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318" r:id="rId2"/>
    <p:sldId id="257" r:id="rId3"/>
    <p:sldId id="320" r:id="rId4"/>
    <p:sldId id="283" r:id="rId5"/>
    <p:sldId id="264" r:id="rId6"/>
    <p:sldId id="286" r:id="rId7"/>
    <p:sldId id="265" r:id="rId8"/>
    <p:sldId id="266" r:id="rId9"/>
    <p:sldId id="321" r:id="rId10"/>
    <p:sldId id="267" r:id="rId11"/>
    <p:sldId id="292" r:id="rId12"/>
    <p:sldId id="294" r:id="rId13"/>
    <p:sldId id="293" r:id="rId14"/>
    <p:sldId id="295" r:id="rId15"/>
    <p:sldId id="296" r:id="rId16"/>
    <p:sldId id="287" r:id="rId17"/>
    <p:sldId id="299" r:id="rId18"/>
    <p:sldId id="322" r:id="rId19"/>
    <p:sldId id="300" r:id="rId20"/>
    <p:sldId id="298" r:id="rId21"/>
    <p:sldId id="301" r:id="rId22"/>
    <p:sldId id="302" r:id="rId23"/>
    <p:sldId id="303" r:id="rId24"/>
    <p:sldId id="304" r:id="rId25"/>
    <p:sldId id="323" r:id="rId26"/>
    <p:sldId id="308" r:id="rId27"/>
    <p:sldId id="305" r:id="rId28"/>
    <p:sldId id="309" r:id="rId29"/>
    <p:sldId id="307" r:id="rId30"/>
    <p:sldId id="310" r:id="rId31"/>
    <p:sldId id="324" r:id="rId32"/>
    <p:sldId id="311" r:id="rId33"/>
    <p:sldId id="314" r:id="rId34"/>
    <p:sldId id="313" r:id="rId35"/>
    <p:sldId id="315" r:id="rId36"/>
    <p:sldId id="325" r:id="rId37"/>
  </p:sldIdLst>
  <p:sldSz cx="12190413" cy="6858000"/>
  <p:notesSz cx="6858000" cy="9144000"/>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p15:clr>
            <a:srgbClr val="A4A3A4"/>
          </p15:clr>
        </p15:guide>
        <p15:guide id="2" pos="379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8D2"/>
    <a:srgbClr val="0083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5380" autoAdjust="0"/>
  </p:normalViewPr>
  <p:slideViewPr>
    <p:cSldViewPr showGuides="1">
      <p:cViewPr varScale="1">
        <p:scale>
          <a:sx n="90" d="100"/>
          <a:sy n="90" d="100"/>
        </p:scale>
        <p:origin x="1356" y="78"/>
      </p:cViewPr>
      <p:guideLst>
        <p:guide orient="horz" pos="2205"/>
        <p:guide pos="379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成交额</c:v>
                </c:pt>
              </c:strCache>
            </c:strRef>
          </c:tx>
          <c:spPr>
            <a:solidFill>
              <a:srgbClr val="0078D2"/>
            </a:solidFill>
            <a:ln>
              <a:noFill/>
            </a:ln>
            <a:effectLst/>
          </c:spPr>
          <c:invertIfNegative val="0"/>
          <c:cat>
            <c:strRef>
              <c:f>Sheet1!$A$2:$A$5</c:f>
              <c:strCache>
                <c:ptCount val="4"/>
                <c:pt idx="0">
                  <c:v>2013</c:v>
                </c:pt>
                <c:pt idx="1">
                  <c:v>2014</c:v>
                </c:pt>
                <c:pt idx="2">
                  <c:v>2015</c:v>
                </c:pt>
                <c:pt idx="3">
                  <c:v>2016预测</c:v>
                </c:pt>
              </c:strCache>
            </c:strRef>
          </c:cat>
          <c:val>
            <c:numRef>
              <c:f>Sheet1!$B$2:$B$5</c:f>
              <c:numCache>
                <c:formatCode>General</c:formatCode>
                <c:ptCount val="4"/>
                <c:pt idx="0">
                  <c:v>1.1000000000000001</c:v>
                </c:pt>
                <c:pt idx="1">
                  <c:v>2.7</c:v>
                </c:pt>
                <c:pt idx="2">
                  <c:v>3.9</c:v>
                </c:pt>
                <c:pt idx="3">
                  <c:v>4.5</c:v>
                </c:pt>
              </c:numCache>
            </c:numRef>
          </c:val>
          <c:extLst xmlns:c16r2="http://schemas.microsoft.com/office/drawing/2015/06/chart">
            <c:ext xmlns:c16="http://schemas.microsoft.com/office/drawing/2014/chart" uri="{C3380CC4-5D6E-409C-BE32-E72D297353CC}">
              <c16:uniqueId val="{00000000-1786-41B5-9064-E4CC07CBE20F}"/>
            </c:ext>
          </c:extLst>
        </c:ser>
        <c:ser>
          <c:idx val="1"/>
          <c:order val="1"/>
          <c:tx>
            <c:strRef>
              <c:f>Sheet1!$C$1</c:f>
              <c:strCache>
                <c:ptCount val="1"/>
                <c:pt idx="0">
                  <c:v>使用人数</c:v>
                </c:pt>
              </c:strCache>
            </c:strRef>
          </c:tx>
          <c:spPr>
            <a:solidFill>
              <a:srgbClr val="0083E6"/>
            </a:solidFill>
            <a:ln>
              <a:noFill/>
            </a:ln>
            <a:effectLst/>
          </c:spPr>
          <c:invertIfNegative val="0"/>
          <c:cat>
            <c:strRef>
              <c:f>Sheet1!$A$2:$A$5</c:f>
              <c:strCache>
                <c:ptCount val="4"/>
                <c:pt idx="0">
                  <c:v>2013</c:v>
                </c:pt>
                <c:pt idx="1">
                  <c:v>2014</c:v>
                </c:pt>
                <c:pt idx="2">
                  <c:v>2015</c:v>
                </c:pt>
                <c:pt idx="3">
                  <c:v>2016预测</c:v>
                </c:pt>
              </c:strCache>
            </c:strRef>
          </c:cat>
          <c:val>
            <c:numRef>
              <c:f>Sheet1!$C$2:$C$5</c:f>
              <c:numCache>
                <c:formatCode>General</c:formatCode>
                <c:ptCount val="4"/>
                <c:pt idx="0">
                  <c:v>1.6</c:v>
                </c:pt>
                <c:pt idx="1">
                  <c:v>2.2999999999999998</c:v>
                </c:pt>
                <c:pt idx="2">
                  <c:v>4.7</c:v>
                </c:pt>
                <c:pt idx="3">
                  <c:v>5</c:v>
                </c:pt>
              </c:numCache>
            </c:numRef>
          </c:val>
          <c:extLst xmlns:c16r2="http://schemas.microsoft.com/office/drawing/2015/06/chart">
            <c:ext xmlns:c16="http://schemas.microsoft.com/office/drawing/2014/chart" uri="{C3380CC4-5D6E-409C-BE32-E72D297353CC}">
              <c16:uniqueId val="{00000001-1786-41B5-9064-E4CC07CBE20F}"/>
            </c:ext>
          </c:extLst>
        </c:ser>
        <c:ser>
          <c:idx val="2"/>
          <c:order val="2"/>
          <c:tx>
            <c:strRef>
              <c:f>Sheet1!$D$1</c:f>
              <c:strCache>
                <c:ptCount val="1"/>
                <c:pt idx="0">
                  <c:v>市场份额</c:v>
                </c:pt>
              </c:strCache>
            </c:strRef>
          </c:tx>
          <c:spPr>
            <a:solidFill>
              <a:srgbClr val="0070C0"/>
            </a:solidFill>
            <a:ln>
              <a:noFill/>
            </a:ln>
            <a:effectLst/>
          </c:spPr>
          <c:invertIfNegative val="0"/>
          <c:cat>
            <c:strRef>
              <c:f>Sheet1!$A$2:$A$5</c:f>
              <c:strCache>
                <c:ptCount val="4"/>
                <c:pt idx="0">
                  <c:v>2013</c:v>
                </c:pt>
                <c:pt idx="1">
                  <c:v>2014</c:v>
                </c:pt>
                <c:pt idx="2">
                  <c:v>2015</c:v>
                </c:pt>
                <c:pt idx="3">
                  <c:v>2016预测</c:v>
                </c:pt>
              </c:strCache>
            </c:strRef>
          </c:cat>
          <c:val>
            <c:numRef>
              <c:f>Sheet1!$D$2:$D$5</c:f>
              <c:numCache>
                <c:formatCode>General</c:formatCode>
                <c:ptCount val="4"/>
                <c:pt idx="0">
                  <c:v>0.6</c:v>
                </c:pt>
                <c:pt idx="1">
                  <c:v>3.2</c:v>
                </c:pt>
                <c:pt idx="2">
                  <c:v>3.6</c:v>
                </c:pt>
                <c:pt idx="3">
                  <c:v>5.6</c:v>
                </c:pt>
              </c:numCache>
            </c:numRef>
          </c:val>
          <c:extLst xmlns:c16r2="http://schemas.microsoft.com/office/drawing/2015/06/chart">
            <c:ext xmlns:c16="http://schemas.microsoft.com/office/drawing/2014/chart" uri="{C3380CC4-5D6E-409C-BE32-E72D297353CC}">
              <c16:uniqueId val="{00000002-1786-41B5-9064-E4CC07CBE20F}"/>
            </c:ext>
          </c:extLst>
        </c:ser>
        <c:dLbls>
          <c:showLegendKey val="0"/>
          <c:showVal val="0"/>
          <c:showCatName val="0"/>
          <c:showSerName val="0"/>
          <c:showPercent val="0"/>
          <c:showBubbleSize val="0"/>
        </c:dLbls>
        <c:gapWidth val="219"/>
        <c:overlap val="-27"/>
        <c:axId val="1634683360"/>
        <c:axId val="1634684480"/>
      </c:barChart>
      <c:catAx>
        <c:axId val="1634683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zh-CN"/>
          </a:p>
        </c:txPr>
        <c:crossAx val="1634684480"/>
        <c:crosses val="autoZero"/>
        <c:auto val="1"/>
        <c:lblAlgn val="ctr"/>
        <c:lblOffset val="100"/>
        <c:tickMarkSkip val="1"/>
        <c:noMultiLvlLbl val="0"/>
      </c:catAx>
      <c:valAx>
        <c:axId val="1634684480"/>
        <c:scaling>
          <c:orientation val="minMax"/>
        </c:scaling>
        <c:delete val="1"/>
        <c:axPos val="l"/>
        <c:numFmt formatCode="General" sourceLinked="1"/>
        <c:majorTickMark val="none"/>
        <c:minorTickMark val="none"/>
        <c:tickLblPos val="nextTo"/>
        <c:crossAx val="1634683360"/>
        <c:crosses val="autoZero"/>
        <c:crossBetween val="between"/>
      </c:valAx>
      <c:spPr>
        <a:noFill/>
        <a:ln w="25400">
          <a:noFill/>
        </a:ln>
        <a:effectLst/>
      </c:spPr>
    </c:plotArea>
    <c:legend>
      <c:legendPos val="b"/>
      <c:overlay val="0"/>
      <c:spPr>
        <a:noFill/>
        <a:ln>
          <a:noFill/>
        </a:ln>
        <a:effectLst/>
      </c:spPr>
      <c:txPr>
        <a:bodyPr rot="0" vert="horz"/>
        <a:lstStyle/>
        <a:p>
          <a:pPr>
            <a:defRPr/>
          </a:pPr>
          <a:endParaRPr lang="zh-CN"/>
        </a:p>
      </c:txPr>
    </c:legend>
    <c:plotVisOnly val="1"/>
    <c:dispBlanksAs val="gap"/>
    <c:showDLblsOverMax val="0"/>
  </c:chart>
  <c:spPr>
    <a:noFill/>
    <a:ln>
      <a:noFill/>
    </a:ln>
    <a:effectLst/>
  </c:spPr>
  <c:txPr>
    <a:bodyPr rot="0" spcFirstLastPara="0" vertOverflow="ellipsis" horzOverflow="overflow" vert="horz" wrap="square" anchor="ctr" anchorCtr="1"/>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人数占比</c:v>
                </c:pt>
              </c:strCache>
            </c:strRef>
          </c:tx>
          <c:spPr>
            <a:effectLst/>
          </c:spPr>
          <c:dPt>
            <c:idx val="0"/>
            <c:bubble3D val="0"/>
            <c:spPr>
              <a:solidFill>
                <a:srgbClr val="0070C0"/>
              </a:solidFill>
              <a:ln w="19050">
                <a:solidFill>
                  <a:schemeClr val="lt1"/>
                </a:solidFill>
              </a:ln>
              <a:effectLst/>
            </c:spPr>
            <c:extLst xmlns:c16r2="http://schemas.microsoft.com/office/drawing/2015/06/chart">
              <c:ext xmlns:c16="http://schemas.microsoft.com/office/drawing/2014/chart" uri="{C3380CC4-5D6E-409C-BE32-E72D297353CC}">
                <c16:uniqueId val="{00000001-6A21-4C40-800A-BE0EFC03C8A8}"/>
              </c:ext>
            </c:extLst>
          </c:dPt>
          <c:dPt>
            <c:idx val="1"/>
            <c:bubble3D val="0"/>
            <c:spPr>
              <a:solidFill>
                <a:srgbClr val="0078D2"/>
              </a:solidFill>
              <a:ln w="19050">
                <a:solidFill>
                  <a:schemeClr val="lt1"/>
                </a:solidFill>
              </a:ln>
              <a:effectLst/>
            </c:spPr>
            <c:extLst xmlns:c16r2="http://schemas.microsoft.com/office/drawing/2015/06/chart">
              <c:ext xmlns:c16="http://schemas.microsoft.com/office/drawing/2014/chart" uri="{C3380CC4-5D6E-409C-BE32-E72D297353CC}">
                <c16:uniqueId val="{00000003-6A21-4C40-800A-BE0EFC03C8A8}"/>
              </c:ext>
            </c:extLst>
          </c:dPt>
          <c:dPt>
            <c:idx val="2"/>
            <c:bubble3D val="0"/>
            <c:spPr>
              <a:solidFill>
                <a:srgbClr val="0070C0"/>
              </a:solidFill>
              <a:ln w="19050">
                <a:solidFill>
                  <a:schemeClr val="lt1"/>
                </a:solidFill>
              </a:ln>
              <a:effectLst/>
            </c:spPr>
            <c:extLst xmlns:c16r2="http://schemas.microsoft.com/office/drawing/2015/06/chart">
              <c:ext xmlns:c16="http://schemas.microsoft.com/office/drawing/2014/chart" uri="{C3380CC4-5D6E-409C-BE32-E72D297353CC}">
                <c16:uniqueId val="{00000005-6A21-4C40-800A-BE0EFC03C8A8}"/>
              </c:ext>
            </c:extLst>
          </c:dPt>
          <c:dPt>
            <c:idx val="3"/>
            <c:bubble3D val="0"/>
            <c:spPr>
              <a:solidFill>
                <a:srgbClr val="0078D2"/>
              </a:solidFill>
              <a:ln w="19050">
                <a:solidFill>
                  <a:schemeClr val="lt1"/>
                </a:solidFill>
              </a:ln>
              <a:effectLst/>
            </c:spPr>
            <c:extLst xmlns:c16r2="http://schemas.microsoft.com/office/drawing/2015/06/chart">
              <c:ext xmlns:c16="http://schemas.microsoft.com/office/drawing/2014/chart" uri="{C3380CC4-5D6E-409C-BE32-E72D297353CC}">
                <c16:uniqueId val="{00000007-6A21-4C40-800A-BE0EFC03C8A8}"/>
              </c:ext>
            </c:extLst>
          </c:dPt>
          <c:cat>
            <c:strRef>
              <c:f>Sheet1!$A$2:$A$5</c:f>
              <c:strCache>
                <c:ptCount val="4"/>
                <c:pt idx="0">
                  <c:v>手机</c:v>
                </c:pt>
                <c:pt idx="1">
                  <c:v>电视</c:v>
                </c:pt>
                <c:pt idx="2">
                  <c:v>PC</c:v>
                </c:pt>
                <c:pt idx="3">
                  <c:v>纸媒</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6A21-4C40-800A-BE0EFC03C8A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vert="horz"/>
        <a:lstStyle/>
        <a:p>
          <a:pPr>
            <a:defRPr/>
          </a:pPr>
          <a:endParaRPr lang="zh-CN"/>
        </a:p>
      </c:txPr>
    </c:legend>
    <c:plotVisOnly val="1"/>
    <c:dispBlanksAs val="gap"/>
    <c:showDLblsOverMax val="0"/>
  </c:chart>
  <c:spPr>
    <a:noFill/>
    <a:ln>
      <a:noFill/>
    </a:ln>
    <a:effectLst/>
  </c:spPr>
  <c:txPr>
    <a:bodyPr rot="0" spcFirstLastPara="0" vertOverflow="ellipsis" horzOverflow="overflow" vert="horz" wrap="square" anchor="ctr" anchorCtr="1"/>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89EBAD-72FE-4BC1-8D49-55E006DF550B}" type="datetimeFigureOut">
              <a:rPr lang="zh-CN" altLang="en-US" smtClean="0"/>
              <a:t>2018/8/31</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0209D9-86C8-4106-A7A2-66C5D08AB27A}" type="slidenum">
              <a:rPr lang="zh-CN" altLang="en-US" smtClean="0"/>
              <a:t>‹#›</a:t>
            </a:fld>
            <a:endParaRPr lang="zh-CN" altLang="en-US"/>
          </a:p>
        </p:txBody>
      </p:sp>
    </p:spTree>
    <p:extLst>
      <p:ext uri="{BB962C8B-B14F-4D97-AF65-F5344CB8AC3E}">
        <p14:creationId xmlns:p14="http://schemas.microsoft.com/office/powerpoint/2010/main" val="6363968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恒好美佳   </a:t>
            </a:r>
            <a:r>
              <a:rPr lang="en-US" altLang="zh-CN" dirty="0" smtClean="0"/>
              <a:t>https://sppt.taobao.com/</a:t>
            </a:r>
            <a:endParaRPr lang="zh-CN" altLang="en-US" dirty="0"/>
          </a:p>
        </p:txBody>
      </p:sp>
      <p:sp>
        <p:nvSpPr>
          <p:cNvPr id="4" name="灯片编号占位符 3"/>
          <p:cNvSpPr>
            <a:spLocks noGrp="1"/>
          </p:cNvSpPr>
          <p:nvPr>
            <p:ph type="sldNum" sz="quarter" idx="10"/>
          </p:nvPr>
        </p:nvSpPr>
        <p:spPr/>
        <p:txBody>
          <a:bodyPr/>
          <a:lstStyle/>
          <a:p>
            <a:fld id="{3C0209D9-86C8-4106-A7A2-66C5D08AB27A}" type="slidenum">
              <a:rPr lang="zh-CN" altLang="en-US" smtClean="0"/>
              <a:t>1</a:t>
            </a:fld>
            <a:endParaRPr lang="zh-CN" altLang="en-US"/>
          </a:p>
        </p:txBody>
      </p:sp>
    </p:spTree>
    <p:extLst>
      <p:ext uri="{BB962C8B-B14F-4D97-AF65-F5344CB8AC3E}">
        <p14:creationId xmlns:p14="http://schemas.microsoft.com/office/powerpoint/2010/main" val="23547900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0209D9-86C8-4106-A7A2-66C5D08AB27A}" type="slidenum">
              <a:rPr lang="zh-CN" altLang="en-US" smtClean="0"/>
              <a:t>2</a:t>
            </a:fld>
            <a:endParaRPr lang="zh-CN" altLang="en-US"/>
          </a:p>
        </p:txBody>
      </p:sp>
    </p:spTree>
    <p:extLst>
      <p:ext uri="{BB962C8B-B14F-4D97-AF65-F5344CB8AC3E}">
        <p14:creationId xmlns:p14="http://schemas.microsoft.com/office/powerpoint/2010/main" val="41319163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t>3</a:t>
            </a:fld>
            <a:endParaRPr lang="en-US"/>
          </a:p>
        </p:txBody>
      </p:sp>
    </p:spTree>
    <p:extLst>
      <p:ext uri="{BB962C8B-B14F-4D97-AF65-F5344CB8AC3E}">
        <p14:creationId xmlns:p14="http://schemas.microsoft.com/office/powerpoint/2010/main" val="28964679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0209D9-86C8-4106-A7A2-66C5D08AB27A}" type="slidenum">
              <a:rPr lang="zh-CN" altLang="en-US" smtClean="0"/>
              <a:t>4</a:t>
            </a:fld>
            <a:endParaRPr lang="zh-CN" altLang="en-US"/>
          </a:p>
        </p:txBody>
      </p:sp>
    </p:spTree>
    <p:extLst>
      <p:ext uri="{BB962C8B-B14F-4D97-AF65-F5344CB8AC3E}">
        <p14:creationId xmlns:p14="http://schemas.microsoft.com/office/powerpoint/2010/main" val="235224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0209D9-86C8-4106-A7A2-66C5D08AB27A}" type="slidenum">
              <a:rPr lang="zh-CN" altLang="en-US" smtClean="0"/>
              <a:t>5</a:t>
            </a:fld>
            <a:endParaRPr lang="zh-CN" altLang="en-US"/>
          </a:p>
        </p:txBody>
      </p:sp>
    </p:spTree>
    <p:extLst>
      <p:ext uri="{BB962C8B-B14F-4D97-AF65-F5344CB8AC3E}">
        <p14:creationId xmlns:p14="http://schemas.microsoft.com/office/powerpoint/2010/main" val="32639223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0209D9-86C8-4106-A7A2-66C5D08AB27A}" type="slidenum">
              <a:rPr lang="zh-CN" altLang="en-US" smtClean="0"/>
              <a:t>6</a:t>
            </a:fld>
            <a:endParaRPr lang="zh-CN" altLang="en-US"/>
          </a:p>
        </p:txBody>
      </p:sp>
    </p:spTree>
    <p:extLst>
      <p:ext uri="{BB962C8B-B14F-4D97-AF65-F5344CB8AC3E}">
        <p14:creationId xmlns:p14="http://schemas.microsoft.com/office/powerpoint/2010/main" val="7504760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0209D9-86C8-4106-A7A2-66C5D08AB27A}" type="slidenum">
              <a:rPr lang="zh-CN" altLang="en-US" smtClean="0"/>
              <a:t>7</a:t>
            </a:fld>
            <a:endParaRPr lang="zh-CN" altLang="en-US"/>
          </a:p>
        </p:txBody>
      </p:sp>
    </p:spTree>
    <p:extLst>
      <p:ext uri="{BB962C8B-B14F-4D97-AF65-F5344CB8AC3E}">
        <p14:creationId xmlns:p14="http://schemas.microsoft.com/office/powerpoint/2010/main" val="32270205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0209D9-86C8-4106-A7A2-66C5D08AB27A}" type="slidenum">
              <a:rPr lang="zh-CN" altLang="en-US" smtClean="0"/>
              <a:t>8</a:t>
            </a:fld>
            <a:endParaRPr lang="zh-CN" altLang="en-US"/>
          </a:p>
        </p:txBody>
      </p:sp>
    </p:spTree>
    <p:extLst>
      <p:ext uri="{BB962C8B-B14F-4D97-AF65-F5344CB8AC3E}">
        <p14:creationId xmlns:p14="http://schemas.microsoft.com/office/powerpoint/2010/main" val="10282479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t>9</a:t>
            </a:fld>
            <a:endParaRPr lang="en-US"/>
          </a:p>
        </p:txBody>
      </p:sp>
    </p:spTree>
    <p:extLst>
      <p:ext uri="{BB962C8B-B14F-4D97-AF65-F5344CB8AC3E}">
        <p14:creationId xmlns:p14="http://schemas.microsoft.com/office/powerpoint/2010/main" val="36992827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0209D9-86C8-4106-A7A2-66C5D08AB27A}" type="slidenum">
              <a:rPr lang="zh-CN" altLang="en-US" smtClean="0"/>
              <a:t>10</a:t>
            </a:fld>
            <a:endParaRPr lang="zh-CN" altLang="en-US"/>
          </a:p>
        </p:txBody>
      </p:sp>
    </p:spTree>
    <p:extLst>
      <p:ext uri="{BB962C8B-B14F-4D97-AF65-F5344CB8AC3E}">
        <p14:creationId xmlns:p14="http://schemas.microsoft.com/office/powerpoint/2010/main" val="27611342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0209D9-86C8-4106-A7A2-66C5D08AB27A}" type="slidenum">
              <a:rPr lang="zh-CN" altLang="en-US" smtClean="0"/>
              <a:t>11</a:t>
            </a:fld>
            <a:endParaRPr lang="zh-CN" altLang="en-US"/>
          </a:p>
        </p:txBody>
      </p:sp>
    </p:spTree>
    <p:extLst>
      <p:ext uri="{BB962C8B-B14F-4D97-AF65-F5344CB8AC3E}">
        <p14:creationId xmlns:p14="http://schemas.microsoft.com/office/powerpoint/2010/main" val="2236505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0209D9-86C8-4106-A7A2-66C5D08AB27A}" type="slidenum">
              <a:rPr lang="zh-CN" altLang="en-US" smtClean="0"/>
              <a:t>12</a:t>
            </a:fld>
            <a:endParaRPr lang="zh-CN" altLang="en-US"/>
          </a:p>
        </p:txBody>
      </p:sp>
    </p:spTree>
    <p:extLst>
      <p:ext uri="{BB962C8B-B14F-4D97-AF65-F5344CB8AC3E}">
        <p14:creationId xmlns:p14="http://schemas.microsoft.com/office/powerpoint/2010/main" val="32757109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0209D9-86C8-4106-A7A2-66C5D08AB27A}" type="slidenum">
              <a:rPr lang="zh-CN" altLang="en-US" smtClean="0"/>
              <a:t>13</a:t>
            </a:fld>
            <a:endParaRPr lang="zh-CN" altLang="en-US"/>
          </a:p>
        </p:txBody>
      </p:sp>
    </p:spTree>
    <p:extLst>
      <p:ext uri="{BB962C8B-B14F-4D97-AF65-F5344CB8AC3E}">
        <p14:creationId xmlns:p14="http://schemas.microsoft.com/office/powerpoint/2010/main" val="15260540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0209D9-86C8-4106-A7A2-66C5D08AB27A}" type="slidenum">
              <a:rPr lang="zh-CN" altLang="en-US" smtClean="0"/>
              <a:t>14</a:t>
            </a:fld>
            <a:endParaRPr lang="zh-CN" altLang="en-US"/>
          </a:p>
        </p:txBody>
      </p:sp>
    </p:spTree>
    <p:extLst>
      <p:ext uri="{BB962C8B-B14F-4D97-AF65-F5344CB8AC3E}">
        <p14:creationId xmlns:p14="http://schemas.microsoft.com/office/powerpoint/2010/main" val="31672111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0209D9-86C8-4106-A7A2-66C5D08AB27A}" type="slidenum">
              <a:rPr lang="zh-CN" altLang="en-US" smtClean="0"/>
              <a:t>15</a:t>
            </a:fld>
            <a:endParaRPr lang="zh-CN" altLang="en-US"/>
          </a:p>
        </p:txBody>
      </p:sp>
    </p:spTree>
    <p:extLst>
      <p:ext uri="{BB962C8B-B14F-4D97-AF65-F5344CB8AC3E}">
        <p14:creationId xmlns:p14="http://schemas.microsoft.com/office/powerpoint/2010/main" val="29845745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0209D9-86C8-4106-A7A2-66C5D08AB27A}" type="slidenum">
              <a:rPr lang="zh-CN" altLang="en-US" smtClean="0"/>
              <a:t>16</a:t>
            </a:fld>
            <a:endParaRPr lang="zh-CN" altLang="en-US"/>
          </a:p>
        </p:txBody>
      </p:sp>
    </p:spTree>
    <p:extLst>
      <p:ext uri="{BB962C8B-B14F-4D97-AF65-F5344CB8AC3E}">
        <p14:creationId xmlns:p14="http://schemas.microsoft.com/office/powerpoint/2010/main" val="7828513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恒好美佳   </a:t>
            </a:r>
            <a:r>
              <a:rPr lang="en-US" altLang="zh-CN" dirty="0" smtClean="0"/>
              <a:t>https://sppt.taobao.com/</a:t>
            </a:r>
            <a:endParaRPr lang="zh-CN" altLang="en-US" dirty="0"/>
          </a:p>
        </p:txBody>
      </p:sp>
      <p:sp>
        <p:nvSpPr>
          <p:cNvPr id="4" name="灯片编号占位符 3"/>
          <p:cNvSpPr>
            <a:spLocks noGrp="1"/>
          </p:cNvSpPr>
          <p:nvPr>
            <p:ph type="sldNum" sz="quarter" idx="10"/>
          </p:nvPr>
        </p:nvSpPr>
        <p:spPr/>
        <p:txBody>
          <a:bodyPr/>
          <a:lstStyle/>
          <a:p>
            <a:fld id="{3C0209D9-86C8-4106-A7A2-66C5D08AB27A}" type="slidenum">
              <a:rPr lang="zh-CN" altLang="en-US" smtClean="0"/>
              <a:t>17</a:t>
            </a:fld>
            <a:endParaRPr lang="zh-CN" altLang="en-US"/>
          </a:p>
        </p:txBody>
      </p:sp>
    </p:spTree>
    <p:extLst>
      <p:ext uri="{BB962C8B-B14F-4D97-AF65-F5344CB8AC3E}">
        <p14:creationId xmlns:p14="http://schemas.microsoft.com/office/powerpoint/2010/main" val="27771304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t>18</a:t>
            </a:fld>
            <a:endParaRPr lang="en-US"/>
          </a:p>
        </p:txBody>
      </p:sp>
    </p:spTree>
    <p:extLst>
      <p:ext uri="{BB962C8B-B14F-4D97-AF65-F5344CB8AC3E}">
        <p14:creationId xmlns:p14="http://schemas.microsoft.com/office/powerpoint/2010/main" val="5547057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0209D9-86C8-4106-A7A2-66C5D08AB27A}" type="slidenum">
              <a:rPr lang="zh-CN" altLang="en-US" smtClean="0"/>
              <a:t>19</a:t>
            </a:fld>
            <a:endParaRPr lang="zh-CN" altLang="en-US"/>
          </a:p>
        </p:txBody>
      </p:sp>
    </p:spTree>
    <p:extLst>
      <p:ext uri="{BB962C8B-B14F-4D97-AF65-F5344CB8AC3E}">
        <p14:creationId xmlns:p14="http://schemas.microsoft.com/office/powerpoint/2010/main" val="26564281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0209D9-86C8-4106-A7A2-66C5D08AB27A}" type="slidenum">
              <a:rPr lang="zh-CN" altLang="en-US" smtClean="0"/>
              <a:t>20</a:t>
            </a:fld>
            <a:endParaRPr lang="zh-CN" altLang="en-US"/>
          </a:p>
        </p:txBody>
      </p:sp>
    </p:spTree>
    <p:extLst>
      <p:ext uri="{BB962C8B-B14F-4D97-AF65-F5344CB8AC3E}">
        <p14:creationId xmlns:p14="http://schemas.microsoft.com/office/powerpoint/2010/main" val="3914506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0209D9-86C8-4106-A7A2-66C5D08AB27A}" type="slidenum">
              <a:rPr lang="zh-CN" altLang="en-US" smtClean="0"/>
              <a:t>21</a:t>
            </a:fld>
            <a:endParaRPr lang="zh-CN" altLang="en-US"/>
          </a:p>
        </p:txBody>
      </p:sp>
    </p:spTree>
    <p:extLst>
      <p:ext uri="{BB962C8B-B14F-4D97-AF65-F5344CB8AC3E}">
        <p14:creationId xmlns:p14="http://schemas.microsoft.com/office/powerpoint/2010/main" val="31730375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0209D9-86C8-4106-A7A2-66C5D08AB27A}" type="slidenum">
              <a:rPr lang="zh-CN" altLang="en-US" smtClean="0"/>
              <a:t>22</a:t>
            </a:fld>
            <a:endParaRPr lang="zh-CN" altLang="en-US"/>
          </a:p>
        </p:txBody>
      </p:sp>
    </p:spTree>
    <p:extLst>
      <p:ext uri="{BB962C8B-B14F-4D97-AF65-F5344CB8AC3E}">
        <p14:creationId xmlns:p14="http://schemas.microsoft.com/office/powerpoint/2010/main" val="38641811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0209D9-86C8-4106-A7A2-66C5D08AB27A}" type="slidenum">
              <a:rPr lang="zh-CN" altLang="en-US" smtClean="0"/>
              <a:t>23</a:t>
            </a:fld>
            <a:endParaRPr lang="zh-CN" altLang="en-US"/>
          </a:p>
        </p:txBody>
      </p:sp>
    </p:spTree>
    <p:extLst>
      <p:ext uri="{BB962C8B-B14F-4D97-AF65-F5344CB8AC3E}">
        <p14:creationId xmlns:p14="http://schemas.microsoft.com/office/powerpoint/2010/main" val="24533797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0209D9-86C8-4106-A7A2-66C5D08AB27A}" type="slidenum">
              <a:rPr lang="zh-CN" altLang="en-US" smtClean="0"/>
              <a:t>24</a:t>
            </a:fld>
            <a:endParaRPr lang="zh-CN" altLang="en-US"/>
          </a:p>
        </p:txBody>
      </p:sp>
    </p:spTree>
    <p:extLst>
      <p:ext uri="{BB962C8B-B14F-4D97-AF65-F5344CB8AC3E}">
        <p14:creationId xmlns:p14="http://schemas.microsoft.com/office/powerpoint/2010/main" val="1013539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t>25</a:t>
            </a:fld>
            <a:endParaRPr lang="en-US"/>
          </a:p>
        </p:txBody>
      </p:sp>
    </p:spTree>
    <p:extLst>
      <p:ext uri="{BB962C8B-B14F-4D97-AF65-F5344CB8AC3E}">
        <p14:creationId xmlns:p14="http://schemas.microsoft.com/office/powerpoint/2010/main" val="35575788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0209D9-86C8-4106-A7A2-66C5D08AB27A}" type="slidenum">
              <a:rPr lang="zh-CN" altLang="en-US" smtClean="0"/>
              <a:t>26</a:t>
            </a:fld>
            <a:endParaRPr lang="zh-CN" altLang="en-US"/>
          </a:p>
        </p:txBody>
      </p:sp>
    </p:spTree>
    <p:extLst>
      <p:ext uri="{BB962C8B-B14F-4D97-AF65-F5344CB8AC3E}">
        <p14:creationId xmlns:p14="http://schemas.microsoft.com/office/powerpoint/2010/main" val="15935533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0209D9-86C8-4106-A7A2-66C5D08AB27A}" type="slidenum">
              <a:rPr lang="zh-CN" altLang="en-US" smtClean="0"/>
              <a:t>27</a:t>
            </a:fld>
            <a:endParaRPr lang="zh-CN" altLang="en-US"/>
          </a:p>
        </p:txBody>
      </p:sp>
    </p:spTree>
    <p:extLst>
      <p:ext uri="{BB962C8B-B14F-4D97-AF65-F5344CB8AC3E}">
        <p14:creationId xmlns:p14="http://schemas.microsoft.com/office/powerpoint/2010/main" val="19815862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0209D9-86C8-4106-A7A2-66C5D08AB27A}" type="slidenum">
              <a:rPr lang="zh-CN" altLang="en-US" smtClean="0"/>
              <a:t>28</a:t>
            </a:fld>
            <a:endParaRPr lang="zh-CN" altLang="en-US"/>
          </a:p>
        </p:txBody>
      </p:sp>
    </p:spTree>
    <p:extLst>
      <p:ext uri="{BB962C8B-B14F-4D97-AF65-F5344CB8AC3E}">
        <p14:creationId xmlns:p14="http://schemas.microsoft.com/office/powerpoint/2010/main" val="20027921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0209D9-86C8-4106-A7A2-66C5D08AB27A}" type="slidenum">
              <a:rPr lang="zh-CN" altLang="en-US" smtClean="0"/>
              <a:t>29</a:t>
            </a:fld>
            <a:endParaRPr lang="zh-CN" altLang="en-US"/>
          </a:p>
        </p:txBody>
      </p:sp>
    </p:spTree>
    <p:extLst>
      <p:ext uri="{BB962C8B-B14F-4D97-AF65-F5344CB8AC3E}">
        <p14:creationId xmlns:p14="http://schemas.microsoft.com/office/powerpoint/2010/main" val="42446708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0209D9-86C8-4106-A7A2-66C5D08AB27A}" type="slidenum">
              <a:rPr lang="zh-CN" altLang="en-US" smtClean="0"/>
              <a:t>30</a:t>
            </a:fld>
            <a:endParaRPr lang="zh-CN" altLang="en-US"/>
          </a:p>
        </p:txBody>
      </p:sp>
    </p:spTree>
    <p:extLst>
      <p:ext uri="{BB962C8B-B14F-4D97-AF65-F5344CB8AC3E}">
        <p14:creationId xmlns:p14="http://schemas.microsoft.com/office/powerpoint/2010/main" val="40191757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t>31</a:t>
            </a:fld>
            <a:endParaRPr lang="en-US"/>
          </a:p>
        </p:txBody>
      </p:sp>
    </p:spTree>
    <p:extLst>
      <p:ext uri="{BB962C8B-B14F-4D97-AF65-F5344CB8AC3E}">
        <p14:creationId xmlns:p14="http://schemas.microsoft.com/office/powerpoint/2010/main" val="12792022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0209D9-86C8-4106-A7A2-66C5D08AB27A}" type="slidenum">
              <a:rPr lang="zh-CN" altLang="en-US" smtClean="0"/>
              <a:t>32</a:t>
            </a:fld>
            <a:endParaRPr lang="zh-CN" altLang="en-US"/>
          </a:p>
        </p:txBody>
      </p:sp>
    </p:spTree>
    <p:extLst>
      <p:ext uri="{BB962C8B-B14F-4D97-AF65-F5344CB8AC3E}">
        <p14:creationId xmlns:p14="http://schemas.microsoft.com/office/powerpoint/2010/main" val="20894451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0209D9-86C8-4106-A7A2-66C5D08AB27A}" type="slidenum">
              <a:rPr lang="zh-CN" altLang="en-US" smtClean="0"/>
              <a:t>33</a:t>
            </a:fld>
            <a:endParaRPr lang="zh-CN" altLang="en-US"/>
          </a:p>
        </p:txBody>
      </p:sp>
    </p:spTree>
    <p:extLst>
      <p:ext uri="{BB962C8B-B14F-4D97-AF65-F5344CB8AC3E}">
        <p14:creationId xmlns:p14="http://schemas.microsoft.com/office/powerpoint/2010/main" val="32944986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0209D9-86C8-4106-A7A2-66C5D08AB27A}" type="slidenum">
              <a:rPr lang="zh-CN" altLang="en-US" smtClean="0"/>
              <a:t>34</a:t>
            </a:fld>
            <a:endParaRPr lang="zh-CN" altLang="en-US"/>
          </a:p>
        </p:txBody>
      </p:sp>
    </p:spTree>
    <p:extLst>
      <p:ext uri="{BB962C8B-B14F-4D97-AF65-F5344CB8AC3E}">
        <p14:creationId xmlns:p14="http://schemas.microsoft.com/office/powerpoint/2010/main" val="12226805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0209D9-86C8-4106-A7A2-66C5D08AB27A}" type="slidenum">
              <a:rPr lang="zh-CN" altLang="en-US" smtClean="0"/>
              <a:t>35</a:t>
            </a:fld>
            <a:endParaRPr lang="zh-CN" altLang="en-US"/>
          </a:p>
        </p:txBody>
      </p:sp>
    </p:spTree>
    <p:extLst>
      <p:ext uri="{BB962C8B-B14F-4D97-AF65-F5344CB8AC3E}">
        <p14:creationId xmlns:p14="http://schemas.microsoft.com/office/powerpoint/2010/main" val="32668678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恒好美佳   </a:t>
            </a:r>
            <a:r>
              <a:rPr lang="en-US" altLang="zh-CN" dirty="0" smtClean="0"/>
              <a:t>https://sppt.taobao.com/</a:t>
            </a:r>
            <a:endParaRPr lang="zh-CN" altLang="en-US" dirty="0"/>
          </a:p>
        </p:txBody>
      </p:sp>
      <p:sp>
        <p:nvSpPr>
          <p:cNvPr id="4" name="灯片编号占位符 3"/>
          <p:cNvSpPr>
            <a:spLocks noGrp="1"/>
          </p:cNvSpPr>
          <p:nvPr>
            <p:ph type="sldNum" sz="quarter" idx="10"/>
          </p:nvPr>
        </p:nvSpPr>
        <p:spPr/>
        <p:txBody>
          <a:bodyPr/>
          <a:lstStyle/>
          <a:p>
            <a:fld id="{3C0209D9-86C8-4106-A7A2-66C5D08AB27A}" type="slidenum">
              <a:rPr lang="zh-CN" altLang="en-US" smtClean="0"/>
              <a:t>36</a:t>
            </a:fld>
            <a:endParaRPr lang="zh-CN" altLang="en-US"/>
          </a:p>
        </p:txBody>
      </p:sp>
    </p:spTree>
    <p:extLst>
      <p:ext uri="{BB962C8B-B14F-4D97-AF65-F5344CB8AC3E}">
        <p14:creationId xmlns:p14="http://schemas.microsoft.com/office/powerpoint/2010/main" val="35255858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1" y="2130426"/>
            <a:ext cx="10361851" cy="1470025"/>
          </a:xfrm>
        </p:spPr>
        <p:txBody>
          <a:bodyPr/>
          <a:lstStyle/>
          <a:p>
            <a:r>
              <a:rPr lang="zh-CN" altLang="en-US"/>
              <a:t>单击此处编辑母版标题样式</a:t>
            </a:r>
          </a:p>
        </p:txBody>
      </p:sp>
      <p:sp>
        <p:nvSpPr>
          <p:cNvPr id="3" name="副标题 2"/>
          <p:cNvSpPr>
            <a:spLocks noGrp="1"/>
          </p:cNvSpPr>
          <p:nvPr>
            <p:ph type="subTitle" idx="1"/>
          </p:nvPr>
        </p:nvSpPr>
        <p:spPr>
          <a:xfrm>
            <a:off x="1828562" y="3886200"/>
            <a:ext cx="8533289"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6784F524-6265-47E6-A99F-C1BA8AF51032}" type="datetimeFigureOut">
              <a:rPr lang="zh-CN" altLang="en-US" smtClean="0"/>
              <a:t>2018/8/31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161528A-5F96-481D-801B-F62D6320FADC}" type="slidenum">
              <a:rPr lang="zh-CN" altLang="en-US" smtClean="0"/>
              <a:t>‹#›</a:t>
            </a:fld>
            <a:endParaRPr lang="zh-CN" altLang="en-US"/>
          </a:p>
        </p:txBody>
      </p:sp>
    </p:spTree>
    <p:extLst>
      <p:ext uri="{BB962C8B-B14F-4D97-AF65-F5344CB8AC3E}">
        <p14:creationId xmlns:p14="http://schemas.microsoft.com/office/powerpoint/2010/main" val="39897599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784F524-6265-47E6-A99F-C1BA8AF51032}" type="datetimeFigureOut">
              <a:rPr lang="zh-CN" altLang="en-US" smtClean="0"/>
              <a:t>2018/8/31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161528A-5F96-481D-801B-F62D6320FADC}" type="slidenum">
              <a:rPr lang="zh-CN" altLang="en-US" smtClean="0"/>
              <a:t>‹#›</a:t>
            </a:fld>
            <a:endParaRPr lang="zh-CN" altLang="en-US"/>
          </a:p>
        </p:txBody>
      </p:sp>
    </p:spTree>
    <p:extLst>
      <p:ext uri="{BB962C8B-B14F-4D97-AF65-F5344CB8AC3E}">
        <p14:creationId xmlns:p14="http://schemas.microsoft.com/office/powerpoint/2010/main" val="9220329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6901"/>
            <a:ext cx="10361851"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2959" y="2906713"/>
            <a:ext cx="1036185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6784F524-6265-47E6-A99F-C1BA8AF51032}" type="datetimeFigureOut">
              <a:rPr lang="zh-CN" altLang="en-US" smtClean="0"/>
              <a:t>2018/8/31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161528A-5F96-481D-801B-F62D6320FADC}" type="slidenum">
              <a:rPr lang="zh-CN" altLang="en-US" smtClean="0"/>
              <a:t>‹#›</a:t>
            </a:fld>
            <a:endParaRPr lang="zh-CN" altLang="en-US"/>
          </a:p>
        </p:txBody>
      </p:sp>
    </p:spTree>
    <p:extLst>
      <p:ext uri="{BB962C8B-B14F-4D97-AF65-F5344CB8AC3E}">
        <p14:creationId xmlns:p14="http://schemas.microsoft.com/office/powerpoint/2010/main" val="42327049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521"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6793"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6784F524-6265-47E6-A99F-C1BA8AF51032}" type="datetimeFigureOut">
              <a:rPr lang="zh-CN" altLang="en-US" smtClean="0"/>
              <a:t>2018/8/31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161528A-5F96-481D-801B-F62D6320FADC}" type="slidenum">
              <a:rPr lang="zh-CN" altLang="en-US" smtClean="0"/>
              <a:t>‹#›</a:t>
            </a:fld>
            <a:endParaRPr lang="zh-CN" altLang="en-US"/>
          </a:p>
        </p:txBody>
      </p:sp>
    </p:spTree>
    <p:extLst>
      <p:ext uri="{BB962C8B-B14F-4D97-AF65-F5344CB8AC3E}">
        <p14:creationId xmlns:p14="http://schemas.microsoft.com/office/powerpoint/2010/main" val="20479169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521" y="1535113"/>
            <a:ext cx="538621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521" y="2174875"/>
            <a:ext cx="538621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561" y="1535113"/>
            <a:ext cx="538833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561" y="2174875"/>
            <a:ext cx="538833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6784F524-6265-47E6-A99F-C1BA8AF51032}" type="datetimeFigureOut">
              <a:rPr lang="zh-CN" altLang="en-US" smtClean="0"/>
              <a:t>2018/8/31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161528A-5F96-481D-801B-F62D6320FADC}" type="slidenum">
              <a:rPr lang="zh-CN" altLang="en-US" smtClean="0"/>
              <a:t>‹#›</a:t>
            </a:fld>
            <a:endParaRPr lang="zh-CN" altLang="en-US"/>
          </a:p>
        </p:txBody>
      </p:sp>
    </p:spTree>
    <p:extLst>
      <p:ext uri="{BB962C8B-B14F-4D97-AF65-F5344CB8AC3E}">
        <p14:creationId xmlns:p14="http://schemas.microsoft.com/office/powerpoint/2010/main" val="18496661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784F524-6265-47E6-A99F-C1BA8AF51032}" type="datetimeFigureOut">
              <a:rPr lang="zh-CN" altLang="en-US" smtClean="0"/>
              <a:t>2018/8/31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161528A-5F96-481D-801B-F62D6320FADC}" type="slidenum">
              <a:rPr lang="zh-CN" altLang="en-US" smtClean="0"/>
              <a:t>‹#›</a:t>
            </a:fld>
            <a:endParaRPr lang="zh-CN" altLang="en-US"/>
          </a:p>
        </p:txBody>
      </p:sp>
    </p:spTree>
    <p:extLst>
      <p:ext uri="{BB962C8B-B14F-4D97-AF65-F5344CB8AC3E}">
        <p14:creationId xmlns:p14="http://schemas.microsoft.com/office/powerpoint/2010/main" val="36514382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784F524-6265-47E6-A99F-C1BA8AF51032}" type="datetimeFigureOut">
              <a:rPr lang="zh-CN" altLang="en-US" smtClean="0"/>
              <a:t>2018/8/31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161528A-5F96-481D-801B-F62D6320FADC}" type="slidenum">
              <a:rPr lang="zh-CN" altLang="en-US" smtClean="0"/>
              <a:t>‹#›</a:t>
            </a:fld>
            <a:endParaRPr lang="zh-CN" altLang="en-US"/>
          </a:p>
        </p:txBody>
      </p:sp>
    </p:spTree>
    <p:extLst>
      <p:ext uri="{BB962C8B-B14F-4D97-AF65-F5344CB8AC3E}">
        <p14:creationId xmlns:p14="http://schemas.microsoft.com/office/powerpoint/2010/main" val="31577442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3050"/>
            <a:ext cx="4010562"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113" y="273051"/>
            <a:ext cx="681477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521" y="1435101"/>
            <a:ext cx="401056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784F524-6265-47E6-A99F-C1BA8AF51032}" type="datetimeFigureOut">
              <a:rPr lang="zh-CN" altLang="en-US" smtClean="0"/>
              <a:t>2018/8/31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161528A-5F96-481D-801B-F62D6320FADC}" type="slidenum">
              <a:rPr lang="zh-CN" altLang="en-US" smtClean="0"/>
              <a:t>‹#›</a:t>
            </a:fld>
            <a:endParaRPr lang="zh-CN" altLang="en-US"/>
          </a:p>
        </p:txBody>
      </p:sp>
    </p:spTree>
    <p:extLst>
      <p:ext uri="{BB962C8B-B14F-4D97-AF65-F5344CB8AC3E}">
        <p14:creationId xmlns:p14="http://schemas.microsoft.com/office/powerpoint/2010/main" val="32156416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0600"/>
            <a:ext cx="7314248"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406" y="612775"/>
            <a:ext cx="7314248"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406" y="5367338"/>
            <a:ext cx="7314248"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784F524-6265-47E6-A99F-C1BA8AF51032}" type="datetimeFigureOut">
              <a:rPr lang="zh-CN" altLang="en-US" smtClean="0"/>
              <a:t>2018/8/31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161528A-5F96-481D-801B-F62D6320FADC}" type="slidenum">
              <a:rPr lang="zh-CN" altLang="en-US" smtClean="0"/>
              <a:t>‹#›</a:t>
            </a:fld>
            <a:endParaRPr lang="zh-CN" altLang="en-US"/>
          </a:p>
        </p:txBody>
      </p:sp>
    </p:spTree>
    <p:extLst>
      <p:ext uri="{BB962C8B-B14F-4D97-AF65-F5344CB8AC3E}">
        <p14:creationId xmlns:p14="http://schemas.microsoft.com/office/powerpoint/2010/main" val="36454170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784F524-6265-47E6-A99F-C1BA8AF51032}" type="datetimeFigureOut">
              <a:rPr lang="zh-CN" altLang="en-US" smtClean="0"/>
              <a:t>2018/8/31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161528A-5F96-481D-801B-F62D6320FADC}" type="slidenum">
              <a:rPr lang="zh-CN" altLang="en-US" smtClean="0"/>
              <a:t>‹#›</a:t>
            </a:fld>
            <a:endParaRPr lang="zh-CN" altLang="en-US"/>
          </a:p>
        </p:txBody>
      </p:sp>
    </p:spTree>
    <p:extLst>
      <p:ext uri="{BB962C8B-B14F-4D97-AF65-F5344CB8AC3E}">
        <p14:creationId xmlns:p14="http://schemas.microsoft.com/office/powerpoint/2010/main" val="771905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639"/>
            <a:ext cx="2742843"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521" y="274639"/>
            <a:ext cx="8025355"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784F524-6265-47E6-A99F-C1BA8AF51032}" type="datetimeFigureOut">
              <a:rPr lang="zh-CN" altLang="en-US" smtClean="0"/>
              <a:t>2018/8/31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161528A-5F96-481D-801B-F62D6320FADC}" type="slidenum">
              <a:rPr lang="zh-CN" altLang="en-US" smtClean="0"/>
              <a:t>‹#›</a:t>
            </a:fld>
            <a:endParaRPr lang="zh-CN" altLang="en-US"/>
          </a:p>
        </p:txBody>
      </p:sp>
    </p:spTree>
    <p:extLst>
      <p:ext uri="{BB962C8B-B14F-4D97-AF65-F5344CB8AC3E}">
        <p14:creationId xmlns:p14="http://schemas.microsoft.com/office/powerpoint/2010/main" val="33612628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ull Image BG">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0413" cy="6858000"/>
          </a:xfrm>
        </p:spPr>
        <p:txBody>
          <a:bodyPr>
            <a:normAutofit/>
          </a:bodyPr>
          <a:lstStyle>
            <a:lvl1pPr marL="0" indent="0">
              <a:buNone/>
              <a:defRPr sz="1600"/>
            </a:lvl1pPr>
          </a:lstStyle>
          <a:p>
            <a:endParaRPr lang="en-US" dirty="0"/>
          </a:p>
        </p:txBody>
      </p:sp>
    </p:spTree>
    <p:extLst>
      <p:ext uri="{BB962C8B-B14F-4D97-AF65-F5344CB8AC3E}">
        <p14:creationId xmlns:p14="http://schemas.microsoft.com/office/powerpoint/2010/main" val="22602513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521" y="1600201"/>
            <a:ext cx="10971372"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521" y="6356351"/>
            <a:ext cx="284443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84F524-6265-47E6-A99F-C1BA8AF51032}" type="datetimeFigureOut">
              <a:rPr lang="zh-CN" altLang="en-US" smtClean="0"/>
              <a:t>2018/8/31</a:t>
            </a:fld>
            <a:endParaRPr lang="zh-CN" altLang="en-US"/>
          </a:p>
        </p:txBody>
      </p:sp>
      <p:sp>
        <p:nvSpPr>
          <p:cNvPr id="5" name="页脚占位符 4"/>
          <p:cNvSpPr>
            <a:spLocks noGrp="1"/>
          </p:cNvSpPr>
          <p:nvPr>
            <p:ph type="ftr" sz="quarter" idx="3"/>
          </p:nvPr>
        </p:nvSpPr>
        <p:spPr>
          <a:xfrm>
            <a:off x="4165058" y="6356351"/>
            <a:ext cx="386029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6351"/>
            <a:ext cx="28444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61528A-5F96-481D-801B-F62D6320FADC}" type="slidenum">
              <a:rPr lang="zh-CN" altLang="en-US" smtClean="0"/>
              <a:t>‹#›</a:t>
            </a:fld>
            <a:endParaRPr lang="zh-CN" altLang="en-US"/>
          </a:p>
        </p:txBody>
      </p:sp>
    </p:spTree>
    <p:extLst>
      <p:ext uri="{BB962C8B-B14F-4D97-AF65-F5344CB8AC3E}">
        <p14:creationId xmlns:p14="http://schemas.microsoft.com/office/powerpoint/2010/main" val="38292051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7.jpg"/></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063_商务总结计划励志">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562" y="146477"/>
            <a:ext cx="609600" cy="609600"/>
          </a:xfrm>
          <a:prstGeom prst="rect">
            <a:avLst/>
          </a:prstGeom>
        </p:spPr>
      </p:pic>
      <p:pic>
        <p:nvPicPr>
          <p:cNvPr id="541" name="Picture 2" descr="C:\Users\Administrator\Desktop\素材中国 sccnn.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0800000" flipV="1">
            <a:off x="1586825" y="1772817"/>
            <a:ext cx="10628014" cy="5083398"/>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0" y="2690185"/>
            <a:ext cx="6311231" cy="677963"/>
          </a:xfrm>
          <a:prstGeom prst="rect">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8"/>
          <p:cNvSpPr txBox="1"/>
          <p:nvPr/>
        </p:nvSpPr>
        <p:spPr>
          <a:xfrm>
            <a:off x="190550" y="1397377"/>
            <a:ext cx="7056784" cy="923330"/>
          </a:xfrm>
          <a:prstGeom prst="rect">
            <a:avLst/>
          </a:prstGeom>
          <a:noFill/>
        </p:spPr>
        <p:txBody>
          <a:bodyPr wrap="square" rtlCol="0">
            <a:spAutoFit/>
          </a:bodyPr>
          <a:lstStyle/>
          <a:p>
            <a:r>
              <a:rPr lang="zh-CN" altLang="en-US" sz="54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移动互联网行业报告</a:t>
            </a:r>
          </a:p>
        </p:txBody>
      </p:sp>
      <p:sp>
        <p:nvSpPr>
          <p:cNvPr id="10" name="TextBox 9"/>
          <p:cNvSpPr txBox="1"/>
          <p:nvPr/>
        </p:nvSpPr>
        <p:spPr>
          <a:xfrm>
            <a:off x="190550" y="2201078"/>
            <a:ext cx="7056784" cy="430887"/>
          </a:xfrm>
          <a:prstGeom prst="rect">
            <a:avLst/>
          </a:prstGeom>
          <a:noFill/>
        </p:spPr>
        <p:txBody>
          <a:bodyPr wrap="square" rtlCol="0">
            <a:spAutoFit/>
          </a:bodyPr>
          <a:lstStyle/>
          <a:p>
            <a:r>
              <a:rPr lang="en-US" altLang="zh-CN" sz="21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Development of mobile Internet industry report</a:t>
            </a:r>
            <a:endParaRPr lang="zh-CN" altLang="en-US" sz="21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TextBox 7"/>
          <p:cNvSpPr>
            <a:spLocks noChangeArrowheads="1"/>
          </p:cNvSpPr>
          <p:nvPr/>
        </p:nvSpPr>
        <p:spPr bwMode="auto">
          <a:xfrm>
            <a:off x="864096" y="2906056"/>
            <a:ext cx="504056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600" b="1" dirty="0">
                <a:solidFill>
                  <a:schemeClr val="bg1"/>
                </a:solidFill>
                <a:latin typeface="微软雅黑" pitchFamily="34" charset="-122"/>
                <a:ea typeface="微软雅黑" pitchFamily="34" charset="-122"/>
                <a:sym typeface="微软雅黑" panose="020B0503020204020204" pitchFamily="34" charset="-122"/>
              </a:rPr>
              <a:t>适用于项目推广</a:t>
            </a:r>
            <a:r>
              <a:rPr lang="en-US" altLang="zh-CN" sz="1600" b="1" dirty="0">
                <a:solidFill>
                  <a:schemeClr val="bg1"/>
                </a:solidFill>
                <a:latin typeface="微软雅黑" pitchFamily="34" charset="-122"/>
                <a:ea typeface="微软雅黑" pitchFamily="34" charset="-122"/>
                <a:sym typeface="微软雅黑" panose="020B0503020204020204" pitchFamily="34" charset="-122"/>
              </a:rPr>
              <a:t>/</a:t>
            </a:r>
            <a:r>
              <a:rPr lang="zh-CN" altLang="en-US" sz="1600" b="1" dirty="0">
                <a:solidFill>
                  <a:schemeClr val="bg1"/>
                </a:solidFill>
                <a:latin typeface="微软雅黑" pitchFamily="34" charset="-122"/>
                <a:ea typeface="微软雅黑" pitchFamily="34" charset="-122"/>
                <a:sym typeface="微软雅黑" panose="020B0503020204020204" pitchFamily="34" charset="-122"/>
              </a:rPr>
              <a:t>工作汇报</a:t>
            </a:r>
            <a:r>
              <a:rPr lang="en-US" altLang="zh-CN" sz="1600" b="1" dirty="0">
                <a:solidFill>
                  <a:schemeClr val="bg1"/>
                </a:solidFill>
                <a:latin typeface="微软雅黑" pitchFamily="34" charset="-122"/>
                <a:ea typeface="微软雅黑" pitchFamily="34" charset="-122"/>
                <a:sym typeface="微软雅黑" panose="020B0503020204020204" pitchFamily="34" charset="-122"/>
              </a:rPr>
              <a:t>/</a:t>
            </a:r>
            <a:r>
              <a:rPr lang="zh-CN" altLang="en-US" sz="1600" b="1" dirty="0">
                <a:solidFill>
                  <a:schemeClr val="bg1"/>
                </a:solidFill>
                <a:latin typeface="微软雅黑" pitchFamily="34" charset="-122"/>
                <a:ea typeface="微软雅黑" pitchFamily="34" charset="-122"/>
                <a:sym typeface="微软雅黑" panose="020B0503020204020204" pitchFamily="34" charset="-122"/>
              </a:rPr>
              <a:t>产品调查</a:t>
            </a:r>
            <a:r>
              <a:rPr lang="en-US" altLang="zh-CN" sz="1600" b="1" dirty="0">
                <a:solidFill>
                  <a:schemeClr val="bg1"/>
                </a:solidFill>
                <a:latin typeface="微软雅黑" pitchFamily="34" charset="-122"/>
                <a:ea typeface="微软雅黑" pitchFamily="34" charset="-122"/>
                <a:sym typeface="微软雅黑" panose="020B0503020204020204" pitchFamily="34" charset="-122"/>
              </a:rPr>
              <a:t>/</a:t>
            </a:r>
            <a:r>
              <a:rPr lang="zh-CN" altLang="en-US" sz="1600" b="1" dirty="0">
                <a:solidFill>
                  <a:schemeClr val="bg1"/>
                </a:solidFill>
                <a:latin typeface="微软雅黑" pitchFamily="34" charset="-122"/>
                <a:ea typeface="微软雅黑" pitchFamily="34" charset="-122"/>
                <a:sym typeface="微软雅黑" panose="020B0503020204020204" pitchFamily="34" charset="-122"/>
              </a:rPr>
              <a:t>市场调研</a:t>
            </a:r>
          </a:p>
        </p:txBody>
      </p:sp>
    </p:spTree>
    <p:extLst>
      <p:ext uri="{BB962C8B-B14F-4D97-AF65-F5344CB8AC3E}">
        <p14:creationId xmlns:p14="http://schemas.microsoft.com/office/powerpoint/2010/main" val="353909431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6"/>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541"/>
                                        </p:tgtEl>
                                        <p:attrNameLst>
                                          <p:attrName>style.visibility</p:attrName>
                                        </p:attrNameLst>
                                      </p:cBhvr>
                                      <p:to>
                                        <p:strVal val="visible"/>
                                      </p:to>
                                    </p:set>
                                    <p:animEffect transition="in" filter="fade">
                                      <p:cBhvr>
                                        <p:cTn id="10" dur="1000"/>
                                        <p:tgtEl>
                                          <p:spTgt spid="541"/>
                                        </p:tgtEl>
                                      </p:cBhvr>
                                    </p:animEffect>
                                    <p:anim calcmode="lin" valueType="num">
                                      <p:cBhvr>
                                        <p:cTn id="11" dur="1000" fill="hold"/>
                                        <p:tgtEl>
                                          <p:spTgt spid="541"/>
                                        </p:tgtEl>
                                        <p:attrNameLst>
                                          <p:attrName>ppt_x</p:attrName>
                                        </p:attrNameLst>
                                      </p:cBhvr>
                                      <p:tavLst>
                                        <p:tav tm="0">
                                          <p:val>
                                            <p:strVal val="#ppt_x"/>
                                          </p:val>
                                        </p:tav>
                                        <p:tav tm="100000">
                                          <p:val>
                                            <p:strVal val="#ppt_x"/>
                                          </p:val>
                                        </p:tav>
                                      </p:tavLst>
                                    </p:anim>
                                    <p:anim calcmode="lin" valueType="num">
                                      <p:cBhvr>
                                        <p:cTn id="12" dur="1000" fill="hold"/>
                                        <p:tgtEl>
                                          <p:spTgt spid="541"/>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1+#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9"/>
                                        </p:tgtEl>
                                        <p:attrNameLst>
                                          <p:attrName>ppt_y</p:attrName>
                                        </p:attrNameLst>
                                      </p:cBhvr>
                                      <p:tavLst>
                                        <p:tav tm="0">
                                          <p:val>
                                            <p:strVal val="#ppt_y"/>
                                          </p:val>
                                        </p:tav>
                                        <p:tav tm="100000">
                                          <p:val>
                                            <p:strVal val="#ppt_y"/>
                                          </p:val>
                                        </p:tav>
                                      </p:tavLst>
                                    </p:anim>
                                    <p:anim calcmode="lin" valueType="num">
                                      <p:cBhvr>
                                        <p:cTn id="2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9"/>
                                        </p:tgtEl>
                                      </p:cBhvr>
                                    </p:animEffect>
                                  </p:childTnLst>
                                </p:cTn>
                              </p:par>
                            </p:childTnLst>
                          </p:cTn>
                        </p:par>
                        <p:par>
                          <p:cTn id="26" fill="hold">
                            <p:stCondLst>
                              <p:cond delay="2400"/>
                            </p:stCondLst>
                            <p:childTnLst>
                              <p:par>
                                <p:cTn id="27" presetID="42"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childTnLst>
                          </p:cTn>
                        </p:par>
                        <p:par>
                          <p:cTn id="32" fill="hold">
                            <p:stCondLst>
                              <p:cond delay="3400"/>
                            </p:stCondLst>
                            <p:childTnLst>
                              <p:par>
                                <p:cTn id="33" presetID="22" presetClass="entr" presetSubtype="8"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8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6" repeatCount="indefinite" fill="hold" display="0">
                  <p:stCondLst>
                    <p:cond delay="indefinite"/>
                  </p:stCondLst>
                  <p:endCondLst>
                    <p:cond evt="onStopAudio" delay="0">
                      <p:tgtEl>
                        <p:sldTgt/>
                      </p:tgtEl>
                    </p:cond>
                  </p:endCondLst>
                </p:cTn>
                <p:tgtEl>
                  <p:spTgt spid="36"/>
                </p:tgtEl>
              </p:cMediaNode>
            </p:audio>
          </p:childTnLst>
        </p:cTn>
      </p:par>
    </p:tnLst>
    <p:bldLst>
      <p:bldP spid="2" grpId="0" animBg="1"/>
      <p:bldP spid="9" grpId="0"/>
      <p:bldP spid="10"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070515" y="2240868"/>
            <a:ext cx="1789448" cy="1728192"/>
            <a:chOff x="5512720" y="2152017"/>
            <a:chExt cx="583915" cy="496874"/>
          </a:xfrm>
          <a:solidFill>
            <a:srgbClr val="0070C0"/>
          </a:solidFill>
        </p:grpSpPr>
        <p:sp>
          <p:nvSpPr>
            <p:cNvPr id="5" name="Freeform 159"/>
            <p:cNvSpPr>
              <a:spLocks/>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Freeform 160"/>
            <p:cNvSpPr>
              <a:spLocks/>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7" name="椭圆 6"/>
          <p:cNvSpPr/>
          <p:nvPr/>
        </p:nvSpPr>
        <p:spPr>
          <a:xfrm>
            <a:off x="1633091" y="1772816"/>
            <a:ext cx="2664296" cy="2664296"/>
          </a:xfrm>
          <a:prstGeom prst="ellipse">
            <a:avLst/>
          </a:prstGeom>
          <a:noFill/>
          <a:ln w="9525">
            <a:solidFill>
              <a:srgbClr val="7F7F7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Box 59"/>
          <p:cNvSpPr>
            <a:spLocks noChangeArrowheads="1"/>
          </p:cNvSpPr>
          <p:nvPr/>
        </p:nvSpPr>
        <p:spPr bwMode="auto">
          <a:xfrm flipH="1">
            <a:off x="1273051" y="4644425"/>
            <a:ext cx="33131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r>
              <a:rPr lang="zh-CN" altLang="en-US" sz="32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目录</a:t>
            </a:r>
            <a:r>
              <a:rPr lang="zh-CN" altLang="en-US" sz="32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sz="32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sz="2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CONTENTS</a:t>
            </a:r>
          </a:p>
        </p:txBody>
      </p:sp>
      <p:sp>
        <p:nvSpPr>
          <p:cNvPr id="40" name="圆角矩形 39"/>
          <p:cNvSpPr/>
          <p:nvPr/>
        </p:nvSpPr>
        <p:spPr>
          <a:xfrm>
            <a:off x="6023198" y="1412776"/>
            <a:ext cx="720080" cy="720080"/>
          </a:xfrm>
          <a:prstGeom prst="roundRect">
            <a:avLst/>
          </a:prstGeom>
          <a:noFill/>
          <a:ln w="95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圆角矩形 40"/>
          <p:cNvSpPr/>
          <p:nvPr/>
        </p:nvSpPr>
        <p:spPr>
          <a:xfrm>
            <a:off x="6887294" y="1412776"/>
            <a:ext cx="3816424" cy="720080"/>
          </a:xfrm>
          <a:prstGeom prst="roundRect">
            <a:avLst/>
          </a:prstGeom>
          <a:noFill/>
          <a:ln w="95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TextBox 59"/>
          <p:cNvSpPr>
            <a:spLocks noChangeArrowheads="1"/>
          </p:cNvSpPr>
          <p:nvPr/>
        </p:nvSpPr>
        <p:spPr bwMode="auto">
          <a:xfrm flipH="1">
            <a:off x="5986635" y="1480429"/>
            <a:ext cx="82827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r>
              <a:rPr lang="en-US" altLang="zh-CN" sz="32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01</a:t>
            </a:r>
            <a:endParaRPr lang="en-US" altLang="zh-CN" sz="2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TextBox 59"/>
          <p:cNvSpPr>
            <a:spLocks noChangeArrowheads="1"/>
          </p:cNvSpPr>
          <p:nvPr/>
        </p:nvSpPr>
        <p:spPr bwMode="auto">
          <a:xfrm flipH="1">
            <a:off x="7247334" y="1511206"/>
            <a:ext cx="33843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en-US"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移动互联网的概述</a:t>
            </a:r>
            <a:endParaRPr lang="en-US" altLang="zh-CN"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圆角矩形 43"/>
          <p:cNvSpPr/>
          <p:nvPr/>
        </p:nvSpPr>
        <p:spPr>
          <a:xfrm>
            <a:off x="6023198" y="2276872"/>
            <a:ext cx="720080" cy="720080"/>
          </a:xfrm>
          <a:prstGeom prst="roundRect">
            <a:avLst/>
          </a:prstGeom>
          <a:noFill/>
          <a:ln w="95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圆角矩形 44"/>
          <p:cNvSpPr/>
          <p:nvPr/>
        </p:nvSpPr>
        <p:spPr>
          <a:xfrm>
            <a:off x="6887294" y="2276872"/>
            <a:ext cx="3816424" cy="720080"/>
          </a:xfrm>
          <a:prstGeom prst="roundRect">
            <a:avLst/>
          </a:prstGeom>
          <a:noFill/>
          <a:ln w="95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TextBox 59"/>
          <p:cNvSpPr>
            <a:spLocks noChangeArrowheads="1"/>
          </p:cNvSpPr>
          <p:nvPr/>
        </p:nvSpPr>
        <p:spPr bwMode="auto">
          <a:xfrm flipH="1">
            <a:off x="5986635" y="2344525"/>
            <a:ext cx="82827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r>
              <a:rPr lang="en-US" altLang="zh-CN" sz="32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02</a:t>
            </a:r>
            <a:endParaRPr lang="en-US" altLang="zh-CN" sz="2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TextBox 59"/>
          <p:cNvSpPr>
            <a:spLocks noChangeArrowheads="1"/>
          </p:cNvSpPr>
          <p:nvPr/>
        </p:nvSpPr>
        <p:spPr bwMode="auto">
          <a:xfrm flipH="1">
            <a:off x="7247334" y="2375302"/>
            <a:ext cx="33843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en-US"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移动互联网的前景</a:t>
            </a:r>
            <a:endParaRPr lang="en-US" altLang="zh-CN"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圆角矩形 47"/>
          <p:cNvSpPr/>
          <p:nvPr/>
        </p:nvSpPr>
        <p:spPr>
          <a:xfrm>
            <a:off x="6023198" y="3140968"/>
            <a:ext cx="720080" cy="720080"/>
          </a:xfrm>
          <a:prstGeom prst="roundRect">
            <a:avLst/>
          </a:prstGeom>
          <a:noFill/>
          <a:ln w="95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圆角矩形 48"/>
          <p:cNvSpPr/>
          <p:nvPr/>
        </p:nvSpPr>
        <p:spPr>
          <a:xfrm>
            <a:off x="6887294" y="3140968"/>
            <a:ext cx="3816424" cy="720080"/>
          </a:xfrm>
          <a:prstGeom prst="roundRect">
            <a:avLst/>
          </a:prstGeom>
          <a:noFill/>
          <a:ln w="95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TextBox 59"/>
          <p:cNvSpPr>
            <a:spLocks noChangeArrowheads="1"/>
          </p:cNvSpPr>
          <p:nvPr/>
        </p:nvSpPr>
        <p:spPr bwMode="auto">
          <a:xfrm flipH="1">
            <a:off x="5986635" y="3208621"/>
            <a:ext cx="82827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r>
              <a:rPr lang="en-US" altLang="zh-CN" sz="32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03</a:t>
            </a:r>
            <a:endParaRPr lang="en-US" altLang="zh-CN" sz="2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TextBox 59"/>
          <p:cNvSpPr>
            <a:spLocks noChangeArrowheads="1"/>
          </p:cNvSpPr>
          <p:nvPr/>
        </p:nvSpPr>
        <p:spPr bwMode="auto">
          <a:xfrm flipH="1">
            <a:off x="7247334" y="3239398"/>
            <a:ext cx="33843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en-US"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移动互联网的模式</a:t>
            </a:r>
            <a:endParaRPr lang="en-US" altLang="zh-CN"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圆角矩形 51"/>
          <p:cNvSpPr/>
          <p:nvPr/>
        </p:nvSpPr>
        <p:spPr>
          <a:xfrm>
            <a:off x="6023198" y="4005064"/>
            <a:ext cx="720080" cy="720080"/>
          </a:xfrm>
          <a:prstGeom prst="roundRect">
            <a:avLst/>
          </a:prstGeom>
          <a:noFill/>
          <a:ln w="95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圆角矩形 52"/>
          <p:cNvSpPr/>
          <p:nvPr/>
        </p:nvSpPr>
        <p:spPr>
          <a:xfrm>
            <a:off x="6887294" y="4005064"/>
            <a:ext cx="3816424" cy="720080"/>
          </a:xfrm>
          <a:prstGeom prst="roundRect">
            <a:avLst/>
          </a:prstGeom>
          <a:noFill/>
          <a:ln w="95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TextBox 59"/>
          <p:cNvSpPr>
            <a:spLocks noChangeArrowheads="1"/>
          </p:cNvSpPr>
          <p:nvPr/>
        </p:nvSpPr>
        <p:spPr bwMode="auto">
          <a:xfrm flipH="1">
            <a:off x="5986635" y="4072717"/>
            <a:ext cx="82827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r>
              <a:rPr lang="en-US" altLang="zh-CN" sz="32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04</a:t>
            </a:r>
            <a:endParaRPr lang="en-US" altLang="zh-CN" sz="2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TextBox 59"/>
          <p:cNvSpPr>
            <a:spLocks noChangeArrowheads="1"/>
          </p:cNvSpPr>
          <p:nvPr/>
        </p:nvSpPr>
        <p:spPr bwMode="auto">
          <a:xfrm flipH="1">
            <a:off x="7247334" y="4103494"/>
            <a:ext cx="33843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en-US"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移动互联网的市场</a:t>
            </a:r>
            <a:endParaRPr lang="en-US" altLang="zh-CN"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圆角矩形 55"/>
          <p:cNvSpPr/>
          <p:nvPr/>
        </p:nvSpPr>
        <p:spPr>
          <a:xfrm>
            <a:off x="6023198" y="4869160"/>
            <a:ext cx="720080" cy="720080"/>
          </a:xfrm>
          <a:prstGeom prst="roundRect">
            <a:avLst/>
          </a:prstGeom>
          <a:noFill/>
          <a:ln w="95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圆角矩形 56"/>
          <p:cNvSpPr/>
          <p:nvPr/>
        </p:nvSpPr>
        <p:spPr>
          <a:xfrm>
            <a:off x="6887294" y="4869160"/>
            <a:ext cx="3816424" cy="720080"/>
          </a:xfrm>
          <a:prstGeom prst="roundRect">
            <a:avLst/>
          </a:prstGeom>
          <a:noFill/>
          <a:ln w="95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TextBox 59"/>
          <p:cNvSpPr>
            <a:spLocks noChangeArrowheads="1"/>
          </p:cNvSpPr>
          <p:nvPr/>
        </p:nvSpPr>
        <p:spPr bwMode="auto">
          <a:xfrm flipH="1">
            <a:off x="5986635" y="4936813"/>
            <a:ext cx="82827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r>
              <a:rPr lang="en-US" altLang="zh-CN" sz="32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05</a:t>
            </a:r>
            <a:endParaRPr lang="en-US" altLang="zh-CN" sz="2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TextBox 59"/>
          <p:cNvSpPr>
            <a:spLocks noChangeArrowheads="1"/>
          </p:cNvSpPr>
          <p:nvPr/>
        </p:nvSpPr>
        <p:spPr bwMode="auto">
          <a:xfrm flipH="1">
            <a:off x="7247334" y="4967590"/>
            <a:ext cx="33843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en-US"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移动互联相关信息</a:t>
            </a:r>
            <a:endParaRPr lang="en-US" altLang="zh-CN"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Shape 1679"/>
          <p:cNvSpPr/>
          <p:nvPr/>
        </p:nvSpPr>
        <p:spPr>
          <a:xfrm>
            <a:off x="-29855" y="6741368"/>
            <a:ext cx="12215887" cy="218393"/>
          </a:xfrm>
          <a:prstGeom prst="rect">
            <a:avLst/>
          </a:prstGeom>
          <a:solidFill>
            <a:srgbClr val="0070C0"/>
          </a:solidFill>
          <a:ln w="12700">
            <a:miter lim="400000"/>
          </a:ln>
        </p:spPr>
        <p:txBody>
          <a:bodyPr lIns="0" tIns="0" rIns="0" bIns="0" anchor="ctr"/>
          <a:lstStyle/>
          <a:p>
            <a:pPr lvl="0">
              <a:defRPr sz="3200"/>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18481471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16" presetClass="entr" presetSubtype="21"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16" presetClass="entr" presetSubtype="21" fill="hold" grpId="0" nodeType="withEffect">
                                  <p:stCondLst>
                                    <p:cond delay="500"/>
                                  </p:stCondLst>
                                  <p:childTnLst>
                                    <p:set>
                                      <p:cBhvr>
                                        <p:cTn id="21" dur="1" fill="hold">
                                          <p:stCondLst>
                                            <p:cond delay="0"/>
                                          </p:stCondLst>
                                        </p:cTn>
                                        <p:tgtEl>
                                          <p:spTgt spid="40"/>
                                        </p:tgtEl>
                                        <p:attrNameLst>
                                          <p:attrName>style.visibility</p:attrName>
                                        </p:attrNameLst>
                                      </p:cBhvr>
                                      <p:to>
                                        <p:strVal val="visible"/>
                                      </p:to>
                                    </p:set>
                                    <p:animEffect transition="in" filter="barn(inVertical)">
                                      <p:cBhvr>
                                        <p:cTn id="22" dur="500"/>
                                        <p:tgtEl>
                                          <p:spTgt spid="40"/>
                                        </p:tgtEl>
                                      </p:cBhvr>
                                    </p:animEffect>
                                  </p:childTnLst>
                                </p:cTn>
                              </p:par>
                              <p:par>
                                <p:cTn id="23" presetID="16" presetClass="entr" presetSubtype="21" fill="hold" grpId="0" nodeType="withEffect">
                                  <p:stCondLst>
                                    <p:cond delay="500"/>
                                  </p:stCondLst>
                                  <p:childTnLst>
                                    <p:set>
                                      <p:cBhvr>
                                        <p:cTn id="24" dur="1" fill="hold">
                                          <p:stCondLst>
                                            <p:cond delay="0"/>
                                          </p:stCondLst>
                                        </p:cTn>
                                        <p:tgtEl>
                                          <p:spTgt spid="41"/>
                                        </p:tgtEl>
                                        <p:attrNameLst>
                                          <p:attrName>style.visibility</p:attrName>
                                        </p:attrNameLst>
                                      </p:cBhvr>
                                      <p:to>
                                        <p:strVal val="visible"/>
                                      </p:to>
                                    </p:set>
                                    <p:animEffect transition="in" filter="barn(inVertical)">
                                      <p:cBhvr>
                                        <p:cTn id="25" dur="500"/>
                                        <p:tgtEl>
                                          <p:spTgt spid="41"/>
                                        </p:tgtEl>
                                      </p:cBhvr>
                                    </p:animEffect>
                                  </p:childTnLst>
                                </p:cTn>
                              </p:par>
                              <p:par>
                                <p:cTn id="26" presetID="12" presetClass="entr" presetSubtype="4" fill="hold" grpId="0" nodeType="withEffect">
                                  <p:stCondLst>
                                    <p:cond delay="1000"/>
                                  </p:stCondLst>
                                  <p:childTnLst>
                                    <p:set>
                                      <p:cBhvr>
                                        <p:cTn id="27" dur="1" fill="hold">
                                          <p:stCondLst>
                                            <p:cond delay="0"/>
                                          </p:stCondLst>
                                        </p:cTn>
                                        <p:tgtEl>
                                          <p:spTgt spid="42"/>
                                        </p:tgtEl>
                                        <p:attrNameLst>
                                          <p:attrName>style.visibility</p:attrName>
                                        </p:attrNameLst>
                                      </p:cBhvr>
                                      <p:to>
                                        <p:strVal val="visible"/>
                                      </p:to>
                                    </p:set>
                                    <p:anim calcmode="lin" valueType="num">
                                      <p:cBhvr additive="base">
                                        <p:cTn id="28" dur="500"/>
                                        <p:tgtEl>
                                          <p:spTgt spid="42"/>
                                        </p:tgtEl>
                                        <p:attrNameLst>
                                          <p:attrName>ppt_y</p:attrName>
                                        </p:attrNameLst>
                                      </p:cBhvr>
                                      <p:tavLst>
                                        <p:tav tm="0">
                                          <p:val>
                                            <p:strVal val="#ppt_y+#ppt_h*1.125000"/>
                                          </p:val>
                                        </p:tav>
                                        <p:tav tm="100000">
                                          <p:val>
                                            <p:strVal val="#ppt_y"/>
                                          </p:val>
                                        </p:tav>
                                      </p:tavLst>
                                    </p:anim>
                                    <p:animEffect transition="in" filter="wipe(up)">
                                      <p:cBhvr>
                                        <p:cTn id="29" dur="500"/>
                                        <p:tgtEl>
                                          <p:spTgt spid="42"/>
                                        </p:tgtEl>
                                      </p:cBhvr>
                                    </p:animEffect>
                                  </p:childTnLst>
                                </p:cTn>
                              </p:par>
                              <p:par>
                                <p:cTn id="30" presetID="12" presetClass="entr" presetSubtype="4" fill="hold" grpId="0" nodeType="withEffect">
                                  <p:stCondLst>
                                    <p:cond delay="100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500"/>
                                        <p:tgtEl>
                                          <p:spTgt spid="43"/>
                                        </p:tgtEl>
                                        <p:attrNameLst>
                                          <p:attrName>ppt_y</p:attrName>
                                        </p:attrNameLst>
                                      </p:cBhvr>
                                      <p:tavLst>
                                        <p:tav tm="0">
                                          <p:val>
                                            <p:strVal val="#ppt_y+#ppt_h*1.125000"/>
                                          </p:val>
                                        </p:tav>
                                        <p:tav tm="100000">
                                          <p:val>
                                            <p:strVal val="#ppt_y"/>
                                          </p:val>
                                        </p:tav>
                                      </p:tavLst>
                                    </p:anim>
                                    <p:animEffect transition="in" filter="wipe(up)">
                                      <p:cBhvr>
                                        <p:cTn id="33" dur="500"/>
                                        <p:tgtEl>
                                          <p:spTgt spid="43"/>
                                        </p:tgtEl>
                                      </p:cBhvr>
                                    </p:animEffect>
                                  </p:childTnLst>
                                </p:cTn>
                              </p:par>
                              <p:par>
                                <p:cTn id="34" presetID="16" presetClass="entr" presetSubtype="21" fill="hold" grpId="0" nodeType="withEffect">
                                  <p:stCondLst>
                                    <p:cond delay="500"/>
                                  </p:stCondLst>
                                  <p:childTnLst>
                                    <p:set>
                                      <p:cBhvr>
                                        <p:cTn id="35" dur="1" fill="hold">
                                          <p:stCondLst>
                                            <p:cond delay="0"/>
                                          </p:stCondLst>
                                        </p:cTn>
                                        <p:tgtEl>
                                          <p:spTgt spid="44"/>
                                        </p:tgtEl>
                                        <p:attrNameLst>
                                          <p:attrName>style.visibility</p:attrName>
                                        </p:attrNameLst>
                                      </p:cBhvr>
                                      <p:to>
                                        <p:strVal val="visible"/>
                                      </p:to>
                                    </p:set>
                                    <p:animEffect transition="in" filter="barn(inVertical)">
                                      <p:cBhvr>
                                        <p:cTn id="36" dur="500"/>
                                        <p:tgtEl>
                                          <p:spTgt spid="44"/>
                                        </p:tgtEl>
                                      </p:cBhvr>
                                    </p:animEffect>
                                  </p:childTnLst>
                                </p:cTn>
                              </p:par>
                              <p:par>
                                <p:cTn id="37" presetID="16" presetClass="entr" presetSubtype="21" fill="hold" grpId="0" nodeType="withEffect">
                                  <p:stCondLst>
                                    <p:cond delay="500"/>
                                  </p:stCondLst>
                                  <p:childTnLst>
                                    <p:set>
                                      <p:cBhvr>
                                        <p:cTn id="38" dur="1" fill="hold">
                                          <p:stCondLst>
                                            <p:cond delay="0"/>
                                          </p:stCondLst>
                                        </p:cTn>
                                        <p:tgtEl>
                                          <p:spTgt spid="45"/>
                                        </p:tgtEl>
                                        <p:attrNameLst>
                                          <p:attrName>style.visibility</p:attrName>
                                        </p:attrNameLst>
                                      </p:cBhvr>
                                      <p:to>
                                        <p:strVal val="visible"/>
                                      </p:to>
                                    </p:set>
                                    <p:animEffect transition="in" filter="barn(inVertical)">
                                      <p:cBhvr>
                                        <p:cTn id="39" dur="500"/>
                                        <p:tgtEl>
                                          <p:spTgt spid="45"/>
                                        </p:tgtEl>
                                      </p:cBhvr>
                                    </p:animEffect>
                                  </p:childTnLst>
                                </p:cTn>
                              </p:par>
                              <p:par>
                                <p:cTn id="40" presetID="12" presetClass="entr" presetSubtype="4" fill="hold" grpId="0" nodeType="withEffect">
                                  <p:stCondLst>
                                    <p:cond delay="1000"/>
                                  </p:stCondLst>
                                  <p:childTnLst>
                                    <p:set>
                                      <p:cBhvr>
                                        <p:cTn id="41" dur="1" fill="hold">
                                          <p:stCondLst>
                                            <p:cond delay="0"/>
                                          </p:stCondLst>
                                        </p:cTn>
                                        <p:tgtEl>
                                          <p:spTgt spid="46"/>
                                        </p:tgtEl>
                                        <p:attrNameLst>
                                          <p:attrName>style.visibility</p:attrName>
                                        </p:attrNameLst>
                                      </p:cBhvr>
                                      <p:to>
                                        <p:strVal val="visible"/>
                                      </p:to>
                                    </p:set>
                                    <p:anim calcmode="lin" valueType="num">
                                      <p:cBhvr additive="base">
                                        <p:cTn id="42" dur="500"/>
                                        <p:tgtEl>
                                          <p:spTgt spid="46"/>
                                        </p:tgtEl>
                                        <p:attrNameLst>
                                          <p:attrName>ppt_y</p:attrName>
                                        </p:attrNameLst>
                                      </p:cBhvr>
                                      <p:tavLst>
                                        <p:tav tm="0">
                                          <p:val>
                                            <p:strVal val="#ppt_y+#ppt_h*1.125000"/>
                                          </p:val>
                                        </p:tav>
                                        <p:tav tm="100000">
                                          <p:val>
                                            <p:strVal val="#ppt_y"/>
                                          </p:val>
                                        </p:tav>
                                      </p:tavLst>
                                    </p:anim>
                                    <p:animEffect transition="in" filter="wipe(up)">
                                      <p:cBhvr>
                                        <p:cTn id="43" dur="500"/>
                                        <p:tgtEl>
                                          <p:spTgt spid="46"/>
                                        </p:tgtEl>
                                      </p:cBhvr>
                                    </p:animEffect>
                                  </p:childTnLst>
                                </p:cTn>
                              </p:par>
                              <p:par>
                                <p:cTn id="44" presetID="12" presetClass="entr" presetSubtype="4" fill="hold" grpId="0" nodeType="withEffect">
                                  <p:stCondLst>
                                    <p:cond delay="1000"/>
                                  </p:stCondLst>
                                  <p:childTnLst>
                                    <p:set>
                                      <p:cBhvr>
                                        <p:cTn id="45" dur="1" fill="hold">
                                          <p:stCondLst>
                                            <p:cond delay="0"/>
                                          </p:stCondLst>
                                        </p:cTn>
                                        <p:tgtEl>
                                          <p:spTgt spid="47"/>
                                        </p:tgtEl>
                                        <p:attrNameLst>
                                          <p:attrName>style.visibility</p:attrName>
                                        </p:attrNameLst>
                                      </p:cBhvr>
                                      <p:to>
                                        <p:strVal val="visible"/>
                                      </p:to>
                                    </p:set>
                                    <p:anim calcmode="lin" valueType="num">
                                      <p:cBhvr additive="base">
                                        <p:cTn id="46" dur="500"/>
                                        <p:tgtEl>
                                          <p:spTgt spid="47"/>
                                        </p:tgtEl>
                                        <p:attrNameLst>
                                          <p:attrName>ppt_y</p:attrName>
                                        </p:attrNameLst>
                                      </p:cBhvr>
                                      <p:tavLst>
                                        <p:tav tm="0">
                                          <p:val>
                                            <p:strVal val="#ppt_y+#ppt_h*1.125000"/>
                                          </p:val>
                                        </p:tav>
                                        <p:tav tm="100000">
                                          <p:val>
                                            <p:strVal val="#ppt_y"/>
                                          </p:val>
                                        </p:tav>
                                      </p:tavLst>
                                    </p:anim>
                                    <p:animEffect transition="in" filter="wipe(up)">
                                      <p:cBhvr>
                                        <p:cTn id="47" dur="500"/>
                                        <p:tgtEl>
                                          <p:spTgt spid="47"/>
                                        </p:tgtEl>
                                      </p:cBhvr>
                                    </p:animEffect>
                                  </p:childTnLst>
                                </p:cTn>
                              </p:par>
                              <p:par>
                                <p:cTn id="48" presetID="16" presetClass="entr" presetSubtype="21" fill="hold" grpId="0" nodeType="withEffect">
                                  <p:stCondLst>
                                    <p:cond delay="500"/>
                                  </p:stCondLst>
                                  <p:childTnLst>
                                    <p:set>
                                      <p:cBhvr>
                                        <p:cTn id="49" dur="1" fill="hold">
                                          <p:stCondLst>
                                            <p:cond delay="0"/>
                                          </p:stCondLst>
                                        </p:cTn>
                                        <p:tgtEl>
                                          <p:spTgt spid="48"/>
                                        </p:tgtEl>
                                        <p:attrNameLst>
                                          <p:attrName>style.visibility</p:attrName>
                                        </p:attrNameLst>
                                      </p:cBhvr>
                                      <p:to>
                                        <p:strVal val="visible"/>
                                      </p:to>
                                    </p:set>
                                    <p:animEffect transition="in" filter="barn(inVertical)">
                                      <p:cBhvr>
                                        <p:cTn id="50" dur="500"/>
                                        <p:tgtEl>
                                          <p:spTgt spid="48"/>
                                        </p:tgtEl>
                                      </p:cBhvr>
                                    </p:animEffect>
                                  </p:childTnLst>
                                </p:cTn>
                              </p:par>
                              <p:par>
                                <p:cTn id="51" presetID="16" presetClass="entr" presetSubtype="21" fill="hold" grpId="0" nodeType="withEffect">
                                  <p:stCondLst>
                                    <p:cond delay="500"/>
                                  </p:stCondLst>
                                  <p:childTnLst>
                                    <p:set>
                                      <p:cBhvr>
                                        <p:cTn id="52" dur="1" fill="hold">
                                          <p:stCondLst>
                                            <p:cond delay="0"/>
                                          </p:stCondLst>
                                        </p:cTn>
                                        <p:tgtEl>
                                          <p:spTgt spid="49"/>
                                        </p:tgtEl>
                                        <p:attrNameLst>
                                          <p:attrName>style.visibility</p:attrName>
                                        </p:attrNameLst>
                                      </p:cBhvr>
                                      <p:to>
                                        <p:strVal val="visible"/>
                                      </p:to>
                                    </p:set>
                                    <p:animEffect transition="in" filter="barn(inVertical)">
                                      <p:cBhvr>
                                        <p:cTn id="53" dur="500"/>
                                        <p:tgtEl>
                                          <p:spTgt spid="49"/>
                                        </p:tgtEl>
                                      </p:cBhvr>
                                    </p:animEffect>
                                  </p:childTnLst>
                                </p:cTn>
                              </p:par>
                              <p:par>
                                <p:cTn id="54" presetID="12" presetClass="entr" presetSubtype="4" fill="hold" grpId="0" nodeType="withEffect">
                                  <p:stCondLst>
                                    <p:cond delay="1000"/>
                                  </p:stCondLst>
                                  <p:childTnLst>
                                    <p:set>
                                      <p:cBhvr>
                                        <p:cTn id="55" dur="1" fill="hold">
                                          <p:stCondLst>
                                            <p:cond delay="0"/>
                                          </p:stCondLst>
                                        </p:cTn>
                                        <p:tgtEl>
                                          <p:spTgt spid="50"/>
                                        </p:tgtEl>
                                        <p:attrNameLst>
                                          <p:attrName>style.visibility</p:attrName>
                                        </p:attrNameLst>
                                      </p:cBhvr>
                                      <p:to>
                                        <p:strVal val="visible"/>
                                      </p:to>
                                    </p:set>
                                    <p:anim calcmode="lin" valueType="num">
                                      <p:cBhvr additive="base">
                                        <p:cTn id="56" dur="500"/>
                                        <p:tgtEl>
                                          <p:spTgt spid="50"/>
                                        </p:tgtEl>
                                        <p:attrNameLst>
                                          <p:attrName>ppt_y</p:attrName>
                                        </p:attrNameLst>
                                      </p:cBhvr>
                                      <p:tavLst>
                                        <p:tav tm="0">
                                          <p:val>
                                            <p:strVal val="#ppt_y+#ppt_h*1.125000"/>
                                          </p:val>
                                        </p:tav>
                                        <p:tav tm="100000">
                                          <p:val>
                                            <p:strVal val="#ppt_y"/>
                                          </p:val>
                                        </p:tav>
                                      </p:tavLst>
                                    </p:anim>
                                    <p:animEffect transition="in" filter="wipe(up)">
                                      <p:cBhvr>
                                        <p:cTn id="57" dur="500"/>
                                        <p:tgtEl>
                                          <p:spTgt spid="50"/>
                                        </p:tgtEl>
                                      </p:cBhvr>
                                    </p:animEffect>
                                  </p:childTnLst>
                                </p:cTn>
                              </p:par>
                              <p:par>
                                <p:cTn id="58" presetID="12" presetClass="entr" presetSubtype="4" fill="hold" grpId="0" nodeType="withEffect">
                                  <p:stCondLst>
                                    <p:cond delay="1000"/>
                                  </p:stCondLst>
                                  <p:childTnLst>
                                    <p:set>
                                      <p:cBhvr>
                                        <p:cTn id="59" dur="1" fill="hold">
                                          <p:stCondLst>
                                            <p:cond delay="0"/>
                                          </p:stCondLst>
                                        </p:cTn>
                                        <p:tgtEl>
                                          <p:spTgt spid="51"/>
                                        </p:tgtEl>
                                        <p:attrNameLst>
                                          <p:attrName>style.visibility</p:attrName>
                                        </p:attrNameLst>
                                      </p:cBhvr>
                                      <p:to>
                                        <p:strVal val="visible"/>
                                      </p:to>
                                    </p:set>
                                    <p:anim calcmode="lin" valueType="num">
                                      <p:cBhvr additive="base">
                                        <p:cTn id="60" dur="500"/>
                                        <p:tgtEl>
                                          <p:spTgt spid="51"/>
                                        </p:tgtEl>
                                        <p:attrNameLst>
                                          <p:attrName>ppt_y</p:attrName>
                                        </p:attrNameLst>
                                      </p:cBhvr>
                                      <p:tavLst>
                                        <p:tav tm="0">
                                          <p:val>
                                            <p:strVal val="#ppt_y+#ppt_h*1.125000"/>
                                          </p:val>
                                        </p:tav>
                                        <p:tav tm="100000">
                                          <p:val>
                                            <p:strVal val="#ppt_y"/>
                                          </p:val>
                                        </p:tav>
                                      </p:tavLst>
                                    </p:anim>
                                    <p:animEffect transition="in" filter="wipe(up)">
                                      <p:cBhvr>
                                        <p:cTn id="61" dur="500"/>
                                        <p:tgtEl>
                                          <p:spTgt spid="51"/>
                                        </p:tgtEl>
                                      </p:cBhvr>
                                    </p:animEffect>
                                  </p:childTnLst>
                                </p:cTn>
                              </p:par>
                              <p:par>
                                <p:cTn id="62" presetID="16" presetClass="entr" presetSubtype="21" fill="hold" grpId="0" nodeType="withEffect">
                                  <p:stCondLst>
                                    <p:cond delay="500"/>
                                  </p:stCondLst>
                                  <p:childTnLst>
                                    <p:set>
                                      <p:cBhvr>
                                        <p:cTn id="63" dur="1" fill="hold">
                                          <p:stCondLst>
                                            <p:cond delay="0"/>
                                          </p:stCondLst>
                                        </p:cTn>
                                        <p:tgtEl>
                                          <p:spTgt spid="52"/>
                                        </p:tgtEl>
                                        <p:attrNameLst>
                                          <p:attrName>style.visibility</p:attrName>
                                        </p:attrNameLst>
                                      </p:cBhvr>
                                      <p:to>
                                        <p:strVal val="visible"/>
                                      </p:to>
                                    </p:set>
                                    <p:animEffect transition="in" filter="barn(inVertical)">
                                      <p:cBhvr>
                                        <p:cTn id="64" dur="500"/>
                                        <p:tgtEl>
                                          <p:spTgt spid="52"/>
                                        </p:tgtEl>
                                      </p:cBhvr>
                                    </p:animEffect>
                                  </p:childTnLst>
                                </p:cTn>
                              </p:par>
                              <p:par>
                                <p:cTn id="65" presetID="16" presetClass="entr" presetSubtype="21" fill="hold" grpId="0" nodeType="withEffect">
                                  <p:stCondLst>
                                    <p:cond delay="500"/>
                                  </p:stCondLst>
                                  <p:childTnLst>
                                    <p:set>
                                      <p:cBhvr>
                                        <p:cTn id="66" dur="1" fill="hold">
                                          <p:stCondLst>
                                            <p:cond delay="0"/>
                                          </p:stCondLst>
                                        </p:cTn>
                                        <p:tgtEl>
                                          <p:spTgt spid="53"/>
                                        </p:tgtEl>
                                        <p:attrNameLst>
                                          <p:attrName>style.visibility</p:attrName>
                                        </p:attrNameLst>
                                      </p:cBhvr>
                                      <p:to>
                                        <p:strVal val="visible"/>
                                      </p:to>
                                    </p:set>
                                    <p:animEffect transition="in" filter="barn(inVertical)">
                                      <p:cBhvr>
                                        <p:cTn id="67" dur="500"/>
                                        <p:tgtEl>
                                          <p:spTgt spid="53"/>
                                        </p:tgtEl>
                                      </p:cBhvr>
                                    </p:animEffect>
                                  </p:childTnLst>
                                </p:cTn>
                              </p:par>
                              <p:par>
                                <p:cTn id="68" presetID="12" presetClass="entr" presetSubtype="4" fill="hold" grpId="0" nodeType="withEffect">
                                  <p:stCondLst>
                                    <p:cond delay="1000"/>
                                  </p:stCondLst>
                                  <p:childTnLst>
                                    <p:set>
                                      <p:cBhvr>
                                        <p:cTn id="69" dur="1" fill="hold">
                                          <p:stCondLst>
                                            <p:cond delay="0"/>
                                          </p:stCondLst>
                                        </p:cTn>
                                        <p:tgtEl>
                                          <p:spTgt spid="54"/>
                                        </p:tgtEl>
                                        <p:attrNameLst>
                                          <p:attrName>style.visibility</p:attrName>
                                        </p:attrNameLst>
                                      </p:cBhvr>
                                      <p:to>
                                        <p:strVal val="visible"/>
                                      </p:to>
                                    </p:set>
                                    <p:anim calcmode="lin" valueType="num">
                                      <p:cBhvr additive="base">
                                        <p:cTn id="70" dur="500"/>
                                        <p:tgtEl>
                                          <p:spTgt spid="54"/>
                                        </p:tgtEl>
                                        <p:attrNameLst>
                                          <p:attrName>ppt_y</p:attrName>
                                        </p:attrNameLst>
                                      </p:cBhvr>
                                      <p:tavLst>
                                        <p:tav tm="0">
                                          <p:val>
                                            <p:strVal val="#ppt_y+#ppt_h*1.125000"/>
                                          </p:val>
                                        </p:tav>
                                        <p:tav tm="100000">
                                          <p:val>
                                            <p:strVal val="#ppt_y"/>
                                          </p:val>
                                        </p:tav>
                                      </p:tavLst>
                                    </p:anim>
                                    <p:animEffect transition="in" filter="wipe(up)">
                                      <p:cBhvr>
                                        <p:cTn id="71" dur="500"/>
                                        <p:tgtEl>
                                          <p:spTgt spid="54"/>
                                        </p:tgtEl>
                                      </p:cBhvr>
                                    </p:animEffect>
                                  </p:childTnLst>
                                </p:cTn>
                              </p:par>
                              <p:par>
                                <p:cTn id="72" presetID="12" presetClass="entr" presetSubtype="4" fill="hold" grpId="0" nodeType="withEffect">
                                  <p:stCondLst>
                                    <p:cond delay="1000"/>
                                  </p:stCondLst>
                                  <p:childTnLst>
                                    <p:set>
                                      <p:cBhvr>
                                        <p:cTn id="73" dur="1" fill="hold">
                                          <p:stCondLst>
                                            <p:cond delay="0"/>
                                          </p:stCondLst>
                                        </p:cTn>
                                        <p:tgtEl>
                                          <p:spTgt spid="55"/>
                                        </p:tgtEl>
                                        <p:attrNameLst>
                                          <p:attrName>style.visibility</p:attrName>
                                        </p:attrNameLst>
                                      </p:cBhvr>
                                      <p:to>
                                        <p:strVal val="visible"/>
                                      </p:to>
                                    </p:set>
                                    <p:anim calcmode="lin" valueType="num">
                                      <p:cBhvr additive="base">
                                        <p:cTn id="74" dur="500"/>
                                        <p:tgtEl>
                                          <p:spTgt spid="55"/>
                                        </p:tgtEl>
                                        <p:attrNameLst>
                                          <p:attrName>ppt_y</p:attrName>
                                        </p:attrNameLst>
                                      </p:cBhvr>
                                      <p:tavLst>
                                        <p:tav tm="0">
                                          <p:val>
                                            <p:strVal val="#ppt_y+#ppt_h*1.125000"/>
                                          </p:val>
                                        </p:tav>
                                        <p:tav tm="100000">
                                          <p:val>
                                            <p:strVal val="#ppt_y"/>
                                          </p:val>
                                        </p:tav>
                                      </p:tavLst>
                                    </p:anim>
                                    <p:animEffect transition="in" filter="wipe(up)">
                                      <p:cBhvr>
                                        <p:cTn id="75" dur="500"/>
                                        <p:tgtEl>
                                          <p:spTgt spid="55"/>
                                        </p:tgtEl>
                                      </p:cBhvr>
                                    </p:animEffect>
                                  </p:childTnLst>
                                </p:cTn>
                              </p:par>
                              <p:par>
                                <p:cTn id="76" presetID="16" presetClass="entr" presetSubtype="21" fill="hold" grpId="0" nodeType="withEffect">
                                  <p:stCondLst>
                                    <p:cond delay="500"/>
                                  </p:stCondLst>
                                  <p:childTnLst>
                                    <p:set>
                                      <p:cBhvr>
                                        <p:cTn id="77" dur="1" fill="hold">
                                          <p:stCondLst>
                                            <p:cond delay="0"/>
                                          </p:stCondLst>
                                        </p:cTn>
                                        <p:tgtEl>
                                          <p:spTgt spid="56"/>
                                        </p:tgtEl>
                                        <p:attrNameLst>
                                          <p:attrName>style.visibility</p:attrName>
                                        </p:attrNameLst>
                                      </p:cBhvr>
                                      <p:to>
                                        <p:strVal val="visible"/>
                                      </p:to>
                                    </p:set>
                                    <p:animEffect transition="in" filter="barn(inVertical)">
                                      <p:cBhvr>
                                        <p:cTn id="78" dur="500"/>
                                        <p:tgtEl>
                                          <p:spTgt spid="56"/>
                                        </p:tgtEl>
                                      </p:cBhvr>
                                    </p:animEffect>
                                  </p:childTnLst>
                                </p:cTn>
                              </p:par>
                              <p:par>
                                <p:cTn id="79" presetID="16" presetClass="entr" presetSubtype="21" fill="hold" grpId="0" nodeType="withEffect">
                                  <p:stCondLst>
                                    <p:cond delay="500"/>
                                  </p:stCondLst>
                                  <p:childTnLst>
                                    <p:set>
                                      <p:cBhvr>
                                        <p:cTn id="80" dur="1" fill="hold">
                                          <p:stCondLst>
                                            <p:cond delay="0"/>
                                          </p:stCondLst>
                                        </p:cTn>
                                        <p:tgtEl>
                                          <p:spTgt spid="57"/>
                                        </p:tgtEl>
                                        <p:attrNameLst>
                                          <p:attrName>style.visibility</p:attrName>
                                        </p:attrNameLst>
                                      </p:cBhvr>
                                      <p:to>
                                        <p:strVal val="visible"/>
                                      </p:to>
                                    </p:set>
                                    <p:animEffect transition="in" filter="barn(inVertical)">
                                      <p:cBhvr>
                                        <p:cTn id="81" dur="500"/>
                                        <p:tgtEl>
                                          <p:spTgt spid="57"/>
                                        </p:tgtEl>
                                      </p:cBhvr>
                                    </p:animEffect>
                                  </p:childTnLst>
                                </p:cTn>
                              </p:par>
                              <p:par>
                                <p:cTn id="82" presetID="12" presetClass="entr" presetSubtype="4" fill="hold" grpId="0" nodeType="withEffect">
                                  <p:stCondLst>
                                    <p:cond delay="1000"/>
                                  </p:stCondLst>
                                  <p:childTnLst>
                                    <p:set>
                                      <p:cBhvr>
                                        <p:cTn id="83" dur="1" fill="hold">
                                          <p:stCondLst>
                                            <p:cond delay="0"/>
                                          </p:stCondLst>
                                        </p:cTn>
                                        <p:tgtEl>
                                          <p:spTgt spid="58"/>
                                        </p:tgtEl>
                                        <p:attrNameLst>
                                          <p:attrName>style.visibility</p:attrName>
                                        </p:attrNameLst>
                                      </p:cBhvr>
                                      <p:to>
                                        <p:strVal val="visible"/>
                                      </p:to>
                                    </p:set>
                                    <p:anim calcmode="lin" valueType="num">
                                      <p:cBhvr additive="base">
                                        <p:cTn id="84" dur="500"/>
                                        <p:tgtEl>
                                          <p:spTgt spid="58"/>
                                        </p:tgtEl>
                                        <p:attrNameLst>
                                          <p:attrName>ppt_y</p:attrName>
                                        </p:attrNameLst>
                                      </p:cBhvr>
                                      <p:tavLst>
                                        <p:tav tm="0">
                                          <p:val>
                                            <p:strVal val="#ppt_y+#ppt_h*1.125000"/>
                                          </p:val>
                                        </p:tav>
                                        <p:tav tm="100000">
                                          <p:val>
                                            <p:strVal val="#ppt_y"/>
                                          </p:val>
                                        </p:tav>
                                      </p:tavLst>
                                    </p:anim>
                                    <p:animEffect transition="in" filter="wipe(up)">
                                      <p:cBhvr>
                                        <p:cTn id="85" dur="500"/>
                                        <p:tgtEl>
                                          <p:spTgt spid="58"/>
                                        </p:tgtEl>
                                      </p:cBhvr>
                                    </p:animEffect>
                                  </p:childTnLst>
                                </p:cTn>
                              </p:par>
                              <p:par>
                                <p:cTn id="86" presetID="12" presetClass="entr" presetSubtype="4" fill="hold" grpId="0" nodeType="withEffect">
                                  <p:stCondLst>
                                    <p:cond delay="1000"/>
                                  </p:stCondLst>
                                  <p:childTnLst>
                                    <p:set>
                                      <p:cBhvr>
                                        <p:cTn id="87" dur="1" fill="hold">
                                          <p:stCondLst>
                                            <p:cond delay="0"/>
                                          </p:stCondLst>
                                        </p:cTn>
                                        <p:tgtEl>
                                          <p:spTgt spid="59"/>
                                        </p:tgtEl>
                                        <p:attrNameLst>
                                          <p:attrName>style.visibility</p:attrName>
                                        </p:attrNameLst>
                                      </p:cBhvr>
                                      <p:to>
                                        <p:strVal val="visible"/>
                                      </p:to>
                                    </p:set>
                                    <p:anim calcmode="lin" valueType="num">
                                      <p:cBhvr additive="base">
                                        <p:cTn id="88" dur="500"/>
                                        <p:tgtEl>
                                          <p:spTgt spid="59"/>
                                        </p:tgtEl>
                                        <p:attrNameLst>
                                          <p:attrName>ppt_y</p:attrName>
                                        </p:attrNameLst>
                                      </p:cBhvr>
                                      <p:tavLst>
                                        <p:tav tm="0">
                                          <p:val>
                                            <p:strVal val="#ppt_y+#ppt_h*1.125000"/>
                                          </p:val>
                                        </p:tav>
                                        <p:tav tm="100000">
                                          <p:val>
                                            <p:strVal val="#ppt_y"/>
                                          </p:val>
                                        </p:tav>
                                      </p:tavLst>
                                    </p:anim>
                                    <p:animEffect transition="in" filter="wipe(up)">
                                      <p:cBhvr>
                                        <p:cTn id="89" dur="500"/>
                                        <p:tgtEl>
                                          <p:spTgt spid="59"/>
                                        </p:tgtEl>
                                      </p:cBhvr>
                                    </p:animEffect>
                                  </p:childTnLst>
                                </p:cTn>
                              </p:par>
                            </p:childTnLst>
                          </p:cTn>
                        </p:par>
                        <p:par>
                          <p:cTn id="90" fill="hold">
                            <p:stCondLst>
                              <p:cond delay="2500"/>
                            </p:stCondLst>
                            <p:childTnLst>
                              <p:par>
                                <p:cTn id="91" presetID="2" presetClass="entr" presetSubtype="8" fill="hold" grpId="0" nodeType="afterEffect">
                                  <p:stCondLst>
                                    <p:cond delay="0"/>
                                  </p:stCondLst>
                                  <p:childTnLst>
                                    <p:set>
                                      <p:cBhvr>
                                        <p:cTn id="92" dur="1" fill="hold">
                                          <p:stCondLst>
                                            <p:cond delay="0"/>
                                          </p:stCondLst>
                                        </p:cTn>
                                        <p:tgtEl>
                                          <p:spTgt spid="27"/>
                                        </p:tgtEl>
                                        <p:attrNameLst>
                                          <p:attrName>style.visibility</p:attrName>
                                        </p:attrNameLst>
                                      </p:cBhvr>
                                      <p:to>
                                        <p:strVal val="visible"/>
                                      </p:to>
                                    </p:set>
                                    <p:anim calcmode="lin" valueType="num">
                                      <p:cBhvr additive="base">
                                        <p:cTn id="93" dur="500" fill="hold"/>
                                        <p:tgtEl>
                                          <p:spTgt spid="27"/>
                                        </p:tgtEl>
                                        <p:attrNameLst>
                                          <p:attrName>ppt_x</p:attrName>
                                        </p:attrNameLst>
                                      </p:cBhvr>
                                      <p:tavLst>
                                        <p:tav tm="0">
                                          <p:val>
                                            <p:strVal val="0-#ppt_w/2"/>
                                          </p:val>
                                        </p:tav>
                                        <p:tav tm="100000">
                                          <p:val>
                                            <p:strVal val="#ppt_x"/>
                                          </p:val>
                                        </p:tav>
                                      </p:tavLst>
                                    </p:anim>
                                    <p:anim calcmode="lin" valueType="num">
                                      <p:cBhvr additive="base">
                                        <p:cTn id="94"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40" grpId="0" animBg="1"/>
      <p:bldP spid="41" grpId="0" animBg="1"/>
      <p:bldP spid="42" grpId="0"/>
      <p:bldP spid="43" grpId="0"/>
      <p:bldP spid="44" grpId="0" animBg="1"/>
      <p:bldP spid="45" grpId="0" animBg="1"/>
      <p:bldP spid="46" grpId="0"/>
      <p:bldP spid="47" grpId="0"/>
      <p:bldP spid="48" grpId="0" animBg="1"/>
      <p:bldP spid="49" grpId="0" animBg="1"/>
      <p:bldP spid="50" grpId="0"/>
      <p:bldP spid="51" grpId="0"/>
      <p:bldP spid="52" grpId="0" animBg="1"/>
      <p:bldP spid="53" grpId="0" animBg="1"/>
      <p:bldP spid="54" grpId="0"/>
      <p:bldP spid="55" grpId="0"/>
      <p:bldP spid="56" grpId="0" animBg="1"/>
      <p:bldP spid="57" grpId="0" animBg="1"/>
      <p:bldP spid="58" grpId="0"/>
      <p:bldP spid="59" grpId="0"/>
      <p:bldP spid="2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7" b="7"/>
          <a:stretch>
            <a:fillRect/>
          </a:stretch>
        </p:blipFill>
        <p:spPr/>
      </p:pic>
      <p:sp>
        <p:nvSpPr>
          <p:cNvPr id="2" name="Rectangle 1"/>
          <p:cNvSpPr/>
          <p:nvPr/>
        </p:nvSpPr>
        <p:spPr>
          <a:xfrm>
            <a:off x="0" y="893"/>
            <a:ext cx="12190413" cy="6856214"/>
          </a:xfrm>
          <a:prstGeom prst="rect">
            <a:avLst/>
          </a:prstGeom>
          <a:solidFill>
            <a:srgbClr val="0070C0">
              <a:alpha val="95000"/>
            </a:srgb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08" tIns="22854" rIns="45708" bIns="22854" numCol="1" spcCol="0" rtlCol="0" fromWordArt="0" anchor="ctr" anchorCtr="0" forceAA="0" compatLnSpc="1">
            <a:prstTxWarp prst="textNoShape">
              <a:avLst/>
            </a:prstTxWarp>
            <a:noAutofit/>
          </a:bodyPr>
          <a:lstStyle/>
          <a:p>
            <a:pPr algn="ctr"/>
            <a:endParaRPr lang="en-US" sz="9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4871070" y="2636912"/>
            <a:ext cx="4134465" cy="1446550"/>
          </a:xfrm>
          <a:prstGeom prst="rect">
            <a:avLst/>
          </a:prstGeom>
          <a:noFill/>
        </p:spPr>
        <p:txBody>
          <a:bodyPr wrap="none" rtlCol="0">
            <a:spAutoFit/>
          </a:bodyPr>
          <a:lstStyle/>
          <a:p>
            <a:pPr marL="0" lvl="1"/>
            <a:r>
              <a:rPr lang="en-US" altLang="zh-CN" sz="4400" b="1" dirty="0">
                <a:solidFill>
                  <a:schemeClr val="bg1"/>
                </a:solidFill>
                <a:latin typeface="微软雅黑" pitchFamily="34" charset="-122"/>
                <a:ea typeface="微软雅黑" pitchFamily="34" charset="-122"/>
                <a:sym typeface="微软雅黑" panose="020B0503020204020204" pitchFamily="34" charset="-122"/>
              </a:rPr>
              <a:t>PART ONE</a:t>
            </a:r>
          </a:p>
          <a:p>
            <a:pPr marL="0" lvl="1"/>
            <a:r>
              <a:rPr lang="zh-CN" altLang="en-US" sz="4400" b="1" dirty="0">
                <a:solidFill>
                  <a:schemeClr val="bg1"/>
                </a:solidFill>
                <a:latin typeface="微软雅黑" pitchFamily="34" charset="-122"/>
                <a:ea typeface="微软雅黑" pitchFamily="34" charset="-122"/>
                <a:sym typeface="微软雅黑" panose="020B0503020204020204" pitchFamily="34" charset="-122"/>
              </a:rPr>
              <a:t>移动互联的概述</a:t>
            </a:r>
          </a:p>
        </p:txBody>
      </p:sp>
      <p:sp>
        <p:nvSpPr>
          <p:cNvPr id="10" name="Freeform 86"/>
          <p:cNvSpPr>
            <a:spLocks noEditPoints="1"/>
          </p:cNvSpPr>
          <p:nvPr/>
        </p:nvSpPr>
        <p:spPr bwMode="auto">
          <a:xfrm>
            <a:off x="3998929" y="2785537"/>
            <a:ext cx="623421" cy="1048924"/>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rgbClr val="FFFFFF"/>
          </a:solidFill>
          <a:ln w="9525">
            <a:noFill/>
            <a:round/>
            <a:headEnd/>
            <a:tailEnd/>
          </a:ln>
        </p:spPr>
        <p:txBody>
          <a:bodyPr vert="horz" wrap="square" lIns="45708" tIns="22854" rIns="45708" bIns="22854" numCol="1" anchor="t" anchorCtr="0" compatLnSpc="1">
            <a:prstTxWarp prst="textNoShape">
              <a:avLst/>
            </a:prstTxWarp>
          </a:bodyPr>
          <a:lstStyle/>
          <a:p>
            <a:endParaRPr lang="en-US" sz="90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1646200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2558" y="-27384"/>
            <a:ext cx="432048" cy="692696"/>
          </a:xfrm>
          <a:prstGeom prst="rect">
            <a:avLst/>
          </a:prstGeom>
          <a:solidFill>
            <a:srgbClr val="0070C0"/>
          </a:solidFill>
          <a:ln>
            <a:noFill/>
          </a:ln>
          <a:effectLst>
            <a:outerShdw blurRad="254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文本框 9"/>
          <p:cNvSpPr txBox="1"/>
          <p:nvPr/>
        </p:nvSpPr>
        <p:spPr>
          <a:xfrm>
            <a:off x="838622" y="188640"/>
            <a:ext cx="2088232" cy="377026"/>
          </a:xfrm>
          <a:prstGeom prst="rect">
            <a:avLst/>
          </a:prstGeom>
          <a:noFill/>
        </p:spPr>
        <p:txBody>
          <a:bodyPr wrap="square" lIns="68580" tIns="34290" rIns="68580" bIns="34290" rtlCol="0">
            <a:spAutoFit/>
          </a:bodyPr>
          <a:lstStyle/>
          <a:p>
            <a:pPr marL="0" lvl="1"/>
            <a:r>
              <a:rPr lang="zh-CN" altLang="en-US" sz="2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移动互联概述</a:t>
            </a:r>
          </a:p>
        </p:txBody>
      </p:sp>
      <p:sp>
        <p:nvSpPr>
          <p:cNvPr id="4" name="矩形 3"/>
          <p:cNvSpPr/>
          <p:nvPr/>
        </p:nvSpPr>
        <p:spPr>
          <a:xfrm>
            <a:off x="11927854" y="5949280"/>
            <a:ext cx="262558" cy="906934"/>
          </a:xfrm>
          <a:prstGeom prst="rect">
            <a:avLst/>
          </a:prstGeom>
          <a:solidFill>
            <a:srgbClr val="0070C0"/>
          </a:solidFill>
          <a:ln>
            <a:noFill/>
          </a:ln>
          <a:effectLst>
            <a:outerShdw blurRad="355600" dist="1016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10919742" y="6165304"/>
            <a:ext cx="1008112" cy="523220"/>
          </a:xfrm>
          <a:prstGeom prst="rect">
            <a:avLst/>
          </a:prstGeom>
          <a:noFill/>
        </p:spPr>
        <p:txBody>
          <a:bodyPr wrap="square" rtlCol="0">
            <a:spAutoFit/>
          </a:bodyPr>
          <a:lstStyle/>
          <a:p>
            <a:pPr algn="ctr"/>
            <a:r>
              <a:rPr lang="en-US" altLang="zh-CN"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050" name="Picture 2" descr="C:\Users\Administrator\Desktop\567a0b551878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99262" y="1529120"/>
            <a:ext cx="4167188" cy="4352925"/>
          </a:xfrm>
          <a:prstGeom prst="rect">
            <a:avLst/>
          </a:prstGeom>
          <a:noFill/>
          <a:extLst>
            <a:ext uri="{909E8E84-426E-40DD-AFC4-6F175D3DCCD1}">
              <a14:hiddenFill xmlns:a14="http://schemas.microsoft.com/office/drawing/2010/main">
                <a:solidFill>
                  <a:srgbClr val="FFFFFF"/>
                </a:solidFill>
              </a14:hiddenFill>
            </a:ext>
          </a:extLst>
        </p:spPr>
      </p:pic>
      <p:sp>
        <p:nvSpPr>
          <p:cNvPr id="91" name="Rectangle 5"/>
          <p:cNvSpPr>
            <a:spLocks/>
          </p:cNvSpPr>
          <p:nvPr/>
        </p:nvSpPr>
        <p:spPr bwMode="auto">
          <a:xfrm>
            <a:off x="1774726" y="2787967"/>
            <a:ext cx="4873054" cy="236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移动互联网，就是将移动通信和互联网二者结合起来，成为一体。是指互联网的技术、平台、商业模式和应用与移动通信技术结合并实践的活动的总称。</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4G</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时代的开启以及移动终端设备的凸显必将为移动互联网的发展注入巨大的能量，</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2014</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年移动互联网产业必将带来前所未有的飞跃。</a:t>
            </a:r>
          </a:p>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r>
            <a:b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br>
            <a:endParaRPr lang="en-US" sz="14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微软雅黑" panose="020B0503020204020204" pitchFamily="34" charset="-122"/>
            </a:endParaRPr>
          </a:p>
        </p:txBody>
      </p:sp>
      <p:sp>
        <p:nvSpPr>
          <p:cNvPr id="92" name="矩形 91"/>
          <p:cNvSpPr/>
          <p:nvPr/>
        </p:nvSpPr>
        <p:spPr>
          <a:xfrm>
            <a:off x="1630710" y="1916832"/>
            <a:ext cx="4464496" cy="707886"/>
          </a:xfrm>
          <a:prstGeom prst="rect">
            <a:avLst/>
          </a:prstGeom>
        </p:spPr>
        <p:txBody>
          <a:bodyPr wrap="square">
            <a:spAutoFit/>
          </a:bodyPr>
          <a:lstStyle/>
          <a:p>
            <a:pPr defTabSz="1176924"/>
            <a:r>
              <a:rPr lang="zh-CN" altLang="en-US" sz="4000" b="1" spc="100" dirty="0">
                <a:solidFill>
                  <a:srgbClr val="0070C0"/>
                </a:solidFill>
                <a:latin typeface="微软雅黑" panose="020B0503020204020204" pitchFamily="34" charset="-122"/>
                <a:ea typeface="微软雅黑" panose="020B0503020204020204" pitchFamily="34" charset="-122"/>
                <a:cs typeface="Bebas Neue" charset="0"/>
                <a:sym typeface="微软雅黑" panose="020B0503020204020204" pitchFamily="34" charset="-122"/>
              </a:rPr>
              <a:t>移动互联网的含义</a:t>
            </a:r>
            <a:endParaRPr lang="en-US" altLang="zh-CN" sz="4000" b="1" spc="100" dirty="0">
              <a:solidFill>
                <a:srgbClr val="0070C0"/>
              </a:solidFill>
              <a:latin typeface="微软雅黑" panose="020B0503020204020204" pitchFamily="34" charset="-122"/>
              <a:ea typeface="微软雅黑" panose="020B0503020204020204" pitchFamily="34" charset="-122"/>
              <a:cs typeface="Bebas Neue" charset="0"/>
              <a:sym typeface="微软雅黑" panose="020B0503020204020204" pitchFamily="34" charset="-122"/>
            </a:endParaRPr>
          </a:p>
        </p:txBody>
      </p:sp>
    </p:spTree>
    <p:extLst>
      <p:ext uri="{BB962C8B-B14F-4D97-AF65-F5344CB8AC3E}">
        <p14:creationId xmlns:p14="http://schemas.microsoft.com/office/powerpoint/2010/main" val="42113114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2050"/>
                                        </p:tgtEl>
                                        <p:attrNameLst>
                                          <p:attrName>style.visibility</p:attrName>
                                        </p:attrNameLst>
                                      </p:cBhvr>
                                      <p:to>
                                        <p:strVal val="visible"/>
                                      </p:to>
                                    </p:set>
                                    <p:animEffect transition="in" filter="fade">
                                      <p:cBhvr>
                                        <p:cTn id="18" dur="1000"/>
                                        <p:tgtEl>
                                          <p:spTgt spid="2050"/>
                                        </p:tgtEl>
                                      </p:cBhvr>
                                    </p:animEffect>
                                    <p:anim calcmode="lin" valueType="num">
                                      <p:cBhvr>
                                        <p:cTn id="19" dur="1000" fill="hold"/>
                                        <p:tgtEl>
                                          <p:spTgt spid="2050"/>
                                        </p:tgtEl>
                                        <p:attrNameLst>
                                          <p:attrName>ppt_x</p:attrName>
                                        </p:attrNameLst>
                                      </p:cBhvr>
                                      <p:tavLst>
                                        <p:tav tm="0">
                                          <p:val>
                                            <p:strVal val="#ppt_x"/>
                                          </p:val>
                                        </p:tav>
                                        <p:tav tm="100000">
                                          <p:val>
                                            <p:strVal val="#ppt_x"/>
                                          </p:val>
                                        </p:tav>
                                      </p:tavLst>
                                    </p:anim>
                                    <p:anim calcmode="lin" valueType="num">
                                      <p:cBhvr>
                                        <p:cTn id="20" dur="1000" fill="hold"/>
                                        <p:tgtEl>
                                          <p:spTgt spid="2050"/>
                                        </p:tgtEl>
                                        <p:attrNameLst>
                                          <p:attrName>ppt_y</p:attrName>
                                        </p:attrNameLst>
                                      </p:cBhvr>
                                      <p:tavLst>
                                        <p:tav tm="0">
                                          <p:val>
                                            <p:strVal val="#ppt_y+.1"/>
                                          </p:val>
                                        </p:tav>
                                        <p:tav tm="100000">
                                          <p:val>
                                            <p:strVal val="#ppt_y"/>
                                          </p:val>
                                        </p:tav>
                                      </p:tavLst>
                                    </p:anim>
                                  </p:childTnLst>
                                </p:cTn>
                              </p:par>
                              <p:par>
                                <p:cTn id="21" presetID="22" presetClass="entr" presetSubtype="8" fill="hold" grpId="0" nodeType="withEffect">
                                  <p:stCondLst>
                                    <p:cond delay="0"/>
                                  </p:stCondLst>
                                  <p:childTnLst>
                                    <p:set>
                                      <p:cBhvr>
                                        <p:cTn id="22" dur="1" fill="hold">
                                          <p:stCondLst>
                                            <p:cond delay="0"/>
                                          </p:stCondLst>
                                        </p:cTn>
                                        <p:tgtEl>
                                          <p:spTgt spid="92"/>
                                        </p:tgtEl>
                                        <p:attrNameLst>
                                          <p:attrName>style.visibility</p:attrName>
                                        </p:attrNameLst>
                                      </p:cBhvr>
                                      <p:to>
                                        <p:strVal val="visible"/>
                                      </p:to>
                                    </p:set>
                                    <p:animEffect transition="in" filter="wipe(left)">
                                      <p:cBhvr>
                                        <p:cTn id="23" dur="500"/>
                                        <p:tgtEl>
                                          <p:spTgt spid="92"/>
                                        </p:tgtEl>
                                      </p:cBhvr>
                                    </p:animEffect>
                                  </p:childTnLst>
                                </p:cTn>
                              </p:par>
                              <p:par>
                                <p:cTn id="24" presetID="22" presetClass="entr" presetSubtype="8" fill="hold" grpId="0" nodeType="withEffect">
                                  <p:stCondLst>
                                    <p:cond delay="500"/>
                                  </p:stCondLst>
                                  <p:childTnLst>
                                    <p:set>
                                      <p:cBhvr>
                                        <p:cTn id="25" dur="1" fill="hold">
                                          <p:stCondLst>
                                            <p:cond delay="0"/>
                                          </p:stCondLst>
                                        </p:cTn>
                                        <p:tgtEl>
                                          <p:spTgt spid="91"/>
                                        </p:tgtEl>
                                        <p:attrNameLst>
                                          <p:attrName>style.visibility</p:attrName>
                                        </p:attrNameLst>
                                      </p:cBhvr>
                                      <p:to>
                                        <p:strVal val="visible"/>
                                      </p:to>
                                    </p:set>
                                    <p:animEffect transition="in" filter="wipe(left)">
                                      <p:cBhvr>
                                        <p:cTn id="26"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91" grpId="0"/>
      <p:bldP spid="9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2558" y="-27384"/>
            <a:ext cx="432048" cy="692696"/>
          </a:xfrm>
          <a:prstGeom prst="rect">
            <a:avLst/>
          </a:prstGeom>
          <a:solidFill>
            <a:srgbClr val="0070C0"/>
          </a:solidFill>
          <a:ln>
            <a:noFill/>
          </a:ln>
          <a:effectLst>
            <a:outerShdw blurRad="254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文本框 9"/>
          <p:cNvSpPr txBox="1"/>
          <p:nvPr/>
        </p:nvSpPr>
        <p:spPr>
          <a:xfrm>
            <a:off x="838622" y="188640"/>
            <a:ext cx="1512168" cy="377026"/>
          </a:xfrm>
          <a:prstGeom prst="rect">
            <a:avLst/>
          </a:prstGeom>
          <a:noFill/>
        </p:spPr>
        <p:txBody>
          <a:bodyPr wrap="square" lIns="68580" tIns="34290" rIns="68580" bIns="34290" rtlCol="0">
            <a:spAutoFit/>
          </a:bodyPr>
          <a:lstStyle/>
          <a:p>
            <a:pPr marL="0" lvl="1"/>
            <a:r>
              <a:rPr lang="zh-CN" altLang="en-US" sz="2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主要特征</a:t>
            </a:r>
          </a:p>
        </p:txBody>
      </p:sp>
      <p:sp>
        <p:nvSpPr>
          <p:cNvPr id="4" name="矩形 3"/>
          <p:cNvSpPr/>
          <p:nvPr/>
        </p:nvSpPr>
        <p:spPr>
          <a:xfrm>
            <a:off x="11927854" y="5949280"/>
            <a:ext cx="262558" cy="906934"/>
          </a:xfrm>
          <a:prstGeom prst="rect">
            <a:avLst/>
          </a:prstGeom>
          <a:solidFill>
            <a:srgbClr val="0070C0"/>
          </a:solidFill>
          <a:ln>
            <a:noFill/>
          </a:ln>
          <a:effectLst>
            <a:outerShdw blurRad="355600" dist="1016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10919742" y="6165304"/>
            <a:ext cx="1008112" cy="523220"/>
          </a:xfrm>
          <a:prstGeom prst="rect">
            <a:avLst/>
          </a:prstGeom>
          <a:noFill/>
        </p:spPr>
        <p:txBody>
          <a:bodyPr wrap="square" rtlCol="0">
            <a:spAutoFit/>
          </a:bodyPr>
          <a:lstStyle/>
          <a:p>
            <a:pPr algn="ctr"/>
            <a:r>
              <a:rPr lang="en-US" altLang="zh-CN"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-05-</a:t>
            </a:r>
            <a:endParaRPr lang="zh-CN" altLang="en-US"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Rectangle 11"/>
          <p:cNvSpPr/>
          <p:nvPr/>
        </p:nvSpPr>
        <p:spPr>
          <a:xfrm>
            <a:off x="0" y="3460527"/>
            <a:ext cx="12190412" cy="2344737"/>
          </a:xfrm>
          <a:prstGeom prst="rect">
            <a:avLst/>
          </a:prstGeom>
          <a:solidFill>
            <a:srgbClr val="0070C0"/>
          </a:solidFill>
          <a:ln>
            <a:noFill/>
          </a:ln>
        </p:spPr>
        <p:style>
          <a:lnRef idx="1">
            <a:schemeClr val="accent6"/>
          </a:lnRef>
          <a:fillRef idx="2">
            <a:schemeClr val="accent6"/>
          </a:fillRef>
          <a:effectRef idx="1">
            <a:schemeClr val="accent6"/>
          </a:effectRef>
          <a:fontRef idx="minor">
            <a:schemeClr val="dk1"/>
          </a:fontRef>
        </p:style>
        <p:txBody>
          <a:bodyPr anchor="ctr"/>
          <a:lstStyle/>
          <a:p>
            <a:pPr algn="ctr" defTabSz="685754" eaLnBrk="1" fontAlgn="auto" hangingPunct="1">
              <a:spcBef>
                <a:spcPts val="0"/>
              </a:spcBef>
              <a:spcAft>
                <a:spcPts val="0"/>
              </a:spcAft>
              <a:defRPr/>
            </a:pPr>
            <a:endParaRPr lang="id-ID" sz="135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45" name="组合 144"/>
          <p:cNvGrpSpPr/>
          <p:nvPr/>
        </p:nvGrpSpPr>
        <p:grpSpPr>
          <a:xfrm>
            <a:off x="1345300" y="873707"/>
            <a:ext cx="4227776" cy="2583134"/>
            <a:chOff x="1345300" y="873707"/>
            <a:chExt cx="4227776" cy="2583134"/>
          </a:xfrm>
        </p:grpSpPr>
        <p:sp>
          <p:nvSpPr>
            <p:cNvPr id="121" name="Freeform 541"/>
            <p:cNvSpPr>
              <a:spLocks noEditPoints="1"/>
            </p:cNvSpPr>
            <p:nvPr/>
          </p:nvSpPr>
          <p:spPr bwMode="auto">
            <a:xfrm>
              <a:off x="4295006" y="873707"/>
              <a:ext cx="1002495" cy="1002495"/>
            </a:xfrm>
            <a:custGeom>
              <a:avLst/>
              <a:gdLst>
                <a:gd name="T0" fmla="*/ 62 w 83"/>
                <a:gd name="T1" fmla="*/ 42 h 83"/>
                <a:gd name="T2" fmla="*/ 42 w 83"/>
                <a:gd name="T3" fmla="*/ 19 h 83"/>
                <a:gd name="T4" fmla="*/ 31 w 83"/>
                <a:gd name="T5" fmla="*/ 73 h 83"/>
                <a:gd name="T6" fmla="*/ 38 w 83"/>
                <a:gd name="T7" fmla="*/ 81 h 83"/>
                <a:gd name="T8" fmla="*/ 48 w 83"/>
                <a:gd name="T9" fmla="*/ 74 h 83"/>
                <a:gd name="T10" fmla="*/ 58 w 83"/>
                <a:gd name="T11" fmla="*/ 77 h 83"/>
                <a:gd name="T12" fmla="*/ 63 w 83"/>
                <a:gd name="T13" fmla="*/ 66 h 83"/>
                <a:gd name="T14" fmla="*/ 74 w 83"/>
                <a:gd name="T15" fmla="*/ 64 h 83"/>
                <a:gd name="T16" fmla="*/ 73 w 83"/>
                <a:gd name="T17" fmla="*/ 52 h 83"/>
                <a:gd name="T18" fmla="*/ 81 w 83"/>
                <a:gd name="T19" fmla="*/ 45 h 83"/>
                <a:gd name="T20" fmla="*/ 74 w 83"/>
                <a:gd name="T21" fmla="*/ 36 h 83"/>
                <a:gd name="T22" fmla="*/ 77 w 83"/>
                <a:gd name="T23" fmla="*/ 27 h 83"/>
                <a:gd name="T24" fmla="*/ 67 w 83"/>
                <a:gd name="T25" fmla="*/ 20 h 83"/>
                <a:gd name="T26" fmla="*/ 65 w 83"/>
                <a:gd name="T27" fmla="*/ 11 h 83"/>
                <a:gd name="T28" fmla="*/ 53 w 83"/>
                <a:gd name="T29" fmla="*/ 11 h 83"/>
                <a:gd name="T30" fmla="*/ 46 w 83"/>
                <a:gd name="T31" fmla="*/ 3 h 83"/>
                <a:gd name="T32" fmla="*/ 36 w 83"/>
                <a:gd name="T33" fmla="*/ 9 h 83"/>
                <a:gd name="T34" fmla="*/ 27 w 83"/>
                <a:gd name="T35" fmla="*/ 6 h 83"/>
                <a:gd name="T36" fmla="*/ 17 w 83"/>
                <a:gd name="T37" fmla="*/ 11 h 83"/>
                <a:gd name="T38" fmla="*/ 16 w 83"/>
                <a:gd name="T39" fmla="*/ 21 h 83"/>
                <a:gd name="T40" fmla="*/ 5 w 83"/>
                <a:gd name="T41" fmla="*/ 27 h 83"/>
                <a:gd name="T42" fmla="*/ 9 w 83"/>
                <a:gd name="T43" fmla="*/ 36 h 83"/>
                <a:gd name="T44" fmla="*/ 2 w 83"/>
                <a:gd name="T45" fmla="*/ 46 h 83"/>
                <a:gd name="T46" fmla="*/ 11 w 83"/>
                <a:gd name="T47" fmla="*/ 53 h 83"/>
                <a:gd name="T48" fmla="*/ 6 w 83"/>
                <a:gd name="T49" fmla="*/ 58 h 83"/>
                <a:gd name="T50" fmla="*/ 17 w 83"/>
                <a:gd name="T51" fmla="*/ 63 h 83"/>
                <a:gd name="T52" fmla="*/ 18 w 83"/>
                <a:gd name="T53" fmla="*/ 73 h 83"/>
                <a:gd name="T54" fmla="*/ 30 w 83"/>
                <a:gd name="T55" fmla="*/ 73 h 83"/>
                <a:gd name="T56" fmla="*/ 35 w 83"/>
                <a:gd name="T57" fmla="*/ 76 h 83"/>
                <a:gd name="T58" fmla="*/ 25 w 83"/>
                <a:gd name="T59" fmla="*/ 80 h 83"/>
                <a:gd name="T60" fmla="*/ 19 w 83"/>
                <a:gd name="T61" fmla="*/ 68 h 83"/>
                <a:gd name="T62" fmla="*/ 8 w 83"/>
                <a:gd name="T63" fmla="*/ 66 h 83"/>
                <a:gd name="T64" fmla="*/ 8 w 83"/>
                <a:gd name="T65" fmla="*/ 53 h 83"/>
                <a:gd name="T66" fmla="*/ 0 w 83"/>
                <a:gd name="T67" fmla="*/ 38 h 83"/>
                <a:gd name="T68" fmla="*/ 5 w 83"/>
                <a:gd name="T69" fmla="*/ 29 h 83"/>
                <a:gd name="T70" fmla="*/ 10 w 83"/>
                <a:gd name="T71" fmla="*/ 16 h 83"/>
                <a:gd name="T72" fmla="*/ 16 w 83"/>
                <a:gd name="T73" fmla="*/ 12 h 83"/>
                <a:gd name="T74" fmla="*/ 26 w 83"/>
                <a:gd name="T75" fmla="*/ 4 h 83"/>
                <a:gd name="T76" fmla="*/ 34 w 83"/>
                <a:gd name="T77" fmla="*/ 3 h 83"/>
                <a:gd name="T78" fmla="*/ 48 w 83"/>
                <a:gd name="T79" fmla="*/ 7 h 83"/>
                <a:gd name="T80" fmla="*/ 58 w 83"/>
                <a:gd name="T81" fmla="*/ 4 h 83"/>
                <a:gd name="T82" fmla="*/ 67 w 83"/>
                <a:gd name="T83" fmla="*/ 18 h 83"/>
                <a:gd name="T84" fmla="*/ 79 w 83"/>
                <a:gd name="T85" fmla="*/ 24 h 83"/>
                <a:gd name="T86" fmla="*/ 80 w 83"/>
                <a:gd name="T87" fmla="*/ 34 h 83"/>
                <a:gd name="T88" fmla="*/ 80 w 83"/>
                <a:gd name="T89" fmla="*/ 48 h 83"/>
                <a:gd name="T90" fmla="*/ 80 w 83"/>
                <a:gd name="T91" fmla="*/ 58 h 83"/>
                <a:gd name="T92" fmla="*/ 68 w 83"/>
                <a:gd name="T93" fmla="*/ 65 h 83"/>
                <a:gd name="T94" fmla="*/ 59 w 83"/>
                <a:gd name="T95" fmla="*/ 79 h 83"/>
                <a:gd name="T96" fmla="*/ 49 w 83"/>
                <a:gd name="T97" fmla="*/ 7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 h="83">
                  <a:moveTo>
                    <a:pt x="42" y="21"/>
                  </a:moveTo>
                  <a:cubicBezTo>
                    <a:pt x="30" y="21"/>
                    <a:pt x="21" y="30"/>
                    <a:pt x="21" y="42"/>
                  </a:cubicBezTo>
                  <a:cubicBezTo>
                    <a:pt x="21" y="53"/>
                    <a:pt x="30" y="62"/>
                    <a:pt x="42" y="62"/>
                  </a:cubicBezTo>
                  <a:cubicBezTo>
                    <a:pt x="53" y="62"/>
                    <a:pt x="62" y="53"/>
                    <a:pt x="62" y="42"/>
                  </a:cubicBezTo>
                  <a:cubicBezTo>
                    <a:pt x="62" y="30"/>
                    <a:pt x="53" y="21"/>
                    <a:pt x="42" y="21"/>
                  </a:cubicBezTo>
                  <a:close/>
                  <a:moveTo>
                    <a:pt x="42" y="64"/>
                  </a:moveTo>
                  <a:cubicBezTo>
                    <a:pt x="29" y="64"/>
                    <a:pt x="19" y="54"/>
                    <a:pt x="19" y="42"/>
                  </a:cubicBezTo>
                  <a:cubicBezTo>
                    <a:pt x="19" y="29"/>
                    <a:pt x="29" y="19"/>
                    <a:pt x="42" y="19"/>
                  </a:cubicBezTo>
                  <a:cubicBezTo>
                    <a:pt x="54" y="19"/>
                    <a:pt x="64" y="29"/>
                    <a:pt x="64" y="42"/>
                  </a:cubicBezTo>
                  <a:cubicBezTo>
                    <a:pt x="64" y="54"/>
                    <a:pt x="54" y="64"/>
                    <a:pt x="42" y="64"/>
                  </a:cubicBezTo>
                  <a:close/>
                  <a:moveTo>
                    <a:pt x="30" y="73"/>
                  </a:moveTo>
                  <a:lnTo>
                    <a:pt x="31" y="73"/>
                  </a:lnTo>
                  <a:cubicBezTo>
                    <a:pt x="33" y="73"/>
                    <a:pt x="34" y="74"/>
                    <a:pt x="36" y="74"/>
                  </a:cubicBezTo>
                  <a:lnTo>
                    <a:pt x="37" y="74"/>
                  </a:lnTo>
                  <a:lnTo>
                    <a:pt x="37" y="80"/>
                  </a:lnTo>
                  <a:cubicBezTo>
                    <a:pt x="37" y="80"/>
                    <a:pt x="37" y="81"/>
                    <a:pt x="38" y="81"/>
                  </a:cubicBezTo>
                  <a:lnTo>
                    <a:pt x="46" y="81"/>
                  </a:lnTo>
                  <a:cubicBezTo>
                    <a:pt x="47" y="81"/>
                    <a:pt x="47" y="80"/>
                    <a:pt x="47" y="80"/>
                  </a:cubicBezTo>
                  <a:lnTo>
                    <a:pt x="47" y="74"/>
                  </a:lnTo>
                  <a:lnTo>
                    <a:pt x="48" y="74"/>
                  </a:lnTo>
                  <a:cubicBezTo>
                    <a:pt x="50" y="74"/>
                    <a:pt x="51" y="73"/>
                    <a:pt x="53" y="73"/>
                  </a:cubicBezTo>
                  <a:lnTo>
                    <a:pt x="54" y="72"/>
                  </a:lnTo>
                  <a:lnTo>
                    <a:pt x="57" y="77"/>
                  </a:lnTo>
                  <a:cubicBezTo>
                    <a:pt x="57" y="78"/>
                    <a:pt x="57" y="78"/>
                    <a:pt x="58" y="77"/>
                  </a:cubicBezTo>
                  <a:lnTo>
                    <a:pt x="65" y="73"/>
                  </a:lnTo>
                  <a:cubicBezTo>
                    <a:pt x="66" y="73"/>
                    <a:pt x="66" y="72"/>
                    <a:pt x="66" y="72"/>
                  </a:cubicBezTo>
                  <a:lnTo>
                    <a:pt x="63" y="67"/>
                  </a:lnTo>
                  <a:lnTo>
                    <a:pt x="63" y="66"/>
                  </a:lnTo>
                  <a:cubicBezTo>
                    <a:pt x="65" y="65"/>
                    <a:pt x="66" y="64"/>
                    <a:pt x="67" y="63"/>
                  </a:cubicBezTo>
                  <a:lnTo>
                    <a:pt x="67" y="62"/>
                  </a:lnTo>
                  <a:lnTo>
                    <a:pt x="72" y="65"/>
                  </a:lnTo>
                  <a:cubicBezTo>
                    <a:pt x="73" y="65"/>
                    <a:pt x="73" y="65"/>
                    <a:pt x="74" y="64"/>
                  </a:cubicBezTo>
                  <a:lnTo>
                    <a:pt x="78" y="57"/>
                  </a:lnTo>
                  <a:cubicBezTo>
                    <a:pt x="78" y="57"/>
                    <a:pt x="78" y="56"/>
                    <a:pt x="77" y="56"/>
                  </a:cubicBezTo>
                  <a:lnTo>
                    <a:pt x="72" y="53"/>
                  </a:lnTo>
                  <a:lnTo>
                    <a:pt x="73" y="52"/>
                  </a:lnTo>
                  <a:cubicBezTo>
                    <a:pt x="73" y="51"/>
                    <a:pt x="74" y="49"/>
                    <a:pt x="74" y="47"/>
                  </a:cubicBezTo>
                  <a:lnTo>
                    <a:pt x="74" y="46"/>
                  </a:lnTo>
                  <a:lnTo>
                    <a:pt x="80" y="46"/>
                  </a:lnTo>
                  <a:cubicBezTo>
                    <a:pt x="80" y="46"/>
                    <a:pt x="81" y="46"/>
                    <a:pt x="81" y="45"/>
                  </a:cubicBezTo>
                  <a:lnTo>
                    <a:pt x="81" y="37"/>
                  </a:lnTo>
                  <a:cubicBezTo>
                    <a:pt x="81" y="37"/>
                    <a:pt x="81" y="36"/>
                    <a:pt x="81" y="36"/>
                  </a:cubicBezTo>
                  <a:cubicBezTo>
                    <a:pt x="80" y="36"/>
                    <a:pt x="80" y="36"/>
                    <a:pt x="80" y="36"/>
                  </a:cubicBezTo>
                  <a:lnTo>
                    <a:pt x="74" y="36"/>
                  </a:lnTo>
                  <a:lnTo>
                    <a:pt x="74" y="35"/>
                  </a:lnTo>
                  <a:cubicBezTo>
                    <a:pt x="74" y="33"/>
                    <a:pt x="73" y="32"/>
                    <a:pt x="72" y="30"/>
                  </a:cubicBezTo>
                  <a:lnTo>
                    <a:pt x="72" y="29"/>
                  </a:lnTo>
                  <a:lnTo>
                    <a:pt x="77" y="27"/>
                  </a:lnTo>
                  <a:cubicBezTo>
                    <a:pt x="78" y="26"/>
                    <a:pt x="78" y="26"/>
                    <a:pt x="77" y="25"/>
                  </a:cubicBezTo>
                  <a:lnTo>
                    <a:pt x="73" y="18"/>
                  </a:lnTo>
                  <a:cubicBezTo>
                    <a:pt x="73" y="17"/>
                    <a:pt x="72" y="17"/>
                    <a:pt x="72" y="18"/>
                  </a:cubicBezTo>
                  <a:lnTo>
                    <a:pt x="67" y="20"/>
                  </a:lnTo>
                  <a:lnTo>
                    <a:pt x="66" y="20"/>
                  </a:lnTo>
                  <a:cubicBezTo>
                    <a:pt x="65" y="19"/>
                    <a:pt x="64" y="17"/>
                    <a:pt x="63" y="16"/>
                  </a:cubicBezTo>
                  <a:lnTo>
                    <a:pt x="62" y="16"/>
                  </a:lnTo>
                  <a:lnTo>
                    <a:pt x="65" y="11"/>
                  </a:lnTo>
                  <a:cubicBezTo>
                    <a:pt x="65" y="10"/>
                    <a:pt x="65" y="10"/>
                    <a:pt x="64" y="9"/>
                  </a:cubicBezTo>
                  <a:lnTo>
                    <a:pt x="57" y="5"/>
                  </a:lnTo>
                  <a:cubicBezTo>
                    <a:pt x="57" y="5"/>
                    <a:pt x="56" y="5"/>
                    <a:pt x="56" y="6"/>
                  </a:cubicBezTo>
                  <a:lnTo>
                    <a:pt x="53" y="11"/>
                  </a:lnTo>
                  <a:lnTo>
                    <a:pt x="52" y="10"/>
                  </a:lnTo>
                  <a:cubicBezTo>
                    <a:pt x="50" y="10"/>
                    <a:pt x="49" y="9"/>
                    <a:pt x="47" y="9"/>
                  </a:cubicBezTo>
                  <a:lnTo>
                    <a:pt x="46" y="9"/>
                  </a:lnTo>
                  <a:lnTo>
                    <a:pt x="46" y="3"/>
                  </a:lnTo>
                  <a:cubicBezTo>
                    <a:pt x="46" y="3"/>
                    <a:pt x="46" y="2"/>
                    <a:pt x="45" y="2"/>
                  </a:cubicBezTo>
                  <a:lnTo>
                    <a:pt x="37" y="2"/>
                  </a:lnTo>
                  <a:cubicBezTo>
                    <a:pt x="36" y="2"/>
                    <a:pt x="36" y="3"/>
                    <a:pt x="36" y="3"/>
                  </a:cubicBezTo>
                  <a:lnTo>
                    <a:pt x="36" y="9"/>
                  </a:lnTo>
                  <a:lnTo>
                    <a:pt x="35" y="9"/>
                  </a:lnTo>
                  <a:cubicBezTo>
                    <a:pt x="33" y="10"/>
                    <a:pt x="32" y="10"/>
                    <a:pt x="30" y="11"/>
                  </a:cubicBezTo>
                  <a:lnTo>
                    <a:pt x="29" y="11"/>
                  </a:lnTo>
                  <a:lnTo>
                    <a:pt x="27" y="6"/>
                  </a:lnTo>
                  <a:cubicBezTo>
                    <a:pt x="26" y="6"/>
                    <a:pt x="26" y="5"/>
                    <a:pt x="25" y="6"/>
                  </a:cubicBezTo>
                  <a:lnTo>
                    <a:pt x="18" y="10"/>
                  </a:lnTo>
                  <a:cubicBezTo>
                    <a:pt x="18" y="10"/>
                    <a:pt x="17" y="10"/>
                    <a:pt x="17" y="11"/>
                  </a:cubicBezTo>
                  <a:cubicBezTo>
                    <a:pt x="17" y="11"/>
                    <a:pt x="17" y="11"/>
                    <a:pt x="17" y="11"/>
                  </a:cubicBezTo>
                  <a:lnTo>
                    <a:pt x="20" y="16"/>
                  </a:lnTo>
                  <a:lnTo>
                    <a:pt x="20" y="17"/>
                  </a:lnTo>
                  <a:cubicBezTo>
                    <a:pt x="18" y="18"/>
                    <a:pt x="17" y="19"/>
                    <a:pt x="16" y="21"/>
                  </a:cubicBezTo>
                  <a:lnTo>
                    <a:pt x="16" y="21"/>
                  </a:lnTo>
                  <a:lnTo>
                    <a:pt x="11" y="18"/>
                  </a:lnTo>
                  <a:cubicBezTo>
                    <a:pt x="10" y="18"/>
                    <a:pt x="10" y="18"/>
                    <a:pt x="9" y="19"/>
                  </a:cubicBezTo>
                  <a:lnTo>
                    <a:pt x="5" y="26"/>
                  </a:lnTo>
                  <a:cubicBezTo>
                    <a:pt x="5" y="26"/>
                    <a:pt x="5" y="26"/>
                    <a:pt x="5" y="27"/>
                  </a:cubicBezTo>
                  <a:cubicBezTo>
                    <a:pt x="5" y="27"/>
                    <a:pt x="5" y="27"/>
                    <a:pt x="6" y="27"/>
                  </a:cubicBezTo>
                  <a:lnTo>
                    <a:pt x="11" y="30"/>
                  </a:lnTo>
                  <a:lnTo>
                    <a:pt x="10" y="31"/>
                  </a:lnTo>
                  <a:cubicBezTo>
                    <a:pt x="10" y="33"/>
                    <a:pt x="9" y="34"/>
                    <a:pt x="9" y="36"/>
                  </a:cubicBezTo>
                  <a:lnTo>
                    <a:pt x="9" y="37"/>
                  </a:lnTo>
                  <a:lnTo>
                    <a:pt x="3" y="37"/>
                  </a:lnTo>
                  <a:cubicBezTo>
                    <a:pt x="3" y="37"/>
                    <a:pt x="2" y="37"/>
                    <a:pt x="2" y="38"/>
                  </a:cubicBezTo>
                  <a:lnTo>
                    <a:pt x="2" y="46"/>
                  </a:lnTo>
                  <a:cubicBezTo>
                    <a:pt x="2" y="47"/>
                    <a:pt x="3" y="47"/>
                    <a:pt x="3" y="47"/>
                  </a:cubicBezTo>
                  <a:lnTo>
                    <a:pt x="9" y="47"/>
                  </a:lnTo>
                  <a:lnTo>
                    <a:pt x="9" y="48"/>
                  </a:lnTo>
                  <a:cubicBezTo>
                    <a:pt x="10" y="50"/>
                    <a:pt x="10" y="51"/>
                    <a:pt x="11" y="53"/>
                  </a:cubicBezTo>
                  <a:lnTo>
                    <a:pt x="11" y="54"/>
                  </a:lnTo>
                  <a:lnTo>
                    <a:pt x="6" y="57"/>
                  </a:lnTo>
                  <a:cubicBezTo>
                    <a:pt x="6" y="57"/>
                    <a:pt x="6" y="57"/>
                    <a:pt x="6" y="57"/>
                  </a:cubicBezTo>
                  <a:cubicBezTo>
                    <a:pt x="5" y="58"/>
                    <a:pt x="6" y="58"/>
                    <a:pt x="6" y="58"/>
                  </a:cubicBezTo>
                  <a:lnTo>
                    <a:pt x="10" y="65"/>
                  </a:lnTo>
                  <a:cubicBezTo>
                    <a:pt x="10" y="66"/>
                    <a:pt x="11" y="66"/>
                    <a:pt x="11" y="66"/>
                  </a:cubicBezTo>
                  <a:lnTo>
                    <a:pt x="16" y="63"/>
                  </a:lnTo>
                  <a:lnTo>
                    <a:pt x="17" y="63"/>
                  </a:lnTo>
                  <a:cubicBezTo>
                    <a:pt x="18" y="65"/>
                    <a:pt x="19" y="66"/>
                    <a:pt x="20" y="67"/>
                  </a:cubicBezTo>
                  <a:lnTo>
                    <a:pt x="21" y="67"/>
                  </a:lnTo>
                  <a:lnTo>
                    <a:pt x="18" y="72"/>
                  </a:lnTo>
                  <a:cubicBezTo>
                    <a:pt x="18" y="73"/>
                    <a:pt x="18" y="73"/>
                    <a:pt x="18" y="73"/>
                  </a:cubicBezTo>
                  <a:cubicBezTo>
                    <a:pt x="18" y="73"/>
                    <a:pt x="18" y="74"/>
                    <a:pt x="19" y="74"/>
                  </a:cubicBezTo>
                  <a:lnTo>
                    <a:pt x="26" y="78"/>
                  </a:lnTo>
                  <a:cubicBezTo>
                    <a:pt x="26" y="78"/>
                    <a:pt x="27" y="78"/>
                    <a:pt x="27" y="78"/>
                  </a:cubicBezTo>
                  <a:lnTo>
                    <a:pt x="30" y="73"/>
                  </a:lnTo>
                  <a:close/>
                  <a:moveTo>
                    <a:pt x="46" y="83"/>
                  </a:moveTo>
                  <a:lnTo>
                    <a:pt x="38" y="83"/>
                  </a:lnTo>
                  <a:cubicBezTo>
                    <a:pt x="36" y="83"/>
                    <a:pt x="35" y="82"/>
                    <a:pt x="35" y="80"/>
                  </a:cubicBezTo>
                  <a:lnTo>
                    <a:pt x="35" y="76"/>
                  </a:lnTo>
                  <a:cubicBezTo>
                    <a:pt x="34" y="76"/>
                    <a:pt x="32" y="75"/>
                    <a:pt x="31" y="75"/>
                  </a:cubicBezTo>
                  <a:lnTo>
                    <a:pt x="29" y="79"/>
                  </a:lnTo>
                  <a:cubicBezTo>
                    <a:pt x="29" y="80"/>
                    <a:pt x="28" y="80"/>
                    <a:pt x="26" y="80"/>
                  </a:cubicBezTo>
                  <a:cubicBezTo>
                    <a:pt x="26" y="80"/>
                    <a:pt x="25" y="80"/>
                    <a:pt x="25" y="80"/>
                  </a:cubicBezTo>
                  <a:lnTo>
                    <a:pt x="18" y="76"/>
                  </a:lnTo>
                  <a:cubicBezTo>
                    <a:pt x="17" y="75"/>
                    <a:pt x="16" y="74"/>
                    <a:pt x="16" y="74"/>
                  </a:cubicBezTo>
                  <a:cubicBezTo>
                    <a:pt x="16" y="73"/>
                    <a:pt x="16" y="72"/>
                    <a:pt x="17" y="71"/>
                  </a:cubicBezTo>
                  <a:lnTo>
                    <a:pt x="19" y="68"/>
                  </a:lnTo>
                  <a:cubicBezTo>
                    <a:pt x="18" y="67"/>
                    <a:pt x="17" y="66"/>
                    <a:pt x="16" y="65"/>
                  </a:cubicBezTo>
                  <a:lnTo>
                    <a:pt x="12" y="67"/>
                  </a:lnTo>
                  <a:cubicBezTo>
                    <a:pt x="12" y="68"/>
                    <a:pt x="11" y="68"/>
                    <a:pt x="11" y="68"/>
                  </a:cubicBezTo>
                  <a:cubicBezTo>
                    <a:pt x="10" y="68"/>
                    <a:pt x="9" y="67"/>
                    <a:pt x="8" y="66"/>
                  </a:cubicBezTo>
                  <a:lnTo>
                    <a:pt x="4" y="59"/>
                  </a:lnTo>
                  <a:cubicBezTo>
                    <a:pt x="4" y="58"/>
                    <a:pt x="3" y="58"/>
                    <a:pt x="4" y="57"/>
                  </a:cubicBezTo>
                  <a:cubicBezTo>
                    <a:pt x="4" y="56"/>
                    <a:pt x="4" y="55"/>
                    <a:pt x="5" y="55"/>
                  </a:cubicBezTo>
                  <a:lnTo>
                    <a:pt x="8" y="53"/>
                  </a:lnTo>
                  <a:cubicBezTo>
                    <a:pt x="8" y="52"/>
                    <a:pt x="8" y="51"/>
                    <a:pt x="7" y="49"/>
                  </a:cubicBezTo>
                  <a:lnTo>
                    <a:pt x="3" y="49"/>
                  </a:lnTo>
                  <a:cubicBezTo>
                    <a:pt x="2" y="49"/>
                    <a:pt x="0" y="48"/>
                    <a:pt x="0" y="46"/>
                  </a:cubicBezTo>
                  <a:lnTo>
                    <a:pt x="0" y="38"/>
                  </a:lnTo>
                  <a:cubicBezTo>
                    <a:pt x="0" y="36"/>
                    <a:pt x="2" y="35"/>
                    <a:pt x="3" y="35"/>
                  </a:cubicBezTo>
                  <a:lnTo>
                    <a:pt x="7" y="35"/>
                  </a:lnTo>
                  <a:cubicBezTo>
                    <a:pt x="7" y="34"/>
                    <a:pt x="8" y="32"/>
                    <a:pt x="8" y="31"/>
                  </a:cubicBezTo>
                  <a:lnTo>
                    <a:pt x="5" y="29"/>
                  </a:lnTo>
                  <a:cubicBezTo>
                    <a:pt x="4" y="29"/>
                    <a:pt x="3" y="28"/>
                    <a:pt x="3" y="27"/>
                  </a:cubicBezTo>
                  <a:cubicBezTo>
                    <a:pt x="3" y="26"/>
                    <a:pt x="3" y="26"/>
                    <a:pt x="3" y="25"/>
                  </a:cubicBezTo>
                  <a:lnTo>
                    <a:pt x="8" y="18"/>
                  </a:lnTo>
                  <a:cubicBezTo>
                    <a:pt x="8" y="17"/>
                    <a:pt x="9" y="16"/>
                    <a:pt x="10" y="16"/>
                  </a:cubicBezTo>
                  <a:cubicBezTo>
                    <a:pt x="11" y="16"/>
                    <a:pt x="11" y="16"/>
                    <a:pt x="12" y="17"/>
                  </a:cubicBezTo>
                  <a:lnTo>
                    <a:pt x="15" y="19"/>
                  </a:lnTo>
                  <a:cubicBezTo>
                    <a:pt x="16" y="18"/>
                    <a:pt x="17" y="17"/>
                    <a:pt x="18" y="16"/>
                  </a:cubicBezTo>
                  <a:lnTo>
                    <a:pt x="16" y="12"/>
                  </a:lnTo>
                  <a:cubicBezTo>
                    <a:pt x="15" y="12"/>
                    <a:pt x="15" y="11"/>
                    <a:pt x="15" y="10"/>
                  </a:cubicBezTo>
                  <a:cubicBezTo>
                    <a:pt x="16" y="9"/>
                    <a:pt x="16" y="9"/>
                    <a:pt x="17" y="8"/>
                  </a:cubicBezTo>
                  <a:lnTo>
                    <a:pt x="24" y="4"/>
                  </a:lnTo>
                  <a:cubicBezTo>
                    <a:pt x="25" y="4"/>
                    <a:pt x="25" y="4"/>
                    <a:pt x="26" y="4"/>
                  </a:cubicBezTo>
                  <a:cubicBezTo>
                    <a:pt x="27" y="4"/>
                    <a:pt x="28" y="4"/>
                    <a:pt x="28" y="5"/>
                  </a:cubicBezTo>
                  <a:lnTo>
                    <a:pt x="30" y="9"/>
                  </a:lnTo>
                  <a:cubicBezTo>
                    <a:pt x="31" y="8"/>
                    <a:pt x="33" y="8"/>
                    <a:pt x="34" y="8"/>
                  </a:cubicBezTo>
                  <a:lnTo>
                    <a:pt x="34" y="3"/>
                  </a:lnTo>
                  <a:cubicBezTo>
                    <a:pt x="34" y="2"/>
                    <a:pt x="35" y="0"/>
                    <a:pt x="37" y="0"/>
                  </a:cubicBezTo>
                  <a:lnTo>
                    <a:pt x="45" y="0"/>
                  </a:lnTo>
                  <a:cubicBezTo>
                    <a:pt x="47" y="0"/>
                    <a:pt x="48" y="2"/>
                    <a:pt x="48" y="3"/>
                  </a:cubicBezTo>
                  <a:lnTo>
                    <a:pt x="48" y="7"/>
                  </a:lnTo>
                  <a:cubicBezTo>
                    <a:pt x="50" y="8"/>
                    <a:pt x="51" y="8"/>
                    <a:pt x="52" y="8"/>
                  </a:cubicBezTo>
                  <a:lnTo>
                    <a:pt x="54" y="5"/>
                  </a:lnTo>
                  <a:cubicBezTo>
                    <a:pt x="55" y="4"/>
                    <a:pt x="56" y="3"/>
                    <a:pt x="57" y="3"/>
                  </a:cubicBezTo>
                  <a:cubicBezTo>
                    <a:pt x="57" y="3"/>
                    <a:pt x="58" y="3"/>
                    <a:pt x="58" y="4"/>
                  </a:cubicBezTo>
                  <a:lnTo>
                    <a:pt x="65" y="8"/>
                  </a:lnTo>
                  <a:cubicBezTo>
                    <a:pt x="67" y="9"/>
                    <a:pt x="67" y="10"/>
                    <a:pt x="66" y="12"/>
                  </a:cubicBezTo>
                  <a:lnTo>
                    <a:pt x="65" y="15"/>
                  </a:lnTo>
                  <a:cubicBezTo>
                    <a:pt x="65" y="16"/>
                    <a:pt x="66" y="17"/>
                    <a:pt x="67" y="18"/>
                  </a:cubicBezTo>
                  <a:lnTo>
                    <a:pt x="71" y="16"/>
                  </a:lnTo>
                  <a:cubicBezTo>
                    <a:pt x="71" y="16"/>
                    <a:pt x="72" y="15"/>
                    <a:pt x="72" y="15"/>
                  </a:cubicBezTo>
                  <a:cubicBezTo>
                    <a:pt x="73" y="15"/>
                    <a:pt x="74" y="16"/>
                    <a:pt x="75" y="17"/>
                  </a:cubicBezTo>
                  <a:lnTo>
                    <a:pt x="79" y="24"/>
                  </a:lnTo>
                  <a:cubicBezTo>
                    <a:pt x="80" y="26"/>
                    <a:pt x="79" y="28"/>
                    <a:pt x="78" y="28"/>
                  </a:cubicBezTo>
                  <a:lnTo>
                    <a:pt x="75" y="30"/>
                  </a:lnTo>
                  <a:cubicBezTo>
                    <a:pt x="75" y="32"/>
                    <a:pt x="75" y="33"/>
                    <a:pt x="76" y="34"/>
                  </a:cubicBezTo>
                  <a:lnTo>
                    <a:pt x="80" y="34"/>
                  </a:lnTo>
                  <a:cubicBezTo>
                    <a:pt x="81" y="34"/>
                    <a:pt x="81" y="34"/>
                    <a:pt x="82" y="35"/>
                  </a:cubicBezTo>
                  <a:cubicBezTo>
                    <a:pt x="83" y="35"/>
                    <a:pt x="83" y="36"/>
                    <a:pt x="83" y="37"/>
                  </a:cubicBezTo>
                  <a:lnTo>
                    <a:pt x="83" y="45"/>
                  </a:lnTo>
                  <a:cubicBezTo>
                    <a:pt x="83" y="47"/>
                    <a:pt x="81" y="48"/>
                    <a:pt x="80" y="48"/>
                  </a:cubicBezTo>
                  <a:lnTo>
                    <a:pt x="76" y="48"/>
                  </a:lnTo>
                  <a:cubicBezTo>
                    <a:pt x="76" y="50"/>
                    <a:pt x="75" y="51"/>
                    <a:pt x="75" y="52"/>
                  </a:cubicBezTo>
                  <a:lnTo>
                    <a:pt x="78" y="54"/>
                  </a:lnTo>
                  <a:cubicBezTo>
                    <a:pt x="80" y="55"/>
                    <a:pt x="80" y="57"/>
                    <a:pt x="80" y="58"/>
                  </a:cubicBezTo>
                  <a:lnTo>
                    <a:pt x="75" y="65"/>
                  </a:lnTo>
                  <a:cubicBezTo>
                    <a:pt x="75" y="66"/>
                    <a:pt x="74" y="67"/>
                    <a:pt x="73" y="67"/>
                  </a:cubicBezTo>
                  <a:cubicBezTo>
                    <a:pt x="72" y="67"/>
                    <a:pt x="72" y="67"/>
                    <a:pt x="71" y="67"/>
                  </a:cubicBezTo>
                  <a:lnTo>
                    <a:pt x="68" y="65"/>
                  </a:lnTo>
                  <a:cubicBezTo>
                    <a:pt x="67" y="66"/>
                    <a:pt x="66" y="66"/>
                    <a:pt x="65" y="67"/>
                  </a:cubicBezTo>
                  <a:lnTo>
                    <a:pt x="67" y="71"/>
                  </a:lnTo>
                  <a:cubicBezTo>
                    <a:pt x="68" y="72"/>
                    <a:pt x="68" y="74"/>
                    <a:pt x="66" y="75"/>
                  </a:cubicBezTo>
                  <a:lnTo>
                    <a:pt x="59" y="79"/>
                  </a:lnTo>
                  <a:cubicBezTo>
                    <a:pt x="59" y="79"/>
                    <a:pt x="58" y="80"/>
                    <a:pt x="57" y="80"/>
                  </a:cubicBezTo>
                  <a:cubicBezTo>
                    <a:pt x="56" y="80"/>
                    <a:pt x="55" y="79"/>
                    <a:pt x="55" y="78"/>
                  </a:cubicBezTo>
                  <a:lnTo>
                    <a:pt x="53" y="75"/>
                  </a:lnTo>
                  <a:cubicBezTo>
                    <a:pt x="52" y="75"/>
                    <a:pt x="50" y="75"/>
                    <a:pt x="49" y="76"/>
                  </a:cubicBezTo>
                  <a:lnTo>
                    <a:pt x="49" y="80"/>
                  </a:lnTo>
                  <a:cubicBezTo>
                    <a:pt x="49" y="82"/>
                    <a:pt x="48" y="83"/>
                    <a:pt x="46" y="83"/>
                  </a:cubicBezTo>
                  <a:close/>
                </a:path>
              </a:pathLst>
            </a:custGeom>
            <a:solidFill>
              <a:schemeClr val="bg1">
                <a:lumMod val="75000"/>
              </a:schemeClr>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2" name="Freeform 542"/>
            <p:cNvSpPr>
              <a:spLocks noEditPoints="1"/>
            </p:cNvSpPr>
            <p:nvPr/>
          </p:nvSpPr>
          <p:spPr bwMode="auto">
            <a:xfrm>
              <a:off x="5128788" y="1671146"/>
              <a:ext cx="444288" cy="432895"/>
            </a:xfrm>
            <a:custGeom>
              <a:avLst/>
              <a:gdLst>
                <a:gd name="T0" fmla="*/ 19 w 37"/>
                <a:gd name="T1" fmla="*/ 22 h 36"/>
                <a:gd name="T2" fmla="*/ 19 w 37"/>
                <a:gd name="T3" fmla="*/ 24 h 36"/>
                <a:gd name="T4" fmla="*/ 25 w 37"/>
                <a:gd name="T5" fmla="*/ 18 h 36"/>
                <a:gd name="T6" fmla="*/ 14 w 37"/>
                <a:gd name="T7" fmla="*/ 28 h 36"/>
                <a:gd name="T8" fmla="*/ 17 w 37"/>
                <a:gd name="T9" fmla="*/ 34 h 36"/>
                <a:gd name="T10" fmla="*/ 21 w 37"/>
                <a:gd name="T11" fmla="*/ 34 h 36"/>
                <a:gd name="T12" fmla="*/ 24 w 37"/>
                <a:gd name="T13" fmla="*/ 28 h 36"/>
                <a:gd name="T14" fmla="*/ 29 w 37"/>
                <a:gd name="T15" fmla="*/ 31 h 36"/>
                <a:gd name="T16" fmla="*/ 32 w 37"/>
                <a:gd name="T17" fmla="*/ 28 h 36"/>
                <a:gd name="T18" fmla="*/ 29 w 37"/>
                <a:gd name="T19" fmla="*/ 23 h 36"/>
                <a:gd name="T20" fmla="*/ 35 w 37"/>
                <a:gd name="T21" fmla="*/ 20 h 36"/>
                <a:gd name="T22" fmla="*/ 35 w 37"/>
                <a:gd name="T23" fmla="*/ 16 h 36"/>
                <a:gd name="T24" fmla="*/ 29 w 37"/>
                <a:gd name="T25" fmla="*/ 13 h 36"/>
                <a:gd name="T26" fmla="*/ 32 w 37"/>
                <a:gd name="T27" fmla="*/ 8 h 36"/>
                <a:gd name="T28" fmla="*/ 29 w 37"/>
                <a:gd name="T29" fmla="*/ 5 h 36"/>
                <a:gd name="T30" fmla="*/ 23 w 37"/>
                <a:gd name="T31" fmla="*/ 7 h 36"/>
                <a:gd name="T32" fmla="*/ 21 w 37"/>
                <a:gd name="T33" fmla="*/ 2 h 36"/>
                <a:gd name="T34" fmla="*/ 17 w 37"/>
                <a:gd name="T35" fmla="*/ 4 h 36"/>
                <a:gd name="T36" fmla="*/ 13 w 37"/>
                <a:gd name="T37" fmla="*/ 8 h 36"/>
                <a:gd name="T38" fmla="*/ 9 w 37"/>
                <a:gd name="T39" fmla="*/ 5 h 36"/>
                <a:gd name="T40" fmla="*/ 6 w 37"/>
                <a:gd name="T41" fmla="*/ 8 h 36"/>
                <a:gd name="T42" fmla="*/ 8 w 37"/>
                <a:gd name="T43" fmla="*/ 14 h 36"/>
                <a:gd name="T44" fmla="*/ 2 w 37"/>
                <a:gd name="T45" fmla="*/ 16 h 36"/>
                <a:gd name="T46" fmla="*/ 5 w 37"/>
                <a:gd name="T47" fmla="*/ 20 h 36"/>
                <a:gd name="T48" fmla="*/ 8 w 37"/>
                <a:gd name="T49" fmla="*/ 26 h 36"/>
                <a:gd name="T50" fmla="*/ 6 w 37"/>
                <a:gd name="T51" fmla="*/ 28 h 36"/>
                <a:gd name="T52" fmla="*/ 11 w 37"/>
                <a:gd name="T53" fmla="*/ 29 h 36"/>
                <a:gd name="T54" fmla="*/ 17 w 37"/>
                <a:gd name="T55" fmla="*/ 36 h 36"/>
                <a:gd name="T56" fmla="*/ 14 w 37"/>
                <a:gd name="T57" fmla="*/ 31 h 36"/>
                <a:gd name="T58" fmla="*/ 10 w 37"/>
                <a:gd name="T59" fmla="*/ 32 h 36"/>
                <a:gd name="T60" fmla="*/ 4 w 37"/>
                <a:gd name="T61" fmla="*/ 28 h 36"/>
                <a:gd name="T62" fmla="*/ 6 w 37"/>
                <a:gd name="T63" fmla="*/ 24 h 36"/>
                <a:gd name="T64" fmla="*/ 3 w 37"/>
                <a:gd name="T65" fmla="*/ 22 h 36"/>
                <a:gd name="T66" fmla="*/ 3 w 37"/>
                <a:gd name="T67" fmla="*/ 14 h 36"/>
                <a:gd name="T68" fmla="*/ 6 w 37"/>
                <a:gd name="T69" fmla="*/ 12 h 36"/>
                <a:gd name="T70" fmla="*/ 4 w 37"/>
                <a:gd name="T71" fmla="*/ 8 h 36"/>
                <a:gd name="T72" fmla="*/ 10 w 37"/>
                <a:gd name="T73" fmla="*/ 3 h 36"/>
                <a:gd name="T74" fmla="*/ 13 w 37"/>
                <a:gd name="T75" fmla="*/ 5 h 36"/>
                <a:gd name="T76" fmla="*/ 15 w 37"/>
                <a:gd name="T77" fmla="*/ 2 h 36"/>
                <a:gd name="T78" fmla="*/ 23 w 37"/>
                <a:gd name="T79" fmla="*/ 2 h 36"/>
                <a:gd name="T80" fmla="*/ 25 w 37"/>
                <a:gd name="T81" fmla="*/ 5 h 36"/>
                <a:gd name="T82" fmla="*/ 30 w 37"/>
                <a:gd name="T83" fmla="*/ 3 h 36"/>
                <a:gd name="T84" fmla="*/ 33 w 37"/>
                <a:gd name="T85" fmla="*/ 9 h 36"/>
                <a:gd name="T86" fmla="*/ 32 w 37"/>
                <a:gd name="T87" fmla="*/ 13 h 36"/>
                <a:gd name="T88" fmla="*/ 37 w 37"/>
                <a:gd name="T89" fmla="*/ 16 h 36"/>
                <a:gd name="T90" fmla="*/ 32 w 37"/>
                <a:gd name="T91" fmla="*/ 22 h 36"/>
                <a:gd name="T92" fmla="*/ 31 w 37"/>
                <a:gd name="T93" fmla="*/ 24 h 36"/>
                <a:gd name="T94" fmla="*/ 33 w 37"/>
                <a:gd name="T95" fmla="*/ 29 h 36"/>
                <a:gd name="T96" fmla="*/ 25 w 37"/>
                <a:gd name="T97" fmla="*/ 30 h 36"/>
                <a:gd name="T98" fmla="*/ 23 w 37"/>
                <a:gd name="T99" fmla="*/ 3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7" h="36">
                  <a:moveTo>
                    <a:pt x="19" y="13"/>
                  </a:moveTo>
                  <a:cubicBezTo>
                    <a:pt x="16" y="13"/>
                    <a:pt x="14" y="15"/>
                    <a:pt x="14" y="18"/>
                  </a:cubicBezTo>
                  <a:cubicBezTo>
                    <a:pt x="14" y="20"/>
                    <a:pt x="16" y="22"/>
                    <a:pt x="19" y="22"/>
                  </a:cubicBezTo>
                  <a:cubicBezTo>
                    <a:pt x="21" y="22"/>
                    <a:pt x="23" y="20"/>
                    <a:pt x="23" y="18"/>
                  </a:cubicBezTo>
                  <a:cubicBezTo>
                    <a:pt x="23" y="15"/>
                    <a:pt x="21" y="13"/>
                    <a:pt x="19" y="13"/>
                  </a:cubicBezTo>
                  <a:close/>
                  <a:moveTo>
                    <a:pt x="19" y="24"/>
                  </a:moveTo>
                  <a:cubicBezTo>
                    <a:pt x="15" y="24"/>
                    <a:pt x="12" y="21"/>
                    <a:pt x="12" y="18"/>
                  </a:cubicBezTo>
                  <a:cubicBezTo>
                    <a:pt x="12" y="14"/>
                    <a:pt x="15" y="11"/>
                    <a:pt x="19" y="11"/>
                  </a:cubicBezTo>
                  <a:cubicBezTo>
                    <a:pt x="22" y="11"/>
                    <a:pt x="25" y="14"/>
                    <a:pt x="25" y="18"/>
                  </a:cubicBezTo>
                  <a:cubicBezTo>
                    <a:pt x="25" y="21"/>
                    <a:pt x="22" y="24"/>
                    <a:pt x="19" y="24"/>
                  </a:cubicBezTo>
                  <a:close/>
                  <a:moveTo>
                    <a:pt x="13" y="28"/>
                  </a:moveTo>
                  <a:cubicBezTo>
                    <a:pt x="13" y="28"/>
                    <a:pt x="13" y="28"/>
                    <a:pt x="14" y="28"/>
                  </a:cubicBezTo>
                  <a:lnTo>
                    <a:pt x="15" y="29"/>
                  </a:lnTo>
                  <a:cubicBezTo>
                    <a:pt x="16" y="29"/>
                    <a:pt x="17" y="30"/>
                    <a:pt x="17" y="31"/>
                  </a:cubicBezTo>
                  <a:lnTo>
                    <a:pt x="17" y="34"/>
                  </a:lnTo>
                  <a:lnTo>
                    <a:pt x="17" y="34"/>
                  </a:lnTo>
                  <a:lnTo>
                    <a:pt x="21" y="34"/>
                  </a:lnTo>
                  <a:lnTo>
                    <a:pt x="21" y="34"/>
                  </a:lnTo>
                  <a:lnTo>
                    <a:pt x="21" y="31"/>
                  </a:lnTo>
                  <a:cubicBezTo>
                    <a:pt x="21" y="30"/>
                    <a:pt x="22" y="29"/>
                    <a:pt x="23" y="29"/>
                  </a:cubicBezTo>
                  <a:lnTo>
                    <a:pt x="24" y="28"/>
                  </a:lnTo>
                  <a:cubicBezTo>
                    <a:pt x="24" y="28"/>
                    <a:pt x="24" y="28"/>
                    <a:pt x="25" y="28"/>
                  </a:cubicBezTo>
                  <a:cubicBezTo>
                    <a:pt x="26" y="28"/>
                    <a:pt x="26" y="28"/>
                    <a:pt x="27" y="29"/>
                  </a:cubicBezTo>
                  <a:lnTo>
                    <a:pt x="29" y="31"/>
                  </a:lnTo>
                  <a:lnTo>
                    <a:pt x="29" y="31"/>
                  </a:lnTo>
                  <a:lnTo>
                    <a:pt x="32" y="28"/>
                  </a:lnTo>
                  <a:lnTo>
                    <a:pt x="32" y="28"/>
                  </a:lnTo>
                  <a:lnTo>
                    <a:pt x="32" y="28"/>
                  </a:lnTo>
                  <a:lnTo>
                    <a:pt x="30" y="26"/>
                  </a:lnTo>
                  <a:cubicBezTo>
                    <a:pt x="29" y="25"/>
                    <a:pt x="29" y="24"/>
                    <a:pt x="29" y="23"/>
                  </a:cubicBezTo>
                  <a:lnTo>
                    <a:pt x="30" y="22"/>
                  </a:lnTo>
                  <a:cubicBezTo>
                    <a:pt x="30" y="21"/>
                    <a:pt x="31" y="20"/>
                    <a:pt x="32" y="20"/>
                  </a:cubicBezTo>
                  <a:lnTo>
                    <a:pt x="35" y="20"/>
                  </a:lnTo>
                  <a:lnTo>
                    <a:pt x="35" y="20"/>
                  </a:lnTo>
                  <a:lnTo>
                    <a:pt x="35" y="16"/>
                  </a:lnTo>
                  <a:lnTo>
                    <a:pt x="35" y="16"/>
                  </a:lnTo>
                  <a:lnTo>
                    <a:pt x="32" y="16"/>
                  </a:lnTo>
                  <a:cubicBezTo>
                    <a:pt x="31" y="16"/>
                    <a:pt x="30" y="15"/>
                    <a:pt x="30" y="14"/>
                  </a:cubicBezTo>
                  <a:lnTo>
                    <a:pt x="29" y="13"/>
                  </a:lnTo>
                  <a:cubicBezTo>
                    <a:pt x="29" y="12"/>
                    <a:pt x="29" y="11"/>
                    <a:pt x="30" y="10"/>
                  </a:cubicBezTo>
                  <a:lnTo>
                    <a:pt x="32" y="8"/>
                  </a:lnTo>
                  <a:lnTo>
                    <a:pt x="32" y="8"/>
                  </a:lnTo>
                  <a:lnTo>
                    <a:pt x="32" y="8"/>
                  </a:lnTo>
                  <a:lnTo>
                    <a:pt x="29" y="5"/>
                  </a:lnTo>
                  <a:cubicBezTo>
                    <a:pt x="29" y="5"/>
                    <a:pt x="29" y="5"/>
                    <a:pt x="29" y="5"/>
                  </a:cubicBezTo>
                  <a:lnTo>
                    <a:pt x="27" y="7"/>
                  </a:lnTo>
                  <a:cubicBezTo>
                    <a:pt x="26" y="7"/>
                    <a:pt x="25" y="8"/>
                    <a:pt x="24" y="7"/>
                  </a:cubicBezTo>
                  <a:lnTo>
                    <a:pt x="23" y="7"/>
                  </a:lnTo>
                  <a:cubicBezTo>
                    <a:pt x="22" y="6"/>
                    <a:pt x="21" y="5"/>
                    <a:pt x="21" y="4"/>
                  </a:cubicBezTo>
                  <a:lnTo>
                    <a:pt x="21" y="2"/>
                  </a:lnTo>
                  <a:lnTo>
                    <a:pt x="21" y="2"/>
                  </a:lnTo>
                  <a:lnTo>
                    <a:pt x="17" y="2"/>
                  </a:lnTo>
                  <a:lnTo>
                    <a:pt x="17" y="2"/>
                  </a:lnTo>
                  <a:lnTo>
                    <a:pt x="17" y="4"/>
                  </a:lnTo>
                  <a:cubicBezTo>
                    <a:pt x="17" y="5"/>
                    <a:pt x="16" y="6"/>
                    <a:pt x="15" y="7"/>
                  </a:cubicBezTo>
                  <a:lnTo>
                    <a:pt x="14" y="7"/>
                  </a:lnTo>
                  <a:cubicBezTo>
                    <a:pt x="13" y="7"/>
                    <a:pt x="13" y="8"/>
                    <a:pt x="13" y="8"/>
                  </a:cubicBezTo>
                  <a:cubicBezTo>
                    <a:pt x="12" y="7"/>
                    <a:pt x="11" y="7"/>
                    <a:pt x="11" y="7"/>
                  </a:cubicBezTo>
                  <a:lnTo>
                    <a:pt x="9" y="5"/>
                  </a:lnTo>
                  <a:lnTo>
                    <a:pt x="9" y="5"/>
                  </a:lnTo>
                  <a:lnTo>
                    <a:pt x="6" y="8"/>
                  </a:lnTo>
                  <a:lnTo>
                    <a:pt x="6" y="8"/>
                  </a:lnTo>
                  <a:lnTo>
                    <a:pt x="6" y="8"/>
                  </a:lnTo>
                  <a:lnTo>
                    <a:pt x="8" y="10"/>
                  </a:lnTo>
                  <a:cubicBezTo>
                    <a:pt x="8" y="11"/>
                    <a:pt x="9" y="12"/>
                    <a:pt x="8" y="13"/>
                  </a:cubicBezTo>
                  <a:lnTo>
                    <a:pt x="8" y="14"/>
                  </a:lnTo>
                  <a:cubicBezTo>
                    <a:pt x="7" y="15"/>
                    <a:pt x="6" y="16"/>
                    <a:pt x="5" y="16"/>
                  </a:cubicBezTo>
                  <a:lnTo>
                    <a:pt x="3" y="16"/>
                  </a:lnTo>
                  <a:lnTo>
                    <a:pt x="2" y="16"/>
                  </a:lnTo>
                  <a:lnTo>
                    <a:pt x="2" y="20"/>
                  </a:lnTo>
                  <a:lnTo>
                    <a:pt x="3" y="20"/>
                  </a:lnTo>
                  <a:lnTo>
                    <a:pt x="5" y="20"/>
                  </a:lnTo>
                  <a:cubicBezTo>
                    <a:pt x="6" y="20"/>
                    <a:pt x="7" y="21"/>
                    <a:pt x="8" y="22"/>
                  </a:cubicBezTo>
                  <a:lnTo>
                    <a:pt x="8" y="23"/>
                  </a:lnTo>
                  <a:cubicBezTo>
                    <a:pt x="9" y="24"/>
                    <a:pt x="8" y="25"/>
                    <a:pt x="8" y="26"/>
                  </a:cubicBezTo>
                  <a:lnTo>
                    <a:pt x="6" y="28"/>
                  </a:lnTo>
                  <a:lnTo>
                    <a:pt x="6" y="28"/>
                  </a:lnTo>
                  <a:lnTo>
                    <a:pt x="6" y="28"/>
                  </a:lnTo>
                  <a:lnTo>
                    <a:pt x="9" y="31"/>
                  </a:lnTo>
                  <a:cubicBezTo>
                    <a:pt x="9" y="31"/>
                    <a:pt x="9" y="31"/>
                    <a:pt x="9" y="31"/>
                  </a:cubicBezTo>
                  <a:lnTo>
                    <a:pt x="11" y="29"/>
                  </a:lnTo>
                  <a:cubicBezTo>
                    <a:pt x="11" y="28"/>
                    <a:pt x="12" y="28"/>
                    <a:pt x="13" y="28"/>
                  </a:cubicBezTo>
                  <a:close/>
                  <a:moveTo>
                    <a:pt x="21" y="36"/>
                  </a:moveTo>
                  <a:lnTo>
                    <a:pt x="17" y="36"/>
                  </a:lnTo>
                  <a:cubicBezTo>
                    <a:pt x="15" y="36"/>
                    <a:pt x="15" y="35"/>
                    <a:pt x="15" y="34"/>
                  </a:cubicBezTo>
                  <a:lnTo>
                    <a:pt x="15" y="31"/>
                  </a:lnTo>
                  <a:cubicBezTo>
                    <a:pt x="15" y="31"/>
                    <a:pt x="14" y="31"/>
                    <a:pt x="14" y="31"/>
                  </a:cubicBezTo>
                  <a:lnTo>
                    <a:pt x="13" y="30"/>
                  </a:lnTo>
                  <a:cubicBezTo>
                    <a:pt x="13" y="30"/>
                    <a:pt x="12" y="30"/>
                    <a:pt x="12" y="30"/>
                  </a:cubicBezTo>
                  <a:lnTo>
                    <a:pt x="10" y="32"/>
                  </a:lnTo>
                  <a:cubicBezTo>
                    <a:pt x="9" y="33"/>
                    <a:pt x="8" y="33"/>
                    <a:pt x="7" y="32"/>
                  </a:cubicBezTo>
                  <a:lnTo>
                    <a:pt x="4" y="29"/>
                  </a:lnTo>
                  <a:cubicBezTo>
                    <a:pt x="4" y="29"/>
                    <a:pt x="4" y="28"/>
                    <a:pt x="4" y="28"/>
                  </a:cubicBezTo>
                  <a:cubicBezTo>
                    <a:pt x="4" y="27"/>
                    <a:pt x="4" y="27"/>
                    <a:pt x="4" y="26"/>
                  </a:cubicBezTo>
                  <a:lnTo>
                    <a:pt x="6" y="24"/>
                  </a:lnTo>
                  <a:cubicBezTo>
                    <a:pt x="6" y="24"/>
                    <a:pt x="6" y="24"/>
                    <a:pt x="6" y="24"/>
                  </a:cubicBezTo>
                  <a:lnTo>
                    <a:pt x="6" y="22"/>
                  </a:lnTo>
                  <a:cubicBezTo>
                    <a:pt x="6" y="22"/>
                    <a:pt x="5" y="22"/>
                    <a:pt x="5" y="22"/>
                  </a:cubicBezTo>
                  <a:lnTo>
                    <a:pt x="3" y="22"/>
                  </a:lnTo>
                  <a:cubicBezTo>
                    <a:pt x="1" y="22"/>
                    <a:pt x="0" y="21"/>
                    <a:pt x="0" y="20"/>
                  </a:cubicBezTo>
                  <a:lnTo>
                    <a:pt x="0" y="16"/>
                  </a:lnTo>
                  <a:cubicBezTo>
                    <a:pt x="0" y="15"/>
                    <a:pt x="1" y="14"/>
                    <a:pt x="3" y="14"/>
                  </a:cubicBezTo>
                  <a:lnTo>
                    <a:pt x="5" y="14"/>
                  </a:lnTo>
                  <a:cubicBezTo>
                    <a:pt x="5" y="14"/>
                    <a:pt x="6" y="13"/>
                    <a:pt x="6" y="13"/>
                  </a:cubicBezTo>
                  <a:lnTo>
                    <a:pt x="6" y="12"/>
                  </a:lnTo>
                  <a:cubicBezTo>
                    <a:pt x="6" y="12"/>
                    <a:pt x="6" y="11"/>
                    <a:pt x="6" y="11"/>
                  </a:cubicBezTo>
                  <a:lnTo>
                    <a:pt x="4" y="9"/>
                  </a:lnTo>
                  <a:cubicBezTo>
                    <a:pt x="4" y="9"/>
                    <a:pt x="4" y="8"/>
                    <a:pt x="4" y="8"/>
                  </a:cubicBezTo>
                  <a:cubicBezTo>
                    <a:pt x="4" y="7"/>
                    <a:pt x="4" y="7"/>
                    <a:pt x="4" y="6"/>
                  </a:cubicBezTo>
                  <a:lnTo>
                    <a:pt x="7" y="3"/>
                  </a:lnTo>
                  <a:cubicBezTo>
                    <a:pt x="8" y="3"/>
                    <a:pt x="9" y="3"/>
                    <a:pt x="10" y="3"/>
                  </a:cubicBezTo>
                  <a:lnTo>
                    <a:pt x="12" y="5"/>
                  </a:lnTo>
                  <a:cubicBezTo>
                    <a:pt x="12" y="5"/>
                    <a:pt x="12" y="6"/>
                    <a:pt x="13" y="6"/>
                  </a:cubicBezTo>
                  <a:cubicBezTo>
                    <a:pt x="13" y="6"/>
                    <a:pt x="13" y="5"/>
                    <a:pt x="13" y="5"/>
                  </a:cubicBezTo>
                  <a:lnTo>
                    <a:pt x="14" y="5"/>
                  </a:lnTo>
                  <a:cubicBezTo>
                    <a:pt x="14" y="5"/>
                    <a:pt x="15" y="5"/>
                    <a:pt x="15" y="4"/>
                  </a:cubicBezTo>
                  <a:lnTo>
                    <a:pt x="15" y="2"/>
                  </a:lnTo>
                  <a:cubicBezTo>
                    <a:pt x="15" y="1"/>
                    <a:pt x="15" y="0"/>
                    <a:pt x="17" y="0"/>
                  </a:cubicBezTo>
                  <a:lnTo>
                    <a:pt x="21" y="0"/>
                  </a:lnTo>
                  <a:cubicBezTo>
                    <a:pt x="22" y="0"/>
                    <a:pt x="23" y="1"/>
                    <a:pt x="23" y="2"/>
                  </a:cubicBezTo>
                  <a:lnTo>
                    <a:pt x="23" y="4"/>
                  </a:lnTo>
                  <a:cubicBezTo>
                    <a:pt x="23" y="5"/>
                    <a:pt x="23" y="5"/>
                    <a:pt x="23" y="5"/>
                  </a:cubicBezTo>
                  <a:lnTo>
                    <a:pt x="25" y="5"/>
                  </a:lnTo>
                  <a:cubicBezTo>
                    <a:pt x="25" y="6"/>
                    <a:pt x="25" y="5"/>
                    <a:pt x="25" y="5"/>
                  </a:cubicBezTo>
                  <a:lnTo>
                    <a:pt x="27" y="3"/>
                  </a:lnTo>
                  <a:cubicBezTo>
                    <a:pt x="28" y="3"/>
                    <a:pt x="29" y="3"/>
                    <a:pt x="30" y="3"/>
                  </a:cubicBezTo>
                  <a:lnTo>
                    <a:pt x="33" y="6"/>
                  </a:lnTo>
                  <a:cubicBezTo>
                    <a:pt x="33" y="7"/>
                    <a:pt x="34" y="7"/>
                    <a:pt x="34" y="8"/>
                  </a:cubicBezTo>
                  <a:cubicBezTo>
                    <a:pt x="34" y="8"/>
                    <a:pt x="33" y="9"/>
                    <a:pt x="33" y="9"/>
                  </a:cubicBezTo>
                  <a:lnTo>
                    <a:pt x="31" y="11"/>
                  </a:lnTo>
                  <a:cubicBezTo>
                    <a:pt x="31" y="11"/>
                    <a:pt x="31" y="12"/>
                    <a:pt x="31" y="12"/>
                  </a:cubicBezTo>
                  <a:lnTo>
                    <a:pt x="32" y="13"/>
                  </a:lnTo>
                  <a:cubicBezTo>
                    <a:pt x="32" y="13"/>
                    <a:pt x="32" y="14"/>
                    <a:pt x="32" y="14"/>
                  </a:cubicBezTo>
                  <a:lnTo>
                    <a:pt x="35" y="14"/>
                  </a:lnTo>
                  <a:cubicBezTo>
                    <a:pt x="36" y="14"/>
                    <a:pt x="37" y="15"/>
                    <a:pt x="37" y="16"/>
                  </a:cubicBezTo>
                  <a:lnTo>
                    <a:pt x="37" y="20"/>
                  </a:lnTo>
                  <a:cubicBezTo>
                    <a:pt x="37" y="21"/>
                    <a:pt x="36" y="22"/>
                    <a:pt x="35" y="22"/>
                  </a:cubicBezTo>
                  <a:lnTo>
                    <a:pt x="32" y="22"/>
                  </a:lnTo>
                  <a:cubicBezTo>
                    <a:pt x="32" y="22"/>
                    <a:pt x="32" y="22"/>
                    <a:pt x="32" y="22"/>
                  </a:cubicBezTo>
                  <a:lnTo>
                    <a:pt x="31" y="24"/>
                  </a:lnTo>
                  <a:cubicBezTo>
                    <a:pt x="31" y="24"/>
                    <a:pt x="31" y="24"/>
                    <a:pt x="31" y="24"/>
                  </a:cubicBezTo>
                  <a:lnTo>
                    <a:pt x="33" y="26"/>
                  </a:lnTo>
                  <a:cubicBezTo>
                    <a:pt x="33" y="27"/>
                    <a:pt x="34" y="27"/>
                    <a:pt x="34" y="28"/>
                  </a:cubicBezTo>
                  <a:cubicBezTo>
                    <a:pt x="34" y="28"/>
                    <a:pt x="33" y="29"/>
                    <a:pt x="33" y="29"/>
                  </a:cubicBezTo>
                  <a:lnTo>
                    <a:pt x="30" y="32"/>
                  </a:lnTo>
                  <a:cubicBezTo>
                    <a:pt x="29" y="33"/>
                    <a:pt x="28" y="33"/>
                    <a:pt x="27" y="32"/>
                  </a:cubicBezTo>
                  <a:lnTo>
                    <a:pt x="25" y="30"/>
                  </a:lnTo>
                  <a:cubicBezTo>
                    <a:pt x="25" y="30"/>
                    <a:pt x="25" y="30"/>
                    <a:pt x="25" y="30"/>
                  </a:cubicBezTo>
                  <a:lnTo>
                    <a:pt x="23" y="31"/>
                  </a:lnTo>
                  <a:cubicBezTo>
                    <a:pt x="23" y="31"/>
                    <a:pt x="23" y="31"/>
                    <a:pt x="23" y="31"/>
                  </a:cubicBezTo>
                  <a:lnTo>
                    <a:pt x="23" y="34"/>
                  </a:lnTo>
                  <a:cubicBezTo>
                    <a:pt x="23" y="35"/>
                    <a:pt x="22" y="36"/>
                    <a:pt x="21" y="36"/>
                  </a:cubicBezTo>
                  <a:close/>
                </a:path>
              </a:pathLst>
            </a:custGeom>
            <a:solidFill>
              <a:schemeClr val="bg1">
                <a:lumMod val="75000"/>
              </a:schemeClr>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23" name="组合 122"/>
            <p:cNvGrpSpPr/>
            <p:nvPr/>
          </p:nvGrpSpPr>
          <p:grpSpPr>
            <a:xfrm>
              <a:off x="2278623" y="1235402"/>
              <a:ext cx="2657183" cy="2221439"/>
              <a:chOff x="4370336" y="1294382"/>
              <a:chExt cx="2657183" cy="2221439"/>
            </a:xfrm>
          </p:grpSpPr>
          <p:sp>
            <p:nvSpPr>
              <p:cNvPr id="124" name="Freeform 546"/>
              <p:cNvSpPr>
                <a:spLocks/>
              </p:cNvSpPr>
              <p:nvPr/>
            </p:nvSpPr>
            <p:spPr bwMode="auto">
              <a:xfrm>
                <a:off x="5301630" y="3105708"/>
                <a:ext cx="794592" cy="350304"/>
              </a:xfrm>
              <a:custGeom>
                <a:avLst/>
                <a:gdLst>
                  <a:gd name="T0" fmla="*/ 7 w 66"/>
                  <a:gd name="T1" fmla="*/ 0 h 29"/>
                  <a:gd name="T2" fmla="*/ 0 w 66"/>
                  <a:gd name="T3" fmla="*/ 29 h 29"/>
                  <a:gd name="T4" fmla="*/ 66 w 66"/>
                  <a:gd name="T5" fmla="*/ 29 h 29"/>
                  <a:gd name="T6" fmla="*/ 59 w 66"/>
                  <a:gd name="T7" fmla="*/ 0 h 29"/>
                  <a:gd name="T8" fmla="*/ 7 w 66"/>
                  <a:gd name="T9" fmla="*/ 0 h 29"/>
                </a:gdLst>
                <a:ahLst/>
                <a:cxnLst>
                  <a:cxn ang="0">
                    <a:pos x="T0" y="T1"/>
                  </a:cxn>
                  <a:cxn ang="0">
                    <a:pos x="T2" y="T3"/>
                  </a:cxn>
                  <a:cxn ang="0">
                    <a:pos x="T4" y="T5"/>
                  </a:cxn>
                  <a:cxn ang="0">
                    <a:pos x="T6" y="T7"/>
                  </a:cxn>
                  <a:cxn ang="0">
                    <a:pos x="T8" y="T9"/>
                  </a:cxn>
                </a:cxnLst>
                <a:rect l="0" t="0" r="r" b="b"/>
                <a:pathLst>
                  <a:path w="66" h="29">
                    <a:moveTo>
                      <a:pt x="7" y="0"/>
                    </a:moveTo>
                    <a:cubicBezTo>
                      <a:pt x="5" y="10"/>
                      <a:pt x="3" y="20"/>
                      <a:pt x="0" y="29"/>
                    </a:cubicBezTo>
                    <a:cubicBezTo>
                      <a:pt x="22" y="29"/>
                      <a:pt x="44" y="29"/>
                      <a:pt x="66" y="29"/>
                    </a:cubicBezTo>
                    <a:cubicBezTo>
                      <a:pt x="63" y="20"/>
                      <a:pt x="61" y="10"/>
                      <a:pt x="59" y="0"/>
                    </a:cubicBezTo>
                    <a:cubicBezTo>
                      <a:pt x="42" y="0"/>
                      <a:pt x="24" y="0"/>
                      <a:pt x="7" y="0"/>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5" name="Freeform 547"/>
              <p:cNvSpPr>
                <a:spLocks/>
              </p:cNvSpPr>
              <p:nvPr/>
            </p:nvSpPr>
            <p:spPr bwMode="auto">
              <a:xfrm>
                <a:off x="5216190" y="3456012"/>
                <a:ext cx="965472" cy="59809"/>
              </a:xfrm>
              <a:custGeom>
                <a:avLst/>
                <a:gdLst>
                  <a:gd name="T0" fmla="*/ 77 w 80"/>
                  <a:gd name="T1" fmla="*/ 0 h 5"/>
                  <a:gd name="T2" fmla="*/ 3 w 80"/>
                  <a:gd name="T3" fmla="*/ 0 h 5"/>
                  <a:gd name="T4" fmla="*/ 0 w 80"/>
                  <a:gd name="T5" fmla="*/ 4 h 5"/>
                  <a:gd name="T6" fmla="*/ 0 w 80"/>
                  <a:gd name="T7" fmla="*/ 5 h 5"/>
                  <a:gd name="T8" fmla="*/ 80 w 80"/>
                  <a:gd name="T9" fmla="*/ 5 h 5"/>
                  <a:gd name="T10" fmla="*/ 80 w 80"/>
                  <a:gd name="T11" fmla="*/ 4 h 5"/>
                  <a:gd name="T12" fmla="*/ 77 w 80"/>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0" h="5">
                    <a:moveTo>
                      <a:pt x="77" y="0"/>
                    </a:moveTo>
                    <a:lnTo>
                      <a:pt x="3" y="0"/>
                    </a:lnTo>
                    <a:cubicBezTo>
                      <a:pt x="1" y="0"/>
                      <a:pt x="0" y="1"/>
                      <a:pt x="0" y="4"/>
                    </a:cubicBezTo>
                    <a:lnTo>
                      <a:pt x="0" y="5"/>
                    </a:lnTo>
                    <a:lnTo>
                      <a:pt x="80" y="5"/>
                    </a:lnTo>
                    <a:lnTo>
                      <a:pt x="80" y="4"/>
                    </a:lnTo>
                    <a:cubicBezTo>
                      <a:pt x="80" y="1"/>
                      <a:pt x="79" y="0"/>
                      <a:pt x="77" y="0"/>
                    </a:cubicBezTo>
                    <a:close/>
                  </a:path>
                </a:pathLst>
              </a:custGeom>
              <a:solidFill>
                <a:srgbClr val="E9EB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6" name="Freeform 548"/>
              <p:cNvSpPr>
                <a:spLocks/>
              </p:cNvSpPr>
              <p:nvPr/>
            </p:nvSpPr>
            <p:spPr bwMode="auto">
              <a:xfrm>
                <a:off x="4370336" y="2971853"/>
                <a:ext cx="2657183" cy="264865"/>
              </a:xfrm>
              <a:custGeom>
                <a:avLst/>
                <a:gdLst>
                  <a:gd name="T0" fmla="*/ 0 w 220"/>
                  <a:gd name="T1" fmla="*/ 0 h 22"/>
                  <a:gd name="T2" fmla="*/ 0 w 220"/>
                  <a:gd name="T3" fmla="*/ 16 h 22"/>
                  <a:gd name="T4" fmla="*/ 5 w 220"/>
                  <a:gd name="T5" fmla="*/ 22 h 22"/>
                  <a:gd name="T6" fmla="*/ 215 w 220"/>
                  <a:gd name="T7" fmla="*/ 22 h 22"/>
                  <a:gd name="T8" fmla="*/ 220 w 220"/>
                  <a:gd name="T9" fmla="*/ 16 h 22"/>
                  <a:gd name="T10" fmla="*/ 220 w 220"/>
                  <a:gd name="T11" fmla="*/ 0 h 22"/>
                  <a:gd name="T12" fmla="*/ 0 w 220"/>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20" h="22">
                    <a:moveTo>
                      <a:pt x="0" y="0"/>
                    </a:moveTo>
                    <a:lnTo>
                      <a:pt x="0" y="16"/>
                    </a:lnTo>
                    <a:cubicBezTo>
                      <a:pt x="0" y="19"/>
                      <a:pt x="2" y="22"/>
                      <a:pt x="5" y="22"/>
                    </a:cubicBezTo>
                    <a:lnTo>
                      <a:pt x="215" y="22"/>
                    </a:lnTo>
                    <a:cubicBezTo>
                      <a:pt x="218" y="22"/>
                      <a:pt x="220" y="19"/>
                      <a:pt x="220" y="16"/>
                    </a:cubicBezTo>
                    <a:lnTo>
                      <a:pt x="220" y="0"/>
                    </a:lnTo>
                    <a:lnTo>
                      <a:pt x="0" y="0"/>
                    </a:lnTo>
                    <a:close/>
                  </a:path>
                </a:pathLst>
              </a:custGeom>
              <a:solidFill>
                <a:schemeClr val="bg1">
                  <a:lumMod val="8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7" name="Freeform 549"/>
              <p:cNvSpPr>
                <a:spLocks/>
              </p:cNvSpPr>
              <p:nvPr/>
            </p:nvSpPr>
            <p:spPr bwMode="auto">
              <a:xfrm>
                <a:off x="4370336" y="1294382"/>
                <a:ext cx="2657183" cy="1677471"/>
              </a:xfrm>
              <a:custGeom>
                <a:avLst/>
                <a:gdLst>
                  <a:gd name="T0" fmla="*/ 220 w 220"/>
                  <a:gd name="T1" fmla="*/ 139 h 139"/>
                  <a:gd name="T2" fmla="*/ 220 w 220"/>
                  <a:gd name="T3" fmla="*/ 6 h 139"/>
                  <a:gd name="T4" fmla="*/ 215 w 220"/>
                  <a:gd name="T5" fmla="*/ 0 h 139"/>
                  <a:gd name="T6" fmla="*/ 5 w 220"/>
                  <a:gd name="T7" fmla="*/ 0 h 139"/>
                  <a:gd name="T8" fmla="*/ 0 w 220"/>
                  <a:gd name="T9" fmla="*/ 6 h 139"/>
                  <a:gd name="T10" fmla="*/ 0 w 220"/>
                  <a:gd name="T11" fmla="*/ 139 h 139"/>
                  <a:gd name="T12" fmla="*/ 220 w 220"/>
                  <a:gd name="T13" fmla="*/ 139 h 139"/>
                </a:gdLst>
                <a:ahLst/>
                <a:cxnLst>
                  <a:cxn ang="0">
                    <a:pos x="T0" y="T1"/>
                  </a:cxn>
                  <a:cxn ang="0">
                    <a:pos x="T2" y="T3"/>
                  </a:cxn>
                  <a:cxn ang="0">
                    <a:pos x="T4" y="T5"/>
                  </a:cxn>
                  <a:cxn ang="0">
                    <a:pos x="T6" y="T7"/>
                  </a:cxn>
                  <a:cxn ang="0">
                    <a:pos x="T8" y="T9"/>
                  </a:cxn>
                  <a:cxn ang="0">
                    <a:pos x="T10" y="T11"/>
                  </a:cxn>
                  <a:cxn ang="0">
                    <a:pos x="T12" y="T13"/>
                  </a:cxn>
                </a:cxnLst>
                <a:rect l="0" t="0" r="r" b="b"/>
                <a:pathLst>
                  <a:path w="220" h="139">
                    <a:moveTo>
                      <a:pt x="220" y="139"/>
                    </a:moveTo>
                    <a:lnTo>
                      <a:pt x="220" y="6"/>
                    </a:lnTo>
                    <a:cubicBezTo>
                      <a:pt x="220" y="3"/>
                      <a:pt x="218" y="0"/>
                      <a:pt x="215" y="0"/>
                    </a:cubicBezTo>
                    <a:lnTo>
                      <a:pt x="5" y="0"/>
                    </a:lnTo>
                    <a:cubicBezTo>
                      <a:pt x="2" y="0"/>
                      <a:pt x="0" y="3"/>
                      <a:pt x="0" y="6"/>
                    </a:cubicBezTo>
                    <a:lnTo>
                      <a:pt x="0" y="139"/>
                    </a:lnTo>
                    <a:lnTo>
                      <a:pt x="220" y="139"/>
                    </a:ln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8" name="Rectangle 550"/>
              <p:cNvSpPr>
                <a:spLocks noChangeArrowheads="1"/>
              </p:cNvSpPr>
              <p:nvPr/>
            </p:nvSpPr>
            <p:spPr bwMode="auto">
              <a:xfrm>
                <a:off x="4481407" y="1402606"/>
                <a:ext cx="2435040" cy="1461023"/>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29" name="组合 128"/>
            <p:cNvGrpSpPr/>
            <p:nvPr/>
          </p:nvGrpSpPr>
          <p:grpSpPr>
            <a:xfrm rot="5400000">
              <a:off x="1346725" y="1719461"/>
              <a:ext cx="1409758" cy="1412607"/>
              <a:chOff x="6626202" y="1741518"/>
              <a:chExt cx="1409758" cy="1412607"/>
            </a:xfrm>
          </p:grpSpPr>
          <p:sp>
            <p:nvSpPr>
              <p:cNvPr id="130" name="Freeform 583"/>
              <p:cNvSpPr>
                <a:spLocks/>
              </p:cNvSpPr>
              <p:nvPr/>
            </p:nvSpPr>
            <p:spPr bwMode="auto">
              <a:xfrm>
                <a:off x="7420792" y="2524717"/>
                <a:ext cx="615168" cy="629408"/>
              </a:xfrm>
              <a:custGeom>
                <a:avLst/>
                <a:gdLst>
                  <a:gd name="T0" fmla="*/ 47 w 51"/>
                  <a:gd name="T1" fmla="*/ 48 h 52"/>
                  <a:gd name="T2" fmla="*/ 47 w 51"/>
                  <a:gd name="T3" fmla="*/ 48 h 52"/>
                  <a:gd name="T4" fmla="*/ 33 w 51"/>
                  <a:gd name="T5" fmla="*/ 48 h 52"/>
                  <a:gd name="T6" fmla="*/ 4 w 51"/>
                  <a:gd name="T7" fmla="*/ 18 h 52"/>
                  <a:gd name="T8" fmla="*/ 4 w 51"/>
                  <a:gd name="T9" fmla="*/ 4 h 52"/>
                  <a:gd name="T10" fmla="*/ 4 w 51"/>
                  <a:gd name="T11" fmla="*/ 4 h 52"/>
                  <a:gd name="T12" fmla="*/ 18 w 51"/>
                  <a:gd name="T13" fmla="*/ 4 h 52"/>
                  <a:gd name="T14" fmla="*/ 47 w 51"/>
                  <a:gd name="T15" fmla="*/ 34 h 52"/>
                  <a:gd name="T16" fmla="*/ 47 w 51"/>
                  <a:gd name="T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2">
                    <a:moveTo>
                      <a:pt x="47" y="48"/>
                    </a:moveTo>
                    <a:lnTo>
                      <a:pt x="47" y="48"/>
                    </a:lnTo>
                    <a:cubicBezTo>
                      <a:pt x="43" y="52"/>
                      <a:pt x="37" y="52"/>
                      <a:pt x="33" y="48"/>
                    </a:cubicBezTo>
                    <a:lnTo>
                      <a:pt x="4" y="18"/>
                    </a:lnTo>
                    <a:cubicBezTo>
                      <a:pt x="0" y="14"/>
                      <a:pt x="0" y="8"/>
                      <a:pt x="4" y="4"/>
                    </a:cubicBezTo>
                    <a:lnTo>
                      <a:pt x="4" y="4"/>
                    </a:lnTo>
                    <a:cubicBezTo>
                      <a:pt x="8" y="0"/>
                      <a:pt x="14" y="0"/>
                      <a:pt x="18" y="4"/>
                    </a:cubicBezTo>
                    <a:lnTo>
                      <a:pt x="47" y="34"/>
                    </a:lnTo>
                    <a:cubicBezTo>
                      <a:pt x="51" y="38"/>
                      <a:pt x="51" y="44"/>
                      <a:pt x="47" y="48"/>
                    </a:cubicBezTo>
                    <a:close/>
                  </a:path>
                </a:pathLst>
              </a:custGeom>
              <a:solidFill>
                <a:schemeClr val="bg1">
                  <a:lumMod val="50000"/>
                </a:schemeClr>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1" name="Freeform 584"/>
              <p:cNvSpPr>
                <a:spLocks/>
              </p:cNvSpPr>
              <p:nvPr/>
            </p:nvSpPr>
            <p:spPr bwMode="auto">
              <a:xfrm>
                <a:off x="7494840" y="2658573"/>
                <a:ext cx="469921" cy="458528"/>
              </a:xfrm>
              <a:custGeom>
                <a:avLst/>
                <a:gdLst>
                  <a:gd name="T0" fmla="*/ 37 w 39"/>
                  <a:gd name="T1" fmla="*/ 37 h 38"/>
                  <a:gd name="T2" fmla="*/ 32 w 39"/>
                  <a:gd name="T3" fmla="*/ 37 h 38"/>
                  <a:gd name="T4" fmla="*/ 2 w 39"/>
                  <a:gd name="T5" fmla="*/ 7 h 38"/>
                  <a:gd name="T6" fmla="*/ 2 w 39"/>
                  <a:gd name="T7" fmla="*/ 2 h 38"/>
                  <a:gd name="T8" fmla="*/ 7 w 39"/>
                  <a:gd name="T9" fmla="*/ 2 h 38"/>
                  <a:gd name="T10" fmla="*/ 37 w 39"/>
                  <a:gd name="T11" fmla="*/ 32 h 38"/>
                  <a:gd name="T12" fmla="*/ 37 w 39"/>
                  <a:gd name="T13" fmla="*/ 37 h 38"/>
                </a:gdLst>
                <a:ahLst/>
                <a:cxnLst>
                  <a:cxn ang="0">
                    <a:pos x="T0" y="T1"/>
                  </a:cxn>
                  <a:cxn ang="0">
                    <a:pos x="T2" y="T3"/>
                  </a:cxn>
                  <a:cxn ang="0">
                    <a:pos x="T4" y="T5"/>
                  </a:cxn>
                  <a:cxn ang="0">
                    <a:pos x="T6" y="T7"/>
                  </a:cxn>
                  <a:cxn ang="0">
                    <a:pos x="T8" y="T9"/>
                  </a:cxn>
                  <a:cxn ang="0">
                    <a:pos x="T10" y="T11"/>
                  </a:cxn>
                  <a:cxn ang="0">
                    <a:pos x="T12" y="T13"/>
                  </a:cxn>
                </a:cxnLst>
                <a:rect l="0" t="0" r="r" b="b"/>
                <a:pathLst>
                  <a:path w="39" h="38">
                    <a:moveTo>
                      <a:pt x="37" y="37"/>
                    </a:moveTo>
                    <a:cubicBezTo>
                      <a:pt x="36" y="38"/>
                      <a:pt x="33" y="38"/>
                      <a:pt x="32" y="37"/>
                    </a:cubicBezTo>
                    <a:lnTo>
                      <a:pt x="2" y="7"/>
                    </a:lnTo>
                    <a:cubicBezTo>
                      <a:pt x="0" y="5"/>
                      <a:pt x="0" y="3"/>
                      <a:pt x="2" y="2"/>
                    </a:cubicBezTo>
                    <a:cubicBezTo>
                      <a:pt x="3" y="0"/>
                      <a:pt x="6" y="0"/>
                      <a:pt x="7" y="2"/>
                    </a:cubicBezTo>
                    <a:lnTo>
                      <a:pt x="37" y="32"/>
                    </a:lnTo>
                    <a:cubicBezTo>
                      <a:pt x="39" y="33"/>
                      <a:pt x="39" y="35"/>
                      <a:pt x="37" y="37"/>
                    </a:cubicBezTo>
                    <a:close/>
                  </a:path>
                </a:pathLst>
              </a:custGeom>
              <a:solidFill>
                <a:schemeClr val="bg1">
                  <a:lumMod val="9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2" name="Freeform 585"/>
              <p:cNvSpPr>
                <a:spLocks/>
              </p:cNvSpPr>
              <p:nvPr/>
            </p:nvSpPr>
            <p:spPr bwMode="auto">
              <a:xfrm>
                <a:off x="6626202" y="1741518"/>
                <a:ext cx="928447" cy="917055"/>
              </a:xfrm>
              <a:custGeom>
                <a:avLst/>
                <a:gdLst>
                  <a:gd name="T0" fmla="*/ 66 w 77"/>
                  <a:gd name="T1" fmla="*/ 65 h 76"/>
                  <a:gd name="T2" fmla="*/ 66 w 77"/>
                  <a:gd name="T3" fmla="*/ 65 h 76"/>
                  <a:gd name="T4" fmla="*/ 38 w 77"/>
                  <a:gd name="T5" fmla="*/ 76 h 76"/>
                  <a:gd name="T6" fmla="*/ 0 w 77"/>
                  <a:gd name="T7" fmla="*/ 38 h 76"/>
                  <a:gd name="T8" fmla="*/ 12 w 77"/>
                  <a:gd name="T9" fmla="*/ 11 h 76"/>
                  <a:gd name="T10" fmla="*/ 39 w 77"/>
                  <a:gd name="T11" fmla="*/ 0 h 76"/>
                  <a:gd name="T12" fmla="*/ 66 w 77"/>
                  <a:gd name="T13" fmla="*/ 11 h 76"/>
                  <a:gd name="T14" fmla="*/ 77 w 77"/>
                  <a:gd name="T15" fmla="*/ 38 h 76"/>
                  <a:gd name="T16" fmla="*/ 66 w 77"/>
                  <a:gd name="T17" fmla="*/ 6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76">
                    <a:moveTo>
                      <a:pt x="66" y="65"/>
                    </a:moveTo>
                    <a:lnTo>
                      <a:pt x="66" y="65"/>
                    </a:lnTo>
                    <a:cubicBezTo>
                      <a:pt x="58" y="72"/>
                      <a:pt x="49" y="76"/>
                      <a:pt x="38" y="76"/>
                    </a:cubicBezTo>
                    <a:cubicBezTo>
                      <a:pt x="17" y="76"/>
                      <a:pt x="0" y="59"/>
                      <a:pt x="0" y="38"/>
                    </a:cubicBezTo>
                    <a:cubicBezTo>
                      <a:pt x="0" y="28"/>
                      <a:pt x="4" y="18"/>
                      <a:pt x="12" y="11"/>
                    </a:cubicBezTo>
                    <a:cubicBezTo>
                      <a:pt x="19" y="4"/>
                      <a:pt x="28" y="0"/>
                      <a:pt x="39" y="0"/>
                    </a:cubicBezTo>
                    <a:cubicBezTo>
                      <a:pt x="49" y="0"/>
                      <a:pt x="58" y="4"/>
                      <a:pt x="66" y="11"/>
                    </a:cubicBezTo>
                    <a:cubicBezTo>
                      <a:pt x="73" y="18"/>
                      <a:pt x="77" y="28"/>
                      <a:pt x="77" y="38"/>
                    </a:cubicBezTo>
                    <a:cubicBezTo>
                      <a:pt x="77" y="48"/>
                      <a:pt x="73" y="58"/>
                      <a:pt x="66" y="65"/>
                    </a:cubicBezTo>
                    <a:close/>
                  </a:path>
                </a:pathLst>
              </a:custGeom>
              <a:solidFill>
                <a:schemeClr val="bg1">
                  <a:lumMod val="50000"/>
                </a:schemeClr>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3" name="Freeform 587"/>
              <p:cNvSpPr>
                <a:spLocks/>
              </p:cNvSpPr>
              <p:nvPr/>
            </p:nvSpPr>
            <p:spPr bwMode="auto">
              <a:xfrm>
                <a:off x="6745818" y="1861134"/>
                <a:ext cx="686369" cy="677823"/>
              </a:xfrm>
              <a:custGeom>
                <a:avLst/>
                <a:gdLst>
                  <a:gd name="T0" fmla="*/ 8 w 57"/>
                  <a:gd name="T1" fmla="*/ 8 h 56"/>
                  <a:gd name="T2" fmla="*/ 0 w 57"/>
                  <a:gd name="T3" fmla="*/ 28 h 56"/>
                  <a:gd name="T4" fmla="*/ 28 w 57"/>
                  <a:gd name="T5" fmla="*/ 56 h 56"/>
                  <a:gd name="T6" fmla="*/ 49 w 57"/>
                  <a:gd name="T7" fmla="*/ 48 h 56"/>
                  <a:gd name="T8" fmla="*/ 49 w 57"/>
                  <a:gd name="T9" fmla="*/ 48 h 56"/>
                  <a:gd name="T10" fmla="*/ 57 w 57"/>
                  <a:gd name="T11" fmla="*/ 28 h 56"/>
                  <a:gd name="T12" fmla="*/ 49 w 57"/>
                  <a:gd name="T13" fmla="*/ 8 h 56"/>
                  <a:gd name="T14" fmla="*/ 29 w 57"/>
                  <a:gd name="T15" fmla="*/ 0 h 56"/>
                  <a:gd name="T16" fmla="*/ 8 w 57"/>
                  <a:gd name="T17" fmla="*/ 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6">
                    <a:moveTo>
                      <a:pt x="8" y="8"/>
                    </a:moveTo>
                    <a:cubicBezTo>
                      <a:pt x="3" y="13"/>
                      <a:pt x="0" y="20"/>
                      <a:pt x="0" y="28"/>
                    </a:cubicBezTo>
                    <a:cubicBezTo>
                      <a:pt x="0" y="44"/>
                      <a:pt x="13" y="56"/>
                      <a:pt x="28" y="56"/>
                    </a:cubicBezTo>
                    <a:cubicBezTo>
                      <a:pt x="36" y="56"/>
                      <a:pt x="43" y="53"/>
                      <a:pt x="49" y="48"/>
                    </a:cubicBezTo>
                    <a:lnTo>
                      <a:pt x="49" y="48"/>
                    </a:lnTo>
                    <a:cubicBezTo>
                      <a:pt x="54" y="43"/>
                      <a:pt x="57" y="36"/>
                      <a:pt x="57" y="28"/>
                    </a:cubicBezTo>
                    <a:cubicBezTo>
                      <a:pt x="57" y="20"/>
                      <a:pt x="54" y="13"/>
                      <a:pt x="49" y="8"/>
                    </a:cubicBezTo>
                    <a:cubicBezTo>
                      <a:pt x="43" y="3"/>
                      <a:pt x="36" y="0"/>
                      <a:pt x="29" y="0"/>
                    </a:cubicBezTo>
                    <a:cubicBezTo>
                      <a:pt x="21" y="0"/>
                      <a:pt x="14" y="3"/>
                      <a:pt x="8" y="8"/>
                    </a:cubicBezTo>
                    <a:close/>
                  </a:path>
                </a:pathLst>
              </a:custGeom>
              <a:solidFill>
                <a:schemeClr val="bg1">
                  <a:lumMod val="85000"/>
                </a:schemeClr>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4" name="Freeform 589"/>
              <p:cNvSpPr>
                <a:spLocks/>
              </p:cNvSpPr>
              <p:nvPr/>
            </p:nvSpPr>
            <p:spPr bwMode="auto">
              <a:xfrm>
                <a:off x="7338201" y="2442126"/>
                <a:ext cx="190817" cy="205056"/>
              </a:xfrm>
              <a:custGeom>
                <a:avLst/>
                <a:gdLst>
                  <a:gd name="T0" fmla="*/ 15 w 16"/>
                  <a:gd name="T1" fmla="*/ 15 h 17"/>
                  <a:gd name="T2" fmla="*/ 8 w 16"/>
                  <a:gd name="T3" fmla="*/ 15 h 17"/>
                  <a:gd name="T4" fmla="*/ 2 w 16"/>
                  <a:gd name="T5" fmla="*/ 9 h 17"/>
                  <a:gd name="T6" fmla="*/ 2 w 16"/>
                  <a:gd name="T7" fmla="*/ 2 h 17"/>
                  <a:gd name="T8" fmla="*/ 2 w 16"/>
                  <a:gd name="T9" fmla="*/ 2 h 17"/>
                  <a:gd name="T10" fmla="*/ 8 w 16"/>
                  <a:gd name="T11" fmla="*/ 2 h 17"/>
                  <a:gd name="T12" fmla="*/ 15 w 16"/>
                  <a:gd name="T13" fmla="*/ 8 h 17"/>
                  <a:gd name="T14" fmla="*/ 15 w 16"/>
                  <a:gd name="T15" fmla="*/ 15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7">
                    <a:moveTo>
                      <a:pt x="15" y="15"/>
                    </a:moveTo>
                    <a:cubicBezTo>
                      <a:pt x="13" y="17"/>
                      <a:pt x="10" y="17"/>
                      <a:pt x="8" y="15"/>
                    </a:cubicBezTo>
                    <a:lnTo>
                      <a:pt x="2" y="9"/>
                    </a:lnTo>
                    <a:cubicBezTo>
                      <a:pt x="0" y="7"/>
                      <a:pt x="0" y="4"/>
                      <a:pt x="2" y="2"/>
                    </a:cubicBezTo>
                    <a:lnTo>
                      <a:pt x="2" y="2"/>
                    </a:lnTo>
                    <a:cubicBezTo>
                      <a:pt x="3" y="0"/>
                      <a:pt x="7" y="0"/>
                      <a:pt x="8" y="2"/>
                    </a:cubicBezTo>
                    <a:lnTo>
                      <a:pt x="15" y="8"/>
                    </a:lnTo>
                    <a:cubicBezTo>
                      <a:pt x="16" y="10"/>
                      <a:pt x="16" y="13"/>
                      <a:pt x="15" y="15"/>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35" name="KSO_Shape"/>
            <p:cNvSpPr>
              <a:spLocks/>
            </p:cNvSpPr>
            <p:nvPr/>
          </p:nvSpPr>
          <p:spPr bwMode="auto">
            <a:xfrm>
              <a:off x="3222525" y="1782318"/>
              <a:ext cx="848501" cy="643446"/>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0070C0"/>
            </a:solidFill>
            <a:ln>
              <a:noFill/>
            </a:ln>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6" name="圆角矩形 135"/>
            <p:cNvSpPr/>
            <p:nvPr/>
          </p:nvSpPr>
          <p:spPr>
            <a:xfrm>
              <a:off x="3124477" y="3397032"/>
              <a:ext cx="965472" cy="59809"/>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37" name="Rectangle 8"/>
          <p:cNvSpPr>
            <a:spLocks noChangeArrowheads="1"/>
          </p:cNvSpPr>
          <p:nvPr/>
        </p:nvSpPr>
        <p:spPr bwMode="auto">
          <a:xfrm>
            <a:off x="6527254" y="1932806"/>
            <a:ext cx="532859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itchFamily="34" charset="0"/>
                <a:ea typeface="微软雅黑" pitchFamily="34" charset="-122"/>
              </a:defRPr>
            </a:lvl1pPr>
            <a:lvl2pPr marL="742950" indent="-285750">
              <a:defRPr sz="1300">
                <a:solidFill>
                  <a:schemeClr val="tx1"/>
                </a:solidFill>
                <a:latin typeface="Arial" pitchFamily="34" charset="0"/>
                <a:ea typeface="微软雅黑" pitchFamily="34" charset="-122"/>
              </a:defRPr>
            </a:lvl2pPr>
            <a:lvl3pPr marL="1143000" indent="-228600">
              <a:defRPr sz="1300">
                <a:solidFill>
                  <a:schemeClr val="tx1"/>
                </a:solidFill>
                <a:latin typeface="Arial" pitchFamily="34" charset="0"/>
                <a:ea typeface="微软雅黑" pitchFamily="34" charset="-122"/>
              </a:defRPr>
            </a:lvl3pPr>
            <a:lvl4pPr marL="1600200" indent="-228600">
              <a:defRPr sz="1300">
                <a:solidFill>
                  <a:schemeClr val="tx1"/>
                </a:solidFill>
                <a:latin typeface="Arial" pitchFamily="34" charset="0"/>
                <a:ea typeface="微软雅黑" pitchFamily="34" charset="-122"/>
              </a:defRPr>
            </a:lvl4pPr>
            <a:lvl5pPr marL="2057400" indent="-228600">
              <a:defRPr sz="1300">
                <a:solidFill>
                  <a:schemeClr val="tx1"/>
                </a:solidFill>
                <a:latin typeface="Arial" pitchFamily="34" charset="0"/>
                <a:ea typeface="微软雅黑" pitchFamily="34" charset="-122"/>
              </a:defRPr>
            </a:lvl5pPr>
            <a:lvl6pPr marL="2514600" indent="-228600" defTabSz="684213" eaLnBrk="0" fontAlgn="base" hangingPunct="0">
              <a:spcBef>
                <a:spcPct val="0"/>
              </a:spcBef>
              <a:spcAft>
                <a:spcPct val="0"/>
              </a:spcAft>
              <a:defRPr sz="1300">
                <a:solidFill>
                  <a:schemeClr val="tx1"/>
                </a:solidFill>
                <a:latin typeface="Arial" pitchFamily="34" charset="0"/>
                <a:ea typeface="微软雅黑" pitchFamily="34" charset="-122"/>
              </a:defRPr>
            </a:lvl6pPr>
            <a:lvl7pPr marL="2971800" indent="-228600" defTabSz="684213" eaLnBrk="0" fontAlgn="base" hangingPunct="0">
              <a:spcBef>
                <a:spcPct val="0"/>
              </a:spcBef>
              <a:spcAft>
                <a:spcPct val="0"/>
              </a:spcAft>
              <a:defRPr sz="1300">
                <a:solidFill>
                  <a:schemeClr val="tx1"/>
                </a:solidFill>
                <a:latin typeface="Arial" pitchFamily="34" charset="0"/>
                <a:ea typeface="微软雅黑" pitchFamily="34" charset="-122"/>
              </a:defRPr>
            </a:lvl7pPr>
            <a:lvl8pPr marL="3429000" indent="-228600" defTabSz="684213" eaLnBrk="0" fontAlgn="base" hangingPunct="0">
              <a:spcBef>
                <a:spcPct val="0"/>
              </a:spcBef>
              <a:spcAft>
                <a:spcPct val="0"/>
              </a:spcAft>
              <a:defRPr sz="1300">
                <a:solidFill>
                  <a:schemeClr val="tx1"/>
                </a:solidFill>
                <a:latin typeface="Arial" pitchFamily="34" charset="0"/>
                <a:ea typeface="微软雅黑" pitchFamily="34" charset="-122"/>
              </a:defRPr>
            </a:lvl8pPr>
            <a:lvl9pPr marL="3886200" indent="-228600" defTabSz="684213" eaLnBrk="0" fontAlgn="base" hangingPunct="0">
              <a:spcBef>
                <a:spcPct val="0"/>
              </a:spcBef>
              <a:spcAft>
                <a:spcPct val="0"/>
              </a:spcAft>
              <a:defRPr sz="1300">
                <a:solidFill>
                  <a:schemeClr val="tx1"/>
                </a:solidFill>
                <a:latin typeface="Arial" pitchFamily="34" charset="0"/>
                <a:ea typeface="微软雅黑" pitchFamily="34" charset="-122"/>
              </a:defRPr>
            </a:lvl9pPr>
          </a:lstStyle>
          <a:p>
            <a:pPr eaLnBrk="1" hangingPunct="1">
              <a:lnSpc>
                <a:spcPct val="150000"/>
              </a:lnSpc>
            </a:pPr>
            <a:r>
              <a:rPr lang="zh-CN" altLang="en-US" sz="1400" dirty="0">
                <a:solidFill>
                  <a:schemeClr val="tx1">
                    <a:lumMod val="50000"/>
                    <a:lumOff val="50000"/>
                  </a:schemeClr>
                </a:solidFill>
                <a:latin typeface="微软雅黑" panose="020B0503020204020204" pitchFamily="34" charset="-122"/>
                <a:sym typeface="微软雅黑" panose="020B0503020204020204" pitchFamily="34" charset="-122"/>
              </a:rPr>
              <a:t>移动互联网</a:t>
            </a:r>
            <a:r>
              <a:rPr lang="zh-CN" altLang="en-US" sz="1600" dirty="0">
                <a:solidFill>
                  <a:schemeClr val="tx1">
                    <a:lumMod val="50000"/>
                    <a:lumOff val="50000"/>
                  </a:schemeClr>
                </a:solidFill>
                <a:latin typeface="微软雅黑" panose="020B0503020204020204" pitchFamily="34" charset="-122"/>
                <a:sym typeface="微软雅黑" panose="020B0503020204020204" pitchFamily="34" charset="-122"/>
              </a:rPr>
              <a:t>就是跨界，就是变革，就是开放，就是重塑融合。敢于跨界了，创新的基础就更坚实；融合协同了，群体智能才会实现，从研发到产业化的路径才会更垂直。</a:t>
            </a:r>
            <a:endParaRPr lang="ms-MY" altLang="zh-CN" sz="1600" dirty="0">
              <a:solidFill>
                <a:schemeClr val="tx1">
                  <a:lumMod val="50000"/>
                  <a:lumOff val="50000"/>
                </a:schemeClr>
              </a:solidFill>
              <a:latin typeface="微软雅黑" panose="020B0503020204020204" pitchFamily="34" charset="-122"/>
              <a:cs typeface="Open Sans Light"/>
              <a:sym typeface="微软雅黑" panose="020B0503020204020204" pitchFamily="34" charset="-122"/>
            </a:endParaRPr>
          </a:p>
        </p:txBody>
      </p:sp>
      <p:grpSp>
        <p:nvGrpSpPr>
          <p:cNvPr id="138" name="Group 185"/>
          <p:cNvGrpSpPr>
            <a:grpSpLocks/>
          </p:cNvGrpSpPr>
          <p:nvPr/>
        </p:nvGrpSpPr>
        <p:grpSpPr bwMode="auto">
          <a:xfrm>
            <a:off x="1198662" y="3660998"/>
            <a:ext cx="4399234" cy="1872208"/>
            <a:chOff x="4135949" y="902903"/>
            <a:chExt cx="4399265" cy="1871785"/>
          </a:xfrm>
        </p:grpSpPr>
        <p:sp>
          <p:nvSpPr>
            <p:cNvPr id="139" name="Rectangle 186"/>
            <p:cNvSpPr>
              <a:spLocks noChangeArrowheads="1"/>
            </p:cNvSpPr>
            <p:nvPr/>
          </p:nvSpPr>
          <p:spPr bwMode="auto">
            <a:xfrm>
              <a:off x="4135949" y="902903"/>
              <a:ext cx="1210596" cy="400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itchFamily="34" charset="0"/>
                  <a:ea typeface="微软雅黑" pitchFamily="34" charset="-122"/>
                </a:defRPr>
              </a:lvl1pPr>
              <a:lvl2pPr marL="742950" indent="-285750">
                <a:defRPr sz="1300">
                  <a:solidFill>
                    <a:schemeClr val="tx1"/>
                  </a:solidFill>
                  <a:latin typeface="Arial" pitchFamily="34" charset="0"/>
                  <a:ea typeface="微软雅黑" pitchFamily="34" charset="-122"/>
                </a:defRPr>
              </a:lvl2pPr>
              <a:lvl3pPr marL="1143000" indent="-228600">
                <a:defRPr sz="1300">
                  <a:solidFill>
                    <a:schemeClr val="tx1"/>
                  </a:solidFill>
                  <a:latin typeface="Arial" pitchFamily="34" charset="0"/>
                  <a:ea typeface="微软雅黑" pitchFamily="34" charset="-122"/>
                </a:defRPr>
              </a:lvl3pPr>
              <a:lvl4pPr marL="1600200" indent="-228600">
                <a:defRPr sz="1300">
                  <a:solidFill>
                    <a:schemeClr val="tx1"/>
                  </a:solidFill>
                  <a:latin typeface="Arial" pitchFamily="34" charset="0"/>
                  <a:ea typeface="微软雅黑" pitchFamily="34" charset="-122"/>
                </a:defRPr>
              </a:lvl4pPr>
              <a:lvl5pPr marL="2057400" indent="-228600">
                <a:defRPr sz="1300">
                  <a:solidFill>
                    <a:schemeClr val="tx1"/>
                  </a:solidFill>
                  <a:latin typeface="Arial" pitchFamily="34" charset="0"/>
                  <a:ea typeface="微软雅黑" pitchFamily="34" charset="-122"/>
                </a:defRPr>
              </a:lvl5pPr>
              <a:lvl6pPr marL="2514600" indent="-228600" defTabSz="684213" eaLnBrk="0" fontAlgn="base" hangingPunct="0">
                <a:spcBef>
                  <a:spcPct val="0"/>
                </a:spcBef>
                <a:spcAft>
                  <a:spcPct val="0"/>
                </a:spcAft>
                <a:defRPr sz="1300">
                  <a:solidFill>
                    <a:schemeClr val="tx1"/>
                  </a:solidFill>
                  <a:latin typeface="Arial" pitchFamily="34" charset="0"/>
                  <a:ea typeface="微软雅黑" pitchFamily="34" charset="-122"/>
                </a:defRPr>
              </a:lvl6pPr>
              <a:lvl7pPr marL="2971800" indent="-228600" defTabSz="684213" eaLnBrk="0" fontAlgn="base" hangingPunct="0">
                <a:spcBef>
                  <a:spcPct val="0"/>
                </a:spcBef>
                <a:spcAft>
                  <a:spcPct val="0"/>
                </a:spcAft>
                <a:defRPr sz="1300">
                  <a:solidFill>
                    <a:schemeClr val="tx1"/>
                  </a:solidFill>
                  <a:latin typeface="Arial" pitchFamily="34" charset="0"/>
                  <a:ea typeface="微软雅黑" pitchFamily="34" charset="-122"/>
                </a:defRPr>
              </a:lvl7pPr>
              <a:lvl8pPr marL="3429000" indent="-228600" defTabSz="684213" eaLnBrk="0" fontAlgn="base" hangingPunct="0">
                <a:spcBef>
                  <a:spcPct val="0"/>
                </a:spcBef>
                <a:spcAft>
                  <a:spcPct val="0"/>
                </a:spcAft>
                <a:defRPr sz="1300">
                  <a:solidFill>
                    <a:schemeClr val="tx1"/>
                  </a:solidFill>
                  <a:latin typeface="Arial" pitchFamily="34" charset="0"/>
                  <a:ea typeface="微软雅黑" pitchFamily="34" charset="-122"/>
                </a:defRPr>
              </a:lvl8pPr>
              <a:lvl9pPr marL="3886200" indent="-228600" defTabSz="684213" eaLnBrk="0" fontAlgn="base" hangingPunct="0">
                <a:spcBef>
                  <a:spcPct val="0"/>
                </a:spcBef>
                <a:spcAft>
                  <a:spcPct val="0"/>
                </a:spcAft>
                <a:defRPr sz="1300">
                  <a:solidFill>
                    <a:schemeClr val="tx1"/>
                  </a:solidFill>
                  <a:latin typeface="Arial" pitchFamily="34" charset="0"/>
                  <a:ea typeface="微软雅黑" pitchFamily="34" charset="-122"/>
                </a:defRPr>
              </a:lvl9pPr>
            </a:lstStyle>
            <a:p>
              <a:pPr eaLnBrk="1" hangingPunct="1"/>
              <a:r>
                <a:rPr lang="zh-CN" altLang="en-US" sz="2000" dirty="0">
                  <a:solidFill>
                    <a:schemeClr val="bg1"/>
                  </a:solidFill>
                  <a:latin typeface="微软雅黑" panose="020B0503020204020204" pitchFamily="34" charset="-122"/>
                  <a:cs typeface="Open Sans"/>
                  <a:sym typeface="微软雅黑" panose="020B0503020204020204" pitchFamily="34" charset="-122"/>
                </a:rPr>
                <a:t>跨界融合</a:t>
              </a:r>
              <a:endParaRPr lang="en-US" altLang="zh-CN" sz="2000" dirty="0">
                <a:solidFill>
                  <a:schemeClr val="bg1"/>
                </a:solidFill>
                <a:latin typeface="微软雅黑" panose="020B0503020204020204" pitchFamily="34" charset="-122"/>
                <a:cs typeface="Open Sans"/>
                <a:sym typeface="微软雅黑" panose="020B0503020204020204" pitchFamily="34" charset="-122"/>
              </a:endParaRPr>
            </a:p>
          </p:txBody>
        </p:sp>
        <p:sp>
          <p:nvSpPr>
            <p:cNvPr id="140" name="Rectangle 191"/>
            <p:cNvSpPr>
              <a:spLocks noChangeArrowheads="1"/>
            </p:cNvSpPr>
            <p:nvPr/>
          </p:nvSpPr>
          <p:spPr bwMode="auto">
            <a:xfrm>
              <a:off x="4135949" y="1297693"/>
              <a:ext cx="4399265" cy="147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5600" indent="-355600">
                <a:defRPr sz="1300">
                  <a:solidFill>
                    <a:schemeClr val="tx1"/>
                  </a:solidFill>
                  <a:latin typeface="Arial" pitchFamily="34" charset="0"/>
                  <a:ea typeface="微软雅黑" pitchFamily="34" charset="-122"/>
                </a:defRPr>
              </a:lvl1pPr>
              <a:lvl2pPr marL="742950" indent="-285750">
                <a:defRPr sz="1300">
                  <a:solidFill>
                    <a:schemeClr val="tx1"/>
                  </a:solidFill>
                  <a:latin typeface="Arial" pitchFamily="34" charset="0"/>
                  <a:ea typeface="微软雅黑" pitchFamily="34" charset="-122"/>
                </a:defRPr>
              </a:lvl2pPr>
              <a:lvl3pPr marL="1143000" indent="-228600">
                <a:defRPr sz="1300">
                  <a:solidFill>
                    <a:schemeClr val="tx1"/>
                  </a:solidFill>
                  <a:latin typeface="Arial" pitchFamily="34" charset="0"/>
                  <a:ea typeface="微软雅黑" pitchFamily="34" charset="-122"/>
                </a:defRPr>
              </a:lvl3pPr>
              <a:lvl4pPr marL="1600200" indent="-228600">
                <a:defRPr sz="1300">
                  <a:solidFill>
                    <a:schemeClr val="tx1"/>
                  </a:solidFill>
                  <a:latin typeface="Arial" pitchFamily="34" charset="0"/>
                  <a:ea typeface="微软雅黑" pitchFamily="34" charset="-122"/>
                </a:defRPr>
              </a:lvl4pPr>
              <a:lvl5pPr marL="2057400" indent="-228600">
                <a:defRPr sz="1300">
                  <a:solidFill>
                    <a:schemeClr val="tx1"/>
                  </a:solidFill>
                  <a:latin typeface="Arial" pitchFamily="34" charset="0"/>
                  <a:ea typeface="微软雅黑" pitchFamily="34" charset="-122"/>
                </a:defRPr>
              </a:lvl5pPr>
              <a:lvl6pPr marL="2514600" indent="-228600" defTabSz="684213" eaLnBrk="0" fontAlgn="base" hangingPunct="0">
                <a:spcBef>
                  <a:spcPct val="0"/>
                </a:spcBef>
                <a:spcAft>
                  <a:spcPct val="0"/>
                </a:spcAft>
                <a:defRPr sz="1300">
                  <a:solidFill>
                    <a:schemeClr val="tx1"/>
                  </a:solidFill>
                  <a:latin typeface="Arial" pitchFamily="34" charset="0"/>
                  <a:ea typeface="微软雅黑" pitchFamily="34" charset="-122"/>
                </a:defRPr>
              </a:lvl6pPr>
              <a:lvl7pPr marL="2971800" indent="-228600" defTabSz="684213" eaLnBrk="0" fontAlgn="base" hangingPunct="0">
                <a:spcBef>
                  <a:spcPct val="0"/>
                </a:spcBef>
                <a:spcAft>
                  <a:spcPct val="0"/>
                </a:spcAft>
                <a:defRPr sz="1300">
                  <a:solidFill>
                    <a:schemeClr val="tx1"/>
                  </a:solidFill>
                  <a:latin typeface="Arial" pitchFamily="34" charset="0"/>
                  <a:ea typeface="微软雅黑" pitchFamily="34" charset="-122"/>
                </a:defRPr>
              </a:lvl7pPr>
              <a:lvl8pPr marL="3429000" indent="-228600" defTabSz="684213" eaLnBrk="0" fontAlgn="base" hangingPunct="0">
                <a:spcBef>
                  <a:spcPct val="0"/>
                </a:spcBef>
                <a:spcAft>
                  <a:spcPct val="0"/>
                </a:spcAft>
                <a:defRPr sz="1300">
                  <a:solidFill>
                    <a:schemeClr val="tx1"/>
                  </a:solidFill>
                  <a:latin typeface="Arial" pitchFamily="34" charset="0"/>
                  <a:ea typeface="微软雅黑" pitchFamily="34" charset="-122"/>
                </a:defRPr>
              </a:lvl8pPr>
              <a:lvl9pPr marL="3886200" indent="-228600" defTabSz="684213" eaLnBrk="0" fontAlgn="base" hangingPunct="0">
                <a:spcBef>
                  <a:spcPct val="0"/>
                </a:spcBef>
                <a:spcAft>
                  <a:spcPct val="0"/>
                </a:spcAft>
                <a:defRPr sz="1300">
                  <a:solidFill>
                    <a:schemeClr val="tx1"/>
                  </a:solidFill>
                  <a:latin typeface="Arial" pitchFamily="34" charset="0"/>
                  <a:ea typeface="微软雅黑" pitchFamily="34" charset="-122"/>
                </a:defRPr>
              </a:lvl9pPr>
            </a:lstStyle>
            <a:p>
              <a:pPr eaLnBrk="1" hangingPunct="1">
                <a:lnSpc>
                  <a:spcPct val="150000"/>
                </a:lnSpc>
                <a:buFont typeface="Arial" pitchFamily="34" charset="0"/>
                <a:buAutoNum type="romanUcPeriod"/>
              </a:pPr>
              <a:r>
                <a:rPr lang="zh-CN" altLang="en-US" sz="1200" dirty="0">
                  <a:solidFill>
                    <a:schemeClr val="bg1"/>
                  </a:solidFill>
                  <a:latin typeface="微软雅黑" panose="020B0503020204020204" pitchFamily="34" charset="-122"/>
                  <a:sym typeface="微软雅黑" panose="020B0503020204020204" pitchFamily="34" charset="-122"/>
                </a:rPr>
                <a:t>融合本身也指代身份的融合，客户消费转化为投资，伙伴参与创新，等等，不一而足</a:t>
              </a:r>
              <a:endParaRPr lang="ms-MY" altLang="zh-CN" sz="1200" dirty="0">
                <a:solidFill>
                  <a:schemeClr val="bg1"/>
                </a:solidFill>
                <a:latin typeface="微软雅黑" panose="020B0503020204020204" pitchFamily="34" charset="-122"/>
                <a:cs typeface="Open Sans Light"/>
                <a:sym typeface="微软雅黑" panose="020B0503020204020204" pitchFamily="34" charset="-122"/>
              </a:endParaRPr>
            </a:p>
            <a:p>
              <a:pPr eaLnBrk="1" hangingPunct="1">
                <a:lnSpc>
                  <a:spcPct val="150000"/>
                </a:lnSpc>
                <a:buFont typeface="Arial" pitchFamily="34" charset="0"/>
                <a:buAutoNum type="romanUcPeriod"/>
              </a:pPr>
              <a:r>
                <a:rPr lang="zh-CN" altLang="en-US" sz="1200" dirty="0">
                  <a:solidFill>
                    <a:schemeClr val="bg1"/>
                  </a:solidFill>
                  <a:latin typeface="微软雅黑" panose="020B0503020204020204" pitchFamily="34" charset="-122"/>
                  <a:sym typeface="微软雅黑" panose="020B0503020204020204" pitchFamily="34" charset="-122"/>
                </a:rPr>
                <a:t>中国粗放的资源驱动型增长方式早就难以为继，必须转变到创新驱动发展这条正确的道路上来。这正是互联网的特质，用所谓的互联网思维来求变、自我革命</a:t>
              </a:r>
              <a:endParaRPr lang="ms-MY" altLang="zh-CN" sz="1200" dirty="0">
                <a:solidFill>
                  <a:schemeClr val="bg1"/>
                </a:solidFill>
                <a:latin typeface="微软雅黑" panose="020B0503020204020204" pitchFamily="34" charset="-122"/>
                <a:cs typeface="Open Sans Light"/>
                <a:sym typeface="微软雅黑" panose="020B0503020204020204" pitchFamily="34" charset="-122"/>
              </a:endParaRPr>
            </a:p>
          </p:txBody>
        </p:sp>
      </p:grpSp>
      <p:grpSp>
        <p:nvGrpSpPr>
          <p:cNvPr id="141" name="Group 187"/>
          <p:cNvGrpSpPr>
            <a:grpSpLocks/>
          </p:cNvGrpSpPr>
          <p:nvPr/>
        </p:nvGrpSpPr>
        <p:grpSpPr bwMode="auto">
          <a:xfrm>
            <a:off x="6534000" y="3660998"/>
            <a:ext cx="3953693" cy="1578453"/>
            <a:chOff x="5072066" y="3121037"/>
            <a:chExt cx="3952788" cy="1577847"/>
          </a:xfrm>
        </p:grpSpPr>
        <p:sp>
          <p:nvSpPr>
            <p:cNvPr id="142" name="Rectangle 9"/>
            <p:cNvSpPr/>
            <p:nvPr/>
          </p:nvSpPr>
          <p:spPr>
            <a:xfrm>
              <a:off x="5072066" y="3499015"/>
              <a:ext cx="3952788" cy="1199869"/>
            </a:xfrm>
            <a:prstGeom prst="rect">
              <a:avLst/>
            </a:prstGeom>
          </p:spPr>
          <p:txBody>
            <a:bodyPr wrap="square">
              <a:spAutoFit/>
            </a:bodyPr>
            <a:lstStyle/>
            <a:p>
              <a:pPr defTabSz="685754" eaLnBrk="1" fontAlgn="auto" hangingPunct="1">
                <a:lnSpc>
                  <a:spcPct val="150000"/>
                </a:lnSpc>
                <a:spcBef>
                  <a:spcPts val="0"/>
                </a:spcBef>
                <a:spcAft>
                  <a:spcPts val="0"/>
                </a:spcAft>
                <a:defRPr/>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信息革命、全球化、互联网业已打破了原有的社会结构、经济结构、地缘结构、文化结构。权力、议事规则、话语权不断在发生变化。互联网</a:t>
              </a:r>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社会治理、虚拟社会治理会是很大的不同</a:t>
              </a:r>
              <a:endParaRPr lang="id-ID" sz="1200" dirty="0">
                <a:solidFill>
                  <a:schemeClr val="bg1"/>
                </a:solidFill>
                <a:latin typeface="微软雅黑" panose="020B0503020204020204" pitchFamily="34" charset="-122"/>
                <a:ea typeface="微软雅黑" panose="020B0503020204020204" pitchFamily="34" charset="-122"/>
                <a:cs typeface="Open Sans Light" pitchFamily="34" charset="0"/>
                <a:sym typeface="微软雅黑" panose="020B0503020204020204" pitchFamily="34" charset="-122"/>
              </a:endParaRPr>
            </a:p>
          </p:txBody>
        </p:sp>
        <p:sp>
          <p:nvSpPr>
            <p:cNvPr id="143" name="Rectangle 100"/>
            <p:cNvSpPr>
              <a:spLocks noChangeArrowheads="1"/>
            </p:cNvSpPr>
            <p:nvPr/>
          </p:nvSpPr>
          <p:spPr bwMode="auto">
            <a:xfrm>
              <a:off x="5072066" y="3121037"/>
              <a:ext cx="1210311" cy="39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itchFamily="34" charset="0"/>
                  <a:ea typeface="微软雅黑" pitchFamily="34" charset="-122"/>
                </a:defRPr>
              </a:lvl1pPr>
              <a:lvl2pPr marL="742950" indent="-285750">
                <a:defRPr sz="1300">
                  <a:solidFill>
                    <a:schemeClr val="tx1"/>
                  </a:solidFill>
                  <a:latin typeface="Arial" pitchFamily="34" charset="0"/>
                  <a:ea typeface="微软雅黑" pitchFamily="34" charset="-122"/>
                </a:defRPr>
              </a:lvl2pPr>
              <a:lvl3pPr marL="1143000" indent="-228600">
                <a:defRPr sz="1300">
                  <a:solidFill>
                    <a:schemeClr val="tx1"/>
                  </a:solidFill>
                  <a:latin typeface="Arial" pitchFamily="34" charset="0"/>
                  <a:ea typeface="微软雅黑" pitchFamily="34" charset="-122"/>
                </a:defRPr>
              </a:lvl3pPr>
              <a:lvl4pPr marL="1600200" indent="-228600">
                <a:defRPr sz="1300">
                  <a:solidFill>
                    <a:schemeClr val="tx1"/>
                  </a:solidFill>
                  <a:latin typeface="Arial" pitchFamily="34" charset="0"/>
                  <a:ea typeface="微软雅黑" pitchFamily="34" charset="-122"/>
                </a:defRPr>
              </a:lvl4pPr>
              <a:lvl5pPr marL="2057400" indent="-228600">
                <a:defRPr sz="1300">
                  <a:solidFill>
                    <a:schemeClr val="tx1"/>
                  </a:solidFill>
                  <a:latin typeface="Arial" pitchFamily="34" charset="0"/>
                  <a:ea typeface="微软雅黑" pitchFamily="34" charset="-122"/>
                </a:defRPr>
              </a:lvl5pPr>
              <a:lvl6pPr marL="2514600" indent="-228600" defTabSz="684213" eaLnBrk="0" fontAlgn="base" hangingPunct="0">
                <a:spcBef>
                  <a:spcPct val="0"/>
                </a:spcBef>
                <a:spcAft>
                  <a:spcPct val="0"/>
                </a:spcAft>
                <a:defRPr sz="1300">
                  <a:solidFill>
                    <a:schemeClr val="tx1"/>
                  </a:solidFill>
                  <a:latin typeface="Arial" pitchFamily="34" charset="0"/>
                  <a:ea typeface="微软雅黑" pitchFamily="34" charset="-122"/>
                </a:defRPr>
              </a:lvl6pPr>
              <a:lvl7pPr marL="2971800" indent="-228600" defTabSz="684213" eaLnBrk="0" fontAlgn="base" hangingPunct="0">
                <a:spcBef>
                  <a:spcPct val="0"/>
                </a:spcBef>
                <a:spcAft>
                  <a:spcPct val="0"/>
                </a:spcAft>
                <a:defRPr sz="1300">
                  <a:solidFill>
                    <a:schemeClr val="tx1"/>
                  </a:solidFill>
                  <a:latin typeface="Arial" pitchFamily="34" charset="0"/>
                  <a:ea typeface="微软雅黑" pitchFamily="34" charset="-122"/>
                </a:defRPr>
              </a:lvl7pPr>
              <a:lvl8pPr marL="3429000" indent="-228600" defTabSz="684213" eaLnBrk="0" fontAlgn="base" hangingPunct="0">
                <a:spcBef>
                  <a:spcPct val="0"/>
                </a:spcBef>
                <a:spcAft>
                  <a:spcPct val="0"/>
                </a:spcAft>
                <a:defRPr sz="1300">
                  <a:solidFill>
                    <a:schemeClr val="tx1"/>
                  </a:solidFill>
                  <a:latin typeface="Arial" pitchFamily="34" charset="0"/>
                  <a:ea typeface="微软雅黑" pitchFamily="34" charset="-122"/>
                </a:defRPr>
              </a:lvl8pPr>
              <a:lvl9pPr marL="3886200" indent="-228600" defTabSz="684213" eaLnBrk="0" fontAlgn="base" hangingPunct="0">
                <a:spcBef>
                  <a:spcPct val="0"/>
                </a:spcBef>
                <a:spcAft>
                  <a:spcPct val="0"/>
                </a:spcAft>
                <a:defRPr sz="1300">
                  <a:solidFill>
                    <a:schemeClr val="tx1"/>
                  </a:solidFill>
                  <a:latin typeface="Arial" pitchFamily="34" charset="0"/>
                  <a:ea typeface="微软雅黑" pitchFamily="34" charset="-122"/>
                </a:defRPr>
              </a:lvl9pPr>
            </a:lstStyle>
            <a:p>
              <a:pPr eaLnBrk="1" hangingPunct="1"/>
              <a:r>
                <a:rPr lang="zh-CN" altLang="en-US" sz="2000" dirty="0">
                  <a:solidFill>
                    <a:schemeClr val="bg1"/>
                  </a:solidFill>
                  <a:latin typeface="微软雅黑" panose="020B0503020204020204" pitchFamily="34" charset="-122"/>
                  <a:cs typeface="Open Sans"/>
                  <a:sym typeface="微软雅黑" panose="020B0503020204020204" pitchFamily="34" charset="-122"/>
                </a:rPr>
                <a:t>重塑结构</a:t>
              </a:r>
              <a:endParaRPr lang="en-US" altLang="zh-CN" sz="2000" dirty="0">
                <a:solidFill>
                  <a:schemeClr val="bg1"/>
                </a:solidFill>
                <a:latin typeface="微软雅黑" panose="020B0503020204020204" pitchFamily="34" charset="-122"/>
                <a:cs typeface="Open Sans"/>
                <a:sym typeface="微软雅黑" panose="020B0503020204020204" pitchFamily="34" charset="-122"/>
              </a:endParaRPr>
            </a:p>
          </p:txBody>
        </p:sp>
      </p:grpSp>
      <p:sp>
        <p:nvSpPr>
          <p:cNvPr id="144" name="文本框 9"/>
          <p:cNvSpPr txBox="1"/>
          <p:nvPr/>
        </p:nvSpPr>
        <p:spPr>
          <a:xfrm>
            <a:off x="6599262" y="1555780"/>
            <a:ext cx="2592288" cy="377026"/>
          </a:xfrm>
          <a:prstGeom prst="rect">
            <a:avLst/>
          </a:prstGeom>
          <a:noFill/>
        </p:spPr>
        <p:txBody>
          <a:bodyPr wrap="square" lIns="68580" tIns="34290" rIns="68580" bIns="34290" rtlCol="0">
            <a:spAutoFit/>
          </a:bodyPr>
          <a:lstStyle/>
          <a:p>
            <a:pPr marL="0" lvl="1"/>
            <a:r>
              <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移动互联网主要特征</a:t>
            </a:r>
          </a:p>
        </p:txBody>
      </p:sp>
    </p:spTree>
    <p:extLst>
      <p:ext uri="{BB962C8B-B14F-4D97-AF65-F5344CB8AC3E}">
        <p14:creationId xmlns:p14="http://schemas.microsoft.com/office/powerpoint/2010/main" val="1823513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par>
                          <p:cTn id="19" fill="hold">
                            <p:stCondLst>
                              <p:cond delay="2000"/>
                            </p:stCondLst>
                            <p:childTnLst>
                              <p:par>
                                <p:cTn id="20" presetID="42" presetClass="entr" presetSubtype="0" fill="hold" nodeType="afterEffect">
                                  <p:stCondLst>
                                    <p:cond delay="0"/>
                                  </p:stCondLst>
                                  <p:childTnLst>
                                    <p:set>
                                      <p:cBhvr>
                                        <p:cTn id="21" dur="1" fill="hold">
                                          <p:stCondLst>
                                            <p:cond delay="0"/>
                                          </p:stCondLst>
                                        </p:cTn>
                                        <p:tgtEl>
                                          <p:spTgt spid="145"/>
                                        </p:tgtEl>
                                        <p:attrNameLst>
                                          <p:attrName>style.visibility</p:attrName>
                                        </p:attrNameLst>
                                      </p:cBhvr>
                                      <p:to>
                                        <p:strVal val="visible"/>
                                      </p:to>
                                    </p:set>
                                    <p:animEffect transition="in" filter="fade">
                                      <p:cBhvr>
                                        <p:cTn id="22" dur="1000"/>
                                        <p:tgtEl>
                                          <p:spTgt spid="145"/>
                                        </p:tgtEl>
                                      </p:cBhvr>
                                    </p:animEffect>
                                    <p:anim calcmode="lin" valueType="num">
                                      <p:cBhvr>
                                        <p:cTn id="23" dur="1000" fill="hold"/>
                                        <p:tgtEl>
                                          <p:spTgt spid="145"/>
                                        </p:tgtEl>
                                        <p:attrNameLst>
                                          <p:attrName>ppt_x</p:attrName>
                                        </p:attrNameLst>
                                      </p:cBhvr>
                                      <p:tavLst>
                                        <p:tav tm="0">
                                          <p:val>
                                            <p:strVal val="#ppt_x"/>
                                          </p:val>
                                        </p:tav>
                                        <p:tav tm="100000">
                                          <p:val>
                                            <p:strVal val="#ppt_x"/>
                                          </p:val>
                                        </p:tav>
                                      </p:tavLst>
                                    </p:anim>
                                    <p:anim calcmode="lin" valueType="num">
                                      <p:cBhvr>
                                        <p:cTn id="24" dur="1000" fill="hold"/>
                                        <p:tgtEl>
                                          <p:spTgt spid="145"/>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12" presetClass="entr" presetSubtype="8" fill="hold" grpId="0" nodeType="afterEffect">
                                  <p:stCondLst>
                                    <p:cond delay="0"/>
                                  </p:stCondLst>
                                  <p:childTnLst>
                                    <p:set>
                                      <p:cBhvr>
                                        <p:cTn id="27" dur="1" fill="hold">
                                          <p:stCondLst>
                                            <p:cond delay="0"/>
                                          </p:stCondLst>
                                        </p:cTn>
                                        <p:tgtEl>
                                          <p:spTgt spid="144"/>
                                        </p:tgtEl>
                                        <p:attrNameLst>
                                          <p:attrName>style.visibility</p:attrName>
                                        </p:attrNameLst>
                                      </p:cBhvr>
                                      <p:to>
                                        <p:strVal val="visible"/>
                                      </p:to>
                                    </p:set>
                                    <p:anim calcmode="lin" valueType="num">
                                      <p:cBhvr additive="base">
                                        <p:cTn id="28" dur="500"/>
                                        <p:tgtEl>
                                          <p:spTgt spid="144"/>
                                        </p:tgtEl>
                                        <p:attrNameLst>
                                          <p:attrName>ppt_x</p:attrName>
                                        </p:attrNameLst>
                                      </p:cBhvr>
                                      <p:tavLst>
                                        <p:tav tm="0">
                                          <p:val>
                                            <p:strVal val="#ppt_x-#ppt_w*1.125000"/>
                                          </p:val>
                                        </p:tav>
                                        <p:tav tm="100000">
                                          <p:val>
                                            <p:strVal val="#ppt_x"/>
                                          </p:val>
                                        </p:tav>
                                      </p:tavLst>
                                    </p:anim>
                                    <p:animEffect transition="in" filter="wipe(right)">
                                      <p:cBhvr>
                                        <p:cTn id="29" dur="500"/>
                                        <p:tgtEl>
                                          <p:spTgt spid="144"/>
                                        </p:tgtEl>
                                      </p:cBhvr>
                                    </p:animEffect>
                                  </p:childTnLst>
                                </p:cTn>
                              </p:par>
                            </p:childTnLst>
                          </p:cTn>
                        </p:par>
                        <p:par>
                          <p:cTn id="30" fill="hold">
                            <p:stCondLst>
                              <p:cond delay="3500"/>
                            </p:stCondLst>
                            <p:childTnLst>
                              <p:par>
                                <p:cTn id="31" presetID="2" presetClass="entr" presetSubtype="8" decel="100000" fill="hold" grpId="0" nodeType="afterEffect">
                                  <p:stCondLst>
                                    <p:cond delay="0"/>
                                  </p:stCondLst>
                                  <p:childTnLst>
                                    <p:set>
                                      <p:cBhvr>
                                        <p:cTn id="32" dur="1" fill="hold">
                                          <p:stCondLst>
                                            <p:cond delay="0"/>
                                          </p:stCondLst>
                                        </p:cTn>
                                        <p:tgtEl>
                                          <p:spTgt spid="137"/>
                                        </p:tgtEl>
                                        <p:attrNameLst>
                                          <p:attrName>style.visibility</p:attrName>
                                        </p:attrNameLst>
                                      </p:cBhvr>
                                      <p:to>
                                        <p:strVal val="visible"/>
                                      </p:to>
                                    </p:set>
                                    <p:anim calcmode="lin" valueType="num">
                                      <p:cBhvr additive="base">
                                        <p:cTn id="33" dur="500" fill="hold"/>
                                        <p:tgtEl>
                                          <p:spTgt spid="137"/>
                                        </p:tgtEl>
                                        <p:attrNameLst>
                                          <p:attrName>ppt_x</p:attrName>
                                        </p:attrNameLst>
                                      </p:cBhvr>
                                      <p:tavLst>
                                        <p:tav tm="0">
                                          <p:val>
                                            <p:strVal val="0-#ppt_w/2"/>
                                          </p:val>
                                        </p:tav>
                                        <p:tav tm="100000">
                                          <p:val>
                                            <p:strVal val="#ppt_x"/>
                                          </p:val>
                                        </p:tav>
                                      </p:tavLst>
                                    </p:anim>
                                    <p:anim calcmode="lin" valueType="num">
                                      <p:cBhvr additive="base">
                                        <p:cTn id="34" dur="500" fill="hold"/>
                                        <p:tgtEl>
                                          <p:spTgt spid="137"/>
                                        </p:tgtEl>
                                        <p:attrNameLst>
                                          <p:attrName>ppt_y</p:attrName>
                                        </p:attrNameLst>
                                      </p:cBhvr>
                                      <p:tavLst>
                                        <p:tav tm="0">
                                          <p:val>
                                            <p:strVal val="#ppt_y"/>
                                          </p:val>
                                        </p:tav>
                                        <p:tav tm="100000">
                                          <p:val>
                                            <p:strVal val="#ppt_y"/>
                                          </p:val>
                                        </p:tav>
                                      </p:tavLst>
                                    </p:anim>
                                  </p:childTnLst>
                                </p:cTn>
                              </p:par>
                              <p:par>
                                <p:cTn id="35" presetID="2" presetClass="entr" presetSubtype="2" decel="100000" fill="hold" nodeType="withEffect">
                                  <p:stCondLst>
                                    <p:cond delay="0"/>
                                  </p:stCondLst>
                                  <p:childTnLst>
                                    <p:set>
                                      <p:cBhvr>
                                        <p:cTn id="36" dur="1" fill="hold">
                                          <p:stCondLst>
                                            <p:cond delay="0"/>
                                          </p:stCondLst>
                                        </p:cTn>
                                        <p:tgtEl>
                                          <p:spTgt spid="138"/>
                                        </p:tgtEl>
                                        <p:attrNameLst>
                                          <p:attrName>style.visibility</p:attrName>
                                        </p:attrNameLst>
                                      </p:cBhvr>
                                      <p:to>
                                        <p:strVal val="visible"/>
                                      </p:to>
                                    </p:set>
                                    <p:anim calcmode="lin" valueType="num">
                                      <p:cBhvr additive="base">
                                        <p:cTn id="37" dur="500" fill="hold"/>
                                        <p:tgtEl>
                                          <p:spTgt spid="138"/>
                                        </p:tgtEl>
                                        <p:attrNameLst>
                                          <p:attrName>ppt_x</p:attrName>
                                        </p:attrNameLst>
                                      </p:cBhvr>
                                      <p:tavLst>
                                        <p:tav tm="0">
                                          <p:val>
                                            <p:strVal val="1+#ppt_w/2"/>
                                          </p:val>
                                        </p:tav>
                                        <p:tav tm="100000">
                                          <p:val>
                                            <p:strVal val="#ppt_x"/>
                                          </p:val>
                                        </p:tav>
                                      </p:tavLst>
                                    </p:anim>
                                    <p:anim calcmode="lin" valueType="num">
                                      <p:cBhvr additive="base">
                                        <p:cTn id="38" dur="500" fill="hold"/>
                                        <p:tgtEl>
                                          <p:spTgt spid="138"/>
                                        </p:tgtEl>
                                        <p:attrNameLst>
                                          <p:attrName>ppt_y</p:attrName>
                                        </p:attrNameLst>
                                      </p:cBhvr>
                                      <p:tavLst>
                                        <p:tav tm="0">
                                          <p:val>
                                            <p:strVal val="#ppt_y"/>
                                          </p:val>
                                        </p:tav>
                                        <p:tav tm="100000">
                                          <p:val>
                                            <p:strVal val="#ppt_y"/>
                                          </p:val>
                                        </p:tav>
                                      </p:tavLst>
                                    </p:anim>
                                  </p:childTnLst>
                                </p:cTn>
                              </p:par>
                            </p:childTnLst>
                          </p:cTn>
                        </p:par>
                        <p:par>
                          <p:cTn id="39" fill="hold">
                            <p:stCondLst>
                              <p:cond delay="4000"/>
                            </p:stCondLst>
                            <p:childTnLst>
                              <p:par>
                                <p:cTn id="40" presetID="2" presetClass="entr" presetSubtype="4" decel="100000" fill="hold" nodeType="afterEffect">
                                  <p:stCondLst>
                                    <p:cond delay="0"/>
                                  </p:stCondLst>
                                  <p:childTnLst>
                                    <p:set>
                                      <p:cBhvr>
                                        <p:cTn id="41" dur="1" fill="hold">
                                          <p:stCondLst>
                                            <p:cond delay="0"/>
                                          </p:stCondLst>
                                        </p:cTn>
                                        <p:tgtEl>
                                          <p:spTgt spid="141"/>
                                        </p:tgtEl>
                                        <p:attrNameLst>
                                          <p:attrName>style.visibility</p:attrName>
                                        </p:attrNameLst>
                                      </p:cBhvr>
                                      <p:to>
                                        <p:strVal val="visible"/>
                                      </p:to>
                                    </p:set>
                                    <p:anim calcmode="lin" valueType="num">
                                      <p:cBhvr additive="base">
                                        <p:cTn id="42" dur="500" fill="hold"/>
                                        <p:tgtEl>
                                          <p:spTgt spid="141"/>
                                        </p:tgtEl>
                                        <p:attrNameLst>
                                          <p:attrName>ppt_x</p:attrName>
                                        </p:attrNameLst>
                                      </p:cBhvr>
                                      <p:tavLst>
                                        <p:tav tm="0">
                                          <p:val>
                                            <p:strVal val="#ppt_x"/>
                                          </p:val>
                                        </p:tav>
                                        <p:tav tm="100000">
                                          <p:val>
                                            <p:strVal val="#ppt_x"/>
                                          </p:val>
                                        </p:tav>
                                      </p:tavLst>
                                    </p:anim>
                                    <p:anim calcmode="lin" valueType="num">
                                      <p:cBhvr additive="base">
                                        <p:cTn id="43" dur="500" fill="hold"/>
                                        <p:tgtEl>
                                          <p:spTgt spid="1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6" grpId="0" animBg="1"/>
      <p:bldP spid="137" grpId="0"/>
      <p:bldP spid="14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2558" y="-27384"/>
            <a:ext cx="432048" cy="692696"/>
          </a:xfrm>
          <a:prstGeom prst="rect">
            <a:avLst/>
          </a:prstGeom>
          <a:solidFill>
            <a:srgbClr val="0070C0"/>
          </a:solidFill>
          <a:ln>
            <a:noFill/>
          </a:ln>
          <a:effectLst>
            <a:outerShdw blurRad="254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文本框 9"/>
          <p:cNvSpPr txBox="1"/>
          <p:nvPr/>
        </p:nvSpPr>
        <p:spPr>
          <a:xfrm>
            <a:off x="838622" y="188640"/>
            <a:ext cx="1512168" cy="377026"/>
          </a:xfrm>
          <a:prstGeom prst="rect">
            <a:avLst/>
          </a:prstGeom>
          <a:noFill/>
        </p:spPr>
        <p:txBody>
          <a:bodyPr wrap="square" lIns="68580" tIns="34290" rIns="68580" bIns="34290" rtlCol="0">
            <a:spAutoFit/>
          </a:bodyPr>
          <a:lstStyle/>
          <a:p>
            <a:pPr marL="0" lvl="1"/>
            <a:r>
              <a:rPr lang="zh-CN" altLang="en-US" sz="2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发展态势</a:t>
            </a:r>
          </a:p>
        </p:txBody>
      </p:sp>
      <p:sp>
        <p:nvSpPr>
          <p:cNvPr id="4" name="矩形 3"/>
          <p:cNvSpPr/>
          <p:nvPr/>
        </p:nvSpPr>
        <p:spPr>
          <a:xfrm>
            <a:off x="11927854" y="5949280"/>
            <a:ext cx="262558" cy="906934"/>
          </a:xfrm>
          <a:prstGeom prst="rect">
            <a:avLst/>
          </a:prstGeom>
          <a:solidFill>
            <a:srgbClr val="0070C0"/>
          </a:solidFill>
          <a:ln>
            <a:noFill/>
          </a:ln>
          <a:effectLst>
            <a:outerShdw blurRad="355600" dist="1016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10919742" y="6165304"/>
            <a:ext cx="1008112" cy="523220"/>
          </a:xfrm>
          <a:prstGeom prst="rect">
            <a:avLst/>
          </a:prstGeom>
          <a:noFill/>
        </p:spPr>
        <p:txBody>
          <a:bodyPr wrap="square" rtlCol="0">
            <a:spAutoFit/>
          </a:bodyPr>
          <a:lstStyle/>
          <a:p>
            <a:pPr algn="ctr"/>
            <a:r>
              <a:rPr lang="en-US" altLang="zh-CN"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-06-</a:t>
            </a:r>
            <a:endParaRPr lang="zh-CN" altLang="en-US"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79" name="Picture 26" descr="C:\Users\Dsgn\Desktop\iPhone_MockUp\iPhone_5C_Gree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0175" y="1809750"/>
            <a:ext cx="1762125" cy="369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 name="矩形 79"/>
          <p:cNvSpPr/>
          <p:nvPr/>
        </p:nvSpPr>
        <p:spPr>
          <a:xfrm>
            <a:off x="5357230" y="2352688"/>
            <a:ext cx="1488958" cy="2630788"/>
          </a:xfrm>
          <a:prstGeom prst="rect">
            <a:avLst/>
          </a:prstGeom>
          <a:blipFill dpi="0" rotWithShape="1">
            <a:blip r:embed="rId4">
              <a:extLst>
                <a:ext uri="{28A0092B-C50C-407E-A947-70E740481C1C}">
                  <a14:useLocalDpi xmlns:a14="http://schemas.microsoft.com/office/drawing/2010/main" val="0"/>
                </a:ext>
              </a:extLst>
            </a:blip>
            <a:srcRect/>
            <a:stretch>
              <a:fillRect l="-134156" t="-5619" r="-60848" b="-3865"/>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 name="Right Triangle 28"/>
          <p:cNvSpPr/>
          <p:nvPr/>
        </p:nvSpPr>
        <p:spPr>
          <a:xfrm rot="10800000">
            <a:off x="6091238" y="2354263"/>
            <a:ext cx="736600" cy="1643062"/>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2" name="组合 81"/>
          <p:cNvGrpSpPr/>
          <p:nvPr/>
        </p:nvGrpSpPr>
        <p:grpSpPr>
          <a:xfrm>
            <a:off x="7315200" y="4830763"/>
            <a:ext cx="1049338" cy="990600"/>
            <a:chOff x="7315200" y="4830763"/>
            <a:chExt cx="1049338" cy="990600"/>
          </a:xfrm>
        </p:grpSpPr>
        <p:sp>
          <p:nvSpPr>
            <p:cNvPr id="83" name="Rounded Rectangle 40"/>
            <p:cNvSpPr/>
            <p:nvPr/>
          </p:nvSpPr>
          <p:spPr>
            <a:xfrm flipH="1">
              <a:off x="7315200" y="4830763"/>
              <a:ext cx="1049338" cy="990600"/>
            </a:xfrm>
            <a:prstGeom prst="roundRect">
              <a:avLst>
                <a:gd name="adj" fmla="val 37768"/>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4" name="Group 45"/>
            <p:cNvGrpSpPr/>
            <p:nvPr/>
          </p:nvGrpSpPr>
          <p:grpSpPr>
            <a:xfrm>
              <a:off x="7648265" y="5176075"/>
              <a:ext cx="383279" cy="378060"/>
              <a:chOff x="6865938" y="5622925"/>
              <a:chExt cx="815975" cy="804863"/>
            </a:xfrm>
            <a:solidFill>
              <a:schemeClr val="bg1"/>
            </a:solidFill>
          </p:grpSpPr>
          <p:sp>
            <p:nvSpPr>
              <p:cNvPr id="85" name="Freeform 49"/>
              <p:cNvSpPr>
                <a:spLocks/>
              </p:cNvSpPr>
              <p:nvPr/>
            </p:nvSpPr>
            <p:spPr bwMode="auto">
              <a:xfrm>
                <a:off x="6865938" y="5622925"/>
                <a:ext cx="815975" cy="82550"/>
              </a:xfrm>
              <a:custGeom>
                <a:avLst/>
                <a:gdLst>
                  <a:gd name="T0" fmla="*/ 207 w 218"/>
                  <a:gd name="T1" fmla="*/ 0 h 22"/>
                  <a:gd name="T2" fmla="*/ 11 w 218"/>
                  <a:gd name="T3" fmla="*/ 0 h 22"/>
                  <a:gd name="T4" fmla="*/ 0 w 218"/>
                  <a:gd name="T5" fmla="*/ 11 h 22"/>
                  <a:gd name="T6" fmla="*/ 11 w 218"/>
                  <a:gd name="T7" fmla="*/ 22 h 22"/>
                  <a:gd name="T8" fmla="*/ 207 w 218"/>
                  <a:gd name="T9" fmla="*/ 22 h 22"/>
                  <a:gd name="T10" fmla="*/ 218 w 218"/>
                  <a:gd name="T11" fmla="*/ 11 h 22"/>
                  <a:gd name="T12" fmla="*/ 207 w 218"/>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18" h="22">
                    <a:moveTo>
                      <a:pt x="207" y="0"/>
                    </a:moveTo>
                    <a:cubicBezTo>
                      <a:pt x="11" y="0"/>
                      <a:pt x="11" y="0"/>
                      <a:pt x="11" y="0"/>
                    </a:cubicBezTo>
                    <a:cubicBezTo>
                      <a:pt x="5" y="0"/>
                      <a:pt x="0" y="5"/>
                      <a:pt x="0" y="11"/>
                    </a:cubicBezTo>
                    <a:cubicBezTo>
                      <a:pt x="0" y="17"/>
                      <a:pt x="5" y="22"/>
                      <a:pt x="11" y="22"/>
                    </a:cubicBezTo>
                    <a:cubicBezTo>
                      <a:pt x="207" y="22"/>
                      <a:pt x="207" y="22"/>
                      <a:pt x="207" y="22"/>
                    </a:cubicBezTo>
                    <a:cubicBezTo>
                      <a:pt x="213" y="22"/>
                      <a:pt x="218" y="17"/>
                      <a:pt x="218" y="11"/>
                    </a:cubicBezTo>
                    <a:cubicBezTo>
                      <a:pt x="218" y="5"/>
                      <a:pt x="213" y="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Freeform 58"/>
              <p:cNvSpPr>
                <a:spLocks/>
              </p:cNvSpPr>
              <p:nvPr/>
            </p:nvSpPr>
            <p:spPr bwMode="auto">
              <a:xfrm>
                <a:off x="6899276" y="5727700"/>
                <a:ext cx="749300" cy="700088"/>
              </a:xfrm>
              <a:custGeom>
                <a:avLst/>
                <a:gdLst>
                  <a:gd name="T0" fmla="*/ 0 w 200"/>
                  <a:gd name="T1" fmla="*/ 117 h 187"/>
                  <a:gd name="T2" fmla="*/ 22 w 200"/>
                  <a:gd name="T3" fmla="*/ 139 h 187"/>
                  <a:gd name="T4" fmla="*/ 67 w 200"/>
                  <a:gd name="T5" fmla="*/ 139 h 187"/>
                  <a:gd name="T6" fmla="*/ 28 w 200"/>
                  <a:gd name="T7" fmla="*/ 177 h 187"/>
                  <a:gd name="T8" fmla="*/ 28 w 200"/>
                  <a:gd name="T9" fmla="*/ 185 h 187"/>
                  <a:gd name="T10" fmla="*/ 36 w 200"/>
                  <a:gd name="T11" fmla="*/ 185 h 187"/>
                  <a:gd name="T12" fmla="*/ 82 w 200"/>
                  <a:gd name="T13" fmla="*/ 139 h 187"/>
                  <a:gd name="T14" fmla="*/ 95 w 200"/>
                  <a:gd name="T15" fmla="*/ 139 h 187"/>
                  <a:gd name="T16" fmla="*/ 95 w 200"/>
                  <a:gd name="T17" fmla="*/ 181 h 187"/>
                  <a:gd name="T18" fmla="*/ 100 w 200"/>
                  <a:gd name="T19" fmla="*/ 186 h 187"/>
                  <a:gd name="T20" fmla="*/ 105 w 200"/>
                  <a:gd name="T21" fmla="*/ 181 h 187"/>
                  <a:gd name="T22" fmla="*/ 105 w 200"/>
                  <a:gd name="T23" fmla="*/ 139 h 187"/>
                  <a:gd name="T24" fmla="*/ 118 w 200"/>
                  <a:gd name="T25" fmla="*/ 139 h 187"/>
                  <a:gd name="T26" fmla="*/ 164 w 200"/>
                  <a:gd name="T27" fmla="*/ 185 h 187"/>
                  <a:gd name="T28" fmla="*/ 172 w 200"/>
                  <a:gd name="T29" fmla="*/ 185 h 187"/>
                  <a:gd name="T30" fmla="*/ 172 w 200"/>
                  <a:gd name="T31" fmla="*/ 177 h 187"/>
                  <a:gd name="T32" fmla="*/ 133 w 200"/>
                  <a:gd name="T33" fmla="*/ 139 h 187"/>
                  <a:gd name="T34" fmla="*/ 178 w 200"/>
                  <a:gd name="T35" fmla="*/ 139 h 187"/>
                  <a:gd name="T36" fmla="*/ 200 w 200"/>
                  <a:gd name="T37" fmla="*/ 117 h 187"/>
                  <a:gd name="T38" fmla="*/ 200 w 200"/>
                  <a:gd name="T39" fmla="*/ 0 h 187"/>
                  <a:gd name="T40" fmla="*/ 0 w 200"/>
                  <a:gd name="T41" fmla="*/ 0 h 187"/>
                  <a:gd name="T42" fmla="*/ 0 w 200"/>
                  <a:gd name="T43" fmla="*/ 11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187">
                    <a:moveTo>
                      <a:pt x="0" y="117"/>
                    </a:moveTo>
                    <a:cubicBezTo>
                      <a:pt x="0" y="129"/>
                      <a:pt x="10" y="139"/>
                      <a:pt x="22" y="139"/>
                    </a:cubicBezTo>
                    <a:cubicBezTo>
                      <a:pt x="67" y="139"/>
                      <a:pt x="67" y="139"/>
                      <a:pt x="67" y="139"/>
                    </a:cubicBezTo>
                    <a:cubicBezTo>
                      <a:pt x="28" y="177"/>
                      <a:pt x="28" y="177"/>
                      <a:pt x="28" y="177"/>
                    </a:cubicBezTo>
                    <a:cubicBezTo>
                      <a:pt x="26" y="179"/>
                      <a:pt x="26" y="183"/>
                      <a:pt x="28" y="185"/>
                    </a:cubicBezTo>
                    <a:cubicBezTo>
                      <a:pt x="30" y="187"/>
                      <a:pt x="34" y="187"/>
                      <a:pt x="36" y="185"/>
                    </a:cubicBezTo>
                    <a:cubicBezTo>
                      <a:pt x="82" y="139"/>
                      <a:pt x="82" y="139"/>
                      <a:pt x="82" y="139"/>
                    </a:cubicBezTo>
                    <a:cubicBezTo>
                      <a:pt x="95" y="139"/>
                      <a:pt x="95" y="139"/>
                      <a:pt x="95" y="139"/>
                    </a:cubicBezTo>
                    <a:cubicBezTo>
                      <a:pt x="95" y="181"/>
                      <a:pt x="95" y="181"/>
                      <a:pt x="95" y="181"/>
                    </a:cubicBezTo>
                    <a:cubicBezTo>
                      <a:pt x="95" y="184"/>
                      <a:pt x="97" y="186"/>
                      <a:pt x="100" y="186"/>
                    </a:cubicBezTo>
                    <a:cubicBezTo>
                      <a:pt x="103" y="186"/>
                      <a:pt x="105" y="184"/>
                      <a:pt x="105" y="181"/>
                    </a:cubicBezTo>
                    <a:cubicBezTo>
                      <a:pt x="105" y="139"/>
                      <a:pt x="105" y="139"/>
                      <a:pt x="105" y="139"/>
                    </a:cubicBezTo>
                    <a:cubicBezTo>
                      <a:pt x="118" y="139"/>
                      <a:pt x="118" y="139"/>
                      <a:pt x="118" y="139"/>
                    </a:cubicBezTo>
                    <a:cubicBezTo>
                      <a:pt x="164" y="185"/>
                      <a:pt x="164" y="185"/>
                      <a:pt x="164" y="185"/>
                    </a:cubicBezTo>
                    <a:cubicBezTo>
                      <a:pt x="166" y="187"/>
                      <a:pt x="169" y="187"/>
                      <a:pt x="172" y="185"/>
                    </a:cubicBezTo>
                    <a:cubicBezTo>
                      <a:pt x="174" y="183"/>
                      <a:pt x="174" y="179"/>
                      <a:pt x="172" y="177"/>
                    </a:cubicBezTo>
                    <a:cubicBezTo>
                      <a:pt x="133" y="139"/>
                      <a:pt x="133" y="139"/>
                      <a:pt x="133" y="139"/>
                    </a:cubicBezTo>
                    <a:cubicBezTo>
                      <a:pt x="178" y="139"/>
                      <a:pt x="178" y="139"/>
                      <a:pt x="178" y="139"/>
                    </a:cubicBezTo>
                    <a:cubicBezTo>
                      <a:pt x="190" y="139"/>
                      <a:pt x="200" y="129"/>
                      <a:pt x="200" y="117"/>
                    </a:cubicBezTo>
                    <a:cubicBezTo>
                      <a:pt x="200" y="0"/>
                      <a:pt x="200" y="0"/>
                      <a:pt x="200" y="0"/>
                    </a:cubicBezTo>
                    <a:cubicBezTo>
                      <a:pt x="0" y="0"/>
                      <a:pt x="0" y="0"/>
                      <a:pt x="0" y="0"/>
                    </a:cubicBezTo>
                    <a:lnTo>
                      <a:pt x="0"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87" name="组合 86"/>
          <p:cNvGrpSpPr/>
          <p:nvPr/>
        </p:nvGrpSpPr>
        <p:grpSpPr>
          <a:xfrm>
            <a:off x="3886200" y="4830763"/>
            <a:ext cx="990600" cy="990600"/>
            <a:chOff x="3886200" y="4830763"/>
            <a:chExt cx="990600" cy="990600"/>
          </a:xfrm>
        </p:grpSpPr>
        <p:sp>
          <p:nvSpPr>
            <p:cNvPr id="88" name="Rounded Rectangle 24"/>
            <p:cNvSpPr/>
            <p:nvPr/>
          </p:nvSpPr>
          <p:spPr>
            <a:xfrm>
              <a:off x="3886200" y="4830763"/>
              <a:ext cx="990600" cy="990600"/>
            </a:xfrm>
            <a:prstGeom prst="roundRect">
              <a:avLst>
                <a:gd name="adj" fmla="val 37768"/>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9" name="Group 59"/>
            <p:cNvGrpSpPr/>
            <p:nvPr/>
          </p:nvGrpSpPr>
          <p:grpSpPr>
            <a:xfrm>
              <a:off x="4189861" y="5137401"/>
              <a:ext cx="383279" cy="378060"/>
              <a:chOff x="6865938" y="5622925"/>
              <a:chExt cx="815975" cy="804863"/>
            </a:xfrm>
            <a:solidFill>
              <a:schemeClr val="bg1"/>
            </a:solidFill>
          </p:grpSpPr>
          <p:sp>
            <p:nvSpPr>
              <p:cNvPr id="90" name="Freeform 60"/>
              <p:cNvSpPr>
                <a:spLocks/>
              </p:cNvSpPr>
              <p:nvPr/>
            </p:nvSpPr>
            <p:spPr bwMode="auto">
              <a:xfrm>
                <a:off x="6865938" y="5622925"/>
                <a:ext cx="815975" cy="82550"/>
              </a:xfrm>
              <a:custGeom>
                <a:avLst/>
                <a:gdLst>
                  <a:gd name="T0" fmla="*/ 207 w 218"/>
                  <a:gd name="T1" fmla="*/ 0 h 22"/>
                  <a:gd name="T2" fmla="*/ 11 w 218"/>
                  <a:gd name="T3" fmla="*/ 0 h 22"/>
                  <a:gd name="T4" fmla="*/ 0 w 218"/>
                  <a:gd name="T5" fmla="*/ 11 h 22"/>
                  <a:gd name="T6" fmla="*/ 11 w 218"/>
                  <a:gd name="T7" fmla="*/ 22 h 22"/>
                  <a:gd name="T8" fmla="*/ 207 w 218"/>
                  <a:gd name="T9" fmla="*/ 22 h 22"/>
                  <a:gd name="T10" fmla="*/ 218 w 218"/>
                  <a:gd name="T11" fmla="*/ 11 h 22"/>
                  <a:gd name="T12" fmla="*/ 207 w 218"/>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18" h="22">
                    <a:moveTo>
                      <a:pt x="207" y="0"/>
                    </a:moveTo>
                    <a:cubicBezTo>
                      <a:pt x="11" y="0"/>
                      <a:pt x="11" y="0"/>
                      <a:pt x="11" y="0"/>
                    </a:cubicBezTo>
                    <a:cubicBezTo>
                      <a:pt x="5" y="0"/>
                      <a:pt x="0" y="5"/>
                      <a:pt x="0" y="11"/>
                    </a:cubicBezTo>
                    <a:cubicBezTo>
                      <a:pt x="0" y="17"/>
                      <a:pt x="5" y="22"/>
                      <a:pt x="11" y="22"/>
                    </a:cubicBezTo>
                    <a:cubicBezTo>
                      <a:pt x="207" y="22"/>
                      <a:pt x="207" y="22"/>
                      <a:pt x="207" y="22"/>
                    </a:cubicBezTo>
                    <a:cubicBezTo>
                      <a:pt x="213" y="22"/>
                      <a:pt x="218" y="17"/>
                      <a:pt x="218" y="11"/>
                    </a:cubicBezTo>
                    <a:cubicBezTo>
                      <a:pt x="218" y="5"/>
                      <a:pt x="213" y="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1" name="Freeform 61"/>
              <p:cNvSpPr>
                <a:spLocks/>
              </p:cNvSpPr>
              <p:nvPr/>
            </p:nvSpPr>
            <p:spPr bwMode="auto">
              <a:xfrm>
                <a:off x="6899276" y="5727700"/>
                <a:ext cx="749300" cy="700088"/>
              </a:xfrm>
              <a:custGeom>
                <a:avLst/>
                <a:gdLst>
                  <a:gd name="T0" fmla="*/ 0 w 200"/>
                  <a:gd name="T1" fmla="*/ 117 h 187"/>
                  <a:gd name="T2" fmla="*/ 22 w 200"/>
                  <a:gd name="T3" fmla="*/ 139 h 187"/>
                  <a:gd name="T4" fmla="*/ 67 w 200"/>
                  <a:gd name="T5" fmla="*/ 139 h 187"/>
                  <a:gd name="T6" fmla="*/ 28 w 200"/>
                  <a:gd name="T7" fmla="*/ 177 h 187"/>
                  <a:gd name="T8" fmla="*/ 28 w 200"/>
                  <a:gd name="T9" fmla="*/ 185 h 187"/>
                  <a:gd name="T10" fmla="*/ 36 w 200"/>
                  <a:gd name="T11" fmla="*/ 185 h 187"/>
                  <a:gd name="T12" fmla="*/ 82 w 200"/>
                  <a:gd name="T13" fmla="*/ 139 h 187"/>
                  <a:gd name="T14" fmla="*/ 95 w 200"/>
                  <a:gd name="T15" fmla="*/ 139 h 187"/>
                  <a:gd name="T16" fmla="*/ 95 w 200"/>
                  <a:gd name="T17" fmla="*/ 181 h 187"/>
                  <a:gd name="T18" fmla="*/ 100 w 200"/>
                  <a:gd name="T19" fmla="*/ 186 h 187"/>
                  <a:gd name="T20" fmla="*/ 105 w 200"/>
                  <a:gd name="T21" fmla="*/ 181 h 187"/>
                  <a:gd name="T22" fmla="*/ 105 w 200"/>
                  <a:gd name="T23" fmla="*/ 139 h 187"/>
                  <a:gd name="T24" fmla="*/ 118 w 200"/>
                  <a:gd name="T25" fmla="*/ 139 h 187"/>
                  <a:gd name="T26" fmla="*/ 164 w 200"/>
                  <a:gd name="T27" fmla="*/ 185 h 187"/>
                  <a:gd name="T28" fmla="*/ 172 w 200"/>
                  <a:gd name="T29" fmla="*/ 185 h 187"/>
                  <a:gd name="T30" fmla="*/ 172 w 200"/>
                  <a:gd name="T31" fmla="*/ 177 h 187"/>
                  <a:gd name="T32" fmla="*/ 133 w 200"/>
                  <a:gd name="T33" fmla="*/ 139 h 187"/>
                  <a:gd name="T34" fmla="*/ 178 w 200"/>
                  <a:gd name="T35" fmla="*/ 139 h 187"/>
                  <a:gd name="T36" fmla="*/ 200 w 200"/>
                  <a:gd name="T37" fmla="*/ 117 h 187"/>
                  <a:gd name="T38" fmla="*/ 200 w 200"/>
                  <a:gd name="T39" fmla="*/ 0 h 187"/>
                  <a:gd name="T40" fmla="*/ 0 w 200"/>
                  <a:gd name="T41" fmla="*/ 0 h 187"/>
                  <a:gd name="T42" fmla="*/ 0 w 200"/>
                  <a:gd name="T43" fmla="*/ 11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187">
                    <a:moveTo>
                      <a:pt x="0" y="117"/>
                    </a:moveTo>
                    <a:cubicBezTo>
                      <a:pt x="0" y="129"/>
                      <a:pt x="10" y="139"/>
                      <a:pt x="22" y="139"/>
                    </a:cubicBezTo>
                    <a:cubicBezTo>
                      <a:pt x="67" y="139"/>
                      <a:pt x="67" y="139"/>
                      <a:pt x="67" y="139"/>
                    </a:cubicBezTo>
                    <a:cubicBezTo>
                      <a:pt x="28" y="177"/>
                      <a:pt x="28" y="177"/>
                      <a:pt x="28" y="177"/>
                    </a:cubicBezTo>
                    <a:cubicBezTo>
                      <a:pt x="26" y="179"/>
                      <a:pt x="26" y="183"/>
                      <a:pt x="28" y="185"/>
                    </a:cubicBezTo>
                    <a:cubicBezTo>
                      <a:pt x="30" y="187"/>
                      <a:pt x="34" y="187"/>
                      <a:pt x="36" y="185"/>
                    </a:cubicBezTo>
                    <a:cubicBezTo>
                      <a:pt x="82" y="139"/>
                      <a:pt x="82" y="139"/>
                      <a:pt x="82" y="139"/>
                    </a:cubicBezTo>
                    <a:cubicBezTo>
                      <a:pt x="95" y="139"/>
                      <a:pt x="95" y="139"/>
                      <a:pt x="95" y="139"/>
                    </a:cubicBezTo>
                    <a:cubicBezTo>
                      <a:pt x="95" y="181"/>
                      <a:pt x="95" y="181"/>
                      <a:pt x="95" y="181"/>
                    </a:cubicBezTo>
                    <a:cubicBezTo>
                      <a:pt x="95" y="184"/>
                      <a:pt x="97" y="186"/>
                      <a:pt x="100" y="186"/>
                    </a:cubicBezTo>
                    <a:cubicBezTo>
                      <a:pt x="103" y="186"/>
                      <a:pt x="105" y="184"/>
                      <a:pt x="105" y="181"/>
                    </a:cubicBezTo>
                    <a:cubicBezTo>
                      <a:pt x="105" y="139"/>
                      <a:pt x="105" y="139"/>
                      <a:pt x="105" y="139"/>
                    </a:cubicBezTo>
                    <a:cubicBezTo>
                      <a:pt x="118" y="139"/>
                      <a:pt x="118" y="139"/>
                      <a:pt x="118" y="139"/>
                    </a:cubicBezTo>
                    <a:cubicBezTo>
                      <a:pt x="164" y="185"/>
                      <a:pt x="164" y="185"/>
                      <a:pt x="164" y="185"/>
                    </a:cubicBezTo>
                    <a:cubicBezTo>
                      <a:pt x="166" y="187"/>
                      <a:pt x="169" y="187"/>
                      <a:pt x="172" y="185"/>
                    </a:cubicBezTo>
                    <a:cubicBezTo>
                      <a:pt x="174" y="183"/>
                      <a:pt x="174" y="179"/>
                      <a:pt x="172" y="177"/>
                    </a:cubicBezTo>
                    <a:cubicBezTo>
                      <a:pt x="133" y="139"/>
                      <a:pt x="133" y="139"/>
                      <a:pt x="133" y="139"/>
                    </a:cubicBezTo>
                    <a:cubicBezTo>
                      <a:pt x="178" y="139"/>
                      <a:pt x="178" y="139"/>
                      <a:pt x="178" y="139"/>
                    </a:cubicBezTo>
                    <a:cubicBezTo>
                      <a:pt x="190" y="139"/>
                      <a:pt x="200" y="129"/>
                      <a:pt x="200" y="117"/>
                    </a:cubicBezTo>
                    <a:cubicBezTo>
                      <a:pt x="200" y="0"/>
                      <a:pt x="200" y="0"/>
                      <a:pt x="200" y="0"/>
                    </a:cubicBezTo>
                    <a:cubicBezTo>
                      <a:pt x="0" y="0"/>
                      <a:pt x="0" y="0"/>
                      <a:pt x="0" y="0"/>
                    </a:cubicBezTo>
                    <a:lnTo>
                      <a:pt x="0"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92" name="组合 91"/>
          <p:cNvGrpSpPr/>
          <p:nvPr/>
        </p:nvGrpSpPr>
        <p:grpSpPr>
          <a:xfrm>
            <a:off x="2935288" y="3897313"/>
            <a:ext cx="990600" cy="990600"/>
            <a:chOff x="2935288" y="3897313"/>
            <a:chExt cx="990600" cy="990600"/>
          </a:xfrm>
        </p:grpSpPr>
        <p:sp>
          <p:nvSpPr>
            <p:cNvPr id="93" name="Rounded Rectangle 23"/>
            <p:cNvSpPr/>
            <p:nvPr/>
          </p:nvSpPr>
          <p:spPr>
            <a:xfrm>
              <a:off x="2935288" y="3897313"/>
              <a:ext cx="990600" cy="990600"/>
            </a:xfrm>
            <a:prstGeom prst="roundRect">
              <a:avLst>
                <a:gd name="adj" fmla="val 37768"/>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4" name="Group 62"/>
            <p:cNvGrpSpPr/>
            <p:nvPr/>
          </p:nvGrpSpPr>
          <p:grpSpPr>
            <a:xfrm>
              <a:off x="3222838" y="4229814"/>
              <a:ext cx="414324" cy="326232"/>
              <a:chOff x="3578225" y="5840413"/>
              <a:chExt cx="881063" cy="693737"/>
            </a:xfrm>
            <a:solidFill>
              <a:schemeClr val="bg1"/>
            </a:solidFill>
          </p:grpSpPr>
          <p:sp>
            <p:nvSpPr>
              <p:cNvPr id="95" name="Freeform 63"/>
              <p:cNvSpPr>
                <a:spLocks/>
              </p:cNvSpPr>
              <p:nvPr/>
            </p:nvSpPr>
            <p:spPr bwMode="auto">
              <a:xfrm>
                <a:off x="3638550" y="6215063"/>
                <a:ext cx="762000" cy="319087"/>
              </a:xfrm>
              <a:custGeom>
                <a:avLst/>
                <a:gdLst>
                  <a:gd name="T0" fmla="*/ 17 w 203"/>
                  <a:gd name="T1" fmla="*/ 68 h 85"/>
                  <a:gd name="T2" fmla="*/ 38 w 203"/>
                  <a:gd name="T3" fmla="*/ 85 h 85"/>
                  <a:gd name="T4" fmla="*/ 165 w 203"/>
                  <a:gd name="T5" fmla="*/ 85 h 85"/>
                  <a:gd name="T6" fmla="*/ 186 w 203"/>
                  <a:gd name="T7" fmla="*/ 68 h 85"/>
                  <a:gd name="T8" fmla="*/ 203 w 203"/>
                  <a:gd name="T9" fmla="*/ 0 h 85"/>
                  <a:gd name="T10" fmla="*/ 0 w 203"/>
                  <a:gd name="T11" fmla="*/ 0 h 85"/>
                  <a:gd name="T12" fmla="*/ 17 w 203"/>
                  <a:gd name="T13" fmla="*/ 68 h 85"/>
                </a:gdLst>
                <a:ahLst/>
                <a:cxnLst>
                  <a:cxn ang="0">
                    <a:pos x="T0" y="T1"/>
                  </a:cxn>
                  <a:cxn ang="0">
                    <a:pos x="T2" y="T3"/>
                  </a:cxn>
                  <a:cxn ang="0">
                    <a:pos x="T4" y="T5"/>
                  </a:cxn>
                  <a:cxn ang="0">
                    <a:pos x="T6" y="T7"/>
                  </a:cxn>
                  <a:cxn ang="0">
                    <a:pos x="T8" y="T9"/>
                  </a:cxn>
                  <a:cxn ang="0">
                    <a:pos x="T10" y="T11"/>
                  </a:cxn>
                  <a:cxn ang="0">
                    <a:pos x="T12" y="T13"/>
                  </a:cxn>
                </a:cxnLst>
                <a:rect l="0" t="0" r="r" b="b"/>
                <a:pathLst>
                  <a:path w="203" h="85">
                    <a:moveTo>
                      <a:pt x="17" y="68"/>
                    </a:moveTo>
                    <a:cubicBezTo>
                      <a:pt x="19" y="77"/>
                      <a:pt x="29" y="85"/>
                      <a:pt x="38" y="85"/>
                    </a:cubicBezTo>
                    <a:cubicBezTo>
                      <a:pt x="165" y="85"/>
                      <a:pt x="165" y="85"/>
                      <a:pt x="165" y="85"/>
                    </a:cubicBezTo>
                    <a:cubicBezTo>
                      <a:pt x="175" y="85"/>
                      <a:pt x="184" y="77"/>
                      <a:pt x="186" y="68"/>
                    </a:cubicBezTo>
                    <a:cubicBezTo>
                      <a:pt x="203" y="0"/>
                      <a:pt x="203" y="0"/>
                      <a:pt x="203" y="0"/>
                    </a:cubicBezTo>
                    <a:cubicBezTo>
                      <a:pt x="0" y="0"/>
                      <a:pt x="0" y="0"/>
                      <a:pt x="0" y="0"/>
                    </a:cubicBezTo>
                    <a:lnTo>
                      <a:pt x="17"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 name="Freeform 64"/>
              <p:cNvSpPr>
                <a:spLocks/>
              </p:cNvSpPr>
              <p:nvPr/>
            </p:nvSpPr>
            <p:spPr bwMode="auto">
              <a:xfrm>
                <a:off x="3578225" y="5840413"/>
                <a:ext cx="881063" cy="347662"/>
              </a:xfrm>
              <a:custGeom>
                <a:avLst/>
                <a:gdLst>
                  <a:gd name="T0" fmla="*/ 224 w 235"/>
                  <a:gd name="T1" fmla="*/ 58 h 93"/>
                  <a:gd name="T2" fmla="*/ 208 w 235"/>
                  <a:gd name="T3" fmla="*/ 58 h 93"/>
                  <a:gd name="T4" fmla="*/ 168 w 235"/>
                  <a:gd name="T5" fmla="*/ 26 h 93"/>
                  <a:gd name="T6" fmla="*/ 169 w 235"/>
                  <a:gd name="T7" fmla="*/ 21 h 93"/>
                  <a:gd name="T8" fmla="*/ 147 w 235"/>
                  <a:gd name="T9" fmla="*/ 0 h 93"/>
                  <a:gd name="T10" fmla="*/ 126 w 235"/>
                  <a:gd name="T11" fmla="*/ 21 h 93"/>
                  <a:gd name="T12" fmla="*/ 147 w 235"/>
                  <a:gd name="T13" fmla="*/ 42 h 93"/>
                  <a:gd name="T14" fmla="*/ 157 w 235"/>
                  <a:gd name="T15" fmla="*/ 40 h 93"/>
                  <a:gd name="T16" fmla="*/ 179 w 235"/>
                  <a:gd name="T17" fmla="*/ 58 h 93"/>
                  <a:gd name="T18" fmla="*/ 56 w 235"/>
                  <a:gd name="T19" fmla="*/ 58 h 93"/>
                  <a:gd name="T20" fmla="*/ 78 w 235"/>
                  <a:gd name="T21" fmla="*/ 40 h 93"/>
                  <a:gd name="T22" fmla="*/ 88 w 235"/>
                  <a:gd name="T23" fmla="*/ 42 h 93"/>
                  <a:gd name="T24" fmla="*/ 109 w 235"/>
                  <a:gd name="T25" fmla="*/ 21 h 93"/>
                  <a:gd name="T26" fmla="*/ 88 w 235"/>
                  <a:gd name="T27" fmla="*/ 0 h 93"/>
                  <a:gd name="T28" fmla="*/ 67 w 235"/>
                  <a:gd name="T29" fmla="*/ 21 h 93"/>
                  <a:gd name="T30" fmla="*/ 67 w 235"/>
                  <a:gd name="T31" fmla="*/ 26 h 93"/>
                  <a:gd name="T32" fmla="*/ 28 w 235"/>
                  <a:gd name="T33" fmla="*/ 58 h 93"/>
                  <a:gd name="T34" fmla="*/ 11 w 235"/>
                  <a:gd name="T35" fmla="*/ 58 h 93"/>
                  <a:gd name="T36" fmla="*/ 0 w 235"/>
                  <a:gd name="T37" fmla="*/ 68 h 93"/>
                  <a:gd name="T38" fmla="*/ 0 w 235"/>
                  <a:gd name="T39" fmla="*/ 82 h 93"/>
                  <a:gd name="T40" fmla="*/ 11 w 235"/>
                  <a:gd name="T41" fmla="*/ 93 h 93"/>
                  <a:gd name="T42" fmla="*/ 224 w 235"/>
                  <a:gd name="T43" fmla="*/ 93 h 93"/>
                  <a:gd name="T44" fmla="*/ 235 w 235"/>
                  <a:gd name="T45" fmla="*/ 82 h 93"/>
                  <a:gd name="T46" fmla="*/ 235 w 235"/>
                  <a:gd name="T47" fmla="*/ 68 h 93"/>
                  <a:gd name="T48" fmla="*/ 224 w 235"/>
                  <a:gd name="T49" fmla="*/ 5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5" h="93">
                    <a:moveTo>
                      <a:pt x="224" y="58"/>
                    </a:moveTo>
                    <a:cubicBezTo>
                      <a:pt x="208" y="58"/>
                      <a:pt x="208" y="58"/>
                      <a:pt x="208" y="58"/>
                    </a:cubicBezTo>
                    <a:cubicBezTo>
                      <a:pt x="168" y="26"/>
                      <a:pt x="168" y="26"/>
                      <a:pt x="168" y="26"/>
                    </a:cubicBezTo>
                    <a:cubicBezTo>
                      <a:pt x="168" y="24"/>
                      <a:pt x="169" y="23"/>
                      <a:pt x="169" y="21"/>
                    </a:cubicBezTo>
                    <a:cubicBezTo>
                      <a:pt x="169" y="9"/>
                      <a:pt x="159" y="0"/>
                      <a:pt x="147" y="0"/>
                    </a:cubicBezTo>
                    <a:cubicBezTo>
                      <a:pt x="136" y="0"/>
                      <a:pt x="126" y="9"/>
                      <a:pt x="126" y="21"/>
                    </a:cubicBezTo>
                    <a:cubicBezTo>
                      <a:pt x="126" y="33"/>
                      <a:pt x="136" y="42"/>
                      <a:pt x="147" y="42"/>
                    </a:cubicBezTo>
                    <a:cubicBezTo>
                      <a:pt x="151" y="42"/>
                      <a:pt x="154" y="41"/>
                      <a:pt x="157" y="40"/>
                    </a:cubicBezTo>
                    <a:cubicBezTo>
                      <a:pt x="179" y="58"/>
                      <a:pt x="179" y="58"/>
                      <a:pt x="179" y="58"/>
                    </a:cubicBezTo>
                    <a:cubicBezTo>
                      <a:pt x="56" y="58"/>
                      <a:pt x="56" y="58"/>
                      <a:pt x="56" y="58"/>
                    </a:cubicBezTo>
                    <a:cubicBezTo>
                      <a:pt x="78" y="40"/>
                      <a:pt x="78" y="40"/>
                      <a:pt x="78" y="40"/>
                    </a:cubicBezTo>
                    <a:cubicBezTo>
                      <a:pt x="81" y="41"/>
                      <a:pt x="84" y="42"/>
                      <a:pt x="88" y="42"/>
                    </a:cubicBezTo>
                    <a:cubicBezTo>
                      <a:pt x="100" y="42"/>
                      <a:pt x="109" y="33"/>
                      <a:pt x="109" y="21"/>
                    </a:cubicBezTo>
                    <a:cubicBezTo>
                      <a:pt x="109" y="9"/>
                      <a:pt x="100" y="0"/>
                      <a:pt x="88" y="0"/>
                    </a:cubicBezTo>
                    <a:cubicBezTo>
                      <a:pt x="76" y="0"/>
                      <a:pt x="67" y="9"/>
                      <a:pt x="67" y="21"/>
                    </a:cubicBezTo>
                    <a:cubicBezTo>
                      <a:pt x="67" y="23"/>
                      <a:pt x="67" y="24"/>
                      <a:pt x="67" y="26"/>
                    </a:cubicBezTo>
                    <a:cubicBezTo>
                      <a:pt x="28" y="58"/>
                      <a:pt x="28" y="58"/>
                      <a:pt x="28" y="58"/>
                    </a:cubicBezTo>
                    <a:cubicBezTo>
                      <a:pt x="11" y="58"/>
                      <a:pt x="11" y="58"/>
                      <a:pt x="11" y="58"/>
                    </a:cubicBezTo>
                    <a:cubicBezTo>
                      <a:pt x="5" y="58"/>
                      <a:pt x="0" y="62"/>
                      <a:pt x="0" y="68"/>
                    </a:cubicBezTo>
                    <a:cubicBezTo>
                      <a:pt x="0" y="82"/>
                      <a:pt x="0" y="82"/>
                      <a:pt x="0" y="82"/>
                    </a:cubicBezTo>
                    <a:cubicBezTo>
                      <a:pt x="0" y="88"/>
                      <a:pt x="5" y="93"/>
                      <a:pt x="11" y="93"/>
                    </a:cubicBezTo>
                    <a:cubicBezTo>
                      <a:pt x="224" y="93"/>
                      <a:pt x="224" y="93"/>
                      <a:pt x="224" y="93"/>
                    </a:cubicBezTo>
                    <a:cubicBezTo>
                      <a:pt x="230" y="93"/>
                      <a:pt x="235" y="88"/>
                      <a:pt x="235" y="82"/>
                    </a:cubicBezTo>
                    <a:cubicBezTo>
                      <a:pt x="235" y="68"/>
                      <a:pt x="235" y="68"/>
                      <a:pt x="235" y="68"/>
                    </a:cubicBezTo>
                    <a:cubicBezTo>
                      <a:pt x="235" y="62"/>
                      <a:pt x="230" y="58"/>
                      <a:pt x="224"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97" name="组合 96"/>
          <p:cNvGrpSpPr/>
          <p:nvPr/>
        </p:nvGrpSpPr>
        <p:grpSpPr>
          <a:xfrm>
            <a:off x="8323263" y="3897313"/>
            <a:ext cx="1049337" cy="990600"/>
            <a:chOff x="8323263" y="3897313"/>
            <a:chExt cx="1049337" cy="990600"/>
          </a:xfrm>
        </p:grpSpPr>
        <p:sp>
          <p:nvSpPr>
            <p:cNvPr id="98" name="Rounded Rectangle 35"/>
            <p:cNvSpPr/>
            <p:nvPr/>
          </p:nvSpPr>
          <p:spPr>
            <a:xfrm flipH="1">
              <a:off x="8323263" y="3897313"/>
              <a:ext cx="1049337" cy="990600"/>
            </a:xfrm>
            <a:prstGeom prst="roundRect">
              <a:avLst>
                <a:gd name="adj" fmla="val 37768"/>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9" name="Group 65"/>
            <p:cNvGrpSpPr/>
            <p:nvPr/>
          </p:nvGrpSpPr>
          <p:grpSpPr>
            <a:xfrm>
              <a:off x="8659378" y="4204414"/>
              <a:ext cx="377032" cy="377032"/>
              <a:chOff x="1987550" y="6086475"/>
              <a:chExt cx="754063" cy="754063"/>
            </a:xfrm>
            <a:solidFill>
              <a:schemeClr val="bg1"/>
            </a:solidFill>
          </p:grpSpPr>
          <p:sp>
            <p:nvSpPr>
              <p:cNvPr id="100" name="Freeform 66"/>
              <p:cNvSpPr>
                <a:spLocks/>
              </p:cNvSpPr>
              <p:nvPr/>
            </p:nvSpPr>
            <p:spPr bwMode="auto">
              <a:xfrm>
                <a:off x="2095500" y="6194425"/>
                <a:ext cx="71438" cy="71438"/>
              </a:xfrm>
              <a:custGeom>
                <a:avLst/>
                <a:gdLst>
                  <a:gd name="T0" fmla="*/ 16 w 19"/>
                  <a:gd name="T1" fmla="*/ 16 h 19"/>
                  <a:gd name="T2" fmla="*/ 16 w 19"/>
                  <a:gd name="T3" fmla="*/ 4 h 19"/>
                  <a:gd name="T4" fmla="*/ 4 w 19"/>
                  <a:gd name="T5" fmla="*/ 4 h 19"/>
                  <a:gd name="T6" fmla="*/ 4 w 19"/>
                  <a:gd name="T7" fmla="*/ 16 h 19"/>
                  <a:gd name="T8" fmla="*/ 16 w 19"/>
                  <a:gd name="T9" fmla="*/ 16 h 19"/>
                </a:gdLst>
                <a:ahLst/>
                <a:cxnLst>
                  <a:cxn ang="0">
                    <a:pos x="T0" y="T1"/>
                  </a:cxn>
                  <a:cxn ang="0">
                    <a:pos x="T2" y="T3"/>
                  </a:cxn>
                  <a:cxn ang="0">
                    <a:pos x="T4" y="T5"/>
                  </a:cxn>
                  <a:cxn ang="0">
                    <a:pos x="T6" y="T7"/>
                  </a:cxn>
                  <a:cxn ang="0">
                    <a:pos x="T8" y="T9"/>
                  </a:cxn>
                </a:cxnLst>
                <a:rect l="0" t="0" r="r" b="b"/>
                <a:pathLst>
                  <a:path w="19" h="19">
                    <a:moveTo>
                      <a:pt x="16" y="16"/>
                    </a:moveTo>
                    <a:cubicBezTo>
                      <a:pt x="19" y="12"/>
                      <a:pt x="19" y="7"/>
                      <a:pt x="16" y="4"/>
                    </a:cubicBezTo>
                    <a:cubicBezTo>
                      <a:pt x="12" y="0"/>
                      <a:pt x="7" y="0"/>
                      <a:pt x="4" y="4"/>
                    </a:cubicBezTo>
                    <a:cubicBezTo>
                      <a:pt x="0" y="7"/>
                      <a:pt x="0" y="12"/>
                      <a:pt x="4" y="16"/>
                    </a:cubicBezTo>
                    <a:cubicBezTo>
                      <a:pt x="7" y="19"/>
                      <a:pt x="12" y="19"/>
                      <a:pt x="1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1" name="Freeform 67"/>
              <p:cNvSpPr>
                <a:spLocks noEditPoints="1"/>
              </p:cNvSpPr>
              <p:nvPr/>
            </p:nvSpPr>
            <p:spPr bwMode="auto">
              <a:xfrm>
                <a:off x="1987550" y="6086475"/>
                <a:ext cx="754063" cy="754063"/>
              </a:xfrm>
              <a:custGeom>
                <a:avLst/>
                <a:gdLst>
                  <a:gd name="T0" fmla="*/ 198 w 201"/>
                  <a:gd name="T1" fmla="*/ 116 h 201"/>
                  <a:gd name="T2" fmla="*/ 106 w 201"/>
                  <a:gd name="T3" fmla="*/ 25 h 201"/>
                  <a:gd name="T4" fmla="*/ 91 w 201"/>
                  <a:gd name="T5" fmla="*/ 15 h 201"/>
                  <a:gd name="T6" fmla="*/ 54 w 201"/>
                  <a:gd name="T7" fmla="*/ 2 h 201"/>
                  <a:gd name="T8" fmla="*/ 38 w 201"/>
                  <a:gd name="T9" fmla="*/ 6 h 201"/>
                  <a:gd name="T10" fmla="*/ 6 w 201"/>
                  <a:gd name="T11" fmla="*/ 38 h 201"/>
                  <a:gd name="T12" fmla="*/ 2 w 201"/>
                  <a:gd name="T13" fmla="*/ 54 h 201"/>
                  <a:gd name="T14" fmla="*/ 15 w 201"/>
                  <a:gd name="T15" fmla="*/ 91 h 201"/>
                  <a:gd name="T16" fmla="*/ 25 w 201"/>
                  <a:gd name="T17" fmla="*/ 106 h 201"/>
                  <a:gd name="T18" fmla="*/ 116 w 201"/>
                  <a:gd name="T19" fmla="*/ 198 h 201"/>
                  <a:gd name="T20" fmla="*/ 129 w 201"/>
                  <a:gd name="T21" fmla="*/ 198 h 201"/>
                  <a:gd name="T22" fmla="*/ 198 w 201"/>
                  <a:gd name="T23" fmla="*/ 129 h 201"/>
                  <a:gd name="T24" fmla="*/ 198 w 201"/>
                  <a:gd name="T25" fmla="*/ 116 h 201"/>
                  <a:gd name="T26" fmla="*/ 29 w 201"/>
                  <a:gd name="T27" fmla="*/ 29 h 201"/>
                  <a:gd name="T28" fmla="*/ 48 w 201"/>
                  <a:gd name="T29" fmla="*/ 29 h 201"/>
                  <a:gd name="T30" fmla="*/ 48 w 201"/>
                  <a:gd name="T31" fmla="*/ 48 h 201"/>
                  <a:gd name="T32" fmla="*/ 29 w 201"/>
                  <a:gd name="T33" fmla="*/ 48 h 201"/>
                  <a:gd name="T34" fmla="*/ 29 w 201"/>
                  <a:gd name="T35" fmla="*/ 29 h 201"/>
                  <a:gd name="T36" fmla="*/ 180 w 201"/>
                  <a:gd name="T37" fmla="*/ 126 h 201"/>
                  <a:gd name="T38" fmla="*/ 126 w 201"/>
                  <a:gd name="T39" fmla="*/ 180 h 201"/>
                  <a:gd name="T40" fmla="*/ 118 w 201"/>
                  <a:gd name="T41" fmla="*/ 180 h 201"/>
                  <a:gd name="T42" fmla="*/ 32 w 201"/>
                  <a:gd name="T43" fmla="*/ 95 h 201"/>
                  <a:gd name="T44" fmla="*/ 32 w 201"/>
                  <a:gd name="T45" fmla="*/ 86 h 201"/>
                  <a:gd name="T46" fmla="*/ 86 w 201"/>
                  <a:gd name="T47" fmla="*/ 32 h 201"/>
                  <a:gd name="T48" fmla="*/ 95 w 201"/>
                  <a:gd name="T49" fmla="*/ 32 h 201"/>
                  <a:gd name="T50" fmla="*/ 180 w 201"/>
                  <a:gd name="T51" fmla="*/ 118 h 201"/>
                  <a:gd name="T52" fmla="*/ 180 w 201"/>
                  <a:gd name="T53" fmla="*/ 12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1" h="201">
                    <a:moveTo>
                      <a:pt x="198" y="116"/>
                    </a:moveTo>
                    <a:cubicBezTo>
                      <a:pt x="106" y="25"/>
                      <a:pt x="106" y="25"/>
                      <a:pt x="106" y="25"/>
                    </a:cubicBezTo>
                    <a:cubicBezTo>
                      <a:pt x="103" y="21"/>
                      <a:pt x="96" y="17"/>
                      <a:pt x="91" y="15"/>
                    </a:cubicBezTo>
                    <a:cubicBezTo>
                      <a:pt x="54" y="2"/>
                      <a:pt x="54" y="2"/>
                      <a:pt x="54" y="2"/>
                    </a:cubicBezTo>
                    <a:cubicBezTo>
                      <a:pt x="49" y="0"/>
                      <a:pt x="42" y="2"/>
                      <a:pt x="38" y="6"/>
                    </a:cubicBezTo>
                    <a:cubicBezTo>
                      <a:pt x="6" y="38"/>
                      <a:pt x="6" y="38"/>
                      <a:pt x="6" y="38"/>
                    </a:cubicBezTo>
                    <a:cubicBezTo>
                      <a:pt x="2" y="42"/>
                      <a:pt x="0" y="49"/>
                      <a:pt x="2" y="54"/>
                    </a:cubicBezTo>
                    <a:cubicBezTo>
                      <a:pt x="15" y="91"/>
                      <a:pt x="15" y="91"/>
                      <a:pt x="15" y="91"/>
                    </a:cubicBezTo>
                    <a:cubicBezTo>
                      <a:pt x="17" y="96"/>
                      <a:pt x="21" y="103"/>
                      <a:pt x="25" y="106"/>
                    </a:cubicBezTo>
                    <a:cubicBezTo>
                      <a:pt x="116" y="198"/>
                      <a:pt x="116" y="198"/>
                      <a:pt x="116" y="198"/>
                    </a:cubicBezTo>
                    <a:cubicBezTo>
                      <a:pt x="120" y="201"/>
                      <a:pt x="126" y="201"/>
                      <a:pt x="129" y="198"/>
                    </a:cubicBezTo>
                    <a:cubicBezTo>
                      <a:pt x="198" y="129"/>
                      <a:pt x="198" y="129"/>
                      <a:pt x="198" y="129"/>
                    </a:cubicBezTo>
                    <a:cubicBezTo>
                      <a:pt x="201" y="126"/>
                      <a:pt x="201" y="120"/>
                      <a:pt x="198" y="116"/>
                    </a:cubicBezTo>
                    <a:close/>
                    <a:moveTo>
                      <a:pt x="29" y="29"/>
                    </a:moveTo>
                    <a:cubicBezTo>
                      <a:pt x="34" y="24"/>
                      <a:pt x="43" y="24"/>
                      <a:pt x="48" y="29"/>
                    </a:cubicBezTo>
                    <a:cubicBezTo>
                      <a:pt x="53" y="34"/>
                      <a:pt x="53" y="43"/>
                      <a:pt x="48" y="48"/>
                    </a:cubicBezTo>
                    <a:cubicBezTo>
                      <a:pt x="43" y="53"/>
                      <a:pt x="34" y="53"/>
                      <a:pt x="29" y="48"/>
                    </a:cubicBezTo>
                    <a:cubicBezTo>
                      <a:pt x="24" y="43"/>
                      <a:pt x="24" y="34"/>
                      <a:pt x="29" y="29"/>
                    </a:cubicBezTo>
                    <a:close/>
                    <a:moveTo>
                      <a:pt x="180" y="126"/>
                    </a:moveTo>
                    <a:cubicBezTo>
                      <a:pt x="126" y="180"/>
                      <a:pt x="126" y="180"/>
                      <a:pt x="126" y="180"/>
                    </a:cubicBezTo>
                    <a:cubicBezTo>
                      <a:pt x="124" y="183"/>
                      <a:pt x="120" y="183"/>
                      <a:pt x="118" y="180"/>
                    </a:cubicBezTo>
                    <a:cubicBezTo>
                      <a:pt x="32" y="95"/>
                      <a:pt x="32" y="95"/>
                      <a:pt x="32" y="95"/>
                    </a:cubicBezTo>
                    <a:cubicBezTo>
                      <a:pt x="30" y="93"/>
                      <a:pt x="30" y="89"/>
                      <a:pt x="32" y="86"/>
                    </a:cubicBezTo>
                    <a:cubicBezTo>
                      <a:pt x="86" y="32"/>
                      <a:pt x="86" y="32"/>
                      <a:pt x="86" y="32"/>
                    </a:cubicBezTo>
                    <a:cubicBezTo>
                      <a:pt x="89" y="30"/>
                      <a:pt x="93" y="30"/>
                      <a:pt x="95" y="32"/>
                    </a:cubicBezTo>
                    <a:cubicBezTo>
                      <a:pt x="180" y="118"/>
                      <a:pt x="180" y="118"/>
                      <a:pt x="180" y="118"/>
                    </a:cubicBezTo>
                    <a:cubicBezTo>
                      <a:pt x="183" y="120"/>
                      <a:pt x="183" y="124"/>
                      <a:pt x="180" y="1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02" name="组合 101"/>
          <p:cNvGrpSpPr/>
          <p:nvPr/>
        </p:nvGrpSpPr>
        <p:grpSpPr>
          <a:xfrm>
            <a:off x="8323263" y="2570163"/>
            <a:ext cx="1049337" cy="990600"/>
            <a:chOff x="8323263" y="2570163"/>
            <a:chExt cx="1049337" cy="990600"/>
          </a:xfrm>
        </p:grpSpPr>
        <p:sp>
          <p:nvSpPr>
            <p:cNvPr id="103" name="Rounded Rectangle 34"/>
            <p:cNvSpPr/>
            <p:nvPr/>
          </p:nvSpPr>
          <p:spPr>
            <a:xfrm flipH="1">
              <a:off x="8323263" y="2570163"/>
              <a:ext cx="1049337" cy="990600"/>
            </a:xfrm>
            <a:prstGeom prst="roundRect">
              <a:avLst>
                <a:gd name="adj" fmla="val 37768"/>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04" name="Group 68"/>
            <p:cNvGrpSpPr/>
            <p:nvPr/>
          </p:nvGrpSpPr>
          <p:grpSpPr>
            <a:xfrm>
              <a:off x="8626738" y="2843683"/>
              <a:ext cx="442313" cy="444186"/>
              <a:chOff x="4619626" y="2154237"/>
              <a:chExt cx="750886" cy="754064"/>
            </a:xfrm>
            <a:solidFill>
              <a:schemeClr val="bg1"/>
            </a:solidFill>
          </p:grpSpPr>
          <p:sp>
            <p:nvSpPr>
              <p:cNvPr id="105" name="Freeform 69"/>
              <p:cNvSpPr>
                <a:spLocks/>
              </p:cNvSpPr>
              <p:nvPr/>
            </p:nvSpPr>
            <p:spPr bwMode="auto">
              <a:xfrm>
                <a:off x="4930775" y="2468563"/>
                <a:ext cx="439737" cy="439738"/>
              </a:xfrm>
              <a:custGeom>
                <a:avLst/>
                <a:gdLst>
                  <a:gd name="T0" fmla="*/ 33 w 117"/>
                  <a:gd name="T1" fmla="*/ 7 h 117"/>
                  <a:gd name="T2" fmla="*/ 50 w 117"/>
                  <a:gd name="T3" fmla="*/ 24 h 117"/>
                  <a:gd name="T4" fmla="*/ 55 w 117"/>
                  <a:gd name="T5" fmla="*/ 27 h 117"/>
                  <a:gd name="T6" fmla="*/ 90 w 117"/>
                  <a:gd name="T7" fmla="*/ 62 h 117"/>
                  <a:gd name="T8" fmla="*/ 90 w 117"/>
                  <a:gd name="T9" fmla="*/ 73 h 117"/>
                  <a:gd name="T10" fmla="*/ 73 w 117"/>
                  <a:gd name="T11" fmla="*/ 89 h 117"/>
                  <a:gd name="T12" fmla="*/ 62 w 117"/>
                  <a:gd name="T13" fmla="*/ 89 h 117"/>
                  <a:gd name="T14" fmla="*/ 27 w 117"/>
                  <a:gd name="T15" fmla="*/ 55 h 117"/>
                  <a:gd name="T16" fmla="*/ 25 w 117"/>
                  <a:gd name="T17" fmla="*/ 49 h 117"/>
                  <a:gd name="T18" fmla="*/ 8 w 117"/>
                  <a:gd name="T19" fmla="*/ 32 h 117"/>
                  <a:gd name="T20" fmla="*/ 12 w 117"/>
                  <a:gd name="T21" fmla="*/ 70 h 117"/>
                  <a:gd name="T22" fmla="*/ 46 w 117"/>
                  <a:gd name="T23" fmla="*/ 105 h 117"/>
                  <a:gd name="T24" fmla="*/ 89 w 117"/>
                  <a:gd name="T25" fmla="*/ 105 h 117"/>
                  <a:gd name="T26" fmla="*/ 105 w 117"/>
                  <a:gd name="T27" fmla="*/ 89 h 117"/>
                  <a:gd name="T28" fmla="*/ 105 w 117"/>
                  <a:gd name="T29" fmla="*/ 46 h 117"/>
                  <a:gd name="T30" fmla="*/ 70 w 117"/>
                  <a:gd name="T31" fmla="*/ 11 h 117"/>
                  <a:gd name="T32" fmla="*/ 33 w 117"/>
                  <a:gd name="T33" fmla="*/ 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7">
                    <a:moveTo>
                      <a:pt x="33" y="7"/>
                    </a:moveTo>
                    <a:cubicBezTo>
                      <a:pt x="50" y="24"/>
                      <a:pt x="50" y="24"/>
                      <a:pt x="50" y="24"/>
                    </a:cubicBezTo>
                    <a:cubicBezTo>
                      <a:pt x="52" y="25"/>
                      <a:pt x="54" y="25"/>
                      <a:pt x="55" y="27"/>
                    </a:cubicBezTo>
                    <a:cubicBezTo>
                      <a:pt x="90" y="62"/>
                      <a:pt x="90" y="62"/>
                      <a:pt x="90" y="62"/>
                    </a:cubicBezTo>
                    <a:cubicBezTo>
                      <a:pt x="93" y="65"/>
                      <a:pt x="93" y="70"/>
                      <a:pt x="90" y="73"/>
                    </a:cubicBezTo>
                    <a:cubicBezTo>
                      <a:pt x="73" y="89"/>
                      <a:pt x="73" y="89"/>
                      <a:pt x="73" y="89"/>
                    </a:cubicBezTo>
                    <a:cubicBezTo>
                      <a:pt x="70" y="93"/>
                      <a:pt x="65" y="93"/>
                      <a:pt x="62" y="89"/>
                    </a:cubicBezTo>
                    <a:cubicBezTo>
                      <a:pt x="27" y="55"/>
                      <a:pt x="27" y="55"/>
                      <a:pt x="27" y="55"/>
                    </a:cubicBezTo>
                    <a:cubicBezTo>
                      <a:pt x="25" y="53"/>
                      <a:pt x="25" y="51"/>
                      <a:pt x="25" y="49"/>
                    </a:cubicBezTo>
                    <a:cubicBezTo>
                      <a:pt x="8" y="32"/>
                      <a:pt x="8" y="32"/>
                      <a:pt x="8" y="32"/>
                    </a:cubicBezTo>
                    <a:cubicBezTo>
                      <a:pt x="0" y="44"/>
                      <a:pt x="1" y="60"/>
                      <a:pt x="12" y="70"/>
                    </a:cubicBezTo>
                    <a:cubicBezTo>
                      <a:pt x="46" y="105"/>
                      <a:pt x="46" y="105"/>
                      <a:pt x="46" y="105"/>
                    </a:cubicBezTo>
                    <a:cubicBezTo>
                      <a:pt x="58" y="117"/>
                      <a:pt x="77" y="117"/>
                      <a:pt x="89" y="105"/>
                    </a:cubicBezTo>
                    <a:cubicBezTo>
                      <a:pt x="105" y="89"/>
                      <a:pt x="105" y="89"/>
                      <a:pt x="105" y="89"/>
                    </a:cubicBezTo>
                    <a:cubicBezTo>
                      <a:pt x="117" y="77"/>
                      <a:pt x="117" y="58"/>
                      <a:pt x="105" y="46"/>
                    </a:cubicBezTo>
                    <a:cubicBezTo>
                      <a:pt x="70" y="11"/>
                      <a:pt x="70" y="11"/>
                      <a:pt x="70" y="11"/>
                    </a:cubicBezTo>
                    <a:cubicBezTo>
                      <a:pt x="60" y="1"/>
                      <a:pt x="44" y="0"/>
                      <a:pt x="3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6" name="Freeform 70"/>
              <p:cNvSpPr>
                <a:spLocks/>
              </p:cNvSpPr>
              <p:nvPr/>
            </p:nvSpPr>
            <p:spPr bwMode="auto">
              <a:xfrm>
                <a:off x="4619626" y="2154237"/>
                <a:ext cx="438150" cy="438150"/>
              </a:xfrm>
              <a:custGeom>
                <a:avLst/>
                <a:gdLst>
                  <a:gd name="T0" fmla="*/ 28 w 117"/>
                  <a:gd name="T1" fmla="*/ 12 h 117"/>
                  <a:gd name="T2" fmla="*/ 12 w 117"/>
                  <a:gd name="T3" fmla="*/ 28 h 117"/>
                  <a:gd name="T4" fmla="*/ 12 w 117"/>
                  <a:gd name="T5" fmla="*/ 71 h 117"/>
                  <a:gd name="T6" fmla="*/ 47 w 117"/>
                  <a:gd name="T7" fmla="*/ 105 h 117"/>
                  <a:gd name="T8" fmla="*/ 84 w 117"/>
                  <a:gd name="T9" fmla="*/ 109 h 117"/>
                  <a:gd name="T10" fmla="*/ 67 w 117"/>
                  <a:gd name="T11" fmla="*/ 92 h 117"/>
                  <a:gd name="T12" fmla="*/ 62 w 117"/>
                  <a:gd name="T13" fmla="*/ 90 h 117"/>
                  <a:gd name="T14" fmla="*/ 27 w 117"/>
                  <a:gd name="T15" fmla="*/ 55 h 117"/>
                  <a:gd name="T16" fmla="*/ 27 w 117"/>
                  <a:gd name="T17" fmla="*/ 43 h 117"/>
                  <a:gd name="T18" fmla="*/ 43 w 117"/>
                  <a:gd name="T19" fmla="*/ 27 h 117"/>
                  <a:gd name="T20" fmla="*/ 55 w 117"/>
                  <a:gd name="T21" fmla="*/ 27 h 117"/>
                  <a:gd name="T22" fmla="*/ 90 w 117"/>
                  <a:gd name="T23" fmla="*/ 62 h 117"/>
                  <a:gd name="T24" fmla="*/ 92 w 117"/>
                  <a:gd name="T25" fmla="*/ 68 h 117"/>
                  <a:gd name="T26" fmla="*/ 109 w 117"/>
                  <a:gd name="T27" fmla="*/ 85 h 117"/>
                  <a:gd name="T28" fmla="*/ 105 w 117"/>
                  <a:gd name="T29" fmla="*/ 47 h 117"/>
                  <a:gd name="T30" fmla="*/ 71 w 117"/>
                  <a:gd name="T31" fmla="*/ 12 h 117"/>
                  <a:gd name="T32" fmla="*/ 28 w 117"/>
                  <a:gd name="T33" fmla="*/ 1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7">
                    <a:moveTo>
                      <a:pt x="28" y="12"/>
                    </a:moveTo>
                    <a:cubicBezTo>
                      <a:pt x="12" y="28"/>
                      <a:pt x="12" y="28"/>
                      <a:pt x="12" y="28"/>
                    </a:cubicBezTo>
                    <a:cubicBezTo>
                      <a:pt x="0" y="40"/>
                      <a:pt x="0" y="59"/>
                      <a:pt x="12" y="71"/>
                    </a:cubicBezTo>
                    <a:cubicBezTo>
                      <a:pt x="47" y="105"/>
                      <a:pt x="47" y="105"/>
                      <a:pt x="47" y="105"/>
                    </a:cubicBezTo>
                    <a:cubicBezTo>
                      <a:pt x="57" y="116"/>
                      <a:pt x="73" y="117"/>
                      <a:pt x="84" y="109"/>
                    </a:cubicBezTo>
                    <a:cubicBezTo>
                      <a:pt x="67" y="92"/>
                      <a:pt x="67" y="92"/>
                      <a:pt x="67" y="92"/>
                    </a:cubicBezTo>
                    <a:cubicBezTo>
                      <a:pt x="65" y="92"/>
                      <a:pt x="63" y="91"/>
                      <a:pt x="62" y="90"/>
                    </a:cubicBezTo>
                    <a:cubicBezTo>
                      <a:pt x="27" y="55"/>
                      <a:pt x="27" y="55"/>
                      <a:pt x="27" y="55"/>
                    </a:cubicBezTo>
                    <a:cubicBezTo>
                      <a:pt x="24" y="52"/>
                      <a:pt x="24" y="47"/>
                      <a:pt x="27" y="43"/>
                    </a:cubicBezTo>
                    <a:cubicBezTo>
                      <a:pt x="43" y="27"/>
                      <a:pt x="43" y="27"/>
                      <a:pt x="43" y="27"/>
                    </a:cubicBezTo>
                    <a:cubicBezTo>
                      <a:pt x="47" y="24"/>
                      <a:pt x="52" y="24"/>
                      <a:pt x="55" y="27"/>
                    </a:cubicBezTo>
                    <a:cubicBezTo>
                      <a:pt x="90" y="62"/>
                      <a:pt x="90" y="62"/>
                      <a:pt x="90" y="62"/>
                    </a:cubicBezTo>
                    <a:cubicBezTo>
                      <a:pt x="92" y="64"/>
                      <a:pt x="92" y="66"/>
                      <a:pt x="92" y="68"/>
                    </a:cubicBezTo>
                    <a:cubicBezTo>
                      <a:pt x="109" y="85"/>
                      <a:pt x="109" y="85"/>
                      <a:pt x="109" y="85"/>
                    </a:cubicBezTo>
                    <a:cubicBezTo>
                      <a:pt x="117" y="73"/>
                      <a:pt x="116" y="57"/>
                      <a:pt x="105" y="47"/>
                    </a:cubicBezTo>
                    <a:cubicBezTo>
                      <a:pt x="71" y="12"/>
                      <a:pt x="71" y="12"/>
                      <a:pt x="71" y="12"/>
                    </a:cubicBezTo>
                    <a:cubicBezTo>
                      <a:pt x="59" y="0"/>
                      <a:pt x="40" y="0"/>
                      <a:pt x="2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7" name="Freeform 71"/>
              <p:cNvSpPr>
                <a:spLocks/>
              </p:cNvSpPr>
              <p:nvPr/>
            </p:nvSpPr>
            <p:spPr bwMode="auto">
              <a:xfrm>
                <a:off x="4864100" y="2397125"/>
                <a:ext cx="261937" cy="266700"/>
              </a:xfrm>
              <a:custGeom>
                <a:avLst/>
                <a:gdLst>
                  <a:gd name="T0" fmla="*/ 66 w 70"/>
                  <a:gd name="T1" fmla="*/ 51 h 71"/>
                  <a:gd name="T2" fmla="*/ 20 w 70"/>
                  <a:gd name="T3" fmla="*/ 4 h 71"/>
                  <a:gd name="T4" fmla="*/ 4 w 70"/>
                  <a:gd name="T5" fmla="*/ 4 h 71"/>
                  <a:gd name="T6" fmla="*/ 4 w 70"/>
                  <a:gd name="T7" fmla="*/ 20 h 71"/>
                  <a:gd name="T8" fmla="*/ 50 w 70"/>
                  <a:gd name="T9" fmla="*/ 66 h 71"/>
                  <a:gd name="T10" fmla="*/ 66 w 70"/>
                  <a:gd name="T11" fmla="*/ 66 h 71"/>
                  <a:gd name="T12" fmla="*/ 66 w 70"/>
                  <a:gd name="T13" fmla="*/ 51 h 71"/>
                </a:gdLst>
                <a:ahLst/>
                <a:cxnLst>
                  <a:cxn ang="0">
                    <a:pos x="T0" y="T1"/>
                  </a:cxn>
                  <a:cxn ang="0">
                    <a:pos x="T2" y="T3"/>
                  </a:cxn>
                  <a:cxn ang="0">
                    <a:pos x="T4" y="T5"/>
                  </a:cxn>
                  <a:cxn ang="0">
                    <a:pos x="T6" y="T7"/>
                  </a:cxn>
                  <a:cxn ang="0">
                    <a:pos x="T8" y="T9"/>
                  </a:cxn>
                  <a:cxn ang="0">
                    <a:pos x="T10" y="T11"/>
                  </a:cxn>
                  <a:cxn ang="0">
                    <a:pos x="T12" y="T13"/>
                  </a:cxn>
                </a:cxnLst>
                <a:rect l="0" t="0" r="r" b="b"/>
                <a:pathLst>
                  <a:path w="70" h="71">
                    <a:moveTo>
                      <a:pt x="66" y="51"/>
                    </a:moveTo>
                    <a:cubicBezTo>
                      <a:pt x="20" y="4"/>
                      <a:pt x="20" y="4"/>
                      <a:pt x="20" y="4"/>
                    </a:cubicBezTo>
                    <a:cubicBezTo>
                      <a:pt x="15" y="0"/>
                      <a:pt x="8" y="0"/>
                      <a:pt x="4" y="4"/>
                    </a:cubicBezTo>
                    <a:cubicBezTo>
                      <a:pt x="0" y="9"/>
                      <a:pt x="0" y="16"/>
                      <a:pt x="4" y="20"/>
                    </a:cubicBezTo>
                    <a:cubicBezTo>
                      <a:pt x="50" y="66"/>
                      <a:pt x="50" y="66"/>
                      <a:pt x="50" y="66"/>
                    </a:cubicBezTo>
                    <a:cubicBezTo>
                      <a:pt x="55" y="71"/>
                      <a:pt x="62" y="71"/>
                      <a:pt x="66" y="66"/>
                    </a:cubicBezTo>
                    <a:cubicBezTo>
                      <a:pt x="70" y="62"/>
                      <a:pt x="70" y="55"/>
                      <a:pt x="66"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08" name="组合 107"/>
          <p:cNvGrpSpPr/>
          <p:nvPr/>
        </p:nvGrpSpPr>
        <p:grpSpPr>
          <a:xfrm>
            <a:off x="2935288" y="2570163"/>
            <a:ext cx="990600" cy="990600"/>
            <a:chOff x="2935288" y="2570163"/>
            <a:chExt cx="990600" cy="990600"/>
          </a:xfrm>
        </p:grpSpPr>
        <p:sp>
          <p:nvSpPr>
            <p:cNvPr id="109" name="Rounded Rectangle 21"/>
            <p:cNvSpPr/>
            <p:nvPr/>
          </p:nvSpPr>
          <p:spPr>
            <a:xfrm>
              <a:off x="2935288" y="2570163"/>
              <a:ext cx="990600" cy="990600"/>
            </a:xfrm>
            <a:prstGeom prst="roundRect">
              <a:avLst>
                <a:gd name="adj" fmla="val 37768"/>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10" name="Group 72"/>
            <p:cNvGrpSpPr/>
            <p:nvPr/>
          </p:nvGrpSpPr>
          <p:grpSpPr>
            <a:xfrm>
              <a:off x="3221409" y="2858974"/>
              <a:ext cx="417182" cy="413605"/>
              <a:chOff x="3567113" y="2855913"/>
              <a:chExt cx="555626" cy="550862"/>
            </a:xfrm>
            <a:solidFill>
              <a:schemeClr val="bg1"/>
            </a:solidFill>
          </p:grpSpPr>
          <p:sp>
            <p:nvSpPr>
              <p:cNvPr id="111" name="Freeform 73"/>
              <p:cNvSpPr>
                <a:spLocks/>
              </p:cNvSpPr>
              <p:nvPr/>
            </p:nvSpPr>
            <p:spPr bwMode="auto">
              <a:xfrm>
                <a:off x="3567113" y="2855913"/>
                <a:ext cx="468313" cy="465137"/>
              </a:xfrm>
              <a:custGeom>
                <a:avLst/>
                <a:gdLst>
                  <a:gd name="T0" fmla="*/ 101 w 125"/>
                  <a:gd name="T1" fmla="*/ 53 h 124"/>
                  <a:gd name="T2" fmla="*/ 50 w 125"/>
                  <a:gd name="T3" fmla="*/ 14 h 124"/>
                  <a:gd name="T4" fmla="*/ 47 w 125"/>
                  <a:gd name="T5" fmla="*/ 0 h 124"/>
                  <a:gd name="T6" fmla="*/ 0 w 125"/>
                  <a:gd name="T7" fmla="*/ 46 h 124"/>
                  <a:gd name="T8" fmla="*/ 14 w 125"/>
                  <a:gd name="T9" fmla="*/ 49 h 124"/>
                  <a:gd name="T10" fmla="*/ 54 w 125"/>
                  <a:gd name="T11" fmla="*/ 100 h 124"/>
                  <a:gd name="T12" fmla="*/ 57 w 125"/>
                  <a:gd name="T13" fmla="*/ 124 h 124"/>
                  <a:gd name="T14" fmla="*/ 125 w 125"/>
                  <a:gd name="T15" fmla="*/ 56 h 124"/>
                  <a:gd name="T16" fmla="*/ 101 w 125"/>
                  <a:gd name="T17" fmla="*/ 5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24">
                    <a:moveTo>
                      <a:pt x="101" y="53"/>
                    </a:moveTo>
                    <a:cubicBezTo>
                      <a:pt x="50" y="14"/>
                      <a:pt x="50" y="14"/>
                      <a:pt x="50" y="14"/>
                    </a:cubicBezTo>
                    <a:cubicBezTo>
                      <a:pt x="51" y="8"/>
                      <a:pt x="50" y="3"/>
                      <a:pt x="47" y="0"/>
                    </a:cubicBezTo>
                    <a:cubicBezTo>
                      <a:pt x="0" y="46"/>
                      <a:pt x="0" y="46"/>
                      <a:pt x="0" y="46"/>
                    </a:cubicBezTo>
                    <a:cubicBezTo>
                      <a:pt x="4" y="49"/>
                      <a:pt x="9" y="50"/>
                      <a:pt x="14" y="49"/>
                    </a:cubicBezTo>
                    <a:cubicBezTo>
                      <a:pt x="54" y="100"/>
                      <a:pt x="54" y="100"/>
                      <a:pt x="54" y="100"/>
                    </a:cubicBezTo>
                    <a:cubicBezTo>
                      <a:pt x="51" y="110"/>
                      <a:pt x="51" y="119"/>
                      <a:pt x="57" y="124"/>
                    </a:cubicBezTo>
                    <a:cubicBezTo>
                      <a:pt x="125" y="56"/>
                      <a:pt x="125" y="56"/>
                      <a:pt x="125" y="56"/>
                    </a:cubicBezTo>
                    <a:cubicBezTo>
                      <a:pt x="120" y="51"/>
                      <a:pt x="111" y="50"/>
                      <a:pt x="101"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 name="Freeform 74"/>
              <p:cNvSpPr>
                <a:spLocks/>
              </p:cNvSpPr>
              <p:nvPr/>
            </p:nvSpPr>
            <p:spPr bwMode="auto">
              <a:xfrm>
                <a:off x="3886201" y="3171825"/>
                <a:ext cx="236538" cy="234950"/>
              </a:xfrm>
              <a:custGeom>
                <a:avLst/>
                <a:gdLst>
                  <a:gd name="T0" fmla="*/ 149 w 149"/>
                  <a:gd name="T1" fmla="*/ 148 h 148"/>
                  <a:gd name="T2" fmla="*/ 38 w 149"/>
                  <a:gd name="T3" fmla="*/ 0 h 148"/>
                  <a:gd name="T4" fmla="*/ 0 w 149"/>
                  <a:gd name="T5" fmla="*/ 37 h 148"/>
                  <a:gd name="T6" fmla="*/ 149 w 149"/>
                  <a:gd name="T7" fmla="*/ 148 h 148"/>
                </a:gdLst>
                <a:ahLst/>
                <a:cxnLst>
                  <a:cxn ang="0">
                    <a:pos x="T0" y="T1"/>
                  </a:cxn>
                  <a:cxn ang="0">
                    <a:pos x="T2" y="T3"/>
                  </a:cxn>
                  <a:cxn ang="0">
                    <a:pos x="T4" y="T5"/>
                  </a:cxn>
                  <a:cxn ang="0">
                    <a:pos x="T6" y="T7"/>
                  </a:cxn>
                </a:cxnLst>
                <a:rect l="0" t="0" r="r" b="b"/>
                <a:pathLst>
                  <a:path w="149" h="148">
                    <a:moveTo>
                      <a:pt x="149" y="148"/>
                    </a:moveTo>
                    <a:lnTo>
                      <a:pt x="38" y="0"/>
                    </a:lnTo>
                    <a:lnTo>
                      <a:pt x="0" y="37"/>
                    </a:lnTo>
                    <a:lnTo>
                      <a:pt x="149" y="1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13" name="组合 112"/>
          <p:cNvGrpSpPr/>
          <p:nvPr/>
        </p:nvGrpSpPr>
        <p:grpSpPr>
          <a:xfrm>
            <a:off x="3886200" y="1524000"/>
            <a:ext cx="990600" cy="990600"/>
            <a:chOff x="3886200" y="1524000"/>
            <a:chExt cx="990600" cy="990600"/>
          </a:xfrm>
        </p:grpSpPr>
        <p:sp>
          <p:nvSpPr>
            <p:cNvPr id="114" name="Rounded Rectangle 20"/>
            <p:cNvSpPr/>
            <p:nvPr/>
          </p:nvSpPr>
          <p:spPr>
            <a:xfrm>
              <a:off x="3886200" y="1524000"/>
              <a:ext cx="990600" cy="990600"/>
            </a:xfrm>
            <a:prstGeom prst="roundRect">
              <a:avLst>
                <a:gd name="adj" fmla="val 37768"/>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5" name="Freeform 75"/>
            <p:cNvSpPr>
              <a:spLocks noEditPoints="1"/>
            </p:cNvSpPr>
            <p:nvPr/>
          </p:nvSpPr>
          <p:spPr bwMode="auto">
            <a:xfrm>
              <a:off x="4152900" y="1790700"/>
              <a:ext cx="457200" cy="457200"/>
            </a:xfrm>
            <a:custGeom>
              <a:avLst/>
              <a:gdLst>
                <a:gd name="T0" fmla="*/ 2147483647 w 101"/>
                <a:gd name="T1" fmla="*/ 2147483647 h 101"/>
                <a:gd name="T2" fmla="*/ 2147483647 w 101"/>
                <a:gd name="T3" fmla="*/ 2147483647 h 101"/>
                <a:gd name="T4" fmla="*/ 2147483647 w 101"/>
                <a:gd name="T5" fmla="*/ 2147483647 h 101"/>
                <a:gd name="T6" fmla="*/ 2147483647 w 101"/>
                <a:gd name="T7" fmla="*/ 2147483647 h 101"/>
                <a:gd name="T8" fmla="*/ 2147483647 w 101"/>
                <a:gd name="T9" fmla="*/ 2147483647 h 101"/>
                <a:gd name="T10" fmla="*/ 2147483647 w 101"/>
                <a:gd name="T11" fmla="*/ 2147483647 h 101"/>
                <a:gd name="T12" fmla="*/ 2147483647 w 101"/>
                <a:gd name="T13" fmla="*/ 2147483647 h 101"/>
                <a:gd name="T14" fmla="*/ 2147483647 w 101"/>
                <a:gd name="T15" fmla="*/ 2147483647 h 101"/>
                <a:gd name="T16" fmla="*/ 2147483647 w 101"/>
                <a:gd name="T17" fmla="*/ 2147483647 h 101"/>
                <a:gd name="T18" fmla="*/ 2147483647 w 101"/>
                <a:gd name="T19" fmla="*/ 2147483647 h 101"/>
                <a:gd name="T20" fmla="*/ 2147483647 w 101"/>
                <a:gd name="T21" fmla="*/ 2147483647 h 101"/>
                <a:gd name="T22" fmla="*/ 2147483647 w 101"/>
                <a:gd name="T23" fmla="*/ 2147483647 h 101"/>
                <a:gd name="T24" fmla="*/ 2147483647 w 101"/>
                <a:gd name="T25" fmla="*/ 2147483647 h 101"/>
                <a:gd name="T26" fmla="*/ 2147483647 w 101"/>
                <a:gd name="T27" fmla="*/ 2147483647 h 101"/>
                <a:gd name="T28" fmla="*/ 2147483647 w 101"/>
                <a:gd name="T29" fmla="*/ 2147483647 h 101"/>
                <a:gd name="T30" fmla="*/ 2147483647 w 101"/>
                <a:gd name="T31" fmla="*/ 2147483647 h 101"/>
                <a:gd name="T32" fmla="*/ 0 w 101"/>
                <a:gd name="T33" fmla="*/ 2147483647 h 101"/>
                <a:gd name="T34" fmla="*/ 0 w 101"/>
                <a:gd name="T35" fmla="*/ 2147483647 h 101"/>
                <a:gd name="T36" fmla="*/ 2147483647 w 101"/>
                <a:gd name="T37" fmla="*/ 2147483647 h 101"/>
                <a:gd name="T38" fmla="*/ 2147483647 w 101"/>
                <a:gd name="T39" fmla="*/ 2147483647 h 101"/>
                <a:gd name="T40" fmla="*/ 2147483647 w 101"/>
                <a:gd name="T41" fmla="*/ 2147483647 h 101"/>
                <a:gd name="T42" fmla="*/ 2147483647 w 101"/>
                <a:gd name="T43" fmla="*/ 2147483647 h 101"/>
                <a:gd name="T44" fmla="*/ 2147483647 w 101"/>
                <a:gd name="T45" fmla="*/ 2147483647 h 101"/>
                <a:gd name="T46" fmla="*/ 2147483647 w 101"/>
                <a:gd name="T47" fmla="*/ 2147483647 h 101"/>
                <a:gd name="T48" fmla="*/ 2147483647 w 101"/>
                <a:gd name="T49" fmla="*/ 0 h 101"/>
                <a:gd name="T50" fmla="*/ 2147483647 w 101"/>
                <a:gd name="T51" fmla="*/ 0 h 101"/>
                <a:gd name="T52" fmla="*/ 2147483647 w 101"/>
                <a:gd name="T53" fmla="*/ 2147483647 h 101"/>
                <a:gd name="T54" fmla="*/ 2147483647 w 101"/>
                <a:gd name="T55" fmla="*/ 2147483647 h 101"/>
                <a:gd name="T56" fmla="*/ 2147483647 w 101"/>
                <a:gd name="T57" fmla="*/ 2147483647 h 101"/>
                <a:gd name="T58" fmla="*/ 2147483647 w 101"/>
                <a:gd name="T59" fmla="*/ 2147483647 h 101"/>
                <a:gd name="T60" fmla="*/ 2147483647 w 101"/>
                <a:gd name="T61" fmla="*/ 2147483647 h 101"/>
                <a:gd name="T62" fmla="*/ 2147483647 w 101"/>
                <a:gd name="T63" fmla="*/ 2147483647 h 101"/>
                <a:gd name="T64" fmla="*/ 2147483647 w 101"/>
                <a:gd name="T65" fmla="*/ 2147483647 h 101"/>
                <a:gd name="T66" fmla="*/ 2147483647 w 101"/>
                <a:gd name="T67" fmla="*/ 2147483647 h 101"/>
                <a:gd name="T68" fmla="*/ 2147483647 w 101"/>
                <a:gd name="T69" fmla="*/ 2147483647 h 101"/>
                <a:gd name="T70" fmla="*/ 2147483647 w 101"/>
                <a:gd name="T71" fmla="*/ 2147483647 h 101"/>
                <a:gd name="T72" fmla="*/ 2147483647 w 101"/>
                <a:gd name="T73" fmla="*/ 2147483647 h 101"/>
                <a:gd name="T74" fmla="*/ 2147483647 w 101"/>
                <a:gd name="T75" fmla="*/ 2147483647 h 101"/>
                <a:gd name="T76" fmla="*/ 2147483647 w 101"/>
                <a:gd name="T77" fmla="*/ 2147483647 h 101"/>
                <a:gd name="T78" fmla="*/ 2147483647 w 101"/>
                <a:gd name="T79" fmla="*/ 2147483647 h 101"/>
                <a:gd name="T80" fmla="*/ 2147483647 w 101"/>
                <a:gd name="T81" fmla="*/ 2147483647 h 101"/>
                <a:gd name="T82" fmla="*/ 2147483647 w 101"/>
                <a:gd name="T83" fmla="*/ 2147483647 h 101"/>
                <a:gd name="T84" fmla="*/ 2147483647 w 101"/>
                <a:gd name="T85" fmla="*/ 2147483647 h 10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01" h="101">
                  <a:moveTo>
                    <a:pt x="50" y="76"/>
                  </a:moveTo>
                  <a:cubicBezTo>
                    <a:pt x="36" y="76"/>
                    <a:pt x="25" y="65"/>
                    <a:pt x="25" y="51"/>
                  </a:cubicBezTo>
                  <a:cubicBezTo>
                    <a:pt x="25" y="37"/>
                    <a:pt x="36" y="26"/>
                    <a:pt x="50" y="26"/>
                  </a:cubicBezTo>
                  <a:cubicBezTo>
                    <a:pt x="64" y="26"/>
                    <a:pt x="75" y="37"/>
                    <a:pt x="75" y="51"/>
                  </a:cubicBezTo>
                  <a:cubicBezTo>
                    <a:pt x="75" y="65"/>
                    <a:pt x="64" y="76"/>
                    <a:pt x="50" y="76"/>
                  </a:cubicBezTo>
                  <a:close/>
                  <a:moveTo>
                    <a:pt x="50" y="62"/>
                  </a:moveTo>
                  <a:cubicBezTo>
                    <a:pt x="44" y="62"/>
                    <a:pt x="39" y="57"/>
                    <a:pt x="39" y="51"/>
                  </a:cubicBezTo>
                  <a:cubicBezTo>
                    <a:pt x="39" y="45"/>
                    <a:pt x="44" y="40"/>
                    <a:pt x="50" y="40"/>
                  </a:cubicBezTo>
                  <a:cubicBezTo>
                    <a:pt x="56" y="40"/>
                    <a:pt x="61" y="45"/>
                    <a:pt x="61" y="51"/>
                  </a:cubicBezTo>
                  <a:cubicBezTo>
                    <a:pt x="61" y="57"/>
                    <a:pt x="56" y="62"/>
                    <a:pt x="50" y="62"/>
                  </a:cubicBezTo>
                  <a:close/>
                  <a:moveTo>
                    <a:pt x="42" y="88"/>
                  </a:moveTo>
                  <a:cubicBezTo>
                    <a:pt x="37" y="87"/>
                    <a:pt x="33" y="85"/>
                    <a:pt x="30" y="83"/>
                  </a:cubicBezTo>
                  <a:cubicBezTo>
                    <a:pt x="20" y="92"/>
                    <a:pt x="20" y="92"/>
                    <a:pt x="20" y="92"/>
                  </a:cubicBezTo>
                  <a:cubicBezTo>
                    <a:pt x="9" y="81"/>
                    <a:pt x="9" y="81"/>
                    <a:pt x="9" y="81"/>
                  </a:cubicBezTo>
                  <a:cubicBezTo>
                    <a:pt x="18" y="71"/>
                    <a:pt x="18" y="71"/>
                    <a:pt x="18" y="71"/>
                  </a:cubicBezTo>
                  <a:cubicBezTo>
                    <a:pt x="16" y="68"/>
                    <a:pt x="14" y="64"/>
                    <a:pt x="13" y="59"/>
                  </a:cubicBezTo>
                  <a:cubicBezTo>
                    <a:pt x="0" y="59"/>
                    <a:pt x="0" y="59"/>
                    <a:pt x="0" y="59"/>
                  </a:cubicBezTo>
                  <a:cubicBezTo>
                    <a:pt x="0" y="42"/>
                    <a:pt x="0" y="42"/>
                    <a:pt x="0" y="42"/>
                  </a:cubicBezTo>
                  <a:cubicBezTo>
                    <a:pt x="13" y="42"/>
                    <a:pt x="13" y="42"/>
                    <a:pt x="13" y="42"/>
                  </a:cubicBezTo>
                  <a:cubicBezTo>
                    <a:pt x="14" y="38"/>
                    <a:pt x="16" y="34"/>
                    <a:pt x="18" y="30"/>
                  </a:cubicBezTo>
                  <a:cubicBezTo>
                    <a:pt x="9" y="21"/>
                    <a:pt x="9" y="21"/>
                    <a:pt x="9" y="21"/>
                  </a:cubicBezTo>
                  <a:cubicBezTo>
                    <a:pt x="20" y="9"/>
                    <a:pt x="20" y="9"/>
                    <a:pt x="20" y="9"/>
                  </a:cubicBezTo>
                  <a:cubicBezTo>
                    <a:pt x="30" y="18"/>
                    <a:pt x="30" y="18"/>
                    <a:pt x="30" y="18"/>
                  </a:cubicBezTo>
                  <a:cubicBezTo>
                    <a:pt x="33" y="16"/>
                    <a:pt x="37" y="14"/>
                    <a:pt x="42" y="13"/>
                  </a:cubicBezTo>
                  <a:cubicBezTo>
                    <a:pt x="42" y="0"/>
                    <a:pt x="42" y="0"/>
                    <a:pt x="42" y="0"/>
                  </a:cubicBezTo>
                  <a:cubicBezTo>
                    <a:pt x="59" y="0"/>
                    <a:pt x="59" y="0"/>
                    <a:pt x="59" y="0"/>
                  </a:cubicBezTo>
                  <a:cubicBezTo>
                    <a:pt x="59" y="13"/>
                    <a:pt x="59" y="13"/>
                    <a:pt x="59" y="13"/>
                  </a:cubicBezTo>
                  <a:cubicBezTo>
                    <a:pt x="63" y="14"/>
                    <a:pt x="67" y="16"/>
                    <a:pt x="71" y="18"/>
                  </a:cubicBezTo>
                  <a:cubicBezTo>
                    <a:pt x="80" y="9"/>
                    <a:pt x="80" y="9"/>
                    <a:pt x="80" y="9"/>
                  </a:cubicBezTo>
                  <a:cubicBezTo>
                    <a:pt x="92" y="21"/>
                    <a:pt x="92" y="21"/>
                    <a:pt x="92" y="21"/>
                  </a:cubicBezTo>
                  <a:cubicBezTo>
                    <a:pt x="83" y="30"/>
                    <a:pt x="83" y="30"/>
                    <a:pt x="83" y="30"/>
                  </a:cubicBezTo>
                  <a:cubicBezTo>
                    <a:pt x="85" y="34"/>
                    <a:pt x="87" y="38"/>
                    <a:pt x="88" y="42"/>
                  </a:cubicBezTo>
                  <a:cubicBezTo>
                    <a:pt x="101" y="42"/>
                    <a:pt x="101" y="42"/>
                    <a:pt x="101" y="42"/>
                  </a:cubicBezTo>
                  <a:cubicBezTo>
                    <a:pt x="101" y="59"/>
                    <a:pt x="101" y="59"/>
                    <a:pt x="101" y="59"/>
                  </a:cubicBezTo>
                  <a:cubicBezTo>
                    <a:pt x="88" y="59"/>
                    <a:pt x="88" y="59"/>
                    <a:pt x="88" y="59"/>
                  </a:cubicBezTo>
                  <a:cubicBezTo>
                    <a:pt x="87" y="64"/>
                    <a:pt x="85" y="68"/>
                    <a:pt x="83" y="71"/>
                  </a:cubicBezTo>
                  <a:cubicBezTo>
                    <a:pt x="92" y="81"/>
                    <a:pt x="92" y="81"/>
                    <a:pt x="92" y="81"/>
                  </a:cubicBezTo>
                  <a:cubicBezTo>
                    <a:pt x="80" y="92"/>
                    <a:pt x="80" y="92"/>
                    <a:pt x="80" y="92"/>
                  </a:cubicBezTo>
                  <a:cubicBezTo>
                    <a:pt x="71" y="83"/>
                    <a:pt x="71" y="83"/>
                    <a:pt x="71" y="83"/>
                  </a:cubicBezTo>
                  <a:cubicBezTo>
                    <a:pt x="67" y="85"/>
                    <a:pt x="63" y="87"/>
                    <a:pt x="59" y="88"/>
                  </a:cubicBezTo>
                  <a:cubicBezTo>
                    <a:pt x="59" y="101"/>
                    <a:pt x="59" y="101"/>
                    <a:pt x="59" y="101"/>
                  </a:cubicBezTo>
                  <a:cubicBezTo>
                    <a:pt x="42" y="101"/>
                    <a:pt x="42" y="101"/>
                    <a:pt x="42" y="101"/>
                  </a:cubicBezTo>
                  <a:cubicBezTo>
                    <a:pt x="42" y="88"/>
                    <a:pt x="42" y="88"/>
                    <a:pt x="42" y="8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16" name="TextBox 77"/>
          <p:cNvSpPr txBox="1">
            <a:spLocks noChangeArrowheads="1"/>
          </p:cNvSpPr>
          <p:nvPr/>
        </p:nvSpPr>
        <p:spPr bwMode="auto">
          <a:xfrm>
            <a:off x="1411288" y="1484784"/>
            <a:ext cx="22365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2000" b="1" dirty="0">
                <a:solidFill>
                  <a:srgbClr val="0070C0"/>
                </a:solidFill>
                <a:latin typeface="微软雅黑" panose="020B0503020204020204" pitchFamily="34" charset="-122"/>
                <a:ea typeface="微软雅黑" panose="020B0503020204020204" pitchFamily="34" charset="-122"/>
                <a:cs typeface="Segoe UI" pitchFamily="34" charset="0"/>
                <a:sym typeface="微软雅黑" panose="020B0503020204020204" pitchFamily="34" charset="-122"/>
              </a:rPr>
              <a:t>相对封闭网络体系</a:t>
            </a:r>
            <a:endParaRPr lang="en-US" altLang="zh-CN" sz="2000" b="1" dirty="0">
              <a:solidFill>
                <a:srgbClr val="0070C0"/>
              </a:solidFill>
              <a:latin typeface="微软雅黑" panose="020B0503020204020204" pitchFamily="34" charset="-122"/>
              <a:ea typeface="微软雅黑" panose="020B0503020204020204" pitchFamily="34" charset="-122"/>
              <a:cs typeface="Segoe UI" pitchFamily="34" charset="0"/>
              <a:sym typeface="微软雅黑" panose="020B0503020204020204" pitchFamily="34" charset="-122"/>
            </a:endParaRPr>
          </a:p>
        </p:txBody>
      </p:sp>
      <p:sp>
        <p:nvSpPr>
          <p:cNvPr id="117" name="Rectangle 78"/>
          <p:cNvSpPr/>
          <p:nvPr/>
        </p:nvSpPr>
        <p:spPr>
          <a:xfrm>
            <a:off x="1420813" y="1854200"/>
            <a:ext cx="2363787" cy="461665"/>
          </a:xfrm>
          <a:prstGeom prst="rect">
            <a:avLst/>
          </a:prstGeom>
        </p:spPr>
        <p:txBody>
          <a:bodyPr>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a:t>
            </a:r>
          </a:p>
        </p:txBody>
      </p:sp>
      <p:grpSp>
        <p:nvGrpSpPr>
          <p:cNvPr id="118" name="组合 117"/>
          <p:cNvGrpSpPr/>
          <p:nvPr/>
        </p:nvGrpSpPr>
        <p:grpSpPr>
          <a:xfrm>
            <a:off x="7315200" y="1524000"/>
            <a:ext cx="1049338" cy="990600"/>
            <a:chOff x="7315200" y="1524000"/>
            <a:chExt cx="1049338" cy="990600"/>
          </a:xfrm>
        </p:grpSpPr>
        <p:sp>
          <p:nvSpPr>
            <p:cNvPr id="119" name="Rounded Rectangle 33"/>
            <p:cNvSpPr/>
            <p:nvPr/>
          </p:nvSpPr>
          <p:spPr>
            <a:xfrm flipH="1">
              <a:off x="7315200" y="1524000"/>
              <a:ext cx="1049338" cy="990600"/>
            </a:xfrm>
            <a:prstGeom prst="roundRect">
              <a:avLst>
                <a:gd name="adj" fmla="val 37768"/>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0" name="Freeform 114"/>
            <p:cNvSpPr>
              <a:spLocks noEditPoints="1"/>
            </p:cNvSpPr>
            <p:nvPr/>
          </p:nvSpPr>
          <p:spPr bwMode="auto">
            <a:xfrm>
              <a:off x="7673975" y="1770063"/>
              <a:ext cx="350838" cy="463550"/>
            </a:xfrm>
            <a:custGeom>
              <a:avLst/>
              <a:gdLst>
                <a:gd name="T0" fmla="*/ 2147483647 w 100"/>
                <a:gd name="T1" fmla="*/ 2147483647 h 132"/>
                <a:gd name="T2" fmla="*/ 2147483647 w 100"/>
                <a:gd name="T3" fmla="*/ 2147483647 h 132"/>
                <a:gd name="T4" fmla="*/ 2147483647 w 100"/>
                <a:gd name="T5" fmla="*/ 2147483647 h 132"/>
                <a:gd name="T6" fmla="*/ 2147483647 w 100"/>
                <a:gd name="T7" fmla="*/ 2147483647 h 132"/>
                <a:gd name="T8" fmla="*/ 2147483647 w 100"/>
                <a:gd name="T9" fmla="*/ 2147483647 h 132"/>
                <a:gd name="T10" fmla="*/ 2147483647 w 100"/>
                <a:gd name="T11" fmla="*/ 2147483647 h 132"/>
                <a:gd name="T12" fmla="*/ 2147483647 w 100"/>
                <a:gd name="T13" fmla="*/ 2147483647 h 132"/>
                <a:gd name="T14" fmla="*/ 2147483647 w 100"/>
                <a:gd name="T15" fmla="*/ 2147483647 h 132"/>
                <a:gd name="T16" fmla="*/ 2147483647 w 100"/>
                <a:gd name="T17" fmla="*/ 2147483647 h 132"/>
                <a:gd name="T18" fmla="*/ 2147483647 w 100"/>
                <a:gd name="T19" fmla="*/ 2147483647 h 132"/>
                <a:gd name="T20" fmla="*/ 2147483647 w 100"/>
                <a:gd name="T21" fmla="*/ 2147483647 h 132"/>
                <a:gd name="T22" fmla="*/ 2147483647 w 100"/>
                <a:gd name="T23" fmla="*/ 2147483647 h 132"/>
                <a:gd name="T24" fmla="*/ 2147483647 w 100"/>
                <a:gd name="T25" fmla="*/ 2147483647 h 132"/>
                <a:gd name="T26" fmla="*/ 2147483647 w 100"/>
                <a:gd name="T27" fmla="*/ 2147483647 h 132"/>
                <a:gd name="T28" fmla="*/ 2147483647 w 100"/>
                <a:gd name="T29" fmla="*/ 2147483647 h 132"/>
                <a:gd name="T30" fmla="*/ 2147483647 w 100"/>
                <a:gd name="T31" fmla="*/ 2147483647 h 132"/>
                <a:gd name="T32" fmla="*/ 2147483647 w 100"/>
                <a:gd name="T33" fmla="*/ 0 h 132"/>
                <a:gd name="T34" fmla="*/ 2147483647 w 100"/>
                <a:gd name="T35" fmla="*/ 2147483647 h 132"/>
                <a:gd name="T36" fmla="*/ 2147483647 w 100"/>
                <a:gd name="T37" fmla="*/ 2147483647 h 132"/>
                <a:gd name="T38" fmla="*/ 0 w 100"/>
                <a:gd name="T39" fmla="*/ 2147483647 h 132"/>
                <a:gd name="T40" fmla="*/ 0 w 100"/>
                <a:gd name="T41" fmla="*/ 2147483647 h 132"/>
                <a:gd name="T42" fmla="*/ 2147483647 w 100"/>
                <a:gd name="T43" fmla="*/ 2147483647 h 132"/>
                <a:gd name="T44" fmla="*/ 2147483647 w 100"/>
                <a:gd name="T45" fmla="*/ 2147483647 h 132"/>
                <a:gd name="T46" fmla="*/ 2147483647 w 100"/>
                <a:gd name="T47" fmla="*/ 2147483647 h 132"/>
                <a:gd name="T48" fmla="*/ 2147483647 w 100"/>
                <a:gd name="T49" fmla="*/ 2147483647 h 132"/>
                <a:gd name="T50" fmla="*/ 2147483647 w 100"/>
                <a:gd name="T51" fmla="*/ 2147483647 h 132"/>
                <a:gd name="T52" fmla="*/ 2147483647 w 100"/>
                <a:gd name="T53" fmla="*/ 2147483647 h 132"/>
                <a:gd name="T54" fmla="*/ 2147483647 w 100"/>
                <a:gd name="T55" fmla="*/ 2147483647 h 132"/>
                <a:gd name="T56" fmla="*/ 2147483647 w 100"/>
                <a:gd name="T57" fmla="*/ 2147483647 h 132"/>
                <a:gd name="T58" fmla="*/ 2147483647 w 100"/>
                <a:gd name="T59" fmla="*/ 2147483647 h 132"/>
                <a:gd name="T60" fmla="*/ 2147483647 w 100"/>
                <a:gd name="T61" fmla="*/ 2147483647 h 132"/>
                <a:gd name="T62" fmla="*/ 2147483647 w 100"/>
                <a:gd name="T63" fmla="*/ 2147483647 h 132"/>
                <a:gd name="T64" fmla="*/ 2147483647 w 100"/>
                <a:gd name="T65" fmla="*/ 2147483647 h 132"/>
                <a:gd name="T66" fmla="*/ 2147483647 w 100"/>
                <a:gd name="T67" fmla="*/ 2147483647 h 132"/>
                <a:gd name="T68" fmla="*/ 2147483647 w 100"/>
                <a:gd name="T69" fmla="*/ 2147483647 h 132"/>
                <a:gd name="T70" fmla="*/ 2147483647 w 100"/>
                <a:gd name="T71" fmla="*/ 2147483647 h 132"/>
                <a:gd name="T72" fmla="*/ 2147483647 w 100"/>
                <a:gd name="T73" fmla="*/ 2147483647 h 1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0" h="132">
                  <a:moveTo>
                    <a:pt x="50" y="70"/>
                  </a:moveTo>
                  <a:cubicBezTo>
                    <a:pt x="39" y="70"/>
                    <a:pt x="30" y="79"/>
                    <a:pt x="30" y="90"/>
                  </a:cubicBezTo>
                  <a:cubicBezTo>
                    <a:pt x="30" y="102"/>
                    <a:pt x="39" y="111"/>
                    <a:pt x="50" y="111"/>
                  </a:cubicBezTo>
                  <a:cubicBezTo>
                    <a:pt x="61" y="111"/>
                    <a:pt x="70" y="102"/>
                    <a:pt x="70" y="90"/>
                  </a:cubicBezTo>
                  <a:cubicBezTo>
                    <a:pt x="70" y="79"/>
                    <a:pt x="61" y="70"/>
                    <a:pt x="50" y="70"/>
                  </a:cubicBezTo>
                  <a:close/>
                  <a:moveTo>
                    <a:pt x="53" y="93"/>
                  </a:moveTo>
                  <a:cubicBezTo>
                    <a:pt x="53" y="102"/>
                    <a:pt x="53" y="102"/>
                    <a:pt x="53" y="102"/>
                  </a:cubicBezTo>
                  <a:cubicBezTo>
                    <a:pt x="53" y="104"/>
                    <a:pt x="52" y="105"/>
                    <a:pt x="50" y="105"/>
                  </a:cubicBezTo>
                  <a:cubicBezTo>
                    <a:pt x="48" y="105"/>
                    <a:pt x="47" y="104"/>
                    <a:pt x="47" y="102"/>
                  </a:cubicBezTo>
                  <a:cubicBezTo>
                    <a:pt x="47" y="93"/>
                    <a:pt x="47" y="93"/>
                    <a:pt x="47" y="93"/>
                  </a:cubicBezTo>
                  <a:cubicBezTo>
                    <a:pt x="44" y="91"/>
                    <a:pt x="41" y="88"/>
                    <a:pt x="41" y="84"/>
                  </a:cubicBezTo>
                  <a:cubicBezTo>
                    <a:pt x="41" y="80"/>
                    <a:pt x="45" y="76"/>
                    <a:pt x="50" y="76"/>
                  </a:cubicBezTo>
                  <a:cubicBezTo>
                    <a:pt x="55" y="76"/>
                    <a:pt x="59" y="80"/>
                    <a:pt x="59" y="84"/>
                  </a:cubicBezTo>
                  <a:cubicBezTo>
                    <a:pt x="59" y="88"/>
                    <a:pt x="56" y="91"/>
                    <a:pt x="53" y="93"/>
                  </a:cubicBezTo>
                  <a:close/>
                  <a:moveTo>
                    <a:pt x="86" y="50"/>
                  </a:moveTo>
                  <a:cubicBezTo>
                    <a:pt x="86" y="36"/>
                    <a:pt x="86" y="36"/>
                    <a:pt x="86" y="36"/>
                  </a:cubicBezTo>
                  <a:cubicBezTo>
                    <a:pt x="86" y="16"/>
                    <a:pt x="70" y="0"/>
                    <a:pt x="50" y="0"/>
                  </a:cubicBezTo>
                  <a:cubicBezTo>
                    <a:pt x="30" y="0"/>
                    <a:pt x="14" y="16"/>
                    <a:pt x="14" y="36"/>
                  </a:cubicBezTo>
                  <a:cubicBezTo>
                    <a:pt x="14" y="50"/>
                    <a:pt x="14" y="50"/>
                    <a:pt x="14" y="50"/>
                  </a:cubicBezTo>
                  <a:cubicBezTo>
                    <a:pt x="6" y="53"/>
                    <a:pt x="0" y="60"/>
                    <a:pt x="0" y="69"/>
                  </a:cubicBezTo>
                  <a:cubicBezTo>
                    <a:pt x="0" y="112"/>
                    <a:pt x="0" y="112"/>
                    <a:pt x="0" y="112"/>
                  </a:cubicBezTo>
                  <a:cubicBezTo>
                    <a:pt x="0" y="123"/>
                    <a:pt x="9" y="132"/>
                    <a:pt x="20" y="132"/>
                  </a:cubicBezTo>
                  <a:cubicBezTo>
                    <a:pt x="80" y="132"/>
                    <a:pt x="80" y="132"/>
                    <a:pt x="80" y="132"/>
                  </a:cubicBezTo>
                  <a:cubicBezTo>
                    <a:pt x="91" y="132"/>
                    <a:pt x="100" y="123"/>
                    <a:pt x="100" y="112"/>
                  </a:cubicBezTo>
                  <a:cubicBezTo>
                    <a:pt x="100" y="69"/>
                    <a:pt x="100" y="69"/>
                    <a:pt x="100" y="69"/>
                  </a:cubicBezTo>
                  <a:cubicBezTo>
                    <a:pt x="100" y="60"/>
                    <a:pt x="94" y="53"/>
                    <a:pt x="86" y="50"/>
                  </a:cubicBezTo>
                  <a:close/>
                  <a:moveTo>
                    <a:pt x="50" y="115"/>
                  </a:moveTo>
                  <a:cubicBezTo>
                    <a:pt x="36" y="115"/>
                    <a:pt x="25" y="104"/>
                    <a:pt x="25" y="90"/>
                  </a:cubicBezTo>
                  <a:cubicBezTo>
                    <a:pt x="25" y="77"/>
                    <a:pt x="36" y="66"/>
                    <a:pt x="50" y="66"/>
                  </a:cubicBezTo>
                  <a:cubicBezTo>
                    <a:pt x="64" y="66"/>
                    <a:pt x="75" y="77"/>
                    <a:pt x="75" y="90"/>
                  </a:cubicBezTo>
                  <a:cubicBezTo>
                    <a:pt x="75" y="104"/>
                    <a:pt x="64" y="115"/>
                    <a:pt x="50" y="115"/>
                  </a:cubicBezTo>
                  <a:close/>
                  <a:moveTo>
                    <a:pt x="76" y="49"/>
                  </a:moveTo>
                  <a:cubicBezTo>
                    <a:pt x="24" y="49"/>
                    <a:pt x="24" y="49"/>
                    <a:pt x="24" y="49"/>
                  </a:cubicBezTo>
                  <a:cubicBezTo>
                    <a:pt x="24" y="36"/>
                    <a:pt x="24" y="36"/>
                    <a:pt x="24" y="36"/>
                  </a:cubicBezTo>
                  <a:cubicBezTo>
                    <a:pt x="24" y="22"/>
                    <a:pt x="36" y="11"/>
                    <a:pt x="50" y="11"/>
                  </a:cubicBezTo>
                  <a:cubicBezTo>
                    <a:pt x="64" y="11"/>
                    <a:pt x="76" y="22"/>
                    <a:pt x="76" y="36"/>
                  </a:cubicBezTo>
                  <a:lnTo>
                    <a:pt x="76" y="4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46" name="TextBox 77"/>
          <p:cNvSpPr txBox="1">
            <a:spLocks noChangeArrowheads="1"/>
          </p:cNvSpPr>
          <p:nvPr/>
        </p:nvSpPr>
        <p:spPr bwMode="auto">
          <a:xfrm>
            <a:off x="478582" y="2597919"/>
            <a:ext cx="14670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2000" b="1" dirty="0">
                <a:solidFill>
                  <a:srgbClr val="0070C0"/>
                </a:solidFill>
                <a:latin typeface="微软雅黑" panose="020B0503020204020204" pitchFamily="34" charset="-122"/>
                <a:ea typeface="微软雅黑" panose="020B0503020204020204" pitchFamily="34" charset="-122"/>
                <a:cs typeface="Segoe UI" pitchFamily="34" charset="0"/>
                <a:sym typeface="微软雅黑" panose="020B0503020204020204" pitchFamily="34" charset="-122"/>
              </a:rPr>
              <a:t>庞大用户群</a:t>
            </a:r>
            <a:endParaRPr lang="en-US" altLang="zh-CN" sz="2000" b="1" dirty="0">
              <a:solidFill>
                <a:srgbClr val="0070C0"/>
              </a:solidFill>
              <a:latin typeface="微软雅黑" panose="020B0503020204020204" pitchFamily="34" charset="-122"/>
              <a:ea typeface="微软雅黑" panose="020B0503020204020204" pitchFamily="34" charset="-122"/>
              <a:cs typeface="Segoe UI" pitchFamily="34" charset="0"/>
              <a:sym typeface="微软雅黑" panose="020B0503020204020204" pitchFamily="34" charset="-122"/>
            </a:endParaRPr>
          </a:p>
        </p:txBody>
      </p:sp>
      <p:sp>
        <p:nvSpPr>
          <p:cNvPr id="147" name="Rectangle 78"/>
          <p:cNvSpPr/>
          <p:nvPr/>
        </p:nvSpPr>
        <p:spPr>
          <a:xfrm>
            <a:off x="488107" y="2967335"/>
            <a:ext cx="2363787" cy="461665"/>
          </a:xfrm>
          <a:prstGeom prst="rect">
            <a:avLst/>
          </a:prstGeom>
        </p:spPr>
        <p:txBody>
          <a:bodyPr>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a:t>
            </a:r>
          </a:p>
        </p:txBody>
      </p:sp>
      <p:sp>
        <p:nvSpPr>
          <p:cNvPr id="148" name="TextBox 77"/>
          <p:cNvSpPr txBox="1">
            <a:spLocks noChangeArrowheads="1"/>
          </p:cNvSpPr>
          <p:nvPr/>
        </p:nvSpPr>
        <p:spPr bwMode="auto">
          <a:xfrm>
            <a:off x="478582" y="3966071"/>
            <a:ext cx="17331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r>
              <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广域的泛在网</a:t>
            </a:r>
            <a:endParaRPr lang="en-US" altLang="zh-CN" sz="2000" b="1" dirty="0">
              <a:solidFill>
                <a:srgbClr val="0070C0"/>
              </a:solidFill>
              <a:latin typeface="微软雅黑" panose="020B0503020204020204" pitchFamily="34" charset="-122"/>
              <a:ea typeface="微软雅黑" panose="020B0503020204020204" pitchFamily="34" charset="-122"/>
              <a:cs typeface="Segoe UI" pitchFamily="34" charset="0"/>
              <a:sym typeface="微软雅黑" panose="020B0503020204020204" pitchFamily="34" charset="-122"/>
            </a:endParaRPr>
          </a:p>
        </p:txBody>
      </p:sp>
      <p:sp>
        <p:nvSpPr>
          <p:cNvPr id="149" name="Rectangle 78"/>
          <p:cNvSpPr/>
          <p:nvPr/>
        </p:nvSpPr>
        <p:spPr>
          <a:xfrm>
            <a:off x="488107" y="4335487"/>
            <a:ext cx="2363787" cy="461665"/>
          </a:xfrm>
          <a:prstGeom prst="rect">
            <a:avLst/>
          </a:prstGeom>
        </p:spPr>
        <p:txBody>
          <a:bodyPr>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a:t>
            </a:r>
          </a:p>
        </p:txBody>
      </p:sp>
      <p:sp>
        <p:nvSpPr>
          <p:cNvPr id="150" name="TextBox 77"/>
          <p:cNvSpPr txBox="1">
            <a:spLocks noChangeArrowheads="1"/>
          </p:cNvSpPr>
          <p:nvPr/>
        </p:nvSpPr>
        <p:spPr bwMode="auto">
          <a:xfrm>
            <a:off x="1417638" y="4941168"/>
            <a:ext cx="22493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r>
              <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高便携性与强制性</a:t>
            </a:r>
            <a:endParaRPr lang="en-US" altLang="zh-CN" sz="2000" b="1" dirty="0">
              <a:solidFill>
                <a:srgbClr val="0070C0"/>
              </a:solidFill>
              <a:latin typeface="微软雅黑" panose="020B0503020204020204" pitchFamily="34" charset="-122"/>
              <a:ea typeface="微软雅黑" panose="020B0503020204020204" pitchFamily="34" charset="-122"/>
              <a:cs typeface="Segoe UI" pitchFamily="34" charset="0"/>
              <a:sym typeface="微软雅黑" panose="020B0503020204020204" pitchFamily="34" charset="-122"/>
            </a:endParaRPr>
          </a:p>
        </p:txBody>
      </p:sp>
      <p:sp>
        <p:nvSpPr>
          <p:cNvPr id="151" name="Rectangle 78"/>
          <p:cNvSpPr/>
          <p:nvPr/>
        </p:nvSpPr>
        <p:spPr>
          <a:xfrm>
            <a:off x="1427163" y="5310584"/>
            <a:ext cx="2363787" cy="461665"/>
          </a:xfrm>
          <a:prstGeom prst="rect">
            <a:avLst/>
          </a:prstGeom>
        </p:spPr>
        <p:txBody>
          <a:bodyPr>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a:t>
            </a:r>
          </a:p>
        </p:txBody>
      </p:sp>
      <p:sp>
        <p:nvSpPr>
          <p:cNvPr id="152" name="TextBox 77"/>
          <p:cNvSpPr txBox="1">
            <a:spLocks noChangeArrowheads="1"/>
          </p:cNvSpPr>
          <p:nvPr/>
        </p:nvSpPr>
        <p:spPr bwMode="auto">
          <a:xfrm>
            <a:off x="8546430" y="1484784"/>
            <a:ext cx="17331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r>
              <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用户时间碎片</a:t>
            </a:r>
            <a:endParaRPr lang="en-US" altLang="zh-CN" sz="2000" b="1" dirty="0">
              <a:solidFill>
                <a:srgbClr val="0070C0"/>
              </a:solidFill>
              <a:latin typeface="微软雅黑" panose="020B0503020204020204" pitchFamily="34" charset="-122"/>
              <a:ea typeface="微软雅黑" panose="020B0503020204020204" pitchFamily="34" charset="-122"/>
              <a:cs typeface="Segoe UI" pitchFamily="34" charset="0"/>
              <a:sym typeface="微软雅黑" panose="020B0503020204020204" pitchFamily="34" charset="-122"/>
            </a:endParaRPr>
          </a:p>
        </p:txBody>
      </p:sp>
      <p:sp>
        <p:nvSpPr>
          <p:cNvPr id="153" name="Rectangle 78"/>
          <p:cNvSpPr/>
          <p:nvPr/>
        </p:nvSpPr>
        <p:spPr>
          <a:xfrm>
            <a:off x="8555955" y="1854200"/>
            <a:ext cx="2363787" cy="461665"/>
          </a:xfrm>
          <a:prstGeom prst="rect">
            <a:avLst/>
          </a:prstGeom>
        </p:spPr>
        <p:txBody>
          <a:bodyPr>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a:t>
            </a:r>
          </a:p>
        </p:txBody>
      </p:sp>
      <p:sp>
        <p:nvSpPr>
          <p:cNvPr id="154" name="TextBox 77"/>
          <p:cNvSpPr txBox="1">
            <a:spLocks noChangeArrowheads="1"/>
          </p:cNvSpPr>
          <p:nvPr/>
        </p:nvSpPr>
        <p:spPr bwMode="auto">
          <a:xfrm>
            <a:off x="8543478" y="4941168"/>
            <a:ext cx="19912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r>
              <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智能感应的平台</a:t>
            </a:r>
            <a:endParaRPr lang="en-US" altLang="zh-CN" sz="2000" b="1" dirty="0">
              <a:solidFill>
                <a:srgbClr val="0070C0"/>
              </a:solidFill>
              <a:latin typeface="微软雅黑" panose="020B0503020204020204" pitchFamily="34" charset="-122"/>
              <a:ea typeface="微软雅黑" panose="020B0503020204020204" pitchFamily="34" charset="-122"/>
              <a:cs typeface="Segoe UI" pitchFamily="34" charset="0"/>
              <a:sym typeface="微软雅黑" panose="020B0503020204020204" pitchFamily="34" charset="-122"/>
            </a:endParaRPr>
          </a:p>
        </p:txBody>
      </p:sp>
      <p:sp>
        <p:nvSpPr>
          <p:cNvPr id="155" name="Rectangle 78"/>
          <p:cNvSpPr/>
          <p:nvPr/>
        </p:nvSpPr>
        <p:spPr>
          <a:xfrm>
            <a:off x="8553003" y="5310584"/>
            <a:ext cx="2363787" cy="461665"/>
          </a:xfrm>
          <a:prstGeom prst="rect">
            <a:avLst/>
          </a:prstGeom>
        </p:spPr>
        <p:txBody>
          <a:bodyPr>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a:t>
            </a:r>
          </a:p>
        </p:txBody>
      </p:sp>
      <p:sp>
        <p:nvSpPr>
          <p:cNvPr id="156" name="TextBox 77"/>
          <p:cNvSpPr txBox="1">
            <a:spLocks noChangeArrowheads="1"/>
          </p:cNvSpPr>
          <p:nvPr/>
        </p:nvSpPr>
        <p:spPr bwMode="auto">
          <a:xfrm>
            <a:off x="9554542" y="3966071"/>
            <a:ext cx="19912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r>
              <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安全性更加复杂</a:t>
            </a:r>
            <a:endParaRPr lang="en-US" altLang="zh-CN" sz="2000" b="1" dirty="0">
              <a:solidFill>
                <a:srgbClr val="0070C0"/>
              </a:solidFill>
              <a:latin typeface="微软雅黑" panose="020B0503020204020204" pitchFamily="34" charset="-122"/>
              <a:ea typeface="微软雅黑" panose="020B0503020204020204" pitchFamily="34" charset="-122"/>
              <a:cs typeface="Segoe UI" pitchFamily="34" charset="0"/>
              <a:sym typeface="微软雅黑" panose="020B0503020204020204" pitchFamily="34" charset="-122"/>
            </a:endParaRPr>
          </a:p>
        </p:txBody>
      </p:sp>
      <p:sp>
        <p:nvSpPr>
          <p:cNvPr id="157" name="Rectangle 78"/>
          <p:cNvSpPr/>
          <p:nvPr/>
        </p:nvSpPr>
        <p:spPr>
          <a:xfrm>
            <a:off x="9564067" y="4335487"/>
            <a:ext cx="2363787" cy="461665"/>
          </a:xfrm>
          <a:prstGeom prst="rect">
            <a:avLst/>
          </a:prstGeom>
        </p:spPr>
        <p:txBody>
          <a:bodyPr>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a:t>
            </a:r>
          </a:p>
        </p:txBody>
      </p:sp>
      <p:sp>
        <p:nvSpPr>
          <p:cNvPr id="158" name="TextBox 77"/>
          <p:cNvSpPr txBox="1">
            <a:spLocks noChangeArrowheads="1"/>
          </p:cNvSpPr>
          <p:nvPr/>
        </p:nvSpPr>
        <p:spPr bwMode="auto">
          <a:xfrm>
            <a:off x="9551590" y="2597919"/>
            <a:ext cx="19912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r>
              <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病毒性信息传播</a:t>
            </a:r>
            <a:endParaRPr lang="en-US" altLang="zh-CN" sz="2000" b="1" dirty="0">
              <a:solidFill>
                <a:srgbClr val="0070C0"/>
              </a:solidFill>
              <a:latin typeface="微软雅黑" panose="020B0503020204020204" pitchFamily="34" charset="-122"/>
              <a:ea typeface="微软雅黑" panose="020B0503020204020204" pitchFamily="34" charset="-122"/>
              <a:cs typeface="Segoe UI" pitchFamily="34" charset="0"/>
              <a:sym typeface="微软雅黑" panose="020B0503020204020204" pitchFamily="34" charset="-122"/>
            </a:endParaRPr>
          </a:p>
        </p:txBody>
      </p:sp>
      <p:sp>
        <p:nvSpPr>
          <p:cNvPr id="159" name="Rectangle 78"/>
          <p:cNvSpPr/>
          <p:nvPr/>
        </p:nvSpPr>
        <p:spPr>
          <a:xfrm>
            <a:off x="9561115" y="2967335"/>
            <a:ext cx="2363787" cy="461665"/>
          </a:xfrm>
          <a:prstGeom prst="rect">
            <a:avLst/>
          </a:prstGeom>
        </p:spPr>
        <p:txBody>
          <a:bodyPr>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a:t>
            </a:r>
          </a:p>
        </p:txBody>
      </p:sp>
    </p:spTree>
    <p:extLst>
      <p:ext uri="{BB962C8B-B14F-4D97-AF65-F5344CB8AC3E}">
        <p14:creationId xmlns:p14="http://schemas.microsoft.com/office/powerpoint/2010/main" val="32778406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79"/>
                                        </p:tgtEl>
                                        <p:attrNameLst>
                                          <p:attrName>style.visibility</p:attrName>
                                        </p:attrNameLst>
                                      </p:cBhvr>
                                      <p:to>
                                        <p:strVal val="visible"/>
                                      </p:to>
                                    </p:set>
                                    <p:animEffect transition="in" filter="fade">
                                      <p:cBhvr>
                                        <p:cTn id="18" dur="1000"/>
                                        <p:tgtEl>
                                          <p:spTgt spid="79"/>
                                        </p:tgtEl>
                                      </p:cBhvr>
                                    </p:animEffect>
                                    <p:anim calcmode="lin" valueType="num">
                                      <p:cBhvr>
                                        <p:cTn id="19" dur="1000" fill="hold"/>
                                        <p:tgtEl>
                                          <p:spTgt spid="79"/>
                                        </p:tgtEl>
                                        <p:attrNameLst>
                                          <p:attrName>ppt_x</p:attrName>
                                        </p:attrNameLst>
                                      </p:cBhvr>
                                      <p:tavLst>
                                        <p:tav tm="0">
                                          <p:val>
                                            <p:strVal val="#ppt_x"/>
                                          </p:val>
                                        </p:tav>
                                        <p:tav tm="100000">
                                          <p:val>
                                            <p:strVal val="#ppt_x"/>
                                          </p:val>
                                        </p:tav>
                                      </p:tavLst>
                                    </p:anim>
                                    <p:anim calcmode="lin" valueType="num">
                                      <p:cBhvr>
                                        <p:cTn id="20" dur="1000" fill="hold"/>
                                        <p:tgtEl>
                                          <p:spTgt spid="79"/>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22" presetClass="entr" presetSubtype="4" fill="hold" nodeType="afterEffect">
                                  <p:stCondLst>
                                    <p:cond delay="0"/>
                                  </p:stCondLst>
                                  <p:childTnLst>
                                    <p:set>
                                      <p:cBhvr>
                                        <p:cTn id="23" dur="1" fill="hold">
                                          <p:stCondLst>
                                            <p:cond delay="0"/>
                                          </p:stCondLst>
                                        </p:cTn>
                                        <p:tgtEl>
                                          <p:spTgt spid="80"/>
                                        </p:tgtEl>
                                        <p:attrNameLst>
                                          <p:attrName>style.visibility</p:attrName>
                                        </p:attrNameLst>
                                      </p:cBhvr>
                                      <p:to>
                                        <p:strVal val="visible"/>
                                      </p:to>
                                    </p:set>
                                    <p:animEffect transition="in" filter="wipe(down)">
                                      <p:cBhvr>
                                        <p:cTn id="24" dur="500"/>
                                        <p:tgtEl>
                                          <p:spTgt spid="80"/>
                                        </p:tgtEl>
                                      </p:cBhvr>
                                    </p:animEffect>
                                  </p:childTnLst>
                                </p:cTn>
                              </p:par>
                              <p:par>
                                <p:cTn id="25" presetID="26" presetClass="entr" presetSubtype="0" fill="hold" nodeType="withEffect">
                                  <p:stCondLst>
                                    <p:cond delay="500"/>
                                  </p:stCondLst>
                                  <p:childTnLst>
                                    <p:set>
                                      <p:cBhvr>
                                        <p:cTn id="26" dur="1" fill="hold">
                                          <p:stCondLst>
                                            <p:cond delay="0"/>
                                          </p:stCondLst>
                                        </p:cTn>
                                        <p:tgtEl>
                                          <p:spTgt spid="82"/>
                                        </p:tgtEl>
                                        <p:attrNameLst>
                                          <p:attrName>style.visibility</p:attrName>
                                        </p:attrNameLst>
                                      </p:cBhvr>
                                      <p:to>
                                        <p:strVal val="visible"/>
                                      </p:to>
                                    </p:set>
                                    <p:animEffect transition="in" filter="wipe(down)">
                                      <p:cBhvr>
                                        <p:cTn id="27" dur="507">
                                          <p:stCondLst>
                                            <p:cond delay="0"/>
                                          </p:stCondLst>
                                        </p:cTn>
                                        <p:tgtEl>
                                          <p:spTgt spid="82"/>
                                        </p:tgtEl>
                                      </p:cBhvr>
                                    </p:animEffect>
                                    <p:anim calcmode="lin" valueType="num">
                                      <p:cBhvr>
                                        <p:cTn id="28" dur="1594" tmFilter="0,0; 0.14,0.36; 0.43,0.73; 0.71,0.91; 1.0,1.0">
                                          <p:stCondLst>
                                            <p:cond delay="0"/>
                                          </p:stCondLst>
                                        </p:cTn>
                                        <p:tgtEl>
                                          <p:spTgt spid="82"/>
                                        </p:tgtEl>
                                        <p:attrNameLst>
                                          <p:attrName>ppt_x</p:attrName>
                                        </p:attrNameLst>
                                      </p:cBhvr>
                                      <p:tavLst>
                                        <p:tav tm="0">
                                          <p:val>
                                            <p:strVal val="#ppt_x-0.25"/>
                                          </p:val>
                                        </p:tav>
                                        <p:tav tm="100000">
                                          <p:val>
                                            <p:strVal val="#ppt_x"/>
                                          </p:val>
                                        </p:tav>
                                      </p:tavLst>
                                    </p:anim>
                                    <p:anim calcmode="lin" valueType="num">
                                      <p:cBhvr>
                                        <p:cTn id="29" dur="581" tmFilter="0.0,0.0; 0.25,0.07; 0.50,0.2; 0.75,0.467; 1.0,1.0">
                                          <p:stCondLst>
                                            <p:cond delay="0"/>
                                          </p:stCondLst>
                                        </p:cTn>
                                        <p:tgtEl>
                                          <p:spTgt spid="82"/>
                                        </p:tgtEl>
                                        <p:attrNameLst>
                                          <p:attrName>ppt_y</p:attrName>
                                        </p:attrNameLst>
                                      </p:cBhvr>
                                      <p:tavLst>
                                        <p:tav tm="0" fmla="#ppt_y-sin(pi*$)/3">
                                          <p:val>
                                            <p:fltVal val="0.5"/>
                                          </p:val>
                                        </p:tav>
                                        <p:tav tm="100000">
                                          <p:val>
                                            <p:fltVal val="1"/>
                                          </p:val>
                                        </p:tav>
                                      </p:tavLst>
                                    </p:anim>
                                    <p:anim calcmode="lin" valueType="num">
                                      <p:cBhvr>
                                        <p:cTn id="30" dur="581" tmFilter="0, 0; 0.125,0.2665; 0.25,0.4; 0.375,0.465; 0.5,0.5;  0.625,0.535; 0.75,0.6; 0.875,0.7335; 1,1">
                                          <p:stCondLst>
                                            <p:cond delay="581"/>
                                          </p:stCondLst>
                                        </p:cTn>
                                        <p:tgtEl>
                                          <p:spTgt spid="82"/>
                                        </p:tgtEl>
                                        <p:attrNameLst>
                                          <p:attrName>ppt_y</p:attrName>
                                        </p:attrNameLst>
                                      </p:cBhvr>
                                      <p:tavLst>
                                        <p:tav tm="0" fmla="#ppt_y-sin(pi*$)/9">
                                          <p:val>
                                            <p:fltVal val="0"/>
                                          </p:val>
                                        </p:tav>
                                        <p:tav tm="100000">
                                          <p:val>
                                            <p:fltVal val="1"/>
                                          </p:val>
                                        </p:tav>
                                      </p:tavLst>
                                    </p:anim>
                                    <p:anim calcmode="lin" valueType="num">
                                      <p:cBhvr>
                                        <p:cTn id="31" dur="290" tmFilter="0, 0; 0.125,0.2665; 0.25,0.4; 0.375,0.465; 0.5,0.5;  0.625,0.535; 0.75,0.6; 0.875,0.7335; 1,1">
                                          <p:stCondLst>
                                            <p:cond delay="1159"/>
                                          </p:stCondLst>
                                        </p:cTn>
                                        <p:tgtEl>
                                          <p:spTgt spid="82"/>
                                        </p:tgtEl>
                                        <p:attrNameLst>
                                          <p:attrName>ppt_y</p:attrName>
                                        </p:attrNameLst>
                                      </p:cBhvr>
                                      <p:tavLst>
                                        <p:tav tm="0" fmla="#ppt_y-sin(pi*$)/27">
                                          <p:val>
                                            <p:fltVal val="0"/>
                                          </p:val>
                                        </p:tav>
                                        <p:tav tm="100000">
                                          <p:val>
                                            <p:fltVal val="1"/>
                                          </p:val>
                                        </p:tav>
                                      </p:tavLst>
                                    </p:anim>
                                    <p:anim calcmode="lin" valueType="num">
                                      <p:cBhvr>
                                        <p:cTn id="32" dur="144" tmFilter="0, 0; 0.125,0.2665; 0.25,0.4; 0.375,0.465; 0.5,0.5;  0.625,0.535; 0.75,0.6; 0.875,0.7335; 1,1">
                                          <p:stCondLst>
                                            <p:cond delay="1449"/>
                                          </p:stCondLst>
                                        </p:cTn>
                                        <p:tgtEl>
                                          <p:spTgt spid="82"/>
                                        </p:tgtEl>
                                        <p:attrNameLst>
                                          <p:attrName>ppt_y</p:attrName>
                                        </p:attrNameLst>
                                      </p:cBhvr>
                                      <p:tavLst>
                                        <p:tav tm="0" fmla="#ppt_y-sin(pi*$)/81">
                                          <p:val>
                                            <p:fltVal val="0"/>
                                          </p:val>
                                        </p:tav>
                                        <p:tav tm="100000">
                                          <p:val>
                                            <p:fltVal val="1"/>
                                          </p:val>
                                        </p:tav>
                                      </p:tavLst>
                                    </p:anim>
                                    <p:animScale>
                                      <p:cBhvr>
                                        <p:cTn id="33" dur="23">
                                          <p:stCondLst>
                                            <p:cond delay="569"/>
                                          </p:stCondLst>
                                        </p:cTn>
                                        <p:tgtEl>
                                          <p:spTgt spid="82"/>
                                        </p:tgtEl>
                                      </p:cBhvr>
                                      <p:to x="100000" y="60000"/>
                                    </p:animScale>
                                    <p:animScale>
                                      <p:cBhvr>
                                        <p:cTn id="34" dur="145" decel="50000">
                                          <p:stCondLst>
                                            <p:cond delay="592"/>
                                          </p:stCondLst>
                                        </p:cTn>
                                        <p:tgtEl>
                                          <p:spTgt spid="82"/>
                                        </p:tgtEl>
                                      </p:cBhvr>
                                      <p:to x="100000" y="100000"/>
                                    </p:animScale>
                                    <p:animScale>
                                      <p:cBhvr>
                                        <p:cTn id="35" dur="23">
                                          <p:stCondLst>
                                            <p:cond delay="1148"/>
                                          </p:stCondLst>
                                        </p:cTn>
                                        <p:tgtEl>
                                          <p:spTgt spid="82"/>
                                        </p:tgtEl>
                                      </p:cBhvr>
                                      <p:to x="100000" y="80000"/>
                                    </p:animScale>
                                    <p:animScale>
                                      <p:cBhvr>
                                        <p:cTn id="36" dur="145" decel="50000">
                                          <p:stCondLst>
                                            <p:cond delay="1171"/>
                                          </p:stCondLst>
                                        </p:cTn>
                                        <p:tgtEl>
                                          <p:spTgt spid="82"/>
                                        </p:tgtEl>
                                      </p:cBhvr>
                                      <p:to x="100000" y="100000"/>
                                    </p:animScale>
                                    <p:animScale>
                                      <p:cBhvr>
                                        <p:cTn id="37" dur="23">
                                          <p:stCondLst>
                                            <p:cond delay="1437"/>
                                          </p:stCondLst>
                                        </p:cTn>
                                        <p:tgtEl>
                                          <p:spTgt spid="82"/>
                                        </p:tgtEl>
                                      </p:cBhvr>
                                      <p:to x="100000" y="90000"/>
                                    </p:animScale>
                                    <p:animScale>
                                      <p:cBhvr>
                                        <p:cTn id="38" dur="145" decel="50000">
                                          <p:stCondLst>
                                            <p:cond delay="1459"/>
                                          </p:stCondLst>
                                        </p:cTn>
                                        <p:tgtEl>
                                          <p:spTgt spid="82"/>
                                        </p:tgtEl>
                                      </p:cBhvr>
                                      <p:to x="100000" y="100000"/>
                                    </p:animScale>
                                    <p:animScale>
                                      <p:cBhvr>
                                        <p:cTn id="39" dur="23">
                                          <p:stCondLst>
                                            <p:cond delay="1582"/>
                                          </p:stCondLst>
                                        </p:cTn>
                                        <p:tgtEl>
                                          <p:spTgt spid="82"/>
                                        </p:tgtEl>
                                      </p:cBhvr>
                                      <p:to x="100000" y="95000"/>
                                    </p:animScale>
                                    <p:animScale>
                                      <p:cBhvr>
                                        <p:cTn id="40" dur="145" decel="50000">
                                          <p:stCondLst>
                                            <p:cond delay="1605"/>
                                          </p:stCondLst>
                                        </p:cTn>
                                        <p:tgtEl>
                                          <p:spTgt spid="82"/>
                                        </p:tgtEl>
                                      </p:cBhvr>
                                      <p:to x="100000" y="100000"/>
                                    </p:animScale>
                                  </p:childTnLst>
                                </p:cTn>
                              </p:par>
                              <p:par>
                                <p:cTn id="41" presetID="26" presetClass="entr" presetSubtype="0" fill="hold" nodeType="withEffect">
                                  <p:stCondLst>
                                    <p:cond delay="500"/>
                                  </p:stCondLst>
                                  <p:childTnLst>
                                    <p:set>
                                      <p:cBhvr>
                                        <p:cTn id="42" dur="1" fill="hold">
                                          <p:stCondLst>
                                            <p:cond delay="0"/>
                                          </p:stCondLst>
                                        </p:cTn>
                                        <p:tgtEl>
                                          <p:spTgt spid="97"/>
                                        </p:tgtEl>
                                        <p:attrNameLst>
                                          <p:attrName>style.visibility</p:attrName>
                                        </p:attrNameLst>
                                      </p:cBhvr>
                                      <p:to>
                                        <p:strVal val="visible"/>
                                      </p:to>
                                    </p:set>
                                    <p:animEffect transition="in" filter="wipe(down)">
                                      <p:cBhvr>
                                        <p:cTn id="43" dur="507">
                                          <p:stCondLst>
                                            <p:cond delay="0"/>
                                          </p:stCondLst>
                                        </p:cTn>
                                        <p:tgtEl>
                                          <p:spTgt spid="97"/>
                                        </p:tgtEl>
                                      </p:cBhvr>
                                    </p:animEffect>
                                    <p:anim calcmode="lin" valueType="num">
                                      <p:cBhvr>
                                        <p:cTn id="44" dur="1594" tmFilter="0,0; 0.14,0.36; 0.43,0.73; 0.71,0.91; 1.0,1.0">
                                          <p:stCondLst>
                                            <p:cond delay="0"/>
                                          </p:stCondLst>
                                        </p:cTn>
                                        <p:tgtEl>
                                          <p:spTgt spid="97"/>
                                        </p:tgtEl>
                                        <p:attrNameLst>
                                          <p:attrName>ppt_x</p:attrName>
                                        </p:attrNameLst>
                                      </p:cBhvr>
                                      <p:tavLst>
                                        <p:tav tm="0">
                                          <p:val>
                                            <p:strVal val="#ppt_x-0.25"/>
                                          </p:val>
                                        </p:tav>
                                        <p:tav tm="100000">
                                          <p:val>
                                            <p:strVal val="#ppt_x"/>
                                          </p:val>
                                        </p:tav>
                                      </p:tavLst>
                                    </p:anim>
                                    <p:anim calcmode="lin" valueType="num">
                                      <p:cBhvr>
                                        <p:cTn id="45" dur="581" tmFilter="0.0,0.0; 0.25,0.07; 0.50,0.2; 0.75,0.467; 1.0,1.0">
                                          <p:stCondLst>
                                            <p:cond delay="0"/>
                                          </p:stCondLst>
                                        </p:cTn>
                                        <p:tgtEl>
                                          <p:spTgt spid="97"/>
                                        </p:tgtEl>
                                        <p:attrNameLst>
                                          <p:attrName>ppt_y</p:attrName>
                                        </p:attrNameLst>
                                      </p:cBhvr>
                                      <p:tavLst>
                                        <p:tav tm="0" fmla="#ppt_y-sin(pi*$)/3">
                                          <p:val>
                                            <p:fltVal val="0.5"/>
                                          </p:val>
                                        </p:tav>
                                        <p:tav tm="100000">
                                          <p:val>
                                            <p:fltVal val="1"/>
                                          </p:val>
                                        </p:tav>
                                      </p:tavLst>
                                    </p:anim>
                                    <p:anim calcmode="lin" valueType="num">
                                      <p:cBhvr>
                                        <p:cTn id="46" dur="581" tmFilter="0, 0; 0.125,0.2665; 0.25,0.4; 0.375,0.465; 0.5,0.5;  0.625,0.535; 0.75,0.6; 0.875,0.7335; 1,1">
                                          <p:stCondLst>
                                            <p:cond delay="581"/>
                                          </p:stCondLst>
                                        </p:cTn>
                                        <p:tgtEl>
                                          <p:spTgt spid="97"/>
                                        </p:tgtEl>
                                        <p:attrNameLst>
                                          <p:attrName>ppt_y</p:attrName>
                                        </p:attrNameLst>
                                      </p:cBhvr>
                                      <p:tavLst>
                                        <p:tav tm="0" fmla="#ppt_y-sin(pi*$)/9">
                                          <p:val>
                                            <p:fltVal val="0"/>
                                          </p:val>
                                        </p:tav>
                                        <p:tav tm="100000">
                                          <p:val>
                                            <p:fltVal val="1"/>
                                          </p:val>
                                        </p:tav>
                                      </p:tavLst>
                                    </p:anim>
                                    <p:anim calcmode="lin" valueType="num">
                                      <p:cBhvr>
                                        <p:cTn id="47" dur="290" tmFilter="0, 0; 0.125,0.2665; 0.25,0.4; 0.375,0.465; 0.5,0.5;  0.625,0.535; 0.75,0.6; 0.875,0.7335; 1,1">
                                          <p:stCondLst>
                                            <p:cond delay="1159"/>
                                          </p:stCondLst>
                                        </p:cTn>
                                        <p:tgtEl>
                                          <p:spTgt spid="97"/>
                                        </p:tgtEl>
                                        <p:attrNameLst>
                                          <p:attrName>ppt_y</p:attrName>
                                        </p:attrNameLst>
                                      </p:cBhvr>
                                      <p:tavLst>
                                        <p:tav tm="0" fmla="#ppt_y-sin(pi*$)/27">
                                          <p:val>
                                            <p:fltVal val="0"/>
                                          </p:val>
                                        </p:tav>
                                        <p:tav tm="100000">
                                          <p:val>
                                            <p:fltVal val="1"/>
                                          </p:val>
                                        </p:tav>
                                      </p:tavLst>
                                    </p:anim>
                                    <p:anim calcmode="lin" valueType="num">
                                      <p:cBhvr>
                                        <p:cTn id="48" dur="144" tmFilter="0, 0; 0.125,0.2665; 0.25,0.4; 0.375,0.465; 0.5,0.5;  0.625,0.535; 0.75,0.6; 0.875,0.7335; 1,1">
                                          <p:stCondLst>
                                            <p:cond delay="1449"/>
                                          </p:stCondLst>
                                        </p:cTn>
                                        <p:tgtEl>
                                          <p:spTgt spid="97"/>
                                        </p:tgtEl>
                                        <p:attrNameLst>
                                          <p:attrName>ppt_y</p:attrName>
                                        </p:attrNameLst>
                                      </p:cBhvr>
                                      <p:tavLst>
                                        <p:tav tm="0" fmla="#ppt_y-sin(pi*$)/81">
                                          <p:val>
                                            <p:fltVal val="0"/>
                                          </p:val>
                                        </p:tav>
                                        <p:tav tm="100000">
                                          <p:val>
                                            <p:fltVal val="1"/>
                                          </p:val>
                                        </p:tav>
                                      </p:tavLst>
                                    </p:anim>
                                    <p:animScale>
                                      <p:cBhvr>
                                        <p:cTn id="49" dur="23">
                                          <p:stCondLst>
                                            <p:cond delay="569"/>
                                          </p:stCondLst>
                                        </p:cTn>
                                        <p:tgtEl>
                                          <p:spTgt spid="97"/>
                                        </p:tgtEl>
                                      </p:cBhvr>
                                      <p:to x="100000" y="60000"/>
                                    </p:animScale>
                                    <p:animScale>
                                      <p:cBhvr>
                                        <p:cTn id="50" dur="145" decel="50000">
                                          <p:stCondLst>
                                            <p:cond delay="592"/>
                                          </p:stCondLst>
                                        </p:cTn>
                                        <p:tgtEl>
                                          <p:spTgt spid="97"/>
                                        </p:tgtEl>
                                      </p:cBhvr>
                                      <p:to x="100000" y="100000"/>
                                    </p:animScale>
                                    <p:animScale>
                                      <p:cBhvr>
                                        <p:cTn id="51" dur="23">
                                          <p:stCondLst>
                                            <p:cond delay="1148"/>
                                          </p:stCondLst>
                                        </p:cTn>
                                        <p:tgtEl>
                                          <p:spTgt spid="97"/>
                                        </p:tgtEl>
                                      </p:cBhvr>
                                      <p:to x="100000" y="80000"/>
                                    </p:animScale>
                                    <p:animScale>
                                      <p:cBhvr>
                                        <p:cTn id="52" dur="145" decel="50000">
                                          <p:stCondLst>
                                            <p:cond delay="1171"/>
                                          </p:stCondLst>
                                        </p:cTn>
                                        <p:tgtEl>
                                          <p:spTgt spid="97"/>
                                        </p:tgtEl>
                                      </p:cBhvr>
                                      <p:to x="100000" y="100000"/>
                                    </p:animScale>
                                    <p:animScale>
                                      <p:cBhvr>
                                        <p:cTn id="53" dur="23">
                                          <p:stCondLst>
                                            <p:cond delay="1437"/>
                                          </p:stCondLst>
                                        </p:cTn>
                                        <p:tgtEl>
                                          <p:spTgt spid="97"/>
                                        </p:tgtEl>
                                      </p:cBhvr>
                                      <p:to x="100000" y="90000"/>
                                    </p:animScale>
                                    <p:animScale>
                                      <p:cBhvr>
                                        <p:cTn id="54" dur="145" decel="50000">
                                          <p:stCondLst>
                                            <p:cond delay="1459"/>
                                          </p:stCondLst>
                                        </p:cTn>
                                        <p:tgtEl>
                                          <p:spTgt spid="97"/>
                                        </p:tgtEl>
                                      </p:cBhvr>
                                      <p:to x="100000" y="100000"/>
                                    </p:animScale>
                                    <p:animScale>
                                      <p:cBhvr>
                                        <p:cTn id="55" dur="23">
                                          <p:stCondLst>
                                            <p:cond delay="1582"/>
                                          </p:stCondLst>
                                        </p:cTn>
                                        <p:tgtEl>
                                          <p:spTgt spid="97"/>
                                        </p:tgtEl>
                                      </p:cBhvr>
                                      <p:to x="100000" y="95000"/>
                                    </p:animScale>
                                    <p:animScale>
                                      <p:cBhvr>
                                        <p:cTn id="56" dur="145" decel="50000">
                                          <p:stCondLst>
                                            <p:cond delay="1605"/>
                                          </p:stCondLst>
                                        </p:cTn>
                                        <p:tgtEl>
                                          <p:spTgt spid="97"/>
                                        </p:tgtEl>
                                      </p:cBhvr>
                                      <p:to x="100000" y="100000"/>
                                    </p:animScale>
                                  </p:childTnLst>
                                </p:cTn>
                              </p:par>
                              <p:par>
                                <p:cTn id="57" presetID="26" presetClass="entr" presetSubtype="0" fill="hold" nodeType="withEffect">
                                  <p:stCondLst>
                                    <p:cond delay="500"/>
                                  </p:stCondLst>
                                  <p:childTnLst>
                                    <p:set>
                                      <p:cBhvr>
                                        <p:cTn id="58" dur="1" fill="hold">
                                          <p:stCondLst>
                                            <p:cond delay="0"/>
                                          </p:stCondLst>
                                        </p:cTn>
                                        <p:tgtEl>
                                          <p:spTgt spid="102"/>
                                        </p:tgtEl>
                                        <p:attrNameLst>
                                          <p:attrName>style.visibility</p:attrName>
                                        </p:attrNameLst>
                                      </p:cBhvr>
                                      <p:to>
                                        <p:strVal val="visible"/>
                                      </p:to>
                                    </p:set>
                                    <p:animEffect transition="in" filter="wipe(down)">
                                      <p:cBhvr>
                                        <p:cTn id="59" dur="507">
                                          <p:stCondLst>
                                            <p:cond delay="0"/>
                                          </p:stCondLst>
                                        </p:cTn>
                                        <p:tgtEl>
                                          <p:spTgt spid="102"/>
                                        </p:tgtEl>
                                      </p:cBhvr>
                                    </p:animEffect>
                                    <p:anim calcmode="lin" valueType="num">
                                      <p:cBhvr>
                                        <p:cTn id="60" dur="1594" tmFilter="0,0; 0.14,0.36; 0.43,0.73; 0.71,0.91; 1.0,1.0">
                                          <p:stCondLst>
                                            <p:cond delay="0"/>
                                          </p:stCondLst>
                                        </p:cTn>
                                        <p:tgtEl>
                                          <p:spTgt spid="102"/>
                                        </p:tgtEl>
                                        <p:attrNameLst>
                                          <p:attrName>ppt_x</p:attrName>
                                        </p:attrNameLst>
                                      </p:cBhvr>
                                      <p:tavLst>
                                        <p:tav tm="0">
                                          <p:val>
                                            <p:strVal val="#ppt_x-0.25"/>
                                          </p:val>
                                        </p:tav>
                                        <p:tav tm="100000">
                                          <p:val>
                                            <p:strVal val="#ppt_x"/>
                                          </p:val>
                                        </p:tav>
                                      </p:tavLst>
                                    </p:anim>
                                    <p:anim calcmode="lin" valueType="num">
                                      <p:cBhvr>
                                        <p:cTn id="61" dur="581" tmFilter="0.0,0.0; 0.25,0.07; 0.50,0.2; 0.75,0.467; 1.0,1.0">
                                          <p:stCondLst>
                                            <p:cond delay="0"/>
                                          </p:stCondLst>
                                        </p:cTn>
                                        <p:tgtEl>
                                          <p:spTgt spid="102"/>
                                        </p:tgtEl>
                                        <p:attrNameLst>
                                          <p:attrName>ppt_y</p:attrName>
                                        </p:attrNameLst>
                                      </p:cBhvr>
                                      <p:tavLst>
                                        <p:tav tm="0" fmla="#ppt_y-sin(pi*$)/3">
                                          <p:val>
                                            <p:fltVal val="0.5"/>
                                          </p:val>
                                        </p:tav>
                                        <p:tav tm="100000">
                                          <p:val>
                                            <p:fltVal val="1"/>
                                          </p:val>
                                        </p:tav>
                                      </p:tavLst>
                                    </p:anim>
                                    <p:anim calcmode="lin" valueType="num">
                                      <p:cBhvr>
                                        <p:cTn id="62" dur="581" tmFilter="0, 0; 0.125,0.2665; 0.25,0.4; 0.375,0.465; 0.5,0.5;  0.625,0.535; 0.75,0.6; 0.875,0.7335; 1,1">
                                          <p:stCondLst>
                                            <p:cond delay="581"/>
                                          </p:stCondLst>
                                        </p:cTn>
                                        <p:tgtEl>
                                          <p:spTgt spid="102"/>
                                        </p:tgtEl>
                                        <p:attrNameLst>
                                          <p:attrName>ppt_y</p:attrName>
                                        </p:attrNameLst>
                                      </p:cBhvr>
                                      <p:tavLst>
                                        <p:tav tm="0" fmla="#ppt_y-sin(pi*$)/9">
                                          <p:val>
                                            <p:fltVal val="0"/>
                                          </p:val>
                                        </p:tav>
                                        <p:tav tm="100000">
                                          <p:val>
                                            <p:fltVal val="1"/>
                                          </p:val>
                                        </p:tav>
                                      </p:tavLst>
                                    </p:anim>
                                    <p:anim calcmode="lin" valueType="num">
                                      <p:cBhvr>
                                        <p:cTn id="63" dur="290" tmFilter="0, 0; 0.125,0.2665; 0.25,0.4; 0.375,0.465; 0.5,0.5;  0.625,0.535; 0.75,0.6; 0.875,0.7335; 1,1">
                                          <p:stCondLst>
                                            <p:cond delay="1159"/>
                                          </p:stCondLst>
                                        </p:cTn>
                                        <p:tgtEl>
                                          <p:spTgt spid="102"/>
                                        </p:tgtEl>
                                        <p:attrNameLst>
                                          <p:attrName>ppt_y</p:attrName>
                                        </p:attrNameLst>
                                      </p:cBhvr>
                                      <p:tavLst>
                                        <p:tav tm="0" fmla="#ppt_y-sin(pi*$)/27">
                                          <p:val>
                                            <p:fltVal val="0"/>
                                          </p:val>
                                        </p:tav>
                                        <p:tav tm="100000">
                                          <p:val>
                                            <p:fltVal val="1"/>
                                          </p:val>
                                        </p:tav>
                                      </p:tavLst>
                                    </p:anim>
                                    <p:anim calcmode="lin" valueType="num">
                                      <p:cBhvr>
                                        <p:cTn id="64" dur="144" tmFilter="0, 0; 0.125,0.2665; 0.25,0.4; 0.375,0.465; 0.5,0.5;  0.625,0.535; 0.75,0.6; 0.875,0.7335; 1,1">
                                          <p:stCondLst>
                                            <p:cond delay="1449"/>
                                          </p:stCondLst>
                                        </p:cTn>
                                        <p:tgtEl>
                                          <p:spTgt spid="102"/>
                                        </p:tgtEl>
                                        <p:attrNameLst>
                                          <p:attrName>ppt_y</p:attrName>
                                        </p:attrNameLst>
                                      </p:cBhvr>
                                      <p:tavLst>
                                        <p:tav tm="0" fmla="#ppt_y-sin(pi*$)/81">
                                          <p:val>
                                            <p:fltVal val="0"/>
                                          </p:val>
                                        </p:tav>
                                        <p:tav tm="100000">
                                          <p:val>
                                            <p:fltVal val="1"/>
                                          </p:val>
                                        </p:tav>
                                      </p:tavLst>
                                    </p:anim>
                                    <p:animScale>
                                      <p:cBhvr>
                                        <p:cTn id="65" dur="23">
                                          <p:stCondLst>
                                            <p:cond delay="569"/>
                                          </p:stCondLst>
                                        </p:cTn>
                                        <p:tgtEl>
                                          <p:spTgt spid="102"/>
                                        </p:tgtEl>
                                      </p:cBhvr>
                                      <p:to x="100000" y="60000"/>
                                    </p:animScale>
                                    <p:animScale>
                                      <p:cBhvr>
                                        <p:cTn id="66" dur="145" decel="50000">
                                          <p:stCondLst>
                                            <p:cond delay="592"/>
                                          </p:stCondLst>
                                        </p:cTn>
                                        <p:tgtEl>
                                          <p:spTgt spid="102"/>
                                        </p:tgtEl>
                                      </p:cBhvr>
                                      <p:to x="100000" y="100000"/>
                                    </p:animScale>
                                    <p:animScale>
                                      <p:cBhvr>
                                        <p:cTn id="67" dur="23">
                                          <p:stCondLst>
                                            <p:cond delay="1148"/>
                                          </p:stCondLst>
                                        </p:cTn>
                                        <p:tgtEl>
                                          <p:spTgt spid="102"/>
                                        </p:tgtEl>
                                      </p:cBhvr>
                                      <p:to x="100000" y="80000"/>
                                    </p:animScale>
                                    <p:animScale>
                                      <p:cBhvr>
                                        <p:cTn id="68" dur="145" decel="50000">
                                          <p:stCondLst>
                                            <p:cond delay="1171"/>
                                          </p:stCondLst>
                                        </p:cTn>
                                        <p:tgtEl>
                                          <p:spTgt spid="102"/>
                                        </p:tgtEl>
                                      </p:cBhvr>
                                      <p:to x="100000" y="100000"/>
                                    </p:animScale>
                                    <p:animScale>
                                      <p:cBhvr>
                                        <p:cTn id="69" dur="23">
                                          <p:stCondLst>
                                            <p:cond delay="1437"/>
                                          </p:stCondLst>
                                        </p:cTn>
                                        <p:tgtEl>
                                          <p:spTgt spid="102"/>
                                        </p:tgtEl>
                                      </p:cBhvr>
                                      <p:to x="100000" y="90000"/>
                                    </p:animScale>
                                    <p:animScale>
                                      <p:cBhvr>
                                        <p:cTn id="70" dur="145" decel="50000">
                                          <p:stCondLst>
                                            <p:cond delay="1459"/>
                                          </p:stCondLst>
                                        </p:cTn>
                                        <p:tgtEl>
                                          <p:spTgt spid="102"/>
                                        </p:tgtEl>
                                      </p:cBhvr>
                                      <p:to x="100000" y="100000"/>
                                    </p:animScale>
                                    <p:animScale>
                                      <p:cBhvr>
                                        <p:cTn id="71" dur="23">
                                          <p:stCondLst>
                                            <p:cond delay="1582"/>
                                          </p:stCondLst>
                                        </p:cTn>
                                        <p:tgtEl>
                                          <p:spTgt spid="102"/>
                                        </p:tgtEl>
                                      </p:cBhvr>
                                      <p:to x="100000" y="95000"/>
                                    </p:animScale>
                                    <p:animScale>
                                      <p:cBhvr>
                                        <p:cTn id="72" dur="145" decel="50000">
                                          <p:stCondLst>
                                            <p:cond delay="1605"/>
                                          </p:stCondLst>
                                        </p:cTn>
                                        <p:tgtEl>
                                          <p:spTgt spid="102"/>
                                        </p:tgtEl>
                                      </p:cBhvr>
                                      <p:to x="100000" y="100000"/>
                                    </p:animScale>
                                  </p:childTnLst>
                                </p:cTn>
                              </p:par>
                              <p:par>
                                <p:cTn id="73" presetID="26" presetClass="entr" presetSubtype="0" fill="hold" nodeType="withEffect">
                                  <p:stCondLst>
                                    <p:cond delay="500"/>
                                  </p:stCondLst>
                                  <p:childTnLst>
                                    <p:set>
                                      <p:cBhvr>
                                        <p:cTn id="74" dur="1" fill="hold">
                                          <p:stCondLst>
                                            <p:cond delay="0"/>
                                          </p:stCondLst>
                                        </p:cTn>
                                        <p:tgtEl>
                                          <p:spTgt spid="118"/>
                                        </p:tgtEl>
                                        <p:attrNameLst>
                                          <p:attrName>style.visibility</p:attrName>
                                        </p:attrNameLst>
                                      </p:cBhvr>
                                      <p:to>
                                        <p:strVal val="visible"/>
                                      </p:to>
                                    </p:set>
                                    <p:animEffect transition="in" filter="wipe(down)">
                                      <p:cBhvr>
                                        <p:cTn id="75" dur="507">
                                          <p:stCondLst>
                                            <p:cond delay="0"/>
                                          </p:stCondLst>
                                        </p:cTn>
                                        <p:tgtEl>
                                          <p:spTgt spid="118"/>
                                        </p:tgtEl>
                                      </p:cBhvr>
                                    </p:animEffect>
                                    <p:anim calcmode="lin" valueType="num">
                                      <p:cBhvr>
                                        <p:cTn id="76" dur="1594" tmFilter="0,0; 0.14,0.36; 0.43,0.73; 0.71,0.91; 1.0,1.0">
                                          <p:stCondLst>
                                            <p:cond delay="0"/>
                                          </p:stCondLst>
                                        </p:cTn>
                                        <p:tgtEl>
                                          <p:spTgt spid="118"/>
                                        </p:tgtEl>
                                        <p:attrNameLst>
                                          <p:attrName>ppt_x</p:attrName>
                                        </p:attrNameLst>
                                      </p:cBhvr>
                                      <p:tavLst>
                                        <p:tav tm="0">
                                          <p:val>
                                            <p:strVal val="#ppt_x-0.25"/>
                                          </p:val>
                                        </p:tav>
                                        <p:tav tm="100000">
                                          <p:val>
                                            <p:strVal val="#ppt_x"/>
                                          </p:val>
                                        </p:tav>
                                      </p:tavLst>
                                    </p:anim>
                                    <p:anim calcmode="lin" valueType="num">
                                      <p:cBhvr>
                                        <p:cTn id="77" dur="581" tmFilter="0.0,0.0; 0.25,0.07; 0.50,0.2; 0.75,0.467; 1.0,1.0">
                                          <p:stCondLst>
                                            <p:cond delay="0"/>
                                          </p:stCondLst>
                                        </p:cTn>
                                        <p:tgtEl>
                                          <p:spTgt spid="118"/>
                                        </p:tgtEl>
                                        <p:attrNameLst>
                                          <p:attrName>ppt_y</p:attrName>
                                        </p:attrNameLst>
                                      </p:cBhvr>
                                      <p:tavLst>
                                        <p:tav tm="0" fmla="#ppt_y-sin(pi*$)/3">
                                          <p:val>
                                            <p:fltVal val="0.5"/>
                                          </p:val>
                                        </p:tav>
                                        <p:tav tm="100000">
                                          <p:val>
                                            <p:fltVal val="1"/>
                                          </p:val>
                                        </p:tav>
                                      </p:tavLst>
                                    </p:anim>
                                    <p:anim calcmode="lin" valueType="num">
                                      <p:cBhvr>
                                        <p:cTn id="78" dur="581" tmFilter="0, 0; 0.125,0.2665; 0.25,0.4; 0.375,0.465; 0.5,0.5;  0.625,0.535; 0.75,0.6; 0.875,0.7335; 1,1">
                                          <p:stCondLst>
                                            <p:cond delay="581"/>
                                          </p:stCondLst>
                                        </p:cTn>
                                        <p:tgtEl>
                                          <p:spTgt spid="118"/>
                                        </p:tgtEl>
                                        <p:attrNameLst>
                                          <p:attrName>ppt_y</p:attrName>
                                        </p:attrNameLst>
                                      </p:cBhvr>
                                      <p:tavLst>
                                        <p:tav tm="0" fmla="#ppt_y-sin(pi*$)/9">
                                          <p:val>
                                            <p:fltVal val="0"/>
                                          </p:val>
                                        </p:tav>
                                        <p:tav tm="100000">
                                          <p:val>
                                            <p:fltVal val="1"/>
                                          </p:val>
                                        </p:tav>
                                      </p:tavLst>
                                    </p:anim>
                                    <p:anim calcmode="lin" valueType="num">
                                      <p:cBhvr>
                                        <p:cTn id="79" dur="290" tmFilter="0, 0; 0.125,0.2665; 0.25,0.4; 0.375,0.465; 0.5,0.5;  0.625,0.535; 0.75,0.6; 0.875,0.7335; 1,1">
                                          <p:stCondLst>
                                            <p:cond delay="1159"/>
                                          </p:stCondLst>
                                        </p:cTn>
                                        <p:tgtEl>
                                          <p:spTgt spid="118"/>
                                        </p:tgtEl>
                                        <p:attrNameLst>
                                          <p:attrName>ppt_y</p:attrName>
                                        </p:attrNameLst>
                                      </p:cBhvr>
                                      <p:tavLst>
                                        <p:tav tm="0" fmla="#ppt_y-sin(pi*$)/27">
                                          <p:val>
                                            <p:fltVal val="0"/>
                                          </p:val>
                                        </p:tav>
                                        <p:tav tm="100000">
                                          <p:val>
                                            <p:fltVal val="1"/>
                                          </p:val>
                                        </p:tav>
                                      </p:tavLst>
                                    </p:anim>
                                    <p:anim calcmode="lin" valueType="num">
                                      <p:cBhvr>
                                        <p:cTn id="80" dur="144" tmFilter="0, 0; 0.125,0.2665; 0.25,0.4; 0.375,0.465; 0.5,0.5;  0.625,0.535; 0.75,0.6; 0.875,0.7335; 1,1">
                                          <p:stCondLst>
                                            <p:cond delay="1449"/>
                                          </p:stCondLst>
                                        </p:cTn>
                                        <p:tgtEl>
                                          <p:spTgt spid="118"/>
                                        </p:tgtEl>
                                        <p:attrNameLst>
                                          <p:attrName>ppt_y</p:attrName>
                                        </p:attrNameLst>
                                      </p:cBhvr>
                                      <p:tavLst>
                                        <p:tav tm="0" fmla="#ppt_y-sin(pi*$)/81">
                                          <p:val>
                                            <p:fltVal val="0"/>
                                          </p:val>
                                        </p:tav>
                                        <p:tav tm="100000">
                                          <p:val>
                                            <p:fltVal val="1"/>
                                          </p:val>
                                        </p:tav>
                                      </p:tavLst>
                                    </p:anim>
                                    <p:animScale>
                                      <p:cBhvr>
                                        <p:cTn id="81" dur="23">
                                          <p:stCondLst>
                                            <p:cond delay="569"/>
                                          </p:stCondLst>
                                        </p:cTn>
                                        <p:tgtEl>
                                          <p:spTgt spid="118"/>
                                        </p:tgtEl>
                                      </p:cBhvr>
                                      <p:to x="100000" y="60000"/>
                                    </p:animScale>
                                    <p:animScale>
                                      <p:cBhvr>
                                        <p:cTn id="82" dur="145" decel="50000">
                                          <p:stCondLst>
                                            <p:cond delay="592"/>
                                          </p:stCondLst>
                                        </p:cTn>
                                        <p:tgtEl>
                                          <p:spTgt spid="118"/>
                                        </p:tgtEl>
                                      </p:cBhvr>
                                      <p:to x="100000" y="100000"/>
                                    </p:animScale>
                                    <p:animScale>
                                      <p:cBhvr>
                                        <p:cTn id="83" dur="23">
                                          <p:stCondLst>
                                            <p:cond delay="1148"/>
                                          </p:stCondLst>
                                        </p:cTn>
                                        <p:tgtEl>
                                          <p:spTgt spid="118"/>
                                        </p:tgtEl>
                                      </p:cBhvr>
                                      <p:to x="100000" y="80000"/>
                                    </p:animScale>
                                    <p:animScale>
                                      <p:cBhvr>
                                        <p:cTn id="84" dur="145" decel="50000">
                                          <p:stCondLst>
                                            <p:cond delay="1171"/>
                                          </p:stCondLst>
                                        </p:cTn>
                                        <p:tgtEl>
                                          <p:spTgt spid="118"/>
                                        </p:tgtEl>
                                      </p:cBhvr>
                                      <p:to x="100000" y="100000"/>
                                    </p:animScale>
                                    <p:animScale>
                                      <p:cBhvr>
                                        <p:cTn id="85" dur="23">
                                          <p:stCondLst>
                                            <p:cond delay="1437"/>
                                          </p:stCondLst>
                                        </p:cTn>
                                        <p:tgtEl>
                                          <p:spTgt spid="118"/>
                                        </p:tgtEl>
                                      </p:cBhvr>
                                      <p:to x="100000" y="90000"/>
                                    </p:animScale>
                                    <p:animScale>
                                      <p:cBhvr>
                                        <p:cTn id="86" dur="145" decel="50000">
                                          <p:stCondLst>
                                            <p:cond delay="1459"/>
                                          </p:stCondLst>
                                        </p:cTn>
                                        <p:tgtEl>
                                          <p:spTgt spid="118"/>
                                        </p:tgtEl>
                                      </p:cBhvr>
                                      <p:to x="100000" y="100000"/>
                                    </p:animScale>
                                    <p:animScale>
                                      <p:cBhvr>
                                        <p:cTn id="87" dur="23">
                                          <p:stCondLst>
                                            <p:cond delay="1582"/>
                                          </p:stCondLst>
                                        </p:cTn>
                                        <p:tgtEl>
                                          <p:spTgt spid="118"/>
                                        </p:tgtEl>
                                      </p:cBhvr>
                                      <p:to x="100000" y="95000"/>
                                    </p:animScale>
                                    <p:animScale>
                                      <p:cBhvr>
                                        <p:cTn id="88" dur="145" decel="50000">
                                          <p:stCondLst>
                                            <p:cond delay="1605"/>
                                          </p:stCondLst>
                                        </p:cTn>
                                        <p:tgtEl>
                                          <p:spTgt spid="118"/>
                                        </p:tgtEl>
                                      </p:cBhvr>
                                      <p:to x="100000" y="100000"/>
                                    </p:animScale>
                                  </p:childTnLst>
                                </p:cTn>
                              </p:par>
                              <p:par>
                                <p:cTn id="89" presetID="26" presetClass="entr" presetSubtype="0" fill="hold" nodeType="withEffect">
                                  <p:stCondLst>
                                    <p:cond delay="500"/>
                                  </p:stCondLst>
                                  <p:childTnLst>
                                    <p:set>
                                      <p:cBhvr>
                                        <p:cTn id="90" dur="1" fill="hold">
                                          <p:stCondLst>
                                            <p:cond delay="0"/>
                                          </p:stCondLst>
                                        </p:cTn>
                                        <p:tgtEl>
                                          <p:spTgt spid="113"/>
                                        </p:tgtEl>
                                        <p:attrNameLst>
                                          <p:attrName>style.visibility</p:attrName>
                                        </p:attrNameLst>
                                      </p:cBhvr>
                                      <p:to>
                                        <p:strVal val="visible"/>
                                      </p:to>
                                    </p:set>
                                    <p:animEffect transition="in" filter="wipe(down)">
                                      <p:cBhvr>
                                        <p:cTn id="91" dur="507">
                                          <p:stCondLst>
                                            <p:cond delay="0"/>
                                          </p:stCondLst>
                                        </p:cTn>
                                        <p:tgtEl>
                                          <p:spTgt spid="113"/>
                                        </p:tgtEl>
                                      </p:cBhvr>
                                    </p:animEffect>
                                    <p:anim calcmode="lin" valueType="num">
                                      <p:cBhvr>
                                        <p:cTn id="92" dur="1594" tmFilter="0,0; 0.14,0.36; 0.43,0.73; 0.71,0.91; 1.0,1.0">
                                          <p:stCondLst>
                                            <p:cond delay="0"/>
                                          </p:stCondLst>
                                        </p:cTn>
                                        <p:tgtEl>
                                          <p:spTgt spid="113"/>
                                        </p:tgtEl>
                                        <p:attrNameLst>
                                          <p:attrName>ppt_x</p:attrName>
                                        </p:attrNameLst>
                                      </p:cBhvr>
                                      <p:tavLst>
                                        <p:tav tm="0">
                                          <p:val>
                                            <p:strVal val="#ppt_x-0.25"/>
                                          </p:val>
                                        </p:tav>
                                        <p:tav tm="100000">
                                          <p:val>
                                            <p:strVal val="#ppt_x"/>
                                          </p:val>
                                        </p:tav>
                                      </p:tavLst>
                                    </p:anim>
                                    <p:anim calcmode="lin" valueType="num">
                                      <p:cBhvr>
                                        <p:cTn id="93" dur="581" tmFilter="0.0,0.0; 0.25,0.07; 0.50,0.2; 0.75,0.467; 1.0,1.0">
                                          <p:stCondLst>
                                            <p:cond delay="0"/>
                                          </p:stCondLst>
                                        </p:cTn>
                                        <p:tgtEl>
                                          <p:spTgt spid="113"/>
                                        </p:tgtEl>
                                        <p:attrNameLst>
                                          <p:attrName>ppt_y</p:attrName>
                                        </p:attrNameLst>
                                      </p:cBhvr>
                                      <p:tavLst>
                                        <p:tav tm="0" fmla="#ppt_y-sin(pi*$)/3">
                                          <p:val>
                                            <p:fltVal val="0.5"/>
                                          </p:val>
                                        </p:tav>
                                        <p:tav tm="100000">
                                          <p:val>
                                            <p:fltVal val="1"/>
                                          </p:val>
                                        </p:tav>
                                      </p:tavLst>
                                    </p:anim>
                                    <p:anim calcmode="lin" valueType="num">
                                      <p:cBhvr>
                                        <p:cTn id="94" dur="581" tmFilter="0, 0; 0.125,0.2665; 0.25,0.4; 0.375,0.465; 0.5,0.5;  0.625,0.535; 0.75,0.6; 0.875,0.7335; 1,1">
                                          <p:stCondLst>
                                            <p:cond delay="581"/>
                                          </p:stCondLst>
                                        </p:cTn>
                                        <p:tgtEl>
                                          <p:spTgt spid="113"/>
                                        </p:tgtEl>
                                        <p:attrNameLst>
                                          <p:attrName>ppt_y</p:attrName>
                                        </p:attrNameLst>
                                      </p:cBhvr>
                                      <p:tavLst>
                                        <p:tav tm="0" fmla="#ppt_y-sin(pi*$)/9">
                                          <p:val>
                                            <p:fltVal val="0"/>
                                          </p:val>
                                        </p:tav>
                                        <p:tav tm="100000">
                                          <p:val>
                                            <p:fltVal val="1"/>
                                          </p:val>
                                        </p:tav>
                                      </p:tavLst>
                                    </p:anim>
                                    <p:anim calcmode="lin" valueType="num">
                                      <p:cBhvr>
                                        <p:cTn id="95" dur="290" tmFilter="0, 0; 0.125,0.2665; 0.25,0.4; 0.375,0.465; 0.5,0.5;  0.625,0.535; 0.75,0.6; 0.875,0.7335; 1,1">
                                          <p:stCondLst>
                                            <p:cond delay="1159"/>
                                          </p:stCondLst>
                                        </p:cTn>
                                        <p:tgtEl>
                                          <p:spTgt spid="113"/>
                                        </p:tgtEl>
                                        <p:attrNameLst>
                                          <p:attrName>ppt_y</p:attrName>
                                        </p:attrNameLst>
                                      </p:cBhvr>
                                      <p:tavLst>
                                        <p:tav tm="0" fmla="#ppt_y-sin(pi*$)/27">
                                          <p:val>
                                            <p:fltVal val="0"/>
                                          </p:val>
                                        </p:tav>
                                        <p:tav tm="100000">
                                          <p:val>
                                            <p:fltVal val="1"/>
                                          </p:val>
                                        </p:tav>
                                      </p:tavLst>
                                    </p:anim>
                                    <p:anim calcmode="lin" valueType="num">
                                      <p:cBhvr>
                                        <p:cTn id="96" dur="144" tmFilter="0, 0; 0.125,0.2665; 0.25,0.4; 0.375,0.465; 0.5,0.5;  0.625,0.535; 0.75,0.6; 0.875,0.7335; 1,1">
                                          <p:stCondLst>
                                            <p:cond delay="1449"/>
                                          </p:stCondLst>
                                        </p:cTn>
                                        <p:tgtEl>
                                          <p:spTgt spid="113"/>
                                        </p:tgtEl>
                                        <p:attrNameLst>
                                          <p:attrName>ppt_y</p:attrName>
                                        </p:attrNameLst>
                                      </p:cBhvr>
                                      <p:tavLst>
                                        <p:tav tm="0" fmla="#ppt_y-sin(pi*$)/81">
                                          <p:val>
                                            <p:fltVal val="0"/>
                                          </p:val>
                                        </p:tav>
                                        <p:tav tm="100000">
                                          <p:val>
                                            <p:fltVal val="1"/>
                                          </p:val>
                                        </p:tav>
                                      </p:tavLst>
                                    </p:anim>
                                    <p:animScale>
                                      <p:cBhvr>
                                        <p:cTn id="97" dur="23">
                                          <p:stCondLst>
                                            <p:cond delay="569"/>
                                          </p:stCondLst>
                                        </p:cTn>
                                        <p:tgtEl>
                                          <p:spTgt spid="113"/>
                                        </p:tgtEl>
                                      </p:cBhvr>
                                      <p:to x="100000" y="60000"/>
                                    </p:animScale>
                                    <p:animScale>
                                      <p:cBhvr>
                                        <p:cTn id="98" dur="145" decel="50000">
                                          <p:stCondLst>
                                            <p:cond delay="592"/>
                                          </p:stCondLst>
                                        </p:cTn>
                                        <p:tgtEl>
                                          <p:spTgt spid="113"/>
                                        </p:tgtEl>
                                      </p:cBhvr>
                                      <p:to x="100000" y="100000"/>
                                    </p:animScale>
                                    <p:animScale>
                                      <p:cBhvr>
                                        <p:cTn id="99" dur="23">
                                          <p:stCondLst>
                                            <p:cond delay="1148"/>
                                          </p:stCondLst>
                                        </p:cTn>
                                        <p:tgtEl>
                                          <p:spTgt spid="113"/>
                                        </p:tgtEl>
                                      </p:cBhvr>
                                      <p:to x="100000" y="80000"/>
                                    </p:animScale>
                                    <p:animScale>
                                      <p:cBhvr>
                                        <p:cTn id="100" dur="145" decel="50000">
                                          <p:stCondLst>
                                            <p:cond delay="1171"/>
                                          </p:stCondLst>
                                        </p:cTn>
                                        <p:tgtEl>
                                          <p:spTgt spid="113"/>
                                        </p:tgtEl>
                                      </p:cBhvr>
                                      <p:to x="100000" y="100000"/>
                                    </p:animScale>
                                    <p:animScale>
                                      <p:cBhvr>
                                        <p:cTn id="101" dur="23">
                                          <p:stCondLst>
                                            <p:cond delay="1437"/>
                                          </p:stCondLst>
                                        </p:cTn>
                                        <p:tgtEl>
                                          <p:spTgt spid="113"/>
                                        </p:tgtEl>
                                      </p:cBhvr>
                                      <p:to x="100000" y="90000"/>
                                    </p:animScale>
                                    <p:animScale>
                                      <p:cBhvr>
                                        <p:cTn id="102" dur="145" decel="50000">
                                          <p:stCondLst>
                                            <p:cond delay="1459"/>
                                          </p:stCondLst>
                                        </p:cTn>
                                        <p:tgtEl>
                                          <p:spTgt spid="113"/>
                                        </p:tgtEl>
                                      </p:cBhvr>
                                      <p:to x="100000" y="100000"/>
                                    </p:animScale>
                                    <p:animScale>
                                      <p:cBhvr>
                                        <p:cTn id="103" dur="23">
                                          <p:stCondLst>
                                            <p:cond delay="1582"/>
                                          </p:stCondLst>
                                        </p:cTn>
                                        <p:tgtEl>
                                          <p:spTgt spid="113"/>
                                        </p:tgtEl>
                                      </p:cBhvr>
                                      <p:to x="100000" y="95000"/>
                                    </p:animScale>
                                    <p:animScale>
                                      <p:cBhvr>
                                        <p:cTn id="104" dur="145" decel="50000">
                                          <p:stCondLst>
                                            <p:cond delay="1605"/>
                                          </p:stCondLst>
                                        </p:cTn>
                                        <p:tgtEl>
                                          <p:spTgt spid="113"/>
                                        </p:tgtEl>
                                      </p:cBhvr>
                                      <p:to x="100000" y="100000"/>
                                    </p:animScale>
                                  </p:childTnLst>
                                </p:cTn>
                              </p:par>
                              <p:par>
                                <p:cTn id="105" presetID="26" presetClass="entr" presetSubtype="0" fill="hold" nodeType="withEffect">
                                  <p:stCondLst>
                                    <p:cond delay="500"/>
                                  </p:stCondLst>
                                  <p:childTnLst>
                                    <p:set>
                                      <p:cBhvr>
                                        <p:cTn id="106" dur="1" fill="hold">
                                          <p:stCondLst>
                                            <p:cond delay="0"/>
                                          </p:stCondLst>
                                        </p:cTn>
                                        <p:tgtEl>
                                          <p:spTgt spid="108"/>
                                        </p:tgtEl>
                                        <p:attrNameLst>
                                          <p:attrName>style.visibility</p:attrName>
                                        </p:attrNameLst>
                                      </p:cBhvr>
                                      <p:to>
                                        <p:strVal val="visible"/>
                                      </p:to>
                                    </p:set>
                                    <p:animEffect transition="in" filter="wipe(down)">
                                      <p:cBhvr>
                                        <p:cTn id="107" dur="507">
                                          <p:stCondLst>
                                            <p:cond delay="0"/>
                                          </p:stCondLst>
                                        </p:cTn>
                                        <p:tgtEl>
                                          <p:spTgt spid="108"/>
                                        </p:tgtEl>
                                      </p:cBhvr>
                                    </p:animEffect>
                                    <p:anim calcmode="lin" valueType="num">
                                      <p:cBhvr>
                                        <p:cTn id="108" dur="1594" tmFilter="0,0; 0.14,0.36; 0.43,0.73; 0.71,0.91; 1.0,1.0">
                                          <p:stCondLst>
                                            <p:cond delay="0"/>
                                          </p:stCondLst>
                                        </p:cTn>
                                        <p:tgtEl>
                                          <p:spTgt spid="108"/>
                                        </p:tgtEl>
                                        <p:attrNameLst>
                                          <p:attrName>ppt_x</p:attrName>
                                        </p:attrNameLst>
                                      </p:cBhvr>
                                      <p:tavLst>
                                        <p:tav tm="0">
                                          <p:val>
                                            <p:strVal val="#ppt_x-0.25"/>
                                          </p:val>
                                        </p:tav>
                                        <p:tav tm="100000">
                                          <p:val>
                                            <p:strVal val="#ppt_x"/>
                                          </p:val>
                                        </p:tav>
                                      </p:tavLst>
                                    </p:anim>
                                    <p:anim calcmode="lin" valueType="num">
                                      <p:cBhvr>
                                        <p:cTn id="109" dur="581" tmFilter="0.0,0.0; 0.25,0.07; 0.50,0.2; 0.75,0.467; 1.0,1.0">
                                          <p:stCondLst>
                                            <p:cond delay="0"/>
                                          </p:stCondLst>
                                        </p:cTn>
                                        <p:tgtEl>
                                          <p:spTgt spid="108"/>
                                        </p:tgtEl>
                                        <p:attrNameLst>
                                          <p:attrName>ppt_y</p:attrName>
                                        </p:attrNameLst>
                                      </p:cBhvr>
                                      <p:tavLst>
                                        <p:tav tm="0" fmla="#ppt_y-sin(pi*$)/3">
                                          <p:val>
                                            <p:fltVal val="0.5"/>
                                          </p:val>
                                        </p:tav>
                                        <p:tav tm="100000">
                                          <p:val>
                                            <p:fltVal val="1"/>
                                          </p:val>
                                        </p:tav>
                                      </p:tavLst>
                                    </p:anim>
                                    <p:anim calcmode="lin" valueType="num">
                                      <p:cBhvr>
                                        <p:cTn id="110" dur="581" tmFilter="0, 0; 0.125,0.2665; 0.25,0.4; 0.375,0.465; 0.5,0.5;  0.625,0.535; 0.75,0.6; 0.875,0.7335; 1,1">
                                          <p:stCondLst>
                                            <p:cond delay="581"/>
                                          </p:stCondLst>
                                        </p:cTn>
                                        <p:tgtEl>
                                          <p:spTgt spid="108"/>
                                        </p:tgtEl>
                                        <p:attrNameLst>
                                          <p:attrName>ppt_y</p:attrName>
                                        </p:attrNameLst>
                                      </p:cBhvr>
                                      <p:tavLst>
                                        <p:tav tm="0" fmla="#ppt_y-sin(pi*$)/9">
                                          <p:val>
                                            <p:fltVal val="0"/>
                                          </p:val>
                                        </p:tav>
                                        <p:tav tm="100000">
                                          <p:val>
                                            <p:fltVal val="1"/>
                                          </p:val>
                                        </p:tav>
                                      </p:tavLst>
                                    </p:anim>
                                    <p:anim calcmode="lin" valueType="num">
                                      <p:cBhvr>
                                        <p:cTn id="111" dur="290" tmFilter="0, 0; 0.125,0.2665; 0.25,0.4; 0.375,0.465; 0.5,0.5;  0.625,0.535; 0.75,0.6; 0.875,0.7335; 1,1">
                                          <p:stCondLst>
                                            <p:cond delay="1159"/>
                                          </p:stCondLst>
                                        </p:cTn>
                                        <p:tgtEl>
                                          <p:spTgt spid="108"/>
                                        </p:tgtEl>
                                        <p:attrNameLst>
                                          <p:attrName>ppt_y</p:attrName>
                                        </p:attrNameLst>
                                      </p:cBhvr>
                                      <p:tavLst>
                                        <p:tav tm="0" fmla="#ppt_y-sin(pi*$)/27">
                                          <p:val>
                                            <p:fltVal val="0"/>
                                          </p:val>
                                        </p:tav>
                                        <p:tav tm="100000">
                                          <p:val>
                                            <p:fltVal val="1"/>
                                          </p:val>
                                        </p:tav>
                                      </p:tavLst>
                                    </p:anim>
                                    <p:anim calcmode="lin" valueType="num">
                                      <p:cBhvr>
                                        <p:cTn id="112" dur="144" tmFilter="0, 0; 0.125,0.2665; 0.25,0.4; 0.375,0.465; 0.5,0.5;  0.625,0.535; 0.75,0.6; 0.875,0.7335; 1,1">
                                          <p:stCondLst>
                                            <p:cond delay="1449"/>
                                          </p:stCondLst>
                                        </p:cTn>
                                        <p:tgtEl>
                                          <p:spTgt spid="108"/>
                                        </p:tgtEl>
                                        <p:attrNameLst>
                                          <p:attrName>ppt_y</p:attrName>
                                        </p:attrNameLst>
                                      </p:cBhvr>
                                      <p:tavLst>
                                        <p:tav tm="0" fmla="#ppt_y-sin(pi*$)/81">
                                          <p:val>
                                            <p:fltVal val="0"/>
                                          </p:val>
                                        </p:tav>
                                        <p:tav tm="100000">
                                          <p:val>
                                            <p:fltVal val="1"/>
                                          </p:val>
                                        </p:tav>
                                      </p:tavLst>
                                    </p:anim>
                                    <p:animScale>
                                      <p:cBhvr>
                                        <p:cTn id="113" dur="23">
                                          <p:stCondLst>
                                            <p:cond delay="569"/>
                                          </p:stCondLst>
                                        </p:cTn>
                                        <p:tgtEl>
                                          <p:spTgt spid="108"/>
                                        </p:tgtEl>
                                      </p:cBhvr>
                                      <p:to x="100000" y="60000"/>
                                    </p:animScale>
                                    <p:animScale>
                                      <p:cBhvr>
                                        <p:cTn id="114" dur="145" decel="50000">
                                          <p:stCondLst>
                                            <p:cond delay="592"/>
                                          </p:stCondLst>
                                        </p:cTn>
                                        <p:tgtEl>
                                          <p:spTgt spid="108"/>
                                        </p:tgtEl>
                                      </p:cBhvr>
                                      <p:to x="100000" y="100000"/>
                                    </p:animScale>
                                    <p:animScale>
                                      <p:cBhvr>
                                        <p:cTn id="115" dur="23">
                                          <p:stCondLst>
                                            <p:cond delay="1148"/>
                                          </p:stCondLst>
                                        </p:cTn>
                                        <p:tgtEl>
                                          <p:spTgt spid="108"/>
                                        </p:tgtEl>
                                      </p:cBhvr>
                                      <p:to x="100000" y="80000"/>
                                    </p:animScale>
                                    <p:animScale>
                                      <p:cBhvr>
                                        <p:cTn id="116" dur="145" decel="50000">
                                          <p:stCondLst>
                                            <p:cond delay="1171"/>
                                          </p:stCondLst>
                                        </p:cTn>
                                        <p:tgtEl>
                                          <p:spTgt spid="108"/>
                                        </p:tgtEl>
                                      </p:cBhvr>
                                      <p:to x="100000" y="100000"/>
                                    </p:animScale>
                                    <p:animScale>
                                      <p:cBhvr>
                                        <p:cTn id="117" dur="23">
                                          <p:stCondLst>
                                            <p:cond delay="1437"/>
                                          </p:stCondLst>
                                        </p:cTn>
                                        <p:tgtEl>
                                          <p:spTgt spid="108"/>
                                        </p:tgtEl>
                                      </p:cBhvr>
                                      <p:to x="100000" y="90000"/>
                                    </p:animScale>
                                    <p:animScale>
                                      <p:cBhvr>
                                        <p:cTn id="118" dur="145" decel="50000">
                                          <p:stCondLst>
                                            <p:cond delay="1459"/>
                                          </p:stCondLst>
                                        </p:cTn>
                                        <p:tgtEl>
                                          <p:spTgt spid="108"/>
                                        </p:tgtEl>
                                      </p:cBhvr>
                                      <p:to x="100000" y="100000"/>
                                    </p:animScale>
                                    <p:animScale>
                                      <p:cBhvr>
                                        <p:cTn id="119" dur="23">
                                          <p:stCondLst>
                                            <p:cond delay="1582"/>
                                          </p:stCondLst>
                                        </p:cTn>
                                        <p:tgtEl>
                                          <p:spTgt spid="108"/>
                                        </p:tgtEl>
                                      </p:cBhvr>
                                      <p:to x="100000" y="95000"/>
                                    </p:animScale>
                                    <p:animScale>
                                      <p:cBhvr>
                                        <p:cTn id="120" dur="145" decel="50000">
                                          <p:stCondLst>
                                            <p:cond delay="1605"/>
                                          </p:stCondLst>
                                        </p:cTn>
                                        <p:tgtEl>
                                          <p:spTgt spid="108"/>
                                        </p:tgtEl>
                                      </p:cBhvr>
                                      <p:to x="100000" y="100000"/>
                                    </p:animScale>
                                  </p:childTnLst>
                                </p:cTn>
                              </p:par>
                              <p:par>
                                <p:cTn id="121" presetID="26" presetClass="entr" presetSubtype="0" fill="hold" nodeType="withEffect">
                                  <p:stCondLst>
                                    <p:cond delay="500"/>
                                  </p:stCondLst>
                                  <p:childTnLst>
                                    <p:set>
                                      <p:cBhvr>
                                        <p:cTn id="122" dur="1" fill="hold">
                                          <p:stCondLst>
                                            <p:cond delay="0"/>
                                          </p:stCondLst>
                                        </p:cTn>
                                        <p:tgtEl>
                                          <p:spTgt spid="92"/>
                                        </p:tgtEl>
                                        <p:attrNameLst>
                                          <p:attrName>style.visibility</p:attrName>
                                        </p:attrNameLst>
                                      </p:cBhvr>
                                      <p:to>
                                        <p:strVal val="visible"/>
                                      </p:to>
                                    </p:set>
                                    <p:animEffect transition="in" filter="wipe(down)">
                                      <p:cBhvr>
                                        <p:cTn id="123" dur="507">
                                          <p:stCondLst>
                                            <p:cond delay="0"/>
                                          </p:stCondLst>
                                        </p:cTn>
                                        <p:tgtEl>
                                          <p:spTgt spid="92"/>
                                        </p:tgtEl>
                                      </p:cBhvr>
                                    </p:animEffect>
                                    <p:anim calcmode="lin" valueType="num">
                                      <p:cBhvr>
                                        <p:cTn id="124" dur="1594" tmFilter="0,0; 0.14,0.36; 0.43,0.73; 0.71,0.91; 1.0,1.0">
                                          <p:stCondLst>
                                            <p:cond delay="0"/>
                                          </p:stCondLst>
                                        </p:cTn>
                                        <p:tgtEl>
                                          <p:spTgt spid="92"/>
                                        </p:tgtEl>
                                        <p:attrNameLst>
                                          <p:attrName>ppt_x</p:attrName>
                                        </p:attrNameLst>
                                      </p:cBhvr>
                                      <p:tavLst>
                                        <p:tav tm="0">
                                          <p:val>
                                            <p:strVal val="#ppt_x-0.25"/>
                                          </p:val>
                                        </p:tav>
                                        <p:tav tm="100000">
                                          <p:val>
                                            <p:strVal val="#ppt_x"/>
                                          </p:val>
                                        </p:tav>
                                      </p:tavLst>
                                    </p:anim>
                                    <p:anim calcmode="lin" valueType="num">
                                      <p:cBhvr>
                                        <p:cTn id="125" dur="581" tmFilter="0.0,0.0; 0.25,0.07; 0.50,0.2; 0.75,0.467; 1.0,1.0">
                                          <p:stCondLst>
                                            <p:cond delay="0"/>
                                          </p:stCondLst>
                                        </p:cTn>
                                        <p:tgtEl>
                                          <p:spTgt spid="92"/>
                                        </p:tgtEl>
                                        <p:attrNameLst>
                                          <p:attrName>ppt_y</p:attrName>
                                        </p:attrNameLst>
                                      </p:cBhvr>
                                      <p:tavLst>
                                        <p:tav tm="0" fmla="#ppt_y-sin(pi*$)/3">
                                          <p:val>
                                            <p:fltVal val="0.5"/>
                                          </p:val>
                                        </p:tav>
                                        <p:tav tm="100000">
                                          <p:val>
                                            <p:fltVal val="1"/>
                                          </p:val>
                                        </p:tav>
                                      </p:tavLst>
                                    </p:anim>
                                    <p:anim calcmode="lin" valueType="num">
                                      <p:cBhvr>
                                        <p:cTn id="126" dur="581" tmFilter="0, 0; 0.125,0.2665; 0.25,0.4; 0.375,0.465; 0.5,0.5;  0.625,0.535; 0.75,0.6; 0.875,0.7335; 1,1">
                                          <p:stCondLst>
                                            <p:cond delay="581"/>
                                          </p:stCondLst>
                                        </p:cTn>
                                        <p:tgtEl>
                                          <p:spTgt spid="92"/>
                                        </p:tgtEl>
                                        <p:attrNameLst>
                                          <p:attrName>ppt_y</p:attrName>
                                        </p:attrNameLst>
                                      </p:cBhvr>
                                      <p:tavLst>
                                        <p:tav tm="0" fmla="#ppt_y-sin(pi*$)/9">
                                          <p:val>
                                            <p:fltVal val="0"/>
                                          </p:val>
                                        </p:tav>
                                        <p:tav tm="100000">
                                          <p:val>
                                            <p:fltVal val="1"/>
                                          </p:val>
                                        </p:tav>
                                      </p:tavLst>
                                    </p:anim>
                                    <p:anim calcmode="lin" valueType="num">
                                      <p:cBhvr>
                                        <p:cTn id="127" dur="290" tmFilter="0, 0; 0.125,0.2665; 0.25,0.4; 0.375,0.465; 0.5,0.5;  0.625,0.535; 0.75,0.6; 0.875,0.7335; 1,1">
                                          <p:stCondLst>
                                            <p:cond delay="1159"/>
                                          </p:stCondLst>
                                        </p:cTn>
                                        <p:tgtEl>
                                          <p:spTgt spid="92"/>
                                        </p:tgtEl>
                                        <p:attrNameLst>
                                          <p:attrName>ppt_y</p:attrName>
                                        </p:attrNameLst>
                                      </p:cBhvr>
                                      <p:tavLst>
                                        <p:tav tm="0" fmla="#ppt_y-sin(pi*$)/27">
                                          <p:val>
                                            <p:fltVal val="0"/>
                                          </p:val>
                                        </p:tav>
                                        <p:tav tm="100000">
                                          <p:val>
                                            <p:fltVal val="1"/>
                                          </p:val>
                                        </p:tav>
                                      </p:tavLst>
                                    </p:anim>
                                    <p:anim calcmode="lin" valueType="num">
                                      <p:cBhvr>
                                        <p:cTn id="128" dur="144" tmFilter="0, 0; 0.125,0.2665; 0.25,0.4; 0.375,0.465; 0.5,0.5;  0.625,0.535; 0.75,0.6; 0.875,0.7335; 1,1">
                                          <p:stCondLst>
                                            <p:cond delay="1449"/>
                                          </p:stCondLst>
                                        </p:cTn>
                                        <p:tgtEl>
                                          <p:spTgt spid="92"/>
                                        </p:tgtEl>
                                        <p:attrNameLst>
                                          <p:attrName>ppt_y</p:attrName>
                                        </p:attrNameLst>
                                      </p:cBhvr>
                                      <p:tavLst>
                                        <p:tav tm="0" fmla="#ppt_y-sin(pi*$)/81">
                                          <p:val>
                                            <p:fltVal val="0"/>
                                          </p:val>
                                        </p:tav>
                                        <p:tav tm="100000">
                                          <p:val>
                                            <p:fltVal val="1"/>
                                          </p:val>
                                        </p:tav>
                                      </p:tavLst>
                                    </p:anim>
                                    <p:animScale>
                                      <p:cBhvr>
                                        <p:cTn id="129" dur="23">
                                          <p:stCondLst>
                                            <p:cond delay="569"/>
                                          </p:stCondLst>
                                        </p:cTn>
                                        <p:tgtEl>
                                          <p:spTgt spid="92"/>
                                        </p:tgtEl>
                                      </p:cBhvr>
                                      <p:to x="100000" y="60000"/>
                                    </p:animScale>
                                    <p:animScale>
                                      <p:cBhvr>
                                        <p:cTn id="130" dur="145" decel="50000">
                                          <p:stCondLst>
                                            <p:cond delay="592"/>
                                          </p:stCondLst>
                                        </p:cTn>
                                        <p:tgtEl>
                                          <p:spTgt spid="92"/>
                                        </p:tgtEl>
                                      </p:cBhvr>
                                      <p:to x="100000" y="100000"/>
                                    </p:animScale>
                                    <p:animScale>
                                      <p:cBhvr>
                                        <p:cTn id="131" dur="23">
                                          <p:stCondLst>
                                            <p:cond delay="1148"/>
                                          </p:stCondLst>
                                        </p:cTn>
                                        <p:tgtEl>
                                          <p:spTgt spid="92"/>
                                        </p:tgtEl>
                                      </p:cBhvr>
                                      <p:to x="100000" y="80000"/>
                                    </p:animScale>
                                    <p:animScale>
                                      <p:cBhvr>
                                        <p:cTn id="132" dur="145" decel="50000">
                                          <p:stCondLst>
                                            <p:cond delay="1171"/>
                                          </p:stCondLst>
                                        </p:cTn>
                                        <p:tgtEl>
                                          <p:spTgt spid="92"/>
                                        </p:tgtEl>
                                      </p:cBhvr>
                                      <p:to x="100000" y="100000"/>
                                    </p:animScale>
                                    <p:animScale>
                                      <p:cBhvr>
                                        <p:cTn id="133" dur="23">
                                          <p:stCondLst>
                                            <p:cond delay="1437"/>
                                          </p:stCondLst>
                                        </p:cTn>
                                        <p:tgtEl>
                                          <p:spTgt spid="92"/>
                                        </p:tgtEl>
                                      </p:cBhvr>
                                      <p:to x="100000" y="90000"/>
                                    </p:animScale>
                                    <p:animScale>
                                      <p:cBhvr>
                                        <p:cTn id="134" dur="145" decel="50000">
                                          <p:stCondLst>
                                            <p:cond delay="1459"/>
                                          </p:stCondLst>
                                        </p:cTn>
                                        <p:tgtEl>
                                          <p:spTgt spid="92"/>
                                        </p:tgtEl>
                                      </p:cBhvr>
                                      <p:to x="100000" y="100000"/>
                                    </p:animScale>
                                    <p:animScale>
                                      <p:cBhvr>
                                        <p:cTn id="135" dur="23">
                                          <p:stCondLst>
                                            <p:cond delay="1582"/>
                                          </p:stCondLst>
                                        </p:cTn>
                                        <p:tgtEl>
                                          <p:spTgt spid="92"/>
                                        </p:tgtEl>
                                      </p:cBhvr>
                                      <p:to x="100000" y="95000"/>
                                    </p:animScale>
                                    <p:animScale>
                                      <p:cBhvr>
                                        <p:cTn id="136" dur="145" decel="50000">
                                          <p:stCondLst>
                                            <p:cond delay="1605"/>
                                          </p:stCondLst>
                                        </p:cTn>
                                        <p:tgtEl>
                                          <p:spTgt spid="92"/>
                                        </p:tgtEl>
                                      </p:cBhvr>
                                      <p:to x="100000" y="100000"/>
                                    </p:animScale>
                                  </p:childTnLst>
                                </p:cTn>
                              </p:par>
                              <p:par>
                                <p:cTn id="137" presetID="26" presetClass="entr" presetSubtype="0" fill="hold" nodeType="withEffect">
                                  <p:stCondLst>
                                    <p:cond delay="500"/>
                                  </p:stCondLst>
                                  <p:childTnLst>
                                    <p:set>
                                      <p:cBhvr>
                                        <p:cTn id="138" dur="1" fill="hold">
                                          <p:stCondLst>
                                            <p:cond delay="0"/>
                                          </p:stCondLst>
                                        </p:cTn>
                                        <p:tgtEl>
                                          <p:spTgt spid="87"/>
                                        </p:tgtEl>
                                        <p:attrNameLst>
                                          <p:attrName>style.visibility</p:attrName>
                                        </p:attrNameLst>
                                      </p:cBhvr>
                                      <p:to>
                                        <p:strVal val="visible"/>
                                      </p:to>
                                    </p:set>
                                    <p:animEffect transition="in" filter="wipe(down)">
                                      <p:cBhvr>
                                        <p:cTn id="139" dur="507">
                                          <p:stCondLst>
                                            <p:cond delay="0"/>
                                          </p:stCondLst>
                                        </p:cTn>
                                        <p:tgtEl>
                                          <p:spTgt spid="87"/>
                                        </p:tgtEl>
                                      </p:cBhvr>
                                    </p:animEffect>
                                    <p:anim calcmode="lin" valueType="num">
                                      <p:cBhvr>
                                        <p:cTn id="140" dur="1594" tmFilter="0,0; 0.14,0.36; 0.43,0.73; 0.71,0.91; 1.0,1.0">
                                          <p:stCondLst>
                                            <p:cond delay="0"/>
                                          </p:stCondLst>
                                        </p:cTn>
                                        <p:tgtEl>
                                          <p:spTgt spid="87"/>
                                        </p:tgtEl>
                                        <p:attrNameLst>
                                          <p:attrName>ppt_x</p:attrName>
                                        </p:attrNameLst>
                                      </p:cBhvr>
                                      <p:tavLst>
                                        <p:tav tm="0">
                                          <p:val>
                                            <p:strVal val="#ppt_x-0.25"/>
                                          </p:val>
                                        </p:tav>
                                        <p:tav tm="100000">
                                          <p:val>
                                            <p:strVal val="#ppt_x"/>
                                          </p:val>
                                        </p:tav>
                                      </p:tavLst>
                                    </p:anim>
                                    <p:anim calcmode="lin" valueType="num">
                                      <p:cBhvr>
                                        <p:cTn id="141" dur="581" tmFilter="0.0,0.0; 0.25,0.07; 0.50,0.2; 0.75,0.467; 1.0,1.0">
                                          <p:stCondLst>
                                            <p:cond delay="0"/>
                                          </p:stCondLst>
                                        </p:cTn>
                                        <p:tgtEl>
                                          <p:spTgt spid="87"/>
                                        </p:tgtEl>
                                        <p:attrNameLst>
                                          <p:attrName>ppt_y</p:attrName>
                                        </p:attrNameLst>
                                      </p:cBhvr>
                                      <p:tavLst>
                                        <p:tav tm="0" fmla="#ppt_y-sin(pi*$)/3">
                                          <p:val>
                                            <p:fltVal val="0.5"/>
                                          </p:val>
                                        </p:tav>
                                        <p:tav tm="100000">
                                          <p:val>
                                            <p:fltVal val="1"/>
                                          </p:val>
                                        </p:tav>
                                      </p:tavLst>
                                    </p:anim>
                                    <p:anim calcmode="lin" valueType="num">
                                      <p:cBhvr>
                                        <p:cTn id="142" dur="581" tmFilter="0, 0; 0.125,0.2665; 0.25,0.4; 0.375,0.465; 0.5,0.5;  0.625,0.535; 0.75,0.6; 0.875,0.7335; 1,1">
                                          <p:stCondLst>
                                            <p:cond delay="581"/>
                                          </p:stCondLst>
                                        </p:cTn>
                                        <p:tgtEl>
                                          <p:spTgt spid="87"/>
                                        </p:tgtEl>
                                        <p:attrNameLst>
                                          <p:attrName>ppt_y</p:attrName>
                                        </p:attrNameLst>
                                      </p:cBhvr>
                                      <p:tavLst>
                                        <p:tav tm="0" fmla="#ppt_y-sin(pi*$)/9">
                                          <p:val>
                                            <p:fltVal val="0"/>
                                          </p:val>
                                        </p:tav>
                                        <p:tav tm="100000">
                                          <p:val>
                                            <p:fltVal val="1"/>
                                          </p:val>
                                        </p:tav>
                                      </p:tavLst>
                                    </p:anim>
                                    <p:anim calcmode="lin" valueType="num">
                                      <p:cBhvr>
                                        <p:cTn id="143" dur="290" tmFilter="0, 0; 0.125,0.2665; 0.25,0.4; 0.375,0.465; 0.5,0.5;  0.625,0.535; 0.75,0.6; 0.875,0.7335; 1,1">
                                          <p:stCondLst>
                                            <p:cond delay="1159"/>
                                          </p:stCondLst>
                                        </p:cTn>
                                        <p:tgtEl>
                                          <p:spTgt spid="87"/>
                                        </p:tgtEl>
                                        <p:attrNameLst>
                                          <p:attrName>ppt_y</p:attrName>
                                        </p:attrNameLst>
                                      </p:cBhvr>
                                      <p:tavLst>
                                        <p:tav tm="0" fmla="#ppt_y-sin(pi*$)/27">
                                          <p:val>
                                            <p:fltVal val="0"/>
                                          </p:val>
                                        </p:tav>
                                        <p:tav tm="100000">
                                          <p:val>
                                            <p:fltVal val="1"/>
                                          </p:val>
                                        </p:tav>
                                      </p:tavLst>
                                    </p:anim>
                                    <p:anim calcmode="lin" valueType="num">
                                      <p:cBhvr>
                                        <p:cTn id="144" dur="144" tmFilter="0, 0; 0.125,0.2665; 0.25,0.4; 0.375,0.465; 0.5,0.5;  0.625,0.535; 0.75,0.6; 0.875,0.7335; 1,1">
                                          <p:stCondLst>
                                            <p:cond delay="1449"/>
                                          </p:stCondLst>
                                        </p:cTn>
                                        <p:tgtEl>
                                          <p:spTgt spid="87"/>
                                        </p:tgtEl>
                                        <p:attrNameLst>
                                          <p:attrName>ppt_y</p:attrName>
                                        </p:attrNameLst>
                                      </p:cBhvr>
                                      <p:tavLst>
                                        <p:tav tm="0" fmla="#ppt_y-sin(pi*$)/81">
                                          <p:val>
                                            <p:fltVal val="0"/>
                                          </p:val>
                                        </p:tav>
                                        <p:tav tm="100000">
                                          <p:val>
                                            <p:fltVal val="1"/>
                                          </p:val>
                                        </p:tav>
                                      </p:tavLst>
                                    </p:anim>
                                    <p:animScale>
                                      <p:cBhvr>
                                        <p:cTn id="145" dur="23">
                                          <p:stCondLst>
                                            <p:cond delay="569"/>
                                          </p:stCondLst>
                                        </p:cTn>
                                        <p:tgtEl>
                                          <p:spTgt spid="87"/>
                                        </p:tgtEl>
                                      </p:cBhvr>
                                      <p:to x="100000" y="60000"/>
                                    </p:animScale>
                                    <p:animScale>
                                      <p:cBhvr>
                                        <p:cTn id="146" dur="145" decel="50000">
                                          <p:stCondLst>
                                            <p:cond delay="592"/>
                                          </p:stCondLst>
                                        </p:cTn>
                                        <p:tgtEl>
                                          <p:spTgt spid="87"/>
                                        </p:tgtEl>
                                      </p:cBhvr>
                                      <p:to x="100000" y="100000"/>
                                    </p:animScale>
                                    <p:animScale>
                                      <p:cBhvr>
                                        <p:cTn id="147" dur="23">
                                          <p:stCondLst>
                                            <p:cond delay="1148"/>
                                          </p:stCondLst>
                                        </p:cTn>
                                        <p:tgtEl>
                                          <p:spTgt spid="87"/>
                                        </p:tgtEl>
                                      </p:cBhvr>
                                      <p:to x="100000" y="80000"/>
                                    </p:animScale>
                                    <p:animScale>
                                      <p:cBhvr>
                                        <p:cTn id="148" dur="145" decel="50000">
                                          <p:stCondLst>
                                            <p:cond delay="1171"/>
                                          </p:stCondLst>
                                        </p:cTn>
                                        <p:tgtEl>
                                          <p:spTgt spid="87"/>
                                        </p:tgtEl>
                                      </p:cBhvr>
                                      <p:to x="100000" y="100000"/>
                                    </p:animScale>
                                    <p:animScale>
                                      <p:cBhvr>
                                        <p:cTn id="149" dur="23">
                                          <p:stCondLst>
                                            <p:cond delay="1437"/>
                                          </p:stCondLst>
                                        </p:cTn>
                                        <p:tgtEl>
                                          <p:spTgt spid="87"/>
                                        </p:tgtEl>
                                      </p:cBhvr>
                                      <p:to x="100000" y="90000"/>
                                    </p:animScale>
                                    <p:animScale>
                                      <p:cBhvr>
                                        <p:cTn id="150" dur="145" decel="50000">
                                          <p:stCondLst>
                                            <p:cond delay="1459"/>
                                          </p:stCondLst>
                                        </p:cTn>
                                        <p:tgtEl>
                                          <p:spTgt spid="87"/>
                                        </p:tgtEl>
                                      </p:cBhvr>
                                      <p:to x="100000" y="100000"/>
                                    </p:animScale>
                                    <p:animScale>
                                      <p:cBhvr>
                                        <p:cTn id="151" dur="23">
                                          <p:stCondLst>
                                            <p:cond delay="1582"/>
                                          </p:stCondLst>
                                        </p:cTn>
                                        <p:tgtEl>
                                          <p:spTgt spid="87"/>
                                        </p:tgtEl>
                                      </p:cBhvr>
                                      <p:to x="100000" y="95000"/>
                                    </p:animScale>
                                    <p:animScale>
                                      <p:cBhvr>
                                        <p:cTn id="152" dur="145" decel="50000">
                                          <p:stCondLst>
                                            <p:cond delay="1605"/>
                                          </p:stCondLst>
                                        </p:cTn>
                                        <p:tgtEl>
                                          <p:spTgt spid="87"/>
                                        </p:tgtEl>
                                      </p:cBhvr>
                                      <p:to x="100000" y="100000"/>
                                    </p:animScale>
                                  </p:childTnLst>
                                </p:cTn>
                              </p:par>
                              <p:par>
                                <p:cTn id="153" presetID="2" presetClass="entr" presetSubtype="4" fill="hold" grpId="0" nodeType="withEffect">
                                  <p:stCondLst>
                                    <p:cond delay="1500"/>
                                  </p:stCondLst>
                                  <p:childTnLst>
                                    <p:set>
                                      <p:cBhvr>
                                        <p:cTn id="154" dur="1" fill="hold">
                                          <p:stCondLst>
                                            <p:cond delay="0"/>
                                          </p:stCondLst>
                                        </p:cTn>
                                        <p:tgtEl>
                                          <p:spTgt spid="116"/>
                                        </p:tgtEl>
                                        <p:attrNameLst>
                                          <p:attrName>style.visibility</p:attrName>
                                        </p:attrNameLst>
                                      </p:cBhvr>
                                      <p:to>
                                        <p:strVal val="visible"/>
                                      </p:to>
                                    </p:set>
                                    <p:anim calcmode="lin" valueType="num">
                                      <p:cBhvr additive="base">
                                        <p:cTn id="155" dur="1000" fill="hold"/>
                                        <p:tgtEl>
                                          <p:spTgt spid="116"/>
                                        </p:tgtEl>
                                        <p:attrNameLst>
                                          <p:attrName>ppt_x</p:attrName>
                                        </p:attrNameLst>
                                      </p:cBhvr>
                                      <p:tavLst>
                                        <p:tav tm="0">
                                          <p:val>
                                            <p:strVal val="#ppt_x"/>
                                          </p:val>
                                        </p:tav>
                                        <p:tav tm="100000">
                                          <p:val>
                                            <p:strVal val="#ppt_x"/>
                                          </p:val>
                                        </p:tav>
                                      </p:tavLst>
                                    </p:anim>
                                    <p:anim calcmode="lin" valueType="num">
                                      <p:cBhvr additive="base">
                                        <p:cTn id="156" dur="1000" fill="hold"/>
                                        <p:tgtEl>
                                          <p:spTgt spid="116"/>
                                        </p:tgtEl>
                                        <p:attrNameLst>
                                          <p:attrName>ppt_y</p:attrName>
                                        </p:attrNameLst>
                                      </p:cBhvr>
                                      <p:tavLst>
                                        <p:tav tm="0">
                                          <p:val>
                                            <p:strVal val="1+#ppt_h/2"/>
                                          </p:val>
                                        </p:tav>
                                        <p:tav tm="100000">
                                          <p:val>
                                            <p:strVal val="#ppt_y"/>
                                          </p:val>
                                        </p:tav>
                                      </p:tavLst>
                                    </p:anim>
                                  </p:childTnLst>
                                </p:cTn>
                              </p:par>
                              <p:par>
                                <p:cTn id="157" presetID="2" presetClass="entr" presetSubtype="4" fill="hold" grpId="0" nodeType="withEffect">
                                  <p:stCondLst>
                                    <p:cond delay="1500"/>
                                  </p:stCondLst>
                                  <p:childTnLst>
                                    <p:set>
                                      <p:cBhvr>
                                        <p:cTn id="158" dur="1" fill="hold">
                                          <p:stCondLst>
                                            <p:cond delay="0"/>
                                          </p:stCondLst>
                                        </p:cTn>
                                        <p:tgtEl>
                                          <p:spTgt spid="146"/>
                                        </p:tgtEl>
                                        <p:attrNameLst>
                                          <p:attrName>style.visibility</p:attrName>
                                        </p:attrNameLst>
                                      </p:cBhvr>
                                      <p:to>
                                        <p:strVal val="visible"/>
                                      </p:to>
                                    </p:set>
                                    <p:anim calcmode="lin" valueType="num">
                                      <p:cBhvr additive="base">
                                        <p:cTn id="159" dur="1000" fill="hold"/>
                                        <p:tgtEl>
                                          <p:spTgt spid="146"/>
                                        </p:tgtEl>
                                        <p:attrNameLst>
                                          <p:attrName>ppt_x</p:attrName>
                                        </p:attrNameLst>
                                      </p:cBhvr>
                                      <p:tavLst>
                                        <p:tav tm="0">
                                          <p:val>
                                            <p:strVal val="#ppt_x"/>
                                          </p:val>
                                        </p:tav>
                                        <p:tav tm="100000">
                                          <p:val>
                                            <p:strVal val="#ppt_x"/>
                                          </p:val>
                                        </p:tav>
                                      </p:tavLst>
                                    </p:anim>
                                    <p:anim calcmode="lin" valueType="num">
                                      <p:cBhvr additive="base">
                                        <p:cTn id="160" dur="1000" fill="hold"/>
                                        <p:tgtEl>
                                          <p:spTgt spid="146"/>
                                        </p:tgtEl>
                                        <p:attrNameLst>
                                          <p:attrName>ppt_y</p:attrName>
                                        </p:attrNameLst>
                                      </p:cBhvr>
                                      <p:tavLst>
                                        <p:tav tm="0">
                                          <p:val>
                                            <p:strVal val="1+#ppt_h/2"/>
                                          </p:val>
                                        </p:tav>
                                        <p:tav tm="100000">
                                          <p:val>
                                            <p:strVal val="#ppt_y"/>
                                          </p:val>
                                        </p:tav>
                                      </p:tavLst>
                                    </p:anim>
                                  </p:childTnLst>
                                </p:cTn>
                              </p:par>
                              <p:par>
                                <p:cTn id="161" presetID="2" presetClass="entr" presetSubtype="4" fill="hold" grpId="0" nodeType="withEffect">
                                  <p:stCondLst>
                                    <p:cond delay="1500"/>
                                  </p:stCondLst>
                                  <p:childTnLst>
                                    <p:set>
                                      <p:cBhvr>
                                        <p:cTn id="162" dur="1" fill="hold">
                                          <p:stCondLst>
                                            <p:cond delay="0"/>
                                          </p:stCondLst>
                                        </p:cTn>
                                        <p:tgtEl>
                                          <p:spTgt spid="147"/>
                                        </p:tgtEl>
                                        <p:attrNameLst>
                                          <p:attrName>style.visibility</p:attrName>
                                        </p:attrNameLst>
                                      </p:cBhvr>
                                      <p:to>
                                        <p:strVal val="visible"/>
                                      </p:to>
                                    </p:set>
                                    <p:anim calcmode="lin" valueType="num">
                                      <p:cBhvr additive="base">
                                        <p:cTn id="163" dur="1000" fill="hold"/>
                                        <p:tgtEl>
                                          <p:spTgt spid="147"/>
                                        </p:tgtEl>
                                        <p:attrNameLst>
                                          <p:attrName>ppt_x</p:attrName>
                                        </p:attrNameLst>
                                      </p:cBhvr>
                                      <p:tavLst>
                                        <p:tav tm="0">
                                          <p:val>
                                            <p:strVal val="#ppt_x"/>
                                          </p:val>
                                        </p:tav>
                                        <p:tav tm="100000">
                                          <p:val>
                                            <p:strVal val="#ppt_x"/>
                                          </p:val>
                                        </p:tav>
                                      </p:tavLst>
                                    </p:anim>
                                    <p:anim calcmode="lin" valueType="num">
                                      <p:cBhvr additive="base">
                                        <p:cTn id="164" dur="1000" fill="hold"/>
                                        <p:tgtEl>
                                          <p:spTgt spid="147"/>
                                        </p:tgtEl>
                                        <p:attrNameLst>
                                          <p:attrName>ppt_y</p:attrName>
                                        </p:attrNameLst>
                                      </p:cBhvr>
                                      <p:tavLst>
                                        <p:tav tm="0">
                                          <p:val>
                                            <p:strVal val="1+#ppt_h/2"/>
                                          </p:val>
                                        </p:tav>
                                        <p:tav tm="100000">
                                          <p:val>
                                            <p:strVal val="#ppt_y"/>
                                          </p:val>
                                        </p:tav>
                                      </p:tavLst>
                                    </p:anim>
                                  </p:childTnLst>
                                </p:cTn>
                              </p:par>
                              <p:par>
                                <p:cTn id="165" presetID="2" presetClass="entr" presetSubtype="4" fill="hold" grpId="0" nodeType="withEffect">
                                  <p:stCondLst>
                                    <p:cond delay="1500"/>
                                  </p:stCondLst>
                                  <p:childTnLst>
                                    <p:set>
                                      <p:cBhvr>
                                        <p:cTn id="166" dur="1" fill="hold">
                                          <p:stCondLst>
                                            <p:cond delay="0"/>
                                          </p:stCondLst>
                                        </p:cTn>
                                        <p:tgtEl>
                                          <p:spTgt spid="148"/>
                                        </p:tgtEl>
                                        <p:attrNameLst>
                                          <p:attrName>style.visibility</p:attrName>
                                        </p:attrNameLst>
                                      </p:cBhvr>
                                      <p:to>
                                        <p:strVal val="visible"/>
                                      </p:to>
                                    </p:set>
                                    <p:anim calcmode="lin" valueType="num">
                                      <p:cBhvr additive="base">
                                        <p:cTn id="167" dur="1000" fill="hold"/>
                                        <p:tgtEl>
                                          <p:spTgt spid="148"/>
                                        </p:tgtEl>
                                        <p:attrNameLst>
                                          <p:attrName>ppt_x</p:attrName>
                                        </p:attrNameLst>
                                      </p:cBhvr>
                                      <p:tavLst>
                                        <p:tav tm="0">
                                          <p:val>
                                            <p:strVal val="#ppt_x"/>
                                          </p:val>
                                        </p:tav>
                                        <p:tav tm="100000">
                                          <p:val>
                                            <p:strVal val="#ppt_x"/>
                                          </p:val>
                                        </p:tav>
                                      </p:tavLst>
                                    </p:anim>
                                    <p:anim calcmode="lin" valueType="num">
                                      <p:cBhvr additive="base">
                                        <p:cTn id="168" dur="1000" fill="hold"/>
                                        <p:tgtEl>
                                          <p:spTgt spid="148"/>
                                        </p:tgtEl>
                                        <p:attrNameLst>
                                          <p:attrName>ppt_y</p:attrName>
                                        </p:attrNameLst>
                                      </p:cBhvr>
                                      <p:tavLst>
                                        <p:tav tm="0">
                                          <p:val>
                                            <p:strVal val="1+#ppt_h/2"/>
                                          </p:val>
                                        </p:tav>
                                        <p:tav tm="100000">
                                          <p:val>
                                            <p:strVal val="#ppt_y"/>
                                          </p:val>
                                        </p:tav>
                                      </p:tavLst>
                                    </p:anim>
                                  </p:childTnLst>
                                </p:cTn>
                              </p:par>
                              <p:par>
                                <p:cTn id="169" presetID="2" presetClass="entr" presetSubtype="4" fill="hold" grpId="0" nodeType="withEffect">
                                  <p:stCondLst>
                                    <p:cond delay="1500"/>
                                  </p:stCondLst>
                                  <p:childTnLst>
                                    <p:set>
                                      <p:cBhvr>
                                        <p:cTn id="170" dur="1" fill="hold">
                                          <p:stCondLst>
                                            <p:cond delay="0"/>
                                          </p:stCondLst>
                                        </p:cTn>
                                        <p:tgtEl>
                                          <p:spTgt spid="149"/>
                                        </p:tgtEl>
                                        <p:attrNameLst>
                                          <p:attrName>style.visibility</p:attrName>
                                        </p:attrNameLst>
                                      </p:cBhvr>
                                      <p:to>
                                        <p:strVal val="visible"/>
                                      </p:to>
                                    </p:set>
                                    <p:anim calcmode="lin" valueType="num">
                                      <p:cBhvr additive="base">
                                        <p:cTn id="171" dur="1000" fill="hold"/>
                                        <p:tgtEl>
                                          <p:spTgt spid="149"/>
                                        </p:tgtEl>
                                        <p:attrNameLst>
                                          <p:attrName>ppt_x</p:attrName>
                                        </p:attrNameLst>
                                      </p:cBhvr>
                                      <p:tavLst>
                                        <p:tav tm="0">
                                          <p:val>
                                            <p:strVal val="#ppt_x"/>
                                          </p:val>
                                        </p:tav>
                                        <p:tav tm="100000">
                                          <p:val>
                                            <p:strVal val="#ppt_x"/>
                                          </p:val>
                                        </p:tav>
                                      </p:tavLst>
                                    </p:anim>
                                    <p:anim calcmode="lin" valueType="num">
                                      <p:cBhvr additive="base">
                                        <p:cTn id="172" dur="1000" fill="hold"/>
                                        <p:tgtEl>
                                          <p:spTgt spid="149"/>
                                        </p:tgtEl>
                                        <p:attrNameLst>
                                          <p:attrName>ppt_y</p:attrName>
                                        </p:attrNameLst>
                                      </p:cBhvr>
                                      <p:tavLst>
                                        <p:tav tm="0">
                                          <p:val>
                                            <p:strVal val="1+#ppt_h/2"/>
                                          </p:val>
                                        </p:tav>
                                        <p:tav tm="100000">
                                          <p:val>
                                            <p:strVal val="#ppt_y"/>
                                          </p:val>
                                        </p:tav>
                                      </p:tavLst>
                                    </p:anim>
                                  </p:childTnLst>
                                </p:cTn>
                              </p:par>
                              <p:par>
                                <p:cTn id="173" presetID="2" presetClass="entr" presetSubtype="4" fill="hold" grpId="0" nodeType="withEffect">
                                  <p:stCondLst>
                                    <p:cond delay="1500"/>
                                  </p:stCondLst>
                                  <p:childTnLst>
                                    <p:set>
                                      <p:cBhvr>
                                        <p:cTn id="174" dur="1" fill="hold">
                                          <p:stCondLst>
                                            <p:cond delay="0"/>
                                          </p:stCondLst>
                                        </p:cTn>
                                        <p:tgtEl>
                                          <p:spTgt spid="150"/>
                                        </p:tgtEl>
                                        <p:attrNameLst>
                                          <p:attrName>style.visibility</p:attrName>
                                        </p:attrNameLst>
                                      </p:cBhvr>
                                      <p:to>
                                        <p:strVal val="visible"/>
                                      </p:to>
                                    </p:set>
                                    <p:anim calcmode="lin" valueType="num">
                                      <p:cBhvr additive="base">
                                        <p:cTn id="175" dur="1000" fill="hold"/>
                                        <p:tgtEl>
                                          <p:spTgt spid="150"/>
                                        </p:tgtEl>
                                        <p:attrNameLst>
                                          <p:attrName>ppt_x</p:attrName>
                                        </p:attrNameLst>
                                      </p:cBhvr>
                                      <p:tavLst>
                                        <p:tav tm="0">
                                          <p:val>
                                            <p:strVal val="#ppt_x"/>
                                          </p:val>
                                        </p:tav>
                                        <p:tav tm="100000">
                                          <p:val>
                                            <p:strVal val="#ppt_x"/>
                                          </p:val>
                                        </p:tav>
                                      </p:tavLst>
                                    </p:anim>
                                    <p:anim calcmode="lin" valueType="num">
                                      <p:cBhvr additive="base">
                                        <p:cTn id="176" dur="1000" fill="hold"/>
                                        <p:tgtEl>
                                          <p:spTgt spid="150"/>
                                        </p:tgtEl>
                                        <p:attrNameLst>
                                          <p:attrName>ppt_y</p:attrName>
                                        </p:attrNameLst>
                                      </p:cBhvr>
                                      <p:tavLst>
                                        <p:tav tm="0">
                                          <p:val>
                                            <p:strVal val="1+#ppt_h/2"/>
                                          </p:val>
                                        </p:tav>
                                        <p:tav tm="100000">
                                          <p:val>
                                            <p:strVal val="#ppt_y"/>
                                          </p:val>
                                        </p:tav>
                                      </p:tavLst>
                                    </p:anim>
                                  </p:childTnLst>
                                </p:cTn>
                              </p:par>
                              <p:par>
                                <p:cTn id="177" presetID="2" presetClass="entr" presetSubtype="4" fill="hold" grpId="0" nodeType="withEffect">
                                  <p:stCondLst>
                                    <p:cond delay="1500"/>
                                  </p:stCondLst>
                                  <p:childTnLst>
                                    <p:set>
                                      <p:cBhvr>
                                        <p:cTn id="178" dur="1" fill="hold">
                                          <p:stCondLst>
                                            <p:cond delay="0"/>
                                          </p:stCondLst>
                                        </p:cTn>
                                        <p:tgtEl>
                                          <p:spTgt spid="117"/>
                                        </p:tgtEl>
                                        <p:attrNameLst>
                                          <p:attrName>style.visibility</p:attrName>
                                        </p:attrNameLst>
                                      </p:cBhvr>
                                      <p:to>
                                        <p:strVal val="visible"/>
                                      </p:to>
                                    </p:set>
                                    <p:anim calcmode="lin" valueType="num">
                                      <p:cBhvr additive="base">
                                        <p:cTn id="179" dur="1000" fill="hold"/>
                                        <p:tgtEl>
                                          <p:spTgt spid="117"/>
                                        </p:tgtEl>
                                        <p:attrNameLst>
                                          <p:attrName>ppt_x</p:attrName>
                                        </p:attrNameLst>
                                      </p:cBhvr>
                                      <p:tavLst>
                                        <p:tav tm="0">
                                          <p:val>
                                            <p:strVal val="#ppt_x"/>
                                          </p:val>
                                        </p:tav>
                                        <p:tav tm="100000">
                                          <p:val>
                                            <p:strVal val="#ppt_x"/>
                                          </p:val>
                                        </p:tav>
                                      </p:tavLst>
                                    </p:anim>
                                    <p:anim calcmode="lin" valueType="num">
                                      <p:cBhvr additive="base">
                                        <p:cTn id="180" dur="1000" fill="hold"/>
                                        <p:tgtEl>
                                          <p:spTgt spid="117"/>
                                        </p:tgtEl>
                                        <p:attrNameLst>
                                          <p:attrName>ppt_y</p:attrName>
                                        </p:attrNameLst>
                                      </p:cBhvr>
                                      <p:tavLst>
                                        <p:tav tm="0">
                                          <p:val>
                                            <p:strVal val="1+#ppt_h/2"/>
                                          </p:val>
                                        </p:tav>
                                        <p:tav tm="100000">
                                          <p:val>
                                            <p:strVal val="#ppt_y"/>
                                          </p:val>
                                        </p:tav>
                                      </p:tavLst>
                                    </p:anim>
                                  </p:childTnLst>
                                </p:cTn>
                              </p:par>
                              <p:par>
                                <p:cTn id="181" presetID="2" presetClass="entr" presetSubtype="4" fill="hold" grpId="0" nodeType="withEffect">
                                  <p:stCondLst>
                                    <p:cond delay="1500"/>
                                  </p:stCondLst>
                                  <p:childTnLst>
                                    <p:set>
                                      <p:cBhvr>
                                        <p:cTn id="182" dur="1" fill="hold">
                                          <p:stCondLst>
                                            <p:cond delay="0"/>
                                          </p:stCondLst>
                                        </p:cTn>
                                        <p:tgtEl>
                                          <p:spTgt spid="151"/>
                                        </p:tgtEl>
                                        <p:attrNameLst>
                                          <p:attrName>style.visibility</p:attrName>
                                        </p:attrNameLst>
                                      </p:cBhvr>
                                      <p:to>
                                        <p:strVal val="visible"/>
                                      </p:to>
                                    </p:set>
                                    <p:anim calcmode="lin" valueType="num">
                                      <p:cBhvr additive="base">
                                        <p:cTn id="183" dur="1000" fill="hold"/>
                                        <p:tgtEl>
                                          <p:spTgt spid="151"/>
                                        </p:tgtEl>
                                        <p:attrNameLst>
                                          <p:attrName>ppt_x</p:attrName>
                                        </p:attrNameLst>
                                      </p:cBhvr>
                                      <p:tavLst>
                                        <p:tav tm="0">
                                          <p:val>
                                            <p:strVal val="#ppt_x"/>
                                          </p:val>
                                        </p:tav>
                                        <p:tav tm="100000">
                                          <p:val>
                                            <p:strVal val="#ppt_x"/>
                                          </p:val>
                                        </p:tav>
                                      </p:tavLst>
                                    </p:anim>
                                    <p:anim calcmode="lin" valueType="num">
                                      <p:cBhvr additive="base">
                                        <p:cTn id="184" dur="1000" fill="hold"/>
                                        <p:tgtEl>
                                          <p:spTgt spid="151"/>
                                        </p:tgtEl>
                                        <p:attrNameLst>
                                          <p:attrName>ppt_y</p:attrName>
                                        </p:attrNameLst>
                                      </p:cBhvr>
                                      <p:tavLst>
                                        <p:tav tm="0">
                                          <p:val>
                                            <p:strVal val="1+#ppt_h/2"/>
                                          </p:val>
                                        </p:tav>
                                        <p:tav tm="100000">
                                          <p:val>
                                            <p:strVal val="#ppt_y"/>
                                          </p:val>
                                        </p:tav>
                                      </p:tavLst>
                                    </p:anim>
                                  </p:childTnLst>
                                </p:cTn>
                              </p:par>
                              <p:par>
                                <p:cTn id="185" presetID="2" presetClass="entr" presetSubtype="4" fill="hold" grpId="0" nodeType="withEffect">
                                  <p:stCondLst>
                                    <p:cond delay="1500"/>
                                  </p:stCondLst>
                                  <p:childTnLst>
                                    <p:set>
                                      <p:cBhvr>
                                        <p:cTn id="186" dur="1" fill="hold">
                                          <p:stCondLst>
                                            <p:cond delay="0"/>
                                          </p:stCondLst>
                                        </p:cTn>
                                        <p:tgtEl>
                                          <p:spTgt spid="155"/>
                                        </p:tgtEl>
                                        <p:attrNameLst>
                                          <p:attrName>style.visibility</p:attrName>
                                        </p:attrNameLst>
                                      </p:cBhvr>
                                      <p:to>
                                        <p:strVal val="visible"/>
                                      </p:to>
                                    </p:set>
                                    <p:anim calcmode="lin" valueType="num">
                                      <p:cBhvr additive="base">
                                        <p:cTn id="187" dur="1000" fill="hold"/>
                                        <p:tgtEl>
                                          <p:spTgt spid="155"/>
                                        </p:tgtEl>
                                        <p:attrNameLst>
                                          <p:attrName>ppt_x</p:attrName>
                                        </p:attrNameLst>
                                      </p:cBhvr>
                                      <p:tavLst>
                                        <p:tav tm="0">
                                          <p:val>
                                            <p:strVal val="#ppt_x"/>
                                          </p:val>
                                        </p:tav>
                                        <p:tav tm="100000">
                                          <p:val>
                                            <p:strVal val="#ppt_x"/>
                                          </p:val>
                                        </p:tav>
                                      </p:tavLst>
                                    </p:anim>
                                    <p:anim calcmode="lin" valueType="num">
                                      <p:cBhvr additive="base">
                                        <p:cTn id="188" dur="1000" fill="hold"/>
                                        <p:tgtEl>
                                          <p:spTgt spid="155"/>
                                        </p:tgtEl>
                                        <p:attrNameLst>
                                          <p:attrName>ppt_y</p:attrName>
                                        </p:attrNameLst>
                                      </p:cBhvr>
                                      <p:tavLst>
                                        <p:tav tm="0">
                                          <p:val>
                                            <p:strVal val="1+#ppt_h/2"/>
                                          </p:val>
                                        </p:tav>
                                        <p:tav tm="100000">
                                          <p:val>
                                            <p:strVal val="#ppt_y"/>
                                          </p:val>
                                        </p:tav>
                                      </p:tavLst>
                                    </p:anim>
                                  </p:childTnLst>
                                </p:cTn>
                              </p:par>
                              <p:par>
                                <p:cTn id="189" presetID="2" presetClass="entr" presetSubtype="4" fill="hold" grpId="0" nodeType="withEffect">
                                  <p:stCondLst>
                                    <p:cond delay="1500"/>
                                  </p:stCondLst>
                                  <p:childTnLst>
                                    <p:set>
                                      <p:cBhvr>
                                        <p:cTn id="190" dur="1" fill="hold">
                                          <p:stCondLst>
                                            <p:cond delay="0"/>
                                          </p:stCondLst>
                                        </p:cTn>
                                        <p:tgtEl>
                                          <p:spTgt spid="154"/>
                                        </p:tgtEl>
                                        <p:attrNameLst>
                                          <p:attrName>style.visibility</p:attrName>
                                        </p:attrNameLst>
                                      </p:cBhvr>
                                      <p:to>
                                        <p:strVal val="visible"/>
                                      </p:to>
                                    </p:set>
                                    <p:anim calcmode="lin" valueType="num">
                                      <p:cBhvr additive="base">
                                        <p:cTn id="191" dur="1000" fill="hold"/>
                                        <p:tgtEl>
                                          <p:spTgt spid="154"/>
                                        </p:tgtEl>
                                        <p:attrNameLst>
                                          <p:attrName>ppt_x</p:attrName>
                                        </p:attrNameLst>
                                      </p:cBhvr>
                                      <p:tavLst>
                                        <p:tav tm="0">
                                          <p:val>
                                            <p:strVal val="#ppt_x"/>
                                          </p:val>
                                        </p:tav>
                                        <p:tav tm="100000">
                                          <p:val>
                                            <p:strVal val="#ppt_x"/>
                                          </p:val>
                                        </p:tav>
                                      </p:tavLst>
                                    </p:anim>
                                    <p:anim calcmode="lin" valueType="num">
                                      <p:cBhvr additive="base">
                                        <p:cTn id="192" dur="1000" fill="hold"/>
                                        <p:tgtEl>
                                          <p:spTgt spid="154"/>
                                        </p:tgtEl>
                                        <p:attrNameLst>
                                          <p:attrName>ppt_y</p:attrName>
                                        </p:attrNameLst>
                                      </p:cBhvr>
                                      <p:tavLst>
                                        <p:tav tm="0">
                                          <p:val>
                                            <p:strVal val="1+#ppt_h/2"/>
                                          </p:val>
                                        </p:tav>
                                        <p:tav tm="100000">
                                          <p:val>
                                            <p:strVal val="#ppt_y"/>
                                          </p:val>
                                        </p:tav>
                                      </p:tavLst>
                                    </p:anim>
                                  </p:childTnLst>
                                </p:cTn>
                              </p:par>
                              <p:par>
                                <p:cTn id="193" presetID="2" presetClass="entr" presetSubtype="4" fill="hold" grpId="0" nodeType="withEffect">
                                  <p:stCondLst>
                                    <p:cond delay="1500"/>
                                  </p:stCondLst>
                                  <p:childTnLst>
                                    <p:set>
                                      <p:cBhvr>
                                        <p:cTn id="194" dur="1" fill="hold">
                                          <p:stCondLst>
                                            <p:cond delay="0"/>
                                          </p:stCondLst>
                                        </p:cTn>
                                        <p:tgtEl>
                                          <p:spTgt spid="157"/>
                                        </p:tgtEl>
                                        <p:attrNameLst>
                                          <p:attrName>style.visibility</p:attrName>
                                        </p:attrNameLst>
                                      </p:cBhvr>
                                      <p:to>
                                        <p:strVal val="visible"/>
                                      </p:to>
                                    </p:set>
                                    <p:anim calcmode="lin" valueType="num">
                                      <p:cBhvr additive="base">
                                        <p:cTn id="195" dur="1000" fill="hold"/>
                                        <p:tgtEl>
                                          <p:spTgt spid="157"/>
                                        </p:tgtEl>
                                        <p:attrNameLst>
                                          <p:attrName>ppt_x</p:attrName>
                                        </p:attrNameLst>
                                      </p:cBhvr>
                                      <p:tavLst>
                                        <p:tav tm="0">
                                          <p:val>
                                            <p:strVal val="#ppt_x"/>
                                          </p:val>
                                        </p:tav>
                                        <p:tav tm="100000">
                                          <p:val>
                                            <p:strVal val="#ppt_x"/>
                                          </p:val>
                                        </p:tav>
                                      </p:tavLst>
                                    </p:anim>
                                    <p:anim calcmode="lin" valueType="num">
                                      <p:cBhvr additive="base">
                                        <p:cTn id="196" dur="1000" fill="hold"/>
                                        <p:tgtEl>
                                          <p:spTgt spid="157"/>
                                        </p:tgtEl>
                                        <p:attrNameLst>
                                          <p:attrName>ppt_y</p:attrName>
                                        </p:attrNameLst>
                                      </p:cBhvr>
                                      <p:tavLst>
                                        <p:tav tm="0">
                                          <p:val>
                                            <p:strVal val="1+#ppt_h/2"/>
                                          </p:val>
                                        </p:tav>
                                        <p:tav tm="100000">
                                          <p:val>
                                            <p:strVal val="#ppt_y"/>
                                          </p:val>
                                        </p:tav>
                                      </p:tavLst>
                                    </p:anim>
                                  </p:childTnLst>
                                </p:cTn>
                              </p:par>
                              <p:par>
                                <p:cTn id="197" presetID="2" presetClass="entr" presetSubtype="4" fill="hold" grpId="0" nodeType="withEffect">
                                  <p:stCondLst>
                                    <p:cond delay="1500"/>
                                  </p:stCondLst>
                                  <p:childTnLst>
                                    <p:set>
                                      <p:cBhvr>
                                        <p:cTn id="198" dur="1" fill="hold">
                                          <p:stCondLst>
                                            <p:cond delay="0"/>
                                          </p:stCondLst>
                                        </p:cTn>
                                        <p:tgtEl>
                                          <p:spTgt spid="156"/>
                                        </p:tgtEl>
                                        <p:attrNameLst>
                                          <p:attrName>style.visibility</p:attrName>
                                        </p:attrNameLst>
                                      </p:cBhvr>
                                      <p:to>
                                        <p:strVal val="visible"/>
                                      </p:to>
                                    </p:set>
                                    <p:anim calcmode="lin" valueType="num">
                                      <p:cBhvr additive="base">
                                        <p:cTn id="199" dur="1000" fill="hold"/>
                                        <p:tgtEl>
                                          <p:spTgt spid="156"/>
                                        </p:tgtEl>
                                        <p:attrNameLst>
                                          <p:attrName>ppt_x</p:attrName>
                                        </p:attrNameLst>
                                      </p:cBhvr>
                                      <p:tavLst>
                                        <p:tav tm="0">
                                          <p:val>
                                            <p:strVal val="#ppt_x"/>
                                          </p:val>
                                        </p:tav>
                                        <p:tav tm="100000">
                                          <p:val>
                                            <p:strVal val="#ppt_x"/>
                                          </p:val>
                                        </p:tav>
                                      </p:tavLst>
                                    </p:anim>
                                    <p:anim calcmode="lin" valueType="num">
                                      <p:cBhvr additive="base">
                                        <p:cTn id="200" dur="1000" fill="hold"/>
                                        <p:tgtEl>
                                          <p:spTgt spid="156"/>
                                        </p:tgtEl>
                                        <p:attrNameLst>
                                          <p:attrName>ppt_y</p:attrName>
                                        </p:attrNameLst>
                                      </p:cBhvr>
                                      <p:tavLst>
                                        <p:tav tm="0">
                                          <p:val>
                                            <p:strVal val="1+#ppt_h/2"/>
                                          </p:val>
                                        </p:tav>
                                        <p:tav tm="100000">
                                          <p:val>
                                            <p:strVal val="#ppt_y"/>
                                          </p:val>
                                        </p:tav>
                                      </p:tavLst>
                                    </p:anim>
                                  </p:childTnLst>
                                </p:cTn>
                              </p:par>
                              <p:par>
                                <p:cTn id="201" presetID="2" presetClass="entr" presetSubtype="4" fill="hold" grpId="0" nodeType="withEffect">
                                  <p:stCondLst>
                                    <p:cond delay="1500"/>
                                  </p:stCondLst>
                                  <p:childTnLst>
                                    <p:set>
                                      <p:cBhvr>
                                        <p:cTn id="202" dur="1" fill="hold">
                                          <p:stCondLst>
                                            <p:cond delay="0"/>
                                          </p:stCondLst>
                                        </p:cTn>
                                        <p:tgtEl>
                                          <p:spTgt spid="159"/>
                                        </p:tgtEl>
                                        <p:attrNameLst>
                                          <p:attrName>style.visibility</p:attrName>
                                        </p:attrNameLst>
                                      </p:cBhvr>
                                      <p:to>
                                        <p:strVal val="visible"/>
                                      </p:to>
                                    </p:set>
                                    <p:anim calcmode="lin" valueType="num">
                                      <p:cBhvr additive="base">
                                        <p:cTn id="203" dur="1000" fill="hold"/>
                                        <p:tgtEl>
                                          <p:spTgt spid="159"/>
                                        </p:tgtEl>
                                        <p:attrNameLst>
                                          <p:attrName>ppt_x</p:attrName>
                                        </p:attrNameLst>
                                      </p:cBhvr>
                                      <p:tavLst>
                                        <p:tav tm="0">
                                          <p:val>
                                            <p:strVal val="#ppt_x"/>
                                          </p:val>
                                        </p:tav>
                                        <p:tav tm="100000">
                                          <p:val>
                                            <p:strVal val="#ppt_x"/>
                                          </p:val>
                                        </p:tav>
                                      </p:tavLst>
                                    </p:anim>
                                    <p:anim calcmode="lin" valueType="num">
                                      <p:cBhvr additive="base">
                                        <p:cTn id="204" dur="1000" fill="hold"/>
                                        <p:tgtEl>
                                          <p:spTgt spid="159"/>
                                        </p:tgtEl>
                                        <p:attrNameLst>
                                          <p:attrName>ppt_y</p:attrName>
                                        </p:attrNameLst>
                                      </p:cBhvr>
                                      <p:tavLst>
                                        <p:tav tm="0">
                                          <p:val>
                                            <p:strVal val="1+#ppt_h/2"/>
                                          </p:val>
                                        </p:tav>
                                        <p:tav tm="100000">
                                          <p:val>
                                            <p:strVal val="#ppt_y"/>
                                          </p:val>
                                        </p:tav>
                                      </p:tavLst>
                                    </p:anim>
                                  </p:childTnLst>
                                </p:cTn>
                              </p:par>
                              <p:par>
                                <p:cTn id="205" presetID="2" presetClass="entr" presetSubtype="4" fill="hold" grpId="0" nodeType="withEffect">
                                  <p:stCondLst>
                                    <p:cond delay="1500"/>
                                  </p:stCondLst>
                                  <p:childTnLst>
                                    <p:set>
                                      <p:cBhvr>
                                        <p:cTn id="206" dur="1" fill="hold">
                                          <p:stCondLst>
                                            <p:cond delay="0"/>
                                          </p:stCondLst>
                                        </p:cTn>
                                        <p:tgtEl>
                                          <p:spTgt spid="158"/>
                                        </p:tgtEl>
                                        <p:attrNameLst>
                                          <p:attrName>style.visibility</p:attrName>
                                        </p:attrNameLst>
                                      </p:cBhvr>
                                      <p:to>
                                        <p:strVal val="visible"/>
                                      </p:to>
                                    </p:set>
                                    <p:anim calcmode="lin" valueType="num">
                                      <p:cBhvr additive="base">
                                        <p:cTn id="207" dur="1000" fill="hold"/>
                                        <p:tgtEl>
                                          <p:spTgt spid="158"/>
                                        </p:tgtEl>
                                        <p:attrNameLst>
                                          <p:attrName>ppt_x</p:attrName>
                                        </p:attrNameLst>
                                      </p:cBhvr>
                                      <p:tavLst>
                                        <p:tav tm="0">
                                          <p:val>
                                            <p:strVal val="#ppt_x"/>
                                          </p:val>
                                        </p:tav>
                                        <p:tav tm="100000">
                                          <p:val>
                                            <p:strVal val="#ppt_x"/>
                                          </p:val>
                                        </p:tav>
                                      </p:tavLst>
                                    </p:anim>
                                    <p:anim calcmode="lin" valueType="num">
                                      <p:cBhvr additive="base">
                                        <p:cTn id="208" dur="1000" fill="hold"/>
                                        <p:tgtEl>
                                          <p:spTgt spid="158"/>
                                        </p:tgtEl>
                                        <p:attrNameLst>
                                          <p:attrName>ppt_y</p:attrName>
                                        </p:attrNameLst>
                                      </p:cBhvr>
                                      <p:tavLst>
                                        <p:tav tm="0">
                                          <p:val>
                                            <p:strVal val="1+#ppt_h/2"/>
                                          </p:val>
                                        </p:tav>
                                        <p:tav tm="100000">
                                          <p:val>
                                            <p:strVal val="#ppt_y"/>
                                          </p:val>
                                        </p:tav>
                                      </p:tavLst>
                                    </p:anim>
                                  </p:childTnLst>
                                </p:cTn>
                              </p:par>
                              <p:par>
                                <p:cTn id="209" presetID="2" presetClass="entr" presetSubtype="4" fill="hold" grpId="0" nodeType="withEffect">
                                  <p:stCondLst>
                                    <p:cond delay="1500"/>
                                  </p:stCondLst>
                                  <p:childTnLst>
                                    <p:set>
                                      <p:cBhvr>
                                        <p:cTn id="210" dur="1" fill="hold">
                                          <p:stCondLst>
                                            <p:cond delay="0"/>
                                          </p:stCondLst>
                                        </p:cTn>
                                        <p:tgtEl>
                                          <p:spTgt spid="153"/>
                                        </p:tgtEl>
                                        <p:attrNameLst>
                                          <p:attrName>style.visibility</p:attrName>
                                        </p:attrNameLst>
                                      </p:cBhvr>
                                      <p:to>
                                        <p:strVal val="visible"/>
                                      </p:to>
                                    </p:set>
                                    <p:anim calcmode="lin" valueType="num">
                                      <p:cBhvr additive="base">
                                        <p:cTn id="211" dur="1000" fill="hold"/>
                                        <p:tgtEl>
                                          <p:spTgt spid="153"/>
                                        </p:tgtEl>
                                        <p:attrNameLst>
                                          <p:attrName>ppt_x</p:attrName>
                                        </p:attrNameLst>
                                      </p:cBhvr>
                                      <p:tavLst>
                                        <p:tav tm="0">
                                          <p:val>
                                            <p:strVal val="#ppt_x"/>
                                          </p:val>
                                        </p:tav>
                                        <p:tav tm="100000">
                                          <p:val>
                                            <p:strVal val="#ppt_x"/>
                                          </p:val>
                                        </p:tav>
                                      </p:tavLst>
                                    </p:anim>
                                    <p:anim calcmode="lin" valueType="num">
                                      <p:cBhvr additive="base">
                                        <p:cTn id="212" dur="1000" fill="hold"/>
                                        <p:tgtEl>
                                          <p:spTgt spid="153"/>
                                        </p:tgtEl>
                                        <p:attrNameLst>
                                          <p:attrName>ppt_y</p:attrName>
                                        </p:attrNameLst>
                                      </p:cBhvr>
                                      <p:tavLst>
                                        <p:tav tm="0">
                                          <p:val>
                                            <p:strVal val="1+#ppt_h/2"/>
                                          </p:val>
                                        </p:tav>
                                        <p:tav tm="100000">
                                          <p:val>
                                            <p:strVal val="#ppt_y"/>
                                          </p:val>
                                        </p:tav>
                                      </p:tavLst>
                                    </p:anim>
                                  </p:childTnLst>
                                </p:cTn>
                              </p:par>
                              <p:par>
                                <p:cTn id="213" presetID="2" presetClass="entr" presetSubtype="4" fill="hold" grpId="0" nodeType="withEffect">
                                  <p:stCondLst>
                                    <p:cond delay="1500"/>
                                  </p:stCondLst>
                                  <p:childTnLst>
                                    <p:set>
                                      <p:cBhvr>
                                        <p:cTn id="214" dur="1" fill="hold">
                                          <p:stCondLst>
                                            <p:cond delay="0"/>
                                          </p:stCondLst>
                                        </p:cTn>
                                        <p:tgtEl>
                                          <p:spTgt spid="152"/>
                                        </p:tgtEl>
                                        <p:attrNameLst>
                                          <p:attrName>style.visibility</p:attrName>
                                        </p:attrNameLst>
                                      </p:cBhvr>
                                      <p:to>
                                        <p:strVal val="visible"/>
                                      </p:to>
                                    </p:set>
                                    <p:anim calcmode="lin" valueType="num">
                                      <p:cBhvr additive="base">
                                        <p:cTn id="215" dur="1000" fill="hold"/>
                                        <p:tgtEl>
                                          <p:spTgt spid="152"/>
                                        </p:tgtEl>
                                        <p:attrNameLst>
                                          <p:attrName>ppt_x</p:attrName>
                                        </p:attrNameLst>
                                      </p:cBhvr>
                                      <p:tavLst>
                                        <p:tav tm="0">
                                          <p:val>
                                            <p:strVal val="#ppt_x"/>
                                          </p:val>
                                        </p:tav>
                                        <p:tav tm="100000">
                                          <p:val>
                                            <p:strVal val="#ppt_x"/>
                                          </p:val>
                                        </p:tav>
                                      </p:tavLst>
                                    </p:anim>
                                    <p:anim calcmode="lin" valueType="num">
                                      <p:cBhvr additive="base">
                                        <p:cTn id="216" dur="1000" fill="hold"/>
                                        <p:tgtEl>
                                          <p:spTgt spid="1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16" grpId="0"/>
      <p:bldP spid="117" grpId="0"/>
      <p:bldP spid="146" grpId="0"/>
      <p:bldP spid="147" grpId="0"/>
      <p:bldP spid="148" grpId="0"/>
      <p:bldP spid="149" grpId="0"/>
      <p:bldP spid="150" grpId="0"/>
      <p:bldP spid="151" grpId="0"/>
      <p:bldP spid="152" grpId="0"/>
      <p:bldP spid="153" grpId="0"/>
      <p:bldP spid="154" grpId="0"/>
      <p:bldP spid="155" grpId="0"/>
      <p:bldP spid="156" grpId="0"/>
      <p:bldP spid="157" grpId="0"/>
      <p:bldP spid="158" grpId="0"/>
      <p:bldP spid="15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2558" y="-27384"/>
            <a:ext cx="432048" cy="692696"/>
          </a:xfrm>
          <a:prstGeom prst="rect">
            <a:avLst/>
          </a:prstGeom>
          <a:solidFill>
            <a:srgbClr val="0070C0"/>
          </a:solidFill>
          <a:ln>
            <a:noFill/>
          </a:ln>
          <a:effectLst>
            <a:outerShdw blurRad="254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文本框 9"/>
          <p:cNvSpPr txBox="1"/>
          <p:nvPr/>
        </p:nvSpPr>
        <p:spPr>
          <a:xfrm>
            <a:off x="838622" y="188640"/>
            <a:ext cx="1512168" cy="377026"/>
          </a:xfrm>
          <a:prstGeom prst="rect">
            <a:avLst/>
          </a:prstGeom>
          <a:noFill/>
        </p:spPr>
        <p:txBody>
          <a:bodyPr wrap="square" lIns="68580" tIns="34290" rIns="68580" bIns="34290" rtlCol="0">
            <a:spAutoFit/>
          </a:bodyPr>
          <a:lstStyle/>
          <a:p>
            <a:pPr marL="0" lvl="1"/>
            <a:r>
              <a:rPr lang="zh-CN" altLang="en-US" sz="2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目前现状</a:t>
            </a:r>
          </a:p>
        </p:txBody>
      </p:sp>
      <p:sp>
        <p:nvSpPr>
          <p:cNvPr id="4" name="矩形 3"/>
          <p:cNvSpPr/>
          <p:nvPr/>
        </p:nvSpPr>
        <p:spPr>
          <a:xfrm>
            <a:off x="11927854" y="5949280"/>
            <a:ext cx="262558" cy="906934"/>
          </a:xfrm>
          <a:prstGeom prst="rect">
            <a:avLst/>
          </a:prstGeom>
          <a:solidFill>
            <a:srgbClr val="0070C0"/>
          </a:solidFill>
          <a:ln>
            <a:noFill/>
          </a:ln>
          <a:effectLst>
            <a:outerShdw blurRad="355600" dist="1016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10919742" y="6165304"/>
            <a:ext cx="1008112" cy="523220"/>
          </a:xfrm>
          <a:prstGeom prst="rect">
            <a:avLst/>
          </a:prstGeom>
          <a:noFill/>
        </p:spPr>
        <p:txBody>
          <a:bodyPr wrap="square" rtlCol="0">
            <a:spAutoFit/>
          </a:bodyPr>
          <a:lstStyle/>
          <a:p>
            <a:pPr algn="ctr"/>
            <a:r>
              <a:rPr lang="en-US" altLang="zh-CN"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-07-</a:t>
            </a:r>
            <a:endParaRPr lang="zh-CN" altLang="en-US"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3" name="圆角矩形 82"/>
          <p:cNvSpPr/>
          <p:nvPr/>
        </p:nvSpPr>
        <p:spPr>
          <a:xfrm>
            <a:off x="3214886" y="1860141"/>
            <a:ext cx="7200800" cy="1440160"/>
          </a:xfrm>
          <a:prstGeom prst="round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任意多边形 83"/>
          <p:cNvSpPr/>
          <p:nvPr/>
        </p:nvSpPr>
        <p:spPr>
          <a:xfrm flipH="1">
            <a:off x="1774726" y="1689315"/>
            <a:ext cx="1800200" cy="1739685"/>
          </a:xfrm>
          <a:custGeom>
            <a:avLst/>
            <a:gdLst>
              <a:gd name="connsiteX0" fmla="*/ 0 w 5105817"/>
              <a:gd name="connsiteY0" fmla="*/ 0 h 5053263"/>
              <a:gd name="connsiteX1" fmla="*/ 5105817 w 5105817"/>
              <a:gd name="connsiteY1" fmla="*/ 0 h 5053263"/>
              <a:gd name="connsiteX2" fmla="*/ 5105817 w 5105817"/>
              <a:gd name="connsiteY2" fmla="*/ 5053263 h 5053263"/>
              <a:gd name="connsiteX3" fmla="*/ 0 w 5105817"/>
              <a:gd name="connsiteY3" fmla="*/ 5053263 h 5053263"/>
              <a:gd name="connsiteX4" fmla="*/ 0 w 5105817"/>
              <a:gd name="connsiteY4" fmla="*/ 844842 h 5053263"/>
              <a:gd name="connsiteX5" fmla="*/ 188912 w 5105817"/>
              <a:gd name="connsiteY5" fmla="*/ 675978 h 5053263"/>
              <a:gd name="connsiteX6" fmla="*/ 0 w 5105817"/>
              <a:gd name="connsiteY6" fmla="*/ 507114 h 5053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05817" h="5053263">
                <a:moveTo>
                  <a:pt x="0" y="0"/>
                </a:moveTo>
                <a:lnTo>
                  <a:pt x="5105817" y="0"/>
                </a:lnTo>
                <a:lnTo>
                  <a:pt x="5105817" y="5053263"/>
                </a:lnTo>
                <a:lnTo>
                  <a:pt x="0" y="5053263"/>
                </a:lnTo>
                <a:lnTo>
                  <a:pt x="0" y="844842"/>
                </a:lnTo>
                <a:lnTo>
                  <a:pt x="188912" y="675978"/>
                </a:lnTo>
                <a:lnTo>
                  <a:pt x="0" y="507114"/>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 name="文本框 163"/>
          <p:cNvSpPr txBox="1"/>
          <p:nvPr/>
        </p:nvSpPr>
        <p:spPr>
          <a:xfrm>
            <a:off x="1702718" y="1955955"/>
            <a:ext cx="1872208" cy="1200329"/>
          </a:xfrm>
          <a:prstGeom prst="rect">
            <a:avLst/>
          </a:prstGeom>
          <a:noFill/>
        </p:spPr>
        <p:txBody>
          <a:bodyPr wrap="square" rtlCol="0">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国内</a:t>
            </a:r>
            <a:endParaRPr lang="en-US" altLang="zh-CN" sz="3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a:p>
            <a:pPr algn="ctr"/>
            <a:r>
              <a:rPr lang="zh-CN" altLang="en-US" sz="3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现状</a:t>
            </a:r>
            <a:endParaRPr lang="en-US" altLang="zh-CN" sz="3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86" name="TextBox 85"/>
          <p:cNvSpPr txBox="1"/>
          <p:nvPr/>
        </p:nvSpPr>
        <p:spPr>
          <a:xfrm>
            <a:off x="3646934" y="2004156"/>
            <a:ext cx="6624736" cy="1200329"/>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在我国互联网的发展过程中，</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PC</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互联网已日趋饱和，移动互联网却呈现井喷式发展。前瞻产业研究院发布的</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中国移动互联网行业市场前瞻与投资战略规划分析报告前瞻</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数据显示，截止</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2013</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年底，中国手机网民超过</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亿，占比达</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81%</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。伴随着移动终端价格的下降及</a:t>
            </a:r>
            <a:r>
              <a:rPr lang="en-US" altLang="zh-CN" sz="1200" dirty="0" err="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wifi</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的广泛铺设，移动网民呈现爆发趋势。</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sym typeface="微软雅黑" panose="020B0503020204020204" pitchFamily="34" charset="-122"/>
            </a:endParaRPr>
          </a:p>
        </p:txBody>
      </p:sp>
      <p:sp>
        <p:nvSpPr>
          <p:cNvPr id="87" name="圆角矩形 86"/>
          <p:cNvSpPr/>
          <p:nvPr/>
        </p:nvSpPr>
        <p:spPr>
          <a:xfrm>
            <a:off x="3214886" y="3948373"/>
            <a:ext cx="7200800" cy="1440160"/>
          </a:xfrm>
          <a:prstGeom prst="round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8" name="任意多边形 87"/>
          <p:cNvSpPr/>
          <p:nvPr/>
        </p:nvSpPr>
        <p:spPr>
          <a:xfrm flipH="1">
            <a:off x="1774726" y="3777547"/>
            <a:ext cx="1800200" cy="1739685"/>
          </a:xfrm>
          <a:custGeom>
            <a:avLst/>
            <a:gdLst>
              <a:gd name="connsiteX0" fmla="*/ 0 w 5105817"/>
              <a:gd name="connsiteY0" fmla="*/ 0 h 5053263"/>
              <a:gd name="connsiteX1" fmla="*/ 5105817 w 5105817"/>
              <a:gd name="connsiteY1" fmla="*/ 0 h 5053263"/>
              <a:gd name="connsiteX2" fmla="*/ 5105817 w 5105817"/>
              <a:gd name="connsiteY2" fmla="*/ 5053263 h 5053263"/>
              <a:gd name="connsiteX3" fmla="*/ 0 w 5105817"/>
              <a:gd name="connsiteY3" fmla="*/ 5053263 h 5053263"/>
              <a:gd name="connsiteX4" fmla="*/ 0 w 5105817"/>
              <a:gd name="connsiteY4" fmla="*/ 844842 h 5053263"/>
              <a:gd name="connsiteX5" fmla="*/ 188912 w 5105817"/>
              <a:gd name="connsiteY5" fmla="*/ 675978 h 5053263"/>
              <a:gd name="connsiteX6" fmla="*/ 0 w 5105817"/>
              <a:gd name="connsiteY6" fmla="*/ 507114 h 5053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05817" h="5053263">
                <a:moveTo>
                  <a:pt x="0" y="0"/>
                </a:moveTo>
                <a:lnTo>
                  <a:pt x="5105817" y="0"/>
                </a:lnTo>
                <a:lnTo>
                  <a:pt x="5105817" y="5053263"/>
                </a:lnTo>
                <a:lnTo>
                  <a:pt x="0" y="5053263"/>
                </a:lnTo>
                <a:lnTo>
                  <a:pt x="0" y="844842"/>
                </a:lnTo>
                <a:lnTo>
                  <a:pt x="188912" y="675978"/>
                </a:lnTo>
                <a:lnTo>
                  <a:pt x="0" y="507114"/>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9" name="文本框 163"/>
          <p:cNvSpPr txBox="1"/>
          <p:nvPr/>
        </p:nvSpPr>
        <p:spPr>
          <a:xfrm>
            <a:off x="1702718" y="4044187"/>
            <a:ext cx="1872208" cy="1200329"/>
          </a:xfrm>
          <a:prstGeom prst="rect">
            <a:avLst/>
          </a:prstGeom>
          <a:noFill/>
        </p:spPr>
        <p:txBody>
          <a:bodyPr wrap="square" rtlCol="0">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行业</a:t>
            </a:r>
            <a:endParaRPr lang="en-US" altLang="zh-CN" sz="3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a:p>
            <a:pPr algn="ctr"/>
            <a:r>
              <a:rPr lang="zh-CN" altLang="en-US" sz="3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现状</a:t>
            </a:r>
            <a:endParaRPr lang="en-US" altLang="zh-CN" sz="3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90" name="TextBox 89"/>
          <p:cNvSpPr txBox="1"/>
          <p:nvPr/>
        </p:nvSpPr>
        <p:spPr>
          <a:xfrm>
            <a:off x="3646934" y="4077072"/>
            <a:ext cx="6624736" cy="1200329"/>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随着宽带无线接入技术和移动终端技术的飞速发展，人们迫切希望能够随时随地乃至在移动过程中都能方便地从互联网获取信息和服务，移动互联网应运而生并迅猛发展。然而，移动互联网在移动终端、接入网络、应用服务、安全与隐私保护等方面还面临着一系列的挑战。其基础理论与关键技术的研究，对于国家信息产业整体发展具有重要的现实意义。</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sym typeface="微软雅黑" panose="020B0503020204020204" pitchFamily="34" charset="-122"/>
            </a:endParaRPr>
          </a:p>
        </p:txBody>
      </p:sp>
    </p:spTree>
    <p:extLst>
      <p:ext uri="{BB962C8B-B14F-4D97-AF65-F5344CB8AC3E}">
        <p14:creationId xmlns:p14="http://schemas.microsoft.com/office/powerpoint/2010/main" val="9227442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par>
                                <p:cTn id="15" presetID="2" presetClass="entr" presetSubtype="2" decel="100000" fill="hold" grpId="0" nodeType="withEffect">
                                  <p:stCondLst>
                                    <p:cond delay="0"/>
                                  </p:stCondLst>
                                  <p:childTnLst>
                                    <p:set>
                                      <p:cBhvr>
                                        <p:cTn id="16" dur="1" fill="hold">
                                          <p:stCondLst>
                                            <p:cond delay="0"/>
                                          </p:stCondLst>
                                        </p:cTn>
                                        <p:tgtEl>
                                          <p:spTgt spid="84"/>
                                        </p:tgtEl>
                                        <p:attrNameLst>
                                          <p:attrName>style.visibility</p:attrName>
                                        </p:attrNameLst>
                                      </p:cBhvr>
                                      <p:to>
                                        <p:strVal val="visible"/>
                                      </p:to>
                                    </p:set>
                                    <p:anim calcmode="lin" valueType="num">
                                      <p:cBhvr additive="base">
                                        <p:cTn id="17" dur="500" fill="hold"/>
                                        <p:tgtEl>
                                          <p:spTgt spid="84"/>
                                        </p:tgtEl>
                                        <p:attrNameLst>
                                          <p:attrName>ppt_x</p:attrName>
                                        </p:attrNameLst>
                                      </p:cBhvr>
                                      <p:tavLst>
                                        <p:tav tm="0">
                                          <p:val>
                                            <p:strVal val="1+#ppt_w/2"/>
                                          </p:val>
                                        </p:tav>
                                        <p:tav tm="100000">
                                          <p:val>
                                            <p:strVal val="#ppt_x"/>
                                          </p:val>
                                        </p:tav>
                                      </p:tavLst>
                                    </p:anim>
                                    <p:anim calcmode="lin" valueType="num">
                                      <p:cBhvr additive="base">
                                        <p:cTn id="18" dur="500" fill="hold"/>
                                        <p:tgtEl>
                                          <p:spTgt spid="8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85"/>
                                        </p:tgtEl>
                                        <p:attrNameLst>
                                          <p:attrName>style.visibility</p:attrName>
                                        </p:attrNameLst>
                                      </p:cBhvr>
                                      <p:to>
                                        <p:strVal val="visible"/>
                                      </p:to>
                                    </p:set>
                                    <p:anim calcmode="lin" valueType="num">
                                      <p:cBhvr additive="base">
                                        <p:cTn id="22" dur="500"/>
                                        <p:tgtEl>
                                          <p:spTgt spid="85"/>
                                        </p:tgtEl>
                                        <p:attrNameLst>
                                          <p:attrName>ppt_y</p:attrName>
                                        </p:attrNameLst>
                                      </p:cBhvr>
                                      <p:tavLst>
                                        <p:tav tm="0">
                                          <p:val>
                                            <p:strVal val="#ppt_y+#ppt_h*1.125000"/>
                                          </p:val>
                                        </p:tav>
                                        <p:tav tm="100000">
                                          <p:val>
                                            <p:strVal val="#ppt_y"/>
                                          </p:val>
                                        </p:tav>
                                      </p:tavLst>
                                    </p:anim>
                                    <p:animEffect transition="in" filter="wipe(up)">
                                      <p:cBhvr>
                                        <p:cTn id="23" dur="500"/>
                                        <p:tgtEl>
                                          <p:spTgt spid="85"/>
                                        </p:tgtEl>
                                      </p:cBhvr>
                                    </p:animEffect>
                                  </p:childTnLst>
                                </p:cTn>
                              </p:par>
                            </p:childTnLst>
                          </p:cTn>
                        </p:par>
                        <p:par>
                          <p:cTn id="24" fill="hold">
                            <p:stCondLst>
                              <p:cond delay="2000"/>
                            </p:stCondLst>
                            <p:childTnLst>
                              <p:par>
                                <p:cTn id="25" presetID="16" presetClass="entr" presetSubtype="21" fill="hold" grpId="0" nodeType="afterEffect">
                                  <p:stCondLst>
                                    <p:cond delay="0"/>
                                  </p:stCondLst>
                                  <p:childTnLst>
                                    <p:set>
                                      <p:cBhvr>
                                        <p:cTn id="26" dur="1" fill="hold">
                                          <p:stCondLst>
                                            <p:cond delay="0"/>
                                          </p:stCondLst>
                                        </p:cTn>
                                        <p:tgtEl>
                                          <p:spTgt spid="83"/>
                                        </p:tgtEl>
                                        <p:attrNameLst>
                                          <p:attrName>style.visibility</p:attrName>
                                        </p:attrNameLst>
                                      </p:cBhvr>
                                      <p:to>
                                        <p:strVal val="visible"/>
                                      </p:to>
                                    </p:set>
                                    <p:animEffect transition="in" filter="barn(inVertical)">
                                      <p:cBhvr>
                                        <p:cTn id="27" dur="500"/>
                                        <p:tgtEl>
                                          <p:spTgt spid="83"/>
                                        </p:tgtEl>
                                      </p:cBhvr>
                                    </p:animEffect>
                                  </p:childTnLst>
                                </p:cTn>
                              </p:par>
                            </p:childTnLst>
                          </p:cTn>
                        </p:par>
                        <p:par>
                          <p:cTn id="28" fill="hold">
                            <p:stCondLst>
                              <p:cond delay="2500"/>
                            </p:stCondLst>
                            <p:childTnLst>
                              <p:par>
                                <p:cTn id="29" presetID="18" presetClass="entr" presetSubtype="3" fill="hold" grpId="0" nodeType="afterEffect">
                                  <p:stCondLst>
                                    <p:cond delay="0"/>
                                  </p:stCondLst>
                                  <p:childTnLst>
                                    <p:set>
                                      <p:cBhvr>
                                        <p:cTn id="30" dur="1" fill="hold">
                                          <p:stCondLst>
                                            <p:cond delay="0"/>
                                          </p:stCondLst>
                                        </p:cTn>
                                        <p:tgtEl>
                                          <p:spTgt spid="86"/>
                                        </p:tgtEl>
                                        <p:attrNameLst>
                                          <p:attrName>style.visibility</p:attrName>
                                        </p:attrNameLst>
                                      </p:cBhvr>
                                      <p:to>
                                        <p:strVal val="visible"/>
                                      </p:to>
                                    </p:set>
                                    <p:animEffect transition="in" filter="strips(upRight)">
                                      <p:cBhvr>
                                        <p:cTn id="31" dur="500"/>
                                        <p:tgtEl>
                                          <p:spTgt spid="86"/>
                                        </p:tgtEl>
                                      </p:cBhvr>
                                    </p:animEffect>
                                  </p:childTnLst>
                                </p:cTn>
                              </p:par>
                              <p:par>
                                <p:cTn id="32" presetID="2" presetClass="entr" presetSubtype="2" decel="100000" fill="hold" grpId="0" nodeType="withEffect">
                                  <p:stCondLst>
                                    <p:cond delay="0"/>
                                  </p:stCondLst>
                                  <p:childTnLst>
                                    <p:set>
                                      <p:cBhvr>
                                        <p:cTn id="33" dur="1" fill="hold">
                                          <p:stCondLst>
                                            <p:cond delay="0"/>
                                          </p:stCondLst>
                                        </p:cTn>
                                        <p:tgtEl>
                                          <p:spTgt spid="88"/>
                                        </p:tgtEl>
                                        <p:attrNameLst>
                                          <p:attrName>style.visibility</p:attrName>
                                        </p:attrNameLst>
                                      </p:cBhvr>
                                      <p:to>
                                        <p:strVal val="visible"/>
                                      </p:to>
                                    </p:set>
                                    <p:anim calcmode="lin" valueType="num">
                                      <p:cBhvr additive="base">
                                        <p:cTn id="34" dur="500" fill="hold"/>
                                        <p:tgtEl>
                                          <p:spTgt spid="88"/>
                                        </p:tgtEl>
                                        <p:attrNameLst>
                                          <p:attrName>ppt_x</p:attrName>
                                        </p:attrNameLst>
                                      </p:cBhvr>
                                      <p:tavLst>
                                        <p:tav tm="0">
                                          <p:val>
                                            <p:strVal val="1+#ppt_w/2"/>
                                          </p:val>
                                        </p:tav>
                                        <p:tav tm="100000">
                                          <p:val>
                                            <p:strVal val="#ppt_x"/>
                                          </p:val>
                                        </p:tav>
                                      </p:tavLst>
                                    </p:anim>
                                    <p:anim calcmode="lin" valueType="num">
                                      <p:cBhvr additive="base">
                                        <p:cTn id="35" dur="500" fill="hold"/>
                                        <p:tgtEl>
                                          <p:spTgt spid="88"/>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12" presetClass="entr" presetSubtype="4" fill="hold" grpId="0" nodeType="afterEffect">
                                  <p:stCondLst>
                                    <p:cond delay="0"/>
                                  </p:stCondLst>
                                  <p:childTnLst>
                                    <p:set>
                                      <p:cBhvr>
                                        <p:cTn id="38" dur="1" fill="hold">
                                          <p:stCondLst>
                                            <p:cond delay="0"/>
                                          </p:stCondLst>
                                        </p:cTn>
                                        <p:tgtEl>
                                          <p:spTgt spid="89"/>
                                        </p:tgtEl>
                                        <p:attrNameLst>
                                          <p:attrName>style.visibility</p:attrName>
                                        </p:attrNameLst>
                                      </p:cBhvr>
                                      <p:to>
                                        <p:strVal val="visible"/>
                                      </p:to>
                                    </p:set>
                                    <p:anim calcmode="lin" valueType="num">
                                      <p:cBhvr additive="base">
                                        <p:cTn id="39" dur="500"/>
                                        <p:tgtEl>
                                          <p:spTgt spid="89"/>
                                        </p:tgtEl>
                                        <p:attrNameLst>
                                          <p:attrName>ppt_y</p:attrName>
                                        </p:attrNameLst>
                                      </p:cBhvr>
                                      <p:tavLst>
                                        <p:tav tm="0">
                                          <p:val>
                                            <p:strVal val="#ppt_y+#ppt_h*1.125000"/>
                                          </p:val>
                                        </p:tav>
                                        <p:tav tm="100000">
                                          <p:val>
                                            <p:strVal val="#ppt_y"/>
                                          </p:val>
                                        </p:tav>
                                      </p:tavLst>
                                    </p:anim>
                                    <p:animEffect transition="in" filter="wipe(up)">
                                      <p:cBhvr>
                                        <p:cTn id="40" dur="500"/>
                                        <p:tgtEl>
                                          <p:spTgt spid="89"/>
                                        </p:tgtEl>
                                      </p:cBhvr>
                                    </p:animEffect>
                                  </p:childTnLst>
                                </p:cTn>
                              </p:par>
                            </p:childTnLst>
                          </p:cTn>
                        </p:par>
                        <p:par>
                          <p:cTn id="41" fill="hold">
                            <p:stCondLst>
                              <p:cond delay="3500"/>
                            </p:stCondLst>
                            <p:childTnLst>
                              <p:par>
                                <p:cTn id="42" presetID="16" presetClass="entr" presetSubtype="21" fill="hold" grpId="0" nodeType="afterEffect">
                                  <p:stCondLst>
                                    <p:cond delay="0"/>
                                  </p:stCondLst>
                                  <p:childTnLst>
                                    <p:set>
                                      <p:cBhvr>
                                        <p:cTn id="43" dur="1" fill="hold">
                                          <p:stCondLst>
                                            <p:cond delay="0"/>
                                          </p:stCondLst>
                                        </p:cTn>
                                        <p:tgtEl>
                                          <p:spTgt spid="87"/>
                                        </p:tgtEl>
                                        <p:attrNameLst>
                                          <p:attrName>style.visibility</p:attrName>
                                        </p:attrNameLst>
                                      </p:cBhvr>
                                      <p:to>
                                        <p:strVal val="visible"/>
                                      </p:to>
                                    </p:set>
                                    <p:animEffect transition="in" filter="barn(inVertical)">
                                      <p:cBhvr>
                                        <p:cTn id="44" dur="500"/>
                                        <p:tgtEl>
                                          <p:spTgt spid="87"/>
                                        </p:tgtEl>
                                      </p:cBhvr>
                                    </p:animEffect>
                                  </p:childTnLst>
                                </p:cTn>
                              </p:par>
                            </p:childTnLst>
                          </p:cTn>
                        </p:par>
                        <p:par>
                          <p:cTn id="45" fill="hold">
                            <p:stCondLst>
                              <p:cond delay="4000"/>
                            </p:stCondLst>
                            <p:childTnLst>
                              <p:par>
                                <p:cTn id="46" presetID="18" presetClass="entr" presetSubtype="3" fill="hold" grpId="0" nodeType="afterEffect">
                                  <p:stCondLst>
                                    <p:cond delay="0"/>
                                  </p:stCondLst>
                                  <p:childTnLst>
                                    <p:set>
                                      <p:cBhvr>
                                        <p:cTn id="47" dur="1" fill="hold">
                                          <p:stCondLst>
                                            <p:cond delay="0"/>
                                          </p:stCondLst>
                                        </p:cTn>
                                        <p:tgtEl>
                                          <p:spTgt spid="90"/>
                                        </p:tgtEl>
                                        <p:attrNameLst>
                                          <p:attrName>style.visibility</p:attrName>
                                        </p:attrNameLst>
                                      </p:cBhvr>
                                      <p:to>
                                        <p:strVal val="visible"/>
                                      </p:to>
                                    </p:set>
                                    <p:animEffect transition="in" filter="strips(upRight)">
                                      <p:cBhvr>
                                        <p:cTn id="48"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83" grpId="0" animBg="1"/>
      <p:bldP spid="84" grpId="0" animBg="1"/>
      <p:bldP spid="85" grpId="0"/>
      <p:bldP spid="86" grpId="0"/>
      <p:bldP spid="87" grpId="0" animBg="1"/>
      <p:bldP spid="88" grpId="0" animBg="1"/>
      <p:bldP spid="89" grpId="0"/>
      <p:bldP spid="9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2558" y="-27384"/>
            <a:ext cx="432048" cy="692696"/>
          </a:xfrm>
          <a:prstGeom prst="rect">
            <a:avLst/>
          </a:prstGeom>
          <a:solidFill>
            <a:srgbClr val="0070C0"/>
          </a:solidFill>
          <a:ln>
            <a:noFill/>
          </a:ln>
          <a:effectLst>
            <a:outerShdw blurRad="254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文本框 9"/>
          <p:cNvSpPr txBox="1"/>
          <p:nvPr/>
        </p:nvSpPr>
        <p:spPr>
          <a:xfrm>
            <a:off x="838622" y="188640"/>
            <a:ext cx="1512168" cy="377026"/>
          </a:xfrm>
          <a:prstGeom prst="rect">
            <a:avLst/>
          </a:prstGeom>
          <a:noFill/>
        </p:spPr>
        <p:txBody>
          <a:bodyPr wrap="square" lIns="68580" tIns="34290" rIns="68580" bIns="34290" rtlCol="0">
            <a:spAutoFit/>
          </a:bodyPr>
          <a:lstStyle/>
          <a:p>
            <a:pPr marL="0" lvl="1"/>
            <a:r>
              <a:rPr lang="zh-CN" altLang="en-US" sz="2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用户数</a:t>
            </a:r>
          </a:p>
        </p:txBody>
      </p:sp>
      <p:sp>
        <p:nvSpPr>
          <p:cNvPr id="4" name="矩形 3"/>
          <p:cNvSpPr/>
          <p:nvPr/>
        </p:nvSpPr>
        <p:spPr>
          <a:xfrm>
            <a:off x="11927854" y="5949280"/>
            <a:ext cx="262558" cy="906934"/>
          </a:xfrm>
          <a:prstGeom prst="rect">
            <a:avLst/>
          </a:prstGeom>
          <a:solidFill>
            <a:srgbClr val="0070C0"/>
          </a:solidFill>
          <a:ln>
            <a:noFill/>
          </a:ln>
          <a:effectLst>
            <a:outerShdw blurRad="355600" dist="1016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10919742" y="6165304"/>
            <a:ext cx="1008112" cy="523220"/>
          </a:xfrm>
          <a:prstGeom prst="rect">
            <a:avLst/>
          </a:prstGeom>
          <a:noFill/>
        </p:spPr>
        <p:txBody>
          <a:bodyPr wrap="square" rtlCol="0">
            <a:spAutoFit/>
          </a:bodyPr>
          <a:lstStyle/>
          <a:p>
            <a:pPr algn="ctr"/>
            <a:r>
              <a:rPr lang="en-US" altLang="zh-CN"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-08-</a:t>
            </a:r>
            <a:endParaRPr lang="zh-CN" altLang="en-US"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6"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 y="3"/>
            <a:ext cx="5809344" cy="6963306"/>
          </a:xfrm>
          <a:prstGeom prst="rect">
            <a:avLst/>
          </a:prstGeom>
          <a:effectLst>
            <a:outerShdw blurRad="177800" dist="228600" dir="4680000" sx="99000" sy="99000" algn="t" rotWithShape="0">
              <a:prstClr val="black">
                <a:alpha val="11000"/>
              </a:prstClr>
            </a:outerShdw>
          </a:effectLst>
        </p:spPr>
      </p:pic>
      <p:grpSp>
        <p:nvGrpSpPr>
          <p:cNvPr id="7" name="Group 30"/>
          <p:cNvGrpSpPr/>
          <p:nvPr/>
        </p:nvGrpSpPr>
        <p:grpSpPr>
          <a:xfrm>
            <a:off x="6163540" y="1284148"/>
            <a:ext cx="4245516" cy="731486"/>
            <a:chOff x="1315498" y="866086"/>
            <a:chExt cx="3741460" cy="731486"/>
          </a:xfrm>
        </p:grpSpPr>
        <p:sp>
          <p:nvSpPr>
            <p:cNvPr id="8" name="Text Placeholder 3"/>
            <p:cNvSpPr txBox="1">
              <a:spLocks/>
            </p:cNvSpPr>
            <p:nvPr/>
          </p:nvSpPr>
          <p:spPr>
            <a:xfrm>
              <a:off x="1315499" y="866086"/>
              <a:ext cx="2034264"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移动互联网用户数量</a:t>
              </a:r>
              <a:endParaRPr kumimoji="0" lang="en-US" sz="20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 Placeholder 3"/>
            <p:cNvSpPr txBox="1">
              <a:spLocks/>
            </p:cNvSpPr>
            <p:nvPr/>
          </p:nvSpPr>
          <p:spPr>
            <a:xfrm>
              <a:off x="1315498" y="1382128"/>
              <a:ext cx="3741460" cy="21544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endParaRPr 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1" name="矩形 10"/>
          <p:cNvSpPr/>
          <p:nvPr/>
        </p:nvSpPr>
        <p:spPr>
          <a:xfrm>
            <a:off x="6051053" y="1700808"/>
            <a:ext cx="5156721" cy="646331"/>
          </a:xfrm>
          <a:prstGeom prst="rect">
            <a:avLst/>
          </a:prstGeom>
        </p:spPr>
        <p:txBody>
          <a:bodyPr wrap="square">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截至</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2014</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年</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4</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月，我国移动互联网用户总数达</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8.48</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亿户，在移动电话用户中的渗透率达</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67.8%</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；手机网民规模达</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亿，占总网民数的八成多，手机保持第一大上网终端地位。我国移动互联网发展进入全民时代。</a:t>
            </a:r>
          </a:p>
        </p:txBody>
      </p:sp>
      <p:grpSp>
        <p:nvGrpSpPr>
          <p:cNvPr id="12" name="Group 30"/>
          <p:cNvGrpSpPr/>
          <p:nvPr/>
        </p:nvGrpSpPr>
        <p:grpSpPr>
          <a:xfrm>
            <a:off x="6135685" y="2636912"/>
            <a:ext cx="4245516" cy="731486"/>
            <a:chOff x="1315498" y="866086"/>
            <a:chExt cx="3741460" cy="731486"/>
          </a:xfrm>
        </p:grpSpPr>
        <p:sp>
          <p:nvSpPr>
            <p:cNvPr id="13" name="Text Placeholder 3"/>
            <p:cNvSpPr txBox="1">
              <a:spLocks/>
            </p:cNvSpPr>
            <p:nvPr/>
          </p:nvSpPr>
          <p:spPr>
            <a:xfrm>
              <a:off x="1315499" y="866086"/>
              <a:ext cx="2034264"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移动互联网发展背景</a:t>
              </a:r>
              <a:endParaRPr kumimoji="0" lang="en-US" sz="20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 Placeholder 3"/>
            <p:cNvSpPr txBox="1">
              <a:spLocks/>
            </p:cNvSpPr>
            <p:nvPr/>
          </p:nvSpPr>
          <p:spPr>
            <a:xfrm>
              <a:off x="1315498" y="1382128"/>
              <a:ext cx="3741460" cy="21544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endParaRPr 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5" name="矩形 14"/>
          <p:cNvSpPr/>
          <p:nvPr/>
        </p:nvSpPr>
        <p:spPr>
          <a:xfrm>
            <a:off x="6023198" y="3053572"/>
            <a:ext cx="5156721" cy="1015663"/>
          </a:xfrm>
          <a:prstGeom prst="rect">
            <a:avLst/>
          </a:prstGeom>
        </p:spPr>
        <p:txBody>
          <a:bodyPr wrap="square">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互联网创造了经济神话。我们在思考：一个国家的创新能力，最终是这个国家所掌握的创新的技术在市场竞争中的表现。市场才是衡量创新价值的主要标准，而企业应是国家创新能力的主要体现者。推而广之，如果在</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7</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亿手机用户这样一个消费群体上建立一个平台，使之广泛应用到企业、商业和农村之中，是否会创造更惊天动地的奇迹？</a:t>
            </a:r>
          </a:p>
        </p:txBody>
      </p:sp>
      <p:grpSp>
        <p:nvGrpSpPr>
          <p:cNvPr id="16" name="Group 30"/>
          <p:cNvGrpSpPr/>
          <p:nvPr/>
        </p:nvGrpSpPr>
        <p:grpSpPr>
          <a:xfrm>
            <a:off x="6135685" y="4300933"/>
            <a:ext cx="4245516" cy="731486"/>
            <a:chOff x="1315498" y="866086"/>
            <a:chExt cx="3741460" cy="731486"/>
          </a:xfrm>
        </p:grpSpPr>
        <p:sp>
          <p:nvSpPr>
            <p:cNvPr id="17" name="Text Placeholder 3"/>
            <p:cNvSpPr txBox="1">
              <a:spLocks/>
            </p:cNvSpPr>
            <p:nvPr/>
          </p:nvSpPr>
          <p:spPr>
            <a:xfrm>
              <a:off x="1315499" y="866086"/>
              <a:ext cx="2034264"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移动互联网牌照问题</a:t>
              </a:r>
              <a:endParaRPr kumimoji="0" lang="en-US" sz="20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Text Placeholder 3"/>
            <p:cNvSpPr txBox="1">
              <a:spLocks/>
            </p:cNvSpPr>
            <p:nvPr/>
          </p:nvSpPr>
          <p:spPr>
            <a:xfrm>
              <a:off x="1315498" y="1382128"/>
              <a:ext cx="3741460" cy="21544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endParaRPr 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9" name="矩形 18"/>
          <p:cNvSpPr/>
          <p:nvPr/>
        </p:nvSpPr>
        <p:spPr>
          <a:xfrm>
            <a:off x="6023198" y="4717593"/>
            <a:ext cx="5156721" cy="1015663"/>
          </a:xfrm>
          <a:prstGeom prst="rect">
            <a:avLst/>
          </a:prstGeom>
        </p:spPr>
        <p:txBody>
          <a:bodyPr wrap="square">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移动互联网平台发展的初期，确实不适宜过严的监管和规定。但要看到，以安卓开放平台为主的移动市场已经形成了一条完整严密的产业链，并急速膨胀扩张。这也使其中的一些严峻问题凸显出来，开发者、广告商、</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SP(SP</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指移动互联网服务内容应用服务的直接提供者，负责根据用户的要求开发和提供适合手机用户使用的服务。</a:t>
            </a:r>
          </a:p>
        </p:txBody>
      </p:sp>
    </p:spTree>
    <p:extLst>
      <p:ext uri="{BB962C8B-B14F-4D97-AF65-F5344CB8AC3E}">
        <p14:creationId xmlns:p14="http://schemas.microsoft.com/office/powerpoint/2010/main" val="9733119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par>
                          <p:cTn id="15" fill="hold">
                            <p:stCondLst>
                              <p:cond delay="1500"/>
                            </p:stCondLst>
                            <p:childTnLst>
                              <p:par>
                                <p:cTn id="16" presetID="2" presetClass="entr" presetSubtype="6"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1+#ppt_w/2"/>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par>
                                <p:cTn id="20" presetID="2" presetClass="entr" presetSubtype="4" accel="50000" decel="5000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par>
                                <p:cTn id="30" presetID="2" presetClass="entr" presetSubtype="4" accel="50000" decel="5000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ppt_x"/>
                                          </p:val>
                                        </p:tav>
                                        <p:tav tm="100000">
                                          <p:val>
                                            <p:strVal val="#ppt_x"/>
                                          </p:val>
                                        </p:tav>
                                      </p:tavLst>
                                    </p:anim>
                                    <p:anim calcmode="lin" valueType="num">
                                      <p:cBhvr additive="base">
                                        <p:cTn id="33" dur="500" fill="hold"/>
                                        <p:tgtEl>
                                          <p:spTgt spid="12"/>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par>
                                <p:cTn id="40" presetID="2" presetClass="entr" presetSubtype="4" accel="50000" decel="50000" fill="hold"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fill="hold"/>
                                        <p:tgtEl>
                                          <p:spTgt spid="16"/>
                                        </p:tgtEl>
                                        <p:attrNameLst>
                                          <p:attrName>ppt_x</p:attrName>
                                        </p:attrNameLst>
                                      </p:cBhvr>
                                      <p:tavLst>
                                        <p:tav tm="0">
                                          <p:val>
                                            <p:strVal val="#ppt_x"/>
                                          </p:val>
                                        </p:tav>
                                        <p:tav tm="100000">
                                          <p:val>
                                            <p:strVal val="#ppt_x"/>
                                          </p:val>
                                        </p:tav>
                                      </p:tavLst>
                                    </p:anim>
                                    <p:anim calcmode="lin" valueType="num">
                                      <p:cBhvr additive="base">
                                        <p:cTn id="43" dur="500" fill="hold"/>
                                        <p:tgtEl>
                                          <p:spTgt spid="16"/>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42" presetClass="entr" presetSubtype="0"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1000"/>
                                        <p:tgtEl>
                                          <p:spTgt spid="19"/>
                                        </p:tgtEl>
                                      </p:cBhvr>
                                    </p:animEffect>
                                    <p:anim calcmode="lin" valueType="num">
                                      <p:cBhvr>
                                        <p:cTn id="48" dur="1000" fill="hold"/>
                                        <p:tgtEl>
                                          <p:spTgt spid="19"/>
                                        </p:tgtEl>
                                        <p:attrNameLst>
                                          <p:attrName>ppt_x</p:attrName>
                                        </p:attrNameLst>
                                      </p:cBhvr>
                                      <p:tavLst>
                                        <p:tav tm="0">
                                          <p:val>
                                            <p:strVal val="#ppt_x"/>
                                          </p:val>
                                        </p:tav>
                                        <p:tav tm="100000">
                                          <p:val>
                                            <p:strVal val="#ppt_x"/>
                                          </p:val>
                                        </p:tav>
                                      </p:tavLst>
                                    </p:anim>
                                    <p:anim calcmode="lin" valueType="num">
                                      <p:cBhvr>
                                        <p:cTn id="4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1" grpId="0"/>
      <p:bldP spid="15"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7" b="7"/>
          <a:stretch>
            <a:fillRect/>
          </a:stretch>
        </p:blipFill>
        <p:spPr/>
      </p:pic>
      <p:sp>
        <p:nvSpPr>
          <p:cNvPr id="2" name="Rectangle 1"/>
          <p:cNvSpPr/>
          <p:nvPr/>
        </p:nvSpPr>
        <p:spPr>
          <a:xfrm>
            <a:off x="0" y="893"/>
            <a:ext cx="12190413" cy="6856214"/>
          </a:xfrm>
          <a:prstGeom prst="rect">
            <a:avLst/>
          </a:prstGeom>
          <a:solidFill>
            <a:srgbClr val="0070C0">
              <a:alpha val="95000"/>
            </a:srgb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08" tIns="22854" rIns="45708" bIns="22854" numCol="1" spcCol="0" rtlCol="0" fromWordArt="0" anchor="ctr" anchorCtr="0" forceAA="0" compatLnSpc="1">
            <a:prstTxWarp prst="textNoShape">
              <a:avLst/>
            </a:prstTxWarp>
            <a:noAutofit/>
          </a:bodyPr>
          <a:lstStyle/>
          <a:p>
            <a:pPr algn="ctr"/>
            <a:endParaRPr lang="en-US" sz="9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4871070" y="2636912"/>
            <a:ext cx="4134465" cy="1446550"/>
          </a:xfrm>
          <a:prstGeom prst="rect">
            <a:avLst/>
          </a:prstGeom>
          <a:noFill/>
        </p:spPr>
        <p:txBody>
          <a:bodyPr wrap="none" rtlCol="0">
            <a:spAutoFit/>
          </a:bodyPr>
          <a:lstStyle/>
          <a:p>
            <a:pPr marL="0" lvl="1"/>
            <a:r>
              <a:rPr lang="en-US" altLang="zh-CN" sz="4400" b="1" dirty="0">
                <a:solidFill>
                  <a:schemeClr val="bg1"/>
                </a:solidFill>
                <a:latin typeface="微软雅黑" pitchFamily="34" charset="-122"/>
                <a:ea typeface="微软雅黑" pitchFamily="34" charset="-122"/>
                <a:sym typeface="微软雅黑" panose="020B0503020204020204" pitchFamily="34" charset="-122"/>
              </a:rPr>
              <a:t>PART TWO</a:t>
            </a:r>
          </a:p>
          <a:p>
            <a:pPr marL="0" lvl="1"/>
            <a:r>
              <a:rPr lang="zh-CN" altLang="en-US" sz="4400" b="1" dirty="0">
                <a:solidFill>
                  <a:schemeClr val="bg1"/>
                </a:solidFill>
                <a:latin typeface="微软雅黑" pitchFamily="34" charset="-122"/>
                <a:ea typeface="微软雅黑" pitchFamily="34" charset="-122"/>
                <a:sym typeface="微软雅黑" panose="020B0503020204020204" pitchFamily="34" charset="-122"/>
              </a:rPr>
              <a:t>移动互联的前景</a:t>
            </a:r>
          </a:p>
        </p:txBody>
      </p:sp>
      <p:sp>
        <p:nvSpPr>
          <p:cNvPr id="10" name="Freeform 86"/>
          <p:cNvSpPr>
            <a:spLocks noEditPoints="1"/>
          </p:cNvSpPr>
          <p:nvPr/>
        </p:nvSpPr>
        <p:spPr bwMode="auto">
          <a:xfrm>
            <a:off x="3998929" y="2785537"/>
            <a:ext cx="623421" cy="1048924"/>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rgbClr val="FFFFFF"/>
          </a:solidFill>
          <a:ln w="9525">
            <a:noFill/>
            <a:round/>
            <a:headEnd/>
            <a:tailEnd/>
          </a:ln>
        </p:spPr>
        <p:txBody>
          <a:bodyPr vert="horz" wrap="square" lIns="45708" tIns="22854" rIns="45708" bIns="22854" numCol="1" anchor="t" anchorCtr="0" compatLnSpc="1">
            <a:prstTxWarp prst="textNoShape">
              <a:avLst/>
            </a:prstTxWarp>
          </a:bodyPr>
          <a:lstStyle/>
          <a:p>
            <a:endParaRPr lang="en-US" sz="90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4673835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2558" y="-27384"/>
            <a:ext cx="432048" cy="692696"/>
          </a:xfrm>
          <a:prstGeom prst="rect">
            <a:avLst/>
          </a:prstGeom>
          <a:solidFill>
            <a:srgbClr val="0070C0"/>
          </a:solidFill>
          <a:ln>
            <a:noFill/>
          </a:ln>
          <a:effectLst>
            <a:outerShdw blurRad="254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文本框 9"/>
          <p:cNvSpPr txBox="1"/>
          <p:nvPr/>
        </p:nvSpPr>
        <p:spPr>
          <a:xfrm>
            <a:off x="838622" y="188640"/>
            <a:ext cx="1512168" cy="377026"/>
          </a:xfrm>
          <a:prstGeom prst="rect">
            <a:avLst/>
          </a:prstGeom>
          <a:noFill/>
        </p:spPr>
        <p:txBody>
          <a:bodyPr wrap="square" lIns="68580" tIns="34290" rIns="68580" bIns="34290" rtlCol="0">
            <a:spAutoFit/>
          </a:bodyPr>
          <a:lstStyle/>
          <a:p>
            <a:pPr marL="0" lvl="1"/>
            <a:r>
              <a:rPr lang="zh-CN" altLang="en-US" sz="2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中国前景</a:t>
            </a:r>
          </a:p>
        </p:txBody>
      </p:sp>
      <p:sp>
        <p:nvSpPr>
          <p:cNvPr id="4" name="矩形 3"/>
          <p:cNvSpPr/>
          <p:nvPr/>
        </p:nvSpPr>
        <p:spPr>
          <a:xfrm>
            <a:off x="11927854" y="5949280"/>
            <a:ext cx="262558" cy="906934"/>
          </a:xfrm>
          <a:prstGeom prst="rect">
            <a:avLst/>
          </a:prstGeom>
          <a:solidFill>
            <a:srgbClr val="0070C0"/>
          </a:solidFill>
          <a:ln>
            <a:noFill/>
          </a:ln>
          <a:effectLst>
            <a:outerShdw blurRad="355600" dist="1016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10919742" y="6165304"/>
            <a:ext cx="1008112" cy="523220"/>
          </a:xfrm>
          <a:prstGeom prst="rect">
            <a:avLst/>
          </a:prstGeom>
          <a:noFill/>
        </p:spPr>
        <p:txBody>
          <a:bodyPr wrap="square" rtlCol="0">
            <a:spAutoFit/>
          </a:bodyPr>
          <a:lstStyle/>
          <a:p>
            <a:pPr algn="ctr"/>
            <a:r>
              <a:rPr lang="en-US" altLang="zh-CN"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-10-</a:t>
            </a:r>
            <a:endParaRPr lang="zh-CN" altLang="en-US"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矩形 28"/>
          <p:cNvSpPr>
            <a:spLocks noChangeArrowheads="1"/>
          </p:cNvSpPr>
          <p:nvPr/>
        </p:nvSpPr>
        <p:spPr bwMode="auto">
          <a:xfrm>
            <a:off x="1632359" y="908720"/>
            <a:ext cx="8929724"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en-US" altLang="zh-CN" sz="1200" dirty="0">
                <a:solidFill>
                  <a:schemeClr val="tx1">
                    <a:lumMod val="50000"/>
                    <a:lumOff val="50000"/>
                  </a:schemeClr>
                </a:solidFill>
                <a:sym typeface="微软雅黑" panose="020B0503020204020204" pitchFamily="34" charset="-122"/>
              </a:rPr>
              <a:t>2010</a:t>
            </a:r>
            <a:r>
              <a:rPr lang="zh-CN" altLang="en-US" sz="1200" dirty="0">
                <a:solidFill>
                  <a:schemeClr val="tx1">
                    <a:lumMod val="50000"/>
                    <a:lumOff val="50000"/>
                  </a:schemeClr>
                </a:solidFill>
                <a:sym typeface="微软雅黑" panose="020B0503020204020204" pitchFamily="34" charset="-122"/>
              </a:rPr>
              <a:t>年的</a:t>
            </a:r>
            <a:r>
              <a:rPr lang="en-US" altLang="zh-CN" sz="1200" dirty="0">
                <a:solidFill>
                  <a:schemeClr val="tx1">
                    <a:lumMod val="50000"/>
                    <a:lumOff val="50000"/>
                  </a:schemeClr>
                </a:solidFill>
                <a:sym typeface="微软雅黑" panose="020B0503020204020204" pitchFamily="34" charset="-122"/>
              </a:rPr>
              <a:t>5.17</a:t>
            </a:r>
            <a:r>
              <a:rPr lang="zh-CN" altLang="en-US" sz="1200" dirty="0">
                <a:solidFill>
                  <a:schemeClr val="tx1">
                    <a:lumMod val="50000"/>
                    <a:lumOff val="50000"/>
                  </a:schemeClr>
                </a:solidFill>
                <a:sym typeface="微软雅黑" panose="020B0503020204020204" pitchFamily="34" charset="-122"/>
              </a:rPr>
              <a:t>电信日显得格外让人瞩目。虽然世界电信日已经走到了第</a:t>
            </a:r>
            <a:r>
              <a:rPr lang="en-US" altLang="zh-CN" sz="1200" dirty="0">
                <a:solidFill>
                  <a:schemeClr val="tx1">
                    <a:lumMod val="50000"/>
                    <a:lumOff val="50000"/>
                  </a:schemeClr>
                </a:solidFill>
                <a:sym typeface="微软雅黑" panose="020B0503020204020204" pitchFamily="34" charset="-122"/>
              </a:rPr>
              <a:t>42</a:t>
            </a:r>
            <a:r>
              <a:rPr lang="zh-CN" altLang="en-US" sz="1200" dirty="0">
                <a:solidFill>
                  <a:schemeClr val="tx1">
                    <a:lumMod val="50000"/>
                    <a:lumOff val="50000"/>
                  </a:schemeClr>
                </a:solidFill>
                <a:sym typeface="微软雅黑" panose="020B0503020204020204" pitchFamily="34" charset="-122"/>
              </a:rPr>
              <a:t>届，但是真正让普通消费者感觉无穷威力的，恐怕要从</a:t>
            </a:r>
            <a:r>
              <a:rPr lang="en-US" altLang="zh-CN" sz="1200" dirty="0">
                <a:solidFill>
                  <a:schemeClr val="tx1">
                    <a:lumMod val="50000"/>
                    <a:lumOff val="50000"/>
                  </a:schemeClr>
                </a:solidFill>
                <a:sym typeface="微软雅黑" panose="020B0503020204020204" pitchFamily="34" charset="-122"/>
              </a:rPr>
              <a:t>2010</a:t>
            </a:r>
            <a:r>
              <a:rPr lang="zh-CN" altLang="en-US" sz="1200" dirty="0">
                <a:solidFill>
                  <a:schemeClr val="tx1">
                    <a:lumMod val="50000"/>
                    <a:lumOff val="50000"/>
                  </a:schemeClr>
                </a:solidFill>
                <a:sym typeface="微软雅黑" panose="020B0503020204020204" pitchFamily="34" charset="-122"/>
              </a:rPr>
              <a:t>年开始；移动互联网这个概念从</a:t>
            </a:r>
            <a:r>
              <a:rPr lang="en-US" altLang="zh-CN" sz="1200" dirty="0">
                <a:solidFill>
                  <a:schemeClr val="tx1">
                    <a:lumMod val="50000"/>
                    <a:lumOff val="50000"/>
                  </a:schemeClr>
                </a:solidFill>
                <a:sym typeface="微软雅黑" panose="020B0503020204020204" pitchFamily="34" charset="-122"/>
              </a:rPr>
              <a:t>2010</a:t>
            </a:r>
            <a:r>
              <a:rPr lang="zh-CN" altLang="en-US" sz="1200" dirty="0">
                <a:solidFill>
                  <a:schemeClr val="tx1">
                    <a:lumMod val="50000"/>
                    <a:lumOff val="50000"/>
                  </a:schemeClr>
                </a:solidFill>
                <a:sym typeface="微软雅黑" panose="020B0503020204020204" pitchFamily="34" charset="-122"/>
              </a:rPr>
              <a:t>年开始，已经彻底从神坛走向了生活。</a:t>
            </a:r>
          </a:p>
        </p:txBody>
      </p:sp>
      <p:sp>
        <p:nvSpPr>
          <p:cNvPr id="30" name="文本框 9"/>
          <p:cNvSpPr txBox="1"/>
          <p:nvPr/>
        </p:nvSpPr>
        <p:spPr>
          <a:xfrm>
            <a:off x="1558702" y="1844824"/>
            <a:ext cx="2808312" cy="807913"/>
          </a:xfrm>
          <a:prstGeom prst="rect">
            <a:avLst/>
          </a:prstGeom>
          <a:noFill/>
        </p:spPr>
        <p:txBody>
          <a:bodyPr wrap="square" lIns="68580" tIns="34290" rIns="68580" bIns="34290" rtlCol="0">
            <a:spAutoFit/>
          </a:bodyPr>
          <a:lstStyle/>
          <a:p>
            <a:pPr marL="0" lvl="1"/>
            <a:r>
              <a:rPr lang="zh-CN" altLang="en-US" sz="2400" b="1" dirty="0">
                <a:solidFill>
                  <a:srgbClr val="0070C0"/>
                </a:solidFill>
                <a:latin typeface="微软雅黑" pitchFamily="34" charset="-122"/>
                <a:ea typeface="微软雅黑" pitchFamily="34" charset="-122"/>
                <a:sym typeface="微软雅黑" panose="020B0503020204020204" pitchFamily="34" charset="-122"/>
              </a:rPr>
              <a:t>中国前景</a:t>
            </a:r>
            <a:r>
              <a:rPr lang="en-US" altLang="zh-CN" sz="2400" b="1" dirty="0">
                <a:solidFill>
                  <a:srgbClr val="0070C0"/>
                </a:solidFill>
                <a:latin typeface="微软雅黑" pitchFamily="34" charset="-122"/>
                <a:ea typeface="微软雅黑" pitchFamily="34" charset="-122"/>
                <a:sym typeface="微软雅黑" panose="020B0503020204020204" pitchFamily="34" charset="-122"/>
              </a:rPr>
              <a:t>---</a:t>
            </a:r>
          </a:p>
          <a:p>
            <a:pPr marL="0" lvl="1"/>
            <a:r>
              <a:rPr lang="zh-CN" altLang="en-US" sz="2400" b="1" dirty="0">
                <a:solidFill>
                  <a:srgbClr val="0070C0"/>
                </a:solidFill>
                <a:latin typeface="微软雅黑" pitchFamily="34" charset="-122"/>
                <a:ea typeface="微软雅黑" pitchFamily="34" charset="-122"/>
                <a:sym typeface="微软雅黑" panose="020B0503020204020204" pitchFamily="34" charset="-122"/>
              </a:rPr>
              <a:t>播种</a:t>
            </a:r>
          </a:p>
        </p:txBody>
      </p:sp>
      <p:cxnSp>
        <p:nvCxnSpPr>
          <p:cNvPr id="31" name="直接连接符 30"/>
          <p:cNvCxnSpPr/>
          <p:nvPr/>
        </p:nvCxnSpPr>
        <p:spPr>
          <a:xfrm>
            <a:off x="4006974" y="2152886"/>
            <a:ext cx="0" cy="988082"/>
          </a:xfrm>
          <a:prstGeom prst="line">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3862958" y="1930941"/>
            <a:ext cx="331970" cy="331970"/>
            <a:chOff x="304800" y="673100"/>
            <a:chExt cx="4000500" cy="4000500"/>
          </a:xfrm>
          <a:solidFill>
            <a:srgbClr val="0070C0"/>
          </a:solidFill>
          <a:effectLst/>
        </p:grpSpPr>
        <p:sp>
          <p:nvSpPr>
            <p:cNvPr id="33" name="同心圆 3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椭圆 33"/>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5" name="矩形 34"/>
          <p:cNvSpPr/>
          <p:nvPr/>
        </p:nvSpPr>
        <p:spPr>
          <a:xfrm>
            <a:off x="4295007" y="1878600"/>
            <a:ext cx="2064971" cy="400101"/>
          </a:xfrm>
          <a:prstGeom prst="rect">
            <a:avLst/>
          </a:prstGeom>
        </p:spPr>
        <p:txBody>
          <a:bodyPr wrap="none" lIns="91431" tIns="45716" rIns="91431" bIns="45716">
            <a:spAutoFit/>
          </a:bodyPr>
          <a:lstStyle/>
          <a:p>
            <a:r>
              <a:rPr lang="en-US" altLang="zh-CN"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2000</a:t>
            </a:r>
            <a:r>
              <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年</a:t>
            </a:r>
            <a:r>
              <a:rPr lang="en-US" altLang="zh-CN"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9</a:t>
            </a:r>
            <a:r>
              <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月</a:t>
            </a:r>
            <a:r>
              <a:rPr lang="en-US" altLang="zh-CN"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19</a:t>
            </a:r>
            <a:r>
              <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日</a:t>
            </a:r>
            <a:endParaRPr lang="en-US" altLang="zh-CN" sz="2000" b="1" dirty="0">
              <a:solidFill>
                <a:srgbClr val="0070C0"/>
              </a:solidFill>
              <a:latin typeface="微软雅黑" pitchFamily="34" charset="-122"/>
              <a:ea typeface="微软雅黑" pitchFamily="34" charset="-122"/>
              <a:sym typeface="微软雅黑" panose="020B0503020204020204" pitchFamily="34" charset="-122"/>
            </a:endParaRPr>
          </a:p>
        </p:txBody>
      </p:sp>
      <p:sp>
        <p:nvSpPr>
          <p:cNvPr id="36" name="矩形 47"/>
          <p:cNvSpPr>
            <a:spLocks noChangeArrowheads="1"/>
          </p:cNvSpPr>
          <p:nvPr/>
        </p:nvSpPr>
        <p:spPr bwMode="auto">
          <a:xfrm>
            <a:off x="4295006" y="2243546"/>
            <a:ext cx="6336704"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中国移动和国内百家</a:t>
            </a:r>
            <a:r>
              <a:rPr lang="en-US" altLang="zh-CN" sz="1200" dirty="0">
                <a:solidFill>
                  <a:schemeClr val="tx1">
                    <a:lumMod val="50000"/>
                    <a:lumOff val="50000"/>
                  </a:schemeClr>
                </a:solidFill>
                <a:sym typeface="微软雅黑" panose="020B0503020204020204" pitchFamily="34" charset="-122"/>
              </a:rPr>
              <a:t>ICP</a:t>
            </a:r>
            <a:r>
              <a:rPr lang="zh-CN" altLang="en-US" sz="1200" dirty="0">
                <a:solidFill>
                  <a:schemeClr val="tx1">
                    <a:lumMod val="50000"/>
                    <a:lumOff val="50000"/>
                  </a:schemeClr>
                </a:solidFill>
                <a:sym typeface="微软雅黑" panose="020B0503020204020204" pitchFamily="34" charset="-122"/>
              </a:rPr>
              <a:t>首次坐在了一起，探讨商业合作模式。随后时任中国移动市场经营部部长张跃率团去日本</a:t>
            </a:r>
            <a:r>
              <a:rPr lang="en-US" altLang="zh-CN" sz="1200" dirty="0" err="1">
                <a:solidFill>
                  <a:schemeClr val="tx1">
                    <a:lumMod val="50000"/>
                    <a:lumOff val="50000"/>
                  </a:schemeClr>
                </a:solidFill>
                <a:sym typeface="微软雅黑" panose="020B0503020204020204" pitchFamily="34" charset="-122"/>
              </a:rPr>
              <a:t>NTTDoCoMo</a:t>
            </a:r>
            <a:r>
              <a:rPr lang="zh-CN" altLang="en-US" sz="1200" dirty="0">
                <a:solidFill>
                  <a:schemeClr val="tx1">
                    <a:lumMod val="50000"/>
                    <a:lumOff val="50000"/>
                  </a:schemeClr>
                </a:solidFill>
                <a:sym typeface="微软雅黑" panose="020B0503020204020204" pitchFamily="34" charset="-122"/>
              </a:rPr>
              <a:t>公司</a:t>
            </a:r>
            <a:r>
              <a:rPr lang="en-US" altLang="zh-CN" sz="1200" dirty="0">
                <a:solidFill>
                  <a:schemeClr val="tx1">
                    <a:lumMod val="50000"/>
                    <a:lumOff val="50000"/>
                  </a:schemeClr>
                </a:solidFill>
                <a:sym typeface="微软雅黑" panose="020B0503020204020204" pitchFamily="34" charset="-122"/>
              </a:rPr>
              <a:t>I-mode</a:t>
            </a:r>
            <a:r>
              <a:rPr lang="zh-CN" altLang="en-US" sz="1200" dirty="0">
                <a:solidFill>
                  <a:schemeClr val="tx1">
                    <a:lumMod val="50000"/>
                    <a:lumOff val="50000"/>
                  </a:schemeClr>
                </a:solidFill>
                <a:sym typeface="微软雅黑" panose="020B0503020204020204" pitchFamily="34" charset="-122"/>
              </a:rPr>
              <a:t>取经，“移动梦网”雏形初现。</a:t>
            </a:r>
          </a:p>
        </p:txBody>
      </p:sp>
      <p:cxnSp>
        <p:nvCxnSpPr>
          <p:cNvPr id="37" name="直接连接符 36"/>
          <p:cNvCxnSpPr/>
          <p:nvPr/>
        </p:nvCxnSpPr>
        <p:spPr>
          <a:xfrm>
            <a:off x="4006974" y="3305014"/>
            <a:ext cx="0" cy="988082"/>
          </a:xfrm>
          <a:prstGeom prst="line">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3862958" y="3083069"/>
            <a:ext cx="331970" cy="331970"/>
            <a:chOff x="304800" y="673100"/>
            <a:chExt cx="4000500" cy="4000500"/>
          </a:xfrm>
          <a:solidFill>
            <a:srgbClr val="0070C0"/>
          </a:solidFill>
          <a:effectLst/>
        </p:grpSpPr>
        <p:sp>
          <p:nvSpPr>
            <p:cNvPr id="39" name="同心圆 3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椭圆 39"/>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1" name="矩形 40"/>
          <p:cNvSpPr/>
          <p:nvPr/>
        </p:nvSpPr>
        <p:spPr>
          <a:xfrm>
            <a:off x="4295007" y="3030728"/>
            <a:ext cx="2064971" cy="400101"/>
          </a:xfrm>
          <a:prstGeom prst="rect">
            <a:avLst/>
          </a:prstGeom>
        </p:spPr>
        <p:txBody>
          <a:bodyPr wrap="none" lIns="91431" tIns="45716" rIns="91431" bIns="45716">
            <a:spAutoFit/>
          </a:bodyPr>
          <a:lstStyle/>
          <a:p>
            <a:r>
              <a:rPr lang="en-US" altLang="zh-CN"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2000</a:t>
            </a:r>
            <a:r>
              <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年</a:t>
            </a:r>
            <a:r>
              <a:rPr lang="en-US" altLang="zh-CN"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12</a:t>
            </a:r>
            <a:r>
              <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月</a:t>
            </a:r>
            <a:r>
              <a:rPr lang="en-US" altLang="zh-CN"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1</a:t>
            </a:r>
            <a:r>
              <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日</a:t>
            </a:r>
            <a:endParaRPr lang="en-US" altLang="zh-CN" sz="2000" b="1" dirty="0">
              <a:solidFill>
                <a:srgbClr val="0070C0"/>
              </a:solidFill>
              <a:latin typeface="微软雅黑" pitchFamily="34" charset="-122"/>
              <a:ea typeface="微软雅黑" pitchFamily="34" charset="-122"/>
              <a:sym typeface="微软雅黑" panose="020B0503020204020204" pitchFamily="34" charset="-122"/>
            </a:endParaRPr>
          </a:p>
        </p:txBody>
      </p:sp>
      <p:sp>
        <p:nvSpPr>
          <p:cNvPr id="42" name="矩形 47"/>
          <p:cNvSpPr>
            <a:spLocks noChangeArrowheads="1"/>
          </p:cNvSpPr>
          <p:nvPr/>
        </p:nvSpPr>
        <p:spPr bwMode="auto">
          <a:xfrm>
            <a:off x="4295006" y="3395674"/>
            <a:ext cx="6336704"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开始施行的中国移动通信集团“移动梦网”计划是</a:t>
            </a:r>
            <a:r>
              <a:rPr lang="en-US" altLang="zh-CN" sz="1200" dirty="0">
                <a:solidFill>
                  <a:schemeClr val="tx1">
                    <a:lumMod val="50000"/>
                    <a:lumOff val="50000"/>
                  </a:schemeClr>
                </a:solidFill>
                <a:sym typeface="微软雅黑" panose="020B0503020204020204" pitchFamily="34" charset="-122"/>
              </a:rPr>
              <a:t>2001</a:t>
            </a:r>
            <a:r>
              <a:rPr lang="zh-CN" altLang="en-US" sz="1200" dirty="0">
                <a:solidFill>
                  <a:schemeClr val="tx1">
                    <a:lumMod val="50000"/>
                    <a:lumOff val="50000"/>
                  </a:schemeClr>
                </a:solidFill>
                <a:sym typeface="微软雅黑" panose="020B0503020204020204" pitchFamily="34" charset="-122"/>
              </a:rPr>
              <a:t>年初中国通信、互联网业最让人瞩目的事件。</a:t>
            </a:r>
          </a:p>
        </p:txBody>
      </p:sp>
      <p:cxnSp>
        <p:nvCxnSpPr>
          <p:cNvPr id="43" name="直接连接符 42"/>
          <p:cNvCxnSpPr/>
          <p:nvPr/>
        </p:nvCxnSpPr>
        <p:spPr>
          <a:xfrm>
            <a:off x="4006974" y="4457142"/>
            <a:ext cx="0" cy="988082"/>
          </a:xfrm>
          <a:prstGeom prst="line">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44" name="组合 43"/>
          <p:cNvGrpSpPr/>
          <p:nvPr/>
        </p:nvGrpSpPr>
        <p:grpSpPr>
          <a:xfrm>
            <a:off x="3862958" y="4235197"/>
            <a:ext cx="331970" cy="331970"/>
            <a:chOff x="304800" y="673100"/>
            <a:chExt cx="4000500" cy="4000500"/>
          </a:xfrm>
          <a:solidFill>
            <a:srgbClr val="0070C0"/>
          </a:solidFill>
          <a:effectLst/>
        </p:grpSpPr>
        <p:sp>
          <p:nvSpPr>
            <p:cNvPr id="45" name="同心圆 4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椭圆 45"/>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7" name="矩形 46"/>
          <p:cNvSpPr/>
          <p:nvPr/>
        </p:nvSpPr>
        <p:spPr>
          <a:xfrm>
            <a:off x="4295007" y="4182856"/>
            <a:ext cx="2223667" cy="400101"/>
          </a:xfrm>
          <a:prstGeom prst="rect">
            <a:avLst/>
          </a:prstGeom>
        </p:spPr>
        <p:txBody>
          <a:bodyPr wrap="none" lIns="91431" tIns="45716" rIns="91431" bIns="45716">
            <a:spAutoFit/>
          </a:bodyPr>
          <a:lstStyle/>
          <a:p>
            <a:r>
              <a:rPr lang="en-US" altLang="zh-CN"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2001</a:t>
            </a:r>
            <a:r>
              <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年</a:t>
            </a:r>
            <a:r>
              <a:rPr lang="en-US" altLang="zh-CN"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11</a:t>
            </a:r>
            <a:r>
              <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月</a:t>
            </a:r>
            <a:r>
              <a:rPr lang="en-US" altLang="zh-CN"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10</a:t>
            </a:r>
            <a:r>
              <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日</a:t>
            </a:r>
            <a:endParaRPr lang="en-US" altLang="zh-CN" sz="2000" b="1" dirty="0">
              <a:solidFill>
                <a:srgbClr val="0070C0"/>
              </a:solidFill>
              <a:latin typeface="微软雅黑" pitchFamily="34" charset="-122"/>
              <a:ea typeface="微软雅黑" pitchFamily="34" charset="-122"/>
              <a:sym typeface="微软雅黑" panose="020B0503020204020204" pitchFamily="34" charset="-122"/>
            </a:endParaRPr>
          </a:p>
        </p:txBody>
      </p:sp>
      <p:sp>
        <p:nvSpPr>
          <p:cNvPr id="48" name="矩形 47"/>
          <p:cNvSpPr>
            <a:spLocks noChangeArrowheads="1"/>
          </p:cNvSpPr>
          <p:nvPr/>
        </p:nvSpPr>
        <p:spPr bwMode="auto">
          <a:xfrm>
            <a:off x="4295006" y="4547802"/>
            <a:ext cx="6336704"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中国移动通信的“移动梦网”正式开通。当时官方的宣传称手机用户可通过“移动梦网”享受到移动游戏、信息点播、掌上理财、旅行服务、移动办公等服务。</a:t>
            </a:r>
          </a:p>
        </p:txBody>
      </p:sp>
      <p:grpSp>
        <p:nvGrpSpPr>
          <p:cNvPr id="49" name="组合 48"/>
          <p:cNvGrpSpPr/>
          <p:nvPr/>
        </p:nvGrpSpPr>
        <p:grpSpPr>
          <a:xfrm>
            <a:off x="3862958" y="5329278"/>
            <a:ext cx="331970" cy="331970"/>
            <a:chOff x="304800" y="673100"/>
            <a:chExt cx="4000500" cy="4000500"/>
          </a:xfrm>
          <a:solidFill>
            <a:srgbClr val="0070C0"/>
          </a:solidFill>
          <a:effectLst/>
        </p:grpSpPr>
        <p:sp>
          <p:nvSpPr>
            <p:cNvPr id="50" name="同心圆 4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椭圆 50"/>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2" name="矩形 51"/>
          <p:cNvSpPr/>
          <p:nvPr/>
        </p:nvSpPr>
        <p:spPr>
          <a:xfrm>
            <a:off x="4295007" y="5334984"/>
            <a:ext cx="1491096" cy="400101"/>
          </a:xfrm>
          <a:prstGeom prst="rect">
            <a:avLst/>
          </a:prstGeom>
        </p:spPr>
        <p:txBody>
          <a:bodyPr wrap="none" lIns="91431" tIns="45716" rIns="91431" bIns="45716">
            <a:spAutoFit/>
          </a:bodyPr>
          <a:lstStyle/>
          <a:p>
            <a:r>
              <a:rPr lang="en-US" altLang="zh-CN"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2006</a:t>
            </a:r>
            <a:r>
              <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年</a:t>
            </a:r>
            <a:r>
              <a:rPr lang="en-US" altLang="zh-CN"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9</a:t>
            </a:r>
            <a:r>
              <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月</a:t>
            </a:r>
            <a:endParaRPr lang="en-US" altLang="zh-CN" sz="2000" b="1" dirty="0">
              <a:solidFill>
                <a:srgbClr val="0070C0"/>
              </a:solidFill>
              <a:latin typeface="微软雅黑" pitchFamily="34" charset="-122"/>
              <a:ea typeface="微软雅黑" pitchFamily="34" charset="-122"/>
              <a:sym typeface="微软雅黑" panose="020B0503020204020204" pitchFamily="34" charset="-122"/>
            </a:endParaRPr>
          </a:p>
        </p:txBody>
      </p:sp>
      <p:sp>
        <p:nvSpPr>
          <p:cNvPr id="53" name="矩形 47"/>
          <p:cNvSpPr>
            <a:spLocks noChangeArrowheads="1"/>
          </p:cNvSpPr>
          <p:nvPr/>
        </p:nvSpPr>
        <p:spPr bwMode="auto">
          <a:xfrm>
            <a:off x="4295006" y="5699930"/>
            <a:ext cx="597666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针对二季度电信服务投诉突出的情况，信产部猛力推出新的电信服务规范，严格要求基础电信运营企业执行。新规范将包括：短信类业务强制执行二次确认；</a:t>
            </a:r>
            <a:r>
              <a:rPr lang="en-US" altLang="zh-CN" sz="1200" dirty="0">
                <a:solidFill>
                  <a:schemeClr val="tx1">
                    <a:lumMod val="50000"/>
                    <a:lumOff val="50000"/>
                  </a:schemeClr>
                </a:solidFill>
                <a:sym typeface="微软雅黑" panose="020B0503020204020204" pitchFamily="34" charset="-122"/>
              </a:rPr>
              <a:t>IVR</a:t>
            </a:r>
            <a:r>
              <a:rPr lang="zh-CN" altLang="en-US" sz="1200" dirty="0">
                <a:solidFill>
                  <a:schemeClr val="tx1">
                    <a:lumMod val="50000"/>
                    <a:lumOff val="50000"/>
                  </a:schemeClr>
                </a:solidFill>
                <a:sym typeface="微软雅黑" panose="020B0503020204020204" pitchFamily="34" charset="-122"/>
              </a:rPr>
              <a:t>、彩铃、</a:t>
            </a:r>
            <a:r>
              <a:rPr lang="en-US" altLang="zh-CN" sz="1200" dirty="0">
                <a:solidFill>
                  <a:schemeClr val="tx1">
                    <a:lumMod val="50000"/>
                    <a:lumOff val="50000"/>
                  </a:schemeClr>
                </a:solidFill>
                <a:sym typeface="微软雅黑" panose="020B0503020204020204" pitchFamily="34" charset="-122"/>
              </a:rPr>
              <a:t>WAP</a:t>
            </a:r>
            <a:r>
              <a:rPr lang="zh-CN" altLang="en-US" sz="1200" dirty="0">
                <a:solidFill>
                  <a:schemeClr val="tx1">
                    <a:lumMod val="50000"/>
                    <a:lumOff val="50000"/>
                  </a:schemeClr>
                </a:solidFill>
                <a:sym typeface="微软雅黑" panose="020B0503020204020204" pitchFamily="34" charset="-122"/>
              </a:rPr>
              <a:t>等非短信类业务强制执行按键确认；点播类业务强制执行全网付费提醒。这三项主要规定均针对二季度电信服务的投诉焦点。</a:t>
            </a:r>
          </a:p>
        </p:txBody>
      </p:sp>
    </p:spTree>
    <p:extLst>
      <p:ext uri="{BB962C8B-B14F-4D97-AF65-F5344CB8AC3E}">
        <p14:creationId xmlns:p14="http://schemas.microsoft.com/office/powerpoint/2010/main" val="29246880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1000"/>
                                        <p:tgtEl>
                                          <p:spTgt spid="29"/>
                                        </p:tgtEl>
                                      </p:cBhvr>
                                    </p:animEffect>
                                    <p:anim calcmode="lin" valueType="num">
                                      <p:cBhvr>
                                        <p:cTn id="19" dur="1000" fill="hold"/>
                                        <p:tgtEl>
                                          <p:spTgt spid="29"/>
                                        </p:tgtEl>
                                        <p:attrNameLst>
                                          <p:attrName>ppt_x</p:attrName>
                                        </p:attrNameLst>
                                      </p:cBhvr>
                                      <p:tavLst>
                                        <p:tav tm="0">
                                          <p:val>
                                            <p:strVal val="#ppt_x"/>
                                          </p:val>
                                        </p:tav>
                                        <p:tav tm="100000">
                                          <p:val>
                                            <p:strVal val="#ppt_x"/>
                                          </p:val>
                                        </p:tav>
                                      </p:tavLst>
                                    </p:anim>
                                    <p:anim calcmode="lin" valueType="num">
                                      <p:cBhvr>
                                        <p:cTn id="20" dur="1000" fill="hold"/>
                                        <p:tgtEl>
                                          <p:spTgt spid="29"/>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12" presetClass="entr" presetSubtype="8" fill="hold" grpId="0" nodeType="after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additive="base">
                                        <p:cTn id="24" dur="500"/>
                                        <p:tgtEl>
                                          <p:spTgt spid="30"/>
                                        </p:tgtEl>
                                        <p:attrNameLst>
                                          <p:attrName>ppt_x</p:attrName>
                                        </p:attrNameLst>
                                      </p:cBhvr>
                                      <p:tavLst>
                                        <p:tav tm="0">
                                          <p:val>
                                            <p:strVal val="#ppt_x-#ppt_w*1.125000"/>
                                          </p:val>
                                        </p:tav>
                                        <p:tav tm="100000">
                                          <p:val>
                                            <p:strVal val="#ppt_x"/>
                                          </p:val>
                                        </p:tav>
                                      </p:tavLst>
                                    </p:anim>
                                    <p:animEffect transition="in" filter="wipe(right)">
                                      <p:cBhvr>
                                        <p:cTn id="25" dur="500"/>
                                        <p:tgtEl>
                                          <p:spTgt spid="30"/>
                                        </p:tgtEl>
                                      </p:cBhvr>
                                    </p:animEffect>
                                  </p:childTnLst>
                                </p:cTn>
                              </p:par>
                              <p:par>
                                <p:cTn id="26" presetID="1" presetClass="entr" presetSubtype="0" fill="hold" nodeType="withEffect">
                                  <p:stCondLst>
                                    <p:cond delay="500"/>
                                  </p:stCondLst>
                                  <p:childTnLst>
                                    <p:set>
                                      <p:cBhvr>
                                        <p:cTn id="27" dur="1" fill="hold">
                                          <p:stCondLst>
                                            <p:cond delay="0"/>
                                          </p:stCondLst>
                                        </p:cTn>
                                        <p:tgtEl>
                                          <p:spTgt spid="32"/>
                                        </p:tgtEl>
                                        <p:attrNameLst>
                                          <p:attrName>style.visibility</p:attrName>
                                        </p:attrNameLst>
                                      </p:cBhvr>
                                      <p:to>
                                        <p:strVal val="visible"/>
                                      </p:to>
                                    </p:set>
                                  </p:childTnLst>
                                </p:cTn>
                              </p:par>
                              <p:par>
                                <p:cTn id="28" presetID="53" presetClass="entr" presetSubtype="16" fill="hold" nodeType="withEffect">
                                  <p:stCondLst>
                                    <p:cond delay="500"/>
                                  </p:stCondLst>
                                  <p:childTnLst>
                                    <p:set>
                                      <p:cBhvr>
                                        <p:cTn id="29" dur="1" fill="hold">
                                          <p:stCondLst>
                                            <p:cond delay="0"/>
                                          </p:stCondLst>
                                        </p:cTn>
                                        <p:tgtEl>
                                          <p:spTgt spid="32"/>
                                        </p:tgtEl>
                                        <p:attrNameLst>
                                          <p:attrName>style.visibility</p:attrName>
                                        </p:attrNameLst>
                                      </p:cBhvr>
                                      <p:to>
                                        <p:strVal val="visible"/>
                                      </p:to>
                                    </p:set>
                                    <p:anim calcmode="lin" valueType="num">
                                      <p:cBhvr>
                                        <p:cTn id="30" dur="1000" fill="hold"/>
                                        <p:tgtEl>
                                          <p:spTgt spid="32"/>
                                        </p:tgtEl>
                                        <p:attrNameLst>
                                          <p:attrName>ppt_w</p:attrName>
                                        </p:attrNameLst>
                                      </p:cBhvr>
                                      <p:tavLst>
                                        <p:tav tm="0">
                                          <p:val>
                                            <p:fltVal val="0"/>
                                          </p:val>
                                        </p:tav>
                                        <p:tav tm="100000">
                                          <p:val>
                                            <p:strVal val="#ppt_w"/>
                                          </p:val>
                                        </p:tav>
                                      </p:tavLst>
                                    </p:anim>
                                    <p:anim calcmode="lin" valueType="num">
                                      <p:cBhvr>
                                        <p:cTn id="31" dur="1000" fill="hold"/>
                                        <p:tgtEl>
                                          <p:spTgt spid="32"/>
                                        </p:tgtEl>
                                        <p:attrNameLst>
                                          <p:attrName>ppt_h</p:attrName>
                                        </p:attrNameLst>
                                      </p:cBhvr>
                                      <p:tavLst>
                                        <p:tav tm="0">
                                          <p:val>
                                            <p:fltVal val="0"/>
                                          </p:val>
                                        </p:tav>
                                        <p:tav tm="100000">
                                          <p:val>
                                            <p:strVal val="#ppt_h"/>
                                          </p:val>
                                        </p:tav>
                                      </p:tavLst>
                                    </p:anim>
                                    <p:animEffect transition="in" filter="fade">
                                      <p:cBhvr>
                                        <p:cTn id="32" dur="1000"/>
                                        <p:tgtEl>
                                          <p:spTgt spid="32"/>
                                        </p:tgtEl>
                                      </p:cBhvr>
                                    </p:animEffect>
                                  </p:childTnLst>
                                </p:cTn>
                              </p:par>
                              <p:par>
                                <p:cTn id="33" presetID="64" presetClass="path" presetSubtype="0" fill="hold" nodeType="withEffect">
                                  <p:stCondLst>
                                    <p:cond delay="500"/>
                                  </p:stCondLst>
                                  <p:childTnLst>
                                    <p:animMotion origin="layout" path="M -2.33303E-6 -4.81481E-6 L -0.90301 -0.31504 " pathEditMode="relative" rAng="0" ptsTypes="AA">
                                      <p:cBhvr>
                                        <p:cTn id="34" dur="1000" spd="-100000" fill="hold"/>
                                        <p:tgtEl>
                                          <p:spTgt spid="32"/>
                                        </p:tgtEl>
                                        <p:attrNameLst>
                                          <p:attrName>ppt_x</p:attrName>
                                          <p:attrName>ppt_y</p:attrName>
                                        </p:attrNameLst>
                                      </p:cBhvr>
                                      <p:rCtr x="-45150" y="-15764"/>
                                    </p:animMotion>
                                  </p:childTnLst>
                                </p:cTn>
                              </p:par>
                            </p:childTnLst>
                          </p:cTn>
                        </p:par>
                        <p:par>
                          <p:cTn id="35" fill="hold">
                            <p:stCondLst>
                              <p:cond delay="4000"/>
                            </p:stCondLst>
                            <p:childTnLst>
                              <p:par>
                                <p:cTn id="36" presetID="22" presetClass="entr" presetSubtype="1" fill="hold" nodeType="after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wipe(up)">
                                      <p:cBhvr>
                                        <p:cTn id="38" dur="500"/>
                                        <p:tgtEl>
                                          <p:spTgt spid="31"/>
                                        </p:tgtEl>
                                      </p:cBhvr>
                                    </p:animEffect>
                                  </p:childTnLst>
                                </p:cTn>
                              </p:par>
                            </p:childTnLst>
                          </p:cTn>
                        </p:par>
                        <p:par>
                          <p:cTn id="39" fill="hold">
                            <p:stCondLst>
                              <p:cond delay="4500"/>
                            </p:stCondLst>
                            <p:childTnLst>
                              <p:par>
                                <p:cTn id="40" presetID="22" presetClass="entr" presetSubtype="8" fill="hold" grpId="0" nodeType="after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wipe(left)">
                                      <p:cBhvr>
                                        <p:cTn id="42" dur="400"/>
                                        <p:tgtEl>
                                          <p:spTgt spid="35"/>
                                        </p:tgtEl>
                                      </p:cBhvr>
                                    </p:animEffect>
                                  </p:childTnLst>
                                </p:cTn>
                              </p:par>
                            </p:childTnLst>
                          </p:cTn>
                        </p:par>
                        <p:par>
                          <p:cTn id="43" fill="hold">
                            <p:stCondLst>
                              <p:cond delay="4900"/>
                            </p:stCondLst>
                            <p:childTnLst>
                              <p:par>
                                <p:cTn id="44" presetID="22" presetClass="entr" presetSubtype="8" fill="hold" grpId="0" nodeType="after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wipe(left)">
                                      <p:cBhvr>
                                        <p:cTn id="46" dur="400"/>
                                        <p:tgtEl>
                                          <p:spTgt spid="36"/>
                                        </p:tgtEl>
                                      </p:cBhvr>
                                    </p:animEffect>
                                  </p:childTnLst>
                                </p:cTn>
                              </p:par>
                              <p:par>
                                <p:cTn id="47" presetID="1" presetClass="entr" presetSubtype="0" fill="hold" nodeType="withEffect">
                                  <p:stCondLst>
                                    <p:cond delay="0"/>
                                  </p:stCondLst>
                                  <p:childTnLst>
                                    <p:set>
                                      <p:cBhvr>
                                        <p:cTn id="48" dur="1" fill="hold">
                                          <p:stCondLst>
                                            <p:cond delay="0"/>
                                          </p:stCondLst>
                                        </p:cTn>
                                        <p:tgtEl>
                                          <p:spTgt spid="38"/>
                                        </p:tgtEl>
                                        <p:attrNameLst>
                                          <p:attrName>style.visibility</p:attrName>
                                        </p:attrNameLst>
                                      </p:cBhvr>
                                      <p:to>
                                        <p:strVal val="visible"/>
                                      </p:to>
                                    </p:set>
                                  </p:childTnLst>
                                </p:cTn>
                              </p:par>
                              <p:par>
                                <p:cTn id="49" presetID="53" presetClass="entr" presetSubtype="16" fill="hold" nodeType="with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p:cTn id="51" dur="1000" fill="hold"/>
                                        <p:tgtEl>
                                          <p:spTgt spid="38"/>
                                        </p:tgtEl>
                                        <p:attrNameLst>
                                          <p:attrName>ppt_w</p:attrName>
                                        </p:attrNameLst>
                                      </p:cBhvr>
                                      <p:tavLst>
                                        <p:tav tm="0">
                                          <p:val>
                                            <p:fltVal val="0"/>
                                          </p:val>
                                        </p:tav>
                                        <p:tav tm="100000">
                                          <p:val>
                                            <p:strVal val="#ppt_w"/>
                                          </p:val>
                                        </p:tav>
                                      </p:tavLst>
                                    </p:anim>
                                    <p:anim calcmode="lin" valueType="num">
                                      <p:cBhvr>
                                        <p:cTn id="52" dur="1000" fill="hold"/>
                                        <p:tgtEl>
                                          <p:spTgt spid="38"/>
                                        </p:tgtEl>
                                        <p:attrNameLst>
                                          <p:attrName>ppt_h</p:attrName>
                                        </p:attrNameLst>
                                      </p:cBhvr>
                                      <p:tavLst>
                                        <p:tav tm="0">
                                          <p:val>
                                            <p:fltVal val="0"/>
                                          </p:val>
                                        </p:tav>
                                        <p:tav tm="100000">
                                          <p:val>
                                            <p:strVal val="#ppt_h"/>
                                          </p:val>
                                        </p:tav>
                                      </p:tavLst>
                                    </p:anim>
                                    <p:animEffect transition="in" filter="fade">
                                      <p:cBhvr>
                                        <p:cTn id="53" dur="1000"/>
                                        <p:tgtEl>
                                          <p:spTgt spid="38"/>
                                        </p:tgtEl>
                                      </p:cBhvr>
                                    </p:animEffect>
                                  </p:childTnLst>
                                </p:cTn>
                              </p:par>
                              <p:par>
                                <p:cTn id="54" presetID="64" presetClass="path" presetSubtype="0" fill="hold" nodeType="withEffect">
                                  <p:stCondLst>
                                    <p:cond delay="0"/>
                                  </p:stCondLst>
                                  <p:childTnLst>
                                    <p:animMotion origin="layout" path="M -1.13657E-6 -3.7037E-7 L -0.90301 -0.31505 " pathEditMode="relative" rAng="0" ptsTypes="AA">
                                      <p:cBhvr>
                                        <p:cTn id="55" dur="1000" spd="-100000" fill="hold"/>
                                        <p:tgtEl>
                                          <p:spTgt spid="38"/>
                                        </p:tgtEl>
                                        <p:attrNameLst>
                                          <p:attrName>ppt_x</p:attrName>
                                          <p:attrName>ppt_y</p:attrName>
                                        </p:attrNameLst>
                                      </p:cBhvr>
                                      <p:rCtr x="-45150" y="-15764"/>
                                    </p:animMotion>
                                  </p:childTnLst>
                                </p:cTn>
                              </p:par>
                            </p:childTnLst>
                          </p:cTn>
                        </p:par>
                        <p:par>
                          <p:cTn id="56" fill="hold">
                            <p:stCondLst>
                              <p:cond delay="5900"/>
                            </p:stCondLst>
                            <p:childTnLst>
                              <p:par>
                                <p:cTn id="57" presetID="22" presetClass="entr" presetSubtype="1" fill="hold" nodeType="after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wipe(up)">
                                      <p:cBhvr>
                                        <p:cTn id="59" dur="500"/>
                                        <p:tgtEl>
                                          <p:spTgt spid="37"/>
                                        </p:tgtEl>
                                      </p:cBhvr>
                                    </p:animEffect>
                                  </p:childTnLst>
                                </p:cTn>
                              </p:par>
                            </p:childTnLst>
                          </p:cTn>
                        </p:par>
                        <p:par>
                          <p:cTn id="60" fill="hold">
                            <p:stCondLst>
                              <p:cond delay="6400"/>
                            </p:stCondLst>
                            <p:childTnLst>
                              <p:par>
                                <p:cTn id="61" presetID="22" presetClass="entr" presetSubtype="8" fill="hold" grpId="0" nodeType="after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wipe(left)">
                                      <p:cBhvr>
                                        <p:cTn id="63" dur="400"/>
                                        <p:tgtEl>
                                          <p:spTgt spid="41"/>
                                        </p:tgtEl>
                                      </p:cBhvr>
                                    </p:animEffect>
                                  </p:childTnLst>
                                </p:cTn>
                              </p:par>
                            </p:childTnLst>
                          </p:cTn>
                        </p:par>
                        <p:par>
                          <p:cTn id="64" fill="hold">
                            <p:stCondLst>
                              <p:cond delay="6800"/>
                            </p:stCondLst>
                            <p:childTnLst>
                              <p:par>
                                <p:cTn id="65" presetID="22" presetClass="entr" presetSubtype="8" fill="hold" grpId="0" nodeType="after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wipe(left)">
                                      <p:cBhvr>
                                        <p:cTn id="67" dur="400"/>
                                        <p:tgtEl>
                                          <p:spTgt spid="42"/>
                                        </p:tgtEl>
                                      </p:cBhvr>
                                    </p:animEffect>
                                  </p:childTnLst>
                                </p:cTn>
                              </p:par>
                              <p:par>
                                <p:cTn id="68" presetID="1" presetClass="entr" presetSubtype="0" fill="hold" nodeType="withEffect">
                                  <p:stCondLst>
                                    <p:cond delay="0"/>
                                  </p:stCondLst>
                                  <p:childTnLst>
                                    <p:set>
                                      <p:cBhvr>
                                        <p:cTn id="69" dur="1" fill="hold">
                                          <p:stCondLst>
                                            <p:cond delay="0"/>
                                          </p:stCondLst>
                                        </p:cTn>
                                        <p:tgtEl>
                                          <p:spTgt spid="44"/>
                                        </p:tgtEl>
                                        <p:attrNameLst>
                                          <p:attrName>style.visibility</p:attrName>
                                        </p:attrNameLst>
                                      </p:cBhvr>
                                      <p:to>
                                        <p:strVal val="visible"/>
                                      </p:to>
                                    </p:set>
                                  </p:childTnLst>
                                </p:cTn>
                              </p:par>
                              <p:par>
                                <p:cTn id="70" presetID="53" presetClass="entr" presetSubtype="16" fill="hold" nodeType="withEffect">
                                  <p:stCondLst>
                                    <p:cond delay="0"/>
                                  </p:stCondLst>
                                  <p:childTnLst>
                                    <p:set>
                                      <p:cBhvr>
                                        <p:cTn id="71" dur="1" fill="hold">
                                          <p:stCondLst>
                                            <p:cond delay="0"/>
                                          </p:stCondLst>
                                        </p:cTn>
                                        <p:tgtEl>
                                          <p:spTgt spid="44"/>
                                        </p:tgtEl>
                                        <p:attrNameLst>
                                          <p:attrName>style.visibility</p:attrName>
                                        </p:attrNameLst>
                                      </p:cBhvr>
                                      <p:to>
                                        <p:strVal val="visible"/>
                                      </p:to>
                                    </p:set>
                                    <p:anim calcmode="lin" valueType="num">
                                      <p:cBhvr>
                                        <p:cTn id="72" dur="1000" fill="hold"/>
                                        <p:tgtEl>
                                          <p:spTgt spid="44"/>
                                        </p:tgtEl>
                                        <p:attrNameLst>
                                          <p:attrName>ppt_w</p:attrName>
                                        </p:attrNameLst>
                                      </p:cBhvr>
                                      <p:tavLst>
                                        <p:tav tm="0">
                                          <p:val>
                                            <p:fltVal val="0"/>
                                          </p:val>
                                        </p:tav>
                                        <p:tav tm="100000">
                                          <p:val>
                                            <p:strVal val="#ppt_w"/>
                                          </p:val>
                                        </p:tav>
                                      </p:tavLst>
                                    </p:anim>
                                    <p:anim calcmode="lin" valueType="num">
                                      <p:cBhvr>
                                        <p:cTn id="73" dur="1000" fill="hold"/>
                                        <p:tgtEl>
                                          <p:spTgt spid="44"/>
                                        </p:tgtEl>
                                        <p:attrNameLst>
                                          <p:attrName>ppt_h</p:attrName>
                                        </p:attrNameLst>
                                      </p:cBhvr>
                                      <p:tavLst>
                                        <p:tav tm="0">
                                          <p:val>
                                            <p:fltVal val="0"/>
                                          </p:val>
                                        </p:tav>
                                        <p:tav tm="100000">
                                          <p:val>
                                            <p:strVal val="#ppt_h"/>
                                          </p:val>
                                        </p:tav>
                                      </p:tavLst>
                                    </p:anim>
                                    <p:animEffect transition="in" filter="fade">
                                      <p:cBhvr>
                                        <p:cTn id="74" dur="1000"/>
                                        <p:tgtEl>
                                          <p:spTgt spid="44"/>
                                        </p:tgtEl>
                                      </p:cBhvr>
                                    </p:animEffect>
                                  </p:childTnLst>
                                </p:cTn>
                              </p:par>
                              <p:par>
                                <p:cTn id="75" presetID="64" presetClass="path" presetSubtype="0" fill="hold" nodeType="withEffect">
                                  <p:stCondLst>
                                    <p:cond delay="0"/>
                                  </p:stCondLst>
                                  <p:childTnLst>
                                    <p:animMotion origin="layout" path="M -1.13657E-6 2.22222E-6 L -0.90301 -0.31505 " pathEditMode="relative" rAng="0" ptsTypes="AA">
                                      <p:cBhvr>
                                        <p:cTn id="76" dur="1000" spd="-100000" fill="hold"/>
                                        <p:tgtEl>
                                          <p:spTgt spid="44"/>
                                        </p:tgtEl>
                                        <p:attrNameLst>
                                          <p:attrName>ppt_x</p:attrName>
                                          <p:attrName>ppt_y</p:attrName>
                                        </p:attrNameLst>
                                      </p:cBhvr>
                                      <p:rCtr x="-45150" y="-15764"/>
                                    </p:animMotion>
                                  </p:childTnLst>
                                </p:cTn>
                              </p:par>
                            </p:childTnLst>
                          </p:cTn>
                        </p:par>
                        <p:par>
                          <p:cTn id="77" fill="hold">
                            <p:stCondLst>
                              <p:cond delay="7800"/>
                            </p:stCondLst>
                            <p:childTnLst>
                              <p:par>
                                <p:cTn id="78" presetID="22" presetClass="entr" presetSubtype="1" fill="hold" nodeType="afterEffect">
                                  <p:stCondLst>
                                    <p:cond delay="0"/>
                                  </p:stCondLst>
                                  <p:childTnLst>
                                    <p:set>
                                      <p:cBhvr>
                                        <p:cTn id="79" dur="1" fill="hold">
                                          <p:stCondLst>
                                            <p:cond delay="0"/>
                                          </p:stCondLst>
                                        </p:cTn>
                                        <p:tgtEl>
                                          <p:spTgt spid="43"/>
                                        </p:tgtEl>
                                        <p:attrNameLst>
                                          <p:attrName>style.visibility</p:attrName>
                                        </p:attrNameLst>
                                      </p:cBhvr>
                                      <p:to>
                                        <p:strVal val="visible"/>
                                      </p:to>
                                    </p:set>
                                    <p:animEffect transition="in" filter="wipe(up)">
                                      <p:cBhvr>
                                        <p:cTn id="80" dur="500"/>
                                        <p:tgtEl>
                                          <p:spTgt spid="43"/>
                                        </p:tgtEl>
                                      </p:cBhvr>
                                    </p:animEffect>
                                  </p:childTnLst>
                                </p:cTn>
                              </p:par>
                            </p:childTnLst>
                          </p:cTn>
                        </p:par>
                        <p:par>
                          <p:cTn id="81" fill="hold">
                            <p:stCondLst>
                              <p:cond delay="8300"/>
                            </p:stCondLst>
                            <p:childTnLst>
                              <p:par>
                                <p:cTn id="82" presetID="22" presetClass="entr" presetSubtype="8" fill="hold" grpId="0" nodeType="afterEffect">
                                  <p:stCondLst>
                                    <p:cond delay="0"/>
                                  </p:stCondLst>
                                  <p:childTnLst>
                                    <p:set>
                                      <p:cBhvr>
                                        <p:cTn id="83" dur="1" fill="hold">
                                          <p:stCondLst>
                                            <p:cond delay="0"/>
                                          </p:stCondLst>
                                        </p:cTn>
                                        <p:tgtEl>
                                          <p:spTgt spid="47"/>
                                        </p:tgtEl>
                                        <p:attrNameLst>
                                          <p:attrName>style.visibility</p:attrName>
                                        </p:attrNameLst>
                                      </p:cBhvr>
                                      <p:to>
                                        <p:strVal val="visible"/>
                                      </p:to>
                                    </p:set>
                                    <p:animEffect transition="in" filter="wipe(left)">
                                      <p:cBhvr>
                                        <p:cTn id="84" dur="400"/>
                                        <p:tgtEl>
                                          <p:spTgt spid="47"/>
                                        </p:tgtEl>
                                      </p:cBhvr>
                                    </p:animEffect>
                                  </p:childTnLst>
                                </p:cTn>
                              </p:par>
                            </p:childTnLst>
                          </p:cTn>
                        </p:par>
                        <p:par>
                          <p:cTn id="85" fill="hold">
                            <p:stCondLst>
                              <p:cond delay="8700"/>
                            </p:stCondLst>
                            <p:childTnLst>
                              <p:par>
                                <p:cTn id="86" presetID="22" presetClass="entr" presetSubtype="8" fill="hold" grpId="0" nodeType="afterEffect">
                                  <p:stCondLst>
                                    <p:cond delay="0"/>
                                  </p:stCondLst>
                                  <p:childTnLst>
                                    <p:set>
                                      <p:cBhvr>
                                        <p:cTn id="87" dur="1" fill="hold">
                                          <p:stCondLst>
                                            <p:cond delay="0"/>
                                          </p:stCondLst>
                                        </p:cTn>
                                        <p:tgtEl>
                                          <p:spTgt spid="48"/>
                                        </p:tgtEl>
                                        <p:attrNameLst>
                                          <p:attrName>style.visibility</p:attrName>
                                        </p:attrNameLst>
                                      </p:cBhvr>
                                      <p:to>
                                        <p:strVal val="visible"/>
                                      </p:to>
                                    </p:set>
                                    <p:animEffect transition="in" filter="wipe(left)">
                                      <p:cBhvr>
                                        <p:cTn id="88" dur="400"/>
                                        <p:tgtEl>
                                          <p:spTgt spid="48"/>
                                        </p:tgtEl>
                                      </p:cBhvr>
                                    </p:animEffect>
                                  </p:childTnLst>
                                </p:cTn>
                              </p:par>
                              <p:par>
                                <p:cTn id="89" presetID="1" presetClass="entr" presetSubtype="0" fill="hold" nodeType="withEffect">
                                  <p:stCondLst>
                                    <p:cond delay="0"/>
                                  </p:stCondLst>
                                  <p:childTnLst>
                                    <p:set>
                                      <p:cBhvr>
                                        <p:cTn id="90" dur="1" fill="hold">
                                          <p:stCondLst>
                                            <p:cond delay="0"/>
                                          </p:stCondLst>
                                        </p:cTn>
                                        <p:tgtEl>
                                          <p:spTgt spid="49"/>
                                        </p:tgtEl>
                                        <p:attrNameLst>
                                          <p:attrName>style.visibility</p:attrName>
                                        </p:attrNameLst>
                                      </p:cBhvr>
                                      <p:to>
                                        <p:strVal val="visible"/>
                                      </p:to>
                                    </p:set>
                                  </p:childTnLst>
                                </p:cTn>
                              </p:par>
                              <p:par>
                                <p:cTn id="91" presetID="53" presetClass="entr" presetSubtype="16" fill="hold" nodeType="withEffect">
                                  <p:stCondLst>
                                    <p:cond delay="0"/>
                                  </p:stCondLst>
                                  <p:childTnLst>
                                    <p:set>
                                      <p:cBhvr>
                                        <p:cTn id="92" dur="1" fill="hold">
                                          <p:stCondLst>
                                            <p:cond delay="0"/>
                                          </p:stCondLst>
                                        </p:cTn>
                                        <p:tgtEl>
                                          <p:spTgt spid="49"/>
                                        </p:tgtEl>
                                        <p:attrNameLst>
                                          <p:attrName>style.visibility</p:attrName>
                                        </p:attrNameLst>
                                      </p:cBhvr>
                                      <p:to>
                                        <p:strVal val="visible"/>
                                      </p:to>
                                    </p:set>
                                    <p:anim calcmode="lin" valueType="num">
                                      <p:cBhvr>
                                        <p:cTn id="93" dur="1000" fill="hold"/>
                                        <p:tgtEl>
                                          <p:spTgt spid="49"/>
                                        </p:tgtEl>
                                        <p:attrNameLst>
                                          <p:attrName>ppt_w</p:attrName>
                                        </p:attrNameLst>
                                      </p:cBhvr>
                                      <p:tavLst>
                                        <p:tav tm="0">
                                          <p:val>
                                            <p:fltVal val="0"/>
                                          </p:val>
                                        </p:tav>
                                        <p:tav tm="100000">
                                          <p:val>
                                            <p:strVal val="#ppt_w"/>
                                          </p:val>
                                        </p:tav>
                                      </p:tavLst>
                                    </p:anim>
                                    <p:anim calcmode="lin" valueType="num">
                                      <p:cBhvr>
                                        <p:cTn id="94" dur="1000" fill="hold"/>
                                        <p:tgtEl>
                                          <p:spTgt spid="49"/>
                                        </p:tgtEl>
                                        <p:attrNameLst>
                                          <p:attrName>ppt_h</p:attrName>
                                        </p:attrNameLst>
                                      </p:cBhvr>
                                      <p:tavLst>
                                        <p:tav tm="0">
                                          <p:val>
                                            <p:fltVal val="0"/>
                                          </p:val>
                                        </p:tav>
                                        <p:tav tm="100000">
                                          <p:val>
                                            <p:strVal val="#ppt_h"/>
                                          </p:val>
                                        </p:tav>
                                      </p:tavLst>
                                    </p:anim>
                                    <p:animEffect transition="in" filter="fade">
                                      <p:cBhvr>
                                        <p:cTn id="95" dur="1000"/>
                                        <p:tgtEl>
                                          <p:spTgt spid="49"/>
                                        </p:tgtEl>
                                      </p:cBhvr>
                                    </p:animEffect>
                                  </p:childTnLst>
                                </p:cTn>
                              </p:par>
                              <p:par>
                                <p:cTn id="96" presetID="64" presetClass="path" presetSubtype="0" fill="hold" nodeType="withEffect">
                                  <p:stCondLst>
                                    <p:cond delay="0"/>
                                  </p:stCondLst>
                                  <p:childTnLst>
                                    <p:animMotion origin="layout" path="M -1.13657E-6 4.81481E-6 L -0.90301 -0.31505 " pathEditMode="relative" rAng="0" ptsTypes="AA">
                                      <p:cBhvr>
                                        <p:cTn id="97" dur="1000" spd="-100000" fill="hold"/>
                                        <p:tgtEl>
                                          <p:spTgt spid="49"/>
                                        </p:tgtEl>
                                        <p:attrNameLst>
                                          <p:attrName>ppt_x</p:attrName>
                                          <p:attrName>ppt_y</p:attrName>
                                        </p:attrNameLst>
                                      </p:cBhvr>
                                      <p:rCtr x="-45150" y="-15764"/>
                                    </p:animMotion>
                                  </p:childTnLst>
                                </p:cTn>
                              </p:par>
                            </p:childTnLst>
                          </p:cTn>
                        </p:par>
                        <p:par>
                          <p:cTn id="98" fill="hold">
                            <p:stCondLst>
                              <p:cond delay="9700"/>
                            </p:stCondLst>
                            <p:childTnLst>
                              <p:par>
                                <p:cTn id="99" presetID="22" presetClass="entr" presetSubtype="8" fill="hold" grpId="0" nodeType="afterEffect">
                                  <p:stCondLst>
                                    <p:cond delay="0"/>
                                  </p:stCondLst>
                                  <p:childTnLst>
                                    <p:set>
                                      <p:cBhvr>
                                        <p:cTn id="100" dur="1" fill="hold">
                                          <p:stCondLst>
                                            <p:cond delay="0"/>
                                          </p:stCondLst>
                                        </p:cTn>
                                        <p:tgtEl>
                                          <p:spTgt spid="52"/>
                                        </p:tgtEl>
                                        <p:attrNameLst>
                                          <p:attrName>style.visibility</p:attrName>
                                        </p:attrNameLst>
                                      </p:cBhvr>
                                      <p:to>
                                        <p:strVal val="visible"/>
                                      </p:to>
                                    </p:set>
                                    <p:animEffect transition="in" filter="wipe(left)">
                                      <p:cBhvr>
                                        <p:cTn id="101" dur="400"/>
                                        <p:tgtEl>
                                          <p:spTgt spid="52"/>
                                        </p:tgtEl>
                                      </p:cBhvr>
                                    </p:animEffect>
                                  </p:childTnLst>
                                </p:cTn>
                              </p:par>
                            </p:childTnLst>
                          </p:cTn>
                        </p:par>
                        <p:par>
                          <p:cTn id="102" fill="hold">
                            <p:stCondLst>
                              <p:cond delay="10100"/>
                            </p:stCondLst>
                            <p:childTnLst>
                              <p:par>
                                <p:cTn id="103" presetID="22" presetClass="entr" presetSubtype="8" fill="hold" grpId="0" nodeType="afterEffect">
                                  <p:stCondLst>
                                    <p:cond delay="0"/>
                                  </p:stCondLst>
                                  <p:childTnLst>
                                    <p:set>
                                      <p:cBhvr>
                                        <p:cTn id="104" dur="1" fill="hold">
                                          <p:stCondLst>
                                            <p:cond delay="0"/>
                                          </p:stCondLst>
                                        </p:cTn>
                                        <p:tgtEl>
                                          <p:spTgt spid="53"/>
                                        </p:tgtEl>
                                        <p:attrNameLst>
                                          <p:attrName>style.visibility</p:attrName>
                                        </p:attrNameLst>
                                      </p:cBhvr>
                                      <p:to>
                                        <p:strVal val="visible"/>
                                      </p:to>
                                    </p:set>
                                    <p:animEffect transition="in" filter="wipe(left)">
                                      <p:cBhvr>
                                        <p:cTn id="105" dur="4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29" grpId="0"/>
      <p:bldP spid="30" grpId="0"/>
      <p:bldP spid="35" grpId="0"/>
      <p:bldP spid="36" grpId="0"/>
      <p:bldP spid="41" grpId="0"/>
      <p:bldP spid="42" grpId="0"/>
      <p:bldP spid="47" grpId="0"/>
      <p:bldP spid="48" grpId="0"/>
      <p:bldP spid="52" grpId="0"/>
      <p:bldP spid="5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2558" y="-27384"/>
            <a:ext cx="432048" cy="692696"/>
          </a:xfrm>
          <a:prstGeom prst="rect">
            <a:avLst/>
          </a:prstGeom>
          <a:solidFill>
            <a:srgbClr val="0070C0"/>
          </a:solidFill>
          <a:ln>
            <a:noFill/>
          </a:ln>
          <a:effectLst>
            <a:outerShdw blurRad="254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文本框 9"/>
          <p:cNvSpPr txBox="1"/>
          <p:nvPr/>
        </p:nvSpPr>
        <p:spPr>
          <a:xfrm>
            <a:off x="838622" y="188640"/>
            <a:ext cx="1512168" cy="377026"/>
          </a:xfrm>
          <a:prstGeom prst="rect">
            <a:avLst/>
          </a:prstGeom>
          <a:noFill/>
        </p:spPr>
        <p:txBody>
          <a:bodyPr wrap="square" lIns="68580" tIns="34290" rIns="68580" bIns="34290" rtlCol="0">
            <a:spAutoFit/>
          </a:bodyPr>
          <a:lstStyle/>
          <a:p>
            <a:pPr marL="0" lvl="1"/>
            <a:r>
              <a:rPr lang="zh-CN" altLang="en-US" sz="2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中国前景</a:t>
            </a:r>
          </a:p>
        </p:txBody>
      </p:sp>
      <p:sp>
        <p:nvSpPr>
          <p:cNvPr id="4" name="矩形 3"/>
          <p:cNvSpPr/>
          <p:nvPr/>
        </p:nvSpPr>
        <p:spPr>
          <a:xfrm>
            <a:off x="11927854" y="5949280"/>
            <a:ext cx="262558" cy="906934"/>
          </a:xfrm>
          <a:prstGeom prst="rect">
            <a:avLst/>
          </a:prstGeom>
          <a:solidFill>
            <a:srgbClr val="0070C0"/>
          </a:solidFill>
          <a:ln>
            <a:noFill/>
          </a:ln>
          <a:effectLst>
            <a:outerShdw blurRad="355600" dist="1016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10919742" y="6165304"/>
            <a:ext cx="1008112" cy="523220"/>
          </a:xfrm>
          <a:prstGeom prst="rect">
            <a:avLst/>
          </a:prstGeom>
          <a:noFill/>
        </p:spPr>
        <p:txBody>
          <a:bodyPr wrap="square" rtlCol="0">
            <a:spAutoFit/>
          </a:bodyPr>
          <a:lstStyle/>
          <a:p>
            <a:pPr algn="ctr"/>
            <a:r>
              <a:rPr lang="en-US" altLang="zh-CN"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-11-</a:t>
            </a:r>
            <a:endParaRPr lang="zh-CN" altLang="en-US"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文本框 9"/>
          <p:cNvSpPr txBox="1"/>
          <p:nvPr/>
        </p:nvSpPr>
        <p:spPr>
          <a:xfrm>
            <a:off x="1558702" y="1412776"/>
            <a:ext cx="2808312" cy="807913"/>
          </a:xfrm>
          <a:prstGeom prst="rect">
            <a:avLst/>
          </a:prstGeom>
          <a:noFill/>
        </p:spPr>
        <p:txBody>
          <a:bodyPr wrap="square" lIns="68580" tIns="34290" rIns="68580" bIns="34290" rtlCol="0">
            <a:spAutoFit/>
          </a:bodyPr>
          <a:lstStyle/>
          <a:p>
            <a:pPr marL="0" lvl="1"/>
            <a:r>
              <a:rPr lang="zh-CN" altLang="en-US" sz="2400" b="1" dirty="0">
                <a:solidFill>
                  <a:srgbClr val="0070C0"/>
                </a:solidFill>
                <a:latin typeface="微软雅黑" pitchFamily="34" charset="-122"/>
                <a:ea typeface="微软雅黑" pitchFamily="34" charset="-122"/>
                <a:sym typeface="微软雅黑" panose="020B0503020204020204" pitchFamily="34" charset="-122"/>
              </a:rPr>
              <a:t>中国前景</a:t>
            </a:r>
            <a:r>
              <a:rPr lang="en-US" altLang="zh-CN" sz="2400" b="1" dirty="0">
                <a:solidFill>
                  <a:srgbClr val="0070C0"/>
                </a:solidFill>
                <a:latin typeface="微软雅黑" pitchFamily="34" charset="-122"/>
                <a:ea typeface="微软雅黑" pitchFamily="34" charset="-122"/>
                <a:sym typeface="微软雅黑" panose="020B0503020204020204" pitchFamily="34" charset="-122"/>
              </a:rPr>
              <a:t>---</a:t>
            </a:r>
          </a:p>
          <a:p>
            <a:pPr marL="0" lvl="1"/>
            <a:r>
              <a:rPr lang="zh-CN" altLang="en-US" sz="2400" b="1" dirty="0">
                <a:solidFill>
                  <a:srgbClr val="0070C0"/>
                </a:solidFill>
                <a:latin typeface="微软雅黑" pitchFamily="34" charset="-122"/>
                <a:ea typeface="微软雅黑" pitchFamily="34" charset="-122"/>
                <a:sym typeface="微软雅黑" panose="020B0503020204020204" pitchFamily="34" charset="-122"/>
              </a:rPr>
              <a:t>萌芽</a:t>
            </a:r>
          </a:p>
        </p:txBody>
      </p:sp>
      <p:cxnSp>
        <p:nvCxnSpPr>
          <p:cNvPr id="31" name="直接连接符 30"/>
          <p:cNvCxnSpPr/>
          <p:nvPr/>
        </p:nvCxnSpPr>
        <p:spPr>
          <a:xfrm>
            <a:off x="4006974" y="1720838"/>
            <a:ext cx="0" cy="988082"/>
          </a:xfrm>
          <a:prstGeom prst="line">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3862958" y="1498893"/>
            <a:ext cx="331970" cy="331970"/>
            <a:chOff x="304800" y="673100"/>
            <a:chExt cx="4000500" cy="4000500"/>
          </a:xfrm>
          <a:solidFill>
            <a:srgbClr val="0070C0"/>
          </a:solidFill>
          <a:effectLst/>
        </p:grpSpPr>
        <p:sp>
          <p:nvSpPr>
            <p:cNvPr id="33" name="同心圆 3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椭圆 33"/>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6" name="矩形 47"/>
          <p:cNvSpPr>
            <a:spLocks noChangeArrowheads="1"/>
          </p:cNvSpPr>
          <p:nvPr/>
        </p:nvSpPr>
        <p:spPr bwMode="auto">
          <a:xfrm>
            <a:off x="4295006" y="1497709"/>
            <a:ext cx="6336704"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如果说创建于</a:t>
            </a:r>
            <a:r>
              <a:rPr lang="en-US" altLang="zh-CN" sz="1200" dirty="0">
                <a:solidFill>
                  <a:schemeClr val="tx1">
                    <a:lumMod val="50000"/>
                    <a:lumOff val="50000"/>
                  </a:schemeClr>
                </a:solidFill>
                <a:sym typeface="微软雅黑" panose="020B0503020204020204" pitchFamily="34" charset="-122"/>
              </a:rPr>
              <a:t>2004</a:t>
            </a:r>
            <a:r>
              <a:rPr lang="zh-CN" altLang="en-US" sz="1200" dirty="0">
                <a:solidFill>
                  <a:schemeClr val="tx1">
                    <a:lumMod val="50000"/>
                    <a:lumOff val="50000"/>
                  </a:schemeClr>
                </a:solidFill>
                <a:sym typeface="微软雅黑" panose="020B0503020204020204" pitchFamily="34" charset="-122"/>
              </a:rPr>
              <a:t>年</a:t>
            </a:r>
            <a:r>
              <a:rPr lang="en-US" altLang="zh-CN" sz="1200" dirty="0">
                <a:solidFill>
                  <a:schemeClr val="tx1">
                    <a:lumMod val="50000"/>
                    <a:lumOff val="50000"/>
                  </a:schemeClr>
                </a:solidFill>
                <a:sym typeface="微软雅黑" panose="020B0503020204020204" pitchFamily="34" charset="-122"/>
              </a:rPr>
              <a:t>3</a:t>
            </a:r>
            <a:r>
              <a:rPr lang="zh-CN" altLang="en-US" sz="1200" dirty="0">
                <a:solidFill>
                  <a:schemeClr val="tx1">
                    <a:lumMod val="50000"/>
                    <a:lumOff val="50000"/>
                  </a:schemeClr>
                </a:solidFill>
                <a:sym typeface="微软雅黑" panose="020B0503020204020204" pitchFamily="34" charset="-122"/>
              </a:rPr>
              <a:t>月</a:t>
            </a:r>
            <a:r>
              <a:rPr lang="en-US" altLang="zh-CN" sz="1200" dirty="0">
                <a:solidFill>
                  <a:schemeClr val="tx1">
                    <a:lumMod val="50000"/>
                    <a:lumOff val="50000"/>
                  </a:schemeClr>
                </a:solidFill>
                <a:sym typeface="微软雅黑" panose="020B0503020204020204" pitchFamily="34" charset="-122"/>
              </a:rPr>
              <a:t>16</a:t>
            </a:r>
            <a:r>
              <a:rPr lang="zh-CN" altLang="en-US" sz="1200" dirty="0">
                <a:solidFill>
                  <a:schemeClr val="tx1">
                    <a:lumMod val="50000"/>
                    <a:lumOff val="50000"/>
                  </a:schemeClr>
                </a:solidFill>
                <a:sym typeface="微软雅黑" panose="020B0503020204020204" pitchFamily="34" charset="-122"/>
              </a:rPr>
              <a:t>日的</a:t>
            </a:r>
            <a:r>
              <a:rPr lang="en-US" altLang="zh-CN" sz="1200" dirty="0">
                <a:solidFill>
                  <a:schemeClr val="tx1">
                    <a:lumMod val="50000"/>
                    <a:lumOff val="50000"/>
                  </a:schemeClr>
                </a:solidFill>
                <a:sym typeface="微软雅黑" panose="020B0503020204020204" pitchFamily="34" charset="-122"/>
              </a:rPr>
              <a:t>3G</a:t>
            </a:r>
            <a:r>
              <a:rPr lang="zh-CN" altLang="en-US" sz="1200" dirty="0">
                <a:solidFill>
                  <a:schemeClr val="tx1">
                    <a:lumMod val="50000"/>
                    <a:lumOff val="50000"/>
                  </a:schemeClr>
                </a:solidFill>
                <a:sym typeface="微软雅黑" panose="020B0503020204020204" pitchFamily="34" charset="-122"/>
              </a:rPr>
              <a:t>门户开创的是中国</a:t>
            </a:r>
            <a:r>
              <a:rPr lang="en-US" altLang="zh-CN" sz="1200" dirty="0">
                <a:solidFill>
                  <a:schemeClr val="tx1">
                    <a:lumMod val="50000"/>
                    <a:lumOff val="50000"/>
                  </a:schemeClr>
                </a:solidFill>
                <a:sym typeface="微软雅黑" panose="020B0503020204020204" pitchFamily="34" charset="-122"/>
              </a:rPr>
              <a:t>FREE WAP</a:t>
            </a:r>
            <a:r>
              <a:rPr lang="zh-CN" altLang="en-US" sz="1200" dirty="0">
                <a:solidFill>
                  <a:schemeClr val="tx1">
                    <a:lumMod val="50000"/>
                    <a:lumOff val="50000"/>
                  </a:schemeClr>
                </a:solidFill>
                <a:sym typeface="微软雅黑" panose="020B0503020204020204" pitchFamily="34" charset="-122"/>
              </a:rPr>
              <a:t>的另外一种模式的话，那么这种模式在中国移动互联网长河里，仅仅是萌芽的开始。</a:t>
            </a:r>
          </a:p>
        </p:txBody>
      </p:sp>
      <p:cxnSp>
        <p:nvCxnSpPr>
          <p:cNvPr id="37" name="直接连接符 36"/>
          <p:cNvCxnSpPr/>
          <p:nvPr/>
        </p:nvCxnSpPr>
        <p:spPr>
          <a:xfrm>
            <a:off x="4006974" y="2872966"/>
            <a:ext cx="0" cy="988082"/>
          </a:xfrm>
          <a:prstGeom prst="line">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3862958" y="2651021"/>
            <a:ext cx="331970" cy="331970"/>
            <a:chOff x="304800" y="673100"/>
            <a:chExt cx="4000500" cy="4000500"/>
          </a:xfrm>
          <a:solidFill>
            <a:srgbClr val="0070C0"/>
          </a:solidFill>
          <a:effectLst/>
        </p:grpSpPr>
        <p:sp>
          <p:nvSpPr>
            <p:cNvPr id="39" name="同心圆 3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椭圆 39"/>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2" name="矩形 47"/>
          <p:cNvSpPr>
            <a:spLocks noChangeArrowheads="1"/>
          </p:cNvSpPr>
          <p:nvPr/>
        </p:nvSpPr>
        <p:spPr bwMode="auto">
          <a:xfrm>
            <a:off x="4295006" y="2649837"/>
            <a:ext cx="6336704"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在这个萌芽时期，先后冒出了搜索、音乐、阅读、游戏等领域的多种无线企业，不过，整个行业都处在混沌之中，因为没有人能够讲得清楚未来是什么，商业模式之争成为讨论最多的话题。</a:t>
            </a:r>
          </a:p>
        </p:txBody>
      </p:sp>
      <p:grpSp>
        <p:nvGrpSpPr>
          <p:cNvPr id="44" name="组合 43"/>
          <p:cNvGrpSpPr/>
          <p:nvPr/>
        </p:nvGrpSpPr>
        <p:grpSpPr>
          <a:xfrm>
            <a:off x="3862958" y="3803149"/>
            <a:ext cx="331970" cy="331970"/>
            <a:chOff x="304800" y="673100"/>
            <a:chExt cx="4000500" cy="4000500"/>
          </a:xfrm>
          <a:solidFill>
            <a:srgbClr val="0070C0"/>
          </a:solidFill>
          <a:effectLst/>
        </p:grpSpPr>
        <p:sp>
          <p:nvSpPr>
            <p:cNvPr id="45" name="同心圆 4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椭圆 45"/>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8" name="矩形 47"/>
          <p:cNvSpPr>
            <a:spLocks noChangeArrowheads="1"/>
          </p:cNvSpPr>
          <p:nvPr/>
        </p:nvSpPr>
        <p:spPr bwMode="auto">
          <a:xfrm>
            <a:off x="4295006" y="3801965"/>
            <a:ext cx="633670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好景不长，一股运营商</a:t>
            </a:r>
            <a:r>
              <a:rPr lang="en-US" altLang="zh-CN" sz="1200" dirty="0">
                <a:solidFill>
                  <a:schemeClr val="tx1">
                    <a:lumMod val="50000"/>
                    <a:lumOff val="50000"/>
                  </a:schemeClr>
                </a:solidFill>
                <a:sym typeface="微软雅黑" panose="020B0503020204020204" pitchFamily="34" charset="-122"/>
              </a:rPr>
              <a:t>WAP</a:t>
            </a:r>
            <a:r>
              <a:rPr lang="zh-CN" altLang="en-US" sz="1200" dirty="0">
                <a:solidFill>
                  <a:schemeClr val="tx1">
                    <a:lumMod val="50000"/>
                    <a:lumOff val="50000"/>
                  </a:schemeClr>
                </a:solidFill>
                <a:sym typeface="微软雅黑" panose="020B0503020204020204" pitchFamily="34" charset="-122"/>
              </a:rPr>
              <a:t>网的寒流从</a:t>
            </a:r>
            <a:r>
              <a:rPr lang="en-US" altLang="zh-CN" sz="1200" dirty="0">
                <a:solidFill>
                  <a:schemeClr val="tx1">
                    <a:lumMod val="50000"/>
                    <a:lumOff val="50000"/>
                  </a:schemeClr>
                </a:solidFill>
                <a:sym typeface="微软雅黑" panose="020B0503020204020204" pitchFamily="34" charset="-122"/>
              </a:rPr>
              <a:t>2005</a:t>
            </a:r>
            <a:r>
              <a:rPr lang="zh-CN" altLang="en-US" sz="1200" dirty="0">
                <a:solidFill>
                  <a:schemeClr val="tx1">
                    <a:lumMod val="50000"/>
                    <a:lumOff val="50000"/>
                  </a:schemeClr>
                </a:solidFill>
                <a:sym typeface="微软雅黑" panose="020B0503020204020204" pitchFamily="34" charset="-122"/>
              </a:rPr>
              <a:t>年底悄封开始。</a:t>
            </a:r>
            <a:r>
              <a:rPr lang="en-US" altLang="zh-CN" sz="1200" dirty="0">
                <a:solidFill>
                  <a:schemeClr val="tx1">
                    <a:lumMod val="50000"/>
                    <a:lumOff val="50000"/>
                  </a:schemeClr>
                </a:solidFill>
                <a:sym typeface="微软雅黑" panose="020B0503020204020204" pitchFamily="34" charset="-122"/>
              </a:rPr>
              <a:t>2005</a:t>
            </a:r>
            <a:r>
              <a:rPr lang="zh-CN" altLang="en-US" sz="1200" dirty="0">
                <a:solidFill>
                  <a:schemeClr val="tx1">
                    <a:lumMod val="50000"/>
                    <a:lumOff val="50000"/>
                  </a:schemeClr>
                </a:solidFill>
                <a:sym typeface="微软雅黑" panose="020B0503020204020204" pitchFamily="34" charset="-122"/>
              </a:rPr>
              <a:t>年</a:t>
            </a:r>
            <a:r>
              <a:rPr lang="en-US" altLang="zh-CN" sz="1200" dirty="0">
                <a:solidFill>
                  <a:schemeClr val="tx1">
                    <a:lumMod val="50000"/>
                    <a:lumOff val="50000"/>
                  </a:schemeClr>
                </a:solidFill>
                <a:sym typeface="微软雅黑" panose="020B0503020204020204" pitchFamily="34" charset="-122"/>
              </a:rPr>
              <a:t>11</a:t>
            </a:r>
            <a:r>
              <a:rPr lang="zh-CN" altLang="en-US" sz="1200" dirty="0">
                <a:solidFill>
                  <a:schemeClr val="tx1">
                    <a:lumMod val="50000"/>
                    <a:lumOff val="50000"/>
                  </a:schemeClr>
                </a:solidFill>
                <a:sym typeface="微软雅黑" panose="020B0503020204020204" pitchFamily="34" charset="-122"/>
              </a:rPr>
              <a:t>月，中国移动推出一项政策，禁止</a:t>
            </a:r>
            <a:r>
              <a:rPr lang="en-US" altLang="zh-CN" sz="1200" dirty="0">
                <a:solidFill>
                  <a:schemeClr val="tx1">
                    <a:lumMod val="50000"/>
                    <a:lumOff val="50000"/>
                  </a:schemeClr>
                </a:solidFill>
                <a:sym typeface="微软雅黑" panose="020B0503020204020204" pitchFamily="34" charset="-122"/>
              </a:rPr>
              <a:t>SP</a:t>
            </a:r>
            <a:r>
              <a:rPr lang="zh-CN" altLang="en-US" sz="1200" dirty="0">
                <a:solidFill>
                  <a:schemeClr val="tx1">
                    <a:lumMod val="50000"/>
                    <a:lumOff val="50000"/>
                  </a:schemeClr>
                </a:solidFill>
                <a:sym typeface="微软雅黑" panose="020B0503020204020204" pitchFamily="34" charset="-122"/>
              </a:rPr>
              <a:t>在免费</a:t>
            </a:r>
            <a:r>
              <a:rPr lang="en-US" altLang="zh-CN" sz="1200" dirty="0">
                <a:solidFill>
                  <a:schemeClr val="tx1">
                    <a:lumMod val="50000"/>
                    <a:lumOff val="50000"/>
                  </a:schemeClr>
                </a:solidFill>
                <a:sym typeface="微软雅黑" panose="020B0503020204020204" pitchFamily="34" charset="-122"/>
              </a:rPr>
              <a:t>WAP</a:t>
            </a:r>
            <a:r>
              <a:rPr lang="zh-CN" altLang="en-US" sz="1200" dirty="0">
                <a:solidFill>
                  <a:schemeClr val="tx1">
                    <a:lumMod val="50000"/>
                    <a:lumOff val="50000"/>
                  </a:schemeClr>
                </a:solidFill>
                <a:sym typeface="微软雅黑" panose="020B0503020204020204" pitchFamily="34" charset="-122"/>
              </a:rPr>
              <a:t>上推广业务；一个月后，中国移动宣布不再向免费</a:t>
            </a:r>
            <a:r>
              <a:rPr lang="en-US" altLang="zh-CN" sz="1200" dirty="0">
                <a:solidFill>
                  <a:schemeClr val="tx1">
                    <a:lumMod val="50000"/>
                    <a:lumOff val="50000"/>
                  </a:schemeClr>
                </a:solidFill>
                <a:sym typeface="微软雅黑" panose="020B0503020204020204" pitchFamily="34" charset="-122"/>
              </a:rPr>
              <a:t>WAP</a:t>
            </a:r>
            <a:r>
              <a:rPr lang="zh-CN" altLang="en-US" sz="1200" dirty="0">
                <a:solidFill>
                  <a:schemeClr val="tx1">
                    <a:lumMod val="50000"/>
                    <a:lumOff val="50000"/>
                  </a:schemeClr>
                </a:solidFill>
                <a:sym typeface="微软雅黑" panose="020B0503020204020204" pitchFamily="34" charset="-122"/>
              </a:rPr>
              <a:t>网站提供用户的号码和终端信息。而在</a:t>
            </a:r>
            <a:r>
              <a:rPr lang="en-US" altLang="zh-CN" sz="1200" dirty="0">
                <a:solidFill>
                  <a:schemeClr val="tx1">
                    <a:lumMod val="50000"/>
                    <a:lumOff val="50000"/>
                  </a:schemeClr>
                </a:solidFill>
                <a:sym typeface="微软雅黑" panose="020B0503020204020204" pitchFamily="34" charset="-122"/>
              </a:rPr>
              <a:t>2006</a:t>
            </a:r>
            <a:r>
              <a:rPr lang="zh-CN" altLang="en-US" sz="1200" dirty="0">
                <a:solidFill>
                  <a:schemeClr val="tx1">
                    <a:lumMod val="50000"/>
                    <a:lumOff val="50000"/>
                  </a:schemeClr>
                </a:solidFill>
                <a:sym typeface="微软雅黑" panose="020B0503020204020204" pitchFamily="34" charset="-122"/>
              </a:rPr>
              <a:t>年</a:t>
            </a:r>
            <a:r>
              <a:rPr lang="en-US" altLang="zh-CN" sz="1200" dirty="0">
                <a:solidFill>
                  <a:schemeClr val="tx1">
                    <a:lumMod val="50000"/>
                    <a:lumOff val="50000"/>
                  </a:schemeClr>
                </a:solidFill>
                <a:sym typeface="微软雅黑" panose="020B0503020204020204" pitchFamily="34" charset="-122"/>
              </a:rPr>
              <a:t>7</a:t>
            </a:r>
            <a:r>
              <a:rPr lang="zh-CN" altLang="en-US" sz="1200" dirty="0">
                <a:solidFill>
                  <a:schemeClr val="tx1">
                    <a:lumMod val="50000"/>
                    <a:lumOff val="50000"/>
                  </a:schemeClr>
                </a:solidFill>
                <a:sym typeface="微软雅黑" panose="020B0503020204020204" pitchFamily="34" charset="-122"/>
              </a:rPr>
              <a:t>月，这种猜测和讨论让一大批</a:t>
            </a:r>
            <a:r>
              <a:rPr lang="en-US" altLang="zh-CN" sz="1200" dirty="0">
                <a:solidFill>
                  <a:schemeClr val="tx1">
                    <a:lumMod val="50000"/>
                    <a:lumOff val="50000"/>
                  </a:schemeClr>
                </a:solidFill>
                <a:sym typeface="微软雅黑" panose="020B0503020204020204" pitchFamily="34" charset="-122"/>
              </a:rPr>
              <a:t>FREE WAP</a:t>
            </a:r>
            <a:r>
              <a:rPr lang="zh-CN" altLang="en-US" sz="1200" dirty="0">
                <a:solidFill>
                  <a:schemeClr val="tx1">
                    <a:lumMod val="50000"/>
                    <a:lumOff val="50000"/>
                  </a:schemeClr>
                </a:solidFill>
                <a:sym typeface="微软雅黑" panose="020B0503020204020204" pitchFamily="34" charset="-122"/>
              </a:rPr>
              <a:t>站长不得不提前鸣金收兵，提前上岸。</a:t>
            </a:r>
          </a:p>
        </p:txBody>
      </p:sp>
      <p:cxnSp>
        <p:nvCxnSpPr>
          <p:cNvPr id="54" name="直接连接符 53"/>
          <p:cNvCxnSpPr/>
          <p:nvPr/>
        </p:nvCxnSpPr>
        <p:spPr>
          <a:xfrm>
            <a:off x="4006974" y="4077072"/>
            <a:ext cx="0" cy="988082"/>
          </a:xfrm>
          <a:prstGeom prst="line">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55" name="组合 54"/>
          <p:cNvGrpSpPr/>
          <p:nvPr/>
        </p:nvGrpSpPr>
        <p:grpSpPr>
          <a:xfrm>
            <a:off x="3862958" y="5007255"/>
            <a:ext cx="331970" cy="331970"/>
            <a:chOff x="304800" y="673100"/>
            <a:chExt cx="4000500" cy="4000500"/>
          </a:xfrm>
          <a:solidFill>
            <a:srgbClr val="0070C0"/>
          </a:solidFill>
          <a:effectLst/>
        </p:grpSpPr>
        <p:sp>
          <p:nvSpPr>
            <p:cNvPr id="56" name="同心圆 55"/>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椭圆 56"/>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8" name="矩形 57"/>
          <p:cNvSpPr>
            <a:spLocks noChangeArrowheads="1"/>
          </p:cNvSpPr>
          <p:nvPr/>
        </p:nvSpPr>
        <p:spPr bwMode="auto">
          <a:xfrm>
            <a:off x="4295006" y="5006071"/>
            <a:ext cx="6336704" cy="29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en-US" altLang="zh-CN" sz="1200" dirty="0">
                <a:solidFill>
                  <a:schemeClr val="tx1">
                    <a:lumMod val="50000"/>
                    <a:lumOff val="50000"/>
                  </a:schemeClr>
                </a:solidFill>
                <a:sym typeface="微软雅黑" panose="020B0503020204020204" pitchFamily="34" charset="-122"/>
              </a:rPr>
              <a:t>2008</a:t>
            </a:r>
            <a:r>
              <a:rPr lang="zh-CN" altLang="en-US" sz="1200" dirty="0">
                <a:solidFill>
                  <a:schemeClr val="tx1">
                    <a:lumMod val="50000"/>
                    <a:lumOff val="50000"/>
                  </a:schemeClr>
                </a:solidFill>
                <a:sym typeface="微软雅黑" panose="020B0503020204020204" pitchFamily="34" charset="-122"/>
              </a:rPr>
              <a:t>年</a:t>
            </a:r>
            <a:r>
              <a:rPr lang="en-US" altLang="zh-CN" sz="1200" dirty="0">
                <a:solidFill>
                  <a:schemeClr val="tx1">
                    <a:lumMod val="50000"/>
                    <a:lumOff val="50000"/>
                  </a:schemeClr>
                </a:solidFill>
                <a:sym typeface="微软雅黑" panose="020B0503020204020204" pitchFamily="34" charset="-122"/>
              </a:rPr>
              <a:t>3.15</a:t>
            </a:r>
            <a:r>
              <a:rPr lang="zh-CN" altLang="en-US" sz="1200" dirty="0">
                <a:solidFill>
                  <a:schemeClr val="tx1">
                    <a:lumMod val="50000"/>
                    <a:lumOff val="50000"/>
                  </a:schemeClr>
                </a:solidFill>
                <a:sym typeface="微软雅黑" panose="020B0503020204020204" pitchFamily="34" charset="-122"/>
              </a:rPr>
              <a:t>晚会对于分众无线的打击，更加速了业界对于移动互联网的绝望。</a:t>
            </a:r>
          </a:p>
        </p:txBody>
      </p:sp>
    </p:spTree>
    <p:extLst>
      <p:ext uri="{BB962C8B-B14F-4D97-AF65-F5344CB8AC3E}">
        <p14:creationId xmlns:p14="http://schemas.microsoft.com/office/powerpoint/2010/main" val="35815432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par>
                          <p:cTn id="15" fill="hold">
                            <p:stCondLst>
                              <p:cond delay="1500"/>
                            </p:stCondLst>
                            <p:childTnLst>
                              <p:par>
                                <p:cTn id="16" presetID="12" presetClass="entr" presetSubtype="8"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p:tgtEl>
                                          <p:spTgt spid="30"/>
                                        </p:tgtEl>
                                        <p:attrNameLst>
                                          <p:attrName>ppt_x</p:attrName>
                                        </p:attrNameLst>
                                      </p:cBhvr>
                                      <p:tavLst>
                                        <p:tav tm="0">
                                          <p:val>
                                            <p:strVal val="#ppt_x-#ppt_w*1.125000"/>
                                          </p:val>
                                        </p:tav>
                                        <p:tav tm="100000">
                                          <p:val>
                                            <p:strVal val="#ppt_x"/>
                                          </p:val>
                                        </p:tav>
                                      </p:tavLst>
                                    </p:anim>
                                    <p:animEffect transition="in" filter="wipe(right)">
                                      <p:cBhvr>
                                        <p:cTn id="19" dur="500"/>
                                        <p:tgtEl>
                                          <p:spTgt spid="30"/>
                                        </p:tgtEl>
                                      </p:cBhvr>
                                    </p:animEffect>
                                  </p:childTnLst>
                                </p:cTn>
                              </p:par>
                              <p:par>
                                <p:cTn id="20" presetID="1" presetClass="entr" presetSubtype="0" fill="hold" nodeType="withEffect">
                                  <p:stCondLst>
                                    <p:cond delay="500"/>
                                  </p:stCondLst>
                                  <p:childTnLst>
                                    <p:set>
                                      <p:cBhvr>
                                        <p:cTn id="21" dur="1" fill="hold">
                                          <p:stCondLst>
                                            <p:cond delay="0"/>
                                          </p:stCondLst>
                                        </p:cTn>
                                        <p:tgtEl>
                                          <p:spTgt spid="32"/>
                                        </p:tgtEl>
                                        <p:attrNameLst>
                                          <p:attrName>style.visibility</p:attrName>
                                        </p:attrNameLst>
                                      </p:cBhvr>
                                      <p:to>
                                        <p:strVal val="visible"/>
                                      </p:to>
                                    </p:set>
                                  </p:childTnLst>
                                </p:cTn>
                              </p:par>
                              <p:par>
                                <p:cTn id="22" presetID="53" presetClass="entr" presetSubtype="16" fill="hold" nodeType="withEffect">
                                  <p:stCondLst>
                                    <p:cond delay="500"/>
                                  </p:stCondLst>
                                  <p:childTnLst>
                                    <p:set>
                                      <p:cBhvr>
                                        <p:cTn id="23" dur="1" fill="hold">
                                          <p:stCondLst>
                                            <p:cond delay="0"/>
                                          </p:stCondLst>
                                        </p:cTn>
                                        <p:tgtEl>
                                          <p:spTgt spid="32"/>
                                        </p:tgtEl>
                                        <p:attrNameLst>
                                          <p:attrName>style.visibility</p:attrName>
                                        </p:attrNameLst>
                                      </p:cBhvr>
                                      <p:to>
                                        <p:strVal val="visible"/>
                                      </p:to>
                                    </p:set>
                                    <p:anim calcmode="lin" valueType="num">
                                      <p:cBhvr>
                                        <p:cTn id="24" dur="1000" fill="hold"/>
                                        <p:tgtEl>
                                          <p:spTgt spid="32"/>
                                        </p:tgtEl>
                                        <p:attrNameLst>
                                          <p:attrName>ppt_w</p:attrName>
                                        </p:attrNameLst>
                                      </p:cBhvr>
                                      <p:tavLst>
                                        <p:tav tm="0">
                                          <p:val>
                                            <p:fltVal val="0"/>
                                          </p:val>
                                        </p:tav>
                                        <p:tav tm="100000">
                                          <p:val>
                                            <p:strVal val="#ppt_w"/>
                                          </p:val>
                                        </p:tav>
                                      </p:tavLst>
                                    </p:anim>
                                    <p:anim calcmode="lin" valueType="num">
                                      <p:cBhvr>
                                        <p:cTn id="25" dur="1000" fill="hold"/>
                                        <p:tgtEl>
                                          <p:spTgt spid="32"/>
                                        </p:tgtEl>
                                        <p:attrNameLst>
                                          <p:attrName>ppt_h</p:attrName>
                                        </p:attrNameLst>
                                      </p:cBhvr>
                                      <p:tavLst>
                                        <p:tav tm="0">
                                          <p:val>
                                            <p:fltVal val="0"/>
                                          </p:val>
                                        </p:tav>
                                        <p:tav tm="100000">
                                          <p:val>
                                            <p:strVal val="#ppt_h"/>
                                          </p:val>
                                        </p:tav>
                                      </p:tavLst>
                                    </p:anim>
                                    <p:animEffect transition="in" filter="fade">
                                      <p:cBhvr>
                                        <p:cTn id="26" dur="1000"/>
                                        <p:tgtEl>
                                          <p:spTgt spid="32"/>
                                        </p:tgtEl>
                                      </p:cBhvr>
                                    </p:animEffect>
                                  </p:childTnLst>
                                </p:cTn>
                              </p:par>
                              <p:par>
                                <p:cTn id="27" presetID="64" presetClass="path" presetSubtype="0" fill="hold" nodeType="withEffect">
                                  <p:stCondLst>
                                    <p:cond delay="500"/>
                                  </p:stCondLst>
                                  <p:childTnLst>
                                    <p:animMotion origin="layout" path="M -2.33303E-6 -4.81481E-6 L -0.90301 -0.31504 " pathEditMode="relative" rAng="0" ptsTypes="AA">
                                      <p:cBhvr>
                                        <p:cTn id="28" dur="1000" spd="-100000" fill="hold"/>
                                        <p:tgtEl>
                                          <p:spTgt spid="32"/>
                                        </p:tgtEl>
                                        <p:attrNameLst>
                                          <p:attrName>ppt_x</p:attrName>
                                          <p:attrName>ppt_y</p:attrName>
                                        </p:attrNameLst>
                                      </p:cBhvr>
                                      <p:rCtr x="-45150" y="-15764"/>
                                    </p:animMotion>
                                  </p:childTnLst>
                                </p:cTn>
                              </p:par>
                            </p:childTnLst>
                          </p:cTn>
                        </p:par>
                        <p:par>
                          <p:cTn id="29" fill="hold">
                            <p:stCondLst>
                              <p:cond delay="3000"/>
                            </p:stCondLst>
                            <p:childTnLst>
                              <p:par>
                                <p:cTn id="30" presetID="22" presetClass="entr" presetSubtype="1"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up)">
                                      <p:cBhvr>
                                        <p:cTn id="32" dur="500"/>
                                        <p:tgtEl>
                                          <p:spTgt spid="31"/>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wipe(left)">
                                      <p:cBhvr>
                                        <p:cTn id="36" dur="400"/>
                                        <p:tgtEl>
                                          <p:spTgt spid="36"/>
                                        </p:tgtEl>
                                      </p:cBhvr>
                                    </p:animEffect>
                                  </p:childTnLst>
                                </p:cTn>
                              </p:par>
                              <p:par>
                                <p:cTn id="37" presetID="1" presetClass="entr" presetSubtype="0" fill="hold" nodeType="withEffect">
                                  <p:stCondLst>
                                    <p:cond delay="0"/>
                                  </p:stCondLst>
                                  <p:childTnLst>
                                    <p:set>
                                      <p:cBhvr>
                                        <p:cTn id="38" dur="1" fill="hold">
                                          <p:stCondLst>
                                            <p:cond delay="0"/>
                                          </p:stCondLst>
                                        </p:cTn>
                                        <p:tgtEl>
                                          <p:spTgt spid="38"/>
                                        </p:tgtEl>
                                        <p:attrNameLst>
                                          <p:attrName>style.visibility</p:attrName>
                                        </p:attrNameLst>
                                      </p:cBhvr>
                                      <p:to>
                                        <p:strVal val="visible"/>
                                      </p:to>
                                    </p:set>
                                  </p:childTnLst>
                                </p:cTn>
                              </p:par>
                              <p:par>
                                <p:cTn id="39" presetID="53" presetClass="entr" presetSubtype="16" fill="hold" nodeType="withEffect">
                                  <p:stCondLst>
                                    <p:cond delay="0"/>
                                  </p:stCondLst>
                                  <p:childTnLst>
                                    <p:set>
                                      <p:cBhvr>
                                        <p:cTn id="40" dur="1" fill="hold">
                                          <p:stCondLst>
                                            <p:cond delay="0"/>
                                          </p:stCondLst>
                                        </p:cTn>
                                        <p:tgtEl>
                                          <p:spTgt spid="38"/>
                                        </p:tgtEl>
                                        <p:attrNameLst>
                                          <p:attrName>style.visibility</p:attrName>
                                        </p:attrNameLst>
                                      </p:cBhvr>
                                      <p:to>
                                        <p:strVal val="visible"/>
                                      </p:to>
                                    </p:set>
                                    <p:anim calcmode="lin" valueType="num">
                                      <p:cBhvr>
                                        <p:cTn id="41" dur="1000" fill="hold"/>
                                        <p:tgtEl>
                                          <p:spTgt spid="38"/>
                                        </p:tgtEl>
                                        <p:attrNameLst>
                                          <p:attrName>ppt_w</p:attrName>
                                        </p:attrNameLst>
                                      </p:cBhvr>
                                      <p:tavLst>
                                        <p:tav tm="0">
                                          <p:val>
                                            <p:fltVal val="0"/>
                                          </p:val>
                                        </p:tav>
                                        <p:tav tm="100000">
                                          <p:val>
                                            <p:strVal val="#ppt_w"/>
                                          </p:val>
                                        </p:tav>
                                      </p:tavLst>
                                    </p:anim>
                                    <p:anim calcmode="lin" valueType="num">
                                      <p:cBhvr>
                                        <p:cTn id="42" dur="1000" fill="hold"/>
                                        <p:tgtEl>
                                          <p:spTgt spid="38"/>
                                        </p:tgtEl>
                                        <p:attrNameLst>
                                          <p:attrName>ppt_h</p:attrName>
                                        </p:attrNameLst>
                                      </p:cBhvr>
                                      <p:tavLst>
                                        <p:tav tm="0">
                                          <p:val>
                                            <p:fltVal val="0"/>
                                          </p:val>
                                        </p:tav>
                                        <p:tav tm="100000">
                                          <p:val>
                                            <p:strVal val="#ppt_h"/>
                                          </p:val>
                                        </p:tav>
                                      </p:tavLst>
                                    </p:anim>
                                    <p:animEffect transition="in" filter="fade">
                                      <p:cBhvr>
                                        <p:cTn id="43" dur="1000"/>
                                        <p:tgtEl>
                                          <p:spTgt spid="38"/>
                                        </p:tgtEl>
                                      </p:cBhvr>
                                    </p:animEffect>
                                  </p:childTnLst>
                                </p:cTn>
                              </p:par>
                              <p:par>
                                <p:cTn id="44" presetID="64" presetClass="path" presetSubtype="0" fill="hold" nodeType="withEffect">
                                  <p:stCondLst>
                                    <p:cond delay="0"/>
                                  </p:stCondLst>
                                  <p:childTnLst>
                                    <p:animMotion origin="layout" path="M -1.13657E-6 -3.7037E-7 L -0.90301 -0.31505 " pathEditMode="relative" rAng="0" ptsTypes="AA">
                                      <p:cBhvr>
                                        <p:cTn id="45" dur="1000" spd="-100000" fill="hold"/>
                                        <p:tgtEl>
                                          <p:spTgt spid="38"/>
                                        </p:tgtEl>
                                        <p:attrNameLst>
                                          <p:attrName>ppt_x</p:attrName>
                                          <p:attrName>ppt_y</p:attrName>
                                        </p:attrNameLst>
                                      </p:cBhvr>
                                      <p:rCtr x="-45150" y="-15764"/>
                                    </p:animMotion>
                                  </p:childTnLst>
                                </p:cTn>
                              </p:par>
                            </p:childTnLst>
                          </p:cTn>
                        </p:par>
                        <p:par>
                          <p:cTn id="46" fill="hold">
                            <p:stCondLst>
                              <p:cond delay="4500"/>
                            </p:stCondLst>
                            <p:childTnLst>
                              <p:par>
                                <p:cTn id="47" presetID="22" presetClass="entr" presetSubtype="1" fill="hold" nodeType="after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wipe(up)">
                                      <p:cBhvr>
                                        <p:cTn id="49" dur="500"/>
                                        <p:tgtEl>
                                          <p:spTgt spid="37"/>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wipe(left)">
                                      <p:cBhvr>
                                        <p:cTn id="53" dur="400"/>
                                        <p:tgtEl>
                                          <p:spTgt spid="42"/>
                                        </p:tgtEl>
                                      </p:cBhvr>
                                    </p:animEffect>
                                  </p:childTnLst>
                                </p:cTn>
                              </p:par>
                              <p:par>
                                <p:cTn id="54" presetID="1" presetClass="entr" presetSubtype="0" fill="hold" nodeType="withEffect">
                                  <p:stCondLst>
                                    <p:cond delay="0"/>
                                  </p:stCondLst>
                                  <p:childTnLst>
                                    <p:set>
                                      <p:cBhvr>
                                        <p:cTn id="55" dur="1" fill="hold">
                                          <p:stCondLst>
                                            <p:cond delay="0"/>
                                          </p:stCondLst>
                                        </p:cTn>
                                        <p:tgtEl>
                                          <p:spTgt spid="44"/>
                                        </p:tgtEl>
                                        <p:attrNameLst>
                                          <p:attrName>style.visibility</p:attrName>
                                        </p:attrNameLst>
                                      </p:cBhvr>
                                      <p:to>
                                        <p:strVal val="visible"/>
                                      </p:to>
                                    </p:set>
                                  </p:childTnLst>
                                </p:cTn>
                              </p:par>
                              <p:par>
                                <p:cTn id="56" presetID="53" presetClass="entr" presetSubtype="16" fill="hold" nodeType="withEffect">
                                  <p:stCondLst>
                                    <p:cond delay="0"/>
                                  </p:stCondLst>
                                  <p:childTnLst>
                                    <p:set>
                                      <p:cBhvr>
                                        <p:cTn id="57" dur="1" fill="hold">
                                          <p:stCondLst>
                                            <p:cond delay="0"/>
                                          </p:stCondLst>
                                        </p:cTn>
                                        <p:tgtEl>
                                          <p:spTgt spid="44"/>
                                        </p:tgtEl>
                                        <p:attrNameLst>
                                          <p:attrName>style.visibility</p:attrName>
                                        </p:attrNameLst>
                                      </p:cBhvr>
                                      <p:to>
                                        <p:strVal val="visible"/>
                                      </p:to>
                                    </p:set>
                                    <p:anim calcmode="lin" valueType="num">
                                      <p:cBhvr>
                                        <p:cTn id="58" dur="1000" fill="hold"/>
                                        <p:tgtEl>
                                          <p:spTgt spid="44"/>
                                        </p:tgtEl>
                                        <p:attrNameLst>
                                          <p:attrName>ppt_w</p:attrName>
                                        </p:attrNameLst>
                                      </p:cBhvr>
                                      <p:tavLst>
                                        <p:tav tm="0">
                                          <p:val>
                                            <p:fltVal val="0"/>
                                          </p:val>
                                        </p:tav>
                                        <p:tav tm="100000">
                                          <p:val>
                                            <p:strVal val="#ppt_w"/>
                                          </p:val>
                                        </p:tav>
                                      </p:tavLst>
                                    </p:anim>
                                    <p:anim calcmode="lin" valueType="num">
                                      <p:cBhvr>
                                        <p:cTn id="59" dur="1000" fill="hold"/>
                                        <p:tgtEl>
                                          <p:spTgt spid="44"/>
                                        </p:tgtEl>
                                        <p:attrNameLst>
                                          <p:attrName>ppt_h</p:attrName>
                                        </p:attrNameLst>
                                      </p:cBhvr>
                                      <p:tavLst>
                                        <p:tav tm="0">
                                          <p:val>
                                            <p:fltVal val="0"/>
                                          </p:val>
                                        </p:tav>
                                        <p:tav tm="100000">
                                          <p:val>
                                            <p:strVal val="#ppt_h"/>
                                          </p:val>
                                        </p:tav>
                                      </p:tavLst>
                                    </p:anim>
                                    <p:animEffect transition="in" filter="fade">
                                      <p:cBhvr>
                                        <p:cTn id="60" dur="1000"/>
                                        <p:tgtEl>
                                          <p:spTgt spid="44"/>
                                        </p:tgtEl>
                                      </p:cBhvr>
                                    </p:animEffect>
                                  </p:childTnLst>
                                </p:cTn>
                              </p:par>
                              <p:par>
                                <p:cTn id="61" presetID="64" presetClass="path" presetSubtype="0" fill="hold" nodeType="withEffect">
                                  <p:stCondLst>
                                    <p:cond delay="0"/>
                                  </p:stCondLst>
                                  <p:childTnLst>
                                    <p:animMotion origin="layout" path="M -1.13657E-6 2.22222E-6 L -0.90301 -0.31505 " pathEditMode="relative" rAng="0" ptsTypes="AA">
                                      <p:cBhvr>
                                        <p:cTn id="62" dur="1000" spd="-100000" fill="hold"/>
                                        <p:tgtEl>
                                          <p:spTgt spid="44"/>
                                        </p:tgtEl>
                                        <p:attrNameLst>
                                          <p:attrName>ppt_x</p:attrName>
                                          <p:attrName>ppt_y</p:attrName>
                                        </p:attrNameLst>
                                      </p:cBhvr>
                                      <p:rCtr x="-45150" y="-15764"/>
                                    </p:animMotion>
                                  </p:childTnLst>
                                </p:cTn>
                              </p:par>
                            </p:childTnLst>
                          </p:cTn>
                        </p:par>
                        <p:par>
                          <p:cTn id="63" fill="hold">
                            <p:stCondLst>
                              <p:cond delay="6000"/>
                            </p:stCondLst>
                            <p:childTnLst>
                              <p:par>
                                <p:cTn id="64" presetID="22" presetClass="entr" presetSubtype="8" fill="hold" grpId="0"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wipe(left)">
                                      <p:cBhvr>
                                        <p:cTn id="66" dur="400"/>
                                        <p:tgtEl>
                                          <p:spTgt spid="48"/>
                                        </p:tgtEl>
                                      </p:cBhvr>
                                    </p:animEffect>
                                  </p:childTnLst>
                                </p:cTn>
                              </p:par>
                            </p:childTnLst>
                          </p:cTn>
                        </p:par>
                        <p:par>
                          <p:cTn id="67" fill="hold">
                            <p:stCondLst>
                              <p:cond delay="6400"/>
                            </p:stCondLst>
                            <p:childTnLst>
                              <p:par>
                                <p:cTn id="68" presetID="22" presetClass="entr" presetSubtype="1" fill="hold" nodeType="after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wipe(up)">
                                      <p:cBhvr>
                                        <p:cTn id="70" dur="500"/>
                                        <p:tgtEl>
                                          <p:spTgt spid="54"/>
                                        </p:tgtEl>
                                      </p:cBhvr>
                                    </p:animEffect>
                                  </p:childTnLst>
                                </p:cTn>
                              </p:par>
                              <p:par>
                                <p:cTn id="71" presetID="1" presetClass="entr" presetSubtype="0" fill="hold" nodeType="withEffect">
                                  <p:stCondLst>
                                    <p:cond delay="0"/>
                                  </p:stCondLst>
                                  <p:childTnLst>
                                    <p:set>
                                      <p:cBhvr>
                                        <p:cTn id="72" dur="1" fill="hold">
                                          <p:stCondLst>
                                            <p:cond delay="0"/>
                                          </p:stCondLst>
                                        </p:cTn>
                                        <p:tgtEl>
                                          <p:spTgt spid="55"/>
                                        </p:tgtEl>
                                        <p:attrNameLst>
                                          <p:attrName>style.visibility</p:attrName>
                                        </p:attrNameLst>
                                      </p:cBhvr>
                                      <p:to>
                                        <p:strVal val="visible"/>
                                      </p:to>
                                    </p:set>
                                  </p:childTnLst>
                                </p:cTn>
                              </p:par>
                              <p:par>
                                <p:cTn id="73" presetID="53" presetClass="entr" presetSubtype="16" fill="hold" nodeType="withEffect">
                                  <p:stCondLst>
                                    <p:cond delay="0"/>
                                  </p:stCondLst>
                                  <p:childTnLst>
                                    <p:set>
                                      <p:cBhvr>
                                        <p:cTn id="74" dur="1" fill="hold">
                                          <p:stCondLst>
                                            <p:cond delay="0"/>
                                          </p:stCondLst>
                                        </p:cTn>
                                        <p:tgtEl>
                                          <p:spTgt spid="55"/>
                                        </p:tgtEl>
                                        <p:attrNameLst>
                                          <p:attrName>style.visibility</p:attrName>
                                        </p:attrNameLst>
                                      </p:cBhvr>
                                      <p:to>
                                        <p:strVal val="visible"/>
                                      </p:to>
                                    </p:set>
                                    <p:anim calcmode="lin" valueType="num">
                                      <p:cBhvr>
                                        <p:cTn id="75" dur="1000" fill="hold"/>
                                        <p:tgtEl>
                                          <p:spTgt spid="55"/>
                                        </p:tgtEl>
                                        <p:attrNameLst>
                                          <p:attrName>ppt_w</p:attrName>
                                        </p:attrNameLst>
                                      </p:cBhvr>
                                      <p:tavLst>
                                        <p:tav tm="0">
                                          <p:val>
                                            <p:fltVal val="0"/>
                                          </p:val>
                                        </p:tav>
                                        <p:tav tm="100000">
                                          <p:val>
                                            <p:strVal val="#ppt_w"/>
                                          </p:val>
                                        </p:tav>
                                      </p:tavLst>
                                    </p:anim>
                                    <p:anim calcmode="lin" valueType="num">
                                      <p:cBhvr>
                                        <p:cTn id="76" dur="1000" fill="hold"/>
                                        <p:tgtEl>
                                          <p:spTgt spid="55"/>
                                        </p:tgtEl>
                                        <p:attrNameLst>
                                          <p:attrName>ppt_h</p:attrName>
                                        </p:attrNameLst>
                                      </p:cBhvr>
                                      <p:tavLst>
                                        <p:tav tm="0">
                                          <p:val>
                                            <p:fltVal val="0"/>
                                          </p:val>
                                        </p:tav>
                                        <p:tav tm="100000">
                                          <p:val>
                                            <p:strVal val="#ppt_h"/>
                                          </p:val>
                                        </p:tav>
                                      </p:tavLst>
                                    </p:anim>
                                    <p:animEffect transition="in" filter="fade">
                                      <p:cBhvr>
                                        <p:cTn id="77" dur="1000"/>
                                        <p:tgtEl>
                                          <p:spTgt spid="55"/>
                                        </p:tgtEl>
                                      </p:cBhvr>
                                    </p:animEffect>
                                  </p:childTnLst>
                                </p:cTn>
                              </p:par>
                              <p:par>
                                <p:cTn id="78" presetID="64" presetClass="path" presetSubtype="0" fill="hold" nodeType="withEffect">
                                  <p:stCondLst>
                                    <p:cond delay="0"/>
                                  </p:stCondLst>
                                  <p:childTnLst>
                                    <p:animMotion origin="layout" path="M -1.13657E-6 2.22222E-6 L -0.90301 -0.31505 " pathEditMode="relative" rAng="0" ptsTypes="AA">
                                      <p:cBhvr>
                                        <p:cTn id="79" dur="1000" spd="-100000" fill="hold"/>
                                        <p:tgtEl>
                                          <p:spTgt spid="55"/>
                                        </p:tgtEl>
                                        <p:attrNameLst>
                                          <p:attrName>ppt_x</p:attrName>
                                          <p:attrName>ppt_y</p:attrName>
                                        </p:attrNameLst>
                                      </p:cBhvr>
                                      <p:rCtr x="-45150" y="-15764"/>
                                    </p:animMotion>
                                  </p:childTnLst>
                                </p:cTn>
                              </p:par>
                            </p:childTnLst>
                          </p:cTn>
                        </p:par>
                        <p:par>
                          <p:cTn id="80" fill="hold">
                            <p:stCondLst>
                              <p:cond delay="7400"/>
                            </p:stCondLst>
                            <p:childTnLst>
                              <p:par>
                                <p:cTn id="81" presetID="22" presetClass="entr" presetSubtype="8" fill="hold" grpId="0" nodeType="afterEffect">
                                  <p:stCondLst>
                                    <p:cond delay="0"/>
                                  </p:stCondLst>
                                  <p:childTnLst>
                                    <p:set>
                                      <p:cBhvr>
                                        <p:cTn id="82" dur="1" fill="hold">
                                          <p:stCondLst>
                                            <p:cond delay="0"/>
                                          </p:stCondLst>
                                        </p:cTn>
                                        <p:tgtEl>
                                          <p:spTgt spid="58"/>
                                        </p:tgtEl>
                                        <p:attrNameLst>
                                          <p:attrName>style.visibility</p:attrName>
                                        </p:attrNameLst>
                                      </p:cBhvr>
                                      <p:to>
                                        <p:strVal val="visible"/>
                                      </p:to>
                                    </p:set>
                                    <p:animEffect transition="in" filter="wipe(left)">
                                      <p:cBhvr>
                                        <p:cTn id="83" dur="4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30" grpId="0"/>
      <p:bldP spid="36" grpId="0"/>
      <p:bldP spid="42" grpId="0"/>
      <p:bldP spid="48" grpId="0"/>
      <p:bldP spid="5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2558" y="-27384"/>
            <a:ext cx="432048" cy="692696"/>
          </a:xfrm>
          <a:prstGeom prst="rect">
            <a:avLst/>
          </a:prstGeom>
          <a:solidFill>
            <a:srgbClr val="0070C0"/>
          </a:solidFill>
          <a:ln>
            <a:noFill/>
          </a:ln>
          <a:effectLst>
            <a:outerShdw blurRad="254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文本框 9"/>
          <p:cNvSpPr txBox="1"/>
          <p:nvPr/>
        </p:nvSpPr>
        <p:spPr>
          <a:xfrm>
            <a:off x="838622" y="188640"/>
            <a:ext cx="1512168" cy="377026"/>
          </a:xfrm>
          <a:prstGeom prst="rect">
            <a:avLst/>
          </a:prstGeom>
          <a:noFill/>
        </p:spPr>
        <p:txBody>
          <a:bodyPr wrap="square" lIns="68580" tIns="34290" rIns="68580" bIns="34290" rtlCol="0">
            <a:spAutoFit/>
          </a:bodyPr>
          <a:lstStyle/>
          <a:p>
            <a:pPr marL="0" lvl="1"/>
            <a:r>
              <a:rPr lang="zh-CN" altLang="en-US" sz="2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中国前景</a:t>
            </a:r>
          </a:p>
        </p:txBody>
      </p:sp>
      <p:sp>
        <p:nvSpPr>
          <p:cNvPr id="4" name="矩形 3"/>
          <p:cNvSpPr/>
          <p:nvPr/>
        </p:nvSpPr>
        <p:spPr>
          <a:xfrm>
            <a:off x="11927854" y="5949280"/>
            <a:ext cx="262558" cy="906934"/>
          </a:xfrm>
          <a:prstGeom prst="rect">
            <a:avLst/>
          </a:prstGeom>
          <a:solidFill>
            <a:srgbClr val="0070C0"/>
          </a:solidFill>
          <a:ln>
            <a:noFill/>
          </a:ln>
          <a:effectLst>
            <a:outerShdw blurRad="355600" dist="1016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10919742" y="6165304"/>
            <a:ext cx="1008112" cy="523220"/>
          </a:xfrm>
          <a:prstGeom prst="rect">
            <a:avLst/>
          </a:prstGeom>
          <a:noFill/>
        </p:spPr>
        <p:txBody>
          <a:bodyPr wrap="square" rtlCol="0">
            <a:spAutoFit/>
          </a:bodyPr>
          <a:lstStyle/>
          <a:p>
            <a:pPr algn="ctr"/>
            <a:r>
              <a:rPr lang="en-US" altLang="zh-CN"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-12-</a:t>
            </a:r>
            <a:endParaRPr lang="zh-CN" altLang="en-US"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文本框 9"/>
          <p:cNvSpPr txBox="1"/>
          <p:nvPr/>
        </p:nvSpPr>
        <p:spPr>
          <a:xfrm>
            <a:off x="1558702" y="1988840"/>
            <a:ext cx="2808312" cy="807913"/>
          </a:xfrm>
          <a:prstGeom prst="rect">
            <a:avLst/>
          </a:prstGeom>
          <a:noFill/>
        </p:spPr>
        <p:txBody>
          <a:bodyPr wrap="square" lIns="68580" tIns="34290" rIns="68580" bIns="34290" rtlCol="0">
            <a:spAutoFit/>
          </a:bodyPr>
          <a:lstStyle/>
          <a:p>
            <a:pPr marL="0" lvl="1"/>
            <a:r>
              <a:rPr lang="zh-CN" altLang="en-US" sz="2400" b="1" dirty="0">
                <a:solidFill>
                  <a:srgbClr val="0070C0"/>
                </a:solidFill>
                <a:latin typeface="微软雅黑" pitchFamily="34" charset="-122"/>
                <a:ea typeface="微软雅黑" pitchFamily="34" charset="-122"/>
                <a:sym typeface="微软雅黑" panose="020B0503020204020204" pitchFamily="34" charset="-122"/>
              </a:rPr>
              <a:t>中国前景</a:t>
            </a:r>
            <a:r>
              <a:rPr lang="en-US" altLang="zh-CN" sz="2400" b="1" dirty="0">
                <a:solidFill>
                  <a:srgbClr val="0070C0"/>
                </a:solidFill>
                <a:latin typeface="微软雅黑" pitchFamily="34" charset="-122"/>
                <a:ea typeface="微软雅黑" pitchFamily="34" charset="-122"/>
                <a:sym typeface="微软雅黑" panose="020B0503020204020204" pitchFamily="34" charset="-122"/>
              </a:rPr>
              <a:t>---</a:t>
            </a:r>
          </a:p>
          <a:p>
            <a:pPr marL="0" lvl="1"/>
            <a:r>
              <a:rPr lang="zh-CN" altLang="en-US" sz="2400" b="1" dirty="0">
                <a:solidFill>
                  <a:srgbClr val="0070C0"/>
                </a:solidFill>
                <a:latin typeface="微软雅黑" pitchFamily="34" charset="-122"/>
                <a:ea typeface="微软雅黑" pitchFamily="34" charset="-122"/>
                <a:sym typeface="微软雅黑" panose="020B0503020204020204" pitchFamily="34" charset="-122"/>
              </a:rPr>
              <a:t>洗礼</a:t>
            </a:r>
          </a:p>
        </p:txBody>
      </p:sp>
      <p:cxnSp>
        <p:nvCxnSpPr>
          <p:cNvPr id="31" name="直接连接符 30"/>
          <p:cNvCxnSpPr/>
          <p:nvPr/>
        </p:nvCxnSpPr>
        <p:spPr>
          <a:xfrm>
            <a:off x="4006974" y="2296902"/>
            <a:ext cx="0" cy="988082"/>
          </a:xfrm>
          <a:prstGeom prst="line">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3862958" y="2074957"/>
            <a:ext cx="331970" cy="331970"/>
            <a:chOff x="304800" y="673100"/>
            <a:chExt cx="4000500" cy="4000500"/>
          </a:xfrm>
          <a:solidFill>
            <a:srgbClr val="0070C0"/>
          </a:solidFill>
          <a:effectLst/>
        </p:grpSpPr>
        <p:sp>
          <p:nvSpPr>
            <p:cNvPr id="33" name="同心圆 3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椭圆 33"/>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5" name="矩形 34"/>
          <p:cNvSpPr/>
          <p:nvPr/>
        </p:nvSpPr>
        <p:spPr>
          <a:xfrm>
            <a:off x="4295007" y="2022616"/>
            <a:ext cx="1967187" cy="400101"/>
          </a:xfrm>
          <a:prstGeom prst="rect">
            <a:avLst/>
          </a:prstGeom>
        </p:spPr>
        <p:txBody>
          <a:bodyPr wrap="none" lIns="91431" tIns="45716" rIns="91431" bIns="45716">
            <a:spAutoFit/>
          </a:bodyPr>
          <a:lstStyle/>
          <a:p>
            <a:r>
              <a:rPr lang="en-US" altLang="zh-CN"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2008</a:t>
            </a:r>
            <a:r>
              <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年</a:t>
            </a:r>
            <a:r>
              <a:rPr lang="en-US" altLang="zh-CN"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12</a:t>
            </a:r>
            <a:r>
              <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月</a:t>
            </a:r>
            <a:r>
              <a:rPr lang="en-US" altLang="zh-CN"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31</a:t>
            </a:r>
          </a:p>
        </p:txBody>
      </p:sp>
      <p:sp>
        <p:nvSpPr>
          <p:cNvPr id="36" name="矩形 47"/>
          <p:cNvSpPr>
            <a:spLocks noChangeArrowheads="1"/>
          </p:cNvSpPr>
          <p:nvPr/>
        </p:nvSpPr>
        <p:spPr bwMode="auto">
          <a:xfrm>
            <a:off x="4295006" y="2387562"/>
            <a:ext cx="6336704"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国务院常务会议研究同意启动第三代移动通信</a:t>
            </a:r>
            <a:r>
              <a:rPr lang="en-US" altLang="zh-CN" sz="1200" dirty="0">
                <a:solidFill>
                  <a:schemeClr val="tx1">
                    <a:lumMod val="50000"/>
                    <a:lumOff val="50000"/>
                  </a:schemeClr>
                </a:solidFill>
                <a:sym typeface="微软雅黑" panose="020B0503020204020204" pitchFamily="34" charset="-122"/>
              </a:rPr>
              <a:t>(3G)</a:t>
            </a:r>
            <a:r>
              <a:rPr lang="zh-CN" altLang="en-US" sz="1200" dirty="0">
                <a:solidFill>
                  <a:schemeClr val="tx1">
                    <a:lumMod val="50000"/>
                    <a:lumOff val="50000"/>
                  </a:schemeClr>
                </a:solidFill>
                <a:sym typeface="微软雅黑" panose="020B0503020204020204" pitchFamily="34" charset="-122"/>
              </a:rPr>
              <a:t>牌照发放工作，明确工业和信息化部按照程序做好相关工作。</a:t>
            </a:r>
          </a:p>
        </p:txBody>
      </p:sp>
      <p:cxnSp>
        <p:nvCxnSpPr>
          <p:cNvPr id="37" name="直接连接符 36"/>
          <p:cNvCxnSpPr/>
          <p:nvPr/>
        </p:nvCxnSpPr>
        <p:spPr>
          <a:xfrm>
            <a:off x="4006974" y="3449030"/>
            <a:ext cx="0" cy="988082"/>
          </a:xfrm>
          <a:prstGeom prst="line">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3862958" y="3227085"/>
            <a:ext cx="331970" cy="331970"/>
            <a:chOff x="304800" y="673100"/>
            <a:chExt cx="4000500" cy="4000500"/>
          </a:xfrm>
          <a:solidFill>
            <a:srgbClr val="0070C0"/>
          </a:solidFill>
          <a:effectLst/>
        </p:grpSpPr>
        <p:sp>
          <p:nvSpPr>
            <p:cNvPr id="39" name="同心圆 3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椭圆 39"/>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1" name="矩形 40"/>
          <p:cNvSpPr/>
          <p:nvPr/>
        </p:nvSpPr>
        <p:spPr>
          <a:xfrm>
            <a:off x="4295007" y="3174744"/>
            <a:ext cx="1906273" cy="400101"/>
          </a:xfrm>
          <a:prstGeom prst="rect">
            <a:avLst/>
          </a:prstGeom>
        </p:spPr>
        <p:txBody>
          <a:bodyPr wrap="none" lIns="91431" tIns="45716" rIns="91431" bIns="45716">
            <a:spAutoFit/>
          </a:bodyPr>
          <a:lstStyle/>
          <a:p>
            <a:r>
              <a:rPr lang="en-US" altLang="zh-CN"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2009</a:t>
            </a:r>
            <a:r>
              <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年</a:t>
            </a:r>
            <a:r>
              <a:rPr lang="en-US" altLang="zh-CN"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1</a:t>
            </a:r>
            <a:r>
              <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月</a:t>
            </a:r>
            <a:r>
              <a:rPr lang="en-US" altLang="zh-CN"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7</a:t>
            </a:r>
            <a:r>
              <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日</a:t>
            </a:r>
            <a:endParaRPr lang="en-US" altLang="zh-CN" sz="2000" b="1" dirty="0">
              <a:solidFill>
                <a:srgbClr val="0070C0"/>
              </a:solidFill>
              <a:latin typeface="微软雅黑" pitchFamily="34" charset="-122"/>
              <a:ea typeface="微软雅黑" pitchFamily="34" charset="-122"/>
              <a:sym typeface="微软雅黑" panose="020B0503020204020204" pitchFamily="34" charset="-122"/>
            </a:endParaRPr>
          </a:p>
        </p:txBody>
      </p:sp>
      <p:sp>
        <p:nvSpPr>
          <p:cNvPr id="42" name="矩形 47"/>
          <p:cNvSpPr>
            <a:spLocks noChangeArrowheads="1"/>
          </p:cNvSpPr>
          <p:nvPr/>
        </p:nvSpPr>
        <p:spPr bwMode="auto">
          <a:xfrm>
            <a:off x="4295006" y="3539690"/>
            <a:ext cx="6336704"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工业和信息化部在内部举办小型牌照发放仪式，确认国内</a:t>
            </a:r>
            <a:r>
              <a:rPr lang="en-US" altLang="zh-CN" sz="1200" dirty="0">
                <a:solidFill>
                  <a:schemeClr val="tx1">
                    <a:lumMod val="50000"/>
                    <a:lumOff val="50000"/>
                  </a:schemeClr>
                </a:solidFill>
                <a:sym typeface="微软雅黑" panose="020B0503020204020204" pitchFamily="34" charset="-122"/>
              </a:rPr>
              <a:t>3G</a:t>
            </a:r>
            <a:r>
              <a:rPr lang="zh-CN" altLang="en-US" sz="1200" dirty="0">
                <a:solidFill>
                  <a:schemeClr val="tx1">
                    <a:lumMod val="50000"/>
                    <a:lumOff val="50000"/>
                  </a:schemeClr>
                </a:solidFill>
                <a:sym typeface="微软雅黑" panose="020B0503020204020204" pitchFamily="34" charset="-122"/>
              </a:rPr>
              <a:t>牌照发放给三家运营商，为中国移动、中国电信和中国联通发放</a:t>
            </a:r>
            <a:r>
              <a:rPr lang="en-US" altLang="zh-CN" sz="1200" dirty="0">
                <a:solidFill>
                  <a:schemeClr val="tx1">
                    <a:lumMod val="50000"/>
                    <a:lumOff val="50000"/>
                  </a:schemeClr>
                </a:solidFill>
                <a:sym typeface="微软雅黑" panose="020B0503020204020204" pitchFamily="34" charset="-122"/>
              </a:rPr>
              <a:t>3</a:t>
            </a:r>
            <a:r>
              <a:rPr lang="zh-CN" altLang="en-US" sz="1200" dirty="0">
                <a:solidFill>
                  <a:schemeClr val="tx1">
                    <a:lumMod val="50000"/>
                    <a:lumOff val="50000"/>
                  </a:schemeClr>
                </a:solidFill>
                <a:sym typeface="微软雅黑" panose="020B0503020204020204" pitchFamily="34" charset="-122"/>
              </a:rPr>
              <a:t>张第三代移动通信（</a:t>
            </a:r>
            <a:r>
              <a:rPr lang="en-US" altLang="zh-CN" sz="1200" dirty="0">
                <a:solidFill>
                  <a:schemeClr val="tx1">
                    <a:lumMod val="50000"/>
                    <a:lumOff val="50000"/>
                  </a:schemeClr>
                </a:solidFill>
                <a:sym typeface="微软雅黑" panose="020B0503020204020204" pitchFamily="34" charset="-122"/>
              </a:rPr>
              <a:t>3G</a:t>
            </a:r>
            <a:r>
              <a:rPr lang="zh-CN" altLang="en-US" sz="1200" dirty="0">
                <a:solidFill>
                  <a:schemeClr val="tx1">
                    <a:lumMod val="50000"/>
                    <a:lumOff val="50000"/>
                  </a:schemeClr>
                </a:solidFill>
                <a:sym typeface="微软雅黑" panose="020B0503020204020204" pitchFamily="34" charset="-122"/>
              </a:rPr>
              <a:t>）牌照。由</a:t>
            </a:r>
          </a:p>
        </p:txBody>
      </p:sp>
      <p:grpSp>
        <p:nvGrpSpPr>
          <p:cNvPr id="44" name="组合 43"/>
          <p:cNvGrpSpPr/>
          <p:nvPr/>
        </p:nvGrpSpPr>
        <p:grpSpPr>
          <a:xfrm>
            <a:off x="3862958" y="4379213"/>
            <a:ext cx="331970" cy="331970"/>
            <a:chOff x="304800" y="673100"/>
            <a:chExt cx="4000500" cy="4000500"/>
          </a:xfrm>
          <a:solidFill>
            <a:srgbClr val="0070C0"/>
          </a:solidFill>
          <a:effectLst/>
        </p:grpSpPr>
        <p:sp>
          <p:nvSpPr>
            <p:cNvPr id="45" name="同心圆 4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椭圆 45"/>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7" name="矩形 46"/>
          <p:cNvSpPr/>
          <p:nvPr/>
        </p:nvSpPr>
        <p:spPr>
          <a:xfrm>
            <a:off x="4295007" y="4326872"/>
            <a:ext cx="2162753" cy="400101"/>
          </a:xfrm>
          <a:prstGeom prst="rect">
            <a:avLst/>
          </a:prstGeom>
        </p:spPr>
        <p:txBody>
          <a:bodyPr wrap="none" lIns="91431" tIns="45716" rIns="91431" bIns="45716">
            <a:spAutoFit/>
          </a:bodyPr>
          <a:lstStyle/>
          <a:p>
            <a:r>
              <a:rPr lang="en-US" altLang="zh-CN"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2009</a:t>
            </a:r>
            <a:r>
              <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年</a:t>
            </a:r>
            <a:r>
              <a:rPr lang="en-US" altLang="zh-CN"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10</a:t>
            </a:r>
            <a:r>
              <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月下旬</a:t>
            </a:r>
            <a:endParaRPr lang="en-US" altLang="zh-CN" sz="2000" b="1" dirty="0">
              <a:solidFill>
                <a:srgbClr val="0070C0"/>
              </a:solidFill>
              <a:latin typeface="微软雅黑" pitchFamily="34" charset="-122"/>
              <a:ea typeface="微软雅黑" pitchFamily="34" charset="-122"/>
              <a:sym typeface="微软雅黑" panose="020B0503020204020204" pitchFamily="34" charset="-122"/>
            </a:endParaRPr>
          </a:p>
        </p:txBody>
      </p:sp>
      <p:sp>
        <p:nvSpPr>
          <p:cNvPr id="48" name="矩形 47"/>
          <p:cNvSpPr>
            <a:spLocks noChangeArrowheads="1"/>
          </p:cNvSpPr>
          <p:nvPr/>
        </p:nvSpPr>
        <p:spPr bwMode="auto">
          <a:xfrm>
            <a:off x="4295006" y="4691818"/>
            <a:ext cx="6336704"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工信部联合中央外宣办、公安部等部门印发了整治手机淫秽色情专项行动方案，由此媒体开始陆续曝光手机涉黄情况，中国史无前例的扫黄风暴席卷整个移动互联网甚至</a:t>
            </a:r>
            <a:r>
              <a:rPr lang="en-US" altLang="zh-CN" sz="1200" dirty="0">
                <a:solidFill>
                  <a:schemeClr val="tx1">
                    <a:lumMod val="50000"/>
                    <a:lumOff val="50000"/>
                  </a:schemeClr>
                </a:solidFill>
                <a:sym typeface="微软雅黑" panose="020B0503020204020204" pitchFamily="34" charset="-122"/>
              </a:rPr>
              <a:t>PC</a:t>
            </a:r>
            <a:r>
              <a:rPr lang="zh-CN" altLang="en-US" sz="1200" dirty="0">
                <a:solidFill>
                  <a:schemeClr val="tx1">
                    <a:lumMod val="50000"/>
                    <a:lumOff val="50000"/>
                  </a:schemeClr>
                </a:solidFill>
                <a:sym typeface="微软雅黑" panose="020B0503020204020204" pitchFamily="34" charset="-122"/>
              </a:rPr>
              <a:t>互联网，</a:t>
            </a:r>
            <a:r>
              <a:rPr lang="en-US" altLang="zh-CN" sz="1200" dirty="0">
                <a:solidFill>
                  <a:schemeClr val="tx1">
                    <a:lumMod val="50000"/>
                    <a:lumOff val="50000"/>
                  </a:schemeClr>
                </a:solidFill>
                <a:sym typeface="微软雅黑" panose="020B0503020204020204" pitchFamily="34" charset="-122"/>
              </a:rPr>
              <a:t>11</a:t>
            </a:r>
            <a:r>
              <a:rPr lang="zh-CN" altLang="en-US" sz="1200" dirty="0">
                <a:solidFill>
                  <a:schemeClr val="tx1">
                    <a:lumMod val="50000"/>
                    <a:lumOff val="50000"/>
                  </a:schemeClr>
                </a:solidFill>
                <a:sym typeface="微软雅黑" panose="020B0503020204020204" pitchFamily="34" charset="-122"/>
              </a:rPr>
              <a:t>月底，各大移动运营商相继停止</a:t>
            </a:r>
            <a:r>
              <a:rPr lang="en-US" altLang="zh-CN" sz="1200" dirty="0">
                <a:solidFill>
                  <a:schemeClr val="tx1">
                    <a:lumMod val="50000"/>
                    <a:lumOff val="50000"/>
                  </a:schemeClr>
                </a:solidFill>
                <a:sym typeface="微软雅黑" panose="020B0503020204020204" pitchFamily="34" charset="-122"/>
              </a:rPr>
              <a:t>WAP</a:t>
            </a:r>
            <a:r>
              <a:rPr lang="zh-CN" altLang="en-US" sz="1200" dirty="0">
                <a:solidFill>
                  <a:schemeClr val="tx1">
                    <a:lumMod val="50000"/>
                    <a:lumOff val="50000"/>
                  </a:schemeClr>
                </a:solidFill>
                <a:sym typeface="微软雅黑" panose="020B0503020204020204" pitchFamily="34" charset="-122"/>
              </a:rPr>
              <a:t>计费。</a:t>
            </a:r>
          </a:p>
        </p:txBody>
      </p:sp>
    </p:spTree>
    <p:extLst>
      <p:ext uri="{BB962C8B-B14F-4D97-AF65-F5344CB8AC3E}">
        <p14:creationId xmlns:p14="http://schemas.microsoft.com/office/powerpoint/2010/main" val="290673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par>
                          <p:cTn id="15" fill="hold">
                            <p:stCondLst>
                              <p:cond delay="1500"/>
                            </p:stCondLst>
                            <p:childTnLst>
                              <p:par>
                                <p:cTn id="16" presetID="12" presetClass="entr" presetSubtype="8"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p:tgtEl>
                                          <p:spTgt spid="30"/>
                                        </p:tgtEl>
                                        <p:attrNameLst>
                                          <p:attrName>ppt_x</p:attrName>
                                        </p:attrNameLst>
                                      </p:cBhvr>
                                      <p:tavLst>
                                        <p:tav tm="0">
                                          <p:val>
                                            <p:strVal val="#ppt_x-#ppt_w*1.125000"/>
                                          </p:val>
                                        </p:tav>
                                        <p:tav tm="100000">
                                          <p:val>
                                            <p:strVal val="#ppt_x"/>
                                          </p:val>
                                        </p:tav>
                                      </p:tavLst>
                                    </p:anim>
                                    <p:animEffect transition="in" filter="wipe(right)">
                                      <p:cBhvr>
                                        <p:cTn id="19" dur="500"/>
                                        <p:tgtEl>
                                          <p:spTgt spid="30"/>
                                        </p:tgtEl>
                                      </p:cBhvr>
                                    </p:animEffect>
                                  </p:childTnLst>
                                </p:cTn>
                              </p:par>
                              <p:par>
                                <p:cTn id="20" presetID="1" presetClass="entr" presetSubtype="0" fill="hold" nodeType="withEffect">
                                  <p:stCondLst>
                                    <p:cond delay="500"/>
                                  </p:stCondLst>
                                  <p:childTnLst>
                                    <p:set>
                                      <p:cBhvr>
                                        <p:cTn id="21" dur="1" fill="hold">
                                          <p:stCondLst>
                                            <p:cond delay="0"/>
                                          </p:stCondLst>
                                        </p:cTn>
                                        <p:tgtEl>
                                          <p:spTgt spid="32"/>
                                        </p:tgtEl>
                                        <p:attrNameLst>
                                          <p:attrName>style.visibility</p:attrName>
                                        </p:attrNameLst>
                                      </p:cBhvr>
                                      <p:to>
                                        <p:strVal val="visible"/>
                                      </p:to>
                                    </p:set>
                                  </p:childTnLst>
                                </p:cTn>
                              </p:par>
                              <p:par>
                                <p:cTn id="22" presetID="53" presetClass="entr" presetSubtype="16" fill="hold" nodeType="withEffect">
                                  <p:stCondLst>
                                    <p:cond delay="500"/>
                                  </p:stCondLst>
                                  <p:childTnLst>
                                    <p:set>
                                      <p:cBhvr>
                                        <p:cTn id="23" dur="1" fill="hold">
                                          <p:stCondLst>
                                            <p:cond delay="0"/>
                                          </p:stCondLst>
                                        </p:cTn>
                                        <p:tgtEl>
                                          <p:spTgt spid="32"/>
                                        </p:tgtEl>
                                        <p:attrNameLst>
                                          <p:attrName>style.visibility</p:attrName>
                                        </p:attrNameLst>
                                      </p:cBhvr>
                                      <p:to>
                                        <p:strVal val="visible"/>
                                      </p:to>
                                    </p:set>
                                    <p:anim calcmode="lin" valueType="num">
                                      <p:cBhvr>
                                        <p:cTn id="24" dur="1000" fill="hold"/>
                                        <p:tgtEl>
                                          <p:spTgt spid="32"/>
                                        </p:tgtEl>
                                        <p:attrNameLst>
                                          <p:attrName>ppt_w</p:attrName>
                                        </p:attrNameLst>
                                      </p:cBhvr>
                                      <p:tavLst>
                                        <p:tav tm="0">
                                          <p:val>
                                            <p:fltVal val="0"/>
                                          </p:val>
                                        </p:tav>
                                        <p:tav tm="100000">
                                          <p:val>
                                            <p:strVal val="#ppt_w"/>
                                          </p:val>
                                        </p:tav>
                                      </p:tavLst>
                                    </p:anim>
                                    <p:anim calcmode="lin" valueType="num">
                                      <p:cBhvr>
                                        <p:cTn id="25" dur="1000" fill="hold"/>
                                        <p:tgtEl>
                                          <p:spTgt spid="32"/>
                                        </p:tgtEl>
                                        <p:attrNameLst>
                                          <p:attrName>ppt_h</p:attrName>
                                        </p:attrNameLst>
                                      </p:cBhvr>
                                      <p:tavLst>
                                        <p:tav tm="0">
                                          <p:val>
                                            <p:fltVal val="0"/>
                                          </p:val>
                                        </p:tav>
                                        <p:tav tm="100000">
                                          <p:val>
                                            <p:strVal val="#ppt_h"/>
                                          </p:val>
                                        </p:tav>
                                      </p:tavLst>
                                    </p:anim>
                                    <p:animEffect transition="in" filter="fade">
                                      <p:cBhvr>
                                        <p:cTn id="26" dur="1000"/>
                                        <p:tgtEl>
                                          <p:spTgt spid="32"/>
                                        </p:tgtEl>
                                      </p:cBhvr>
                                    </p:animEffect>
                                  </p:childTnLst>
                                </p:cTn>
                              </p:par>
                              <p:par>
                                <p:cTn id="27" presetID="64" presetClass="path" presetSubtype="0" fill="hold" nodeType="withEffect">
                                  <p:stCondLst>
                                    <p:cond delay="500"/>
                                  </p:stCondLst>
                                  <p:childTnLst>
                                    <p:animMotion origin="layout" path="M -2.33303E-6 -4.81481E-6 L -0.90301 -0.31504 " pathEditMode="relative" rAng="0" ptsTypes="AA">
                                      <p:cBhvr>
                                        <p:cTn id="28" dur="1000" spd="-100000" fill="hold"/>
                                        <p:tgtEl>
                                          <p:spTgt spid="32"/>
                                        </p:tgtEl>
                                        <p:attrNameLst>
                                          <p:attrName>ppt_x</p:attrName>
                                          <p:attrName>ppt_y</p:attrName>
                                        </p:attrNameLst>
                                      </p:cBhvr>
                                      <p:rCtr x="-45150" y="-15764"/>
                                    </p:animMotion>
                                  </p:childTnLst>
                                </p:cTn>
                              </p:par>
                            </p:childTnLst>
                          </p:cTn>
                        </p:par>
                        <p:par>
                          <p:cTn id="29" fill="hold">
                            <p:stCondLst>
                              <p:cond delay="3000"/>
                            </p:stCondLst>
                            <p:childTnLst>
                              <p:par>
                                <p:cTn id="30" presetID="22" presetClass="entr" presetSubtype="1"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up)">
                                      <p:cBhvr>
                                        <p:cTn id="32" dur="500"/>
                                        <p:tgtEl>
                                          <p:spTgt spid="31"/>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wipe(left)">
                                      <p:cBhvr>
                                        <p:cTn id="36" dur="400"/>
                                        <p:tgtEl>
                                          <p:spTgt spid="35"/>
                                        </p:tgtEl>
                                      </p:cBhvr>
                                    </p:animEffect>
                                  </p:childTnLst>
                                </p:cTn>
                              </p:par>
                            </p:childTnLst>
                          </p:cTn>
                        </p:par>
                        <p:par>
                          <p:cTn id="37" fill="hold">
                            <p:stCondLst>
                              <p:cond delay="3900"/>
                            </p:stCondLst>
                            <p:childTnLst>
                              <p:par>
                                <p:cTn id="38" presetID="22" presetClass="entr" presetSubtype="8" fill="hold" grpId="0" nodeType="after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wipe(left)">
                                      <p:cBhvr>
                                        <p:cTn id="40" dur="400"/>
                                        <p:tgtEl>
                                          <p:spTgt spid="36"/>
                                        </p:tgtEl>
                                      </p:cBhvr>
                                    </p:animEffect>
                                  </p:childTnLst>
                                </p:cTn>
                              </p:par>
                              <p:par>
                                <p:cTn id="41" presetID="1" presetClass="entr" presetSubtype="0" fill="hold" nodeType="withEffect">
                                  <p:stCondLst>
                                    <p:cond delay="0"/>
                                  </p:stCondLst>
                                  <p:childTnLst>
                                    <p:set>
                                      <p:cBhvr>
                                        <p:cTn id="42" dur="1" fill="hold">
                                          <p:stCondLst>
                                            <p:cond delay="0"/>
                                          </p:stCondLst>
                                        </p:cTn>
                                        <p:tgtEl>
                                          <p:spTgt spid="38"/>
                                        </p:tgtEl>
                                        <p:attrNameLst>
                                          <p:attrName>style.visibility</p:attrName>
                                        </p:attrNameLst>
                                      </p:cBhvr>
                                      <p:to>
                                        <p:strVal val="visible"/>
                                      </p:to>
                                    </p:set>
                                  </p:childTnLst>
                                </p:cTn>
                              </p:par>
                              <p:par>
                                <p:cTn id="43" presetID="53" presetClass="entr" presetSubtype="16" fill="hold" nodeType="with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p:cTn id="45" dur="1000" fill="hold"/>
                                        <p:tgtEl>
                                          <p:spTgt spid="38"/>
                                        </p:tgtEl>
                                        <p:attrNameLst>
                                          <p:attrName>ppt_w</p:attrName>
                                        </p:attrNameLst>
                                      </p:cBhvr>
                                      <p:tavLst>
                                        <p:tav tm="0">
                                          <p:val>
                                            <p:fltVal val="0"/>
                                          </p:val>
                                        </p:tav>
                                        <p:tav tm="100000">
                                          <p:val>
                                            <p:strVal val="#ppt_w"/>
                                          </p:val>
                                        </p:tav>
                                      </p:tavLst>
                                    </p:anim>
                                    <p:anim calcmode="lin" valueType="num">
                                      <p:cBhvr>
                                        <p:cTn id="46" dur="1000" fill="hold"/>
                                        <p:tgtEl>
                                          <p:spTgt spid="38"/>
                                        </p:tgtEl>
                                        <p:attrNameLst>
                                          <p:attrName>ppt_h</p:attrName>
                                        </p:attrNameLst>
                                      </p:cBhvr>
                                      <p:tavLst>
                                        <p:tav tm="0">
                                          <p:val>
                                            <p:fltVal val="0"/>
                                          </p:val>
                                        </p:tav>
                                        <p:tav tm="100000">
                                          <p:val>
                                            <p:strVal val="#ppt_h"/>
                                          </p:val>
                                        </p:tav>
                                      </p:tavLst>
                                    </p:anim>
                                    <p:animEffect transition="in" filter="fade">
                                      <p:cBhvr>
                                        <p:cTn id="47" dur="1000"/>
                                        <p:tgtEl>
                                          <p:spTgt spid="38"/>
                                        </p:tgtEl>
                                      </p:cBhvr>
                                    </p:animEffect>
                                  </p:childTnLst>
                                </p:cTn>
                              </p:par>
                              <p:par>
                                <p:cTn id="48" presetID="64" presetClass="path" presetSubtype="0" fill="hold" nodeType="withEffect">
                                  <p:stCondLst>
                                    <p:cond delay="0"/>
                                  </p:stCondLst>
                                  <p:childTnLst>
                                    <p:animMotion origin="layout" path="M -1.13657E-6 -3.7037E-7 L -0.90301 -0.31505 " pathEditMode="relative" rAng="0" ptsTypes="AA">
                                      <p:cBhvr>
                                        <p:cTn id="49" dur="1000" spd="-100000" fill="hold"/>
                                        <p:tgtEl>
                                          <p:spTgt spid="38"/>
                                        </p:tgtEl>
                                        <p:attrNameLst>
                                          <p:attrName>ppt_x</p:attrName>
                                          <p:attrName>ppt_y</p:attrName>
                                        </p:attrNameLst>
                                      </p:cBhvr>
                                      <p:rCtr x="-45150" y="-15764"/>
                                    </p:animMotion>
                                  </p:childTnLst>
                                </p:cTn>
                              </p:par>
                            </p:childTnLst>
                          </p:cTn>
                        </p:par>
                        <p:par>
                          <p:cTn id="50" fill="hold">
                            <p:stCondLst>
                              <p:cond delay="4900"/>
                            </p:stCondLst>
                            <p:childTnLst>
                              <p:par>
                                <p:cTn id="51" presetID="22" presetClass="entr" presetSubtype="1" fill="hold" nodeType="after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wipe(up)">
                                      <p:cBhvr>
                                        <p:cTn id="53" dur="500"/>
                                        <p:tgtEl>
                                          <p:spTgt spid="37"/>
                                        </p:tgtEl>
                                      </p:cBhvr>
                                    </p:animEffect>
                                  </p:childTnLst>
                                </p:cTn>
                              </p:par>
                            </p:childTnLst>
                          </p:cTn>
                        </p:par>
                        <p:par>
                          <p:cTn id="54" fill="hold">
                            <p:stCondLst>
                              <p:cond delay="5400"/>
                            </p:stCondLst>
                            <p:childTnLst>
                              <p:par>
                                <p:cTn id="55" presetID="22" presetClass="entr" presetSubtype="8"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left)">
                                      <p:cBhvr>
                                        <p:cTn id="57" dur="400"/>
                                        <p:tgtEl>
                                          <p:spTgt spid="41"/>
                                        </p:tgtEl>
                                      </p:cBhvr>
                                    </p:animEffect>
                                  </p:childTnLst>
                                </p:cTn>
                              </p:par>
                            </p:childTnLst>
                          </p:cTn>
                        </p:par>
                        <p:par>
                          <p:cTn id="58" fill="hold">
                            <p:stCondLst>
                              <p:cond delay="5800"/>
                            </p:stCondLst>
                            <p:childTnLst>
                              <p:par>
                                <p:cTn id="59" presetID="22" presetClass="entr" presetSubtype="8" fill="hold" grpId="0" nodeType="afterEffect">
                                  <p:stCondLst>
                                    <p:cond delay="0"/>
                                  </p:stCondLst>
                                  <p:childTnLst>
                                    <p:set>
                                      <p:cBhvr>
                                        <p:cTn id="60" dur="1" fill="hold">
                                          <p:stCondLst>
                                            <p:cond delay="0"/>
                                          </p:stCondLst>
                                        </p:cTn>
                                        <p:tgtEl>
                                          <p:spTgt spid="42"/>
                                        </p:tgtEl>
                                        <p:attrNameLst>
                                          <p:attrName>style.visibility</p:attrName>
                                        </p:attrNameLst>
                                      </p:cBhvr>
                                      <p:to>
                                        <p:strVal val="visible"/>
                                      </p:to>
                                    </p:set>
                                    <p:animEffect transition="in" filter="wipe(left)">
                                      <p:cBhvr>
                                        <p:cTn id="61" dur="400"/>
                                        <p:tgtEl>
                                          <p:spTgt spid="42"/>
                                        </p:tgtEl>
                                      </p:cBhvr>
                                    </p:animEffect>
                                  </p:childTnLst>
                                </p:cTn>
                              </p:par>
                              <p:par>
                                <p:cTn id="62" presetID="1" presetClass="entr" presetSubtype="0" fill="hold" nodeType="withEffect">
                                  <p:stCondLst>
                                    <p:cond delay="0"/>
                                  </p:stCondLst>
                                  <p:childTnLst>
                                    <p:set>
                                      <p:cBhvr>
                                        <p:cTn id="63" dur="1" fill="hold">
                                          <p:stCondLst>
                                            <p:cond delay="0"/>
                                          </p:stCondLst>
                                        </p:cTn>
                                        <p:tgtEl>
                                          <p:spTgt spid="44"/>
                                        </p:tgtEl>
                                        <p:attrNameLst>
                                          <p:attrName>style.visibility</p:attrName>
                                        </p:attrNameLst>
                                      </p:cBhvr>
                                      <p:to>
                                        <p:strVal val="visible"/>
                                      </p:to>
                                    </p:set>
                                  </p:childTnLst>
                                </p:cTn>
                              </p:par>
                              <p:par>
                                <p:cTn id="64" presetID="53" presetClass="entr" presetSubtype="16" fill="hold" nodeType="withEffect">
                                  <p:stCondLst>
                                    <p:cond delay="0"/>
                                  </p:stCondLst>
                                  <p:childTnLst>
                                    <p:set>
                                      <p:cBhvr>
                                        <p:cTn id="65" dur="1" fill="hold">
                                          <p:stCondLst>
                                            <p:cond delay="0"/>
                                          </p:stCondLst>
                                        </p:cTn>
                                        <p:tgtEl>
                                          <p:spTgt spid="44"/>
                                        </p:tgtEl>
                                        <p:attrNameLst>
                                          <p:attrName>style.visibility</p:attrName>
                                        </p:attrNameLst>
                                      </p:cBhvr>
                                      <p:to>
                                        <p:strVal val="visible"/>
                                      </p:to>
                                    </p:set>
                                    <p:anim calcmode="lin" valueType="num">
                                      <p:cBhvr>
                                        <p:cTn id="66" dur="1000" fill="hold"/>
                                        <p:tgtEl>
                                          <p:spTgt spid="44"/>
                                        </p:tgtEl>
                                        <p:attrNameLst>
                                          <p:attrName>ppt_w</p:attrName>
                                        </p:attrNameLst>
                                      </p:cBhvr>
                                      <p:tavLst>
                                        <p:tav tm="0">
                                          <p:val>
                                            <p:fltVal val="0"/>
                                          </p:val>
                                        </p:tav>
                                        <p:tav tm="100000">
                                          <p:val>
                                            <p:strVal val="#ppt_w"/>
                                          </p:val>
                                        </p:tav>
                                      </p:tavLst>
                                    </p:anim>
                                    <p:anim calcmode="lin" valueType="num">
                                      <p:cBhvr>
                                        <p:cTn id="67" dur="1000" fill="hold"/>
                                        <p:tgtEl>
                                          <p:spTgt spid="44"/>
                                        </p:tgtEl>
                                        <p:attrNameLst>
                                          <p:attrName>ppt_h</p:attrName>
                                        </p:attrNameLst>
                                      </p:cBhvr>
                                      <p:tavLst>
                                        <p:tav tm="0">
                                          <p:val>
                                            <p:fltVal val="0"/>
                                          </p:val>
                                        </p:tav>
                                        <p:tav tm="100000">
                                          <p:val>
                                            <p:strVal val="#ppt_h"/>
                                          </p:val>
                                        </p:tav>
                                      </p:tavLst>
                                    </p:anim>
                                    <p:animEffect transition="in" filter="fade">
                                      <p:cBhvr>
                                        <p:cTn id="68" dur="1000"/>
                                        <p:tgtEl>
                                          <p:spTgt spid="44"/>
                                        </p:tgtEl>
                                      </p:cBhvr>
                                    </p:animEffect>
                                  </p:childTnLst>
                                </p:cTn>
                              </p:par>
                              <p:par>
                                <p:cTn id="69" presetID="64" presetClass="path" presetSubtype="0" fill="hold" nodeType="withEffect">
                                  <p:stCondLst>
                                    <p:cond delay="0"/>
                                  </p:stCondLst>
                                  <p:childTnLst>
                                    <p:animMotion origin="layout" path="M -1.13657E-6 2.22222E-6 L -0.90301 -0.31505 " pathEditMode="relative" rAng="0" ptsTypes="AA">
                                      <p:cBhvr>
                                        <p:cTn id="70" dur="1000" spd="-100000" fill="hold"/>
                                        <p:tgtEl>
                                          <p:spTgt spid="44"/>
                                        </p:tgtEl>
                                        <p:attrNameLst>
                                          <p:attrName>ppt_x</p:attrName>
                                          <p:attrName>ppt_y</p:attrName>
                                        </p:attrNameLst>
                                      </p:cBhvr>
                                      <p:rCtr x="-45150" y="-15764"/>
                                    </p:animMotion>
                                  </p:childTnLst>
                                </p:cTn>
                              </p:par>
                            </p:childTnLst>
                          </p:cTn>
                        </p:par>
                        <p:par>
                          <p:cTn id="71" fill="hold">
                            <p:stCondLst>
                              <p:cond delay="6800"/>
                            </p:stCondLst>
                            <p:childTnLst>
                              <p:par>
                                <p:cTn id="72" presetID="22" presetClass="entr" presetSubtype="8" fill="hold" grpId="0" nodeType="afterEffect">
                                  <p:stCondLst>
                                    <p:cond delay="0"/>
                                  </p:stCondLst>
                                  <p:childTnLst>
                                    <p:set>
                                      <p:cBhvr>
                                        <p:cTn id="73" dur="1" fill="hold">
                                          <p:stCondLst>
                                            <p:cond delay="0"/>
                                          </p:stCondLst>
                                        </p:cTn>
                                        <p:tgtEl>
                                          <p:spTgt spid="47"/>
                                        </p:tgtEl>
                                        <p:attrNameLst>
                                          <p:attrName>style.visibility</p:attrName>
                                        </p:attrNameLst>
                                      </p:cBhvr>
                                      <p:to>
                                        <p:strVal val="visible"/>
                                      </p:to>
                                    </p:set>
                                    <p:animEffect transition="in" filter="wipe(left)">
                                      <p:cBhvr>
                                        <p:cTn id="74" dur="400"/>
                                        <p:tgtEl>
                                          <p:spTgt spid="47"/>
                                        </p:tgtEl>
                                      </p:cBhvr>
                                    </p:animEffect>
                                  </p:childTnLst>
                                </p:cTn>
                              </p:par>
                            </p:childTnLst>
                          </p:cTn>
                        </p:par>
                        <p:par>
                          <p:cTn id="75" fill="hold">
                            <p:stCondLst>
                              <p:cond delay="7200"/>
                            </p:stCondLst>
                            <p:childTnLst>
                              <p:par>
                                <p:cTn id="76" presetID="22" presetClass="entr" presetSubtype="8" fill="hold" grpId="0" nodeType="afterEffect">
                                  <p:stCondLst>
                                    <p:cond delay="0"/>
                                  </p:stCondLst>
                                  <p:childTnLst>
                                    <p:set>
                                      <p:cBhvr>
                                        <p:cTn id="77" dur="1" fill="hold">
                                          <p:stCondLst>
                                            <p:cond delay="0"/>
                                          </p:stCondLst>
                                        </p:cTn>
                                        <p:tgtEl>
                                          <p:spTgt spid="48"/>
                                        </p:tgtEl>
                                        <p:attrNameLst>
                                          <p:attrName>style.visibility</p:attrName>
                                        </p:attrNameLst>
                                      </p:cBhvr>
                                      <p:to>
                                        <p:strVal val="visible"/>
                                      </p:to>
                                    </p:set>
                                    <p:animEffect transition="in" filter="wipe(left)">
                                      <p:cBhvr>
                                        <p:cTn id="78" dur="4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30" grpId="0"/>
      <p:bldP spid="35" grpId="0"/>
      <p:bldP spid="36" grpId="0"/>
      <p:bldP spid="41" grpId="0"/>
      <p:bldP spid="42" grpId="0"/>
      <p:bldP spid="47" grpId="0"/>
      <p:bldP spid="4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2558" y="-27384"/>
            <a:ext cx="432048" cy="692696"/>
          </a:xfrm>
          <a:prstGeom prst="rect">
            <a:avLst/>
          </a:prstGeom>
          <a:solidFill>
            <a:srgbClr val="0070C0"/>
          </a:solidFill>
          <a:ln>
            <a:noFill/>
          </a:ln>
          <a:effectLst>
            <a:outerShdw blurRad="254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文本框 9"/>
          <p:cNvSpPr txBox="1"/>
          <p:nvPr/>
        </p:nvSpPr>
        <p:spPr>
          <a:xfrm>
            <a:off x="838622" y="188640"/>
            <a:ext cx="1512168" cy="377026"/>
          </a:xfrm>
          <a:prstGeom prst="rect">
            <a:avLst/>
          </a:prstGeom>
          <a:noFill/>
        </p:spPr>
        <p:txBody>
          <a:bodyPr wrap="square" lIns="68580" tIns="34290" rIns="68580" bIns="34290" rtlCol="0">
            <a:spAutoFit/>
          </a:bodyPr>
          <a:lstStyle/>
          <a:p>
            <a:pPr marL="0" lvl="1"/>
            <a:r>
              <a:rPr lang="zh-CN" altLang="en-US" sz="2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中国前景</a:t>
            </a:r>
          </a:p>
        </p:txBody>
      </p:sp>
      <p:sp>
        <p:nvSpPr>
          <p:cNvPr id="4" name="矩形 3"/>
          <p:cNvSpPr/>
          <p:nvPr/>
        </p:nvSpPr>
        <p:spPr>
          <a:xfrm>
            <a:off x="11927854" y="5949280"/>
            <a:ext cx="262558" cy="906934"/>
          </a:xfrm>
          <a:prstGeom prst="rect">
            <a:avLst/>
          </a:prstGeom>
          <a:solidFill>
            <a:srgbClr val="0070C0"/>
          </a:solidFill>
          <a:ln>
            <a:noFill/>
          </a:ln>
          <a:effectLst>
            <a:outerShdw blurRad="355600" dist="1016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10919742" y="6165304"/>
            <a:ext cx="1008112" cy="523220"/>
          </a:xfrm>
          <a:prstGeom prst="rect">
            <a:avLst/>
          </a:prstGeom>
          <a:noFill/>
        </p:spPr>
        <p:txBody>
          <a:bodyPr wrap="square" rtlCol="0">
            <a:spAutoFit/>
          </a:bodyPr>
          <a:lstStyle/>
          <a:p>
            <a:pPr algn="ctr"/>
            <a:r>
              <a:rPr lang="en-US" altLang="zh-CN"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-13-</a:t>
            </a:r>
            <a:endParaRPr lang="zh-CN" altLang="en-US"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矩形 28"/>
          <p:cNvSpPr>
            <a:spLocks noChangeArrowheads="1"/>
          </p:cNvSpPr>
          <p:nvPr/>
        </p:nvSpPr>
        <p:spPr bwMode="auto">
          <a:xfrm>
            <a:off x="1632359" y="1409060"/>
            <a:ext cx="8929724"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en-US" altLang="zh-CN" sz="1200" dirty="0">
                <a:solidFill>
                  <a:schemeClr val="tx1">
                    <a:lumMod val="50000"/>
                    <a:lumOff val="50000"/>
                  </a:schemeClr>
                </a:solidFill>
                <a:sym typeface="微软雅黑" panose="020B0503020204020204" pitchFamily="34" charset="-122"/>
              </a:rPr>
              <a:t>2010</a:t>
            </a:r>
            <a:r>
              <a:rPr lang="zh-CN" altLang="en-US" sz="1200" dirty="0">
                <a:solidFill>
                  <a:schemeClr val="tx1">
                    <a:lumMod val="50000"/>
                    <a:lumOff val="50000"/>
                  </a:schemeClr>
                </a:solidFill>
                <a:sym typeface="微软雅黑" panose="020B0503020204020204" pitchFamily="34" charset="-122"/>
              </a:rPr>
              <a:t>年</a:t>
            </a:r>
            <a:r>
              <a:rPr lang="en-US" altLang="zh-CN" sz="1200" dirty="0">
                <a:solidFill>
                  <a:schemeClr val="tx1">
                    <a:lumMod val="50000"/>
                    <a:lumOff val="50000"/>
                  </a:schemeClr>
                </a:solidFill>
                <a:sym typeface="微软雅黑" panose="020B0503020204020204" pitchFamily="34" charset="-122"/>
              </a:rPr>
              <a:t>3</a:t>
            </a:r>
            <a:r>
              <a:rPr lang="zh-CN" altLang="en-US" sz="1200" dirty="0">
                <a:solidFill>
                  <a:schemeClr val="tx1">
                    <a:lumMod val="50000"/>
                    <a:lumOff val="50000"/>
                  </a:schemeClr>
                </a:solidFill>
                <a:sym typeface="微软雅黑" panose="020B0503020204020204" pitchFamily="34" charset="-122"/>
              </a:rPr>
              <a:t>月</a:t>
            </a:r>
            <a:r>
              <a:rPr lang="en-US" altLang="zh-CN" sz="1200" dirty="0">
                <a:solidFill>
                  <a:schemeClr val="tx1">
                    <a:lumMod val="50000"/>
                    <a:lumOff val="50000"/>
                  </a:schemeClr>
                </a:solidFill>
                <a:sym typeface="微软雅黑" panose="020B0503020204020204" pitchFamily="34" charset="-122"/>
              </a:rPr>
              <a:t>10</a:t>
            </a:r>
            <a:r>
              <a:rPr lang="zh-CN" altLang="en-US" sz="1200" dirty="0">
                <a:solidFill>
                  <a:schemeClr val="tx1">
                    <a:lumMod val="50000"/>
                    <a:lumOff val="50000"/>
                  </a:schemeClr>
                </a:solidFill>
                <a:sym typeface="微软雅黑" panose="020B0503020204020204" pitchFamily="34" charset="-122"/>
              </a:rPr>
              <a:t>日</a:t>
            </a:r>
            <a:r>
              <a:rPr lang="en-US" altLang="zh-CN" sz="1200" dirty="0">
                <a:solidFill>
                  <a:schemeClr val="tx1">
                    <a:lumMod val="50000"/>
                    <a:lumOff val="50000"/>
                  </a:schemeClr>
                </a:solidFill>
                <a:sym typeface="微软雅黑" panose="020B0503020204020204" pitchFamily="34" charset="-122"/>
              </a:rPr>
              <a:t>,</a:t>
            </a:r>
            <a:r>
              <a:rPr lang="zh-CN" altLang="en-US" sz="1200" dirty="0">
                <a:solidFill>
                  <a:schemeClr val="tx1">
                    <a:lumMod val="50000"/>
                    <a:lumOff val="50000"/>
                  </a:schemeClr>
                </a:solidFill>
                <a:sym typeface="微软雅黑" panose="020B0503020204020204" pitchFamily="34" charset="-122"/>
              </a:rPr>
              <a:t>中国移动全资附属公司广东移动与浦发银行签署合作协议，以人民币</a:t>
            </a:r>
            <a:r>
              <a:rPr lang="en-US" altLang="zh-CN" sz="1200" dirty="0">
                <a:solidFill>
                  <a:schemeClr val="tx1">
                    <a:lumMod val="50000"/>
                    <a:lumOff val="50000"/>
                  </a:schemeClr>
                </a:solidFill>
                <a:sym typeface="微软雅黑" panose="020B0503020204020204" pitchFamily="34" charset="-122"/>
              </a:rPr>
              <a:t>398</a:t>
            </a:r>
            <a:r>
              <a:rPr lang="zh-CN" altLang="en-US" sz="1200" dirty="0">
                <a:solidFill>
                  <a:schemeClr val="tx1">
                    <a:lumMod val="50000"/>
                    <a:lumOff val="50000"/>
                  </a:schemeClr>
                </a:solidFill>
                <a:sym typeface="微软雅黑" panose="020B0503020204020204" pitchFamily="34" charset="-122"/>
              </a:rPr>
              <a:t>亿元收购浦发银行</a:t>
            </a:r>
            <a:r>
              <a:rPr lang="en-US" altLang="zh-CN" sz="1200" dirty="0">
                <a:solidFill>
                  <a:schemeClr val="tx1">
                    <a:lumMod val="50000"/>
                    <a:lumOff val="50000"/>
                  </a:schemeClr>
                </a:solidFill>
                <a:sym typeface="微软雅黑" panose="020B0503020204020204" pitchFamily="34" charset="-122"/>
              </a:rPr>
              <a:t>22</a:t>
            </a:r>
            <a:r>
              <a:rPr lang="zh-CN" altLang="en-US" sz="1200" dirty="0">
                <a:solidFill>
                  <a:schemeClr val="tx1">
                    <a:lumMod val="50000"/>
                    <a:lumOff val="50000"/>
                  </a:schemeClr>
                </a:solidFill>
                <a:sym typeface="微软雅黑" panose="020B0503020204020204" pitchFamily="34" charset="-122"/>
              </a:rPr>
              <a:t>亿新股，中国移动将通过全资附属公司广东移动持有浦发银行</a:t>
            </a:r>
            <a:r>
              <a:rPr lang="en-US" altLang="zh-CN" sz="1200" dirty="0">
                <a:solidFill>
                  <a:schemeClr val="tx1">
                    <a:lumMod val="50000"/>
                    <a:lumOff val="50000"/>
                  </a:schemeClr>
                </a:solidFill>
                <a:sym typeface="微软雅黑" panose="020B0503020204020204" pitchFamily="34" charset="-122"/>
              </a:rPr>
              <a:t>20%</a:t>
            </a:r>
            <a:r>
              <a:rPr lang="zh-CN" altLang="en-US" sz="1200" dirty="0">
                <a:solidFill>
                  <a:schemeClr val="tx1">
                    <a:lumMod val="50000"/>
                    <a:lumOff val="50000"/>
                  </a:schemeClr>
                </a:solidFill>
                <a:sym typeface="微软雅黑" panose="020B0503020204020204" pitchFamily="34" charset="-122"/>
              </a:rPr>
              <a:t>股权，并成为浦发银行第二大股东，中国手机支付领域再掀起波浪。</a:t>
            </a:r>
          </a:p>
        </p:txBody>
      </p:sp>
      <p:sp>
        <p:nvSpPr>
          <p:cNvPr id="630" name="文本框 9"/>
          <p:cNvSpPr txBox="1"/>
          <p:nvPr/>
        </p:nvSpPr>
        <p:spPr>
          <a:xfrm>
            <a:off x="1558702" y="2420888"/>
            <a:ext cx="2808312" cy="807913"/>
          </a:xfrm>
          <a:prstGeom prst="rect">
            <a:avLst/>
          </a:prstGeom>
          <a:noFill/>
        </p:spPr>
        <p:txBody>
          <a:bodyPr wrap="square" lIns="68580" tIns="34290" rIns="68580" bIns="34290" rtlCol="0">
            <a:spAutoFit/>
          </a:bodyPr>
          <a:lstStyle/>
          <a:p>
            <a:pPr marL="0" lvl="1"/>
            <a:r>
              <a:rPr lang="zh-CN" altLang="en-US" sz="2400" b="1" dirty="0">
                <a:solidFill>
                  <a:srgbClr val="0070C0"/>
                </a:solidFill>
                <a:latin typeface="微软雅黑" pitchFamily="34" charset="-122"/>
                <a:ea typeface="微软雅黑" pitchFamily="34" charset="-122"/>
                <a:sym typeface="微软雅黑" panose="020B0503020204020204" pitchFamily="34" charset="-122"/>
              </a:rPr>
              <a:t>中国前景</a:t>
            </a:r>
            <a:r>
              <a:rPr lang="en-US" altLang="zh-CN" sz="2400" b="1" dirty="0">
                <a:solidFill>
                  <a:srgbClr val="0070C0"/>
                </a:solidFill>
                <a:latin typeface="微软雅黑" pitchFamily="34" charset="-122"/>
                <a:ea typeface="微软雅黑" pitchFamily="34" charset="-122"/>
                <a:sym typeface="微软雅黑" panose="020B0503020204020204" pitchFamily="34" charset="-122"/>
              </a:rPr>
              <a:t>---</a:t>
            </a:r>
          </a:p>
          <a:p>
            <a:pPr marL="0" lvl="1"/>
            <a:r>
              <a:rPr lang="zh-CN" altLang="en-US" sz="2400" b="1" dirty="0">
                <a:solidFill>
                  <a:srgbClr val="0070C0"/>
                </a:solidFill>
                <a:latin typeface="微软雅黑" pitchFamily="34" charset="-122"/>
                <a:ea typeface="微软雅黑" pitchFamily="34" charset="-122"/>
                <a:sym typeface="微软雅黑" panose="020B0503020204020204" pitchFamily="34" charset="-122"/>
              </a:rPr>
              <a:t>成长</a:t>
            </a:r>
            <a:endParaRPr lang="en-US" altLang="zh-CN" sz="2400" b="1" dirty="0">
              <a:solidFill>
                <a:srgbClr val="0070C0"/>
              </a:solidFill>
              <a:latin typeface="微软雅黑" pitchFamily="34" charset="-122"/>
              <a:ea typeface="微软雅黑" pitchFamily="34" charset="-122"/>
              <a:sym typeface="微软雅黑" panose="020B0503020204020204" pitchFamily="34" charset="-122"/>
            </a:endParaRPr>
          </a:p>
        </p:txBody>
      </p:sp>
      <p:cxnSp>
        <p:nvCxnSpPr>
          <p:cNvPr id="631" name="直接连接符 630"/>
          <p:cNvCxnSpPr/>
          <p:nvPr/>
        </p:nvCxnSpPr>
        <p:spPr>
          <a:xfrm>
            <a:off x="4006974" y="2728950"/>
            <a:ext cx="0" cy="988082"/>
          </a:xfrm>
          <a:prstGeom prst="line">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632" name="组合 631"/>
          <p:cNvGrpSpPr/>
          <p:nvPr/>
        </p:nvGrpSpPr>
        <p:grpSpPr>
          <a:xfrm>
            <a:off x="3862958" y="2507005"/>
            <a:ext cx="331970" cy="331970"/>
            <a:chOff x="304800" y="673100"/>
            <a:chExt cx="4000500" cy="4000500"/>
          </a:xfrm>
          <a:solidFill>
            <a:srgbClr val="0070C0"/>
          </a:solidFill>
          <a:effectLst/>
        </p:grpSpPr>
        <p:sp>
          <p:nvSpPr>
            <p:cNvPr id="633" name="同心圆 63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4" name="椭圆 633"/>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35" name="矩形 47"/>
          <p:cNvSpPr>
            <a:spLocks noChangeArrowheads="1"/>
          </p:cNvSpPr>
          <p:nvPr/>
        </p:nvSpPr>
        <p:spPr bwMode="auto">
          <a:xfrm>
            <a:off x="4295006" y="2505821"/>
            <a:ext cx="6336704"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en-US" altLang="zh-CN" sz="1200" dirty="0">
                <a:solidFill>
                  <a:schemeClr val="tx1">
                    <a:lumMod val="50000"/>
                    <a:lumOff val="50000"/>
                  </a:schemeClr>
                </a:solidFill>
                <a:sym typeface="微软雅黑" panose="020B0503020204020204" pitchFamily="34" charset="-122"/>
              </a:rPr>
              <a:t> 2010</a:t>
            </a:r>
            <a:r>
              <a:rPr lang="zh-CN" altLang="en-US" sz="1200" dirty="0">
                <a:solidFill>
                  <a:schemeClr val="tx1">
                    <a:lumMod val="50000"/>
                    <a:lumOff val="50000"/>
                  </a:schemeClr>
                </a:solidFill>
                <a:sym typeface="微软雅黑" panose="020B0503020204020204" pitchFamily="34" charset="-122"/>
              </a:rPr>
              <a:t>年</a:t>
            </a:r>
            <a:r>
              <a:rPr lang="en-US" altLang="zh-CN" sz="1200" dirty="0">
                <a:solidFill>
                  <a:schemeClr val="tx1">
                    <a:lumMod val="50000"/>
                    <a:lumOff val="50000"/>
                  </a:schemeClr>
                </a:solidFill>
                <a:sym typeface="微软雅黑" panose="020B0503020204020204" pitchFamily="34" charset="-122"/>
              </a:rPr>
              <a:t>3</a:t>
            </a:r>
            <a:r>
              <a:rPr lang="zh-CN" altLang="en-US" sz="1200" dirty="0">
                <a:solidFill>
                  <a:schemeClr val="tx1">
                    <a:lumMod val="50000"/>
                    <a:lumOff val="50000"/>
                  </a:schemeClr>
                </a:solidFill>
                <a:sym typeface="微软雅黑" panose="020B0503020204020204" pitchFamily="34" charset="-122"/>
              </a:rPr>
              <a:t>月</a:t>
            </a:r>
            <a:r>
              <a:rPr lang="en-US" altLang="zh-CN" sz="1200" dirty="0">
                <a:solidFill>
                  <a:schemeClr val="tx1">
                    <a:lumMod val="50000"/>
                    <a:lumOff val="50000"/>
                  </a:schemeClr>
                </a:solidFill>
                <a:sym typeface="微软雅黑" panose="020B0503020204020204" pitchFamily="34" charset="-122"/>
              </a:rPr>
              <a:t>10</a:t>
            </a:r>
            <a:r>
              <a:rPr lang="zh-CN" altLang="en-US" sz="1200" dirty="0">
                <a:solidFill>
                  <a:schemeClr val="tx1">
                    <a:lumMod val="50000"/>
                    <a:lumOff val="50000"/>
                  </a:schemeClr>
                </a:solidFill>
                <a:sym typeface="微软雅黑" panose="020B0503020204020204" pitchFamily="34" charset="-122"/>
              </a:rPr>
              <a:t>日</a:t>
            </a:r>
            <a:r>
              <a:rPr lang="en-US" altLang="zh-CN" sz="1200" dirty="0">
                <a:solidFill>
                  <a:schemeClr val="tx1">
                    <a:lumMod val="50000"/>
                    <a:lumOff val="50000"/>
                  </a:schemeClr>
                </a:solidFill>
                <a:sym typeface="微软雅黑" panose="020B0503020204020204" pitchFamily="34" charset="-122"/>
              </a:rPr>
              <a:t>,</a:t>
            </a:r>
            <a:r>
              <a:rPr lang="zh-CN" altLang="en-US" sz="1200" dirty="0">
                <a:solidFill>
                  <a:schemeClr val="tx1">
                    <a:lumMod val="50000"/>
                    <a:lumOff val="50000"/>
                  </a:schemeClr>
                </a:solidFill>
                <a:sym typeface="微软雅黑" panose="020B0503020204020204" pitchFamily="34" charset="-122"/>
              </a:rPr>
              <a:t>中国移动全资附属公司广东移动与浦发银行签署合作协议，以人民币</a:t>
            </a:r>
            <a:r>
              <a:rPr lang="en-US" altLang="zh-CN" sz="1200" dirty="0">
                <a:solidFill>
                  <a:schemeClr val="tx1">
                    <a:lumMod val="50000"/>
                    <a:lumOff val="50000"/>
                  </a:schemeClr>
                </a:solidFill>
                <a:sym typeface="微软雅黑" panose="020B0503020204020204" pitchFamily="34" charset="-122"/>
              </a:rPr>
              <a:t>398</a:t>
            </a:r>
            <a:r>
              <a:rPr lang="zh-CN" altLang="en-US" sz="1200" dirty="0">
                <a:solidFill>
                  <a:schemeClr val="tx1">
                    <a:lumMod val="50000"/>
                    <a:lumOff val="50000"/>
                  </a:schemeClr>
                </a:solidFill>
                <a:sym typeface="微软雅黑" panose="020B0503020204020204" pitchFamily="34" charset="-122"/>
              </a:rPr>
              <a:t>亿元收购浦发银行</a:t>
            </a:r>
            <a:r>
              <a:rPr lang="en-US" altLang="zh-CN" sz="1200" dirty="0">
                <a:solidFill>
                  <a:schemeClr val="tx1">
                    <a:lumMod val="50000"/>
                    <a:lumOff val="50000"/>
                  </a:schemeClr>
                </a:solidFill>
                <a:sym typeface="微软雅黑" panose="020B0503020204020204" pitchFamily="34" charset="-122"/>
              </a:rPr>
              <a:t>22</a:t>
            </a:r>
            <a:r>
              <a:rPr lang="zh-CN" altLang="en-US" sz="1200" dirty="0">
                <a:solidFill>
                  <a:schemeClr val="tx1">
                    <a:lumMod val="50000"/>
                    <a:lumOff val="50000"/>
                  </a:schemeClr>
                </a:solidFill>
                <a:sym typeface="微软雅黑" panose="020B0503020204020204" pitchFamily="34" charset="-122"/>
              </a:rPr>
              <a:t>亿新股，中国移动将通过全资附属公司广东移动持有浦发银行</a:t>
            </a:r>
            <a:r>
              <a:rPr lang="en-US" altLang="zh-CN" sz="1200" dirty="0">
                <a:solidFill>
                  <a:schemeClr val="tx1">
                    <a:lumMod val="50000"/>
                    <a:lumOff val="50000"/>
                  </a:schemeClr>
                </a:solidFill>
                <a:sym typeface="微软雅黑" panose="020B0503020204020204" pitchFamily="34" charset="-122"/>
              </a:rPr>
              <a:t>20%</a:t>
            </a:r>
            <a:r>
              <a:rPr lang="zh-CN" altLang="en-US" sz="1200" dirty="0">
                <a:solidFill>
                  <a:schemeClr val="tx1">
                    <a:lumMod val="50000"/>
                    <a:lumOff val="50000"/>
                  </a:schemeClr>
                </a:solidFill>
                <a:sym typeface="微软雅黑" panose="020B0503020204020204" pitchFamily="34" charset="-122"/>
              </a:rPr>
              <a:t>股权，并成为浦发银行第二大股东，中国手机支付领域再掀起波浪。</a:t>
            </a:r>
          </a:p>
        </p:txBody>
      </p:sp>
      <p:cxnSp>
        <p:nvCxnSpPr>
          <p:cNvPr id="636" name="直接连接符 635"/>
          <p:cNvCxnSpPr/>
          <p:nvPr/>
        </p:nvCxnSpPr>
        <p:spPr>
          <a:xfrm>
            <a:off x="4006974" y="3881078"/>
            <a:ext cx="0" cy="988082"/>
          </a:xfrm>
          <a:prstGeom prst="line">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637" name="组合 636"/>
          <p:cNvGrpSpPr/>
          <p:nvPr/>
        </p:nvGrpSpPr>
        <p:grpSpPr>
          <a:xfrm>
            <a:off x="3862958" y="3659133"/>
            <a:ext cx="331970" cy="331970"/>
            <a:chOff x="304800" y="673100"/>
            <a:chExt cx="4000500" cy="4000500"/>
          </a:xfrm>
          <a:solidFill>
            <a:srgbClr val="0070C0"/>
          </a:solidFill>
          <a:effectLst/>
        </p:grpSpPr>
        <p:sp>
          <p:nvSpPr>
            <p:cNvPr id="638" name="同心圆 63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9" name="椭圆 638"/>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40" name="矩形 47"/>
          <p:cNvSpPr>
            <a:spLocks noChangeArrowheads="1"/>
          </p:cNvSpPr>
          <p:nvPr/>
        </p:nvSpPr>
        <p:spPr bwMode="auto">
          <a:xfrm>
            <a:off x="4295006" y="3657949"/>
            <a:ext cx="6336704"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据统计，截至</a:t>
            </a:r>
            <a:r>
              <a:rPr lang="en-US" altLang="zh-CN" sz="1200" dirty="0">
                <a:solidFill>
                  <a:schemeClr val="tx1">
                    <a:lumMod val="50000"/>
                    <a:lumOff val="50000"/>
                  </a:schemeClr>
                </a:solidFill>
                <a:sym typeface="微软雅黑" panose="020B0503020204020204" pitchFamily="34" charset="-122"/>
              </a:rPr>
              <a:t>2012</a:t>
            </a:r>
            <a:r>
              <a:rPr lang="zh-CN" altLang="en-US" sz="1200" dirty="0">
                <a:solidFill>
                  <a:schemeClr val="tx1">
                    <a:lumMod val="50000"/>
                    <a:lumOff val="50000"/>
                  </a:schemeClr>
                </a:solidFill>
                <a:sym typeface="微软雅黑" panose="020B0503020204020204" pitchFamily="34" charset="-122"/>
              </a:rPr>
              <a:t>年</a:t>
            </a:r>
            <a:r>
              <a:rPr lang="en-US" altLang="zh-CN" sz="1200" dirty="0">
                <a:solidFill>
                  <a:schemeClr val="tx1">
                    <a:lumMod val="50000"/>
                    <a:lumOff val="50000"/>
                  </a:schemeClr>
                </a:solidFill>
                <a:sym typeface="微软雅黑" panose="020B0503020204020204" pitchFamily="34" charset="-122"/>
              </a:rPr>
              <a:t>6</a:t>
            </a:r>
            <a:r>
              <a:rPr lang="zh-CN" altLang="en-US" sz="1200" dirty="0">
                <a:solidFill>
                  <a:schemeClr val="tx1">
                    <a:lumMod val="50000"/>
                    <a:lumOff val="50000"/>
                  </a:schemeClr>
                </a:solidFill>
                <a:sym typeface="微软雅黑" panose="020B0503020204020204" pitchFamily="34" charset="-122"/>
              </a:rPr>
              <a:t>月底，中国网民数量达到</a:t>
            </a:r>
            <a:r>
              <a:rPr lang="en-US" altLang="zh-CN" sz="1200" dirty="0">
                <a:solidFill>
                  <a:schemeClr val="tx1">
                    <a:lumMod val="50000"/>
                    <a:lumOff val="50000"/>
                  </a:schemeClr>
                </a:solidFill>
                <a:sym typeface="微软雅黑" panose="020B0503020204020204" pitchFamily="34" charset="-122"/>
              </a:rPr>
              <a:t>5.38</a:t>
            </a:r>
            <a:r>
              <a:rPr lang="zh-CN" altLang="en-US" sz="1200" dirty="0">
                <a:solidFill>
                  <a:schemeClr val="tx1">
                    <a:lumMod val="50000"/>
                    <a:lumOff val="50000"/>
                  </a:schemeClr>
                </a:solidFill>
                <a:sym typeface="微软雅黑" panose="020B0503020204020204" pitchFamily="34" charset="-122"/>
              </a:rPr>
              <a:t>亿，其中手机网民达到</a:t>
            </a:r>
            <a:r>
              <a:rPr lang="en-US" altLang="zh-CN" sz="1200" dirty="0">
                <a:solidFill>
                  <a:schemeClr val="tx1">
                    <a:lumMod val="50000"/>
                    <a:lumOff val="50000"/>
                  </a:schemeClr>
                </a:solidFill>
                <a:sym typeface="微软雅黑" panose="020B0503020204020204" pitchFamily="34" charset="-122"/>
              </a:rPr>
              <a:t>3.88</a:t>
            </a:r>
            <a:r>
              <a:rPr lang="zh-CN" altLang="en-US" sz="1200" dirty="0">
                <a:solidFill>
                  <a:schemeClr val="tx1">
                    <a:lumMod val="50000"/>
                    <a:lumOff val="50000"/>
                  </a:schemeClr>
                </a:solidFill>
                <a:sym typeface="微软雅黑" panose="020B0503020204020204" pitchFamily="34" charset="-122"/>
              </a:rPr>
              <a:t>亿，较</a:t>
            </a:r>
            <a:r>
              <a:rPr lang="en-US" altLang="zh-CN" sz="1200" dirty="0">
                <a:solidFill>
                  <a:schemeClr val="tx1">
                    <a:lumMod val="50000"/>
                    <a:lumOff val="50000"/>
                  </a:schemeClr>
                </a:solidFill>
                <a:sym typeface="微软雅黑" panose="020B0503020204020204" pitchFamily="34" charset="-122"/>
              </a:rPr>
              <a:t>2011</a:t>
            </a:r>
            <a:r>
              <a:rPr lang="zh-CN" altLang="en-US" sz="1200" dirty="0">
                <a:solidFill>
                  <a:schemeClr val="tx1">
                    <a:lumMod val="50000"/>
                    <a:lumOff val="50000"/>
                  </a:schemeClr>
                </a:solidFill>
                <a:sym typeface="微软雅黑" panose="020B0503020204020204" pitchFamily="34" charset="-122"/>
              </a:rPr>
              <a:t>年底增加了约</a:t>
            </a:r>
            <a:r>
              <a:rPr lang="en-US" altLang="zh-CN" sz="1200" dirty="0">
                <a:solidFill>
                  <a:schemeClr val="tx1">
                    <a:lumMod val="50000"/>
                    <a:lumOff val="50000"/>
                  </a:schemeClr>
                </a:solidFill>
                <a:sym typeface="微软雅黑" panose="020B0503020204020204" pitchFamily="34" charset="-122"/>
              </a:rPr>
              <a:t>3270</a:t>
            </a:r>
            <a:r>
              <a:rPr lang="zh-CN" altLang="en-US" sz="1200" dirty="0">
                <a:solidFill>
                  <a:schemeClr val="tx1">
                    <a:lumMod val="50000"/>
                    <a:lumOff val="50000"/>
                  </a:schemeClr>
                </a:solidFill>
                <a:sym typeface="微软雅黑" panose="020B0503020204020204" pitchFamily="34" charset="-122"/>
              </a:rPr>
              <a:t>万人，网民中用手机接入互联网的用户占比由上年底的</a:t>
            </a:r>
            <a:r>
              <a:rPr lang="en-US" altLang="zh-CN" sz="1200" dirty="0">
                <a:solidFill>
                  <a:schemeClr val="tx1">
                    <a:lumMod val="50000"/>
                    <a:lumOff val="50000"/>
                  </a:schemeClr>
                </a:solidFill>
                <a:sym typeface="微软雅黑" panose="020B0503020204020204" pitchFamily="34" charset="-122"/>
              </a:rPr>
              <a:t>69.3%</a:t>
            </a:r>
            <a:r>
              <a:rPr lang="zh-CN" altLang="en-US" sz="1200" dirty="0">
                <a:solidFill>
                  <a:schemeClr val="tx1">
                    <a:lumMod val="50000"/>
                    <a:lumOff val="50000"/>
                  </a:schemeClr>
                </a:solidFill>
                <a:sym typeface="微软雅黑" panose="020B0503020204020204" pitchFamily="34" charset="-122"/>
              </a:rPr>
              <a:t>提升至</a:t>
            </a:r>
            <a:r>
              <a:rPr lang="en-US" altLang="zh-CN" sz="1200" dirty="0">
                <a:solidFill>
                  <a:schemeClr val="tx1">
                    <a:lumMod val="50000"/>
                    <a:lumOff val="50000"/>
                  </a:schemeClr>
                </a:solidFill>
                <a:sym typeface="微软雅黑" panose="020B0503020204020204" pitchFamily="34" charset="-122"/>
              </a:rPr>
              <a:t>72.2%</a:t>
            </a:r>
            <a:r>
              <a:rPr lang="zh-CN" altLang="en-US" sz="1200" dirty="0">
                <a:solidFill>
                  <a:schemeClr val="tx1">
                    <a:lumMod val="50000"/>
                    <a:lumOff val="50000"/>
                  </a:schemeClr>
                </a:solidFill>
                <a:sym typeface="微软雅黑" panose="020B0503020204020204" pitchFamily="34" charset="-122"/>
              </a:rPr>
              <a:t>。</a:t>
            </a:r>
            <a:endParaRPr lang="en-US" altLang="zh-CN" sz="1200" dirty="0">
              <a:solidFill>
                <a:schemeClr val="tx1">
                  <a:lumMod val="50000"/>
                  <a:lumOff val="50000"/>
                </a:schemeClr>
              </a:solidFill>
              <a:sym typeface="微软雅黑" panose="020B0503020204020204" pitchFamily="34" charset="-122"/>
            </a:endParaRPr>
          </a:p>
        </p:txBody>
      </p:sp>
      <p:grpSp>
        <p:nvGrpSpPr>
          <p:cNvPr id="641" name="组合 640"/>
          <p:cNvGrpSpPr/>
          <p:nvPr/>
        </p:nvGrpSpPr>
        <p:grpSpPr>
          <a:xfrm>
            <a:off x="3862958" y="4811261"/>
            <a:ext cx="331970" cy="331970"/>
            <a:chOff x="304800" y="673100"/>
            <a:chExt cx="4000500" cy="4000500"/>
          </a:xfrm>
          <a:solidFill>
            <a:srgbClr val="0070C0"/>
          </a:solidFill>
          <a:effectLst/>
        </p:grpSpPr>
        <p:sp>
          <p:nvSpPr>
            <p:cNvPr id="642" name="同心圆 64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3" name="椭圆 642"/>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44" name="矩形 643"/>
          <p:cNvSpPr>
            <a:spLocks noChangeArrowheads="1"/>
          </p:cNvSpPr>
          <p:nvPr/>
        </p:nvSpPr>
        <p:spPr bwMode="auto">
          <a:xfrm>
            <a:off x="4295006" y="4810077"/>
            <a:ext cx="6336704"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而台式电脑为</a:t>
            </a:r>
            <a:r>
              <a:rPr lang="en-US" altLang="zh-CN" sz="1200" dirty="0">
                <a:solidFill>
                  <a:schemeClr val="tx1">
                    <a:lumMod val="50000"/>
                    <a:lumOff val="50000"/>
                  </a:schemeClr>
                </a:solidFill>
                <a:sym typeface="微软雅黑" panose="020B0503020204020204" pitchFamily="34" charset="-122"/>
              </a:rPr>
              <a:t>3.80</a:t>
            </a:r>
            <a:r>
              <a:rPr lang="zh-CN" altLang="en-US" sz="1200" dirty="0">
                <a:solidFill>
                  <a:schemeClr val="tx1">
                    <a:lumMod val="50000"/>
                    <a:lumOff val="50000"/>
                  </a:schemeClr>
                </a:solidFill>
                <a:sym typeface="微软雅黑" panose="020B0503020204020204" pitchFamily="34" charset="-122"/>
              </a:rPr>
              <a:t>亿，手机网民的数量首次超越台式电脑网民的数量，也意味着移动互联网迎来了它高速发展的时期。</a:t>
            </a:r>
          </a:p>
        </p:txBody>
      </p:sp>
    </p:spTree>
    <p:extLst>
      <p:ext uri="{BB962C8B-B14F-4D97-AF65-F5344CB8AC3E}">
        <p14:creationId xmlns:p14="http://schemas.microsoft.com/office/powerpoint/2010/main" val="5844157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1000"/>
                                        <p:tgtEl>
                                          <p:spTgt spid="29"/>
                                        </p:tgtEl>
                                      </p:cBhvr>
                                    </p:animEffect>
                                    <p:anim calcmode="lin" valueType="num">
                                      <p:cBhvr>
                                        <p:cTn id="19" dur="1000" fill="hold"/>
                                        <p:tgtEl>
                                          <p:spTgt spid="29"/>
                                        </p:tgtEl>
                                        <p:attrNameLst>
                                          <p:attrName>ppt_x</p:attrName>
                                        </p:attrNameLst>
                                      </p:cBhvr>
                                      <p:tavLst>
                                        <p:tav tm="0">
                                          <p:val>
                                            <p:strVal val="#ppt_x"/>
                                          </p:val>
                                        </p:tav>
                                        <p:tav tm="100000">
                                          <p:val>
                                            <p:strVal val="#ppt_x"/>
                                          </p:val>
                                        </p:tav>
                                      </p:tavLst>
                                    </p:anim>
                                    <p:anim calcmode="lin" valueType="num">
                                      <p:cBhvr>
                                        <p:cTn id="20" dur="1000" fill="hold"/>
                                        <p:tgtEl>
                                          <p:spTgt spid="29"/>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12" presetClass="entr" presetSubtype="8" fill="hold" grpId="0" nodeType="afterEffect">
                                  <p:stCondLst>
                                    <p:cond delay="0"/>
                                  </p:stCondLst>
                                  <p:childTnLst>
                                    <p:set>
                                      <p:cBhvr>
                                        <p:cTn id="23" dur="1" fill="hold">
                                          <p:stCondLst>
                                            <p:cond delay="0"/>
                                          </p:stCondLst>
                                        </p:cTn>
                                        <p:tgtEl>
                                          <p:spTgt spid="630"/>
                                        </p:tgtEl>
                                        <p:attrNameLst>
                                          <p:attrName>style.visibility</p:attrName>
                                        </p:attrNameLst>
                                      </p:cBhvr>
                                      <p:to>
                                        <p:strVal val="visible"/>
                                      </p:to>
                                    </p:set>
                                    <p:anim calcmode="lin" valueType="num">
                                      <p:cBhvr additive="base">
                                        <p:cTn id="24" dur="500"/>
                                        <p:tgtEl>
                                          <p:spTgt spid="630"/>
                                        </p:tgtEl>
                                        <p:attrNameLst>
                                          <p:attrName>ppt_x</p:attrName>
                                        </p:attrNameLst>
                                      </p:cBhvr>
                                      <p:tavLst>
                                        <p:tav tm="0">
                                          <p:val>
                                            <p:strVal val="#ppt_x-#ppt_w*1.125000"/>
                                          </p:val>
                                        </p:tav>
                                        <p:tav tm="100000">
                                          <p:val>
                                            <p:strVal val="#ppt_x"/>
                                          </p:val>
                                        </p:tav>
                                      </p:tavLst>
                                    </p:anim>
                                    <p:animEffect transition="in" filter="wipe(right)">
                                      <p:cBhvr>
                                        <p:cTn id="25" dur="500"/>
                                        <p:tgtEl>
                                          <p:spTgt spid="630"/>
                                        </p:tgtEl>
                                      </p:cBhvr>
                                    </p:animEffect>
                                  </p:childTnLst>
                                </p:cTn>
                              </p:par>
                              <p:par>
                                <p:cTn id="26" presetID="1" presetClass="entr" presetSubtype="0" fill="hold" nodeType="withEffect">
                                  <p:stCondLst>
                                    <p:cond delay="500"/>
                                  </p:stCondLst>
                                  <p:childTnLst>
                                    <p:set>
                                      <p:cBhvr>
                                        <p:cTn id="27" dur="1" fill="hold">
                                          <p:stCondLst>
                                            <p:cond delay="0"/>
                                          </p:stCondLst>
                                        </p:cTn>
                                        <p:tgtEl>
                                          <p:spTgt spid="632"/>
                                        </p:tgtEl>
                                        <p:attrNameLst>
                                          <p:attrName>style.visibility</p:attrName>
                                        </p:attrNameLst>
                                      </p:cBhvr>
                                      <p:to>
                                        <p:strVal val="visible"/>
                                      </p:to>
                                    </p:set>
                                  </p:childTnLst>
                                </p:cTn>
                              </p:par>
                              <p:par>
                                <p:cTn id="28" presetID="53" presetClass="entr" presetSubtype="16" fill="hold" nodeType="withEffect">
                                  <p:stCondLst>
                                    <p:cond delay="500"/>
                                  </p:stCondLst>
                                  <p:childTnLst>
                                    <p:set>
                                      <p:cBhvr>
                                        <p:cTn id="29" dur="1" fill="hold">
                                          <p:stCondLst>
                                            <p:cond delay="0"/>
                                          </p:stCondLst>
                                        </p:cTn>
                                        <p:tgtEl>
                                          <p:spTgt spid="632"/>
                                        </p:tgtEl>
                                        <p:attrNameLst>
                                          <p:attrName>style.visibility</p:attrName>
                                        </p:attrNameLst>
                                      </p:cBhvr>
                                      <p:to>
                                        <p:strVal val="visible"/>
                                      </p:to>
                                    </p:set>
                                    <p:anim calcmode="lin" valueType="num">
                                      <p:cBhvr>
                                        <p:cTn id="30" dur="1000" fill="hold"/>
                                        <p:tgtEl>
                                          <p:spTgt spid="632"/>
                                        </p:tgtEl>
                                        <p:attrNameLst>
                                          <p:attrName>ppt_w</p:attrName>
                                        </p:attrNameLst>
                                      </p:cBhvr>
                                      <p:tavLst>
                                        <p:tav tm="0">
                                          <p:val>
                                            <p:fltVal val="0"/>
                                          </p:val>
                                        </p:tav>
                                        <p:tav tm="100000">
                                          <p:val>
                                            <p:strVal val="#ppt_w"/>
                                          </p:val>
                                        </p:tav>
                                      </p:tavLst>
                                    </p:anim>
                                    <p:anim calcmode="lin" valueType="num">
                                      <p:cBhvr>
                                        <p:cTn id="31" dur="1000" fill="hold"/>
                                        <p:tgtEl>
                                          <p:spTgt spid="632"/>
                                        </p:tgtEl>
                                        <p:attrNameLst>
                                          <p:attrName>ppt_h</p:attrName>
                                        </p:attrNameLst>
                                      </p:cBhvr>
                                      <p:tavLst>
                                        <p:tav tm="0">
                                          <p:val>
                                            <p:fltVal val="0"/>
                                          </p:val>
                                        </p:tav>
                                        <p:tav tm="100000">
                                          <p:val>
                                            <p:strVal val="#ppt_h"/>
                                          </p:val>
                                        </p:tav>
                                      </p:tavLst>
                                    </p:anim>
                                    <p:animEffect transition="in" filter="fade">
                                      <p:cBhvr>
                                        <p:cTn id="32" dur="1000"/>
                                        <p:tgtEl>
                                          <p:spTgt spid="632"/>
                                        </p:tgtEl>
                                      </p:cBhvr>
                                    </p:animEffect>
                                  </p:childTnLst>
                                </p:cTn>
                              </p:par>
                              <p:par>
                                <p:cTn id="33" presetID="64" presetClass="path" presetSubtype="0" fill="hold" nodeType="withEffect">
                                  <p:stCondLst>
                                    <p:cond delay="500"/>
                                  </p:stCondLst>
                                  <p:childTnLst>
                                    <p:animMotion origin="layout" path="M -2.33303E-6 -4.81481E-6 L -0.90301 -0.31504 " pathEditMode="relative" rAng="0" ptsTypes="AA">
                                      <p:cBhvr>
                                        <p:cTn id="34" dur="1000" spd="-100000" fill="hold"/>
                                        <p:tgtEl>
                                          <p:spTgt spid="632"/>
                                        </p:tgtEl>
                                        <p:attrNameLst>
                                          <p:attrName>ppt_x</p:attrName>
                                          <p:attrName>ppt_y</p:attrName>
                                        </p:attrNameLst>
                                      </p:cBhvr>
                                      <p:rCtr x="-45150" y="-15764"/>
                                    </p:animMotion>
                                  </p:childTnLst>
                                </p:cTn>
                              </p:par>
                            </p:childTnLst>
                          </p:cTn>
                        </p:par>
                        <p:par>
                          <p:cTn id="35" fill="hold">
                            <p:stCondLst>
                              <p:cond delay="4000"/>
                            </p:stCondLst>
                            <p:childTnLst>
                              <p:par>
                                <p:cTn id="36" presetID="22" presetClass="entr" presetSubtype="1" fill="hold" nodeType="afterEffect">
                                  <p:stCondLst>
                                    <p:cond delay="0"/>
                                  </p:stCondLst>
                                  <p:childTnLst>
                                    <p:set>
                                      <p:cBhvr>
                                        <p:cTn id="37" dur="1" fill="hold">
                                          <p:stCondLst>
                                            <p:cond delay="0"/>
                                          </p:stCondLst>
                                        </p:cTn>
                                        <p:tgtEl>
                                          <p:spTgt spid="631"/>
                                        </p:tgtEl>
                                        <p:attrNameLst>
                                          <p:attrName>style.visibility</p:attrName>
                                        </p:attrNameLst>
                                      </p:cBhvr>
                                      <p:to>
                                        <p:strVal val="visible"/>
                                      </p:to>
                                    </p:set>
                                    <p:animEffect transition="in" filter="wipe(up)">
                                      <p:cBhvr>
                                        <p:cTn id="38" dur="500"/>
                                        <p:tgtEl>
                                          <p:spTgt spid="631"/>
                                        </p:tgtEl>
                                      </p:cBhvr>
                                    </p:animEffect>
                                  </p:childTnLst>
                                </p:cTn>
                              </p:par>
                            </p:childTnLst>
                          </p:cTn>
                        </p:par>
                        <p:par>
                          <p:cTn id="39" fill="hold">
                            <p:stCondLst>
                              <p:cond delay="4500"/>
                            </p:stCondLst>
                            <p:childTnLst>
                              <p:par>
                                <p:cTn id="40" presetID="22" presetClass="entr" presetSubtype="8" fill="hold" grpId="0" nodeType="afterEffect">
                                  <p:stCondLst>
                                    <p:cond delay="0"/>
                                  </p:stCondLst>
                                  <p:childTnLst>
                                    <p:set>
                                      <p:cBhvr>
                                        <p:cTn id="41" dur="1" fill="hold">
                                          <p:stCondLst>
                                            <p:cond delay="0"/>
                                          </p:stCondLst>
                                        </p:cTn>
                                        <p:tgtEl>
                                          <p:spTgt spid="635"/>
                                        </p:tgtEl>
                                        <p:attrNameLst>
                                          <p:attrName>style.visibility</p:attrName>
                                        </p:attrNameLst>
                                      </p:cBhvr>
                                      <p:to>
                                        <p:strVal val="visible"/>
                                      </p:to>
                                    </p:set>
                                    <p:animEffect transition="in" filter="wipe(left)">
                                      <p:cBhvr>
                                        <p:cTn id="42" dur="400"/>
                                        <p:tgtEl>
                                          <p:spTgt spid="635"/>
                                        </p:tgtEl>
                                      </p:cBhvr>
                                    </p:animEffect>
                                  </p:childTnLst>
                                </p:cTn>
                              </p:par>
                              <p:par>
                                <p:cTn id="43" presetID="1" presetClass="entr" presetSubtype="0" fill="hold" nodeType="withEffect">
                                  <p:stCondLst>
                                    <p:cond delay="0"/>
                                  </p:stCondLst>
                                  <p:childTnLst>
                                    <p:set>
                                      <p:cBhvr>
                                        <p:cTn id="44" dur="1" fill="hold">
                                          <p:stCondLst>
                                            <p:cond delay="0"/>
                                          </p:stCondLst>
                                        </p:cTn>
                                        <p:tgtEl>
                                          <p:spTgt spid="637"/>
                                        </p:tgtEl>
                                        <p:attrNameLst>
                                          <p:attrName>style.visibility</p:attrName>
                                        </p:attrNameLst>
                                      </p:cBhvr>
                                      <p:to>
                                        <p:strVal val="visible"/>
                                      </p:to>
                                    </p:set>
                                  </p:childTnLst>
                                </p:cTn>
                              </p:par>
                              <p:par>
                                <p:cTn id="45" presetID="53" presetClass="entr" presetSubtype="16" fill="hold" nodeType="withEffect">
                                  <p:stCondLst>
                                    <p:cond delay="0"/>
                                  </p:stCondLst>
                                  <p:childTnLst>
                                    <p:set>
                                      <p:cBhvr>
                                        <p:cTn id="46" dur="1" fill="hold">
                                          <p:stCondLst>
                                            <p:cond delay="0"/>
                                          </p:stCondLst>
                                        </p:cTn>
                                        <p:tgtEl>
                                          <p:spTgt spid="637"/>
                                        </p:tgtEl>
                                        <p:attrNameLst>
                                          <p:attrName>style.visibility</p:attrName>
                                        </p:attrNameLst>
                                      </p:cBhvr>
                                      <p:to>
                                        <p:strVal val="visible"/>
                                      </p:to>
                                    </p:set>
                                    <p:anim calcmode="lin" valueType="num">
                                      <p:cBhvr>
                                        <p:cTn id="47" dur="1000" fill="hold"/>
                                        <p:tgtEl>
                                          <p:spTgt spid="637"/>
                                        </p:tgtEl>
                                        <p:attrNameLst>
                                          <p:attrName>ppt_w</p:attrName>
                                        </p:attrNameLst>
                                      </p:cBhvr>
                                      <p:tavLst>
                                        <p:tav tm="0">
                                          <p:val>
                                            <p:fltVal val="0"/>
                                          </p:val>
                                        </p:tav>
                                        <p:tav tm="100000">
                                          <p:val>
                                            <p:strVal val="#ppt_w"/>
                                          </p:val>
                                        </p:tav>
                                      </p:tavLst>
                                    </p:anim>
                                    <p:anim calcmode="lin" valueType="num">
                                      <p:cBhvr>
                                        <p:cTn id="48" dur="1000" fill="hold"/>
                                        <p:tgtEl>
                                          <p:spTgt spid="637"/>
                                        </p:tgtEl>
                                        <p:attrNameLst>
                                          <p:attrName>ppt_h</p:attrName>
                                        </p:attrNameLst>
                                      </p:cBhvr>
                                      <p:tavLst>
                                        <p:tav tm="0">
                                          <p:val>
                                            <p:fltVal val="0"/>
                                          </p:val>
                                        </p:tav>
                                        <p:tav tm="100000">
                                          <p:val>
                                            <p:strVal val="#ppt_h"/>
                                          </p:val>
                                        </p:tav>
                                      </p:tavLst>
                                    </p:anim>
                                    <p:animEffect transition="in" filter="fade">
                                      <p:cBhvr>
                                        <p:cTn id="49" dur="1000"/>
                                        <p:tgtEl>
                                          <p:spTgt spid="637"/>
                                        </p:tgtEl>
                                      </p:cBhvr>
                                    </p:animEffect>
                                  </p:childTnLst>
                                </p:cTn>
                              </p:par>
                              <p:par>
                                <p:cTn id="50" presetID="64" presetClass="path" presetSubtype="0" fill="hold" nodeType="withEffect">
                                  <p:stCondLst>
                                    <p:cond delay="0"/>
                                  </p:stCondLst>
                                  <p:childTnLst>
                                    <p:animMotion origin="layout" path="M -1.13657E-6 -3.7037E-7 L -0.90301 -0.31505 " pathEditMode="relative" rAng="0" ptsTypes="AA">
                                      <p:cBhvr>
                                        <p:cTn id="51" dur="1000" spd="-100000" fill="hold"/>
                                        <p:tgtEl>
                                          <p:spTgt spid="637"/>
                                        </p:tgtEl>
                                        <p:attrNameLst>
                                          <p:attrName>ppt_x</p:attrName>
                                          <p:attrName>ppt_y</p:attrName>
                                        </p:attrNameLst>
                                      </p:cBhvr>
                                      <p:rCtr x="-45150" y="-15764"/>
                                    </p:animMotion>
                                  </p:childTnLst>
                                </p:cTn>
                              </p:par>
                            </p:childTnLst>
                          </p:cTn>
                        </p:par>
                        <p:par>
                          <p:cTn id="52" fill="hold">
                            <p:stCondLst>
                              <p:cond delay="5500"/>
                            </p:stCondLst>
                            <p:childTnLst>
                              <p:par>
                                <p:cTn id="53" presetID="22" presetClass="entr" presetSubtype="1" fill="hold" nodeType="afterEffect">
                                  <p:stCondLst>
                                    <p:cond delay="0"/>
                                  </p:stCondLst>
                                  <p:childTnLst>
                                    <p:set>
                                      <p:cBhvr>
                                        <p:cTn id="54" dur="1" fill="hold">
                                          <p:stCondLst>
                                            <p:cond delay="0"/>
                                          </p:stCondLst>
                                        </p:cTn>
                                        <p:tgtEl>
                                          <p:spTgt spid="636"/>
                                        </p:tgtEl>
                                        <p:attrNameLst>
                                          <p:attrName>style.visibility</p:attrName>
                                        </p:attrNameLst>
                                      </p:cBhvr>
                                      <p:to>
                                        <p:strVal val="visible"/>
                                      </p:to>
                                    </p:set>
                                    <p:animEffect transition="in" filter="wipe(up)">
                                      <p:cBhvr>
                                        <p:cTn id="55" dur="500"/>
                                        <p:tgtEl>
                                          <p:spTgt spid="636"/>
                                        </p:tgtEl>
                                      </p:cBhvr>
                                    </p:animEffect>
                                  </p:childTnLst>
                                </p:cTn>
                              </p:par>
                            </p:childTnLst>
                          </p:cTn>
                        </p:par>
                        <p:par>
                          <p:cTn id="56" fill="hold">
                            <p:stCondLst>
                              <p:cond delay="6000"/>
                            </p:stCondLst>
                            <p:childTnLst>
                              <p:par>
                                <p:cTn id="57" presetID="22" presetClass="entr" presetSubtype="8" fill="hold" grpId="0" nodeType="afterEffect">
                                  <p:stCondLst>
                                    <p:cond delay="0"/>
                                  </p:stCondLst>
                                  <p:childTnLst>
                                    <p:set>
                                      <p:cBhvr>
                                        <p:cTn id="58" dur="1" fill="hold">
                                          <p:stCondLst>
                                            <p:cond delay="0"/>
                                          </p:stCondLst>
                                        </p:cTn>
                                        <p:tgtEl>
                                          <p:spTgt spid="640"/>
                                        </p:tgtEl>
                                        <p:attrNameLst>
                                          <p:attrName>style.visibility</p:attrName>
                                        </p:attrNameLst>
                                      </p:cBhvr>
                                      <p:to>
                                        <p:strVal val="visible"/>
                                      </p:to>
                                    </p:set>
                                    <p:animEffect transition="in" filter="wipe(left)">
                                      <p:cBhvr>
                                        <p:cTn id="59" dur="400"/>
                                        <p:tgtEl>
                                          <p:spTgt spid="640"/>
                                        </p:tgtEl>
                                      </p:cBhvr>
                                    </p:animEffect>
                                  </p:childTnLst>
                                </p:cTn>
                              </p:par>
                              <p:par>
                                <p:cTn id="60" presetID="1" presetClass="entr" presetSubtype="0" fill="hold" nodeType="withEffect">
                                  <p:stCondLst>
                                    <p:cond delay="0"/>
                                  </p:stCondLst>
                                  <p:childTnLst>
                                    <p:set>
                                      <p:cBhvr>
                                        <p:cTn id="61" dur="1" fill="hold">
                                          <p:stCondLst>
                                            <p:cond delay="0"/>
                                          </p:stCondLst>
                                        </p:cTn>
                                        <p:tgtEl>
                                          <p:spTgt spid="641"/>
                                        </p:tgtEl>
                                        <p:attrNameLst>
                                          <p:attrName>style.visibility</p:attrName>
                                        </p:attrNameLst>
                                      </p:cBhvr>
                                      <p:to>
                                        <p:strVal val="visible"/>
                                      </p:to>
                                    </p:set>
                                  </p:childTnLst>
                                </p:cTn>
                              </p:par>
                              <p:par>
                                <p:cTn id="62" presetID="53" presetClass="entr" presetSubtype="16" fill="hold" nodeType="withEffect">
                                  <p:stCondLst>
                                    <p:cond delay="0"/>
                                  </p:stCondLst>
                                  <p:childTnLst>
                                    <p:set>
                                      <p:cBhvr>
                                        <p:cTn id="63" dur="1" fill="hold">
                                          <p:stCondLst>
                                            <p:cond delay="0"/>
                                          </p:stCondLst>
                                        </p:cTn>
                                        <p:tgtEl>
                                          <p:spTgt spid="641"/>
                                        </p:tgtEl>
                                        <p:attrNameLst>
                                          <p:attrName>style.visibility</p:attrName>
                                        </p:attrNameLst>
                                      </p:cBhvr>
                                      <p:to>
                                        <p:strVal val="visible"/>
                                      </p:to>
                                    </p:set>
                                    <p:anim calcmode="lin" valueType="num">
                                      <p:cBhvr>
                                        <p:cTn id="64" dur="1000" fill="hold"/>
                                        <p:tgtEl>
                                          <p:spTgt spid="641"/>
                                        </p:tgtEl>
                                        <p:attrNameLst>
                                          <p:attrName>ppt_w</p:attrName>
                                        </p:attrNameLst>
                                      </p:cBhvr>
                                      <p:tavLst>
                                        <p:tav tm="0">
                                          <p:val>
                                            <p:fltVal val="0"/>
                                          </p:val>
                                        </p:tav>
                                        <p:tav tm="100000">
                                          <p:val>
                                            <p:strVal val="#ppt_w"/>
                                          </p:val>
                                        </p:tav>
                                      </p:tavLst>
                                    </p:anim>
                                    <p:anim calcmode="lin" valueType="num">
                                      <p:cBhvr>
                                        <p:cTn id="65" dur="1000" fill="hold"/>
                                        <p:tgtEl>
                                          <p:spTgt spid="641"/>
                                        </p:tgtEl>
                                        <p:attrNameLst>
                                          <p:attrName>ppt_h</p:attrName>
                                        </p:attrNameLst>
                                      </p:cBhvr>
                                      <p:tavLst>
                                        <p:tav tm="0">
                                          <p:val>
                                            <p:fltVal val="0"/>
                                          </p:val>
                                        </p:tav>
                                        <p:tav tm="100000">
                                          <p:val>
                                            <p:strVal val="#ppt_h"/>
                                          </p:val>
                                        </p:tav>
                                      </p:tavLst>
                                    </p:anim>
                                    <p:animEffect transition="in" filter="fade">
                                      <p:cBhvr>
                                        <p:cTn id="66" dur="1000"/>
                                        <p:tgtEl>
                                          <p:spTgt spid="641"/>
                                        </p:tgtEl>
                                      </p:cBhvr>
                                    </p:animEffect>
                                  </p:childTnLst>
                                </p:cTn>
                              </p:par>
                              <p:par>
                                <p:cTn id="67" presetID="64" presetClass="path" presetSubtype="0" fill="hold" nodeType="withEffect">
                                  <p:stCondLst>
                                    <p:cond delay="0"/>
                                  </p:stCondLst>
                                  <p:childTnLst>
                                    <p:animMotion origin="layout" path="M -1.13657E-6 2.22222E-6 L -0.90301 -0.31505 " pathEditMode="relative" rAng="0" ptsTypes="AA">
                                      <p:cBhvr>
                                        <p:cTn id="68" dur="1000" spd="-100000" fill="hold"/>
                                        <p:tgtEl>
                                          <p:spTgt spid="641"/>
                                        </p:tgtEl>
                                        <p:attrNameLst>
                                          <p:attrName>ppt_x</p:attrName>
                                          <p:attrName>ppt_y</p:attrName>
                                        </p:attrNameLst>
                                      </p:cBhvr>
                                      <p:rCtr x="-45150" y="-15764"/>
                                    </p:animMotion>
                                  </p:childTnLst>
                                </p:cTn>
                              </p:par>
                            </p:childTnLst>
                          </p:cTn>
                        </p:par>
                        <p:par>
                          <p:cTn id="69" fill="hold">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644"/>
                                        </p:tgtEl>
                                        <p:attrNameLst>
                                          <p:attrName>style.visibility</p:attrName>
                                        </p:attrNameLst>
                                      </p:cBhvr>
                                      <p:to>
                                        <p:strVal val="visible"/>
                                      </p:to>
                                    </p:set>
                                    <p:animEffect transition="in" filter="wipe(left)">
                                      <p:cBhvr>
                                        <p:cTn id="72" dur="400"/>
                                        <p:tgtEl>
                                          <p:spTgt spid="6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29" grpId="0"/>
      <p:bldP spid="630" grpId="0"/>
      <p:bldP spid="635" grpId="0"/>
      <p:bldP spid="640" grpId="0"/>
      <p:bldP spid="64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2558" y="-27384"/>
            <a:ext cx="432048" cy="692696"/>
          </a:xfrm>
          <a:prstGeom prst="rect">
            <a:avLst/>
          </a:prstGeom>
          <a:solidFill>
            <a:srgbClr val="0070C0"/>
          </a:solidFill>
          <a:ln>
            <a:noFill/>
          </a:ln>
          <a:effectLst>
            <a:outerShdw blurRad="254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文本框 9"/>
          <p:cNvSpPr txBox="1"/>
          <p:nvPr/>
        </p:nvSpPr>
        <p:spPr>
          <a:xfrm>
            <a:off x="838622" y="188640"/>
            <a:ext cx="1512168" cy="377026"/>
          </a:xfrm>
          <a:prstGeom prst="rect">
            <a:avLst/>
          </a:prstGeom>
          <a:noFill/>
        </p:spPr>
        <p:txBody>
          <a:bodyPr wrap="square" lIns="68580" tIns="34290" rIns="68580" bIns="34290" rtlCol="0">
            <a:spAutoFit/>
          </a:bodyPr>
          <a:lstStyle/>
          <a:p>
            <a:pPr marL="0" lvl="1"/>
            <a:r>
              <a:rPr lang="zh-CN" altLang="en-US" sz="2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发展前景</a:t>
            </a:r>
          </a:p>
        </p:txBody>
      </p:sp>
      <p:sp>
        <p:nvSpPr>
          <p:cNvPr id="4" name="矩形 3"/>
          <p:cNvSpPr/>
          <p:nvPr/>
        </p:nvSpPr>
        <p:spPr>
          <a:xfrm>
            <a:off x="11927854" y="5949280"/>
            <a:ext cx="262558" cy="906934"/>
          </a:xfrm>
          <a:prstGeom prst="rect">
            <a:avLst/>
          </a:prstGeom>
          <a:solidFill>
            <a:srgbClr val="0070C0"/>
          </a:solidFill>
          <a:ln>
            <a:noFill/>
          </a:ln>
          <a:effectLst>
            <a:outerShdw blurRad="355600" dist="1016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10919742" y="6165304"/>
            <a:ext cx="1008112" cy="523220"/>
          </a:xfrm>
          <a:prstGeom prst="rect">
            <a:avLst/>
          </a:prstGeom>
          <a:noFill/>
        </p:spPr>
        <p:txBody>
          <a:bodyPr wrap="square" rtlCol="0">
            <a:spAutoFit/>
          </a:bodyPr>
          <a:lstStyle/>
          <a:p>
            <a:pPr algn="ctr"/>
            <a:r>
              <a:rPr lang="en-US" altLang="zh-CN"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-14-</a:t>
            </a:r>
            <a:endParaRPr lang="zh-CN" altLang="en-US"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矩形 28"/>
          <p:cNvSpPr>
            <a:spLocks noChangeArrowheads="1"/>
          </p:cNvSpPr>
          <p:nvPr/>
        </p:nvSpPr>
        <p:spPr bwMode="auto">
          <a:xfrm>
            <a:off x="1632359" y="1409060"/>
            <a:ext cx="8929724"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据统计，截至</a:t>
            </a:r>
            <a:r>
              <a:rPr lang="en-US" altLang="zh-CN" sz="1200" dirty="0">
                <a:solidFill>
                  <a:schemeClr val="tx1">
                    <a:lumMod val="50000"/>
                    <a:lumOff val="50000"/>
                  </a:schemeClr>
                </a:solidFill>
                <a:sym typeface="微软雅黑" panose="020B0503020204020204" pitchFamily="34" charset="-122"/>
              </a:rPr>
              <a:t>2012</a:t>
            </a:r>
            <a:r>
              <a:rPr lang="zh-CN" altLang="en-US" sz="1200" dirty="0">
                <a:solidFill>
                  <a:schemeClr val="tx1">
                    <a:lumMod val="50000"/>
                    <a:lumOff val="50000"/>
                  </a:schemeClr>
                </a:solidFill>
                <a:sym typeface="微软雅黑" panose="020B0503020204020204" pitchFamily="34" charset="-122"/>
              </a:rPr>
              <a:t>年</a:t>
            </a:r>
            <a:r>
              <a:rPr lang="en-US" altLang="zh-CN" sz="1200" dirty="0">
                <a:solidFill>
                  <a:schemeClr val="tx1">
                    <a:lumMod val="50000"/>
                    <a:lumOff val="50000"/>
                  </a:schemeClr>
                </a:solidFill>
                <a:sym typeface="微软雅黑" panose="020B0503020204020204" pitchFamily="34" charset="-122"/>
              </a:rPr>
              <a:t>6</a:t>
            </a:r>
            <a:r>
              <a:rPr lang="zh-CN" altLang="en-US" sz="1200" dirty="0">
                <a:solidFill>
                  <a:schemeClr val="tx1">
                    <a:lumMod val="50000"/>
                    <a:lumOff val="50000"/>
                  </a:schemeClr>
                </a:solidFill>
                <a:sym typeface="微软雅黑" panose="020B0503020204020204" pitchFamily="34" charset="-122"/>
              </a:rPr>
              <a:t>月底，中国网民数量达到</a:t>
            </a:r>
            <a:r>
              <a:rPr lang="en-US" altLang="zh-CN" sz="1200" dirty="0">
                <a:solidFill>
                  <a:schemeClr val="tx1">
                    <a:lumMod val="50000"/>
                    <a:lumOff val="50000"/>
                  </a:schemeClr>
                </a:solidFill>
                <a:sym typeface="微软雅黑" panose="020B0503020204020204" pitchFamily="34" charset="-122"/>
              </a:rPr>
              <a:t>5.38</a:t>
            </a:r>
            <a:r>
              <a:rPr lang="zh-CN" altLang="en-US" sz="1200" dirty="0">
                <a:solidFill>
                  <a:schemeClr val="tx1">
                    <a:lumMod val="50000"/>
                    <a:lumOff val="50000"/>
                  </a:schemeClr>
                </a:solidFill>
                <a:sym typeface="微软雅黑" panose="020B0503020204020204" pitchFamily="34" charset="-122"/>
              </a:rPr>
              <a:t>亿，其中手机网民达到</a:t>
            </a:r>
            <a:r>
              <a:rPr lang="en-US" altLang="zh-CN" sz="1200" dirty="0">
                <a:solidFill>
                  <a:schemeClr val="tx1">
                    <a:lumMod val="50000"/>
                    <a:lumOff val="50000"/>
                  </a:schemeClr>
                </a:solidFill>
                <a:sym typeface="微软雅黑" panose="020B0503020204020204" pitchFamily="34" charset="-122"/>
              </a:rPr>
              <a:t>3.88</a:t>
            </a:r>
            <a:r>
              <a:rPr lang="zh-CN" altLang="en-US" sz="1200" dirty="0">
                <a:solidFill>
                  <a:schemeClr val="tx1">
                    <a:lumMod val="50000"/>
                    <a:lumOff val="50000"/>
                  </a:schemeClr>
                </a:solidFill>
                <a:sym typeface="微软雅黑" panose="020B0503020204020204" pitchFamily="34" charset="-122"/>
              </a:rPr>
              <a:t>亿，较</a:t>
            </a:r>
            <a:r>
              <a:rPr lang="en-US" altLang="zh-CN" sz="1200" dirty="0">
                <a:solidFill>
                  <a:schemeClr val="tx1">
                    <a:lumMod val="50000"/>
                    <a:lumOff val="50000"/>
                  </a:schemeClr>
                </a:solidFill>
                <a:sym typeface="微软雅黑" panose="020B0503020204020204" pitchFamily="34" charset="-122"/>
              </a:rPr>
              <a:t>2011</a:t>
            </a:r>
            <a:r>
              <a:rPr lang="zh-CN" altLang="en-US" sz="1200" dirty="0">
                <a:solidFill>
                  <a:schemeClr val="tx1">
                    <a:lumMod val="50000"/>
                    <a:lumOff val="50000"/>
                  </a:schemeClr>
                </a:solidFill>
                <a:sym typeface="微软雅黑" panose="020B0503020204020204" pitchFamily="34" charset="-122"/>
              </a:rPr>
              <a:t>年底增加了约</a:t>
            </a:r>
            <a:r>
              <a:rPr lang="en-US" altLang="zh-CN" sz="1200" dirty="0">
                <a:solidFill>
                  <a:schemeClr val="tx1">
                    <a:lumMod val="50000"/>
                    <a:lumOff val="50000"/>
                  </a:schemeClr>
                </a:solidFill>
                <a:sym typeface="微软雅黑" panose="020B0503020204020204" pitchFamily="34" charset="-122"/>
              </a:rPr>
              <a:t>3270</a:t>
            </a:r>
            <a:r>
              <a:rPr lang="zh-CN" altLang="en-US" sz="1200" dirty="0">
                <a:solidFill>
                  <a:schemeClr val="tx1">
                    <a:lumMod val="50000"/>
                    <a:lumOff val="50000"/>
                  </a:schemeClr>
                </a:solidFill>
                <a:sym typeface="微软雅黑" panose="020B0503020204020204" pitchFamily="34" charset="-122"/>
              </a:rPr>
              <a:t>万人，网民中用手机接入互联网的用户占比由上年底的</a:t>
            </a:r>
            <a:r>
              <a:rPr lang="en-US" altLang="zh-CN" sz="1200" dirty="0">
                <a:solidFill>
                  <a:schemeClr val="tx1">
                    <a:lumMod val="50000"/>
                    <a:lumOff val="50000"/>
                  </a:schemeClr>
                </a:solidFill>
                <a:sym typeface="微软雅黑" panose="020B0503020204020204" pitchFamily="34" charset="-122"/>
              </a:rPr>
              <a:t>69.3%</a:t>
            </a:r>
            <a:r>
              <a:rPr lang="zh-CN" altLang="en-US" sz="1200" dirty="0">
                <a:solidFill>
                  <a:schemeClr val="tx1">
                    <a:lumMod val="50000"/>
                    <a:lumOff val="50000"/>
                  </a:schemeClr>
                </a:solidFill>
                <a:sym typeface="微软雅黑" panose="020B0503020204020204" pitchFamily="34" charset="-122"/>
              </a:rPr>
              <a:t>提升至</a:t>
            </a:r>
            <a:r>
              <a:rPr lang="en-US" altLang="zh-CN" sz="1200" dirty="0">
                <a:solidFill>
                  <a:schemeClr val="tx1">
                    <a:lumMod val="50000"/>
                    <a:lumOff val="50000"/>
                  </a:schemeClr>
                </a:solidFill>
                <a:sym typeface="微软雅黑" panose="020B0503020204020204" pitchFamily="34" charset="-122"/>
              </a:rPr>
              <a:t>72.2%</a:t>
            </a:r>
            <a:r>
              <a:rPr lang="zh-CN" altLang="en-US" sz="1200" dirty="0">
                <a:solidFill>
                  <a:schemeClr val="tx1">
                    <a:lumMod val="50000"/>
                    <a:lumOff val="50000"/>
                  </a:schemeClr>
                </a:solidFill>
                <a:sym typeface="微软雅黑" panose="020B0503020204020204" pitchFamily="34" charset="-122"/>
              </a:rPr>
              <a:t>。而台式电脑为</a:t>
            </a:r>
            <a:r>
              <a:rPr lang="en-US" altLang="zh-CN" sz="1200" dirty="0">
                <a:solidFill>
                  <a:schemeClr val="tx1">
                    <a:lumMod val="50000"/>
                    <a:lumOff val="50000"/>
                  </a:schemeClr>
                </a:solidFill>
                <a:sym typeface="微软雅黑" panose="020B0503020204020204" pitchFamily="34" charset="-122"/>
              </a:rPr>
              <a:t>3.80</a:t>
            </a:r>
            <a:r>
              <a:rPr lang="zh-CN" altLang="en-US" sz="1200" dirty="0">
                <a:solidFill>
                  <a:schemeClr val="tx1">
                    <a:lumMod val="50000"/>
                    <a:lumOff val="50000"/>
                  </a:schemeClr>
                </a:solidFill>
                <a:sym typeface="微软雅黑" panose="020B0503020204020204" pitchFamily="34" charset="-122"/>
              </a:rPr>
              <a:t>亿，手机网民的数量首次超越台式电脑网民的数量，也意味着移动互联网迎来了它高速发展的时期。</a:t>
            </a:r>
          </a:p>
        </p:txBody>
      </p:sp>
      <p:grpSp>
        <p:nvGrpSpPr>
          <p:cNvPr id="25" name="Group 4"/>
          <p:cNvGrpSpPr>
            <a:grpSpLocks noChangeAspect="1"/>
          </p:cNvGrpSpPr>
          <p:nvPr/>
        </p:nvGrpSpPr>
        <p:grpSpPr bwMode="auto">
          <a:xfrm>
            <a:off x="1153571" y="2516154"/>
            <a:ext cx="3697783" cy="4657262"/>
            <a:chOff x="579" y="587"/>
            <a:chExt cx="2243" cy="2825"/>
          </a:xfrm>
          <a:solidFill>
            <a:srgbClr val="0070C0"/>
          </a:solidFill>
        </p:grpSpPr>
        <p:grpSp>
          <p:nvGrpSpPr>
            <p:cNvPr id="26" name="Group 205"/>
            <p:cNvGrpSpPr>
              <a:grpSpLocks/>
            </p:cNvGrpSpPr>
            <p:nvPr/>
          </p:nvGrpSpPr>
          <p:grpSpPr bwMode="auto">
            <a:xfrm>
              <a:off x="579" y="597"/>
              <a:ext cx="2243" cy="2635"/>
              <a:chOff x="579" y="597"/>
              <a:chExt cx="2243" cy="2635"/>
            </a:xfrm>
            <a:grpFill/>
          </p:grpSpPr>
          <p:sp>
            <p:nvSpPr>
              <p:cNvPr id="430" name="Oval 5"/>
              <p:cNvSpPr>
                <a:spLocks noChangeArrowheads="1"/>
              </p:cNvSpPr>
              <p:nvPr/>
            </p:nvSpPr>
            <p:spPr bwMode="auto">
              <a:xfrm>
                <a:off x="960" y="874"/>
                <a:ext cx="1033" cy="80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1" name="Freeform 6"/>
              <p:cNvSpPr>
                <a:spLocks/>
              </p:cNvSpPr>
              <p:nvPr/>
            </p:nvSpPr>
            <p:spPr bwMode="auto">
              <a:xfrm>
                <a:off x="1470" y="1568"/>
                <a:ext cx="476" cy="179"/>
              </a:xfrm>
              <a:custGeom>
                <a:avLst/>
                <a:gdLst>
                  <a:gd name="T0" fmla="*/ 210 w 327"/>
                  <a:gd name="T1" fmla="*/ 16 h 123"/>
                  <a:gd name="T2" fmla="*/ 327 w 327"/>
                  <a:gd name="T3" fmla="*/ 99 h 123"/>
                  <a:gd name="T4" fmla="*/ 96 w 327"/>
                  <a:gd name="T5" fmla="*/ 62 h 123"/>
                  <a:gd name="T6" fmla="*/ 210 w 327"/>
                  <a:gd name="T7" fmla="*/ 16 h 123"/>
                </a:gdLst>
                <a:ahLst/>
                <a:cxnLst>
                  <a:cxn ang="0">
                    <a:pos x="T0" y="T1"/>
                  </a:cxn>
                  <a:cxn ang="0">
                    <a:pos x="T2" y="T3"/>
                  </a:cxn>
                  <a:cxn ang="0">
                    <a:pos x="T4" y="T5"/>
                  </a:cxn>
                  <a:cxn ang="0">
                    <a:pos x="T6" y="T7"/>
                  </a:cxn>
                </a:cxnLst>
                <a:rect l="0" t="0" r="r" b="b"/>
                <a:pathLst>
                  <a:path w="327" h="123">
                    <a:moveTo>
                      <a:pt x="210" y="16"/>
                    </a:moveTo>
                    <a:cubicBezTo>
                      <a:pt x="210" y="16"/>
                      <a:pt x="265" y="86"/>
                      <a:pt x="327" y="99"/>
                    </a:cubicBezTo>
                    <a:cubicBezTo>
                      <a:pt x="327" y="99"/>
                      <a:pt x="192" y="123"/>
                      <a:pt x="96" y="62"/>
                    </a:cubicBezTo>
                    <a:cubicBezTo>
                      <a:pt x="0" y="0"/>
                      <a:pt x="210" y="16"/>
                      <a:pt x="21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2" name="Oval 7"/>
              <p:cNvSpPr>
                <a:spLocks noChangeArrowheads="1"/>
              </p:cNvSpPr>
              <p:nvPr/>
            </p:nvSpPr>
            <p:spPr bwMode="auto">
              <a:xfrm>
                <a:off x="1070" y="685"/>
                <a:ext cx="35" cy="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3" name="Freeform 8"/>
              <p:cNvSpPr>
                <a:spLocks/>
              </p:cNvSpPr>
              <p:nvPr/>
            </p:nvSpPr>
            <p:spPr bwMode="auto">
              <a:xfrm>
                <a:off x="1047" y="731"/>
                <a:ext cx="81" cy="189"/>
              </a:xfrm>
              <a:custGeom>
                <a:avLst/>
                <a:gdLst>
                  <a:gd name="T0" fmla="*/ 28 w 56"/>
                  <a:gd name="T1" fmla="*/ 72 h 130"/>
                  <a:gd name="T2" fmla="*/ 33 w 56"/>
                  <a:gd name="T3" fmla="*/ 130 h 130"/>
                  <a:gd name="T4" fmla="*/ 44 w 56"/>
                  <a:gd name="T5" fmla="*/ 130 h 130"/>
                  <a:gd name="T6" fmla="*/ 44 w 56"/>
                  <a:gd name="T7" fmla="*/ 62 h 130"/>
                  <a:gd name="T8" fmla="*/ 52 w 56"/>
                  <a:gd name="T9" fmla="*/ 62 h 130"/>
                  <a:gd name="T10" fmla="*/ 54 w 56"/>
                  <a:gd name="T11" fmla="*/ 23 h 130"/>
                  <a:gd name="T12" fmla="*/ 44 w 56"/>
                  <a:gd name="T13" fmla="*/ 1 h 130"/>
                  <a:gd name="T14" fmla="*/ 36 w 56"/>
                  <a:gd name="T15" fmla="*/ 0 h 130"/>
                  <a:gd name="T16" fmla="*/ 28 w 56"/>
                  <a:gd name="T17" fmla="*/ 0 h 130"/>
                  <a:gd name="T18" fmla="*/ 20 w 56"/>
                  <a:gd name="T19" fmla="*/ 0 h 130"/>
                  <a:gd name="T20" fmla="*/ 13 w 56"/>
                  <a:gd name="T21" fmla="*/ 1 h 130"/>
                  <a:gd name="T22" fmla="*/ 2 w 56"/>
                  <a:gd name="T23" fmla="*/ 23 h 130"/>
                  <a:gd name="T24" fmla="*/ 5 w 56"/>
                  <a:gd name="T25" fmla="*/ 62 h 130"/>
                  <a:gd name="T26" fmla="*/ 13 w 56"/>
                  <a:gd name="T27" fmla="*/ 62 h 130"/>
                  <a:gd name="T28" fmla="*/ 13 w 56"/>
                  <a:gd name="T29" fmla="*/ 130 h 130"/>
                  <a:gd name="T30" fmla="*/ 23 w 56"/>
                  <a:gd name="T31" fmla="*/ 130 h 130"/>
                  <a:gd name="T32" fmla="*/ 28 w 56"/>
                  <a:gd name="T33" fmla="*/ 72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 h="130">
                    <a:moveTo>
                      <a:pt x="28" y="72"/>
                    </a:moveTo>
                    <a:cubicBezTo>
                      <a:pt x="33" y="130"/>
                      <a:pt x="33" y="130"/>
                      <a:pt x="33" y="130"/>
                    </a:cubicBezTo>
                    <a:cubicBezTo>
                      <a:pt x="44" y="130"/>
                      <a:pt x="44" y="130"/>
                      <a:pt x="44" y="130"/>
                    </a:cubicBezTo>
                    <a:cubicBezTo>
                      <a:pt x="44" y="62"/>
                      <a:pt x="44" y="62"/>
                      <a:pt x="44" y="62"/>
                    </a:cubicBezTo>
                    <a:cubicBezTo>
                      <a:pt x="52" y="62"/>
                      <a:pt x="52" y="62"/>
                      <a:pt x="52" y="62"/>
                    </a:cubicBezTo>
                    <a:cubicBezTo>
                      <a:pt x="54" y="23"/>
                      <a:pt x="54" y="23"/>
                      <a:pt x="54" y="23"/>
                    </a:cubicBezTo>
                    <a:cubicBezTo>
                      <a:pt x="54" y="23"/>
                      <a:pt x="56" y="6"/>
                      <a:pt x="44" y="1"/>
                    </a:cubicBezTo>
                    <a:cubicBezTo>
                      <a:pt x="42" y="0"/>
                      <a:pt x="39" y="0"/>
                      <a:pt x="36" y="0"/>
                    </a:cubicBezTo>
                    <a:cubicBezTo>
                      <a:pt x="28" y="0"/>
                      <a:pt x="28" y="0"/>
                      <a:pt x="28" y="0"/>
                    </a:cubicBezTo>
                    <a:cubicBezTo>
                      <a:pt x="20" y="0"/>
                      <a:pt x="20" y="0"/>
                      <a:pt x="20" y="0"/>
                    </a:cubicBezTo>
                    <a:cubicBezTo>
                      <a:pt x="17" y="0"/>
                      <a:pt x="15" y="0"/>
                      <a:pt x="13" y="1"/>
                    </a:cubicBezTo>
                    <a:cubicBezTo>
                      <a:pt x="0" y="6"/>
                      <a:pt x="2" y="23"/>
                      <a:pt x="2" y="23"/>
                    </a:cubicBezTo>
                    <a:cubicBezTo>
                      <a:pt x="5" y="62"/>
                      <a:pt x="5" y="62"/>
                      <a:pt x="5" y="62"/>
                    </a:cubicBezTo>
                    <a:cubicBezTo>
                      <a:pt x="13" y="62"/>
                      <a:pt x="13" y="62"/>
                      <a:pt x="13" y="62"/>
                    </a:cubicBezTo>
                    <a:cubicBezTo>
                      <a:pt x="13" y="130"/>
                      <a:pt x="13" y="130"/>
                      <a:pt x="13" y="130"/>
                    </a:cubicBezTo>
                    <a:cubicBezTo>
                      <a:pt x="23" y="130"/>
                      <a:pt x="23" y="130"/>
                      <a:pt x="23" y="130"/>
                    </a:cubicBezTo>
                    <a:lnTo>
                      <a:pt x="2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4" name="Oval 9"/>
              <p:cNvSpPr>
                <a:spLocks noChangeArrowheads="1"/>
              </p:cNvSpPr>
              <p:nvPr/>
            </p:nvSpPr>
            <p:spPr bwMode="auto">
              <a:xfrm>
                <a:off x="1108" y="2413"/>
                <a:ext cx="35" cy="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5" name="Freeform 10"/>
              <p:cNvSpPr>
                <a:spLocks/>
              </p:cNvSpPr>
              <p:nvPr/>
            </p:nvSpPr>
            <p:spPr bwMode="auto">
              <a:xfrm>
                <a:off x="1085" y="2457"/>
                <a:ext cx="81" cy="189"/>
              </a:xfrm>
              <a:custGeom>
                <a:avLst/>
                <a:gdLst>
                  <a:gd name="T0" fmla="*/ 28 w 56"/>
                  <a:gd name="T1" fmla="*/ 73 h 130"/>
                  <a:gd name="T2" fmla="*/ 33 w 56"/>
                  <a:gd name="T3" fmla="*/ 130 h 130"/>
                  <a:gd name="T4" fmla="*/ 44 w 56"/>
                  <a:gd name="T5" fmla="*/ 130 h 130"/>
                  <a:gd name="T6" fmla="*/ 44 w 56"/>
                  <a:gd name="T7" fmla="*/ 63 h 130"/>
                  <a:gd name="T8" fmla="*/ 52 w 56"/>
                  <a:gd name="T9" fmla="*/ 63 h 130"/>
                  <a:gd name="T10" fmla="*/ 54 w 56"/>
                  <a:gd name="T11" fmla="*/ 24 h 130"/>
                  <a:gd name="T12" fmla="*/ 44 w 56"/>
                  <a:gd name="T13" fmla="*/ 2 h 130"/>
                  <a:gd name="T14" fmla="*/ 36 w 56"/>
                  <a:gd name="T15" fmla="*/ 0 h 130"/>
                  <a:gd name="T16" fmla="*/ 28 w 56"/>
                  <a:gd name="T17" fmla="*/ 0 h 130"/>
                  <a:gd name="T18" fmla="*/ 20 w 56"/>
                  <a:gd name="T19" fmla="*/ 0 h 130"/>
                  <a:gd name="T20" fmla="*/ 13 w 56"/>
                  <a:gd name="T21" fmla="*/ 2 h 130"/>
                  <a:gd name="T22" fmla="*/ 2 w 56"/>
                  <a:gd name="T23" fmla="*/ 24 h 130"/>
                  <a:gd name="T24" fmla="*/ 5 w 56"/>
                  <a:gd name="T25" fmla="*/ 63 h 130"/>
                  <a:gd name="T26" fmla="*/ 13 w 56"/>
                  <a:gd name="T27" fmla="*/ 63 h 130"/>
                  <a:gd name="T28" fmla="*/ 13 w 56"/>
                  <a:gd name="T29" fmla="*/ 130 h 130"/>
                  <a:gd name="T30" fmla="*/ 23 w 56"/>
                  <a:gd name="T31" fmla="*/ 130 h 130"/>
                  <a:gd name="T32" fmla="*/ 28 w 56"/>
                  <a:gd name="T33" fmla="*/ 7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 h="130">
                    <a:moveTo>
                      <a:pt x="28" y="73"/>
                    </a:moveTo>
                    <a:cubicBezTo>
                      <a:pt x="33" y="130"/>
                      <a:pt x="33" y="130"/>
                      <a:pt x="33" y="130"/>
                    </a:cubicBezTo>
                    <a:cubicBezTo>
                      <a:pt x="44" y="130"/>
                      <a:pt x="44" y="130"/>
                      <a:pt x="44" y="130"/>
                    </a:cubicBezTo>
                    <a:cubicBezTo>
                      <a:pt x="44" y="63"/>
                      <a:pt x="44" y="63"/>
                      <a:pt x="44" y="63"/>
                    </a:cubicBezTo>
                    <a:cubicBezTo>
                      <a:pt x="52" y="63"/>
                      <a:pt x="52" y="63"/>
                      <a:pt x="52" y="63"/>
                    </a:cubicBezTo>
                    <a:cubicBezTo>
                      <a:pt x="54" y="24"/>
                      <a:pt x="54" y="24"/>
                      <a:pt x="54" y="24"/>
                    </a:cubicBezTo>
                    <a:cubicBezTo>
                      <a:pt x="54" y="24"/>
                      <a:pt x="56" y="7"/>
                      <a:pt x="44" y="2"/>
                    </a:cubicBezTo>
                    <a:cubicBezTo>
                      <a:pt x="42" y="1"/>
                      <a:pt x="39" y="0"/>
                      <a:pt x="36" y="0"/>
                    </a:cubicBezTo>
                    <a:cubicBezTo>
                      <a:pt x="28" y="0"/>
                      <a:pt x="28" y="0"/>
                      <a:pt x="28" y="0"/>
                    </a:cubicBezTo>
                    <a:cubicBezTo>
                      <a:pt x="20" y="0"/>
                      <a:pt x="20" y="0"/>
                      <a:pt x="20" y="0"/>
                    </a:cubicBezTo>
                    <a:cubicBezTo>
                      <a:pt x="17" y="0"/>
                      <a:pt x="15" y="1"/>
                      <a:pt x="13" y="2"/>
                    </a:cubicBezTo>
                    <a:cubicBezTo>
                      <a:pt x="0" y="7"/>
                      <a:pt x="2" y="24"/>
                      <a:pt x="2" y="24"/>
                    </a:cubicBezTo>
                    <a:cubicBezTo>
                      <a:pt x="5" y="63"/>
                      <a:pt x="5" y="63"/>
                      <a:pt x="5" y="63"/>
                    </a:cubicBezTo>
                    <a:cubicBezTo>
                      <a:pt x="13" y="63"/>
                      <a:pt x="13" y="63"/>
                      <a:pt x="13" y="63"/>
                    </a:cubicBezTo>
                    <a:cubicBezTo>
                      <a:pt x="13" y="130"/>
                      <a:pt x="13" y="130"/>
                      <a:pt x="13" y="130"/>
                    </a:cubicBezTo>
                    <a:cubicBezTo>
                      <a:pt x="23" y="130"/>
                      <a:pt x="23" y="130"/>
                      <a:pt x="23" y="130"/>
                    </a:cubicBezTo>
                    <a:lnTo>
                      <a:pt x="2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6" name="Oval 11"/>
              <p:cNvSpPr>
                <a:spLocks noChangeArrowheads="1"/>
              </p:cNvSpPr>
              <p:nvPr/>
            </p:nvSpPr>
            <p:spPr bwMode="auto">
              <a:xfrm>
                <a:off x="2281" y="1074"/>
                <a:ext cx="50" cy="5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7" name="Freeform 12"/>
              <p:cNvSpPr>
                <a:spLocks/>
              </p:cNvSpPr>
              <p:nvPr/>
            </p:nvSpPr>
            <p:spPr bwMode="auto">
              <a:xfrm>
                <a:off x="2247" y="1138"/>
                <a:ext cx="118" cy="276"/>
              </a:xfrm>
              <a:custGeom>
                <a:avLst/>
                <a:gdLst>
                  <a:gd name="T0" fmla="*/ 41 w 81"/>
                  <a:gd name="T1" fmla="*/ 106 h 190"/>
                  <a:gd name="T2" fmla="*/ 48 w 81"/>
                  <a:gd name="T3" fmla="*/ 190 h 190"/>
                  <a:gd name="T4" fmla="*/ 63 w 81"/>
                  <a:gd name="T5" fmla="*/ 190 h 190"/>
                  <a:gd name="T6" fmla="*/ 63 w 81"/>
                  <a:gd name="T7" fmla="*/ 91 h 190"/>
                  <a:gd name="T8" fmla="*/ 75 w 81"/>
                  <a:gd name="T9" fmla="*/ 91 h 190"/>
                  <a:gd name="T10" fmla="*/ 79 w 81"/>
                  <a:gd name="T11" fmla="*/ 34 h 190"/>
                  <a:gd name="T12" fmla="*/ 63 w 81"/>
                  <a:gd name="T13" fmla="*/ 2 h 190"/>
                  <a:gd name="T14" fmla="*/ 52 w 81"/>
                  <a:gd name="T15" fmla="*/ 0 h 190"/>
                  <a:gd name="T16" fmla="*/ 41 w 81"/>
                  <a:gd name="T17" fmla="*/ 0 h 190"/>
                  <a:gd name="T18" fmla="*/ 29 w 81"/>
                  <a:gd name="T19" fmla="*/ 0 h 190"/>
                  <a:gd name="T20" fmla="*/ 18 w 81"/>
                  <a:gd name="T21" fmla="*/ 2 h 190"/>
                  <a:gd name="T22" fmla="*/ 2 w 81"/>
                  <a:gd name="T23" fmla="*/ 34 h 190"/>
                  <a:gd name="T24" fmla="*/ 6 w 81"/>
                  <a:gd name="T25" fmla="*/ 91 h 190"/>
                  <a:gd name="T26" fmla="*/ 18 w 81"/>
                  <a:gd name="T27" fmla="*/ 91 h 190"/>
                  <a:gd name="T28" fmla="*/ 18 w 81"/>
                  <a:gd name="T29" fmla="*/ 190 h 190"/>
                  <a:gd name="T30" fmla="*/ 33 w 81"/>
                  <a:gd name="T31" fmla="*/ 190 h 190"/>
                  <a:gd name="T32" fmla="*/ 41 w 81"/>
                  <a:gd name="T33" fmla="*/ 106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190">
                    <a:moveTo>
                      <a:pt x="41" y="106"/>
                    </a:moveTo>
                    <a:cubicBezTo>
                      <a:pt x="48" y="190"/>
                      <a:pt x="48" y="190"/>
                      <a:pt x="48" y="190"/>
                    </a:cubicBezTo>
                    <a:cubicBezTo>
                      <a:pt x="63" y="190"/>
                      <a:pt x="63" y="190"/>
                      <a:pt x="63" y="190"/>
                    </a:cubicBezTo>
                    <a:cubicBezTo>
                      <a:pt x="63" y="91"/>
                      <a:pt x="63" y="91"/>
                      <a:pt x="63" y="91"/>
                    </a:cubicBezTo>
                    <a:cubicBezTo>
                      <a:pt x="75" y="91"/>
                      <a:pt x="75" y="91"/>
                      <a:pt x="75" y="91"/>
                    </a:cubicBezTo>
                    <a:cubicBezTo>
                      <a:pt x="79" y="34"/>
                      <a:pt x="79" y="34"/>
                      <a:pt x="79" y="34"/>
                    </a:cubicBezTo>
                    <a:cubicBezTo>
                      <a:pt x="79" y="34"/>
                      <a:pt x="81" y="9"/>
                      <a:pt x="63" y="2"/>
                    </a:cubicBezTo>
                    <a:cubicBezTo>
                      <a:pt x="60" y="1"/>
                      <a:pt x="56" y="0"/>
                      <a:pt x="52" y="0"/>
                    </a:cubicBezTo>
                    <a:cubicBezTo>
                      <a:pt x="41" y="0"/>
                      <a:pt x="41" y="0"/>
                      <a:pt x="41" y="0"/>
                    </a:cubicBezTo>
                    <a:cubicBezTo>
                      <a:pt x="29" y="0"/>
                      <a:pt x="29" y="0"/>
                      <a:pt x="29" y="0"/>
                    </a:cubicBezTo>
                    <a:cubicBezTo>
                      <a:pt x="25" y="0"/>
                      <a:pt x="21" y="1"/>
                      <a:pt x="18" y="2"/>
                    </a:cubicBezTo>
                    <a:cubicBezTo>
                      <a:pt x="0" y="9"/>
                      <a:pt x="2" y="34"/>
                      <a:pt x="2" y="34"/>
                    </a:cubicBezTo>
                    <a:cubicBezTo>
                      <a:pt x="6" y="91"/>
                      <a:pt x="6" y="91"/>
                      <a:pt x="6" y="91"/>
                    </a:cubicBezTo>
                    <a:cubicBezTo>
                      <a:pt x="18" y="91"/>
                      <a:pt x="18" y="91"/>
                      <a:pt x="18" y="91"/>
                    </a:cubicBezTo>
                    <a:cubicBezTo>
                      <a:pt x="18" y="190"/>
                      <a:pt x="18" y="190"/>
                      <a:pt x="18" y="190"/>
                    </a:cubicBezTo>
                    <a:cubicBezTo>
                      <a:pt x="33" y="190"/>
                      <a:pt x="33" y="190"/>
                      <a:pt x="33" y="190"/>
                    </a:cubicBezTo>
                    <a:lnTo>
                      <a:pt x="41" y="1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8" name="Oval 13"/>
              <p:cNvSpPr>
                <a:spLocks noChangeArrowheads="1"/>
              </p:cNvSpPr>
              <p:nvPr/>
            </p:nvSpPr>
            <p:spPr bwMode="auto">
              <a:xfrm>
                <a:off x="2342" y="2039"/>
                <a:ext cx="46" cy="4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9" name="Freeform 14"/>
              <p:cNvSpPr>
                <a:spLocks/>
              </p:cNvSpPr>
              <p:nvPr/>
            </p:nvSpPr>
            <p:spPr bwMode="auto">
              <a:xfrm>
                <a:off x="2311" y="2099"/>
                <a:ext cx="108" cy="250"/>
              </a:xfrm>
              <a:custGeom>
                <a:avLst/>
                <a:gdLst>
                  <a:gd name="T0" fmla="*/ 37 w 74"/>
                  <a:gd name="T1" fmla="*/ 96 h 172"/>
                  <a:gd name="T2" fmla="*/ 44 w 74"/>
                  <a:gd name="T3" fmla="*/ 172 h 172"/>
                  <a:gd name="T4" fmla="*/ 58 w 74"/>
                  <a:gd name="T5" fmla="*/ 172 h 172"/>
                  <a:gd name="T6" fmla="*/ 58 w 74"/>
                  <a:gd name="T7" fmla="*/ 82 h 172"/>
                  <a:gd name="T8" fmla="*/ 68 w 74"/>
                  <a:gd name="T9" fmla="*/ 82 h 172"/>
                  <a:gd name="T10" fmla="*/ 71 w 74"/>
                  <a:gd name="T11" fmla="*/ 31 h 172"/>
                  <a:gd name="T12" fmla="*/ 57 w 74"/>
                  <a:gd name="T13" fmla="*/ 2 h 172"/>
                  <a:gd name="T14" fmla="*/ 47 w 74"/>
                  <a:gd name="T15" fmla="*/ 0 h 172"/>
                  <a:gd name="T16" fmla="*/ 37 w 74"/>
                  <a:gd name="T17" fmla="*/ 0 h 172"/>
                  <a:gd name="T18" fmla="*/ 26 w 74"/>
                  <a:gd name="T19" fmla="*/ 0 h 172"/>
                  <a:gd name="T20" fmla="*/ 16 w 74"/>
                  <a:gd name="T21" fmla="*/ 2 h 172"/>
                  <a:gd name="T22" fmla="*/ 2 w 74"/>
                  <a:gd name="T23" fmla="*/ 31 h 172"/>
                  <a:gd name="T24" fmla="*/ 6 w 74"/>
                  <a:gd name="T25" fmla="*/ 82 h 172"/>
                  <a:gd name="T26" fmla="*/ 16 w 74"/>
                  <a:gd name="T27" fmla="*/ 82 h 172"/>
                  <a:gd name="T28" fmla="*/ 16 w 74"/>
                  <a:gd name="T29" fmla="*/ 172 h 172"/>
                  <a:gd name="T30" fmla="*/ 30 w 74"/>
                  <a:gd name="T31" fmla="*/ 172 h 172"/>
                  <a:gd name="T32" fmla="*/ 37 w 74"/>
                  <a:gd name="T33" fmla="*/ 9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4" h="172">
                    <a:moveTo>
                      <a:pt x="37" y="96"/>
                    </a:moveTo>
                    <a:cubicBezTo>
                      <a:pt x="44" y="172"/>
                      <a:pt x="44" y="172"/>
                      <a:pt x="44" y="172"/>
                    </a:cubicBezTo>
                    <a:cubicBezTo>
                      <a:pt x="58" y="172"/>
                      <a:pt x="58" y="172"/>
                      <a:pt x="58" y="172"/>
                    </a:cubicBezTo>
                    <a:cubicBezTo>
                      <a:pt x="58" y="82"/>
                      <a:pt x="58" y="82"/>
                      <a:pt x="58" y="82"/>
                    </a:cubicBezTo>
                    <a:cubicBezTo>
                      <a:pt x="68" y="82"/>
                      <a:pt x="68" y="82"/>
                      <a:pt x="68" y="82"/>
                    </a:cubicBezTo>
                    <a:cubicBezTo>
                      <a:pt x="71" y="31"/>
                      <a:pt x="71" y="31"/>
                      <a:pt x="71" y="31"/>
                    </a:cubicBezTo>
                    <a:cubicBezTo>
                      <a:pt x="71" y="31"/>
                      <a:pt x="74" y="8"/>
                      <a:pt x="57" y="2"/>
                    </a:cubicBezTo>
                    <a:cubicBezTo>
                      <a:pt x="55" y="0"/>
                      <a:pt x="51" y="0"/>
                      <a:pt x="47" y="0"/>
                    </a:cubicBezTo>
                    <a:cubicBezTo>
                      <a:pt x="37" y="0"/>
                      <a:pt x="37" y="0"/>
                      <a:pt x="37" y="0"/>
                    </a:cubicBezTo>
                    <a:cubicBezTo>
                      <a:pt x="26" y="0"/>
                      <a:pt x="26" y="0"/>
                      <a:pt x="26" y="0"/>
                    </a:cubicBezTo>
                    <a:cubicBezTo>
                      <a:pt x="22" y="0"/>
                      <a:pt x="19" y="0"/>
                      <a:pt x="16" y="2"/>
                    </a:cubicBezTo>
                    <a:cubicBezTo>
                      <a:pt x="0" y="8"/>
                      <a:pt x="2" y="31"/>
                      <a:pt x="2" y="31"/>
                    </a:cubicBezTo>
                    <a:cubicBezTo>
                      <a:pt x="6" y="82"/>
                      <a:pt x="6" y="82"/>
                      <a:pt x="6" y="82"/>
                    </a:cubicBezTo>
                    <a:cubicBezTo>
                      <a:pt x="16" y="82"/>
                      <a:pt x="16" y="82"/>
                      <a:pt x="16" y="82"/>
                    </a:cubicBezTo>
                    <a:cubicBezTo>
                      <a:pt x="16" y="172"/>
                      <a:pt x="16" y="172"/>
                      <a:pt x="16" y="172"/>
                    </a:cubicBezTo>
                    <a:cubicBezTo>
                      <a:pt x="30" y="172"/>
                      <a:pt x="30" y="172"/>
                      <a:pt x="30" y="172"/>
                    </a:cubicBezTo>
                    <a:lnTo>
                      <a:pt x="37"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0" name="Oval 15"/>
              <p:cNvSpPr>
                <a:spLocks noChangeArrowheads="1"/>
              </p:cNvSpPr>
              <p:nvPr/>
            </p:nvSpPr>
            <p:spPr bwMode="auto">
              <a:xfrm>
                <a:off x="1654" y="2276"/>
                <a:ext cx="52" cy="5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1" name="Freeform 16"/>
              <p:cNvSpPr>
                <a:spLocks/>
              </p:cNvSpPr>
              <p:nvPr/>
            </p:nvSpPr>
            <p:spPr bwMode="auto">
              <a:xfrm>
                <a:off x="1619" y="2342"/>
                <a:ext cx="122" cy="282"/>
              </a:xfrm>
              <a:custGeom>
                <a:avLst/>
                <a:gdLst>
                  <a:gd name="T0" fmla="*/ 42 w 84"/>
                  <a:gd name="T1" fmla="*/ 109 h 194"/>
                  <a:gd name="T2" fmla="*/ 50 w 84"/>
                  <a:gd name="T3" fmla="*/ 194 h 194"/>
                  <a:gd name="T4" fmla="*/ 65 w 84"/>
                  <a:gd name="T5" fmla="*/ 194 h 194"/>
                  <a:gd name="T6" fmla="*/ 65 w 84"/>
                  <a:gd name="T7" fmla="*/ 93 h 194"/>
                  <a:gd name="T8" fmla="*/ 77 w 84"/>
                  <a:gd name="T9" fmla="*/ 93 h 194"/>
                  <a:gd name="T10" fmla="*/ 81 w 84"/>
                  <a:gd name="T11" fmla="*/ 35 h 194"/>
                  <a:gd name="T12" fmla="*/ 65 w 84"/>
                  <a:gd name="T13" fmla="*/ 2 h 194"/>
                  <a:gd name="T14" fmla="*/ 54 w 84"/>
                  <a:gd name="T15" fmla="*/ 0 h 194"/>
                  <a:gd name="T16" fmla="*/ 42 w 84"/>
                  <a:gd name="T17" fmla="*/ 0 h 194"/>
                  <a:gd name="T18" fmla="*/ 30 w 84"/>
                  <a:gd name="T19" fmla="*/ 0 h 194"/>
                  <a:gd name="T20" fmla="*/ 19 w 84"/>
                  <a:gd name="T21" fmla="*/ 2 h 194"/>
                  <a:gd name="T22" fmla="*/ 3 w 84"/>
                  <a:gd name="T23" fmla="*/ 35 h 194"/>
                  <a:gd name="T24" fmla="*/ 7 w 84"/>
                  <a:gd name="T25" fmla="*/ 93 h 194"/>
                  <a:gd name="T26" fmla="*/ 19 w 84"/>
                  <a:gd name="T27" fmla="*/ 93 h 194"/>
                  <a:gd name="T28" fmla="*/ 19 w 84"/>
                  <a:gd name="T29" fmla="*/ 194 h 194"/>
                  <a:gd name="T30" fmla="*/ 34 w 84"/>
                  <a:gd name="T31" fmla="*/ 194 h 194"/>
                  <a:gd name="T32" fmla="*/ 42 w 84"/>
                  <a:gd name="T33" fmla="*/ 10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4" h="194">
                    <a:moveTo>
                      <a:pt x="42" y="109"/>
                    </a:moveTo>
                    <a:cubicBezTo>
                      <a:pt x="50" y="194"/>
                      <a:pt x="50" y="194"/>
                      <a:pt x="50" y="194"/>
                    </a:cubicBezTo>
                    <a:cubicBezTo>
                      <a:pt x="65" y="194"/>
                      <a:pt x="65" y="194"/>
                      <a:pt x="65" y="194"/>
                    </a:cubicBezTo>
                    <a:cubicBezTo>
                      <a:pt x="65" y="93"/>
                      <a:pt x="65" y="93"/>
                      <a:pt x="65" y="93"/>
                    </a:cubicBezTo>
                    <a:cubicBezTo>
                      <a:pt x="77" y="93"/>
                      <a:pt x="77" y="93"/>
                      <a:pt x="77" y="93"/>
                    </a:cubicBezTo>
                    <a:cubicBezTo>
                      <a:pt x="81" y="35"/>
                      <a:pt x="81" y="35"/>
                      <a:pt x="81" y="35"/>
                    </a:cubicBezTo>
                    <a:cubicBezTo>
                      <a:pt x="81" y="35"/>
                      <a:pt x="84" y="9"/>
                      <a:pt x="65" y="2"/>
                    </a:cubicBezTo>
                    <a:cubicBezTo>
                      <a:pt x="62" y="1"/>
                      <a:pt x="58" y="0"/>
                      <a:pt x="54" y="0"/>
                    </a:cubicBezTo>
                    <a:cubicBezTo>
                      <a:pt x="42" y="0"/>
                      <a:pt x="42" y="0"/>
                      <a:pt x="42" y="0"/>
                    </a:cubicBezTo>
                    <a:cubicBezTo>
                      <a:pt x="30" y="0"/>
                      <a:pt x="30" y="0"/>
                      <a:pt x="30" y="0"/>
                    </a:cubicBezTo>
                    <a:cubicBezTo>
                      <a:pt x="26" y="0"/>
                      <a:pt x="22" y="1"/>
                      <a:pt x="19" y="2"/>
                    </a:cubicBezTo>
                    <a:cubicBezTo>
                      <a:pt x="0" y="9"/>
                      <a:pt x="3" y="35"/>
                      <a:pt x="3" y="35"/>
                    </a:cubicBezTo>
                    <a:cubicBezTo>
                      <a:pt x="7" y="93"/>
                      <a:pt x="7" y="93"/>
                      <a:pt x="7" y="93"/>
                    </a:cubicBezTo>
                    <a:cubicBezTo>
                      <a:pt x="19" y="93"/>
                      <a:pt x="19" y="93"/>
                      <a:pt x="19" y="93"/>
                    </a:cubicBezTo>
                    <a:cubicBezTo>
                      <a:pt x="19" y="194"/>
                      <a:pt x="19" y="194"/>
                      <a:pt x="19" y="194"/>
                    </a:cubicBezTo>
                    <a:cubicBezTo>
                      <a:pt x="34" y="194"/>
                      <a:pt x="34" y="194"/>
                      <a:pt x="34" y="194"/>
                    </a:cubicBezTo>
                    <a:lnTo>
                      <a:pt x="42" y="1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2" name="Oval 17"/>
              <p:cNvSpPr>
                <a:spLocks noChangeArrowheads="1"/>
              </p:cNvSpPr>
              <p:nvPr/>
            </p:nvSpPr>
            <p:spPr bwMode="auto">
              <a:xfrm>
                <a:off x="615" y="1446"/>
                <a:ext cx="35" cy="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3" name="Freeform 18"/>
              <p:cNvSpPr>
                <a:spLocks/>
              </p:cNvSpPr>
              <p:nvPr/>
            </p:nvSpPr>
            <p:spPr bwMode="auto">
              <a:xfrm>
                <a:off x="579" y="1485"/>
                <a:ext cx="125" cy="191"/>
              </a:xfrm>
              <a:custGeom>
                <a:avLst/>
                <a:gdLst>
                  <a:gd name="T0" fmla="*/ 86 w 86"/>
                  <a:gd name="T1" fmla="*/ 49 h 131"/>
                  <a:gd name="T2" fmla="*/ 54 w 86"/>
                  <a:gd name="T3" fmla="*/ 9 h 131"/>
                  <a:gd name="T4" fmla="*/ 38 w 86"/>
                  <a:gd name="T5" fmla="*/ 1 h 131"/>
                  <a:gd name="T6" fmla="*/ 28 w 86"/>
                  <a:gd name="T7" fmla="*/ 5 h 131"/>
                  <a:gd name="T8" fmla="*/ 21 w 86"/>
                  <a:gd name="T9" fmla="*/ 29 h 131"/>
                  <a:gd name="T10" fmla="*/ 21 w 86"/>
                  <a:gd name="T11" fmla="*/ 30 h 131"/>
                  <a:gd name="T12" fmla="*/ 0 w 86"/>
                  <a:gd name="T13" fmla="*/ 58 h 131"/>
                  <a:gd name="T14" fmla="*/ 6 w 86"/>
                  <a:gd name="T15" fmla="*/ 63 h 131"/>
                  <a:gd name="T16" fmla="*/ 21 w 86"/>
                  <a:gd name="T17" fmla="*/ 48 h 131"/>
                  <a:gd name="T18" fmla="*/ 21 w 86"/>
                  <a:gd name="T19" fmla="*/ 63 h 131"/>
                  <a:gd name="T20" fmla="*/ 8 w 86"/>
                  <a:gd name="T21" fmla="*/ 128 h 131"/>
                  <a:gd name="T22" fmla="*/ 17 w 86"/>
                  <a:gd name="T23" fmla="*/ 131 h 131"/>
                  <a:gd name="T24" fmla="*/ 35 w 86"/>
                  <a:gd name="T25" fmla="*/ 85 h 131"/>
                  <a:gd name="T26" fmla="*/ 44 w 86"/>
                  <a:gd name="T27" fmla="*/ 104 h 131"/>
                  <a:gd name="T28" fmla="*/ 70 w 86"/>
                  <a:gd name="T29" fmla="*/ 130 h 131"/>
                  <a:gd name="T30" fmla="*/ 77 w 86"/>
                  <a:gd name="T31" fmla="*/ 123 h 131"/>
                  <a:gd name="T32" fmla="*/ 58 w 86"/>
                  <a:gd name="T33" fmla="*/ 99 h 131"/>
                  <a:gd name="T34" fmla="*/ 53 w 86"/>
                  <a:gd name="T35" fmla="*/ 62 h 131"/>
                  <a:gd name="T36" fmla="*/ 53 w 86"/>
                  <a:gd name="T37" fmla="*/ 27 h 131"/>
                  <a:gd name="T38" fmla="*/ 79 w 86"/>
                  <a:gd name="T39" fmla="*/ 55 h 131"/>
                  <a:gd name="T40" fmla="*/ 86 w 86"/>
                  <a:gd name="T41" fmla="*/ 4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6" h="131">
                    <a:moveTo>
                      <a:pt x="86" y="49"/>
                    </a:moveTo>
                    <a:cubicBezTo>
                      <a:pt x="86" y="49"/>
                      <a:pt x="68" y="24"/>
                      <a:pt x="54" y="9"/>
                    </a:cubicBezTo>
                    <a:cubicBezTo>
                      <a:pt x="46" y="0"/>
                      <a:pt x="38" y="1"/>
                      <a:pt x="38" y="1"/>
                    </a:cubicBezTo>
                    <a:cubicBezTo>
                      <a:pt x="37" y="1"/>
                      <a:pt x="32" y="1"/>
                      <a:pt x="28" y="5"/>
                    </a:cubicBezTo>
                    <a:cubicBezTo>
                      <a:pt x="23" y="10"/>
                      <a:pt x="21" y="18"/>
                      <a:pt x="21" y="29"/>
                    </a:cubicBezTo>
                    <a:cubicBezTo>
                      <a:pt x="21" y="29"/>
                      <a:pt x="21" y="29"/>
                      <a:pt x="21" y="30"/>
                    </a:cubicBezTo>
                    <a:cubicBezTo>
                      <a:pt x="0" y="58"/>
                      <a:pt x="0" y="58"/>
                      <a:pt x="0" y="58"/>
                    </a:cubicBezTo>
                    <a:cubicBezTo>
                      <a:pt x="6" y="63"/>
                      <a:pt x="6" y="63"/>
                      <a:pt x="6" y="63"/>
                    </a:cubicBezTo>
                    <a:cubicBezTo>
                      <a:pt x="21" y="48"/>
                      <a:pt x="21" y="48"/>
                      <a:pt x="21" y="48"/>
                    </a:cubicBezTo>
                    <a:cubicBezTo>
                      <a:pt x="21" y="56"/>
                      <a:pt x="21" y="63"/>
                      <a:pt x="21" y="63"/>
                    </a:cubicBezTo>
                    <a:cubicBezTo>
                      <a:pt x="8" y="128"/>
                      <a:pt x="8" y="128"/>
                      <a:pt x="8" y="128"/>
                    </a:cubicBezTo>
                    <a:cubicBezTo>
                      <a:pt x="17" y="131"/>
                      <a:pt x="17" y="131"/>
                      <a:pt x="17" y="131"/>
                    </a:cubicBezTo>
                    <a:cubicBezTo>
                      <a:pt x="35" y="85"/>
                      <a:pt x="35" y="85"/>
                      <a:pt x="35" y="85"/>
                    </a:cubicBezTo>
                    <a:cubicBezTo>
                      <a:pt x="44" y="104"/>
                      <a:pt x="44" y="104"/>
                      <a:pt x="44" y="104"/>
                    </a:cubicBezTo>
                    <a:cubicBezTo>
                      <a:pt x="70" y="130"/>
                      <a:pt x="70" y="130"/>
                      <a:pt x="70" y="130"/>
                    </a:cubicBezTo>
                    <a:cubicBezTo>
                      <a:pt x="77" y="123"/>
                      <a:pt x="77" y="123"/>
                      <a:pt x="77" y="123"/>
                    </a:cubicBezTo>
                    <a:cubicBezTo>
                      <a:pt x="77" y="123"/>
                      <a:pt x="58" y="99"/>
                      <a:pt x="58" y="99"/>
                    </a:cubicBezTo>
                    <a:cubicBezTo>
                      <a:pt x="58" y="98"/>
                      <a:pt x="53" y="62"/>
                      <a:pt x="53" y="62"/>
                    </a:cubicBezTo>
                    <a:cubicBezTo>
                      <a:pt x="53" y="27"/>
                      <a:pt x="53" y="27"/>
                      <a:pt x="53" y="27"/>
                    </a:cubicBezTo>
                    <a:cubicBezTo>
                      <a:pt x="79" y="55"/>
                      <a:pt x="79" y="55"/>
                      <a:pt x="79" y="55"/>
                    </a:cubicBezTo>
                    <a:lnTo>
                      <a:pt x="86"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4" name="Freeform 19"/>
              <p:cNvSpPr>
                <a:spLocks/>
              </p:cNvSpPr>
              <p:nvPr/>
            </p:nvSpPr>
            <p:spPr bwMode="auto">
              <a:xfrm>
                <a:off x="781" y="1660"/>
                <a:ext cx="14" cy="16"/>
              </a:xfrm>
              <a:custGeom>
                <a:avLst/>
                <a:gdLst>
                  <a:gd name="T0" fmla="*/ 2 w 10"/>
                  <a:gd name="T1" fmla="*/ 2 h 11"/>
                  <a:gd name="T2" fmla="*/ 1 w 10"/>
                  <a:gd name="T3" fmla="*/ 8 h 11"/>
                  <a:gd name="T4" fmla="*/ 8 w 10"/>
                  <a:gd name="T5" fmla="*/ 9 h 11"/>
                  <a:gd name="T6" fmla="*/ 9 w 10"/>
                  <a:gd name="T7" fmla="*/ 2 h 11"/>
                  <a:gd name="T8" fmla="*/ 2 w 10"/>
                  <a:gd name="T9" fmla="*/ 2 h 11"/>
                </a:gdLst>
                <a:ahLst/>
                <a:cxnLst>
                  <a:cxn ang="0">
                    <a:pos x="T0" y="T1"/>
                  </a:cxn>
                  <a:cxn ang="0">
                    <a:pos x="T2" y="T3"/>
                  </a:cxn>
                  <a:cxn ang="0">
                    <a:pos x="T4" y="T5"/>
                  </a:cxn>
                  <a:cxn ang="0">
                    <a:pos x="T6" y="T7"/>
                  </a:cxn>
                  <a:cxn ang="0">
                    <a:pos x="T8" y="T9"/>
                  </a:cxn>
                </a:cxnLst>
                <a:rect l="0" t="0" r="r" b="b"/>
                <a:pathLst>
                  <a:path w="10" h="11">
                    <a:moveTo>
                      <a:pt x="2" y="2"/>
                    </a:moveTo>
                    <a:cubicBezTo>
                      <a:pt x="0" y="3"/>
                      <a:pt x="0" y="6"/>
                      <a:pt x="1" y="8"/>
                    </a:cubicBezTo>
                    <a:cubicBezTo>
                      <a:pt x="3" y="10"/>
                      <a:pt x="6" y="11"/>
                      <a:pt x="8" y="9"/>
                    </a:cubicBezTo>
                    <a:cubicBezTo>
                      <a:pt x="10" y="8"/>
                      <a:pt x="10" y="5"/>
                      <a:pt x="9" y="2"/>
                    </a:cubicBezTo>
                    <a:cubicBezTo>
                      <a:pt x="7" y="0"/>
                      <a:pt x="4" y="0"/>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5" name="Freeform 20"/>
              <p:cNvSpPr>
                <a:spLocks/>
              </p:cNvSpPr>
              <p:nvPr/>
            </p:nvSpPr>
            <p:spPr bwMode="auto">
              <a:xfrm>
                <a:off x="801" y="1644"/>
                <a:ext cx="15" cy="16"/>
              </a:xfrm>
              <a:custGeom>
                <a:avLst/>
                <a:gdLst>
                  <a:gd name="T0" fmla="*/ 2 w 10"/>
                  <a:gd name="T1" fmla="*/ 2 h 11"/>
                  <a:gd name="T2" fmla="*/ 1 w 10"/>
                  <a:gd name="T3" fmla="*/ 8 h 11"/>
                  <a:gd name="T4" fmla="*/ 8 w 10"/>
                  <a:gd name="T5" fmla="*/ 9 h 11"/>
                  <a:gd name="T6" fmla="*/ 9 w 10"/>
                  <a:gd name="T7" fmla="*/ 2 h 11"/>
                  <a:gd name="T8" fmla="*/ 2 w 10"/>
                  <a:gd name="T9" fmla="*/ 2 h 11"/>
                </a:gdLst>
                <a:ahLst/>
                <a:cxnLst>
                  <a:cxn ang="0">
                    <a:pos x="T0" y="T1"/>
                  </a:cxn>
                  <a:cxn ang="0">
                    <a:pos x="T2" y="T3"/>
                  </a:cxn>
                  <a:cxn ang="0">
                    <a:pos x="T4" y="T5"/>
                  </a:cxn>
                  <a:cxn ang="0">
                    <a:pos x="T6" y="T7"/>
                  </a:cxn>
                  <a:cxn ang="0">
                    <a:pos x="T8" y="T9"/>
                  </a:cxn>
                </a:cxnLst>
                <a:rect l="0" t="0" r="r" b="b"/>
                <a:pathLst>
                  <a:path w="10" h="11">
                    <a:moveTo>
                      <a:pt x="2" y="2"/>
                    </a:moveTo>
                    <a:cubicBezTo>
                      <a:pt x="0" y="3"/>
                      <a:pt x="0" y="6"/>
                      <a:pt x="1" y="8"/>
                    </a:cubicBezTo>
                    <a:cubicBezTo>
                      <a:pt x="3" y="10"/>
                      <a:pt x="6" y="11"/>
                      <a:pt x="8" y="9"/>
                    </a:cubicBezTo>
                    <a:cubicBezTo>
                      <a:pt x="10" y="7"/>
                      <a:pt x="10" y="4"/>
                      <a:pt x="9" y="2"/>
                    </a:cubicBezTo>
                    <a:cubicBezTo>
                      <a:pt x="7" y="0"/>
                      <a:pt x="4" y="0"/>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6" name="Freeform 21"/>
              <p:cNvSpPr>
                <a:spLocks/>
              </p:cNvSpPr>
              <p:nvPr/>
            </p:nvSpPr>
            <p:spPr bwMode="auto">
              <a:xfrm>
                <a:off x="699" y="1565"/>
                <a:ext cx="105" cy="95"/>
              </a:xfrm>
              <a:custGeom>
                <a:avLst/>
                <a:gdLst>
                  <a:gd name="T0" fmla="*/ 66 w 105"/>
                  <a:gd name="T1" fmla="*/ 21 h 95"/>
                  <a:gd name="T2" fmla="*/ 40 w 105"/>
                  <a:gd name="T3" fmla="*/ 42 h 95"/>
                  <a:gd name="T4" fmla="*/ 5 w 105"/>
                  <a:gd name="T5" fmla="*/ 0 h 95"/>
                  <a:gd name="T6" fmla="*/ 0 w 105"/>
                  <a:gd name="T7" fmla="*/ 3 h 95"/>
                  <a:gd name="T8" fmla="*/ 75 w 105"/>
                  <a:gd name="T9" fmla="*/ 95 h 95"/>
                  <a:gd name="T10" fmla="*/ 79 w 105"/>
                  <a:gd name="T11" fmla="*/ 92 h 95"/>
                  <a:gd name="T12" fmla="*/ 105 w 105"/>
                  <a:gd name="T13" fmla="*/ 70 h 95"/>
                  <a:gd name="T14" fmla="*/ 66 w 105"/>
                  <a:gd name="T15" fmla="*/ 21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95">
                    <a:moveTo>
                      <a:pt x="66" y="21"/>
                    </a:moveTo>
                    <a:lnTo>
                      <a:pt x="40" y="42"/>
                    </a:lnTo>
                    <a:lnTo>
                      <a:pt x="5" y="0"/>
                    </a:lnTo>
                    <a:lnTo>
                      <a:pt x="0" y="3"/>
                    </a:lnTo>
                    <a:lnTo>
                      <a:pt x="75" y="95"/>
                    </a:lnTo>
                    <a:lnTo>
                      <a:pt x="79" y="92"/>
                    </a:lnTo>
                    <a:lnTo>
                      <a:pt x="105" y="70"/>
                    </a:lnTo>
                    <a:lnTo>
                      <a:pt x="66"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7" name="Oval 22"/>
              <p:cNvSpPr>
                <a:spLocks noChangeArrowheads="1"/>
              </p:cNvSpPr>
              <p:nvPr/>
            </p:nvSpPr>
            <p:spPr bwMode="auto">
              <a:xfrm>
                <a:off x="2544" y="2225"/>
                <a:ext cx="41" cy="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8" name="Freeform 23"/>
              <p:cNvSpPr>
                <a:spLocks noEditPoints="1"/>
              </p:cNvSpPr>
              <p:nvPr/>
            </p:nvSpPr>
            <p:spPr bwMode="auto">
              <a:xfrm>
                <a:off x="2471" y="2272"/>
                <a:ext cx="196" cy="221"/>
              </a:xfrm>
              <a:custGeom>
                <a:avLst/>
                <a:gdLst>
                  <a:gd name="T0" fmla="*/ 79 w 135"/>
                  <a:gd name="T1" fmla="*/ 82 h 152"/>
                  <a:gd name="T2" fmla="*/ 85 w 135"/>
                  <a:gd name="T3" fmla="*/ 75 h 152"/>
                  <a:gd name="T4" fmla="*/ 90 w 135"/>
                  <a:gd name="T5" fmla="*/ 72 h 152"/>
                  <a:gd name="T6" fmla="*/ 102 w 135"/>
                  <a:gd name="T7" fmla="*/ 69 h 152"/>
                  <a:gd name="T8" fmla="*/ 97 w 135"/>
                  <a:gd name="T9" fmla="*/ 77 h 152"/>
                  <a:gd name="T10" fmla="*/ 85 w 135"/>
                  <a:gd name="T11" fmla="*/ 78 h 152"/>
                  <a:gd name="T12" fmla="*/ 81 w 135"/>
                  <a:gd name="T13" fmla="*/ 82 h 152"/>
                  <a:gd name="T14" fmla="*/ 86 w 135"/>
                  <a:gd name="T15" fmla="*/ 117 h 152"/>
                  <a:gd name="T16" fmla="*/ 135 w 135"/>
                  <a:gd name="T17" fmla="*/ 113 h 152"/>
                  <a:gd name="T18" fmla="*/ 133 w 135"/>
                  <a:gd name="T19" fmla="*/ 78 h 152"/>
                  <a:gd name="T20" fmla="*/ 118 w 135"/>
                  <a:gd name="T21" fmla="*/ 77 h 152"/>
                  <a:gd name="T22" fmla="*/ 118 w 135"/>
                  <a:gd name="T23" fmla="*/ 75 h 152"/>
                  <a:gd name="T24" fmla="*/ 92 w 135"/>
                  <a:gd name="T25" fmla="*/ 10 h 152"/>
                  <a:gd name="T26" fmla="*/ 54 w 135"/>
                  <a:gd name="T27" fmla="*/ 8 h 152"/>
                  <a:gd name="T28" fmla="*/ 49 w 135"/>
                  <a:gd name="T29" fmla="*/ 0 h 152"/>
                  <a:gd name="T30" fmla="*/ 22 w 135"/>
                  <a:gd name="T31" fmla="*/ 16 h 152"/>
                  <a:gd name="T32" fmla="*/ 0 w 135"/>
                  <a:gd name="T33" fmla="*/ 7 h 152"/>
                  <a:gd name="T34" fmla="*/ 9 w 135"/>
                  <a:gd name="T35" fmla="*/ 44 h 152"/>
                  <a:gd name="T36" fmla="*/ 44 w 135"/>
                  <a:gd name="T37" fmla="*/ 57 h 152"/>
                  <a:gd name="T38" fmla="*/ 52 w 135"/>
                  <a:gd name="T39" fmla="*/ 73 h 152"/>
                  <a:gd name="T40" fmla="*/ 45 w 135"/>
                  <a:gd name="T41" fmla="*/ 152 h 152"/>
                  <a:gd name="T42" fmla="*/ 79 w 135"/>
                  <a:gd name="T43" fmla="*/ 121 h 152"/>
                  <a:gd name="T44" fmla="*/ 118 w 135"/>
                  <a:gd name="T45" fmla="*/ 144 h 152"/>
                  <a:gd name="T46" fmla="*/ 86 w 135"/>
                  <a:gd name="T47" fmla="*/ 120 h 152"/>
                  <a:gd name="T48" fmla="*/ 114 w 135"/>
                  <a:gd name="T49" fmla="*/ 75 h 152"/>
                  <a:gd name="T50" fmla="*/ 114 w 135"/>
                  <a:gd name="T51" fmla="*/ 78 h 152"/>
                  <a:gd name="T52" fmla="*/ 101 w 135"/>
                  <a:gd name="T53" fmla="*/ 77 h 152"/>
                  <a:gd name="T54" fmla="*/ 108 w 135"/>
                  <a:gd name="T55" fmla="*/ 72 h 152"/>
                  <a:gd name="T56" fmla="*/ 30 w 135"/>
                  <a:gd name="T57" fmla="*/ 52 h 152"/>
                  <a:gd name="T58" fmla="*/ 47 w 135"/>
                  <a:gd name="T59" fmla="*/ 4 h 152"/>
                  <a:gd name="T60" fmla="*/ 30 w 135"/>
                  <a:gd name="T61" fmla="*/ 52 h 152"/>
                  <a:gd name="T62" fmla="*/ 27 w 135"/>
                  <a:gd name="T63" fmla="*/ 51 h 152"/>
                  <a:gd name="T64" fmla="*/ 3 w 135"/>
                  <a:gd name="T65" fmla="*/ 1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5" h="152">
                    <a:moveTo>
                      <a:pt x="79" y="113"/>
                    </a:moveTo>
                    <a:cubicBezTo>
                      <a:pt x="79" y="82"/>
                      <a:pt x="79" y="82"/>
                      <a:pt x="79" y="82"/>
                    </a:cubicBezTo>
                    <a:cubicBezTo>
                      <a:pt x="79" y="80"/>
                      <a:pt x="79" y="78"/>
                      <a:pt x="81" y="77"/>
                    </a:cubicBezTo>
                    <a:cubicBezTo>
                      <a:pt x="82" y="76"/>
                      <a:pt x="84" y="75"/>
                      <a:pt x="85" y="75"/>
                    </a:cubicBezTo>
                    <a:cubicBezTo>
                      <a:pt x="85" y="75"/>
                      <a:pt x="87" y="75"/>
                      <a:pt x="91" y="75"/>
                    </a:cubicBezTo>
                    <a:cubicBezTo>
                      <a:pt x="90" y="73"/>
                      <a:pt x="90" y="72"/>
                      <a:pt x="90" y="72"/>
                    </a:cubicBezTo>
                    <a:cubicBezTo>
                      <a:pt x="89" y="34"/>
                      <a:pt x="89" y="34"/>
                      <a:pt x="89" y="34"/>
                    </a:cubicBezTo>
                    <a:cubicBezTo>
                      <a:pt x="102" y="69"/>
                      <a:pt x="102" y="69"/>
                      <a:pt x="102" y="69"/>
                    </a:cubicBezTo>
                    <a:cubicBezTo>
                      <a:pt x="100" y="71"/>
                      <a:pt x="98" y="73"/>
                      <a:pt x="97" y="75"/>
                    </a:cubicBezTo>
                    <a:cubicBezTo>
                      <a:pt x="97" y="76"/>
                      <a:pt x="97" y="76"/>
                      <a:pt x="97" y="77"/>
                    </a:cubicBezTo>
                    <a:cubicBezTo>
                      <a:pt x="97" y="78"/>
                      <a:pt x="97" y="78"/>
                      <a:pt x="97" y="78"/>
                    </a:cubicBezTo>
                    <a:cubicBezTo>
                      <a:pt x="90" y="78"/>
                      <a:pt x="85" y="78"/>
                      <a:pt x="85" y="78"/>
                    </a:cubicBezTo>
                    <a:cubicBezTo>
                      <a:pt x="84" y="78"/>
                      <a:pt x="83" y="78"/>
                      <a:pt x="83" y="79"/>
                    </a:cubicBezTo>
                    <a:cubicBezTo>
                      <a:pt x="82" y="80"/>
                      <a:pt x="81" y="81"/>
                      <a:pt x="81" y="82"/>
                    </a:cubicBezTo>
                    <a:cubicBezTo>
                      <a:pt x="82" y="113"/>
                      <a:pt x="82" y="113"/>
                      <a:pt x="82" y="113"/>
                    </a:cubicBezTo>
                    <a:cubicBezTo>
                      <a:pt x="82" y="115"/>
                      <a:pt x="84" y="117"/>
                      <a:pt x="86" y="117"/>
                    </a:cubicBezTo>
                    <a:cubicBezTo>
                      <a:pt x="131" y="117"/>
                      <a:pt x="131" y="117"/>
                      <a:pt x="131" y="117"/>
                    </a:cubicBezTo>
                    <a:cubicBezTo>
                      <a:pt x="133" y="117"/>
                      <a:pt x="135" y="115"/>
                      <a:pt x="135" y="113"/>
                    </a:cubicBezTo>
                    <a:cubicBezTo>
                      <a:pt x="134" y="81"/>
                      <a:pt x="134" y="81"/>
                      <a:pt x="134" y="81"/>
                    </a:cubicBezTo>
                    <a:cubicBezTo>
                      <a:pt x="134" y="80"/>
                      <a:pt x="134" y="79"/>
                      <a:pt x="133" y="78"/>
                    </a:cubicBezTo>
                    <a:cubicBezTo>
                      <a:pt x="132" y="78"/>
                      <a:pt x="131" y="77"/>
                      <a:pt x="130" y="77"/>
                    </a:cubicBezTo>
                    <a:cubicBezTo>
                      <a:pt x="130" y="77"/>
                      <a:pt x="125" y="77"/>
                      <a:pt x="118" y="77"/>
                    </a:cubicBezTo>
                    <a:cubicBezTo>
                      <a:pt x="119" y="77"/>
                      <a:pt x="119" y="77"/>
                      <a:pt x="119" y="77"/>
                    </a:cubicBezTo>
                    <a:cubicBezTo>
                      <a:pt x="119" y="76"/>
                      <a:pt x="118" y="75"/>
                      <a:pt x="118" y="75"/>
                    </a:cubicBezTo>
                    <a:cubicBezTo>
                      <a:pt x="117" y="72"/>
                      <a:pt x="115" y="69"/>
                      <a:pt x="111" y="68"/>
                    </a:cubicBezTo>
                    <a:cubicBezTo>
                      <a:pt x="110" y="60"/>
                      <a:pt x="106" y="26"/>
                      <a:pt x="92" y="10"/>
                    </a:cubicBezTo>
                    <a:cubicBezTo>
                      <a:pt x="84" y="0"/>
                      <a:pt x="73" y="1"/>
                      <a:pt x="72" y="1"/>
                    </a:cubicBezTo>
                    <a:cubicBezTo>
                      <a:pt x="71" y="1"/>
                      <a:pt x="61" y="0"/>
                      <a:pt x="54" y="8"/>
                    </a:cubicBezTo>
                    <a:cubicBezTo>
                      <a:pt x="54" y="8"/>
                      <a:pt x="52" y="9"/>
                      <a:pt x="51" y="11"/>
                    </a:cubicBezTo>
                    <a:cubicBezTo>
                      <a:pt x="49" y="0"/>
                      <a:pt x="49" y="0"/>
                      <a:pt x="49" y="0"/>
                    </a:cubicBezTo>
                    <a:cubicBezTo>
                      <a:pt x="47" y="1"/>
                      <a:pt x="47" y="1"/>
                      <a:pt x="47" y="1"/>
                    </a:cubicBezTo>
                    <a:cubicBezTo>
                      <a:pt x="47" y="1"/>
                      <a:pt x="32" y="8"/>
                      <a:pt x="22" y="16"/>
                    </a:cubicBezTo>
                    <a:cubicBezTo>
                      <a:pt x="19" y="14"/>
                      <a:pt x="10" y="9"/>
                      <a:pt x="2" y="7"/>
                    </a:cubicBezTo>
                    <a:cubicBezTo>
                      <a:pt x="0" y="7"/>
                      <a:pt x="0" y="7"/>
                      <a:pt x="0" y="7"/>
                    </a:cubicBezTo>
                    <a:cubicBezTo>
                      <a:pt x="8" y="44"/>
                      <a:pt x="8" y="44"/>
                      <a:pt x="8" y="44"/>
                    </a:cubicBezTo>
                    <a:cubicBezTo>
                      <a:pt x="9" y="44"/>
                      <a:pt x="9" y="44"/>
                      <a:pt x="9" y="44"/>
                    </a:cubicBezTo>
                    <a:cubicBezTo>
                      <a:pt x="9" y="44"/>
                      <a:pt x="17" y="46"/>
                      <a:pt x="26" y="53"/>
                    </a:cubicBezTo>
                    <a:cubicBezTo>
                      <a:pt x="35" y="70"/>
                      <a:pt x="44" y="57"/>
                      <a:pt x="44" y="57"/>
                    </a:cubicBezTo>
                    <a:cubicBezTo>
                      <a:pt x="46" y="55"/>
                      <a:pt x="51" y="45"/>
                      <a:pt x="51" y="45"/>
                    </a:cubicBezTo>
                    <a:cubicBezTo>
                      <a:pt x="51" y="54"/>
                      <a:pt x="52" y="73"/>
                      <a:pt x="52" y="73"/>
                    </a:cubicBezTo>
                    <a:cubicBezTo>
                      <a:pt x="34" y="148"/>
                      <a:pt x="34" y="148"/>
                      <a:pt x="34" y="148"/>
                    </a:cubicBezTo>
                    <a:cubicBezTo>
                      <a:pt x="45" y="152"/>
                      <a:pt x="45" y="152"/>
                      <a:pt x="45" y="152"/>
                    </a:cubicBezTo>
                    <a:cubicBezTo>
                      <a:pt x="45" y="152"/>
                      <a:pt x="67" y="100"/>
                      <a:pt x="69" y="96"/>
                    </a:cubicBezTo>
                    <a:cubicBezTo>
                      <a:pt x="70" y="100"/>
                      <a:pt x="79" y="121"/>
                      <a:pt x="79" y="121"/>
                    </a:cubicBezTo>
                    <a:cubicBezTo>
                      <a:pt x="109" y="152"/>
                      <a:pt x="109" y="152"/>
                      <a:pt x="109" y="152"/>
                    </a:cubicBezTo>
                    <a:cubicBezTo>
                      <a:pt x="118" y="144"/>
                      <a:pt x="118" y="144"/>
                      <a:pt x="118" y="144"/>
                    </a:cubicBezTo>
                    <a:cubicBezTo>
                      <a:pt x="118" y="144"/>
                      <a:pt x="106" y="128"/>
                      <a:pt x="99" y="120"/>
                    </a:cubicBezTo>
                    <a:cubicBezTo>
                      <a:pt x="86" y="120"/>
                      <a:pt x="86" y="120"/>
                      <a:pt x="86" y="120"/>
                    </a:cubicBezTo>
                    <a:cubicBezTo>
                      <a:pt x="82" y="120"/>
                      <a:pt x="79" y="117"/>
                      <a:pt x="79" y="113"/>
                    </a:cubicBezTo>
                    <a:close/>
                    <a:moveTo>
                      <a:pt x="114" y="75"/>
                    </a:moveTo>
                    <a:cubicBezTo>
                      <a:pt x="114" y="75"/>
                      <a:pt x="114" y="76"/>
                      <a:pt x="114" y="77"/>
                    </a:cubicBezTo>
                    <a:cubicBezTo>
                      <a:pt x="114" y="78"/>
                      <a:pt x="114" y="78"/>
                      <a:pt x="114" y="78"/>
                    </a:cubicBezTo>
                    <a:cubicBezTo>
                      <a:pt x="110" y="78"/>
                      <a:pt x="106" y="78"/>
                      <a:pt x="101" y="78"/>
                    </a:cubicBezTo>
                    <a:cubicBezTo>
                      <a:pt x="101" y="77"/>
                      <a:pt x="101" y="77"/>
                      <a:pt x="101" y="77"/>
                    </a:cubicBezTo>
                    <a:cubicBezTo>
                      <a:pt x="101" y="76"/>
                      <a:pt x="101" y="76"/>
                      <a:pt x="102" y="75"/>
                    </a:cubicBezTo>
                    <a:cubicBezTo>
                      <a:pt x="103" y="73"/>
                      <a:pt x="105" y="72"/>
                      <a:pt x="108" y="72"/>
                    </a:cubicBezTo>
                    <a:cubicBezTo>
                      <a:pt x="111" y="72"/>
                      <a:pt x="113" y="73"/>
                      <a:pt x="114" y="75"/>
                    </a:cubicBezTo>
                    <a:close/>
                    <a:moveTo>
                      <a:pt x="30" y="52"/>
                    </a:moveTo>
                    <a:cubicBezTo>
                      <a:pt x="24" y="18"/>
                      <a:pt x="24" y="18"/>
                      <a:pt x="24" y="18"/>
                    </a:cubicBezTo>
                    <a:cubicBezTo>
                      <a:pt x="31" y="12"/>
                      <a:pt x="43" y="6"/>
                      <a:pt x="47" y="4"/>
                    </a:cubicBezTo>
                    <a:cubicBezTo>
                      <a:pt x="47" y="7"/>
                      <a:pt x="51" y="35"/>
                      <a:pt x="52" y="37"/>
                    </a:cubicBezTo>
                    <a:cubicBezTo>
                      <a:pt x="40" y="43"/>
                      <a:pt x="33" y="49"/>
                      <a:pt x="30" y="52"/>
                    </a:cubicBezTo>
                    <a:close/>
                    <a:moveTo>
                      <a:pt x="21" y="18"/>
                    </a:moveTo>
                    <a:cubicBezTo>
                      <a:pt x="27" y="51"/>
                      <a:pt x="27" y="51"/>
                      <a:pt x="27" y="51"/>
                    </a:cubicBezTo>
                    <a:cubicBezTo>
                      <a:pt x="19" y="45"/>
                      <a:pt x="12" y="42"/>
                      <a:pt x="10" y="42"/>
                    </a:cubicBezTo>
                    <a:cubicBezTo>
                      <a:pt x="10" y="40"/>
                      <a:pt x="4" y="14"/>
                      <a:pt x="3" y="10"/>
                    </a:cubicBezTo>
                    <a:cubicBezTo>
                      <a:pt x="11" y="12"/>
                      <a:pt x="19" y="17"/>
                      <a:pt x="21"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9" name="Freeform 24"/>
              <p:cNvSpPr>
                <a:spLocks/>
              </p:cNvSpPr>
              <p:nvPr/>
            </p:nvSpPr>
            <p:spPr bwMode="auto">
              <a:xfrm>
                <a:off x="2512" y="2295"/>
                <a:ext cx="10" cy="13"/>
              </a:xfrm>
              <a:custGeom>
                <a:avLst/>
                <a:gdLst>
                  <a:gd name="T0" fmla="*/ 4 w 10"/>
                  <a:gd name="T1" fmla="*/ 12 h 13"/>
                  <a:gd name="T2" fmla="*/ 3 w 10"/>
                  <a:gd name="T3" fmla="*/ 6 h 13"/>
                  <a:gd name="T4" fmla="*/ 4 w 10"/>
                  <a:gd name="T5" fmla="*/ 12 h 13"/>
                  <a:gd name="T6" fmla="*/ 7 w 10"/>
                  <a:gd name="T7" fmla="*/ 10 h 13"/>
                  <a:gd name="T8" fmla="*/ 7 w 10"/>
                  <a:gd name="T9" fmla="*/ 3 h 13"/>
                  <a:gd name="T10" fmla="*/ 9 w 10"/>
                  <a:gd name="T11" fmla="*/ 10 h 13"/>
                  <a:gd name="T12" fmla="*/ 10 w 10"/>
                  <a:gd name="T13" fmla="*/ 9 h 13"/>
                  <a:gd name="T14" fmla="*/ 9 w 10"/>
                  <a:gd name="T15" fmla="*/ 0 h 13"/>
                  <a:gd name="T16" fmla="*/ 6 w 10"/>
                  <a:gd name="T17" fmla="*/ 2 h 13"/>
                  <a:gd name="T18" fmla="*/ 6 w 10"/>
                  <a:gd name="T19" fmla="*/ 8 h 13"/>
                  <a:gd name="T20" fmla="*/ 3 w 10"/>
                  <a:gd name="T21" fmla="*/ 3 h 13"/>
                  <a:gd name="T22" fmla="*/ 0 w 10"/>
                  <a:gd name="T23" fmla="*/ 5 h 13"/>
                  <a:gd name="T24" fmla="*/ 1 w 10"/>
                  <a:gd name="T25" fmla="*/ 13 h 13"/>
                  <a:gd name="T26" fmla="*/ 4 w 10"/>
                  <a:gd name="T27"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3">
                    <a:moveTo>
                      <a:pt x="4" y="12"/>
                    </a:moveTo>
                    <a:lnTo>
                      <a:pt x="3" y="6"/>
                    </a:lnTo>
                    <a:lnTo>
                      <a:pt x="4" y="12"/>
                    </a:lnTo>
                    <a:lnTo>
                      <a:pt x="7" y="10"/>
                    </a:lnTo>
                    <a:lnTo>
                      <a:pt x="7" y="3"/>
                    </a:lnTo>
                    <a:lnTo>
                      <a:pt x="9" y="10"/>
                    </a:lnTo>
                    <a:lnTo>
                      <a:pt x="10" y="9"/>
                    </a:lnTo>
                    <a:lnTo>
                      <a:pt x="9" y="0"/>
                    </a:lnTo>
                    <a:lnTo>
                      <a:pt x="6" y="2"/>
                    </a:lnTo>
                    <a:lnTo>
                      <a:pt x="6" y="8"/>
                    </a:lnTo>
                    <a:lnTo>
                      <a:pt x="3" y="3"/>
                    </a:lnTo>
                    <a:lnTo>
                      <a:pt x="0" y="5"/>
                    </a:lnTo>
                    <a:lnTo>
                      <a:pt x="1" y="13"/>
                    </a:lnTo>
                    <a:lnTo>
                      <a:pt x="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0" name="Freeform 25"/>
              <p:cNvSpPr>
                <a:spLocks noEditPoints="1"/>
              </p:cNvSpPr>
              <p:nvPr/>
            </p:nvSpPr>
            <p:spPr bwMode="auto">
              <a:xfrm>
                <a:off x="2522" y="2291"/>
                <a:ext cx="9" cy="12"/>
              </a:xfrm>
              <a:custGeom>
                <a:avLst/>
                <a:gdLst>
                  <a:gd name="T0" fmla="*/ 3 w 9"/>
                  <a:gd name="T1" fmla="*/ 9 h 12"/>
                  <a:gd name="T2" fmla="*/ 6 w 9"/>
                  <a:gd name="T3" fmla="*/ 7 h 12"/>
                  <a:gd name="T4" fmla="*/ 6 w 9"/>
                  <a:gd name="T5" fmla="*/ 9 h 12"/>
                  <a:gd name="T6" fmla="*/ 9 w 9"/>
                  <a:gd name="T7" fmla="*/ 7 h 12"/>
                  <a:gd name="T8" fmla="*/ 4 w 9"/>
                  <a:gd name="T9" fmla="*/ 0 h 12"/>
                  <a:gd name="T10" fmla="*/ 1 w 9"/>
                  <a:gd name="T11" fmla="*/ 1 h 12"/>
                  <a:gd name="T12" fmla="*/ 0 w 9"/>
                  <a:gd name="T13" fmla="*/ 12 h 12"/>
                  <a:gd name="T14" fmla="*/ 3 w 9"/>
                  <a:gd name="T15" fmla="*/ 12 h 12"/>
                  <a:gd name="T16" fmla="*/ 3 w 9"/>
                  <a:gd name="T17" fmla="*/ 9 h 12"/>
                  <a:gd name="T18" fmla="*/ 3 w 9"/>
                  <a:gd name="T19" fmla="*/ 3 h 12"/>
                  <a:gd name="T20" fmla="*/ 4 w 9"/>
                  <a:gd name="T21" fmla="*/ 6 h 12"/>
                  <a:gd name="T22" fmla="*/ 3 w 9"/>
                  <a:gd name="T23" fmla="*/ 7 h 12"/>
                  <a:gd name="T24" fmla="*/ 3 w 9"/>
                  <a:gd name="T25"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2">
                    <a:moveTo>
                      <a:pt x="3" y="9"/>
                    </a:moveTo>
                    <a:lnTo>
                      <a:pt x="6" y="7"/>
                    </a:lnTo>
                    <a:lnTo>
                      <a:pt x="6" y="9"/>
                    </a:lnTo>
                    <a:lnTo>
                      <a:pt x="9" y="7"/>
                    </a:lnTo>
                    <a:lnTo>
                      <a:pt x="4" y="0"/>
                    </a:lnTo>
                    <a:lnTo>
                      <a:pt x="1" y="1"/>
                    </a:lnTo>
                    <a:lnTo>
                      <a:pt x="0" y="12"/>
                    </a:lnTo>
                    <a:lnTo>
                      <a:pt x="3" y="12"/>
                    </a:lnTo>
                    <a:lnTo>
                      <a:pt x="3" y="9"/>
                    </a:lnTo>
                    <a:close/>
                    <a:moveTo>
                      <a:pt x="3" y="3"/>
                    </a:moveTo>
                    <a:lnTo>
                      <a:pt x="4" y="6"/>
                    </a:lnTo>
                    <a:lnTo>
                      <a:pt x="3" y="7"/>
                    </a:ln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1" name="Freeform 26"/>
              <p:cNvSpPr>
                <a:spLocks noEditPoints="1"/>
              </p:cNvSpPr>
              <p:nvPr/>
            </p:nvSpPr>
            <p:spPr bwMode="auto">
              <a:xfrm>
                <a:off x="2529" y="2287"/>
                <a:ext cx="8" cy="11"/>
              </a:xfrm>
              <a:custGeom>
                <a:avLst/>
                <a:gdLst>
                  <a:gd name="T0" fmla="*/ 3 w 5"/>
                  <a:gd name="T1" fmla="*/ 7 h 8"/>
                  <a:gd name="T2" fmla="*/ 3 w 5"/>
                  <a:gd name="T3" fmla="*/ 5 h 8"/>
                  <a:gd name="T4" fmla="*/ 3 w 5"/>
                  <a:gd name="T5" fmla="*/ 4 h 8"/>
                  <a:gd name="T6" fmla="*/ 5 w 5"/>
                  <a:gd name="T7" fmla="*/ 3 h 8"/>
                  <a:gd name="T8" fmla="*/ 5 w 5"/>
                  <a:gd name="T9" fmla="*/ 1 h 8"/>
                  <a:gd name="T10" fmla="*/ 4 w 5"/>
                  <a:gd name="T11" fmla="*/ 0 h 8"/>
                  <a:gd name="T12" fmla="*/ 3 w 5"/>
                  <a:gd name="T13" fmla="*/ 0 h 8"/>
                  <a:gd name="T14" fmla="*/ 0 w 5"/>
                  <a:gd name="T15" fmla="*/ 2 h 8"/>
                  <a:gd name="T16" fmla="*/ 1 w 5"/>
                  <a:gd name="T17" fmla="*/ 8 h 8"/>
                  <a:gd name="T18" fmla="*/ 3 w 5"/>
                  <a:gd name="T19" fmla="*/ 7 h 8"/>
                  <a:gd name="T20" fmla="*/ 3 w 5"/>
                  <a:gd name="T21" fmla="*/ 2 h 8"/>
                  <a:gd name="T22" fmla="*/ 3 w 5"/>
                  <a:gd name="T23" fmla="*/ 2 h 8"/>
                  <a:gd name="T24" fmla="*/ 3 w 5"/>
                  <a:gd name="T25" fmla="*/ 2 h 8"/>
                  <a:gd name="T26" fmla="*/ 3 w 5"/>
                  <a:gd name="T27" fmla="*/ 3 h 8"/>
                  <a:gd name="T28" fmla="*/ 3 w 5"/>
                  <a:gd name="T29" fmla="*/ 3 h 8"/>
                  <a:gd name="T30" fmla="*/ 2 w 5"/>
                  <a:gd name="T31" fmla="*/ 4 h 8"/>
                  <a:gd name="T32" fmla="*/ 2 w 5"/>
                  <a:gd name="T33" fmla="*/ 2 h 8"/>
                  <a:gd name="T34" fmla="*/ 3 w 5"/>
                  <a:gd name="T35"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8">
                    <a:moveTo>
                      <a:pt x="3" y="7"/>
                    </a:moveTo>
                    <a:cubicBezTo>
                      <a:pt x="3" y="5"/>
                      <a:pt x="3" y="5"/>
                      <a:pt x="3" y="5"/>
                    </a:cubicBezTo>
                    <a:cubicBezTo>
                      <a:pt x="3" y="4"/>
                      <a:pt x="3" y="4"/>
                      <a:pt x="3" y="4"/>
                    </a:cubicBezTo>
                    <a:cubicBezTo>
                      <a:pt x="4" y="4"/>
                      <a:pt x="5" y="4"/>
                      <a:pt x="5" y="3"/>
                    </a:cubicBezTo>
                    <a:cubicBezTo>
                      <a:pt x="5" y="3"/>
                      <a:pt x="5" y="2"/>
                      <a:pt x="5" y="1"/>
                    </a:cubicBezTo>
                    <a:cubicBezTo>
                      <a:pt x="5" y="1"/>
                      <a:pt x="5" y="0"/>
                      <a:pt x="4" y="0"/>
                    </a:cubicBezTo>
                    <a:cubicBezTo>
                      <a:pt x="4" y="0"/>
                      <a:pt x="4" y="0"/>
                      <a:pt x="3" y="0"/>
                    </a:cubicBezTo>
                    <a:cubicBezTo>
                      <a:pt x="0" y="2"/>
                      <a:pt x="0" y="2"/>
                      <a:pt x="0" y="2"/>
                    </a:cubicBezTo>
                    <a:cubicBezTo>
                      <a:pt x="1" y="8"/>
                      <a:pt x="1" y="8"/>
                      <a:pt x="1" y="8"/>
                    </a:cubicBezTo>
                    <a:lnTo>
                      <a:pt x="3" y="7"/>
                    </a:lnTo>
                    <a:close/>
                    <a:moveTo>
                      <a:pt x="3" y="2"/>
                    </a:moveTo>
                    <a:cubicBezTo>
                      <a:pt x="3" y="2"/>
                      <a:pt x="3" y="2"/>
                      <a:pt x="3" y="2"/>
                    </a:cubicBezTo>
                    <a:cubicBezTo>
                      <a:pt x="3" y="2"/>
                      <a:pt x="3" y="2"/>
                      <a:pt x="3" y="2"/>
                    </a:cubicBezTo>
                    <a:cubicBezTo>
                      <a:pt x="3" y="3"/>
                      <a:pt x="3" y="3"/>
                      <a:pt x="3" y="3"/>
                    </a:cubicBezTo>
                    <a:cubicBezTo>
                      <a:pt x="3" y="3"/>
                      <a:pt x="3" y="3"/>
                      <a:pt x="3" y="3"/>
                    </a:cubicBezTo>
                    <a:cubicBezTo>
                      <a:pt x="2" y="4"/>
                      <a:pt x="2" y="4"/>
                      <a:pt x="2" y="4"/>
                    </a:cubicBezTo>
                    <a:cubicBezTo>
                      <a:pt x="2" y="2"/>
                      <a:pt x="2" y="2"/>
                      <a:pt x="2" y="2"/>
                    </a:cubicBezTo>
                    <a:lnTo>
                      <a:pt x="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2" name="Rectangle 27"/>
              <p:cNvSpPr>
                <a:spLocks noChangeArrowheads="1"/>
              </p:cNvSpPr>
              <p:nvPr/>
            </p:nvSpPr>
            <p:spPr bwMode="auto">
              <a:xfrm>
                <a:off x="814" y="3150"/>
                <a:ext cx="34" cy="8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3" name="Rectangle 28"/>
              <p:cNvSpPr>
                <a:spLocks noChangeArrowheads="1"/>
              </p:cNvSpPr>
              <p:nvPr/>
            </p:nvSpPr>
            <p:spPr bwMode="auto">
              <a:xfrm>
                <a:off x="867" y="3117"/>
                <a:ext cx="33" cy="1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4" name="Rectangle 29"/>
              <p:cNvSpPr>
                <a:spLocks noChangeArrowheads="1"/>
              </p:cNvSpPr>
              <p:nvPr/>
            </p:nvSpPr>
            <p:spPr bwMode="auto">
              <a:xfrm>
                <a:off x="919" y="3088"/>
                <a:ext cx="33"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5" name="Rectangle 30"/>
              <p:cNvSpPr>
                <a:spLocks noChangeArrowheads="1"/>
              </p:cNvSpPr>
              <p:nvPr/>
            </p:nvSpPr>
            <p:spPr bwMode="auto">
              <a:xfrm>
                <a:off x="1753" y="3097"/>
                <a:ext cx="24" cy="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6" name="Rectangle 31"/>
              <p:cNvSpPr>
                <a:spLocks noChangeArrowheads="1"/>
              </p:cNvSpPr>
              <p:nvPr/>
            </p:nvSpPr>
            <p:spPr bwMode="auto">
              <a:xfrm>
                <a:off x="1796" y="3060"/>
                <a:ext cx="26" cy="12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7" name="Rectangle 32"/>
              <p:cNvSpPr>
                <a:spLocks noChangeArrowheads="1"/>
              </p:cNvSpPr>
              <p:nvPr/>
            </p:nvSpPr>
            <p:spPr bwMode="auto">
              <a:xfrm>
                <a:off x="1841" y="3098"/>
                <a:ext cx="25" cy="9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8" name="Rectangle 33"/>
              <p:cNvSpPr>
                <a:spLocks noChangeArrowheads="1"/>
              </p:cNvSpPr>
              <p:nvPr/>
            </p:nvSpPr>
            <p:spPr bwMode="auto">
              <a:xfrm>
                <a:off x="1885" y="3098"/>
                <a:ext cx="26" cy="9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9" name="Rectangle 34"/>
              <p:cNvSpPr>
                <a:spLocks noChangeArrowheads="1"/>
              </p:cNvSpPr>
              <p:nvPr/>
            </p:nvSpPr>
            <p:spPr bwMode="auto">
              <a:xfrm>
                <a:off x="2094" y="2826"/>
                <a:ext cx="27" cy="1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0" name="Rectangle 35"/>
              <p:cNvSpPr>
                <a:spLocks noChangeArrowheads="1"/>
              </p:cNvSpPr>
              <p:nvPr/>
            </p:nvSpPr>
            <p:spPr bwMode="auto">
              <a:xfrm>
                <a:off x="2051" y="2852"/>
                <a:ext cx="24" cy="8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1" name="Rectangle 36"/>
              <p:cNvSpPr>
                <a:spLocks noChangeArrowheads="1"/>
              </p:cNvSpPr>
              <p:nvPr/>
            </p:nvSpPr>
            <p:spPr bwMode="auto">
              <a:xfrm>
                <a:off x="2006" y="2867"/>
                <a:ext cx="26" cy="7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2" name="Rectangle 37"/>
              <p:cNvSpPr>
                <a:spLocks noChangeArrowheads="1"/>
              </p:cNvSpPr>
              <p:nvPr/>
            </p:nvSpPr>
            <p:spPr bwMode="auto">
              <a:xfrm>
                <a:off x="1744" y="3200"/>
                <a:ext cx="182" cy="2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3" name="Rectangle 38"/>
              <p:cNvSpPr>
                <a:spLocks noChangeArrowheads="1"/>
              </p:cNvSpPr>
              <p:nvPr/>
            </p:nvSpPr>
            <p:spPr bwMode="auto">
              <a:xfrm>
                <a:off x="2238" y="2407"/>
                <a:ext cx="25" cy="9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4" name="Rectangle 39"/>
              <p:cNvSpPr>
                <a:spLocks noChangeArrowheads="1"/>
              </p:cNvSpPr>
              <p:nvPr/>
            </p:nvSpPr>
            <p:spPr bwMode="auto">
              <a:xfrm>
                <a:off x="2282" y="2371"/>
                <a:ext cx="25" cy="12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5" name="Rectangle 40"/>
              <p:cNvSpPr>
                <a:spLocks noChangeArrowheads="1"/>
              </p:cNvSpPr>
              <p:nvPr/>
            </p:nvSpPr>
            <p:spPr bwMode="auto">
              <a:xfrm>
                <a:off x="2326" y="2409"/>
                <a:ext cx="26" cy="9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6" name="Rectangle 41"/>
              <p:cNvSpPr>
                <a:spLocks noChangeArrowheads="1"/>
              </p:cNvSpPr>
              <p:nvPr/>
            </p:nvSpPr>
            <p:spPr bwMode="auto">
              <a:xfrm>
                <a:off x="2596" y="1714"/>
                <a:ext cx="32" cy="19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7" name="Rectangle 42"/>
              <p:cNvSpPr>
                <a:spLocks noChangeArrowheads="1"/>
              </p:cNvSpPr>
              <p:nvPr/>
            </p:nvSpPr>
            <p:spPr bwMode="auto">
              <a:xfrm>
                <a:off x="2651" y="1779"/>
                <a:ext cx="32" cy="12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8" name="Rectangle 43"/>
              <p:cNvSpPr>
                <a:spLocks noChangeArrowheads="1"/>
              </p:cNvSpPr>
              <p:nvPr/>
            </p:nvSpPr>
            <p:spPr bwMode="auto">
              <a:xfrm>
                <a:off x="2708" y="1817"/>
                <a:ext cx="32" cy="9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9" name="Rectangle 44"/>
              <p:cNvSpPr>
                <a:spLocks noChangeArrowheads="1"/>
              </p:cNvSpPr>
              <p:nvPr/>
            </p:nvSpPr>
            <p:spPr bwMode="auto">
              <a:xfrm>
                <a:off x="2531" y="1283"/>
                <a:ext cx="24" cy="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0" name="Freeform 45"/>
              <p:cNvSpPr>
                <a:spLocks/>
              </p:cNvSpPr>
              <p:nvPr/>
            </p:nvSpPr>
            <p:spPr bwMode="auto">
              <a:xfrm>
                <a:off x="2487" y="1295"/>
                <a:ext cx="26" cy="87"/>
              </a:xfrm>
              <a:custGeom>
                <a:avLst/>
                <a:gdLst>
                  <a:gd name="T0" fmla="*/ 0 w 26"/>
                  <a:gd name="T1" fmla="*/ 87 h 87"/>
                  <a:gd name="T2" fmla="*/ 25 w 26"/>
                  <a:gd name="T3" fmla="*/ 87 h 87"/>
                  <a:gd name="T4" fmla="*/ 26 w 26"/>
                  <a:gd name="T5" fmla="*/ 0 h 87"/>
                  <a:gd name="T6" fmla="*/ 2 w 26"/>
                  <a:gd name="T7" fmla="*/ 0 h 87"/>
                  <a:gd name="T8" fmla="*/ 0 w 26"/>
                  <a:gd name="T9" fmla="*/ 87 h 87"/>
                </a:gdLst>
                <a:ahLst/>
                <a:cxnLst>
                  <a:cxn ang="0">
                    <a:pos x="T0" y="T1"/>
                  </a:cxn>
                  <a:cxn ang="0">
                    <a:pos x="T2" y="T3"/>
                  </a:cxn>
                  <a:cxn ang="0">
                    <a:pos x="T4" y="T5"/>
                  </a:cxn>
                  <a:cxn ang="0">
                    <a:pos x="T6" y="T7"/>
                  </a:cxn>
                  <a:cxn ang="0">
                    <a:pos x="T8" y="T9"/>
                  </a:cxn>
                </a:cxnLst>
                <a:rect l="0" t="0" r="r" b="b"/>
                <a:pathLst>
                  <a:path w="26" h="87">
                    <a:moveTo>
                      <a:pt x="0" y="87"/>
                    </a:moveTo>
                    <a:lnTo>
                      <a:pt x="25" y="87"/>
                    </a:lnTo>
                    <a:lnTo>
                      <a:pt x="26" y="0"/>
                    </a:lnTo>
                    <a:lnTo>
                      <a:pt x="2" y="0"/>
                    </a:lnTo>
                    <a:lnTo>
                      <a:pt x="0"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1" name="Freeform 46"/>
              <p:cNvSpPr>
                <a:spLocks/>
              </p:cNvSpPr>
              <p:nvPr/>
            </p:nvSpPr>
            <p:spPr bwMode="auto">
              <a:xfrm>
                <a:off x="2445" y="1312"/>
                <a:ext cx="25" cy="70"/>
              </a:xfrm>
              <a:custGeom>
                <a:avLst/>
                <a:gdLst>
                  <a:gd name="T0" fmla="*/ 0 w 25"/>
                  <a:gd name="T1" fmla="*/ 69 h 70"/>
                  <a:gd name="T2" fmla="*/ 25 w 25"/>
                  <a:gd name="T3" fmla="*/ 70 h 70"/>
                  <a:gd name="T4" fmla="*/ 25 w 25"/>
                  <a:gd name="T5" fmla="*/ 0 h 70"/>
                  <a:gd name="T6" fmla="*/ 0 w 25"/>
                  <a:gd name="T7" fmla="*/ 0 h 70"/>
                  <a:gd name="T8" fmla="*/ 0 w 25"/>
                  <a:gd name="T9" fmla="*/ 69 h 70"/>
                </a:gdLst>
                <a:ahLst/>
                <a:cxnLst>
                  <a:cxn ang="0">
                    <a:pos x="T0" y="T1"/>
                  </a:cxn>
                  <a:cxn ang="0">
                    <a:pos x="T2" y="T3"/>
                  </a:cxn>
                  <a:cxn ang="0">
                    <a:pos x="T4" y="T5"/>
                  </a:cxn>
                  <a:cxn ang="0">
                    <a:pos x="T6" y="T7"/>
                  </a:cxn>
                  <a:cxn ang="0">
                    <a:pos x="T8" y="T9"/>
                  </a:cxn>
                </a:cxnLst>
                <a:rect l="0" t="0" r="r" b="b"/>
                <a:pathLst>
                  <a:path w="25" h="70">
                    <a:moveTo>
                      <a:pt x="0" y="69"/>
                    </a:moveTo>
                    <a:lnTo>
                      <a:pt x="25" y="70"/>
                    </a:lnTo>
                    <a:lnTo>
                      <a:pt x="25" y="0"/>
                    </a:lnTo>
                    <a:lnTo>
                      <a:pt x="0" y="0"/>
                    </a:lnTo>
                    <a:lnTo>
                      <a:pt x="0"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2" name="Rectangle 47"/>
              <p:cNvSpPr>
                <a:spLocks noChangeArrowheads="1"/>
              </p:cNvSpPr>
              <p:nvPr/>
            </p:nvSpPr>
            <p:spPr bwMode="auto">
              <a:xfrm>
                <a:off x="2371" y="2409"/>
                <a:ext cx="24" cy="9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3" name="Rectangle 48"/>
              <p:cNvSpPr>
                <a:spLocks noChangeArrowheads="1"/>
              </p:cNvSpPr>
              <p:nvPr/>
            </p:nvSpPr>
            <p:spPr bwMode="auto">
              <a:xfrm>
                <a:off x="2230" y="2510"/>
                <a:ext cx="180" cy="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4" name="Freeform 49"/>
              <p:cNvSpPr>
                <a:spLocks noEditPoints="1"/>
              </p:cNvSpPr>
              <p:nvPr/>
            </p:nvSpPr>
            <p:spPr bwMode="auto">
              <a:xfrm>
                <a:off x="2395" y="2515"/>
                <a:ext cx="235" cy="234"/>
              </a:xfrm>
              <a:custGeom>
                <a:avLst/>
                <a:gdLst>
                  <a:gd name="T0" fmla="*/ 134 w 161"/>
                  <a:gd name="T1" fmla="*/ 46 h 161"/>
                  <a:gd name="T2" fmla="*/ 129 w 161"/>
                  <a:gd name="T3" fmla="*/ 40 h 161"/>
                  <a:gd name="T4" fmla="*/ 136 w 161"/>
                  <a:gd name="T5" fmla="*/ 23 h 161"/>
                  <a:gd name="T6" fmla="*/ 125 w 161"/>
                  <a:gd name="T7" fmla="*/ 13 h 161"/>
                  <a:gd name="T8" fmla="*/ 110 w 161"/>
                  <a:gd name="T9" fmla="*/ 24 h 161"/>
                  <a:gd name="T10" fmla="*/ 103 w 161"/>
                  <a:gd name="T11" fmla="*/ 21 h 161"/>
                  <a:gd name="T12" fmla="*/ 100 w 161"/>
                  <a:gd name="T13" fmla="*/ 3 h 161"/>
                  <a:gd name="T14" fmla="*/ 86 w 161"/>
                  <a:gd name="T15" fmla="*/ 0 h 161"/>
                  <a:gd name="T16" fmla="*/ 78 w 161"/>
                  <a:gd name="T17" fmla="*/ 17 h 161"/>
                  <a:gd name="T18" fmla="*/ 70 w 161"/>
                  <a:gd name="T19" fmla="*/ 18 h 161"/>
                  <a:gd name="T20" fmla="*/ 59 w 161"/>
                  <a:gd name="T21" fmla="*/ 4 h 161"/>
                  <a:gd name="T22" fmla="*/ 45 w 161"/>
                  <a:gd name="T23" fmla="*/ 8 h 161"/>
                  <a:gd name="T24" fmla="*/ 46 w 161"/>
                  <a:gd name="T25" fmla="*/ 27 h 161"/>
                  <a:gd name="T26" fmla="*/ 40 w 161"/>
                  <a:gd name="T27" fmla="*/ 32 h 161"/>
                  <a:gd name="T28" fmla="*/ 23 w 161"/>
                  <a:gd name="T29" fmla="*/ 25 h 161"/>
                  <a:gd name="T30" fmla="*/ 13 w 161"/>
                  <a:gd name="T31" fmla="*/ 36 h 161"/>
                  <a:gd name="T32" fmla="*/ 24 w 161"/>
                  <a:gd name="T33" fmla="*/ 51 h 161"/>
                  <a:gd name="T34" fmla="*/ 22 w 161"/>
                  <a:gd name="T35" fmla="*/ 59 h 161"/>
                  <a:gd name="T36" fmla="*/ 3 w 161"/>
                  <a:gd name="T37" fmla="*/ 61 h 161"/>
                  <a:gd name="T38" fmla="*/ 0 w 161"/>
                  <a:gd name="T39" fmla="*/ 76 h 161"/>
                  <a:gd name="T40" fmla="*/ 17 w 161"/>
                  <a:gd name="T41" fmla="*/ 83 h 161"/>
                  <a:gd name="T42" fmla="*/ 19 w 161"/>
                  <a:gd name="T43" fmla="*/ 91 h 161"/>
                  <a:gd name="T44" fmla="*/ 4 w 161"/>
                  <a:gd name="T45" fmla="*/ 103 h 161"/>
                  <a:gd name="T46" fmla="*/ 9 w 161"/>
                  <a:gd name="T47" fmla="*/ 117 h 161"/>
                  <a:gd name="T48" fmla="*/ 27 w 161"/>
                  <a:gd name="T49" fmla="*/ 115 h 161"/>
                  <a:gd name="T50" fmla="*/ 32 w 161"/>
                  <a:gd name="T51" fmla="*/ 121 h 161"/>
                  <a:gd name="T52" fmla="*/ 25 w 161"/>
                  <a:gd name="T53" fmla="*/ 138 h 161"/>
                  <a:gd name="T54" fmla="*/ 36 w 161"/>
                  <a:gd name="T55" fmla="*/ 148 h 161"/>
                  <a:gd name="T56" fmla="*/ 51 w 161"/>
                  <a:gd name="T57" fmla="*/ 137 h 161"/>
                  <a:gd name="T58" fmla="*/ 59 w 161"/>
                  <a:gd name="T59" fmla="*/ 140 h 161"/>
                  <a:gd name="T60" fmla="*/ 61 w 161"/>
                  <a:gd name="T61" fmla="*/ 158 h 161"/>
                  <a:gd name="T62" fmla="*/ 76 w 161"/>
                  <a:gd name="T63" fmla="*/ 161 h 161"/>
                  <a:gd name="T64" fmla="*/ 83 w 161"/>
                  <a:gd name="T65" fmla="*/ 144 h 161"/>
                  <a:gd name="T66" fmla="*/ 92 w 161"/>
                  <a:gd name="T67" fmla="*/ 143 h 161"/>
                  <a:gd name="T68" fmla="*/ 103 w 161"/>
                  <a:gd name="T69" fmla="*/ 157 h 161"/>
                  <a:gd name="T70" fmla="*/ 117 w 161"/>
                  <a:gd name="T71" fmla="*/ 152 h 161"/>
                  <a:gd name="T72" fmla="*/ 115 w 161"/>
                  <a:gd name="T73" fmla="*/ 134 h 161"/>
                  <a:gd name="T74" fmla="*/ 121 w 161"/>
                  <a:gd name="T75" fmla="*/ 129 h 161"/>
                  <a:gd name="T76" fmla="*/ 139 w 161"/>
                  <a:gd name="T77" fmla="*/ 136 h 161"/>
                  <a:gd name="T78" fmla="*/ 148 w 161"/>
                  <a:gd name="T79" fmla="*/ 125 h 161"/>
                  <a:gd name="T80" fmla="*/ 137 w 161"/>
                  <a:gd name="T81" fmla="*/ 110 h 161"/>
                  <a:gd name="T82" fmla="*/ 140 w 161"/>
                  <a:gd name="T83" fmla="*/ 102 h 161"/>
                  <a:gd name="T84" fmla="*/ 158 w 161"/>
                  <a:gd name="T85" fmla="*/ 100 h 161"/>
                  <a:gd name="T86" fmla="*/ 161 w 161"/>
                  <a:gd name="T87" fmla="*/ 85 h 161"/>
                  <a:gd name="T88" fmla="*/ 144 w 161"/>
                  <a:gd name="T89" fmla="*/ 78 h 161"/>
                  <a:gd name="T90" fmla="*/ 143 w 161"/>
                  <a:gd name="T91" fmla="*/ 70 h 161"/>
                  <a:gd name="T92" fmla="*/ 158 w 161"/>
                  <a:gd name="T93" fmla="*/ 58 h 161"/>
                  <a:gd name="T94" fmla="*/ 153 w 161"/>
                  <a:gd name="T95" fmla="*/ 44 h 161"/>
                  <a:gd name="T96" fmla="*/ 88 w 161"/>
                  <a:gd name="T97" fmla="*/ 104 h 161"/>
                  <a:gd name="T98" fmla="*/ 68 w 161"/>
                  <a:gd name="T99" fmla="*/ 54 h 161"/>
                  <a:gd name="T100" fmla="*/ 88 w 161"/>
                  <a:gd name="T101" fmla="*/ 10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1" h="161">
                    <a:moveTo>
                      <a:pt x="152" y="44"/>
                    </a:moveTo>
                    <a:cubicBezTo>
                      <a:pt x="134" y="46"/>
                      <a:pt x="134" y="46"/>
                      <a:pt x="134" y="46"/>
                    </a:cubicBezTo>
                    <a:cubicBezTo>
                      <a:pt x="133" y="46"/>
                      <a:pt x="133" y="46"/>
                      <a:pt x="133" y="46"/>
                    </a:cubicBezTo>
                    <a:cubicBezTo>
                      <a:pt x="129" y="40"/>
                      <a:pt x="129" y="40"/>
                      <a:pt x="129" y="40"/>
                    </a:cubicBezTo>
                    <a:cubicBezTo>
                      <a:pt x="129" y="39"/>
                      <a:pt x="129" y="39"/>
                      <a:pt x="129" y="39"/>
                    </a:cubicBezTo>
                    <a:cubicBezTo>
                      <a:pt x="136" y="23"/>
                      <a:pt x="136" y="23"/>
                      <a:pt x="136" y="23"/>
                    </a:cubicBezTo>
                    <a:cubicBezTo>
                      <a:pt x="136" y="22"/>
                      <a:pt x="136" y="22"/>
                      <a:pt x="136" y="22"/>
                    </a:cubicBezTo>
                    <a:cubicBezTo>
                      <a:pt x="125" y="13"/>
                      <a:pt x="125" y="13"/>
                      <a:pt x="125" y="13"/>
                    </a:cubicBezTo>
                    <a:cubicBezTo>
                      <a:pt x="124" y="13"/>
                      <a:pt x="124" y="13"/>
                      <a:pt x="124" y="13"/>
                    </a:cubicBezTo>
                    <a:cubicBezTo>
                      <a:pt x="110" y="24"/>
                      <a:pt x="110" y="24"/>
                      <a:pt x="110" y="24"/>
                    </a:cubicBezTo>
                    <a:cubicBezTo>
                      <a:pt x="109" y="24"/>
                      <a:pt x="109" y="24"/>
                      <a:pt x="109" y="24"/>
                    </a:cubicBezTo>
                    <a:cubicBezTo>
                      <a:pt x="103" y="21"/>
                      <a:pt x="103" y="21"/>
                      <a:pt x="103" y="21"/>
                    </a:cubicBezTo>
                    <a:cubicBezTo>
                      <a:pt x="102" y="20"/>
                      <a:pt x="102" y="20"/>
                      <a:pt x="102" y="20"/>
                    </a:cubicBezTo>
                    <a:cubicBezTo>
                      <a:pt x="100" y="3"/>
                      <a:pt x="100" y="3"/>
                      <a:pt x="100" y="3"/>
                    </a:cubicBezTo>
                    <a:cubicBezTo>
                      <a:pt x="99" y="2"/>
                      <a:pt x="99" y="2"/>
                      <a:pt x="99" y="2"/>
                    </a:cubicBezTo>
                    <a:cubicBezTo>
                      <a:pt x="86" y="0"/>
                      <a:pt x="86" y="0"/>
                      <a:pt x="86" y="0"/>
                    </a:cubicBezTo>
                    <a:cubicBezTo>
                      <a:pt x="85" y="1"/>
                      <a:pt x="85" y="1"/>
                      <a:pt x="85" y="1"/>
                    </a:cubicBezTo>
                    <a:cubicBezTo>
                      <a:pt x="78" y="17"/>
                      <a:pt x="78" y="17"/>
                      <a:pt x="78" y="17"/>
                    </a:cubicBezTo>
                    <a:cubicBezTo>
                      <a:pt x="77" y="18"/>
                      <a:pt x="77" y="18"/>
                      <a:pt x="77" y="18"/>
                    </a:cubicBezTo>
                    <a:cubicBezTo>
                      <a:pt x="70" y="18"/>
                      <a:pt x="70" y="18"/>
                      <a:pt x="70" y="18"/>
                    </a:cubicBezTo>
                    <a:cubicBezTo>
                      <a:pt x="69" y="18"/>
                      <a:pt x="69" y="18"/>
                      <a:pt x="69" y="18"/>
                    </a:cubicBezTo>
                    <a:cubicBezTo>
                      <a:pt x="59" y="4"/>
                      <a:pt x="59" y="4"/>
                      <a:pt x="59" y="4"/>
                    </a:cubicBezTo>
                    <a:cubicBezTo>
                      <a:pt x="58" y="3"/>
                      <a:pt x="58" y="3"/>
                      <a:pt x="58" y="3"/>
                    </a:cubicBezTo>
                    <a:cubicBezTo>
                      <a:pt x="45" y="8"/>
                      <a:pt x="45" y="8"/>
                      <a:pt x="45" y="8"/>
                    </a:cubicBezTo>
                    <a:cubicBezTo>
                      <a:pt x="44" y="9"/>
                      <a:pt x="44" y="9"/>
                      <a:pt x="44" y="9"/>
                    </a:cubicBezTo>
                    <a:cubicBezTo>
                      <a:pt x="46" y="27"/>
                      <a:pt x="46" y="27"/>
                      <a:pt x="46" y="27"/>
                    </a:cubicBezTo>
                    <a:cubicBezTo>
                      <a:pt x="46" y="28"/>
                      <a:pt x="46" y="28"/>
                      <a:pt x="46" y="28"/>
                    </a:cubicBezTo>
                    <a:cubicBezTo>
                      <a:pt x="40" y="32"/>
                      <a:pt x="40" y="32"/>
                      <a:pt x="40" y="32"/>
                    </a:cubicBezTo>
                    <a:cubicBezTo>
                      <a:pt x="39" y="32"/>
                      <a:pt x="39" y="32"/>
                      <a:pt x="39" y="32"/>
                    </a:cubicBezTo>
                    <a:cubicBezTo>
                      <a:pt x="23" y="25"/>
                      <a:pt x="23" y="25"/>
                      <a:pt x="23" y="25"/>
                    </a:cubicBezTo>
                    <a:cubicBezTo>
                      <a:pt x="22" y="25"/>
                      <a:pt x="22" y="25"/>
                      <a:pt x="22" y="25"/>
                    </a:cubicBezTo>
                    <a:cubicBezTo>
                      <a:pt x="13" y="36"/>
                      <a:pt x="13" y="36"/>
                      <a:pt x="13" y="36"/>
                    </a:cubicBezTo>
                    <a:cubicBezTo>
                      <a:pt x="13" y="37"/>
                      <a:pt x="13" y="37"/>
                      <a:pt x="13" y="37"/>
                    </a:cubicBezTo>
                    <a:cubicBezTo>
                      <a:pt x="24" y="51"/>
                      <a:pt x="24" y="51"/>
                      <a:pt x="24" y="51"/>
                    </a:cubicBezTo>
                    <a:cubicBezTo>
                      <a:pt x="24" y="52"/>
                      <a:pt x="24" y="52"/>
                      <a:pt x="24" y="52"/>
                    </a:cubicBezTo>
                    <a:cubicBezTo>
                      <a:pt x="22" y="59"/>
                      <a:pt x="22" y="59"/>
                      <a:pt x="22" y="59"/>
                    </a:cubicBezTo>
                    <a:cubicBezTo>
                      <a:pt x="21" y="59"/>
                      <a:pt x="21" y="59"/>
                      <a:pt x="21" y="59"/>
                    </a:cubicBezTo>
                    <a:cubicBezTo>
                      <a:pt x="3" y="61"/>
                      <a:pt x="3" y="61"/>
                      <a:pt x="3" y="61"/>
                    </a:cubicBezTo>
                    <a:cubicBezTo>
                      <a:pt x="2" y="62"/>
                      <a:pt x="2" y="62"/>
                      <a:pt x="2" y="62"/>
                    </a:cubicBezTo>
                    <a:cubicBezTo>
                      <a:pt x="0" y="76"/>
                      <a:pt x="0" y="76"/>
                      <a:pt x="0" y="76"/>
                    </a:cubicBezTo>
                    <a:cubicBezTo>
                      <a:pt x="1" y="77"/>
                      <a:pt x="1" y="77"/>
                      <a:pt x="1" y="77"/>
                    </a:cubicBezTo>
                    <a:cubicBezTo>
                      <a:pt x="17" y="83"/>
                      <a:pt x="17" y="83"/>
                      <a:pt x="17" y="83"/>
                    </a:cubicBezTo>
                    <a:cubicBezTo>
                      <a:pt x="18" y="84"/>
                      <a:pt x="18" y="84"/>
                      <a:pt x="18" y="84"/>
                    </a:cubicBezTo>
                    <a:cubicBezTo>
                      <a:pt x="19" y="91"/>
                      <a:pt x="19" y="91"/>
                      <a:pt x="19" y="91"/>
                    </a:cubicBezTo>
                    <a:cubicBezTo>
                      <a:pt x="18" y="92"/>
                      <a:pt x="18" y="92"/>
                      <a:pt x="18" y="92"/>
                    </a:cubicBezTo>
                    <a:cubicBezTo>
                      <a:pt x="4" y="103"/>
                      <a:pt x="4" y="103"/>
                      <a:pt x="4" y="103"/>
                    </a:cubicBezTo>
                    <a:cubicBezTo>
                      <a:pt x="4" y="104"/>
                      <a:pt x="4" y="104"/>
                      <a:pt x="4" y="104"/>
                    </a:cubicBezTo>
                    <a:cubicBezTo>
                      <a:pt x="9" y="117"/>
                      <a:pt x="9" y="117"/>
                      <a:pt x="9" y="117"/>
                    </a:cubicBezTo>
                    <a:cubicBezTo>
                      <a:pt x="10" y="117"/>
                      <a:pt x="10" y="117"/>
                      <a:pt x="10" y="117"/>
                    </a:cubicBezTo>
                    <a:cubicBezTo>
                      <a:pt x="27" y="115"/>
                      <a:pt x="27" y="115"/>
                      <a:pt x="27" y="115"/>
                    </a:cubicBezTo>
                    <a:cubicBezTo>
                      <a:pt x="28" y="115"/>
                      <a:pt x="28" y="115"/>
                      <a:pt x="28" y="115"/>
                    </a:cubicBezTo>
                    <a:cubicBezTo>
                      <a:pt x="32" y="121"/>
                      <a:pt x="32" y="121"/>
                      <a:pt x="32" y="121"/>
                    </a:cubicBezTo>
                    <a:cubicBezTo>
                      <a:pt x="33" y="122"/>
                      <a:pt x="33" y="122"/>
                      <a:pt x="33" y="122"/>
                    </a:cubicBezTo>
                    <a:cubicBezTo>
                      <a:pt x="25" y="138"/>
                      <a:pt x="25" y="138"/>
                      <a:pt x="25" y="138"/>
                    </a:cubicBezTo>
                    <a:cubicBezTo>
                      <a:pt x="26" y="139"/>
                      <a:pt x="26" y="139"/>
                      <a:pt x="26" y="139"/>
                    </a:cubicBezTo>
                    <a:cubicBezTo>
                      <a:pt x="36" y="148"/>
                      <a:pt x="36" y="148"/>
                      <a:pt x="36" y="148"/>
                    </a:cubicBezTo>
                    <a:cubicBezTo>
                      <a:pt x="37" y="148"/>
                      <a:pt x="37" y="148"/>
                      <a:pt x="37" y="148"/>
                    </a:cubicBezTo>
                    <a:cubicBezTo>
                      <a:pt x="51" y="137"/>
                      <a:pt x="51" y="137"/>
                      <a:pt x="51" y="137"/>
                    </a:cubicBezTo>
                    <a:cubicBezTo>
                      <a:pt x="53" y="137"/>
                      <a:pt x="53" y="137"/>
                      <a:pt x="53" y="137"/>
                    </a:cubicBezTo>
                    <a:cubicBezTo>
                      <a:pt x="59" y="140"/>
                      <a:pt x="59" y="140"/>
                      <a:pt x="59" y="140"/>
                    </a:cubicBezTo>
                    <a:cubicBezTo>
                      <a:pt x="60" y="141"/>
                      <a:pt x="60" y="141"/>
                      <a:pt x="60" y="141"/>
                    </a:cubicBezTo>
                    <a:cubicBezTo>
                      <a:pt x="61" y="158"/>
                      <a:pt x="61" y="158"/>
                      <a:pt x="61" y="158"/>
                    </a:cubicBezTo>
                    <a:cubicBezTo>
                      <a:pt x="62" y="159"/>
                      <a:pt x="62" y="159"/>
                      <a:pt x="62" y="159"/>
                    </a:cubicBezTo>
                    <a:cubicBezTo>
                      <a:pt x="76" y="161"/>
                      <a:pt x="76" y="161"/>
                      <a:pt x="76" y="161"/>
                    </a:cubicBezTo>
                    <a:cubicBezTo>
                      <a:pt x="77" y="160"/>
                      <a:pt x="77" y="160"/>
                      <a:pt x="77" y="160"/>
                    </a:cubicBezTo>
                    <a:cubicBezTo>
                      <a:pt x="83" y="144"/>
                      <a:pt x="83" y="144"/>
                      <a:pt x="83" y="144"/>
                    </a:cubicBezTo>
                    <a:cubicBezTo>
                      <a:pt x="84" y="143"/>
                      <a:pt x="84" y="143"/>
                      <a:pt x="84" y="143"/>
                    </a:cubicBezTo>
                    <a:cubicBezTo>
                      <a:pt x="92" y="143"/>
                      <a:pt x="92" y="143"/>
                      <a:pt x="92" y="143"/>
                    </a:cubicBezTo>
                    <a:cubicBezTo>
                      <a:pt x="92" y="143"/>
                      <a:pt x="92" y="143"/>
                      <a:pt x="93" y="143"/>
                    </a:cubicBezTo>
                    <a:cubicBezTo>
                      <a:pt x="103" y="157"/>
                      <a:pt x="103" y="157"/>
                      <a:pt x="103" y="157"/>
                    </a:cubicBezTo>
                    <a:cubicBezTo>
                      <a:pt x="104" y="158"/>
                      <a:pt x="104" y="158"/>
                      <a:pt x="104" y="158"/>
                    </a:cubicBezTo>
                    <a:cubicBezTo>
                      <a:pt x="117" y="152"/>
                      <a:pt x="117" y="152"/>
                      <a:pt x="117" y="152"/>
                    </a:cubicBezTo>
                    <a:cubicBezTo>
                      <a:pt x="117" y="152"/>
                      <a:pt x="117" y="152"/>
                      <a:pt x="117" y="152"/>
                    </a:cubicBezTo>
                    <a:cubicBezTo>
                      <a:pt x="115" y="134"/>
                      <a:pt x="115" y="134"/>
                      <a:pt x="115" y="134"/>
                    </a:cubicBezTo>
                    <a:cubicBezTo>
                      <a:pt x="115" y="133"/>
                      <a:pt x="115" y="133"/>
                      <a:pt x="115" y="133"/>
                    </a:cubicBezTo>
                    <a:cubicBezTo>
                      <a:pt x="121" y="129"/>
                      <a:pt x="121" y="129"/>
                      <a:pt x="121" y="129"/>
                    </a:cubicBezTo>
                    <a:cubicBezTo>
                      <a:pt x="122" y="129"/>
                      <a:pt x="122" y="129"/>
                      <a:pt x="122" y="129"/>
                    </a:cubicBezTo>
                    <a:cubicBezTo>
                      <a:pt x="139" y="136"/>
                      <a:pt x="139" y="136"/>
                      <a:pt x="139" y="136"/>
                    </a:cubicBezTo>
                    <a:cubicBezTo>
                      <a:pt x="140" y="136"/>
                      <a:pt x="140" y="136"/>
                      <a:pt x="140" y="136"/>
                    </a:cubicBezTo>
                    <a:cubicBezTo>
                      <a:pt x="148" y="125"/>
                      <a:pt x="148" y="125"/>
                      <a:pt x="148" y="125"/>
                    </a:cubicBezTo>
                    <a:cubicBezTo>
                      <a:pt x="148" y="124"/>
                      <a:pt x="148" y="124"/>
                      <a:pt x="148" y="124"/>
                    </a:cubicBezTo>
                    <a:cubicBezTo>
                      <a:pt x="137" y="110"/>
                      <a:pt x="137" y="110"/>
                      <a:pt x="137" y="110"/>
                    </a:cubicBezTo>
                    <a:cubicBezTo>
                      <a:pt x="137" y="109"/>
                      <a:pt x="137" y="109"/>
                      <a:pt x="137" y="109"/>
                    </a:cubicBezTo>
                    <a:cubicBezTo>
                      <a:pt x="140" y="102"/>
                      <a:pt x="140" y="102"/>
                      <a:pt x="140" y="102"/>
                    </a:cubicBezTo>
                    <a:cubicBezTo>
                      <a:pt x="141" y="102"/>
                      <a:pt x="141" y="102"/>
                      <a:pt x="141" y="102"/>
                    </a:cubicBezTo>
                    <a:cubicBezTo>
                      <a:pt x="158" y="100"/>
                      <a:pt x="158" y="100"/>
                      <a:pt x="158" y="100"/>
                    </a:cubicBezTo>
                    <a:cubicBezTo>
                      <a:pt x="159" y="100"/>
                      <a:pt x="159" y="99"/>
                      <a:pt x="159" y="99"/>
                    </a:cubicBezTo>
                    <a:cubicBezTo>
                      <a:pt x="161" y="85"/>
                      <a:pt x="161" y="85"/>
                      <a:pt x="161" y="85"/>
                    </a:cubicBezTo>
                    <a:cubicBezTo>
                      <a:pt x="161" y="84"/>
                      <a:pt x="161" y="84"/>
                      <a:pt x="161" y="84"/>
                    </a:cubicBezTo>
                    <a:cubicBezTo>
                      <a:pt x="144" y="78"/>
                      <a:pt x="144" y="78"/>
                      <a:pt x="144" y="78"/>
                    </a:cubicBezTo>
                    <a:cubicBezTo>
                      <a:pt x="144" y="77"/>
                      <a:pt x="144" y="77"/>
                      <a:pt x="144" y="77"/>
                    </a:cubicBezTo>
                    <a:cubicBezTo>
                      <a:pt x="143" y="70"/>
                      <a:pt x="143" y="70"/>
                      <a:pt x="143" y="70"/>
                    </a:cubicBezTo>
                    <a:cubicBezTo>
                      <a:pt x="143" y="69"/>
                      <a:pt x="143" y="69"/>
                      <a:pt x="143" y="69"/>
                    </a:cubicBezTo>
                    <a:cubicBezTo>
                      <a:pt x="158" y="58"/>
                      <a:pt x="158" y="58"/>
                      <a:pt x="158" y="58"/>
                    </a:cubicBezTo>
                    <a:cubicBezTo>
                      <a:pt x="158" y="57"/>
                      <a:pt x="158" y="57"/>
                      <a:pt x="158" y="57"/>
                    </a:cubicBezTo>
                    <a:cubicBezTo>
                      <a:pt x="153" y="44"/>
                      <a:pt x="153" y="44"/>
                      <a:pt x="153" y="44"/>
                    </a:cubicBezTo>
                    <a:lnTo>
                      <a:pt x="152" y="44"/>
                    </a:lnTo>
                    <a:close/>
                    <a:moveTo>
                      <a:pt x="88" y="104"/>
                    </a:moveTo>
                    <a:cubicBezTo>
                      <a:pt x="74" y="109"/>
                      <a:pt x="59" y="103"/>
                      <a:pt x="53" y="89"/>
                    </a:cubicBezTo>
                    <a:cubicBezTo>
                      <a:pt x="48" y="75"/>
                      <a:pt x="55" y="60"/>
                      <a:pt x="68" y="54"/>
                    </a:cubicBezTo>
                    <a:cubicBezTo>
                      <a:pt x="82" y="49"/>
                      <a:pt x="98" y="56"/>
                      <a:pt x="103" y="69"/>
                    </a:cubicBezTo>
                    <a:cubicBezTo>
                      <a:pt x="109" y="83"/>
                      <a:pt x="102" y="99"/>
                      <a:pt x="88"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5" name="Freeform 50"/>
              <p:cNvSpPr>
                <a:spLocks noEditPoints="1"/>
              </p:cNvSpPr>
              <p:nvPr/>
            </p:nvSpPr>
            <p:spPr bwMode="auto">
              <a:xfrm>
                <a:off x="2017" y="2955"/>
                <a:ext cx="117" cy="117"/>
              </a:xfrm>
              <a:custGeom>
                <a:avLst/>
                <a:gdLst>
                  <a:gd name="T0" fmla="*/ 67 w 80"/>
                  <a:gd name="T1" fmla="*/ 23 h 80"/>
                  <a:gd name="T2" fmla="*/ 64 w 80"/>
                  <a:gd name="T3" fmla="*/ 20 h 80"/>
                  <a:gd name="T4" fmla="*/ 68 w 80"/>
                  <a:gd name="T5" fmla="*/ 11 h 80"/>
                  <a:gd name="T6" fmla="*/ 62 w 80"/>
                  <a:gd name="T7" fmla="*/ 6 h 80"/>
                  <a:gd name="T8" fmla="*/ 55 w 80"/>
                  <a:gd name="T9" fmla="*/ 12 h 80"/>
                  <a:gd name="T10" fmla="*/ 51 w 80"/>
                  <a:gd name="T11" fmla="*/ 10 h 80"/>
                  <a:gd name="T12" fmla="*/ 50 w 80"/>
                  <a:gd name="T13" fmla="*/ 1 h 80"/>
                  <a:gd name="T14" fmla="*/ 43 w 80"/>
                  <a:gd name="T15" fmla="*/ 0 h 80"/>
                  <a:gd name="T16" fmla="*/ 39 w 80"/>
                  <a:gd name="T17" fmla="*/ 8 h 80"/>
                  <a:gd name="T18" fmla="*/ 35 w 80"/>
                  <a:gd name="T19" fmla="*/ 9 h 80"/>
                  <a:gd name="T20" fmla="*/ 29 w 80"/>
                  <a:gd name="T21" fmla="*/ 2 h 80"/>
                  <a:gd name="T22" fmla="*/ 22 w 80"/>
                  <a:gd name="T23" fmla="*/ 4 h 80"/>
                  <a:gd name="T24" fmla="*/ 23 w 80"/>
                  <a:gd name="T25" fmla="*/ 13 h 80"/>
                  <a:gd name="T26" fmla="*/ 20 w 80"/>
                  <a:gd name="T27" fmla="*/ 16 h 80"/>
                  <a:gd name="T28" fmla="*/ 11 w 80"/>
                  <a:gd name="T29" fmla="*/ 12 h 80"/>
                  <a:gd name="T30" fmla="*/ 7 w 80"/>
                  <a:gd name="T31" fmla="*/ 18 h 80"/>
                  <a:gd name="T32" fmla="*/ 12 w 80"/>
                  <a:gd name="T33" fmla="*/ 25 h 80"/>
                  <a:gd name="T34" fmla="*/ 11 w 80"/>
                  <a:gd name="T35" fmla="*/ 29 h 80"/>
                  <a:gd name="T36" fmla="*/ 2 w 80"/>
                  <a:gd name="T37" fmla="*/ 30 h 80"/>
                  <a:gd name="T38" fmla="*/ 0 w 80"/>
                  <a:gd name="T39" fmla="*/ 37 h 80"/>
                  <a:gd name="T40" fmla="*/ 9 w 80"/>
                  <a:gd name="T41" fmla="*/ 41 h 80"/>
                  <a:gd name="T42" fmla="*/ 9 w 80"/>
                  <a:gd name="T43" fmla="*/ 45 h 80"/>
                  <a:gd name="T44" fmla="*/ 2 w 80"/>
                  <a:gd name="T45" fmla="*/ 51 h 80"/>
                  <a:gd name="T46" fmla="*/ 4 w 80"/>
                  <a:gd name="T47" fmla="*/ 58 h 80"/>
                  <a:gd name="T48" fmla="*/ 14 w 80"/>
                  <a:gd name="T49" fmla="*/ 57 h 80"/>
                  <a:gd name="T50" fmla="*/ 16 w 80"/>
                  <a:gd name="T51" fmla="*/ 60 h 80"/>
                  <a:gd name="T52" fmla="*/ 13 w 80"/>
                  <a:gd name="T53" fmla="*/ 68 h 80"/>
                  <a:gd name="T54" fmla="*/ 18 w 80"/>
                  <a:gd name="T55" fmla="*/ 73 h 80"/>
                  <a:gd name="T56" fmla="*/ 26 w 80"/>
                  <a:gd name="T57" fmla="*/ 68 h 80"/>
                  <a:gd name="T58" fmla="*/ 29 w 80"/>
                  <a:gd name="T59" fmla="*/ 69 h 80"/>
                  <a:gd name="T60" fmla="*/ 31 w 80"/>
                  <a:gd name="T61" fmla="*/ 78 h 80"/>
                  <a:gd name="T62" fmla="*/ 38 w 80"/>
                  <a:gd name="T63" fmla="*/ 80 h 80"/>
                  <a:gd name="T64" fmla="*/ 42 w 80"/>
                  <a:gd name="T65" fmla="*/ 71 h 80"/>
                  <a:gd name="T66" fmla="*/ 46 w 80"/>
                  <a:gd name="T67" fmla="*/ 71 h 80"/>
                  <a:gd name="T68" fmla="*/ 51 w 80"/>
                  <a:gd name="T69" fmla="*/ 78 h 80"/>
                  <a:gd name="T70" fmla="*/ 58 w 80"/>
                  <a:gd name="T71" fmla="*/ 76 h 80"/>
                  <a:gd name="T72" fmla="*/ 57 w 80"/>
                  <a:gd name="T73" fmla="*/ 67 h 80"/>
                  <a:gd name="T74" fmla="*/ 60 w 80"/>
                  <a:gd name="T75" fmla="*/ 64 h 80"/>
                  <a:gd name="T76" fmla="*/ 69 w 80"/>
                  <a:gd name="T77" fmla="*/ 67 h 80"/>
                  <a:gd name="T78" fmla="*/ 74 w 80"/>
                  <a:gd name="T79" fmla="*/ 62 h 80"/>
                  <a:gd name="T80" fmla="*/ 68 w 80"/>
                  <a:gd name="T81" fmla="*/ 54 h 80"/>
                  <a:gd name="T82" fmla="*/ 70 w 80"/>
                  <a:gd name="T83" fmla="*/ 51 h 80"/>
                  <a:gd name="T84" fmla="*/ 79 w 80"/>
                  <a:gd name="T85" fmla="*/ 49 h 80"/>
                  <a:gd name="T86" fmla="*/ 80 w 80"/>
                  <a:gd name="T87" fmla="*/ 42 h 80"/>
                  <a:gd name="T88" fmla="*/ 72 w 80"/>
                  <a:gd name="T89" fmla="*/ 38 h 80"/>
                  <a:gd name="T90" fmla="*/ 71 w 80"/>
                  <a:gd name="T91" fmla="*/ 34 h 80"/>
                  <a:gd name="T92" fmla="*/ 79 w 80"/>
                  <a:gd name="T93" fmla="*/ 29 h 80"/>
                  <a:gd name="T94" fmla="*/ 76 w 80"/>
                  <a:gd name="T95" fmla="*/ 22 h 80"/>
                  <a:gd name="T96" fmla="*/ 27 w 80"/>
                  <a:gd name="T97" fmla="*/ 44 h 80"/>
                  <a:gd name="T98" fmla="*/ 51 w 80"/>
                  <a:gd name="T99" fmla="*/ 3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0" h="80">
                    <a:moveTo>
                      <a:pt x="76" y="22"/>
                    </a:moveTo>
                    <a:cubicBezTo>
                      <a:pt x="67" y="23"/>
                      <a:pt x="67" y="23"/>
                      <a:pt x="67" y="23"/>
                    </a:cubicBezTo>
                    <a:cubicBezTo>
                      <a:pt x="66" y="23"/>
                      <a:pt x="66" y="23"/>
                      <a:pt x="66" y="23"/>
                    </a:cubicBezTo>
                    <a:cubicBezTo>
                      <a:pt x="64" y="20"/>
                      <a:pt x="64" y="20"/>
                      <a:pt x="64" y="20"/>
                    </a:cubicBezTo>
                    <a:cubicBezTo>
                      <a:pt x="64" y="19"/>
                      <a:pt x="64" y="19"/>
                      <a:pt x="64" y="19"/>
                    </a:cubicBezTo>
                    <a:cubicBezTo>
                      <a:pt x="68" y="11"/>
                      <a:pt x="68" y="11"/>
                      <a:pt x="68" y="11"/>
                    </a:cubicBezTo>
                    <a:cubicBezTo>
                      <a:pt x="68" y="11"/>
                      <a:pt x="68" y="11"/>
                      <a:pt x="68" y="11"/>
                    </a:cubicBezTo>
                    <a:cubicBezTo>
                      <a:pt x="62" y="6"/>
                      <a:pt x="62" y="6"/>
                      <a:pt x="62" y="6"/>
                    </a:cubicBezTo>
                    <a:cubicBezTo>
                      <a:pt x="62" y="6"/>
                      <a:pt x="62" y="6"/>
                      <a:pt x="62" y="6"/>
                    </a:cubicBezTo>
                    <a:cubicBezTo>
                      <a:pt x="55" y="12"/>
                      <a:pt x="55" y="12"/>
                      <a:pt x="55" y="12"/>
                    </a:cubicBezTo>
                    <a:cubicBezTo>
                      <a:pt x="54" y="12"/>
                      <a:pt x="54" y="12"/>
                      <a:pt x="54" y="12"/>
                    </a:cubicBezTo>
                    <a:cubicBezTo>
                      <a:pt x="51" y="10"/>
                      <a:pt x="51" y="10"/>
                      <a:pt x="51" y="10"/>
                    </a:cubicBezTo>
                    <a:cubicBezTo>
                      <a:pt x="51" y="10"/>
                      <a:pt x="51" y="10"/>
                      <a:pt x="51" y="10"/>
                    </a:cubicBezTo>
                    <a:cubicBezTo>
                      <a:pt x="50" y="1"/>
                      <a:pt x="50" y="1"/>
                      <a:pt x="50" y="1"/>
                    </a:cubicBezTo>
                    <a:cubicBezTo>
                      <a:pt x="50" y="1"/>
                      <a:pt x="50" y="1"/>
                      <a:pt x="50" y="1"/>
                    </a:cubicBezTo>
                    <a:cubicBezTo>
                      <a:pt x="43" y="0"/>
                      <a:pt x="43" y="0"/>
                      <a:pt x="43" y="0"/>
                    </a:cubicBezTo>
                    <a:cubicBezTo>
                      <a:pt x="42" y="0"/>
                      <a:pt x="42" y="0"/>
                      <a:pt x="42" y="0"/>
                    </a:cubicBezTo>
                    <a:cubicBezTo>
                      <a:pt x="39" y="8"/>
                      <a:pt x="39" y="8"/>
                      <a:pt x="39" y="8"/>
                    </a:cubicBezTo>
                    <a:cubicBezTo>
                      <a:pt x="38" y="8"/>
                      <a:pt x="38" y="8"/>
                      <a:pt x="38" y="8"/>
                    </a:cubicBezTo>
                    <a:cubicBezTo>
                      <a:pt x="35" y="9"/>
                      <a:pt x="35" y="9"/>
                      <a:pt x="35" y="9"/>
                    </a:cubicBezTo>
                    <a:cubicBezTo>
                      <a:pt x="34" y="9"/>
                      <a:pt x="34" y="9"/>
                      <a:pt x="34" y="9"/>
                    </a:cubicBezTo>
                    <a:cubicBezTo>
                      <a:pt x="29" y="2"/>
                      <a:pt x="29" y="2"/>
                      <a:pt x="29" y="2"/>
                    </a:cubicBezTo>
                    <a:cubicBezTo>
                      <a:pt x="29" y="1"/>
                      <a:pt x="29" y="1"/>
                      <a:pt x="29" y="1"/>
                    </a:cubicBezTo>
                    <a:cubicBezTo>
                      <a:pt x="22" y="4"/>
                      <a:pt x="22" y="4"/>
                      <a:pt x="22" y="4"/>
                    </a:cubicBezTo>
                    <a:cubicBezTo>
                      <a:pt x="22" y="4"/>
                      <a:pt x="22" y="4"/>
                      <a:pt x="22" y="4"/>
                    </a:cubicBezTo>
                    <a:cubicBezTo>
                      <a:pt x="23" y="13"/>
                      <a:pt x="23" y="13"/>
                      <a:pt x="23" y="13"/>
                    </a:cubicBezTo>
                    <a:cubicBezTo>
                      <a:pt x="23" y="14"/>
                      <a:pt x="23" y="14"/>
                      <a:pt x="23" y="14"/>
                    </a:cubicBezTo>
                    <a:cubicBezTo>
                      <a:pt x="20" y="16"/>
                      <a:pt x="20" y="16"/>
                      <a:pt x="20" y="16"/>
                    </a:cubicBezTo>
                    <a:cubicBezTo>
                      <a:pt x="20" y="16"/>
                      <a:pt x="20" y="16"/>
                      <a:pt x="20" y="16"/>
                    </a:cubicBezTo>
                    <a:cubicBezTo>
                      <a:pt x="11" y="12"/>
                      <a:pt x="11" y="12"/>
                      <a:pt x="11" y="12"/>
                    </a:cubicBezTo>
                    <a:cubicBezTo>
                      <a:pt x="11" y="12"/>
                      <a:pt x="11" y="12"/>
                      <a:pt x="11" y="12"/>
                    </a:cubicBezTo>
                    <a:cubicBezTo>
                      <a:pt x="7" y="18"/>
                      <a:pt x="7" y="18"/>
                      <a:pt x="7" y="18"/>
                    </a:cubicBezTo>
                    <a:cubicBezTo>
                      <a:pt x="7" y="18"/>
                      <a:pt x="7" y="18"/>
                      <a:pt x="7" y="18"/>
                    </a:cubicBezTo>
                    <a:cubicBezTo>
                      <a:pt x="12" y="25"/>
                      <a:pt x="12" y="25"/>
                      <a:pt x="12" y="25"/>
                    </a:cubicBezTo>
                    <a:cubicBezTo>
                      <a:pt x="12" y="26"/>
                      <a:pt x="12" y="26"/>
                      <a:pt x="12" y="26"/>
                    </a:cubicBezTo>
                    <a:cubicBezTo>
                      <a:pt x="11" y="29"/>
                      <a:pt x="11" y="29"/>
                      <a:pt x="11" y="29"/>
                    </a:cubicBezTo>
                    <a:cubicBezTo>
                      <a:pt x="10" y="29"/>
                      <a:pt x="10" y="29"/>
                      <a:pt x="10" y="29"/>
                    </a:cubicBezTo>
                    <a:cubicBezTo>
                      <a:pt x="2" y="30"/>
                      <a:pt x="2" y="30"/>
                      <a:pt x="2" y="30"/>
                    </a:cubicBezTo>
                    <a:cubicBezTo>
                      <a:pt x="1" y="31"/>
                      <a:pt x="1" y="31"/>
                      <a:pt x="1" y="31"/>
                    </a:cubicBezTo>
                    <a:cubicBezTo>
                      <a:pt x="0" y="37"/>
                      <a:pt x="0" y="37"/>
                      <a:pt x="0" y="37"/>
                    </a:cubicBezTo>
                    <a:cubicBezTo>
                      <a:pt x="0" y="38"/>
                      <a:pt x="0" y="38"/>
                      <a:pt x="0" y="38"/>
                    </a:cubicBezTo>
                    <a:cubicBezTo>
                      <a:pt x="9" y="41"/>
                      <a:pt x="9" y="41"/>
                      <a:pt x="9" y="41"/>
                    </a:cubicBezTo>
                    <a:cubicBezTo>
                      <a:pt x="9" y="42"/>
                      <a:pt x="9" y="42"/>
                      <a:pt x="9" y="42"/>
                    </a:cubicBezTo>
                    <a:cubicBezTo>
                      <a:pt x="9" y="45"/>
                      <a:pt x="9" y="45"/>
                      <a:pt x="9" y="45"/>
                    </a:cubicBezTo>
                    <a:cubicBezTo>
                      <a:pt x="9" y="46"/>
                      <a:pt x="9" y="46"/>
                      <a:pt x="9" y="46"/>
                    </a:cubicBezTo>
                    <a:cubicBezTo>
                      <a:pt x="2" y="51"/>
                      <a:pt x="2" y="51"/>
                      <a:pt x="2" y="51"/>
                    </a:cubicBezTo>
                    <a:cubicBezTo>
                      <a:pt x="2" y="51"/>
                      <a:pt x="2" y="51"/>
                      <a:pt x="2" y="51"/>
                    </a:cubicBezTo>
                    <a:cubicBezTo>
                      <a:pt x="4" y="58"/>
                      <a:pt x="4" y="58"/>
                      <a:pt x="4" y="58"/>
                    </a:cubicBezTo>
                    <a:cubicBezTo>
                      <a:pt x="5" y="58"/>
                      <a:pt x="5" y="58"/>
                      <a:pt x="5" y="58"/>
                    </a:cubicBezTo>
                    <a:cubicBezTo>
                      <a:pt x="14" y="57"/>
                      <a:pt x="14" y="57"/>
                      <a:pt x="14" y="57"/>
                    </a:cubicBezTo>
                    <a:cubicBezTo>
                      <a:pt x="14" y="57"/>
                      <a:pt x="14" y="57"/>
                      <a:pt x="14" y="57"/>
                    </a:cubicBezTo>
                    <a:cubicBezTo>
                      <a:pt x="16" y="60"/>
                      <a:pt x="16" y="60"/>
                      <a:pt x="16" y="60"/>
                    </a:cubicBezTo>
                    <a:cubicBezTo>
                      <a:pt x="16" y="60"/>
                      <a:pt x="16" y="60"/>
                      <a:pt x="16" y="60"/>
                    </a:cubicBezTo>
                    <a:cubicBezTo>
                      <a:pt x="13" y="68"/>
                      <a:pt x="13" y="68"/>
                      <a:pt x="13" y="68"/>
                    </a:cubicBezTo>
                    <a:cubicBezTo>
                      <a:pt x="13" y="69"/>
                      <a:pt x="13" y="69"/>
                      <a:pt x="13" y="69"/>
                    </a:cubicBezTo>
                    <a:cubicBezTo>
                      <a:pt x="18" y="73"/>
                      <a:pt x="18" y="73"/>
                      <a:pt x="18" y="73"/>
                    </a:cubicBezTo>
                    <a:cubicBezTo>
                      <a:pt x="19" y="73"/>
                      <a:pt x="19" y="73"/>
                      <a:pt x="19" y="73"/>
                    </a:cubicBezTo>
                    <a:cubicBezTo>
                      <a:pt x="26" y="68"/>
                      <a:pt x="26" y="68"/>
                      <a:pt x="26" y="68"/>
                    </a:cubicBezTo>
                    <a:cubicBezTo>
                      <a:pt x="26" y="68"/>
                      <a:pt x="26" y="68"/>
                      <a:pt x="26" y="68"/>
                    </a:cubicBezTo>
                    <a:cubicBezTo>
                      <a:pt x="29" y="69"/>
                      <a:pt x="29" y="69"/>
                      <a:pt x="29" y="69"/>
                    </a:cubicBezTo>
                    <a:cubicBezTo>
                      <a:pt x="30" y="70"/>
                      <a:pt x="30" y="70"/>
                      <a:pt x="30" y="70"/>
                    </a:cubicBezTo>
                    <a:cubicBezTo>
                      <a:pt x="31" y="78"/>
                      <a:pt x="31" y="78"/>
                      <a:pt x="31" y="78"/>
                    </a:cubicBezTo>
                    <a:cubicBezTo>
                      <a:pt x="31" y="79"/>
                      <a:pt x="31" y="79"/>
                      <a:pt x="31" y="79"/>
                    </a:cubicBezTo>
                    <a:cubicBezTo>
                      <a:pt x="38" y="80"/>
                      <a:pt x="38" y="80"/>
                      <a:pt x="38" y="80"/>
                    </a:cubicBezTo>
                    <a:cubicBezTo>
                      <a:pt x="38" y="80"/>
                      <a:pt x="38" y="80"/>
                      <a:pt x="38" y="80"/>
                    </a:cubicBezTo>
                    <a:cubicBezTo>
                      <a:pt x="42" y="71"/>
                      <a:pt x="42" y="71"/>
                      <a:pt x="42" y="71"/>
                    </a:cubicBezTo>
                    <a:cubicBezTo>
                      <a:pt x="42" y="71"/>
                      <a:pt x="42" y="71"/>
                      <a:pt x="42" y="71"/>
                    </a:cubicBezTo>
                    <a:cubicBezTo>
                      <a:pt x="46" y="71"/>
                      <a:pt x="46" y="71"/>
                      <a:pt x="46" y="71"/>
                    </a:cubicBezTo>
                    <a:cubicBezTo>
                      <a:pt x="46" y="71"/>
                      <a:pt x="46" y="71"/>
                      <a:pt x="46" y="71"/>
                    </a:cubicBezTo>
                    <a:cubicBezTo>
                      <a:pt x="51" y="78"/>
                      <a:pt x="51" y="78"/>
                      <a:pt x="51" y="78"/>
                    </a:cubicBezTo>
                    <a:cubicBezTo>
                      <a:pt x="52" y="78"/>
                      <a:pt x="52" y="78"/>
                      <a:pt x="52" y="78"/>
                    </a:cubicBezTo>
                    <a:cubicBezTo>
                      <a:pt x="58" y="76"/>
                      <a:pt x="58" y="76"/>
                      <a:pt x="58" y="76"/>
                    </a:cubicBezTo>
                    <a:cubicBezTo>
                      <a:pt x="58" y="75"/>
                      <a:pt x="58" y="75"/>
                      <a:pt x="58" y="75"/>
                    </a:cubicBezTo>
                    <a:cubicBezTo>
                      <a:pt x="57" y="67"/>
                      <a:pt x="57" y="67"/>
                      <a:pt x="57" y="67"/>
                    </a:cubicBezTo>
                    <a:cubicBezTo>
                      <a:pt x="58" y="66"/>
                      <a:pt x="58" y="66"/>
                      <a:pt x="58" y="66"/>
                    </a:cubicBezTo>
                    <a:cubicBezTo>
                      <a:pt x="60" y="64"/>
                      <a:pt x="60" y="64"/>
                      <a:pt x="60" y="64"/>
                    </a:cubicBezTo>
                    <a:cubicBezTo>
                      <a:pt x="61" y="64"/>
                      <a:pt x="61" y="64"/>
                      <a:pt x="61" y="64"/>
                    </a:cubicBezTo>
                    <a:cubicBezTo>
                      <a:pt x="69" y="67"/>
                      <a:pt x="69" y="67"/>
                      <a:pt x="69" y="67"/>
                    </a:cubicBezTo>
                    <a:cubicBezTo>
                      <a:pt x="70" y="67"/>
                      <a:pt x="70" y="67"/>
                      <a:pt x="70" y="67"/>
                    </a:cubicBezTo>
                    <a:cubicBezTo>
                      <a:pt x="74" y="62"/>
                      <a:pt x="74" y="62"/>
                      <a:pt x="74" y="62"/>
                    </a:cubicBezTo>
                    <a:cubicBezTo>
                      <a:pt x="74" y="61"/>
                      <a:pt x="74" y="61"/>
                      <a:pt x="74" y="61"/>
                    </a:cubicBezTo>
                    <a:cubicBezTo>
                      <a:pt x="68" y="54"/>
                      <a:pt x="68" y="54"/>
                      <a:pt x="68" y="54"/>
                    </a:cubicBezTo>
                    <a:cubicBezTo>
                      <a:pt x="68" y="54"/>
                      <a:pt x="68" y="54"/>
                      <a:pt x="68" y="54"/>
                    </a:cubicBezTo>
                    <a:cubicBezTo>
                      <a:pt x="70" y="51"/>
                      <a:pt x="70" y="51"/>
                      <a:pt x="70" y="51"/>
                    </a:cubicBezTo>
                    <a:cubicBezTo>
                      <a:pt x="70" y="50"/>
                      <a:pt x="70" y="50"/>
                      <a:pt x="70" y="50"/>
                    </a:cubicBezTo>
                    <a:cubicBezTo>
                      <a:pt x="79" y="49"/>
                      <a:pt x="79" y="49"/>
                      <a:pt x="79" y="49"/>
                    </a:cubicBezTo>
                    <a:cubicBezTo>
                      <a:pt x="79" y="49"/>
                      <a:pt x="79" y="49"/>
                      <a:pt x="79" y="49"/>
                    </a:cubicBezTo>
                    <a:cubicBezTo>
                      <a:pt x="80" y="42"/>
                      <a:pt x="80" y="42"/>
                      <a:pt x="80" y="42"/>
                    </a:cubicBezTo>
                    <a:cubicBezTo>
                      <a:pt x="80" y="42"/>
                      <a:pt x="80" y="42"/>
                      <a:pt x="80" y="42"/>
                    </a:cubicBezTo>
                    <a:cubicBezTo>
                      <a:pt x="72" y="38"/>
                      <a:pt x="72" y="38"/>
                      <a:pt x="72" y="38"/>
                    </a:cubicBezTo>
                    <a:cubicBezTo>
                      <a:pt x="72" y="38"/>
                      <a:pt x="72" y="38"/>
                      <a:pt x="72" y="38"/>
                    </a:cubicBezTo>
                    <a:cubicBezTo>
                      <a:pt x="71" y="34"/>
                      <a:pt x="71" y="34"/>
                      <a:pt x="71" y="34"/>
                    </a:cubicBezTo>
                    <a:cubicBezTo>
                      <a:pt x="71" y="34"/>
                      <a:pt x="71" y="34"/>
                      <a:pt x="71" y="34"/>
                    </a:cubicBezTo>
                    <a:cubicBezTo>
                      <a:pt x="79" y="29"/>
                      <a:pt x="79" y="29"/>
                      <a:pt x="79" y="29"/>
                    </a:cubicBezTo>
                    <a:cubicBezTo>
                      <a:pt x="79" y="28"/>
                      <a:pt x="79" y="28"/>
                      <a:pt x="79" y="28"/>
                    </a:cubicBezTo>
                    <a:cubicBezTo>
                      <a:pt x="76" y="22"/>
                      <a:pt x="76" y="22"/>
                      <a:pt x="76" y="22"/>
                    </a:cubicBezTo>
                    <a:close/>
                    <a:moveTo>
                      <a:pt x="44" y="52"/>
                    </a:moveTo>
                    <a:cubicBezTo>
                      <a:pt x="37" y="54"/>
                      <a:pt x="29" y="51"/>
                      <a:pt x="27" y="44"/>
                    </a:cubicBezTo>
                    <a:cubicBezTo>
                      <a:pt x="24" y="37"/>
                      <a:pt x="27" y="30"/>
                      <a:pt x="34" y="27"/>
                    </a:cubicBezTo>
                    <a:cubicBezTo>
                      <a:pt x="41" y="24"/>
                      <a:pt x="49" y="27"/>
                      <a:pt x="51" y="34"/>
                    </a:cubicBezTo>
                    <a:cubicBezTo>
                      <a:pt x="54" y="41"/>
                      <a:pt x="51" y="49"/>
                      <a:pt x="44"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6" name="Freeform 51"/>
              <p:cNvSpPr>
                <a:spLocks noEditPoints="1"/>
              </p:cNvSpPr>
              <p:nvPr/>
            </p:nvSpPr>
            <p:spPr bwMode="auto">
              <a:xfrm>
                <a:off x="2065" y="2474"/>
                <a:ext cx="138" cy="137"/>
              </a:xfrm>
              <a:custGeom>
                <a:avLst/>
                <a:gdLst>
                  <a:gd name="T0" fmla="*/ 79 w 95"/>
                  <a:gd name="T1" fmla="*/ 27 h 94"/>
                  <a:gd name="T2" fmla="*/ 76 w 95"/>
                  <a:gd name="T3" fmla="*/ 23 h 94"/>
                  <a:gd name="T4" fmla="*/ 80 w 95"/>
                  <a:gd name="T5" fmla="*/ 13 h 94"/>
                  <a:gd name="T6" fmla="*/ 73 w 95"/>
                  <a:gd name="T7" fmla="*/ 7 h 94"/>
                  <a:gd name="T8" fmla="*/ 65 w 95"/>
                  <a:gd name="T9" fmla="*/ 14 h 94"/>
                  <a:gd name="T10" fmla="*/ 60 w 95"/>
                  <a:gd name="T11" fmla="*/ 12 h 94"/>
                  <a:gd name="T12" fmla="*/ 59 w 95"/>
                  <a:gd name="T13" fmla="*/ 1 h 94"/>
                  <a:gd name="T14" fmla="*/ 50 w 95"/>
                  <a:gd name="T15" fmla="*/ 0 h 94"/>
                  <a:gd name="T16" fmla="*/ 46 w 95"/>
                  <a:gd name="T17" fmla="*/ 9 h 94"/>
                  <a:gd name="T18" fmla="*/ 41 w 95"/>
                  <a:gd name="T19" fmla="*/ 10 h 94"/>
                  <a:gd name="T20" fmla="*/ 34 w 95"/>
                  <a:gd name="T21" fmla="*/ 2 h 94"/>
                  <a:gd name="T22" fmla="*/ 26 w 95"/>
                  <a:gd name="T23" fmla="*/ 4 h 94"/>
                  <a:gd name="T24" fmla="*/ 27 w 95"/>
                  <a:gd name="T25" fmla="*/ 15 h 94"/>
                  <a:gd name="T26" fmla="*/ 23 w 95"/>
                  <a:gd name="T27" fmla="*/ 18 h 94"/>
                  <a:gd name="T28" fmla="*/ 13 w 95"/>
                  <a:gd name="T29" fmla="*/ 14 h 94"/>
                  <a:gd name="T30" fmla="*/ 8 w 95"/>
                  <a:gd name="T31" fmla="*/ 21 h 94"/>
                  <a:gd name="T32" fmla="*/ 14 w 95"/>
                  <a:gd name="T33" fmla="*/ 30 h 94"/>
                  <a:gd name="T34" fmla="*/ 12 w 95"/>
                  <a:gd name="T35" fmla="*/ 34 h 94"/>
                  <a:gd name="T36" fmla="*/ 2 w 95"/>
                  <a:gd name="T37" fmla="*/ 35 h 94"/>
                  <a:gd name="T38" fmla="*/ 0 w 95"/>
                  <a:gd name="T39" fmla="*/ 44 h 94"/>
                  <a:gd name="T40" fmla="*/ 10 w 95"/>
                  <a:gd name="T41" fmla="*/ 48 h 94"/>
                  <a:gd name="T42" fmla="*/ 11 w 95"/>
                  <a:gd name="T43" fmla="*/ 53 h 94"/>
                  <a:gd name="T44" fmla="*/ 2 w 95"/>
                  <a:gd name="T45" fmla="*/ 60 h 94"/>
                  <a:gd name="T46" fmla="*/ 5 w 95"/>
                  <a:gd name="T47" fmla="*/ 68 h 94"/>
                  <a:gd name="T48" fmla="*/ 16 w 95"/>
                  <a:gd name="T49" fmla="*/ 67 h 94"/>
                  <a:gd name="T50" fmla="*/ 19 w 95"/>
                  <a:gd name="T51" fmla="*/ 71 h 94"/>
                  <a:gd name="T52" fmla="*/ 15 w 95"/>
                  <a:gd name="T53" fmla="*/ 81 h 94"/>
                  <a:gd name="T54" fmla="*/ 21 w 95"/>
                  <a:gd name="T55" fmla="*/ 86 h 94"/>
                  <a:gd name="T56" fmla="*/ 30 w 95"/>
                  <a:gd name="T57" fmla="*/ 80 h 94"/>
                  <a:gd name="T58" fmla="*/ 34 w 95"/>
                  <a:gd name="T59" fmla="*/ 82 h 94"/>
                  <a:gd name="T60" fmla="*/ 36 w 95"/>
                  <a:gd name="T61" fmla="*/ 93 h 94"/>
                  <a:gd name="T62" fmla="*/ 44 w 95"/>
                  <a:gd name="T63" fmla="*/ 94 h 94"/>
                  <a:gd name="T64" fmla="*/ 49 w 95"/>
                  <a:gd name="T65" fmla="*/ 84 h 94"/>
                  <a:gd name="T66" fmla="*/ 54 w 95"/>
                  <a:gd name="T67" fmla="*/ 83 h 94"/>
                  <a:gd name="T68" fmla="*/ 60 w 95"/>
                  <a:gd name="T69" fmla="*/ 92 h 94"/>
                  <a:gd name="T70" fmla="*/ 68 w 95"/>
                  <a:gd name="T71" fmla="*/ 89 h 94"/>
                  <a:gd name="T72" fmla="*/ 67 w 95"/>
                  <a:gd name="T73" fmla="*/ 78 h 94"/>
                  <a:gd name="T74" fmla="*/ 71 w 95"/>
                  <a:gd name="T75" fmla="*/ 75 h 94"/>
                  <a:gd name="T76" fmla="*/ 81 w 95"/>
                  <a:gd name="T77" fmla="*/ 79 h 94"/>
                  <a:gd name="T78" fmla="*/ 87 w 95"/>
                  <a:gd name="T79" fmla="*/ 73 h 94"/>
                  <a:gd name="T80" fmla="*/ 81 w 95"/>
                  <a:gd name="T81" fmla="*/ 64 h 94"/>
                  <a:gd name="T82" fmla="*/ 82 w 95"/>
                  <a:gd name="T83" fmla="*/ 60 h 94"/>
                  <a:gd name="T84" fmla="*/ 93 w 95"/>
                  <a:gd name="T85" fmla="*/ 58 h 94"/>
                  <a:gd name="T86" fmla="*/ 95 w 95"/>
                  <a:gd name="T87" fmla="*/ 50 h 94"/>
                  <a:gd name="T88" fmla="*/ 85 w 95"/>
                  <a:gd name="T89" fmla="*/ 45 h 94"/>
                  <a:gd name="T90" fmla="*/ 84 w 95"/>
                  <a:gd name="T91" fmla="*/ 40 h 94"/>
                  <a:gd name="T92" fmla="*/ 93 w 95"/>
                  <a:gd name="T93" fmla="*/ 34 h 94"/>
                  <a:gd name="T94" fmla="*/ 90 w 95"/>
                  <a:gd name="T95" fmla="*/ 26 h 94"/>
                  <a:gd name="T96" fmla="*/ 52 w 95"/>
                  <a:gd name="T97" fmla="*/ 61 h 94"/>
                  <a:gd name="T98" fmla="*/ 40 w 95"/>
                  <a:gd name="T99" fmla="*/ 31 h 94"/>
                  <a:gd name="T100" fmla="*/ 52 w 95"/>
                  <a:gd name="T101" fmla="*/ 6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5" h="94">
                    <a:moveTo>
                      <a:pt x="89" y="25"/>
                    </a:moveTo>
                    <a:cubicBezTo>
                      <a:pt x="79" y="27"/>
                      <a:pt x="79" y="27"/>
                      <a:pt x="79" y="27"/>
                    </a:cubicBezTo>
                    <a:cubicBezTo>
                      <a:pt x="78" y="26"/>
                      <a:pt x="78" y="26"/>
                      <a:pt x="78" y="26"/>
                    </a:cubicBezTo>
                    <a:cubicBezTo>
                      <a:pt x="76" y="23"/>
                      <a:pt x="76" y="23"/>
                      <a:pt x="76" y="23"/>
                    </a:cubicBezTo>
                    <a:cubicBezTo>
                      <a:pt x="76" y="22"/>
                      <a:pt x="76" y="22"/>
                      <a:pt x="76" y="22"/>
                    </a:cubicBezTo>
                    <a:cubicBezTo>
                      <a:pt x="80" y="13"/>
                      <a:pt x="80" y="13"/>
                      <a:pt x="80" y="13"/>
                    </a:cubicBezTo>
                    <a:cubicBezTo>
                      <a:pt x="80" y="12"/>
                      <a:pt x="80" y="12"/>
                      <a:pt x="80" y="12"/>
                    </a:cubicBezTo>
                    <a:cubicBezTo>
                      <a:pt x="73" y="7"/>
                      <a:pt x="73" y="7"/>
                      <a:pt x="73" y="7"/>
                    </a:cubicBezTo>
                    <a:cubicBezTo>
                      <a:pt x="73" y="7"/>
                      <a:pt x="73" y="7"/>
                      <a:pt x="73" y="7"/>
                    </a:cubicBezTo>
                    <a:cubicBezTo>
                      <a:pt x="65" y="14"/>
                      <a:pt x="65" y="14"/>
                      <a:pt x="65" y="14"/>
                    </a:cubicBezTo>
                    <a:cubicBezTo>
                      <a:pt x="64" y="14"/>
                      <a:pt x="64" y="14"/>
                      <a:pt x="64" y="14"/>
                    </a:cubicBezTo>
                    <a:cubicBezTo>
                      <a:pt x="60" y="12"/>
                      <a:pt x="60" y="12"/>
                      <a:pt x="60" y="12"/>
                    </a:cubicBezTo>
                    <a:cubicBezTo>
                      <a:pt x="60" y="11"/>
                      <a:pt x="60" y="11"/>
                      <a:pt x="60" y="11"/>
                    </a:cubicBezTo>
                    <a:cubicBezTo>
                      <a:pt x="59" y="1"/>
                      <a:pt x="59" y="1"/>
                      <a:pt x="59" y="1"/>
                    </a:cubicBezTo>
                    <a:cubicBezTo>
                      <a:pt x="58" y="1"/>
                      <a:pt x="58" y="1"/>
                      <a:pt x="58" y="1"/>
                    </a:cubicBezTo>
                    <a:cubicBezTo>
                      <a:pt x="50" y="0"/>
                      <a:pt x="50" y="0"/>
                      <a:pt x="50" y="0"/>
                    </a:cubicBezTo>
                    <a:cubicBezTo>
                      <a:pt x="50" y="0"/>
                      <a:pt x="50" y="0"/>
                      <a:pt x="50" y="0"/>
                    </a:cubicBezTo>
                    <a:cubicBezTo>
                      <a:pt x="46" y="9"/>
                      <a:pt x="46" y="9"/>
                      <a:pt x="46" y="9"/>
                    </a:cubicBezTo>
                    <a:cubicBezTo>
                      <a:pt x="45" y="10"/>
                      <a:pt x="45" y="10"/>
                      <a:pt x="45" y="10"/>
                    </a:cubicBezTo>
                    <a:cubicBezTo>
                      <a:pt x="41" y="10"/>
                      <a:pt x="41" y="10"/>
                      <a:pt x="41" y="10"/>
                    </a:cubicBezTo>
                    <a:cubicBezTo>
                      <a:pt x="40" y="10"/>
                      <a:pt x="40" y="10"/>
                      <a:pt x="40" y="10"/>
                    </a:cubicBezTo>
                    <a:cubicBezTo>
                      <a:pt x="34" y="2"/>
                      <a:pt x="34" y="2"/>
                      <a:pt x="34" y="2"/>
                    </a:cubicBezTo>
                    <a:cubicBezTo>
                      <a:pt x="34" y="1"/>
                      <a:pt x="34" y="1"/>
                      <a:pt x="34" y="1"/>
                    </a:cubicBezTo>
                    <a:cubicBezTo>
                      <a:pt x="26" y="4"/>
                      <a:pt x="26" y="4"/>
                      <a:pt x="26" y="4"/>
                    </a:cubicBezTo>
                    <a:cubicBezTo>
                      <a:pt x="26" y="5"/>
                      <a:pt x="26" y="5"/>
                      <a:pt x="26" y="5"/>
                    </a:cubicBezTo>
                    <a:cubicBezTo>
                      <a:pt x="27" y="15"/>
                      <a:pt x="27" y="15"/>
                      <a:pt x="27" y="15"/>
                    </a:cubicBezTo>
                    <a:cubicBezTo>
                      <a:pt x="27" y="16"/>
                      <a:pt x="27" y="16"/>
                      <a:pt x="27" y="16"/>
                    </a:cubicBezTo>
                    <a:cubicBezTo>
                      <a:pt x="23" y="18"/>
                      <a:pt x="23" y="18"/>
                      <a:pt x="23" y="18"/>
                    </a:cubicBezTo>
                    <a:cubicBezTo>
                      <a:pt x="23" y="18"/>
                      <a:pt x="23" y="18"/>
                      <a:pt x="23" y="18"/>
                    </a:cubicBezTo>
                    <a:cubicBezTo>
                      <a:pt x="13" y="14"/>
                      <a:pt x="13" y="14"/>
                      <a:pt x="13" y="14"/>
                    </a:cubicBezTo>
                    <a:cubicBezTo>
                      <a:pt x="13" y="14"/>
                      <a:pt x="13" y="14"/>
                      <a:pt x="13" y="14"/>
                    </a:cubicBezTo>
                    <a:cubicBezTo>
                      <a:pt x="8" y="21"/>
                      <a:pt x="8" y="21"/>
                      <a:pt x="8" y="21"/>
                    </a:cubicBezTo>
                    <a:cubicBezTo>
                      <a:pt x="8" y="21"/>
                      <a:pt x="8" y="21"/>
                      <a:pt x="8" y="21"/>
                    </a:cubicBezTo>
                    <a:cubicBezTo>
                      <a:pt x="14" y="30"/>
                      <a:pt x="14" y="30"/>
                      <a:pt x="14" y="30"/>
                    </a:cubicBezTo>
                    <a:cubicBezTo>
                      <a:pt x="14" y="30"/>
                      <a:pt x="14" y="30"/>
                      <a:pt x="14" y="30"/>
                    </a:cubicBezTo>
                    <a:cubicBezTo>
                      <a:pt x="12" y="34"/>
                      <a:pt x="12" y="34"/>
                      <a:pt x="12" y="34"/>
                    </a:cubicBezTo>
                    <a:cubicBezTo>
                      <a:pt x="12" y="34"/>
                      <a:pt x="12" y="34"/>
                      <a:pt x="12" y="34"/>
                    </a:cubicBezTo>
                    <a:cubicBezTo>
                      <a:pt x="2" y="35"/>
                      <a:pt x="2" y="35"/>
                      <a:pt x="2" y="35"/>
                    </a:cubicBezTo>
                    <a:cubicBezTo>
                      <a:pt x="1" y="36"/>
                      <a:pt x="1" y="36"/>
                      <a:pt x="1" y="36"/>
                    </a:cubicBezTo>
                    <a:cubicBezTo>
                      <a:pt x="0" y="44"/>
                      <a:pt x="0" y="44"/>
                      <a:pt x="0" y="44"/>
                    </a:cubicBezTo>
                    <a:cubicBezTo>
                      <a:pt x="0" y="45"/>
                      <a:pt x="0" y="45"/>
                      <a:pt x="0" y="45"/>
                    </a:cubicBezTo>
                    <a:cubicBezTo>
                      <a:pt x="10" y="48"/>
                      <a:pt x="10" y="48"/>
                      <a:pt x="10" y="48"/>
                    </a:cubicBezTo>
                    <a:cubicBezTo>
                      <a:pt x="10" y="49"/>
                      <a:pt x="10" y="49"/>
                      <a:pt x="10" y="49"/>
                    </a:cubicBezTo>
                    <a:cubicBezTo>
                      <a:pt x="11" y="53"/>
                      <a:pt x="11" y="53"/>
                      <a:pt x="11" y="53"/>
                    </a:cubicBezTo>
                    <a:cubicBezTo>
                      <a:pt x="10" y="54"/>
                      <a:pt x="10" y="54"/>
                      <a:pt x="10" y="54"/>
                    </a:cubicBezTo>
                    <a:cubicBezTo>
                      <a:pt x="2" y="60"/>
                      <a:pt x="2" y="60"/>
                      <a:pt x="2" y="60"/>
                    </a:cubicBezTo>
                    <a:cubicBezTo>
                      <a:pt x="2" y="60"/>
                      <a:pt x="2" y="60"/>
                      <a:pt x="2" y="60"/>
                    </a:cubicBezTo>
                    <a:cubicBezTo>
                      <a:pt x="5" y="68"/>
                      <a:pt x="5" y="68"/>
                      <a:pt x="5" y="68"/>
                    </a:cubicBezTo>
                    <a:cubicBezTo>
                      <a:pt x="5" y="68"/>
                      <a:pt x="5" y="68"/>
                      <a:pt x="5" y="68"/>
                    </a:cubicBezTo>
                    <a:cubicBezTo>
                      <a:pt x="16" y="67"/>
                      <a:pt x="16" y="67"/>
                      <a:pt x="16" y="67"/>
                    </a:cubicBezTo>
                    <a:cubicBezTo>
                      <a:pt x="16" y="67"/>
                      <a:pt x="16" y="67"/>
                      <a:pt x="16" y="67"/>
                    </a:cubicBezTo>
                    <a:cubicBezTo>
                      <a:pt x="19" y="71"/>
                      <a:pt x="19" y="71"/>
                      <a:pt x="19" y="71"/>
                    </a:cubicBezTo>
                    <a:cubicBezTo>
                      <a:pt x="19" y="71"/>
                      <a:pt x="19" y="71"/>
                      <a:pt x="19" y="71"/>
                    </a:cubicBezTo>
                    <a:cubicBezTo>
                      <a:pt x="15" y="81"/>
                      <a:pt x="15" y="81"/>
                      <a:pt x="15" y="81"/>
                    </a:cubicBezTo>
                    <a:cubicBezTo>
                      <a:pt x="15" y="81"/>
                      <a:pt x="15" y="81"/>
                      <a:pt x="15" y="81"/>
                    </a:cubicBezTo>
                    <a:cubicBezTo>
                      <a:pt x="21" y="86"/>
                      <a:pt x="21" y="86"/>
                      <a:pt x="21" y="86"/>
                    </a:cubicBezTo>
                    <a:cubicBezTo>
                      <a:pt x="22" y="86"/>
                      <a:pt x="22" y="86"/>
                      <a:pt x="22" y="86"/>
                    </a:cubicBezTo>
                    <a:cubicBezTo>
                      <a:pt x="30" y="80"/>
                      <a:pt x="30" y="80"/>
                      <a:pt x="30" y="80"/>
                    </a:cubicBezTo>
                    <a:cubicBezTo>
                      <a:pt x="31" y="80"/>
                      <a:pt x="31" y="80"/>
                      <a:pt x="31" y="80"/>
                    </a:cubicBezTo>
                    <a:cubicBezTo>
                      <a:pt x="34" y="82"/>
                      <a:pt x="34" y="82"/>
                      <a:pt x="34" y="82"/>
                    </a:cubicBezTo>
                    <a:cubicBezTo>
                      <a:pt x="35" y="82"/>
                      <a:pt x="35" y="82"/>
                      <a:pt x="35" y="82"/>
                    </a:cubicBezTo>
                    <a:cubicBezTo>
                      <a:pt x="36" y="93"/>
                      <a:pt x="36" y="93"/>
                      <a:pt x="36" y="93"/>
                    </a:cubicBezTo>
                    <a:cubicBezTo>
                      <a:pt x="36" y="93"/>
                      <a:pt x="36" y="93"/>
                      <a:pt x="36" y="93"/>
                    </a:cubicBezTo>
                    <a:cubicBezTo>
                      <a:pt x="44" y="94"/>
                      <a:pt x="44" y="94"/>
                      <a:pt x="44" y="94"/>
                    </a:cubicBezTo>
                    <a:cubicBezTo>
                      <a:pt x="45" y="94"/>
                      <a:pt x="45" y="94"/>
                      <a:pt x="45" y="94"/>
                    </a:cubicBezTo>
                    <a:cubicBezTo>
                      <a:pt x="49" y="84"/>
                      <a:pt x="49" y="84"/>
                      <a:pt x="49" y="84"/>
                    </a:cubicBezTo>
                    <a:cubicBezTo>
                      <a:pt x="49" y="84"/>
                      <a:pt x="49" y="84"/>
                      <a:pt x="49" y="84"/>
                    </a:cubicBezTo>
                    <a:cubicBezTo>
                      <a:pt x="54" y="83"/>
                      <a:pt x="54" y="83"/>
                      <a:pt x="54" y="83"/>
                    </a:cubicBezTo>
                    <a:cubicBezTo>
                      <a:pt x="54" y="84"/>
                      <a:pt x="54" y="84"/>
                      <a:pt x="54" y="84"/>
                    </a:cubicBezTo>
                    <a:cubicBezTo>
                      <a:pt x="60" y="92"/>
                      <a:pt x="60" y="92"/>
                      <a:pt x="60" y="92"/>
                    </a:cubicBezTo>
                    <a:cubicBezTo>
                      <a:pt x="61" y="92"/>
                      <a:pt x="61" y="92"/>
                      <a:pt x="61" y="92"/>
                    </a:cubicBezTo>
                    <a:cubicBezTo>
                      <a:pt x="68" y="89"/>
                      <a:pt x="68" y="89"/>
                      <a:pt x="68" y="89"/>
                    </a:cubicBezTo>
                    <a:cubicBezTo>
                      <a:pt x="69" y="89"/>
                      <a:pt x="69" y="89"/>
                      <a:pt x="69" y="89"/>
                    </a:cubicBezTo>
                    <a:cubicBezTo>
                      <a:pt x="67" y="78"/>
                      <a:pt x="67" y="78"/>
                      <a:pt x="67" y="78"/>
                    </a:cubicBezTo>
                    <a:cubicBezTo>
                      <a:pt x="68" y="78"/>
                      <a:pt x="68" y="78"/>
                      <a:pt x="68" y="78"/>
                    </a:cubicBezTo>
                    <a:cubicBezTo>
                      <a:pt x="71" y="75"/>
                      <a:pt x="71" y="75"/>
                      <a:pt x="71" y="75"/>
                    </a:cubicBezTo>
                    <a:cubicBezTo>
                      <a:pt x="72" y="75"/>
                      <a:pt x="72" y="75"/>
                      <a:pt x="72" y="75"/>
                    </a:cubicBezTo>
                    <a:cubicBezTo>
                      <a:pt x="81" y="79"/>
                      <a:pt x="81" y="79"/>
                      <a:pt x="81" y="79"/>
                    </a:cubicBezTo>
                    <a:cubicBezTo>
                      <a:pt x="82" y="79"/>
                      <a:pt x="82" y="79"/>
                      <a:pt x="82" y="79"/>
                    </a:cubicBezTo>
                    <a:cubicBezTo>
                      <a:pt x="87" y="73"/>
                      <a:pt x="87" y="73"/>
                      <a:pt x="87" y="73"/>
                    </a:cubicBezTo>
                    <a:cubicBezTo>
                      <a:pt x="87" y="72"/>
                      <a:pt x="87" y="72"/>
                      <a:pt x="87" y="72"/>
                    </a:cubicBezTo>
                    <a:cubicBezTo>
                      <a:pt x="81" y="64"/>
                      <a:pt x="81" y="64"/>
                      <a:pt x="81" y="64"/>
                    </a:cubicBezTo>
                    <a:cubicBezTo>
                      <a:pt x="81" y="63"/>
                      <a:pt x="81" y="63"/>
                      <a:pt x="81" y="63"/>
                    </a:cubicBezTo>
                    <a:cubicBezTo>
                      <a:pt x="82" y="60"/>
                      <a:pt x="82" y="60"/>
                      <a:pt x="82" y="60"/>
                    </a:cubicBezTo>
                    <a:cubicBezTo>
                      <a:pt x="83" y="59"/>
                      <a:pt x="83" y="59"/>
                      <a:pt x="83" y="59"/>
                    </a:cubicBezTo>
                    <a:cubicBezTo>
                      <a:pt x="93" y="58"/>
                      <a:pt x="93" y="58"/>
                      <a:pt x="93" y="58"/>
                    </a:cubicBezTo>
                    <a:cubicBezTo>
                      <a:pt x="93" y="58"/>
                      <a:pt x="93" y="58"/>
                      <a:pt x="93" y="58"/>
                    </a:cubicBezTo>
                    <a:cubicBezTo>
                      <a:pt x="95" y="50"/>
                      <a:pt x="95" y="50"/>
                      <a:pt x="95" y="50"/>
                    </a:cubicBezTo>
                    <a:cubicBezTo>
                      <a:pt x="94" y="49"/>
                      <a:pt x="94" y="49"/>
                      <a:pt x="94" y="49"/>
                    </a:cubicBezTo>
                    <a:cubicBezTo>
                      <a:pt x="85" y="45"/>
                      <a:pt x="85" y="45"/>
                      <a:pt x="85" y="45"/>
                    </a:cubicBezTo>
                    <a:cubicBezTo>
                      <a:pt x="84" y="45"/>
                      <a:pt x="84" y="45"/>
                      <a:pt x="84" y="45"/>
                    </a:cubicBezTo>
                    <a:cubicBezTo>
                      <a:pt x="84" y="40"/>
                      <a:pt x="84" y="40"/>
                      <a:pt x="84" y="40"/>
                    </a:cubicBezTo>
                    <a:cubicBezTo>
                      <a:pt x="84" y="40"/>
                      <a:pt x="84" y="40"/>
                      <a:pt x="84" y="40"/>
                    </a:cubicBezTo>
                    <a:cubicBezTo>
                      <a:pt x="93" y="34"/>
                      <a:pt x="93" y="34"/>
                      <a:pt x="93" y="34"/>
                    </a:cubicBezTo>
                    <a:cubicBezTo>
                      <a:pt x="93" y="33"/>
                      <a:pt x="93" y="33"/>
                      <a:pt x="93" y="33"/>
                    </a:cubicBezTo>
                    <a:cubicBezTo>
                      <a:pt x="90" y="26"/>
                      <a:pt x="90" y="26"/>
                      <a:pt x="90" y="26"/>
                    </a:cubicBezTo>
                    <a:lnTo>
                      <a:pt x="89" y="25"/>
                    </a:lnTo>
                    <a:close/>
                    <a:moveTo>
                      <a:pt x="52" y="61"/>
                    </a:moveTo>
                    <a:cubicBezTo>
                      <a:pt x="44" y="64"/>
                      <a:pt x="34" y="60"/>
                      <a:pt x="31" y="52"/>
                    </a:cubicBezTo>
                    <a:cubicBezTo>
                      <a:pt x="28" y="44"/>
                      <a:pt x="32" y="35"/>
                      <a:pt x="40" y="31"/>
                    </a:cubicBezTo>
                    <a:cubicBezTo>
                      <a:pt x="48" y="28"/>
                      <a:pt x="57" y="32"/>
                      <a:pt x="60" y="40"/>
                    </a:cubicBezTo>
                    <a:cubicBezTo>
                      <a:pt x="64" y="48"/>
                      <a:pt x="60" y="57"/>
                      <a:pt x="52"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7" name="Freeform 52"/>
              <p:cNvSpPr>
                <a:spLocks noEditPoints="1"/>
              </p:cNvSpPr>
              <p:nvPr/>
            </p:nvSpPr>
            <p:spPr bwMode="auto">
              <a:xfrm>
                <a:off x="1114" y="2833"/>
                <a:ext cx="99" cy="99"/>
              </a:xfrm>
              <a:custGeom>
                <a:avLst/>
                <a:gdLst>
                  <a:gd name="T0" fmla="*/ 57 w 68"/>
                  <a:gd name="T1" fmla="*/ 20 h 68"/>
                  <a:gd name="T2" fmla="*/ 55 w 68"/>
                  <a:gd name="T3" fmla="*/ 17 h 68"/>
                  <a:gd name="T4" fmla="*/ 58 w 68"/>
                  <a:gd name="T5" fmla="*/ 10 h 68"/>
                  <a:gd name="T6" fmla="*/ 53 w 68"/>
                  <a:gd name="T7" fmla="*/ 6 h 68"/>
                  <a:gd name="T8" fmla="*/ 47 w 68"/>
                  <a:gd name="T9" fmla="*/ 11 h 68"/>
                  <a:gd name="T10" fmla="*/ 44 w 68"/>
                  <a:gd name="T11" fmla="*/ 9 h 68"/>
                  <a:gd name="T12" fmla="*/ 43 w 68"/>
                  <a:gd name="T13" fmla="*/ 2 h 68"/>
                  <a:gd name="T14" fmla="*/ 37 w 68"/>
                  <a:gd name="T15" fmla="*/ 0 h 68"/>
                  <a:gd name="T16" fmla="*/ 33 w 68"/>
                  <a:gd name="T17" fmla="*/ 8 h 68"/>
                  <a:gd name="T18" fmla="*/ 30 w 68"/>
                  <a:gd name="T19" fmla="*/ 8 h 68"/>
                  <a:gd name="T20" fmla="*/ 25 w 68"/>
                  <a:gd name="T21" fmla="*/ 2 h 68"/>
                  <a:gd name="T22" fmla="*/ 19 w 68"/>
                  <a:gd name="T23" fmla="*/ 4 h 68"/>
                  <a:gd name="T24" fmla="*/ 20 w 68"/>
                  <a:gd name="T25" fmla="*/ 12 h 68"/>
                  <a:gd name="T26" fmla="*/ 17 w 68"/>
                  <a:gd name="T27" fmla="*/ 14 h 68"/>
                  <a:gd name="T28" fmla="*/ 10 w 68"/>
                  <a:gd name="T29" fmla="*/ 11 h 68"/>
                  <a:gd name="T30" fmla="*/ 6 w 68"/>
                  <a:gd name="T31" fmla="*/ 16 h 68"/>
                  <a:gd name="T32" fmla="*/ 11 w 68"/>
                  <a:gd name="T33" fmla="*/ 22 h 68"/>
                  <a:gd name="T34" fmla="*/ 9 w 68"/>
                  <a:gd name="T35" fmla="*/ 25 h 68"/>
                  <a:gd name="T36" fmla="*/ 2 w 68"/>
                  <a:gd name="T37" fmla="*/ 26 h 68"/>
                  <a:gd name="T38" fmla="*/ 0 w 68"/>
                  <a:gd name="T39" fmla="*/ 32 h 68"/>
                  <a:gd name="T40" fmla="*/ 8 w 68"/>
                  <a:gd name="T41" fmla="*/ 36 h 68"/>
                  <a:gd name="T42" fmla="*/ 8 w 68"/>
                  <a:gd name="T43" fmla="*/ 39 h 68"/>
                  <a:gd name="T44" fmla="*/ 2 w 68"/>
                  <a:gd name="T45" fmla="*/ 44 h 68"/>
                  <a:gd name="T46" fmla="*/ 4 w 68"/>
                  <a:gd name="T47" fmla="*/ 50 h 68"/>
                  <a:gd name="T48" fmla="*/ 12 w 68"/>
                  <a:gd name="T49" fmla="*/ 49 h 68"/>
                  <a:gd name="T50" fmla="*/ 14 w 68"/>
                  <a:gd name="T51" fmla="*/ 52 h 68"/>
                  <a:gd name="T52" fmla="*/ 11 w 68"/>
                  <a:gd name="T53" fmla="*/ 59 h 68"/>
                  <a:gd name="T54" fmla="*/ 16 w 68"/>
                  <a:gd name="T55" fmla="*/ 63 h 68"/>
                  <a:gd name="T56" fmla="*/ 22 w 68"/>
                  <a:gd name="T57" fmla="*/ 58 h 68"/>
                  <a:gd name="T58" fmla="*/ 25 w 68"/>
                  <a:gd name="T59" fmla="*/ 59 h 68"/>
                  <a:gd name="T60" fmla="*/ 26 w 68"/>
                  <a:gd name="T61" fmla="*/ 67 h 68"/>
                  <a:gd name="T62" fmla="*/ 32 w 68"/>
                  <a:gd name="T63" fmla="*/ 68 h 68"/>
                  <a:gd name="T64" fmla="*/ 36 w 68"/>
                  <a:gd name="T65" fmla="*/ 61 h 68"/>
                  <a:gd name="T66" fmla="*/ 39 w 68"/>
                  <a:gd name="T67" fmla="*/ 61 h 68"/>
                  <a:gd name="T68" fmla="*/ 44 w 68"/>
                  <a:gd name="T69" fmla="*/ 67 h 68"/>
                  <a:gd name="T70" fmla="*/ 50 w 68"/>
                  <a:gd name="T71" fmla="*/ 65 h 68"/>
                  <a:gd name="T72" fmla="*/ 49 w 68"/>
                  <a:gd name="T73" fmla="*/ 57 h 68"/>
                  <a:gd name="T74" fmla="*/ 52 w 68"/>
                  <a:gd name="T75" fmla="*/ 55 h 68"/>
                  <a:gd name="T76" fmla="*/ 59 w 68"/>
                  <a:gd name="T77" fmla="*/ 58 h 68"/>
                  <a:gd name="T78" fmla="*/ 63 w 68"/>
                  <a:gd name="T79" fmla="*/ 53 h 68"/>
                  <a:gd name="T80" fmla="*/ 58 w 68"/>
                  <a:gd name="T81" fmla="*/ 47 h 68"/>
                  <a:gd name="T82" fmla="*/ 60 w 68"/>
                  <a:gd name="T83" fmla="*/ 44 h 68"/>
                  <a:gd name="T84" fmla="*/ 67 w 68"/>
                  <a:gd name="T85" fmla="*/ 43 h 68"/>
                  <a:gd name="T86" fmla="*/ 68 w 68"/>
                  <a:gd name="T87" fmla="*/ 37 h 68"/>
                  <a:gd name="T88" fmla="*/ 61 w 68"/>
                  <a:gd name="T89" fmla="*/ 33 h 68"/>
                  <a:gd name="T90" fmla="*/ 61 w 68"/>
                  <a:gd name="T91" fmla="*/ 30 h 68"/>
                  <a:gd name="T92" fmla="*/ 67 w 68"/>
                  <a:gd name="T93" fmla="*/ 25 h 68"/>
                  <a:gd name="T94" fmla="*/ 65 w 68"/>
                  <a:gd name="T95" fmla="*/ 19 h 68"/>
                  <a:gd name="T96" fmla="*/ 23 w 68"/>
                  <a:gd name="T97" fmla="*/ 38 h 68"/>
                  <a:gd name="T98" fmla="*/ 44 w 68"/>
                  <a:gd name="T99" fmla="*/ 3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8" h="68">
                    <a:moveTo>
                      <a:pt x="65" y="19"/>
                    </a:moveTo>
                    <a:cubicBezTo>
                      <a:pt x="57" y="20"/>
                      <a:pt x="57" y="20"/>
                      <a:pt x="57" y="20"/>
                    </a:cubicBezTo>
                    <a:cubicBezTo>
                      <a:pt x="57" y="20"/>
                      <a:pt x="57" y="20"/>
                      <a:pt x="57" y="20"/>
                    </a:cubicBezTo>
                    <a:cubicBezTo>
                      <a:pt x="55" y="17"/>
                      <a:pt x="55" y="17"/>
                      <a:pt x="55" y="17"/>
                    </a:cubicBezTo>
                    <a:cubicBezTo>
                      <a:pt x="55" y="17"/>
                      <a:pt x="55" y="17"/>
                      <a:pt x="55" y="17"/>
                    </a:cubicBezTo>
                    <a:cubicBezTo>
                      <a:pt x="58" y="10"/>
                      <a:pt x="58" y="10"/>
                      <a:pt x="58" y="10"/>
                    </a:cubicBezTo>
                    <a:cubicBezTo>
                      <a:pt x="58" y="10"/>
                      <a:pt x="58" y="10"/>
                      <a:pt x="58" y="10"/>
                    </a:cubicBezTo>
                    <a:cubicBezTo>
                      <a:pt x="53" y="6"/>
                      <a:pt x="53" y="6"/>
                      <a:pt x="53" y="6"/>
                    </a:cubicBezTo>
                    <a:cubicBezTo>
                      <a:pt x="53" y="6"/>
                      <a:pt x="53" y="6"/>
                      <a:pt x="53" y="6"/>
                    </a:cubicBezTo>
                    <a:cubicBezTo>
                      <a:pt x="47" y="11"/>
                      <a:pt x="47" y="11"/>
                      <a:pt x="47" y="11"/>
                    </a:cubicBezTo>
                    <a:cubicBezTo>
                      <a:pt x="46" y="11"/>
                      <a:pt x="46" y="11"/>
                      <a:pt x="46" y="11"/>
                    </a:cubicBezTo>
                    <a:cubicBezTo>
                      <a:pt x="44" y="9"/>
                      <a:pt x="44" y="9"/>
                      <a:pt x="44" y="9"/>
                    </a:cubicBezTo>
                    <a:cubicBezTo>
                      <a:pt x="43" y="9"/>
                      <a:pt x="43" y="9"/>
                      <a:pt x="43" y="9"/>
                    </a:cubicBezTo>
                    <a:cubicBezTo>
                      <a:pt x="43" y="2"/>
                      <a:pt x="43" y="2"/>
                      <a:pt x="43" y="2"/>
                    </a:cubicBezTo>
                    <a:cubicBezTo>
                      <a:pt x="42" y="1"/>
                      <a:pt x="42" y="1"/>
                      <a:pt x="42" y="1"/>
                    </a:cubicBezTo>
                    <a:cubicBezTo>
                      <a:pt x="37" y="0"/>
                      <a:pt x="37" y="0"/>
                      <a:pt x="37" y="0"/>
                    </a:cubicBezTo>
                    <a:cubicBezTo>
                      <a:pt x="36" y="1"/>
                      <a:pt x="36" y="1"/>
                      <a:pt x="36" y="1"/>
                    </a:cubicBezTo>
                    <a:cubicBezTo>
                      <a:pt x="33" y="8"/>
                      <a:pt x="33" y="8"/>
                      <a:pt x="33" y="8"/>
                    </a:cubicBezTo>
                    <a:cubicBezTo>
                      <a:pt x="33" y="8"/>
                      <a:pt x="33" y="8"/>
                      <a:pt x="33" y="8"/>
                    </a:cubicBezTo>
                    <a:cubicBezTo>
                      <a:pt x="30" y="8"/>
                      <a:pt x="30" y="8"/>
                      <a:pt x="30" y="8"/>
                    </a:cubicBezTo>
                    <a:cubicBezTo>
                      <a:pt x="29" y="8"/>
                      <a:pt x="29" y="8"/>
                      <a:pt x="29" y="8"/>
                    </a:cubicBezTo>
                    <a:cubicBezTo>
                      <a:pt x="25" y="2"/>
                      <a:pt x="25" y="2"/>
                      <a:pt x="25" y="2"/>
                    </a:cubicBezTo>
                    <a:cubicBezTo>
                      <a:pt x="25" y="2"/>
                      <a:pt x="25" y="2"/>
                      <a:pt x="25" y="2"/>
                    </a:cubicBezTo>
                    <a:cubicBezTo>
                      <a:pt x="19" y="4"/>
                      <a:pt x="19" y="4"/>
                      <a:pt x="19" y="4"/>
                    </a:cubicBezTo>
                    <a:cubicBezTo>
                      <a:pt x="19" y="4"/>
                      <a:pt x="19" y="4"/>
                      <a:pt x="19" y="4"/>
                    </a:cubicBezTo>
                    <a:cubicBezTo>
                      <a:pt x="20" y="12"/>
                      <a:pt x="20" y="12"/>
                      <a:pt x="20" y="12"/>
                    </a:cubicBezTo>
                    <a:cubicBezTo>
                      <a:pt x="20" y="12"/>
                      <a:pt x="20" y="12"/>
                      <a:pt x="20" y="12"/>
                    </a:cubicBezTo>
                    <a:cubicBezTo>
                      <a:pt x="17" y="14"/>
                      <a:pt x="17" y="14"/>
                      <a:pt x="17" y="14"/>
                    </a:cubicBezTo>
                    <a:cubicBezTo>
                      <a:pt x="17" y="14"/>
                      <a:pt x="17" y="14"/>
                      <a:pt x="17" y="14"/>
                    </a:cubicBezTo>
                    <a:cubicBezTo>
                      <a:pt x="10" y="11"/>
                      <a:pt x="10" y="11"/>
                      <a:pt x="10" y="11"/>
                    </a:cubicBezTo>
                    <a:cubicBezTo>
                      <a:pt x="10" y="11"/>
                      <a:pt x="10" y="11"/>
                      <a:pt x="10" y="11"/>
                    </a:cubicBezTo>
                    <a:cubicBezTo>
                      <a:pt x="6" y="16"/>
                      <a:pt x="6" y="16"/>
                      <a:pt x="6" y="16"/>
                    </a:cubicBezTo>
                    <a:cubicBezTo>
                      <a:pt x="6" y="16"/>
                      <a:pt x="6" y="16"/>
                      <a:pt x="6" y="16"/>
                    </a:cubicBezTo>
                    <a:cubicBezTo>
                      <a:pt x="11" y="22"/>
                      <a:pt x="11" y="22"/>
                      <a:pt x="11" y="22"/>
                    </a:cubicBezTo>
                    <a:cubicBezTo>
                      <a:pt x="11" y="23"/>
                      <a:pt x="11" y="23"/>
                      <a:pt x="11" y="23"/>
                    </a:cubicBezTo>
                    <a:cubicBezTo>
                      <a:pt x="9" y="25"/>
                      <a:pt x="9" y="25"/>
                      <a:pt x="9" y="25"/>
                    </a:cubicBezTo>
                    <a:cubicBezTo>
                      <a:pt x="9" y="26"/>
                      <a:pt x="9" y="26"/>
                      <a:pt x="9" y="26"/>
                    </a:cubicBezTo>
                    <a:cubicBezTo>
                      <a:pt x="2" y="26"/>
                      <a:pt x="2" y="26"/>
                      <a:pt x="2" y="26"/>
                    </a:cubicBezTo>
                    <a:cubicBezTo>
                      <a:pt x="1" y="27"/>
                      <a:pt x="1" y="27"/>
                      <a:pt x="1" y="27"/>
                    </a:cubicBezTo>
                    <a:cubicBezTo>
                      <a:pt x="0" y="32"/>
                      <a:pt x="0" y="32"/>
                      <a:pt x="0" y="32"/>
                    </a:cubicBezTo>
                    <a:cubicBezTo>
                      <a:pt x="1" y="33"/>
                      <a:pt x="1" y="33"/>
                      <a:pt x="1" y="33"/>
                    </a:cubicBezTo>
                    <a:cubicBezTo>
                      <a:pt x="8" y="36"/>
                      <a:pt x="8" y="36"/>
                      <a:pt x="8" y="36"/>
                    </a:cubicBezTo>
                    <a:cubicBezTo>
                      <a:pt x="8" y="36"/>
                      <a:pt x="8" y="36"/>
                      <a:pt x="8" y="36"/>
                    </a:cubicBezTo>
                    <a:cubicBezTo>
                      <a:pt x="8" y="39"/>
                      <a:pt x="8" y="39"/>
                      <a:pt x="8" y="39"/>
                    </a:cubicBezTo>
                    <a:cubicBezTo>
                      <a:pt x="8" y="39"/>
                      <a:pt x="8" y="39"/>
                      <a:pt x="8" y="39"/>
                    </a:cubicBezTo>
                    <a:cubicBezTo>
                      <a:pt x="2" y="44"/>
                      <a:pt x="2" y="44"/>
                      <a:pt x="2" y="44"/>
                    </a:cubicBezTo>
                    <a:cubicBezTo>
                      <a:pt x="2" y="44"/>
                      <a:pt x="2" y="44"/>
                      <a:pt x="2" y="44"/>
                    </a:cubicBezTo>
                    <a:cubicBezTo>
                      <a:pt x="4" y="50"/>
                      <a:pt x="4" y="50"/>
                      <a:pt x="4" y="50"/>
                    </a:cubicBezTo>
                    <a:cubicBezTo>
                      <a:pt x="4" y="50"/>
                      <a:pt x="4" y="50"/>
                      <a:pt x="4" y="50"/>
                    </a:cubicBezTo>
                    <a:cubicBezTo>
                      <a:pt x="12" y="49"/>
                      <a:pt x="12" y="49"/>
                      <a:pt x="12" y="49"/>
                    </a:cubicBezTo>
                    <a:cubicBezTo>
                      <a:pt x="12" y="49"/>
                      <a:pt x="12" y="49"/>
                      <a:pt x="12" y="49"/>
                    </a:cubicBezTo>
                    <a:cubicBezTo>
                      <a:pt x="14" y="52"/>
                      <a:pt x="14" y="52"/>
                      <a:pt x="14" y="52"/>
                    </a:cubicBezTo>
                    <a:cubicBezTo>
                      <a:pt x="14" y="52"/>
                      <a:pt x="14" y="52"/>
                      <a:pt x="14" y="52"/>
                    </a:cubicBezTo>
                    <a:cubicBezTo>
                      <a:pt x="11" y="59"/>
                      <a:pt x="11" y="59"/>
                      <a:pt x="11" y="59"/>
                    </a:cubicBezTo>
                    <a:cubicBezTo>
                      <a:pt x="11" y="59"/>
                      <a:pt x="11" y="59"/>
                      <a:pt x="11" y="59"/>
                    </a:cubicBezTo>
                    <a:cubicBezTo>
                      <a:pt x="16" y="63"/>
                      <a:pt x="16" y="63"/>
                      <a:pt x="16" y="63"/>
                    </a:cubicBezTo>
                    <a:cubicBezTo>
                      <a:pt x="16" y="63"/>
                      <a:pt x="16" y="63"/>
                      <a:pt x="16" y="63"/>
                    </a:cubicBezTo>
                    <a:cubicBezTo>
                      <a:pt x="22" y="58"/>
                      <a:pt x="22" y="58"/>
                      <a:pt x="22" y="58"/>
                    </a:cubicBezTo>
                    <a:cubicBezTo>
                      <a:pt x="23" y="58"/>
                      <a:pt x="23" y="58"/>
                      <a:pt x="23" y="58"/>
                    </a:cubicBezTo>
                    <a:cubicBezTo>
                      <a:pt x="25" y="59"/>
                      <a:pt x="25" y="59"/>
                      <a:pt x="25" y="59"/>
                    </a:cubicBezTo>
                    <a:cubicBezTo>
                      <a:pt x="26" y="60"/>
                      <a:pt x="26" y="60"/>
                      <a:pt x="26" y="60"/>
                    </a:cubicBezTo>
                    <a:cubicBezTo>
                      <a:pt x="26" y="67"/>
                      <a:pt x="26" y="67"/>
                      <a:pt x="26" y="67"/>
                    </a:cubicBezTo>
                    <a:cubicBezTo>
                      <a:pt x="27" y="68"/>
                      <a:pt x="27" y="68"/>
                      <a:pt x="27" y="68"/>
                    </a:cubicBezTo>
                    <a:cubicBezTo>
                      <a:pt x="32" y="68"/>
                      <a:pt x="32" y="68"/>
                      <a:pt x="32" y="68"/>
                    </a:cubicBezTo>
                    <a:cubicBezTo>
                      <a:pt x="33" y="68"/>
                      <a:pt x="33" y="68"/>
                      <a:pt x="33" y="68"/>
                    </a:cubicBezTo>
                    <a:cubicBezTo>
                      <a:pt x="36" y="61"/>
                      <a:pt x="36" y="61"/>
                      <a:pt x="36" y="61"/>
                    </a:cubicBezTo>
                    <a:cubicBezTo>
                      <a:pt x="36" y="61"/>
                      <a:pt x="36" y="61"/>
                      <a:pt x="36" y="61"/>
                    </a:cubicBezTo>
                    <a:cubicBezTo>
                      <a:pt x="39" y="61"/>
                      <a:pt x="39" y="61"/>
                      <a:pt x="39" y="61"/>
                    </a:cubicBezTo>
                    <a:cubicBezTo>
                      <a:pt x="39" y="61"/>
                      <a:pt x="39" y="61"/>
                      <a:pt x="39" y="61"/>
                    </a:cubicBezTo>
                    <a:cubicBezTo>
                      <a:pt x="44" y="67"/>
                      <a:pt x="44" y="67"/>
                      <a:pt x="44" y="67"/>
                    </a:cubicBezTo>
                    <a:cubicBezTo>
                      <a:pt x="44" y="67"/>
                      <a:pt x="44" y="67"/>
                      <a:pt x="44" y="67"/>
                    </a:cubicBezTo>
                    <a:cubicBezTo>
                      <a:pt x="50" y="65"/>
                      <a:pt x="50" y="65"/>
                      <a:pt x="50" y="65"/>
                    </a:cubicBezTo>
                    <a:cubicBezTo>
                      <a:pt x="50" y="65"/>
                      <a:pt x="50" y="65"/>
                      <a:pt x="50" y="65"/>
                    </a:cubicBezTo>
                    <a:cubicBezTo>
                      <a:pt x="49" y="57"/>
                      <a:pt x="49" y="57"/>
                      <a:pt x="49" y="57"/>
                    </a:cubicBezTo>
                    <a:cubicBezTo>
                      <a:pt x="49" y="57"/>
                      <a:pt x="49" y="57"/>
                      <a:pt x="49" y="57"/>
                    </a:cubicBezTo>
                    <a:cubicBezTo>
                      <a:pt x="52" y="55"/>
                      <a:pt x="52" y="55"/>
                      <a:pt x="52" y="55"/>
                    </a:cubicBezTo>
                    <a:cubicBezTo>
                      <a:pt x="52" y="55"/>
                      <a:pt x="52" y="55"/>
                      <a:pt x="52" y="55"/>
                    </a:cubicBezTo>
                    <a:cubicBezTo>
                      <a:pt x="59" y="58"/>
                      <a:pt x="59" y="58"/>
                      <a:pt x="59" y="58"/>
                    </a:cubicBezTo>
                    <a:cubicBezTo>
                      <a:pt x="59" y="58"/>
                      <a:pt x="59" y="58"/>
                      <a:pt x="59" y="58"/>
                    </a:cubicBezTo>
                    <a:cubicBezTo>
                      <a:pt x="63" y="53"/>
                      <a:pt x="63" y="53"/>
                      <a:pt x="63" y="53"/>
                    </a:cubicBezTo>
                    <a:cubicBezTo>
                      <a:pt x="63" y="53"/>
                      <a:pt x="63" y="53"/>
                      <a:pt x="63" y="53"/>
                    </a:cubicBezTo>
                    <a:cubicBezTo>
                      <a:pt x="58" y="47"/>
                      <a:pt x="58" y="47"/>
                      <a:pt x="58" y="47"/>
                    </a:cubicBezTo>
                    <a:cubicBezTo>
                      <a:pt x="58" y="46"/>
                      <a:pt x="58" y="46"/>
                      <a:pt x="58" y="46"/>
                    </a:cubicBezTo>
                    <a:cubicBezTo>
                      <a:pt x="60" y="44"/>
                      <a:pt x="60" y="44"/>
                      <a:pt x="60" y="44"/>
                    </a:cubicBezTo>
                    <a:cubicBezTo>
                      <a:pt x="60" y="43"/>
                      <a:pt x="60" y="43"/>
                      <a:pt x="60" y="43"/>
                    </a:cubicBezTo>
                    <a:cubicBezTo>
                      <a:pt x="67" y="43"/>
                      <a:pt x="67" y="43"/>
                      <a:pt x="67" y="43"/>
                    </a:cubicBezTo>
                    <a:cubicBezTo>
                      <a:pt x="68" y="42"/>
                      <a:pt x="68" y="42"/>
                      <a:pt x="68" y="42"/>
                    </a:cubicBezTo>
                    <a:cubicBezTo>
                      <a:pt x="68" y="37"/>
                      <a:pt x="68" y="37"/>
                      <a:pt x="68" y="37"/>
                    </a:cubicBezTo>
                    <a:cubicBezTo>
                      <a:pt x="68" y="36"/>
                      <a:pt x="68" y="36"/>
                      <a:pt x="68" y="36"/>
                    </a:cubicBezTo>
                    <a:cubicBezTo>
                      <a:pt x="61" y="33"/>
                      <a:pt x="61" y="33"/>
                      <a:pt x="61" y="33"/>
                    </a:cubicBezTo>
                    <a:cubicBezTo>
                      <a:pt x="61" y="33"/>
                      <a:pt x="61" y="33"/>
                      <a:pt x="61" y="33"/>
                    </a:cubicBezTo>
                    <a:cubicBezTo>
                      <a:pt x="61" y="30"/>
                      <a:pt x="61" y="30"/>
                      <a:pt x="61" y="30"/>
                    </a:cubicBezTo>
                    <a:cubicBezTo>
                      <a:pt x="61" y="29"/>
                      <a:pt x="61" y="29"/>
                      <a:pt x="61" y="29"/>
                    </a:cubicBezTo>
                    <a:cubicBezTo>
                      <a:pt x="67" y="25"/>
                      <a:pt x="67" y="25"/>
                      <a:pt x="67" y="25"/>
                    </a:cubicBezTo>
                    <a:cubicBezTo>
                      <a:pt x="67" y="25"/>
                      <a:pt x="67" y="25"/>
                      <a:pt x="67" y="25"/>
                    </a:cubicBezTo>
                    <a:cubicBezTo>
                      <a:pt x="65" y="19"/>
                      <a:pt x="65" y="19"/>
                      <a:pt x="65" y="19"/>
                    </a:cubicBezTo>
                    <a:close/>
                    <a:moveTo>
                      <a:pt x="38" y="44"/>
                    </a:moveTo>
                    <a:cubicBezTo>
                      <a:pt x="32" y="47"/>
                      <a:pt x="25" y="44"/>
                      <a:pt x="23" y="38"/>
                    </a:cubicBezTo>
                    <a:cubicBezTo>
                      <a:pt x="21" y="32"/>
                      <a:pt x="23" y="26"/>
                      <a:pt x="29" y="23"/>
                    </a:cubicBezTo>
                    <a:cubicBezTo>
                      <a:pt x="35" y="21"/>
                      <a:pt x="42" y="24"/>
                      <a:pt x="44" y="30"/>
                    </a:cubicBezTo>
                    <a:cubicBezTo>
                      <a:pt x="46" y="36"/>
                      <a:pt x="43" y="42"/>
                      <a:pt x="38"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8" name="Freeform 53"/>
              <p:cNvSpPr>
                <a:spLocks noEditPoints="1"/>
              </p:cNvSpPr>
              <p:nvPr/>
            </p:nvSpPr>
            <p:spPr bwMode="auto">
              <a:xfrm>
                <a:off x="875" y="2182"/>
                <a:ext cx="111" cy="110"/>
              </a:xfrm>
              <a:custGeom>
                <a:avLst/>
                <a:gdLst>
                  <a:gd name="T0" fmla="*/ 63 w 76"/>
                  <a:gd name="T1" fmla="*/ 22 h 76"/>
                  <a:gd name="T2" fmla="*/ 61 w 76"/>
                  <a:gd name="T3" fmla="*/ 19 h 76"/>
                  <a:gd name="T4" fmla="*/ 64 w 76"/>
                  <a:gd name="T5" fmla="*/ 11 h 76"/>
                  <a:gd name="T6" fmla="*/ 59 w 76"/>
                  <a:gd name="T7" fmla="*/ 6 h 76"/>
                  <a:gd name="T8" fmla="*/ 52 w 76"/>
                  <a:gd name="T9" fmla="*/ 11 h 76"/>
                  <a:gd name="T10" fmla="*/ 48 w 76"/>
                  <a:gd name="T11" fmla="*/ 10 h 76"/>
                  <a:gd name="T12" fmla="*/ 47 w 76"/>
                  <a:gd name="T13" fmla="*/ 1 h 76"/>
                  <a:gd name="T14" fmla="*/ 40 w 76"/>
                  <a:gd name="T15" fmla="*/ 0 h 76"/>
                  <a:gd name="T16" fmla="*/ 37 w 76"/>
                  <a:gd name="T17" fmla="*/ 8 h 76"/>
                  <a:gd name="T18" fmla="*/ 33 w 76"/>
                  <a:gd name="T19" fmla="*/ 9 h 76"/>
                  <a:gd name="T20" fmla="*/ 27 w 76"/>
                  <a:gd name="T21" fmla="*/ 2 h 76"/>
                  <a:gd name="T22" fmla="*/ 21 w 76"/>
                  <a:gd name="T23" fmla="*/ 4 h 76"/>
                  <a:gd name="T24" fmla="*/ 22 w 76"/>
                  <a:gd name="T25" fmla="*/ 13 h 76"/>
                  <a:gd name="T26" fmla="*/ 19 w 76"/>
                  <a:gd name="T27" fmla="*/ 15 h 76"/>
                  <a:gd name="T28" fmla="*/ 11 w 76"/>
                  <a:gd name="T29" fmla="*/ 12 h 76"/>
                  <a:gd name="T30" fmla="*/ 6 w 76"/>
                  <a:gd name="T31" fmla="*/ 17 h 76"/>
                  <a:gd name="T32" fmla="*/ 11 w 76"/>
                  <a:gd name="T33" fmla="*/ 24 h 76"/>
                  <a:gd name="T34" fmla="*/ 10 w 76"/>
                  <a:gd name="T35" fmla="*/ 28 h 76"/>
                  <a:gd name="T36" fmla="*/ 1 w 76"/>
                  <a:gd name="T37" fmla="*/ 29 h 76"/>
                  <a:gd name="T38" fmla="*/ 0 w 76"/>
                  <a:gd name="T39" fmla="*/ 36 h 76"/>
                  <a:gd name="T40" fmla="*/ 8 w 76"/>
                  <a:gd name="T41" fmla="*/ 39 h 76"/>
                  <a:gd name="T42" fmla="*/ 9 w 76"/>
                  <a:gd name="T43" fmla="*/ 43 h 76"/>
                  <a:gd name="T44" fmla="*/ 2 w 76"/>
                  <a:gd name="T45" fmla="*/ 49 h 76"/>
                  <a:gd name="T46" fmla="*/ 4 w 76"/>
                  <a:gd name="T47" fmla="*/ 55 h 76"/>
                  <a:gd name="T48" fmla="*/ 13 w 76"/>
                  <a:gd name="T49" fmla="*/ 54 h 76"/>
                  <a:gd name="T50" fmla="*/ 15 w 76"/>
                  <a:gd name="T51" fmla="*/ 57 h 76"/>
                  <a:gd name="T52" fmla="*/ 12 w 76"/>
                  <a:gd name="T53" fmla="*/ 65 h 76"/>
                  <a:gd name="T54" fmla="*/ 17 w 76"/>
                  <a:gd name="T55" fmla="*/ 70 h 76"/>
                  <a:gd name="T56" fmla="*/ 24 w 76"/>
                  <a:gd name="T57" fmla="*/ 65 h 76"/>
                  <a:gd name="T58" fmla="*/ 28 w 76"/>
                  <a:gd name="T59" fmla="*/ 66 h 76"/>
                  <a:gd name="T60" fmla="*/ 29 w 76"/>
                  <a:gd name="T61" fmla="*/ 75 h 76"/>
                  <a:gd name="T62" fmla="*/ 36 w 76"/>
                  <a:gd name="T63" fmla="*/ 76 h 76"/>
                  <a:gd name="T64" fmla="*/ 39 w 76"/>
                  <a:gd name="T65" fmla="*/ 68 h 76"/>
                  <a:gd name="T66" fmla="*/ 43 w 76"/>
                  <a:gd name="T67" fmla="*/ 67 h 76"/>
                  <a:gd name="T68" fmla="*/ 48 w 76"/>
                  <a:gd name="T69" fmla="*/ 74 h 76"/>
                  <a:gd name="T70" fmla="*/ 55 w 76"/>
                  <a:gd name="T71" fmla="*/ 72 h 76"/>
                  <a:gd name="T72" fmla="*/ 54 w 76"/>
                  <a:gd name="T73" fmla="*/ 63 h 76"/>
                  <a:gd name="T74" fmla="*/ 57 w 76"/>
                  <a:gd name="T75" fmla="*/ 61 h 76"/>
                  <a:gd name="T76" fmla="*/ 65 w 76"/>
                  <a:gd name="T77" fmla="*/ 64 h 76"/>
                  <a:gd name="T78" fmla="*/ 70 w 76"/>
                  <a:gd name="T79" fmla="*/ 59 h 76"/>
                  <a:gd name="T80" fmla="*/ 65 w 76"/>
                  <a:gd name="T81" fmla="*/ 52 h 76"/>
                  <a:gd name="T82" fmla="*/ 66 w 76"/>
                  <a:gd name="T83" fmla="*/ 48 h 76"/>
                  <a:gd name="T84" fmla="*/ 75 w 76"/>
                  <a:gd name="T85" fmla="*/ 47 h 76"/>
                  <a:gd name="T86" fmla="*/ 76 w 76"/>
                  <a:gd name="T87" fmla="*/ 40 h 76"/>
                  <a:gd name="T88" fmla="*/ 68 w 76"/>
                  <a:gd name="T89" fmla="*/ 37 h 76"/>
                  <a:gd name="T90" fmla="*/ 67 w 76"/>
                  <a:gd name="T91" fmla="*/ 33 h 76"/>
                  <a:gd name="T92" fmla="*/ 74 w 76"/>
                  <a:gd name="T93" fmla="*/ 28 h 76"/>
                  <a:gd name="T94" fmla="*/ 72 w 76"/>
                  <a:gd name="T95" fmla="*/ 21 h 76"/>
                  <a:gd name="T96" fmla="*/ 25 w 76"/>
                  <a:gd name="T97" fmla="*/ 42 h 76"/>
                  <a:gd name="T98" fmla="*/ 48 w 76"/>
                  <a:gd name="T99" fmla="*/ 3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6" h="76">
                    <a:moveTo>
                      <a:pt x="72" y="21"/>
                    </a:moveTo>
                    <a:cubicBezTo>
                      <a:pt x="63" y="22"/>
                      <a:pt x="63" y="22"/>
                      <a:pt x="63" y="22"/>
                    </a:cubicBezTo>
                    <a:cubicBezTo>
                      <a:pt x="63" y="22"/>
                      <a:pt x="63" y="22"/>
                      <a:pt x="63" y="22"/>
                    </a:cubicBezTo>
                    <a:cubicBezTo>
                      <a:pt x="61" y="19"/>
                      <a:pt x="61" y="19"/>
                      <a:pt x="61" y="19"/>
                    </a:cubicBezTo>
                    <a:cubicBezTo>
                      <a:pt x="61" y="18"/>
                      <a:pt x="61" y="18"/>
                      <a:pt x="61" y="18"/>
                    </a:cubicBezTo>
                    <a:cubicBezTo>
                      <a:pt x="64" y="11"/>
                      <a:pt x="64" y="11"/>
                      <a:pt x="64" y="11"/>
                    </a:cubicBezTo>
                    <a:cubicBezTo>
                      <a:pt x="64" y="10"/>
                      <a:pt x="64" y="10"/>
                      <a:pt x="64" y="10"/>
                    </a:cubicBezTo>
                    <a:cubicBezTo>
                      <a:pt x="59" y="6"/>
                      <a:pt x="59" y="6"/>
                      <a:pt x="59" y="6"/>
                    </a:cubicBezTo>
                    <a:cubicBezTo>
                      <a:pt x="58" y="6"/>
                      <a:pt x="58" y="6"/>
                      <a:pt x="58" y="6"/>
                    </a:cubicBezTo>
                    <a:cubicBezTo>
                      <a:pt x="52" y="11"/>
                      <a:pt x="52" y="11"/>
                      <a:pt x="52" y="11"/>
                    </a:cubicBezTo>
                    <a:cubicBezTo>
                      <a:pt x="51" y="11"/>
                      <a:pt x="51" y="11"/>
                      <a:pt x="51" y="11"/>
                    </a:cubicBezTo>
                    <a:cubicBezTo>
                      <a:pt x="48" y="10"/>
                      <a:pt x="48" y="10"/>
                      <a:pt x="48" y="10"/>
                    </a:cubicBezTo>
                    <a:cubicBezTo>
                      <a:pt x="48" y="10"/>
                      <a:pt x="48" y="10"/>
                      <a:pt x="48" y="10"/>
                    </a:cubicBezTo>
                    <a:cubicBezTo>
                      <a:pt x="47" y="1"/>
                      <a:pt x="47" y="1"/>
                      <a:pt x="47" y="1"/>
                    </a:cubicBezTo>
                    <a:cubicBezTo>
                      <a:pt x="47" y="1"/>
                      <a:pt x="47" y="1"/>
                      <a:pt x="47" y="1"/>
                    </a:cubicBezTo>
                    <a:cubicBezTo>
                      <a:pt x="40" y="0"/>
                      <a:pt x="40" y="0"/>
                      <a:pt x="40" y="0"/>
                    </a:cubicBezTo>
                    <a:cubicBezTo>
                      <a:pt x="40" y="0"/>
                      <a:pt x="40" y="0"/>
                      <a:pt x="40" y="0"/>
                    </a:cubicBezTo>
                    <a:cubicBezTo>
                      <a:pt x="37" y="8"/>
                      <a:pt x="37" y="8"/>
                      <a:pt x="37" y="8"/>
                    </a:cubicBezTo>
                    <a:cubicBezTo>
                      <a:pt x="36" y="8"/>
                      <a:pt x="36" y="8"/>
                      <a:pt x="36" y="8"/>
                    </a:cubicBezTo>
                    <a:cubicBezTo>
                      <a:pt x="33" y="9"/>
                      <a:pt x="33" y="9"/>
                      <a:pt x="33" y="9"/>
                    </a:cubicBezTo>
                    <a:cubicBezTo>
                      <a:pt x="32" y="9"/>
                      <a:pt x="32" y="9"/>
                      <a:pt x="32" y="9"/>
                    </a:cubicBezTo>
                    <a:cubicBezTo>
                      <a:pt x="27" y="2"/>
                      <a:pt x="27" y="2"/>
                      <a:pt x="27" y="2"/>
                    </a:cubicBezTo>
                    <a:cubicBezTo>
                      <a:pt x="27" y="2"/>
                      <a:pt x="27" y="2"/>
                      <a:pt x="27" y="2"/>
                    </a:cubicBezTo>
                    <a:cubicBezTo>
                      <a:pt x="21" y="4"/>
                      <a:pt x="21" y="4"/>
                      <a:pt x="21" y="4"/>
                    </a:cubicBezTo>
                    <a:cubicBezTo>
                      <a:pt x="21" y="5"/>
                      <a:pt x="21" y="5"/>
                      <a:pt x="21" y="5"/>
                    </a:cubicBezTo>
                    <a:cubicBezTo>
                      <a:pt x="22" y="13"/>
                      <a:pt x="22" y="13"/>
                      <a:pt x="22" y="13"/>
                    </a:cubicBezTo>
                    <a:cubicBezTo>
                      <a:pt x="21" y="13"/>
                      <a:pt x="21" y="13"/>
                      <a:pt x="21" y="13"/>
                    </a:cubicBezTo>
                    <a:cubicBezTo>
                      <a:pt x="19" y="15"/>
                      <a:pt x="19" y="15"/>
                      <a:pt x="19" y="15"/>
                    </a:cubicBezTo>
                    <a:cubicBezTo>
                      <a:pt x="18" y="15"/>
                      <a:pt x="18" y="15"/>
                      <a:pt x="18" y="15"/>
                    </a:cubicBezTo>
                    <a:cubicBezTo>
                      <a:pt x="11" y="12"/>
                      <a:pt x="11" y="12"/>
                      <a:pt x="11" y="12"/>
                    </a:cubicBezTo>
                    <a:cubicBezTo>
                      <a:pt x="10" y="12"/>
                      <a:pt x="10" y="12"/>
                      <a:pt x="10" y="12"/>
                    </a:cubicBezTo>
                    <a:cubicBezTo>
                      <a:pt x="6" y="17"/>
                      <a:pt x="6" y="17"/>
                      <a:pt x="6" y="17"/>
                    </a:cubicBezTo>
                    <a:cubicBezTo>
                      <a:pt x="6" y="18"/>
                      <a:pt x="6" y="18"/>
                      <a:pt x="6" y="18"/>
                    </a:cubicBezTo>
                    <a:cubicBezTo>
                      <a:pt x="11" y="24"/>
                      <a:pt x="11" y="24"/>
                      <a:pt x="11" y="24"/>
                    </a:cubicBezTo>
                    <a:cubicBezTo>
                      <a:pt x="11" y="25"/>
                      <a:pt x="11" y="25"/>
                      <a:pt x="11" y="25"/>
                    </a:cubicBezTo>
                    <a:cubicBezTo>
                      <a:pt x="10" y="28"/>
                      <a:pt x="10" y="28"/>
                      <a:pt x="10" y="28"/>
                    </a:cubicBezTo>
                    <a:cubicBezTo>
                      <a:pt x="9" y="28"/>
                      <a:pt x="9" y="28"/>
                      <a:pt x="9" y="28"/>
                    </a:cubicBezTo>
                    <a:cubicBezTo>
                      <a:pt x="1" y="29"/>
                      <a:pt x="1" y="29"/>
                      <a:pt x="1" y="29"/>
                    </a:cubicBezTo>
                    <a:cubicBezTo>
                      <a:pt x="1" y="29"/>
                      <a:pt x="1" y="29"/>
                      <a:pt x="1" y="29"/>
                    </a:cubicBezTo>
                    <a:cubicBezTo>
                      <a:pt x="0" y="36"/>
                      <a:pt x="0" y="36"/>
                      <a:pt x="0" y="36"/>
                    </a:cubicBezTo>
                    <a:cubicBezTo>
                      <a:pt x="0" y="36"/>
                      <a:pt x="0" y="36"/>
                      <a:pt x="0" y="36"/>
                    </a:cubicBezTo>
                    <a:cubicBezTo>
                      <a:pt x="8" y="39"/>
                      <a:pt x="8" y="39"/>
                      <a:pt x="8" y="39"/>
                    </a:cubicBezTo>
                    <a:cubicBezTo>
                      <a:pt x="8" y="40"/>
                      <a:pt x="8" y="40"/>
                      <a:pt x="8" y="40"/>
                    </a:cubicBezTo>
                    <a:cubicBezTo>
                      <a:pt x="9" y="43"/>
                      <a:pt x="9" y="43"/>
                      <a:pt x="9" y="43"/>
                    </a:cubicBezTo>
                    <a:cubicBezTo>
                      <a:pt x="8" y="44"/>
                      <a:pt x="8" y="44"/>
                      <a:pt x="8" y="44"/>
                    </a:cubicBezTo>
                    <a:cubicBezTo>
                      <a:pt x="2" y="49"/>
                      <a:pt x="2" y="49"/>
                      <a:pt x="2" y="49"/>
                    </a:cubicBezTo>
                    <a:cubicBezTo>
                      <a:pt x="1" y="49"/>
                      <a:pt x="1" y="49"/>
                      <a:pt x="1" y="49"/>
                    </a:cubicBezTo>
                    <a:cubicBezTo>
                      <a:pt x="4" y="55"/>
                      <a:pt x="4" y="55"/>
                      <a:pt x="4" y="55"/>
                    </a:cubicBezTo>
                    <a:cubicBezTo>
                      <a:pt x="4" y="55"/>
                      <a:pt x="4" y="55"/>
                      <a:pt x="4" y="55"/>
                    </a:cubicBezTo>
                    <a:cubicBezTo>
                      <a:pt x="13" y="54"/>
                      <a:pt x="13" y="54"/>
                      <a:pt x="13" y="54"/>
                    </a:cubicBezTo>
                    <a:cubicBezTo>
                      <a:pt x="13" y="55"/>
                      <a:pt x="13" y="55"/>
                      <a:pt x="13" y="55"/>
                    </a:cubicBezTo>
                    <a:cubicBezTo>
                      <a:pt x="15" y="57"/>
                      <a:pt x="15" y="57"/>
                      <a:pt x="15" y="57"/>
                    </a:cubicBezTo>
                    <a:cubicBezTo>
                      <a:pt x="15" y="58"/>
                      <a:pt x="15" y="58"/>
                      <a:pt x="15" y="58"/>
                    </a:cubicBezTo>
                    <a:cubicBezTo>
                      <a:pt x="12" y="65"/>
                      <a:pt x="12" y="65"/>
                      <a:pt x="12" y="65"/>
                    </a:cubicBezTo>
                    <a:cubicBezTo>
                      <a:pt x="12" y="66"/>
                      <a:pt x="12" y="66"/>
                      <a:pt x="12" y="66"/>
                    </a:cubicBezTo>
                    <a:cubicBezTo>
                      <a:pt x="17" y="70"/>
                      <a:pt x="17" y="70"/>
                      <a:pt x="17" y="70"/>
                    </a:cubicBezTo>
                    <a:cubicBezTo>
                      <a:pt x="17" y="70"/>
                      <a:pt x="17" y="70"/>
                      <a:pt x="17" y="70"/>
                    </a:cubicBezTo>
                    <a:cubicBezTo>
                      <a:pt x="24" y="65"/>
                      <a:pt x="24" y="65"/>
                      <a:pt x="24" y="65"/>
                    </a:cubicBezTo>
                    <a:cubicBezTo>
                      <a:pt x="25" y="65"/>
                      <a:pt x="25" y="65"/>
                      <a:pt x="25" y="65"/>
                    </a:cubicBezTo>
                    <a:cubicBezTo>
                      <a:pt x="28" y="66"/>
                      <a:pt x="28" y="66"/>
                      <a:pt x="28" y="66"/>
                    </a:cubicBezTo>
                    <a:cubicBezTo>
                      <a:pt x="28" y="67"/>
                      <a:pt x="28" y="67"/>
                      <a:pt x="28" y="67"/>
                    </a:cubicBezTo>
                    <a:cubicBezTo>
                      <a:pt x="29" y="75"/>
                      <a:pt x="29" y="75"/>
                      <a:pt x="29" y="75"/>
                    </a:cubicBezTo>
                    <a:cubicBezTo>
                      <a:pt x="29" y="75"/>
                      <a:pt x="29" y="75"/>
                      <a:pt x="29" y="75"/>
                    </a:cubicBezTo>
                    <a:cubicBezTo>
                      <a:pt x="36" y="76"/>
                      <a:pt x="36" y="76"/>
                      <a:pt x="36" y="76"/>
                    </a:cubicBezTo>
                    <a:cubicBezTo>
                      <a:pt x="36" y="76"/>
                      <a:pt x="36" y="76"/>
                      <a:pt x="36" y="76"/>
                    </a:cubicBezTo>
                    <a:cubicBezTo>
                      <a:pt x="39" y="68"/>
                      <a:pt x="39" y="68"/>
                      <a:pt x="39" y="68"/>
                    </a:cubicBezTo>
                    <a:cubicBezTo>
                      <a:pt x="40" y="68"/>
                      <a:pt x="40" y="68"/>
                      <a:pt x="40" y="68"/>
                    </a:cubicBezTo>
                    <a:cubicBezTo>
                      <a:pt x="43" y="67"/>
                      <a:pt x="43" y="67"/>
                      <a:pt x="43" y="67"/>
                    </a:cubicBezTo>
                    <a:cubicBezTo>
                      <a:pt x="43" y="68"/>
                      <a:pt x="43" y="68"/>
                      <a:pt x="43" y="68"/>
                    </a:cubicBezTo>
                    <a:cubicBezTo>
                      <a:pt x="48" y="74"/>
                      <a:pt x="48" y="74"/>
                      <a:pt x="48" y="74"/>
                    </a:cubicBezTo>
                    <a:cubicBezTo>
                      <a:pt x="49" y="75"/>
                      <a:pt x="49" y="75"/>
                      <a:pt x="49" y="75"/>
                    </a:cubicBezTo>
                    <a:cubicBezTo>
                      <a:pt x="55" y="72"/>
                      <a:pt x="55" y="72"/>
                      <a:pt x="55" y="72"/>
                    </a:cubicBezTo>
                    <a:cubicBezTo>
                      <a:pt x="55" y="72"/>
                      <a:pt x="55" y="72"/>
                      <a:pt x="55" y="72"/>
                    </a:cubicBezTo>
                    <a:cubicBezTo>
                      <a:pt x="54" y="63"/>
                      <a:pt x="54" y="63"/>
                      <a:pt x="54" y="63"/>
                    </a:cubicBezTo>
                    <a:cubicBezTo>
                      <a:pt x="54" y="63"/>
                      <a:pt x="54" y="63"/>
                      <a:pt x="54" y="63"/>
                    </a:cubicBezTo>
                    <a:cubicBezTo>
                      <a:pt x="57" y="61"/>
                      <a:pt x="57" y="61"/>
                      <a:pt x="57" y="61"/>
                    </a:cubicBezTo>
                    <a:cubicBezTo>
                      <a:pt x="58" y="61"/>
                      <a:pt x="58" y="61"/>
                      <a:pt x="58" y="61"/>
                    </a:cubicBezTo>
                    <a:cubicBezTo>
                      <a:pt x="65" y="64"/>
                      <a:pt x="65" y="64"/>
                      <a:pt x="65" y="64"/>
                    </a:cubicBezTo>
                    <a:cubicBezTo>
                      <a:pt x="66" y="64"/>
                      <a:pt x="66" y="64"/>
                      <a:pt x="66" y="64"/>
                    </a:cubicBezTo>
                    <a:cubicBezTo>
                      <a:pt x="70" y="59"/>
                      <a:pt x="70" y="59"/>
                      <a:pt x="70" y="59"/>
                    </a:cubicBezTo>
                    <a:cubicBezTo>
                      <a:pt x="70" y="59"/>
                      <a:pt x="70" y="59"/>
                      <a:pt x="70" y="59"/>
                    </a:cubicBezTo>
                    <a:cubicBezTo>
                      <a:pt x="65" y="52"/>
                      <a:pt x="65" y="52"/>
                      <a:pt x="65" y="52"/>
                    </a:cubicBezTo>
                    <a:cubicBezTo>
                      <a:pt x="65" y="51"/>
                      <a:pt x="65" y="51"/>
                      <a:pt x="65" y="51"/>
                    </a:cubicBezTo>
                    <a:cubicBezTo>
                      <a:pt x="66" y="48"/>
                      <a:pt x="66" y="48"/>
                      <a:pt x="66" y="48"/>
                    </a:cubicBezTo>
                    <a:cubicBezTo>
                      <a:pt x="66" y="48"/>
                      <a:pt x="66" y="48"/>
                      <a:pt x="66" y="48"/>
                    </a:cubicBezTo>
                    <a:cubicBezTo>
                      <a:pt x="75" y="47"/>
                      <a:pt x="75" y="47"/>
                      <a:pt x="75" y="47"/>
                    </a:cubicBezTo>
                    <a:cubicBezTo>
                      <a:pt x="75" y="47"/>
                      <a:pt x="75" y="47"/>
                      <a:pt x="75" y="47"/>
                    </a:cubicBezTo>
                    <a:cubicBezTo>
                      <a:pt x="76" y="40"/>
                      <a:pt x="76" y="40"/>
                      <a:pt x="76" y="40"/>
                    </a:cubicBezTo>
                    <a:cubicBezTo>
                      <a:pt x="76" y="40"/>
                      <a:pt x="76" y="40"/>
                      <a:pt x="76" y="40"/>
                    </a:cubicBezTo>
                    <a:cubicBezTo>
                      <a:pt x="68" y="37"/>
                      <a:pt x="68" y="37"/>
                      <a:pt x="68" y="37"/>
                    </a:cubicBezTo>
                    <a:cubicBezTo>
                      <a:pt x="68" y="36"/>
                      <a:pt x="68" y="36"/>
                      <a:pt x="68" y="36"/>
                    </a:cubicBezTo>
                    <a:cubicBezTo>
                      <a:pt x="67" y="33"/>
                      <a:pt x="67" y="33"/>
                      <a:pt x="67" y="33"/>
                    </a:cubicBezTo>
                    <a:cubicBezTo>
                      <a:pt x="67" y="33"/>
                      <a:pt x="67" y="33"/>
                      <a:pt x="67" y="33"/>
                    </a:cubicBezTo>
                    <a:cubicBezTo>
                      <a:pt x="74" y="28"/>
                      <a:pt x="74" y="28"/>
                      <a:pt x="74" y="28"/>
                    </a:cubicBezTo>
                    <a:cubicBezTo>
                      <a:pt x="74" y="27"/>
                      <a:pt x="74" y="27"/>
                      <a:pt x="74" y="27"/>
                    </a:cubicBezTo>
                    <a:cubicBezTo>
                      <a:pt x="72" y="21"/>
                      <a:pt x="72" y="21"/>
                      <a:pt x="72" y="21"/>
                    </a:cubicBezTo>
                    <a:close/>
                    <a:moveTo>
                      <a:pt x="41" y="49"/>
                    </a:moveTo>
                    <a:cubicBezTo>
                      <a:pt x="35" y="52"/>
                      <a:pt x="28" y="49"/>
                      <a:pt x="25" y="42"/>
                    </a:cubicBezTo>
                    <a:cubicBezTo>
                      <a:pt x="22" y="36"/>
                      <a:pt x="26" y="28"/>
                      <a:pt x="32" y="26"/>
                    </a:cubicBezTo>
                    <a:cubicBezTo>
                      <a:pt x="39" y="23"/>
                      <a:pt x="46" y="26"/>
                      <a:pt x="48" y="33"/>
                    </a:cubicBezTo>
                    <a:cubicBezTo>
                      <a:pt x="51" y="39"/>
                      <a:pt x="48" y="47"/>
                      <a:pt x="41"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9" name="Freeform 54"/>
              <p:cNvSpPr>
                <a:spLocks noEditPoints="1"/>
              </p:cNvSpPr>
              <p:nvPr/>
            </p:nvSpPr>
            <p:spPr bwMode="auto">
              <a:xfrm>
                <a:off x="1102" y="2961"/>
                <a:ext cx="99" cy="99"/>
              </a:xfrm>
              <a:custGeom>
                <a:avLst/>
                <a:gdLst>
                  <a:gd name="T0" fmla="*/ 57 w 68"/>
                  <a:gd name="T1" fmla="*/ 19 h 68"/>
                  <a:gd name="T2" fmla="*/ 55 w 68"/>
                  <a:gd name="T3" fmla="*/ 17 h 68"/>
                  <a:gd name="T4" fmla="*/ 58 w 68"/>
                  <a:gd name="T5" fmla="*/ 9 h 68"/>
                  <a:gd name="T6" fmla="*/ 53 w 68"/>
                  <a:gd name="T7" fmla="*/ 5 h 68"/>
                  <a:gd name="T8" fmla="*/ 47 w 68"/>
                  <a:gd name="T9" fmla="*/ 10 h 68"/>
                  <a:gd name="T10" fmla="*/ 44 w 68"/>
                  <a:gd name="T11" fmla="*/ 9 h 68"/>
                  <a:gd name="T12" fmla="*/ 43 w 68"/>
                  <a:gd name="T13" fmla="*/ 1 h 68"/>
                  <a:gd name="T14" fmla="*/ 36 w 68"/>
                  <a:gd name="T15" fmla="*/ 0 h 68"/>
                  <a:gd name="T16" fmla="*/ 33 w 68"/>
                  <a:gd name="T17" fmla="*/ 7 h 68"/>
                  <a:gd name="T18" fmla="*/ 30 w 68"/>
                  <a:gd name="T19" fmla="*/ 7 h 68"/>
                  <a:gd name="T20" fmla="*/ 25 w 68"/>
                  <a:gd name="T21" fmla="*/ 1 h 68"/>
                  <a:gd name="T22" fmla="*/ 19 w 68"/>
                  <a:gd name="T23" fmla="*/ 3 h 68"/>
                  <a:gd name="T24" fmla="*/ 20 w 68"/>
                  <a:gd name="T25" fmla="*/ 11 h 68"/>
                  <a:gd name="T26" fmla="*/ 17 w 68"/>
                  <a:gd name="T27" fmla="*/ 13 h 68"/>
                  <a:gd name="T28" fmla="*/ 10 w 68"/>
                  <a:gd name="T29" fmla="*/ 10 h 68"/>
                  <a:gd name="T30" fmla="*/ 6 w 68"/>
                  <a:gd name="T31" fmla="*/ 15 h 68"/>
                  <a:gd name="T32" fmla="*/ 10 w 68"/>
                  <a:gd name="T33" fmla="*/ 21 h 68"/>
                  <a:gd name="T34" fmla="*/ 9 w 68"/>
                  <a:gd name="T35" fmla="*/ 25 h 68"/>
                  <a:gd name="T36" fmla="*/ 2 w 68"/>
                  <a:gd name="T37" fmla="*/ 26 h 68"/>
                  <a:gd name="T38" fmla="*/ 0 w 68"/>
                  <a:gd name="T39" fmla="*/ 32 h 68"/>
                  <a:gd name="T40" fmla="*/ 7 w 68"/>
                  <a:gd name="T41" fmla="*/ 35 h 68"/>
                  <a:gd name="T42" fmla="*/ 8 w 68"/>
                  <a:gd name="T43" fmla="*/ 38 h 68"/>
                  <a:gd name="T44" fmla="*/ 2 w 68"/>
                  <a:gd name="T45" fmla="*/ 43 h 68"/>
                  <a:gd name="T46" fmla="*/ 4 w 68"/>
                  <a:gd name="T47" fmla="*/ 49 h 68"/>
                  <a:gd name="T48" fmla="*/ 12 w 68"/>
                  <a:gd name="T49" fmla="*/ 48 h 68"/>
                  <a:gd name="T50" fmla="*/ 14 w 68"/>
                  <a:gd name="T51" fmla="*/ 51 h 68"/>
                  <a:gd name="T52" fmla="*/ 11 w 68"/>
                  <a:gd name="T53" fmla="*/ 58 h 68"/>
                  <a:gd name="T54" fmla="*/ 16 w 68"/>
                  <a:gd name="T55" fmla="*/ 62 h 68"/>
                  <a:gd name="T56" fmla="*/ 22 w 68"/>
                  <a:gd name="T57" fmla="*/ 58 h 68"/>
                  <a:gd name="T58" fmla="*/ 25 w 68"/>
                  <a:gd name="T59" fmla="*/ 59 h 68"/>
                  <a:gd name="T60" fmla="*/ 26 w 68"/>
                  <a:gd name="T61" fmla="*/ 67 h 68"/>
                  <a:gd name="T62" fmla="*/ 32 w 68"/>
                  <a:gd name="T63" fmla="*/ 68 h 68"/>
                  <a:gd name="T64" fmla="*/ 36 w 68"/>
                  <a:gd name="T65" fmla="*/ 61 h 68"/>
                  <a:gd name="T66" fmla="*/ 39 w 68"/>
                  <a:gd name="T67" fmla="*/ 60 h 68"/>
                  <a:gd name="T68" fmla="*/ 44 w 68"/>
                  <a:gd name="T69" fmla="*/ 66 h 68"/>
                  <a:gd name="T70" fmla="*/ 50 w 68"/>
                  <a:gd name="T71" fmla="*/ 64 h 68"/>
                  <a:gd name="T72" fmla="*/ 49 w 68"/>
                  <a:gd name="T73" fmla="*/ 56 h 68"/>
                  <a:gd name="T74" fmla="*/ 52 w 68"/>
                  <a:gd name="T75" fmla="*/ 54 h 68"/>
                  <a:gd name="T76" fmla="*/ 59 w 68"/>
                  <a:gd name="T77" fmla="*/ 57 h 68"/>
                  <a:gd name="T78" fmla="*/ 63 w 68"/>
                  <a:gd name="T79" fmla="*/ 52 h 68"/>
                  <a:gd name="T80" fmla="*/ 58 w 68"/>
                  <a:gd name="T81" fmla="*/ 46 h 68"/>
                  <a:gd name="T82" fmla="*/ 59 w 68"/>
                  <a:gd name="T83" fmla="*/ 43 h 68"/>
                  <a:gd name="T84" fmla="*/ 67 w 68"/>
                  <a:gd name="T85" fmla="*/ 42 h 68"/>
                  <a:gd name="T86" fmla="*/ 68 w 68"/>
                  <a:gd name="T87" fmla="*/ 36 h 68"/>
                  <a:gd name="T88" fmla="*/ 61 w 68"/>
                  <a:gd name="T89" fmla="*/ 33 h 68"/>
                  <a:gd name="T90" fmla="*/ 61 w 68"/>
                  <a:gd name="T91" fmla="*/ 29 h 68"/>
                  <a:gd name="T92" fmla="*/ 67 w 68"/>
                  <a:gd name="T93" fmla="*/ 24 h 68"/>
                  <a:gd name="T94" fmla="*/ 65 w 68"/>
                  <a:gd name="T95" fmla="*/ 19 h 68"/>
                  <a:gd name="T96" fmla="*/ 37 w 68"/>
                  <a:gd name="T97" fmla="*/ 44 h 68"/>
                  <a:gd name="T98" fmla="*/ 29 w 68"/>
                  <a:gd name="T99" fmla="*/ 23 h 68"/>
                  <a:gd name="T100" fmla="*/ 37 w 68"/>
                  <a:gd name="T101" fmla="*/ 4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8" h="68">
                    <a:moveTo>
                      <a:pt x="64" y="18"/>
                    </a:moveTo>
                    <a:cubicBezTo>
                      <a:pt x="57" y="19"/>
                      <a:pt x="57" y="19"/>
                      <a:pt x="57" y="19"/>
                    </a:cubicBezTo>
                    <a:cubicBezTo>
                      <a:pt x="57" y="19"/>
                      <a:pt x="57" y="19"/>
                      <a:pt x="57" y="19"/>
                    </a:cubicBezTo>
                    <a:cubicBezTo>
                      <a:pt x="55" y="17"/>
                      <a:pt x="55" y="17"/>
                      <a:pt x="55" y="17"/>
                    </a:cubicBezTo>
                    <a:cubicBezTo>
                      <a:pt x="55" y="16"/>
                      <a:pt x="55" y="16"/>
                      <a:pt x="55" y="16"/>
                    </a:cubicBezTo>
                    <a:cubicBezTo>
                      <a:pt x="58" y="9"/>
                      <a:pt x="58" y="9"/>
                      <a:pt x="58" y="9"/>
                    </a:cubicBezTo>
                    <a:cubicBezTo>
                      <a:pt x="58" y="9"/>
                      <a:pt x="58" y="9"/>
                      <a:pt x="58" y="9"/>
                    </a:cubicBezTo>
                    <a:cubicBezTo>
                      <a:pt x="53" y="5"/>
                      <a:pt x="53" y="5"/>
                      <a:pt x="53" y="5"/>
                    </a:cubicBezTo>
                    <a:cubicBezTo>
                      <a:pt x="53" y="5"/>
                      <a:pt x="53" y="5"/>
                      <a:pt x="53" y="5"/>
                    </a:cubicBezTo>
                    <a:cubicBezTo>
                      <a:pt x="47" y="10"/>
                      <a:pt x="47" y="10"/>
                      <a:pt x="47" y="10"/>
                    </a:cubicBezTo>
                    <a:cubicBezTo>
                      <a:pt x="46" y="10"/>
                      <a:pt x="46" y="10"/>
                      <a:pt x="46" y="10"/>
                    </a:cubicBezTo>
                    <a:cubicBezTo>
                      <a:pt x="44" y="9"/>
                      <a:pt x="44" y="9"/>
                      <a:pt x="44" y="9"/>
                    </a:cubicBezTo>
                    <a:cubicBezTo>
                      <a:pt x="43" y="8"/>
                      <a:pt x="43" y="8"/>
                      <a:pt x="43" y="8"/>
                    </a:cubicBezTo>
                    <a:cubicBezTo>
                      <a:pt x="43" y="1"/>
                      <a:pt x="43" y="1"/>
                      <a:pt x="43" y="1"/>
                    </a:cubicBezTo>
                    <a:cubicBezTo>
                      <a:pt x="42" y="1"/>
                      <a:pt x="42" y="1"/>
                      <a:pt x="42" y="1"/>
                    </a:cubicBezTo>
                    <a:cubicBezTo>
                      <a:pt x="36" y="0"/>
                      <a:pt x="36" y="0"/>
                      <a:pt x="36" y="0"/>
                    </a:cubicBezTo>
                    <a:cubicBezTo>
                      <a:pt x="36" y="0"/>
                      <a:pt x="36" y="0"/>
                      <a:pt x="36" y="0"/>
                    </a:cubicBezTo>
                    <a:cubicBezTo>
                      <a:pt x="33" y="7"/>
                      <a:pt x="33" y="7"/>
                      <a:pt x="33" y="7"/>
                    </a:cubicBezTo>
                    <a:cubicBezTo>
                      <a:pt x="33" y="7"/>
                      <a:pt x="33" y="7"/>
                      <a:pt x="33" y="7"/>
                    </a:cubicBezTo>
                    <a:cubicBezTo>
                      <a:pt x="30" y="7"/>
                      <a:pt x="30" y="7"/>
                      <a:pt x="30" y="7"/>
                    </a:cubicBezTo>
                    <a:cubicBezTo>
                      <a:pt x="29" y="7"/>
                      <a:pt x="29" y="7"/>
                      <a:pt x="29" y="7"/>
                    </a:cubicBezTo>
                    <a:cubicBezTo>
                      <a:pt x="25" y="1"/>
                      <a:pt x="25" y="1"/>
                      <a:pt x="25" y="1"/>
                    </a:cubicBezTo>
                    <a:cubicBezTo>
                      <a:pt x="25" y="1"/>
                      <a:pt x="25" y="1"/>
                      <a:pt x="25" y="1"/>
                    </a:cubicBezTo>
                    <a:cubicBezTo>
                      <a:pt x="19" y="3"/>
                      <a:pt x="19" y="3"/>
                      <a:pt x="19" y="3"/>
                    </a:cubicBezTo>
                    <a:cubicBezTo>
                      <a:pt x="19" y="4"/>
                      <a:pt x="19" y="4"/>
                      <a:pt x="19" y="4"/>
                    </a:cubicBezTo>
                    <a:cubicBezTo>
                      <a:pt x="20" y="11"/>
                      <a:pt x="20" y="11"/>
                      <a:pt x="20" y="11"/>
                    </a:cubicBezTo>
                    <a:cubicBezTo>
                      <a:pt x="20" y="11"/>
                      <a:pt x="20" y="11"/>
                      <a:pt x="20" y="11"/>
                    </a:cubicBezTo>
                    <a:cubicBezTo>
                      <a:pt x="17" y="13"/>
                      <a:pt x="17" y="13"/>
                      <a:pt x="17" y="13"/>
                    </a:cubicBezTo>
                    <a:cubicBezTo>
                      <a:pt x="17" y="13"/>
                      <a:pt x="17" y="13"/>
                      <a:pt x="17" y="13"/>
                    </a:cubicBezTo>
                    <a:cubicBezTo>
                      <a:pt x="10" y="10"/>
                      <a:pt x="10" y="10"/>
                      <a:pt x="10" y="10"/>
                    </a:cubicBezTo>
                    <a:cubicBezTo>
                      <a:pt x="10" y="10"/>
                      <a:pt x="10" y="10"/>
                      <a:pt x="10" y="10"/>
                    </a:cubicBezTo>
                    <a:cubicBezTo>
                      <a:pt x="6" y="15"/>
                      <a:pt x="6" y="15"/>
                      <a:pt x="6" y="15"/>
                    </a:cubicBezTo>
                    <a:cubicBezTo>
                      <a:pt x="6" y="16"/>
                      <a:pt x="6" y="16"/>
                      <a:pt x="6" y="16"/>
                    </a:cubicBezTo>
                    <a:cubicBezTo>
                      <a:pt x="10" y="21"/>
                      <a:pt x="10" y="21"/>
                      <a:pt x="10" y="21"/>
                    </a:cubicBezTo>
                    <a:cubicBezTo>
                      <a:pt x="10" y="22"/>
                      <a:pt x="10" y="22"/>
                      <a:pt x="10" y="22"/>
                    </a:cubicBezTo>
                    <a:cubicBezTo>
                      <a:pt x="9" y="25"/>
                      <a:pt x="9" y="25"/>
                      <a:pt x="9" y="25"/>
                    </a:cubicBezTo>
                    <a:cubicBezTo>
                      <a:pt x="9" y="25"/>
                      <a:pt x="9" y="25"/>
                      <a:pt x="9" y="25"/>
                    </a:cubicBezTo>
                    <a:cubicBezTo>
                      <a:pt x="2" y="26"/>
                      <a:pt x="2" y="26"/>
                      <a:pt x="2" y="26"/>
                    </a:cubicBezTo>
                    <a:cubicBezTo>
                      <a:pt x="1" y="26"/>
                      <a:pt x="1" y="26"/>
                      <a:pt x="1" y="26"/>
                    </a:cubicBezTo>
                    <a:cubicBezTo>
                      <a:pt x="0" y="32"/>
                      <a:pt x="0" y="32"/>
                      <a:pt x="0" y="32"/>
                    </a:cubicBezTo>
                    <a:cubicBezTo>
                      <a:pt x="1" y="32"/>
                      <a:pt x="1" y="32"/>
                      <a:pt x="1" y="32"/>
                    </a:cubicBezTo>
                    <a:cubicBezTo>
                      <a:pt x="7" y="35"/>
                      <a:pt x="7" y="35"/>
                      <a:pt x="7" y="35"/>
                    </a:cubicBezTo>
                    <a:cubicBezTo>
                      <a:pt x="8" y="35"/>
                      <a:pt x="8" y="35"/>
                      <a:pt x="8" y="35"/>
                    </a:cubicBezTo>
                    <a:cubicBezTo>
                      <a:pt x="8" y="38"/>
                      <a:pt x="8" y="38"/>
                      <a:pt x="8" y="38"/>
                    </a:cubicBezTo>
                    <a:cubicBezTo>
                      <a:pt x="8" y="39"/>
                      <a:pt x="8" y="39"/>
                      <a:pt x="8" y="39"/>
                    </a:cubicBezTo>
                    <a:cubicBezTo>
                      <a:pt x="2" y="43"/>
                      <a:pt x="2" y="43"/>
                      <a:pt x="2" y="43"/>
                    </a:cubicBezTo>
                    <a:cubicBezTo>
                      <a:pt x="2" y="44"/>
                      <a:pt x="2" y="44"/>
                      <a:pt x="2" y="44"/>
                    </a:cubicBezTo>
                    <a:cubicBezTo>
                      <a:pt x="4" y="49"/>
                      <a:pt x="4" y="49"/>
                      <a:pt x="4" y="49"/>
                    </a:cubicBezTo>
                    <a:cubicBezTo>
                      <a:pt x="4" y="49"/>
                      <a:pt x="4" y="49"/>
                      <a:pt x="4" y="49"/>
                    </a:cubicBezTo>
                    <a:cubicBezTo>
                      <a:pt x="12" y="48"/>
                      <a:pt x="12" y="48"/>
                      <a:pt x="12" y="48"/>
                    </a:cubicBezTo>
                    <a:cubicBezTo>
                      <a:pt x="12" y="48"/>
                      <a:pt x="12" y="48"/>
                      <a:pt x="12" y="48"/>
                    </a:cubicBezTo>
                    <a:cubicBezTo>
                      <a:pt x="14" y="51"/>
                      <a:pt x="14" y="51"/>
                      <a:pt x="14" y="51"/>
                    </a:cubicBezTo>
                    <a:cubicBezTo>
                      <a:pt x="14" y="51"/>
                      <a:pt x="14" y="51"/>
                      <a:pt x="14" y="51"/>
                    </a:cubicBezTo>
                    <a:cubicBezTo>
                      <a:pt x="11" y="58"/>
                      <a:pt x="11" y="58"/>
                      <a:pt x="11" y="58"/>
                    </a:cubicBezTo>
                    <a:cubicBezTo>
                      <a:pt x="11" y="59"/>
                      <a:pt x="11" y="59"/>
                      <a:pt x="11" y="59"/>
                    </a:cubicBezTo>
                    <a:cubicBezTo>
                      <a:pt x="16" y="62"/>
                      <a:pt x="16" y="62"/>
                      <a:pt x="16" y="62"/>
                    </a:cubicBezTo>
                    <a:cubicBezTo>
                      <a:pt x="16" y="62"/>
                      <a:pt x="16" y="62"/>
                      <a:pt x="16" y="62"/>
                    </a:cubicBezTo>
                    <a:cubicBezTo>
                      <a:pt x="22" y="58"/>
                      <a:pt x="22" y="58"/>
                      <a:pt x="22" y="58"/>
                    </a:cubicBezTo>
                    <a:cubicBezTo>
                      <a:pt x="22" y="58"/>
                      <a:pt x="22" y="58"/>
                      <a:pt x="22" y="58"/>
                    </a:cubicBezTo>
                    <a:cubicBezTo>
                      <a:pt x="25" y="59"/>
                      <a:pt x="25" y="59"/>
                      <a:pt x="25" y="59"/>
                    </a:cubicBezTo>
                    <a:cubicBezTo>
                      <a:pt x="25" y="59"/>
                      <a:pt x="25" y="59"/>
                      <a:pt x="25" y="59"/>
                    </a:cubicBezTo>
                    <a:cubicBezTo>
                      <a:pt x="26" y="67"/>
                      <a:pt x="26" y="67"/>
                      <a:pt x="26" y="67"/>
                    </a:cubicBezTo>
                    <a:cubicBezTo>
                      <a:pt x="26" y="67"/>
                      <a:pt x="26" y="67"/>
                      <a:pt x="26" y="67"/>
                    </a:cubicBezTo>
                    <a:cubicBezTo>
                      <a:pt x="32" y="68"/>
                      <a:pt x="32" y="68"/>
                      <a:pt x="32" y="68"/>
                    </a:cubicBezTo>
                    <a:cubicBezTo>
                      <a:pt x="33" y="68"/>
                      <a:pt x="33" y="68"/>
                      <a:pt x="33" y="68"/>
                    </a:cubicBezTo>
                    <a:cubicBezTo>
                      <a:pt x="36" y="61"/>
                      <a:pt x="36" y="61"/>
                      <a:pt x="36" y="61"/>
                    </a:cubicBezTo>
                    <a:cubicBezTo>
                      <a:pt x="36" y="60"/>
                      <a:pt x="36" y="60"/>
                      <a:pt x="36" y="60"/>
                    </a:cubicBezTo>
                    <a:cubicBezTo>
                      <a:pt x="39" y="60"/>
                      <a:pt x="39" y="60"/>
                      <a:pt x="39" y="60"/>
                    </a:cubicBezTo>
                    <a:cubicBezTo>
                      <a:pt x="39" y="60"/>
                      <a:pt x="39" y="60"/>
                      <a:pt x="39" y="60"/>
                    </a:cubicBezTo>
                    <a:cubicBezTo>
                      <a:pt x="44" y="66"/>
                      <a:pt x="44" y="66"/>
                      <a:pt x="44" y="66"/>
                    </a:cubicBezTo>
                    <a:cubicBezTo>
                      <a:pt x="44" y="66"/>
                      <a:pt x="44" y="66"/>
                      <a:pt x="44" y="66"/>
                    </a:cubicBezTo>
                    <a:cubicBezTo>
                      <a:pt x="50" y="64"/>
                      <a:pt x="50" y="64"/>
                      <a:pt x="50" y="64"/>
                    </a:cubicBezTo>
                    <a:cubicBezTo>
                      <a:pt x="50" y="64"/>
                      <a:pt x="50" y="64"/>
                      <a:pt x="50" y="64"/>
                    </a:cubicBezTo>
                    <a:cubicBezTo>
                      <a:pt x="49" y="56"/>
                      <a:pt x="49" y="56"/>
                      <a:pt x="49" y="56"/>
                    </a:cubicBezTo>
                    <a:cubicBezTo>
                      <a:pt x="49" y="56"/>
                      <a:pt x="49" y="56"/>
                      <a:pt x="49" y="56"/>
                    </a:cubicBezTo>
                    <a:cubicBezTo>
                      <a:pt x="52" y="54"/>
                      <a:pt x="52" y="54"/>
                      <a:pt x="52" y="54"/>
                    </a:cubicBezTo>
                    <a:cubicBezTo>
                      <a:pt x="52" y="54"/>
                      <a:pt x="52" y="54"/>
                      <a:pt x="52" y="54"/>
                    </a:cubicBezTo>
                    <a:cubicBezTo>
                      <a:pt x="59" y="57"/>
                      <a:pt x="59" y="57"/>
                      <a:pt x="59" y="57"/>
                    </a:cubicBezTo>
                    <a:cubicBezTo>
                      <a:pt x="59" y="57"/>
                      <a:pt x="59" y="57"/>
                      <a:pt x="59" y="57"/>
                    </a:cubicBezTo>
                    <a:cubicBezTo>
                      <a:pt x="63" y="52"/>
                      <a:pt x="63" y="52"/>
                      <a:pt x="63" y="52"/>
                    </a:cubicBezTo>
                    <a:cubicBezTo>
                      <a:pt x="63" y="52"/>
                      <a:pt x="63" y="52"/>
                      <a:pt x="63" y="52"/>
                    </a:cubicBezTo>
                    <a:cubicBezTo>
                      <a:pt x="58" y="46"/>
                      <a:pt x="58" y="46"/>
                      <a:pt x="58" y="46"/>
                    </a:cubicBezTo>
                    <a:cubicBezTo>
                      <a:pt x="58" y="46"/>
                      <a:pt x="58" y="46"/>
                      <a:pt x="58" y="46"/>
                    </a:cubicBezTo>
                    <a:cubicBezTo>
                      <a:pt x="59" y="43"/>
                      <a:pt x="59" y="43"/>
                      <a:pt x="59" y="43"/>
                    </a:cubicBezTo>
                    <a:cubicBezTo>
                      <a:pt x="60" y="43"/>
                      <a:pt x="60" y="43"/>
                      <a:pt x="60" y="43"/>
                    </a:cubicBezTo>
                    <a:cubicBezTo>
                      <a:pt x="67" y="42"/>
                      <a:pt x="67" y="42"/>
                      <a:pt x="67" y="42"/>
                    </a:cubicBezTo>
                    <a:cubicBezTo>
                      <a:pt x="68" y="42"/>
                      <a:pt x="68" y="42"/>
                      <a:pt x="68" y="42"/>
                    </a:cubicBezTo>
                    <a:cubicBezTo>
                      <a:pt x="68" y="36"/>
                      <a:pt x="68" y="36"/>
                      <a:pt x="68" y="36"/>
                    </a:cubicBezTo>
                    <a:cubicBezTo>
                      <a:pt x="68" y="35"/>
                      <a:pt x="68" y="35"/>
                      <a:pt x="68" y="35"/>
                    </a:cubicBezTo>
                    <a:cubicBezTo>
                      <a:pt x="61" y="33"/>
                      <a:pt x="61" y="33"/>
                      <a:pt x="61" y="33"/>
                    </a:cubicBezTo>
                    <a:cubicBezTo>
                      <a:pt x="61" y="32"/>
                      <a:pt x="61" y="32"/>
                      <a:pt x="61" y="32"/>
                    </a:cubicBezTo>
                    <a:cubicBezTo>
                      <a:pt x="61" y="29"/>
                      <a:pt x="61" y="29"/>
                      <a:pt x="61" y="29"/>
                    </a:cubicBezTo>
                    <a:cubicBezTo>
                      <a:pt x="61" y="29"/>
                      <a:pt x="61" y="29"/>
                      <a:pt x="61" y="29"/>
                    </a:cubicBezTo>
                    <a:cubicBezTo>
                      <a:pt x="67" y="24"/>
                      <a:pt x="67" y="24"/>
                      <a:pt x="67" y="24"/>
                    </a:cubicBezTo>
                    <a:cubicBezTo>
                      <a:pt x="67" y="24"/>
                      <a:pt x="67" y="24"/>
                      <a:pt x="67" y="24"/>
                    </a:cubicBezTo>
                    <a:cubicBezTo>
                      <a:pt x="65" y="19"/>
                      <a:pt x="65" y="19"/>
                      <a:pt x="65" y="19"/>
                    </a:cubicBezTo>
                    <a:lnTo>
                      <a:pt x="64" y="18"/>
                    </a:lnTo>
                    <a:close/>
                    <a:moveTo>
                      <a:pt x="37" y="44"/>
                    </a:moveTo>
                    <a:cubicBezTo>
                      <a:pt x="32" y="46"/>
                      <a:pt x="25" y="43"/>
                      <a:pt x="23" y="37"/>
                    </a:cubicBezTo>
                    <a:cubicBezTo>
                      <a:pt x="21" y="32"/>
                      <a:pt x="23" y="25"/>
                      <a:pt x="29" y="23"/>
                    </a:cubicBezTo>
                    <a:cubicBezTo>
                      <a:pt x="35" y="20"/>
                      <a:pt x="42" y="23"/>
                      <a:pt x="44" y="29"/>
                    </a:cubicBezTo>
                    <a:cubicBezTo>
                      <a:pt x="46" y="35"/>
                      <a:pt x="43" y="41"/>
                      <a:pt x="37"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0" name="Freeform 55"/>
              <p:cNvSpPr>
                <a:spLocks noEditPoints="1"/>
              </p:cNvSpPr>
              <p:nvPr/>
            </p:nvSpPr>
            <p:spPr bwMode="auto">
              <a:xfrm>
                <a:off x="2080" y="2057"/>
                <a:ext cx="222" cy="222"/>
              </a:xfrm>
              <a:custGeom>
                <a:avLst/>
                <a:gdLst>
                  <a:gd name="T0" fmla="*/ 128 w 153"/>
                  <a:gd name="T1" fmla="*/ 44 h 153"/>
                  <a:gd name="T2" fmla="*/ 123 w 153"/>
                  <a:gd name="T3" fmla="*/ 38 h 153"/>
                  <a:gd name="T4" fmla="*/ 130 w 153"/>
                  <a:gd name="T5" fmla="*/ 21 h 153"/>
                  <a:gd name="T6" fmla="*/ 119 w 153"/>
                  <a:gd name="T7" fmla="*/ 12 h 153"/>
                  <a:gd name="T8" fmla="*/ 105 w 153"/>
                  <a:gd name="T9" fmla="*/ 22 h 153"/>
                  <a:gd name="T10" fmla="*/ 98 w 153"/>
                  <a:gd name="T11" fmla="*/ 20 h 153"/>
                  <a:gd name="T12" fmla="*/ 95 w 153"/>
                  <a:gd name="T13" fmla="*/ 2 h 153"/>
                  <a:gd name="T14" fmla="*/ 82 w 153"/>
                  <a:gd name="T15" fmla="*/ 0 h 153"/>
                  <a:gd name="T16" fmla="*/ 74 w 153"/>
                  <a:gd name="T17" fmla="*/ 16 h 153"/>
                  <a:gd name="T18" fmla="*/ 66 w 153"/>
                  <a:gd name="T19" fmla="*/ 17 h 153"/>
                  <a:gd name="T20" fmla="*/ 56 w 153"/>
                  <a:gd name="T21" fmla="*/ 3 h 153"/>
                  <a:gd name="T22" fmla="*/ 43 w 153"/>
                  <a:gd name="T23" fmla="*/ 8 h 153"/>
                  <a:gd name="T24" fmla="*/ 44 w 153"/>
                  <a:gd name="T25" fmla="*/ 25 h 153"/>
                  <a:gd name="T26" fmla="*/ 38 w 153"/>
                  <a:gd name="T27" fmla="*/ 30 h 153"/>
                  <a:gd name="T28" fmla="*/ 22 w 153"/>
                  <a:gd name="T29" fmla="*/ 23 h 153"/>
                  <a:gd name="T30" fmla="*/ 13 w 153"/>
                  <a:gd name="T31" fmla="*/ 34 h 153"/>
                  <a:gd name="T32" fmla="*/ 23 w 153"/>
                  <a:gd name="T33" fmla="*/ 48 h 153"/>
                  <a:gd name="T34" fmla="*/ 20 w 153"/>
                  <a:gd name="T35" fmla="*/ 55 h 153"/>
                  <a:gd name="T36" fmla="*/ 3 w 153"/>
                  <a:gd name="T37" fmla="*/ 58 h 153"/>
                  <a:gd name="T38" fmla="*/ 0 w 153"/>
                  <a:gd name="T39" fmla="*/ 71 h 153"/>
                  <a:gd name="T40" fmla="*/ 16 w 153"/>
                  <a:gd name="T41" fmla="*/ 79 h 153"/>
                  <a:gd name="T42" fmla="*/ 18 w 153"/>
                  <a:gd name="T43" fmla="*/ 86 h 153"/>
                  <a:gd name="T44" fmla="*/ 4 w 153"/>
                  <a:gd name="T45" fmla="*/ 97 h 153"/>
                  <a:gd name="T46" fmla="*/ 8 w 153"/>
                  <a:gd name="T47" fmla="*/ 110 h 153"/>
                  <a:gd name="T48" fmla="*/ 26 w 153"/>
                  <a:gd name="T49" fmla="*/ 109 h 153"/>
                  <a:gd name="T50" fmla="*/ 31 w 153"/>
                  <a:gd name="T51" fmla="*/ 115 h 153"/>
                  <a:gd name="T52" fmla="*/ 24 w 153"/>
                  <a:gd name="T53" fmla="*/ 131 h 153"/>
                  <a:gd name="T54" fmla="*/ 35 w 153"/>
                  <a:gd name="T55" fmla="*/ 140 h 153"/>
                  <a:gd name="T56" fmla="*/ 49 w 153"/>
                  <a:gd name="T57" fmla="*/ 130 h 153"/>
                  <a:gd name="T58" fmla="*/ 56 w 153"/>
                  <a:gd name="T59" fmla="*/ 132 h 153"/>
                  <a:gd name="T60" fmla="*/ 58 w 153"/>
                  <a:gd name="T61" fmla="*/ 150 h 153"/>
                  <a:gd name="T62" fmla="*/ 72 w 153"/>
                  <a:gd name="T63" fmla="*/ 153 h 153"/>
                  <a:gd name="T64" fmla="*/ 79 w 153"/>
                  <a:gd name="T65" fmla="*/ 137 h 153"/>
                  <a:gd name="T66" fmla="*/ 87 w 153"/>
                  <a:gd name="T67" fmla="*/ 135 h 153"/>
                  <a:gd name="T68" fmla="*/ 98 w 153"/>
                  <a:gd name="T69" fmla="*/ 149 h 153"/>
                  <a:gd name="T70" fmla="*/ 111 w 153"/>
                  <a:gd name="T71" fmla="*/ 145 h 153"/>
                  <a:gd name="T72" fmla="*/ 109 w 153"/>
                  <a:gd name="T73" fmla="*/ 127 h 153"/>
                  <a:gd name="T74" fmla="*/ 115 w 153"/>
                  <a:gd name="T75" fmla="*/ 122 h 153"/>
                  <a:gd name="T76" fmla="*/ 132 w 153"/>
                  <a:gd name="T77" fmla="*/ 129 h 153"/>
                  <a:gd name="T78" fmla="*/ 141 w 153"/>
                  <a:gd name="T79" fmla="*/ 118 h 153"/>
                  <a:gd name="T80" fmla="*/ 131 w 153"/>
                  <a:gd name="T81" fmla="*/ 104 h 153"/>
                  <a:gd name="T82" fmla="*/ 133 w 153"/>
                  <a:gd name="T83" fmla="*/ 97 h 153"/>
                  <a:gd name="T84" fmla="*/ 151 w 153"/>
                  <a:gd name="T85" fmla="*/ 94 h 153"/>
                  <a:gd name="T86" fmla="*/ 153 w 153"/>
                  <a:gd name="T87" fmla="*/ 81 h 153"/>
                  <a:gd name="T88" fmla="*/ 137 w 153"/>
                  <a:gd name="T89" fmla="*/ 73 h 153"/>
                  <a:gd name="T90" fmla="*/ 136 w 153"/>
                  <a:gd name="T91" fmla="*/ 66 h 153"/>
                  <a:gd name="T92" fmla="*/ 150 w 153"/>
                  <a:gd name="T93" fmla="*/ 55 h 153"/>
                  <a:gd name="T94" fmla="*/ 145 w 153"/>
                  <a:gd name="T95" fmla="*/ 42 h 153"/>
                  <a:gd name="T96" fmla="*/ 84 w 153"/>
                  <a:gd name="T97" fmla="*/ 98 h 153"/>
                  <a:gd name="T98" fmla="*/ 65 w 153"/>
                  <a:gd name="T99" fmla="*/ 51 h 153"/>
                  <a:gd name="T100" fmla="*/ 84 w 153"/>
                  <a:gd name="T101" fmla="*/ 98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3" h="153">
                    <a:moveTo>
                      <a:pt x="144" y="41"/>
                    </a:moveTo>
                    <a:cubicBezTo>
                      <a:pt x="128" y="44"/>
                      <a:pt x="128" y="44"/>
                      <a:pt x="128" y="44"/>
                    </a:cubicBezTo>
                    <a:cubicBezTo>
                      <a:pt x="127" y="43"/>
                      <a:pt x="127" y="43"/>
                      <a:pt x="127" y="43"/>
                    </a:cubicBezTo>
                    <a:cubicBezTo>
                      <a:pt x="123" y="38"/>
                      <a:pt x="123" y="38"/>
                      <a:pt x="123" y="38"/>
                    </a:cubicBezTo>
                    <a:cubicBezTo>
                      <a:pt x="123" y="37"/>
                      <a:pt x="123" y="37"/>
                      <a:pt x="123" y="37"/>
                    </a:cubicBezTo>
                    <a:cubicBezTo>
                      <a:pt x="130" y="21"/>
                      <a:pt x="130" y="21"/>
                      <a:pt x="130" y="21"/>
                    </a:cubicBezTo>
                    <a:cubicBezTo>
                      <a:pt x="129" y="20"/>
                      <a:pt x="129" y="20"/>
                      <a:pt x="129" y="20"/>
                    </a:cubicBezTo>
                    <a:cubicBezTo>
                      <a:pt x="119" y="12"/>
                      <a:pt x="119" y="12"/>
                      <a:pt x="119" y="12"/>
                    </a:cubicBezTo>
                    <a:cubicBezTo>
                      <a:pt x="118" y="12"/>
                      <a:pt x="118" y="12"/>
                      <a:pt x="118" y="12"/>
                    </a:cubicBezTo>
                    <a:cubicBezTo>
                      <a:pt x="105" y="22"/>
                      <a:pt x="105" y="22"/>
                      <a:pt x="105" y="22"/>
                    </a:cubicBezTo>
                    <a:cubicBezTo>
                      <a:pt x="104" y="22"/>
                      <a:pt x="104" y="22"/>
                      <a:pt x="104" y="22"/>
                    </a:cubicBezTo>
                    <a:cubicBezTo>
                      <a:pt x="98" y="20"/>
                      <a:pt x="98" y="20"/>
                      <a:pt x="98" y="20"/>
                    </a:cubicBezTo>
                    <a:cubicBezTo>
                      <a:pt x="97" y="19"/>
                      <a:pt x="97" y="19"/>
                      <a:pt x="97" y="19"/>
                    </a:cubicBezTo>
                    <a:cubicBezTo>
                      <a:pt x="95" y="2"/>
                      <a:pt x="95" y="2"/>
                      <a:pt x="95" y="2"/>
                    </a:cubicBezTo>
                    <a:cubicBezTo>
                      <a:pt x="95" y="2"/>
                      <a:pt x="95" y="2"/>
                      <a:pt x="95" y="2"/>
                    </a:cubicBezTo>
                    <a:cubicBezTo>
                      <a:pt x="82" y="0"/>
                      <a:pt x="82" y="0"/>
                      <a:pt x="82" y="0"/>
                    </a:cubicBezTo>
                    <a:cubicBezTo>
                      <a:pt x="81" y="0"/>
                      <a:pt x="81" y="0"/>
                      <a:pt x="81" y="0"/>
                    </a:cubicBezTo>
                    <a:cubicBezTo>
                      <a:pt x="74" y="16"/>
                      <a:pt x="74" y="16"/>
                      <a:pt x="74" y="16"/>
                    </a:cubicBezTo>
                    <a:cubicBezTo>
                      <a:pt x="73" y="16"/>
                      <a:pt x="73" y="16"/>
                      <a:pt x="73" y="16"/>
                    </a:cubicBezTo>
                    <a:cubicBezTo>
                      <a:pt x="66" y="17"/>
                      <a:pt x="66" y="17"/>
                      <a:pt x="66" y="17"/>
                    </a:cubicBezTo>
                    <a:cubicBezTo>
                      <a:pt x="66" y="17"/>
                      <a:pt x="66" y="17"/>
                      <a:pt x="66" y="17"/>
                    </a:cubicBezTo>
                    <a:cubicBezTo>
                      <a:pt x="56" y="3"/>
                      <a:pt x="56" y="3"/>
                      <a:pt x="56" y="3"/>
                    </a:cubicBezTo>
                    <a:cubicBezTo>
                      <a:pt x="55" y="3"/>
                      <a:pt x="55" y="3"/>
                      <a:pt x="55" y="3"/>
                    </a:cubicBezTo>
                    <a:cubicBezTo>
                      <a:pt x="43" y="8"/>
                      <a:pt x="43" y="8"/>
                      <a:pt x="43" y="8"/>
                    </a:cubicBezTo>
                    <a:cubicBezTo>
                      <a:pt x="42" y="8"/>
                      <a:pt x="42" y="8"/>
                      <a:pt x="42" y="8"/>
                    </a:cubicBezTo>
                    <a:cubicBezTo>
                      <a:pt x="44" y="25"/>
                      <a:pt x="44" y="25"/>
                      <a:pt x="44" y="25"/>
                    </a:cubicBezTo>
                    <a:cubicBezTo>
                      <a:pt x="44" y="26"/>
                      <a:pt x="44" y="26"/>
                      <a:pt x="44" y="26"/>
                    </a:cubicBezTo>
                    <a:cubicBezTo>
                      <a:pt x="38" y="30"/>
                      <a:pt x="38" y="30"/>
                      <a:pt x="38" y="30"/>
                    </a:cubicBezTo>
                    <a:cubicBezTo>
                      <a:pt x="37" y="30"/>
                      <a:pt x="37" y="30"/>
                      <a:pt x="37" y="30"/>
                    </a:cubicBezTo>
                    <a:cubicBezTo>
                      <a:pt x="22" y="23"/>
                      <a:pt x="22" y="23"/>
                      <a:pt x="22" y="23"/>
                    </a:cubicBezTo>
                    <a:cubicBezTo>
                      <a:pt x="21" y="24"/>
                      <a:pt x="21" y="24"/>
                      <a:pt x="21" y="24"/>
                    </a:cubicBezTo>
                    <a:cubicBezTo>
                      <a:pt x="13" y="34"/>
                      <a:pt x="13" y="34"/>
                      <a:pt x="13" y="34"/>
                    </a:cubicBezTo>
                    <a:cubicBezTo>
                      <a:pt x="13" y="35"/>
                      <a:pt x="13" y="35"/>
                      <a:pt x="13" y="35"/>
                    </a:cubicBezTo>
                    <a:cubicBezTo>
                      <a:pt x="23" y="48"/>
                      <a:pt x="23" y="48"/>
                      <a:pt x="23" y="48"/>
                    </a:cubicBezTo>
                    <a:cubicBezTo>
                      <a:pt x="23" y="49"/>
                      <a:pt x="23" y="49"/>
                      <a:pt x="23" y="49"/>
                    </a:cubicBezTo>
                    <a:cubicBezTo>
                      <a:pt x="20" y="55"/>
                      <a:pt x="20" y="55"/>
                      <a:pt x="20" y="55"/>
                    </a:cubicBezTo>
                    <a:cubicBezTo>
                      <a:pt x="20" y="56"/>
                      <a:pt x="20" y="56"/>
                      <a:pt x="20" y="56"/>
                    </a:cubicBezTo>
                    <a:cubicBezTo>
                      <a:pt x="3" y="58"/>
                      <a:pt x="3" y="58"/>
                      <a:pt x="3" y="58"/>
                    </a:cubicBezTo>
                    <a:cubicBezTo>
                      <a:pt x="2" y="58"/>
                      <a:pt x="2" y="58"/>
                      <a:pt x="2" y="58"/>
                    </a:cubicBezTo>
                    <a:cubicBezTo>
                      <a:pt x="0" y="71"/>
                      <a:pt x="0" y="71"/>
                      <a:pt x="0" y="71"/>
                    </a:cubicBezTo>
                    <a:cubicBezTo>
                      <a:pt x="1" y="72"/>
                      <a:pt x="1" y="72"/>
                      <a:pt x="1" y="72"/>
                    </a:cubicBezTo>
                    <a:cubicBezTo>
                      <a:pt x="16" y="79"/>
                      <a:pt x="16" y="79"/>
                      <a:pt x="16" y="79"/>
                    </a:cubicBezTo>
                    <a:cubicBezTo>
                      <a:pt x="17" y="80"/>
                      <a:pt x="17" y="80"/>
                      <a:pt x="17" y="80"/>
                    </a:cubicBezTo>
                    <a:cubicBezTo>
                      <a:pt x="18" y="86"/>
                      <a:pt x="18" y="86"/>
                      <a:pt x="18" y="86"/>
                    </a:cubicBezTo>
                    <a:cubicBezTo>
                      <a:pt x="17" y="87"/>
                      <a:pt x="17" y="87"/>
                      <a:pt x="17" y="87"/>
                    </a:cubicBezTo>
                    <a:cubicBezTo>
                      <a:pt x="4" y="97"/>
                      <a:pt x="4" y="97"/>
                      <a:pt x="4" y="97"/>
                    </a:cubicBezTo>
                    <a:cubicBezTo>
                      <a:pt x="3" y="98"/>
                      <a:pt x="3" y="98"/>
                      <a:pt x="3" y="98"/>
                    </a:cubicBezTo>
                    <a:cubicBezTo>
                      <a:pt x="8" y="110"/>
                      <a:pt x="8" y="110"/>
                      <a:pt x="8" y="110"/>
                    </a:cubicBezTo>
                    <a:cubicBezTo>
                      <a:pt x="9" y="111"/>
                      <a:pt x="9" y="111"/>
                      <a:pt x="9" y="111"/>
                    </a:cubicBezTo>
                    <a:cubicBezTo>
                      <a:pt x="26" y="109"/>
                      <a:pt x="26" y="109"/>
                      <a:pt x="26" y="109"/>
                    </a:cubicBezTo>
                    <a:cubicBezTo>
                      <a:pt x="27" y="109"/>
                      <a:pt x="27" y="109"/>
                      <a:pt x="27" y="109"/>
                    </a:cubicBezTo>
                    <a:cubicBezTo>
                      <a:pt x="31" y="115"/>
                      <a:pt x="31" y="115"/>
                      <a:pt x="31" y="115"/>
                    </a:cubicBezTo>
                    <a:cubicBezTo>
                      <a:pt x="31" y="116"/>
                      <a:pt x="31" y="116"/>
                      <a:pt x="31" y="116"/>
                    </a:cubicBezTo>
                    <a:cubicBezTo>
                      <a:pt x="24" y="131"/>
                      <a:pt x="24" y="131"/>
                      <a:pt x="24" y="131"/>
                    </a:cubicBezTo>
                    <a:cubicBezTo>
                      <a:pt x="24" y="132"/>
                      <a:pt x="24" y="132"/>
                      <a:pt x="24" y="132"/>
                    </a:cubicBezTo>
                    <a:cubicBezTo>
                      <a:pt x="35" y="140"/>
                      <a:pt x="35" y="140"/>
                      <a:pt x="35" y="140"/>
                    </a:cubicBezTo>
                    <a:cubicBezTo>
                      <a:pt x="36" y="140"/>
                      <a:pt x="36" y="140"/>
                      <a:pt x="36" y="140"/>
                    </a:cubicBezTo>
                    <a:cubicBezTo>
                      <a:pt x="49" y="130"/>
                      <a:pt x="49" y="130"/>
                      <a:pt x="49" y="130"/>
                    </a:cubicBezTo>
                    <a:cubicBezTo>
                      <a:pt x="50" y="130"/>
                      <a:pt x="50" y="130"/>
                      <a:pt x="50" y="130"/>
                    </a:cubicBezTo>
                    <a:cubicBezTo>
                      <a:pt x="56" y="132"/>
                      <a:pt x="56" y="132"/>
                      <a:pt x="56" y="132"/>
                    </a:cubicBezTo>
                    <a:cubicBezTo>
                      <a:pt x="57" y="133"/>
                      <a:pt x="57" y="133"/>
                      <a:pt x="57" y="133"/>
                    </a:cubicBezTo>
                    <a:cubicBezTo>
                      <a:pt x="58" y="150"/>
                      <a:pt x="58" y="150"/>
                      <a:pt x="58" y="150"/>
                    </a:cubicBezTo>
                    <a:cubicBezTo>
                      <a:pt x="59" y="151"/>
                      <a:pt x="59" y="151"/>
                      <a:pt x="59" y="151"/>
                    </a:cubicBezTo>
                    <a:cubicBezTo>
                      <a:pt x="72" y="153"/>
                      <a:pt x="72" y="153"/>
                      <a:pt x="72" y="153"/>
                    </a:cubicBezTo>
                    <a:cubicBezTo>
                      <a:pt x="73" y="152"/>
                      <a:pt x="73" y="152"/>
                      <a:pt x="73" y="152"/>
                    </a:cubicBezTo>
                    <a:cubicBezTo>
                      <a:pt x="79" y="137"/>
                      <a:pt x="79" y="137"/>
                      <a:pt x="79" y="137"/>
                    </a:cubicBezTo>
                    <a:cubicBezTo>
                      <a:pt x="80" y="136"/>
                      <a:pt x="80" y="136"/>
                      <a:pt x="80" y="136"/>
                    </a:cubicBezTo>
                    <a:cubicBezTo>
                      <a:pt x="87" y="135"/>
                      <a:pt x="87" y="135"/>
                      <a:pt x="87" y="135"/>
                    </a:cubicBezTo>
                    <a:cubicBezTo>
                      <a:pt x="88" y="136"/>
                      <a:pt x="88" y="136"/>
                      <a:pt x="88" y="136"/>
                    </a:cubicBezTo>
                    <a:cubicBezTo>
                      <a:pt x="98" y="149"/>
                      <a:pt x="98" y="149"/>
                      <a:pt x="98" y="149"/>
                    </a:cubicBezTo>
                    <a:cubicBezTo>
                      <a:pt x="99" y="149"/>
                      <a:pt x="99" y="149"/>
                      <a:pt x="99" y="149"/>
                    </a:cubicBezTo>
                    <a:cubicBezTo>
                      <a:pt x="111" y="145"/>
                      <a:pt x="111" y="145"/>
                      <a:pt x="111" y="145"/>
                    </a:cubicBezTo>
                    <a:cubicBezTo>
                      <a:pt x="112" y="144"/>
                      <a:pt x="112" y="144"/>
                      <a:pt x="112" y="144"/>
                    </a:cubicBezTo>
                    <a:cubicBezTo>
                      <a:pt x="109" y="127"/>
                      <a:pt x="109" y="127"/>
                      <a:pt x="109" y="127"/>
                    </a:cubicBezTo>
                    <a:cubicBezTo>
                      <a:pt x="110" y="126"/>
                      <a:pt x="110" y="126"/>
                      <a:pt x="110" y="126"/>
                    </a:cubicBezTo>
                    <a:cubicBezTo>
                      <a:pt x="115" y="122"/>
                      <a:pt x="115" y="122"/>
                      <a:pt x="115" y="122"/>
                    </a:cubicBezTo>
                    <a:cubicBezTo>
                      <a:pt x="116" y="122"/>
                      <a:pt x="116" y="122"/>
                      <a:pt x="116" y="122"/>
                    </a:cubicBezTo>
                    <a:cubicBezTo>
                      <a:pt x="132" y="129"/>
                      <a:pt x="132" y="129"/>
                      <a:pt x="132" y="129"/>
                    </a:cubicBezTo>
                    <a:cubicBezTo>
                      <a:pt x="133" y="128"/>
                      <a:pt x="133" y="128"/>
                      <a:pt x="133" y="128"/>
                    </a:cubicBezTo>
                    <a:cubicBezTo>
                      <a:pt x="141" y="118"/>
                      <a:pt x="141" y="118"/>
                      <a:pt x="141" y="118"/>
                    </a:cubicBezTo>
                    <a:cubicBezTo>
                      <a:pt x="141" y="117"/>
                      <a:pt x="141" y="117"/>
                      <a:pt x="141" y="117"/>
                    </a:cubicBezTo>
                    <a:cubicBezTo>
                      <a:pt x="131" y="104"/>
                      <a:pt x="131" y="104"/>
                      <a:pt x="131" y="104"/>
                    </a:cubicBezTo>
                    <a:cubicBezTo>
                      <a:pt x="130" y="103"/>
                      <a:pt x="130" y="103"/>
                      <a:pt x="130" y="103"/>
                    </a:cubicBezTo>
                    <a:cubicBezTo>
                      <a:pt x="133" y="97"/>
                      <a:pt x="133" y="97"/>
                      <a:pt x="133" y="97"/>
                    </a:cubicBezTo>
                    <a:cubicBezTo>
                      <a:pt x="134" y="96"/>
                      <a:pt x="134" y="96"/>
                      <a:pt x="134" y="96"/>
                    </a:cubicBezTo>
                    <a:cubicBezTo>
                      <a:pt x="151" y="94"/>
                      <a:pt x="151" y="94"/>
                      <a:pt x="151" y="94"/>
                    </a:cubicBezTo>
                    <a:cubicBezTo>
                      <a:pt x="151" y="94"/>
                      <a:pt x="151" y="94"/>
                      <a:pt x="151" y="94"/>
                    </a:cubicBezTo>
                    <a:cubicBezTo>
                      <a:pt x="153" y="81"/>
                      <a:pt x="153" y="81"/>
                      <a:pt x="153" y="81"/>
                    </a:cubicBezTo>
                    <a:cubicBezTo>
                      <a:pt x="153" y="80"/>
                      <a:pt x="153" y="80"/>
                      <a:pt x="153" y="80"/>
                    </a:cubicBezTo>
                    <a:cubicBezTo>
                      <a:pt x="137" y="73"/>
                      <a:pt x="137" y="73"/>
                      <a:pt x="137" y="73"/>
                    </a:cubicBezTo>
                    <a:cubicBezTo>
                      <a:pt x="137" y="73"/>
                      <a:pt x="137" y="73"/>
                      <a:pt x="137" y="73"/>
                    </a:cubicBezTo>
                    <a:cubicBezTo>
                      <a:pt x="136" y="66"/>
                      <a:pt x="136" y="66"/>
                      <a:pt x="136" y="66"/>
                    </a:cubicBezTo>
                    <a:cubicBezTo>
                      <a:pt x="136" y="65"/>
                      <a:pt x="136" y="65"/>
                      <a:pt x="136" y="65"/>
                    </a:cubicBezTo>
                    <a:cubicBezTo>
                      <a:pt x="150" y="55"/>
                      <a:pt x="150" y="55"/>
                      <a:pt x="150" y="55"/>
                    </a:cubicBezTo>
                    <a:cubicBezTo>
                      <a:pt x="150" y="54"/>
                      <a:pt x="150" y="54"/>
                      <a:pt x="150" y="54"/>
                    </a:cubicBezTo>
                    <a:cubicBezTo>
                      <a:pt x="145" y="42"/>
                      <a:pt x="145" y="42"/>
                      <a:pt x="145" y="42"/>
                    </a:cubicBezTo>
                    <a:lnTo>
                      <a:pt x="144" y="41"/>
                    </a:lnTo>
                    <a:close/>
                    <a:moveTo>
                      <a:pt x="84" y="98"/>
                    </a:moveTo>
                    <a:cubicBezTo>
                      <a:pt x="71" y="104"/>
                      <a:pt x="56" y="97"/>
                      <a:pt x="51" y="84"/>
                    </a:cubicBezTo>
                    <a:cubicBezTo>
                      <a:pt x="46" y="71"/>
                      <a:pt x="52" y="56"/>
                      <a:pt x="65" y="51"/>
                    </a:cubicBezTo>
                    <a:cubicBezTo>
                      <a:pt x="78" y="46"/>
                      <a:pt x="93" y="53"/>
                      <a:pt x="98" y="66"/>
                    </a:cubicBezTo>
                    <a:cubicBezTo>
                      <a:pt x="103" y="79"/>
                      <a:pt x="97" y="93"/>
                      <a:pt x="84"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1" name="Freeform 56"/>
              <p:cNvSpPr>
                <a:spLocks noEditPoints="1"/>
              </p:cNvSpPr>
              <p:nvPr/>
            </p:nvSpPr>
            <p:spPr bwMode="auto">
              <a:xfrm>
                <a:off x="1239" y="1703"/>
                <a:ext cx="131" cy="133"/>
              </a:xfrm>
              <a:custGeom>
                <a:avLst/>
                <a:gdLst>
                  <a:gd name="T0" fmla="*/ 75 w 90"/>
                  <a:gd name="T1" fmla="*/ 26 h 91"/>
                  <a:gd name="T2" fmla="*/ 72 w 90"/>
                  <a:gd name="T3" fmla="*/ 23 h 91"/>
                  <a:gd name="T4" fmla="*/ 76 w 90"/>
                  <a:gd name="T5" fmla="*/ 13 h 91"/>
                  <a:gd name="T6" fmla="*/ 70 w 90"/>
                  <a:gd name="T7" fmla="*/ 8 h 91"/>
                  <a:gd name="T8" fmla="*/ 62 w 90"/>
                  <a:gd name="T9" fmla="*/ 14 h 91"/>
                  <a:gd name="T10" fmla="*/ 57 w 90"/>
                  <a:gd name="T11" fmla="*/ 12 h 91"/>
                  <a:gd name="T12" fmla="*/ 56 w 90"/>
                  <a:gd name="T13" fmla="*/ 2 h 91"/>
                  <a:gd name="T14" fmla="*/ 48 w 90"/>
                  <a:gd name="T15" fmla="*/ 0 h 91"/>
                  <a:gd name="T16" fmla="*/ 44 w 90"/>
                  <a:gd name="T17" fmla="*/ 10 h 91"/>
                  <a:gd name="T18" fmla="*/ 39 w 90"/>
                  <a:gd name="T19" fmla="*/ 11 h 91"/>
                  <a:gd name="T20" fmla="*/ 33 w 90"/>
                  <a:gd name="T21" fmla="*/ 2 h 91"/>
                  <a:gd name="T22" fmla="*/ 25 w 90"/>
                  <a:gd name="T23" fmla="*/ 5 h 91"/>
                  <a:gd name="T24" fmla="*/ 26 w 90"/>
                  <a:gd name="T25" fmla="*/ 15 h 91"/>
                  <a:gd name="T26" fmla="*/ 22 w 90"/>
                  <a:gd name="T27" fmla="*/ 18 h 91"/>
                  <a:gd name="T28" fmla="*/ 13 w 90"/>
                  <a:gd name="T29" fmla="*/ 14 h 91"/>
                  <a:gd name="T30" fmla="*/ 7 w 90"/>
                  <a:gd name="T31" fmla="*/ 21 h 91"/>
                  <a:gd name="T32" fmla="*/ 13 w 90"/>
                  <a:gd name="T33" fmla="*/ 29 h 91"/>
                  <a:gd name="T34" fmla="*/ 12 w 90"/>
                  <a:gd name="T35" fmla="*/ 33 h 91"/>
                  <a:gd name="T36" fmla="*/ 2 w 90"/>
                  <a:gd name="T37" fmla="*/ 35 h 91"/>
                  <a:gd name="T38" fmla="*/ 0 w 90"/>
                  <a:gd name="T39" fmla="*/ 43 h 91"/>
                  <a:gd name="T40" fmla="*/ 9 w 90"/>
                  <a:gd name="T41" fmla="*/ 47 h 91"/>
                  <a:gd name="T42" fmla="*/ 10 w 90"/>
                  <a:gd name="T43" fmla="*/ 52 h 91"/>
                  <a:gd name="T44" fmla="*/ 2 w 90"/>
                  <a:gd name="T45" fmla="*/ 58 h 91"/>
                  <a:gd name="T46" fmla="*/ 5 w 90"/>
                  <a:gd name="T47" fmla="*/ 66 h 91"/>
                  <a:gd name="T48" fmla="*/ 15 w 90"/>
                  <a:gd name="T49" fmla="*/ 65 h 91"/>
                  <a:gd name="T50" fmla="*/ 18 w 90"/>
                  <a:gd name="T51" fmla="*/ 68 h 91"/>
                  <a:gd name="T52" fmla="*/ 14 w 90"/>
                  <a:gd name="T53" fmla="*/ 78 h 91"/>
                  <a:gd name="T54" fmla="*/ 20 w 90"/>
                  <a:gd name="T55" fmla="*/ 83 h 91"/>
                  <a:gd name="T56" fmla="*/ 29 w 90"/>
                  <a:gd name="T57" fmla="*/ 77 h 91"/>
                  <a:gd name="T58" fmla="*/ 33 w 90"/>
                  <a:gd name="T59" fmla="*/ 79 h 91"/>
                  <a:gd name="T60" fmla="*/ 34 w 90"/>
                  <a:gd name="T61" fmla="*/ 89 h 91"/>
                  <a:gd name="T62" fmla="*/ 42 w 90"/>
                  <a:gd name="T63" fmla="*/ 91 h 91"/>
                  <a:gd name="T64" fmla="*/ 47 w 90"/>
                  <a:gd name="T65" fmla="*/ 81 h 91"/>
                  <a:gd name="T66" fmla="*/ 51 w 90"/>
                  <a:gd name="T67" fmla="*/ 80 h 91"/>
                  <a:gd name="T68" fmla="*/ 58 w 90"/>
                  <a:gd name="T69" fmla="*/ 89 h 91"/>
                  <a:gd name="T70" fmla="*/ 65 w 90"/>
                  <a:gd name="T71" fmla="*/ 86 h 91"/>
                  <a:gd name="T72" fmla="*/ 64 w 90"/>
                  <a:gd name="T73" fmla="*/ 76 h 91"/>
                  <a:gd name="T74" fmla="*/ 68 w 90"/>
                  <a:gd name="T75" fmla="*/ 73 h 91"/>
                  <a:gd name="T76" fmla="*/ 78 w 90"/>
                  <a:gd name="T77" fmla="*/ 77 h 91"/>
                  <a:gd name="T78" fmla="*/ 83 w 90"/>
                  <a:gd name="T79" fmla="*/ 70 h 91"/>
                  <a:gd name="T80" fmla="*/ 77 w 90"/>
                  <a:gd name="T81" fmla="*/ 62 h 91"/>
                  <a:gd name="T82" fmla="*/ 78 w 90"/>
                  <a:gd name="T83" fmla="*/ 58 h 91"/>
                  <a:gd name="T84" fmla="*/ 89 w 90"/>
                  <a:gd name="T85" fmla="*/ 56 h 91"/>
                  <a:gd name="T86" fmla="*/ 90 w 90"/>
                  <a:gd name="T87" fmla="*/ 48 h 91"/>
                  <a:gd name="T88" fmla="*/ 81 w 90"/>
                  <a:gd name="T89" fmla="*/ 44 h 91"/>
                  <a:gd name="T90" fmla="*/ 80 w 90"/>
                  <a:gd name="T91" fmla="*/ 39 h 91"/>
                  <a:gd name="T92" fmla="*/ 88 w 90"/>
                  <a:gd name="T93" fmla="*/ 33 h 91"/>
                  <a:gd name="T94" fmla="*/ 86 w 90"/>
                  <a:gd name="T95" fmla="*/ 25 h 91"/>
                  <a:gd name="T96" fmla="*/ 49 w 90"/>
                  <a:gd name="T97" fmla="*/ 59 h 91"/>
                  <a:gd name="T98" fmla="*/ 38 w 90"/>
                  <a:gd name="T99" fmla="*/ 31 h 91"/>
                  <a:gd name="T100" fmla="*/ 49 w 90"/>
                  <a:gd name="T101" fmla="*/ 5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0" h="91">
                    <a:moveTo>
                      <a:pt x="85" y="25"/>
                    </a:moveTo>
                    <a:cubicBezTo>
                      <a:pt x="75" y="26"/>
                      <a:pt x="75" y="26"/>
                      <a:pt x="75" y="26"/>
                    </a:cubicBezTo>
                    <a:cubicBezTo>
                      <a:pt x="75" y="26"/>
                      <a:pt x="75" y="26"/>
                      <a:pt x="75" y="26"/>
                    </a:cubicBezTo>
                    <a:cubicBezTo>
                      <a:pt x="72" y="23"/>
                      <a:pt x="72" y="23"/>
                      <a:pt x="72" y="23"/>
                    </a:cubicBezTo>
                    <a:cubicBezTo>
                      <a:pt x="72" y="22"/>
                      <a:pt x="72" y="22"/>
                      <a:pt x="72" y="22"/>
                    </a:cubicBezTo>
                    <a:cubicBezTo>
                      <a:pt x="76" y="13"/>
                      <a:pt x="76" y="13"/>
                      <a:pt x="76" y="13"/>
                    </a:cubicBezTo>
                    <a:cubicBezTo>
                      <a:pt x="76" y="13"/>
                      <a:pt x="76" y="13"/>
                      <a:pt x="76" y="13"/>
                    </a:cubicBezTo>
                    <a:cubicBezTo>
                      <a:pt x="70" y="8"/>
                      <a:pt x="70" y="8"/>
                      <a:pt x="70" y="8"/>
                    </a:cubicBezTo>
                    <a:cubicBezTo>
                      <a:pt x="70" y="8"/>
                      <a:pt x="70" y="8"/>
                      <a:pt x="70" y="8"/>
                    </a:cubicBezTo>
                    <a:cubicBezTo>
                      <a:pt x="62" y="14"/>
                      <a:pt x="62" y="14"/>
                      <a:pt x="62" y="14"/>
                    </a:cubicBezTo>
                    <a:cubicBezTo>
                      <a:pt x="61" y="14"/>
                      <a:pt x="61" y="14"/>
                      <a:pt x="61" y="14"/>
                    </a:cubicBezTo>
                    <a:cubicBezTo>
                      <a:pt x="57" y="12"/>
                      <a:pt x="57" y="12"/>
                      <a:pt x="57" y="12"/>
                    </a:cubicBezTo>
                    <a:cubicBezTo>
                      <a:pt x="57" y="12"/>
                      <a:pt x="57" y="12"/>
                      <a:pt x="57" y="12"/>
                    </a:cubicBezTo>
                    <a:cubicBezTo>
                      <a:pt x="56" y="2"/>
                      <a:pt x="56" y="2"/>
                      <a:pt x="56" y="2"/>
                    </a:cubicBezTo>
                    <a:cubicBezTo>
                      <a:pt x="56" y="1"/>
                      <a:pt x="56" y="1"/>
                      <a:pt x="56" y="1"/>
                    </a:cubicBezTo>
                    <a:cubicBezTo>
                      <a:pt x="48" y="0"/>
                      <a:pt x="48" y="0"/>
                      <a:pt x="48" y="0"/>
                    </a:cubicBezTo>
                    <a:cubicBezTo>
                      <a:pt x="48" y="1"/>
                      <a:pt x="48" y="1"/>
                      <a:pt x="48" y="1"/>
                    </a:cubicBezTo>
                    <a:cubicBezTo>
                      <a:pt x="44" y="10"/>
                      <a:pt x="44" y="10"/>
                      <a:pt x="44" y="10"/>
                    </a:cubicBezTo>
                    <a:cubicBezTo>
                      <a:pt x="43" y="10"/>
                      <a:pt x="43" y="10"/>
                      <a:pt x="43" y="10"/>
                    </a:cubicBezTo>
                    <a:cubicBezTo>
                      <a:pt x="39" y="11"/>
                      <a:pt x="39" y="11"/>
                      <a:pt x="39" y="11"/>
                    </a:cubicBezTo>
                    <a:cubicBezTo>
                      <a:pt x="39" y="10"/>
                      <a:pt x="39" y="10"/>
                      <a:pt x="39" y="10"/>
                    </a:cubicBezTo>
                    <a:cubicBezTo>
                      <a:pt x="33" y="2"/>
                      <a:pt x="33" y="2"/>
                      <a:pt x="33" y="2"/>
                    </a:cubicBezTo>
                    <a:cubicBezTo>
                      <a:pt x="32" y="2"/>
                      <a:pt x="32" y="2"/>
                      <a:pt x="32" y="2"/>
                    </a:cubicBezTo>
                    <a:cubicBezTo>
                      <a:pt x="25" y="5"/>
                      <a:pt x="25" y="5"/>
                      <a:pt x="25" y="5"/>
                    </a:cubicBezTo>
                    <a:cubicBezTo>
                      <a:pt x="25" y="5"/>
                      <a:pt x="25" y="5"/>
                      <a:pt x="25" y="5"/>
                    </a:cubicBezTo>
                    <a:cubicBezTo>
                      <a:pt x="26" y="15"/>
                      <a:pt x="26" y="15"/>
                      <a:pt x="26" y="15"/>
                    </a:cubicBezTo>
                    <a:cubicBezTo>
                      <a:pt x="26" y="16"/>
                      <a:pt x="26" y="16"/>
                      <a:pt x="26" y="16"/>
                    </a:cubicBezTo>
                    <a:cubicBezTo>
                      <a:pt x="22" y="18"/>
                      <a:pt x="22" y="18"/>
                      <a:pt x="22" y="18"/>
                    </a:cubicBezTo>
                    <a:cubicBezTo>
                      <a:pt x="22" y="18"/>
                      <a:pt x="22" y="18"/>
                      <a:pt x="22" y="18"/>
                    </a:cubicBezTo>
                    <a:cubicBezTo>
                      <a:pt x="13" y="14"/>
                      <a:pt x="13" y="14"/>
                      <a:pt x="13" y="14"/>
                    </a:cubicBezTo>
                    <a:cubicBezTo>
                      <a:pt x="12" y="15"/>
                      <a:pt x="12" y="15"/>
                      <a:pt x="12" y="15"/>
                    </a:cubicBezTo>
                    <a:cubicBezTo>
                      <a:pt x="7" y="21"/>
                      <a:pt x="7" y="21"/>
                      <a:pt x="7" y="21"/>
                    </a:cubicBezTo>
                    <a:cubicBezTo>
                      <a:pt x="7" y="21"/>
                      <a:pt x="7" y="21"/>
                      <a:pt x="7" y="21"/>
                    </a:cubicBezTo>
                    <a:cubicBezTo>
                      <a:pt x="13" y="29"/>
                      <a:pt x="13" y="29"/>
                      <a:pt x="13" y="29"/>
                    </a:cubicBezTo>
                    <a:cubicBezTo>
                      <a:pt x="13" y="30"/>
                      <a:pt x="13" y="30"/>
                      <a:pt x="13" y="30"/>
                    </a:cubicBezTo>
                    <a:cubicBezTo>
                      <a:pt x="12" y="33"/>
                      <a:pt x="12" y="33"/>
                      <a:pt x="12" y="33"/>
                    </a:cubicBezTo>
                    <a:cubicBezTo>
                      <a:pt x="11" y="34"/>
                      <a:pt x="11" y="34"/>
                      <a:pt x="11" y="34"/>
                    </a:cubicBezTo>
                    <a:cubicBezTo>
                      <a:pt x="2" y="35"/>
                      <a:pt x="2" y="35"/>
                      <a:pt x="2" y="35"/>
                    </a:cubicBezTo>
                    <a:cubicBezTo>
                      <a:pt x="1" y="35"/>
                      <a:pt x="1" y="35"/>
                      <a:pt x="1" y="35"/>
                    </a:cubicBezTo>
                    <a:cubicBezTo>
                      <a:pt x="0" y="43"/>
                      <a:pt x="0" y="43"/>
                      <a:pt x="0" y="43"/>
                    </a:cubicBezTo>
                    <a:cubicBezTo>
                      <a:pt x="0" y="43"/>
                      <a:pt x="0" y="43"/>
                      <a:pt x="0" y="43"/>
                    </a:cubicBezTo>
                    <a:cubicBezTo>
                      <a:pt x="9" y="47"/>
                      <a:pt x="9" y="47"/>
                      <a:pt x="9" y="47"/>
                    </a:cubicBezTo>
                    <a:cubicBezTo>
                      <a:pt x="10" y="48"/>
                      <a:pt x="10" y="48"/>
                      <a:pt x="10" y="48"/>
                    </a:cubicBezTo>
                    <a:cubicBezTo>
                      <a:pt x="10" y="52"/>
                      <a:pt x="10" y="52"/>
                      <a:pt x="10" y="52"/>
                    </a:cubicBezTo>
                    <a:cubicBezTo>
                      <a:pt x="10" y="52"/>
                      <a:pt x="10" y="52"/>
                      <a:pt x="10" y="52"/>
                    </a:cubicBezTo>
                    <a:cubicBezTo>
                      <a:pt x="2" y="58"/>
                      <a:pt x="2" y="58"/>
                      <a:pt x="2" y="58"/>
                    </a:cubicBezTo>
                    <a:cubicBezTo>
                      <a:pt x="2" y="58"/>
                      <a:pt x="2" y="58"/>
                      <a:pt x="2" y="58"/>
                    </a:cubicBezTo>
                    <a:cubicBezTo>
                      <a:pt x="5" y="66"/>
                      <a:pt x="5" y="66"/>
                      <a:pt x="5" y="66"/>
                    </a:cubicBezTo>
                    <a:cubicBezTo>
                      <a:pt x="5" y="66"/>
                      <a:pt x="5" y="66"/>
                      <a:pt x="5" y="66"/>
                    </a:cubicBezTo>
                    <a:cubicBezTo>
                      <a:pt x="15" y="65"/>
                      <a:pt x="15" y="65"/>
                      <a:pt x="15" y="65"/>
                    </a:cubicBezTo>
                    <a:cubicBezTo>
                      <a:pt x="16" y="65"/>
                      <a:pt x="16" y="65"/>
                      <a:pt x="16" y="65"/>
                    </a:cubicBezTo>
                    <a:cubicBezTo>
                      <a:pt x="18" y="68"/>
                      <a:pt x="18" y="68"/>
                      <a:pt x="18" y="68"/>
                    </a:cubicBezTo>
                    <a:cubicBezTo>
                      <a:pt x="18" y="69"/>
                      <a:pt x="18" y="69"/>
                      <a:pt x="18" y="69"/>
                    </a:cubicBezTo>
                    <a:cubicBezTo>
                      <a:pt x="14" y="78"/>
                      <a:pt x="14" y="78"/>
                      <a:pt x="14" y="78"/>
                    </a:cubicBezTo>
                    <a:cubicBezTo>
                      <a:pt x="14" y="78"/>
                      <a:pt x="14" y="78"/>
                      <a:pt x="14" y="78"/>
                    </a:cubicBezTo>
                    <a:cubicBezTo>
                      <a:pt x="20" y="83"/>
                      <a:pt x="20" y="83"/>
                      <a:pt x="20" y="83"/>
                    </a:cubicBezTo>
                    <a:cubicBezTo>
                      <a:pt x="21" y="83"/>
                      <a:pt x="21" y="83"/>
                      <a:pt x="21" y="83"/>
                    </a:cubicBezTo>
                    <a:cubicBezTo>
                      <a:pt x="29" y="77"/>
                      <a:pt x="29" y="77"/>
                      <a:pt x="29" y="77"/>
                    </a:cubicBezTo>
                    <a:cubicBezTo>
                      <a:pt x="29" y="77"/>
                      <a:pt x="29" y="77"/>
                      <a:pt x="29" y="77"/>
                    </a:cubicBezTo>
                    <a:cubicBezTo>
                      <a:pt x="33" y="79"/>
                      <a:pt x="33" y="79"/>
                      <a:pt x="33" y="79"/>
                    </a:cubicBezTo>
                    <a:cubicBezTo>
                      <a:pt x="33" y="79"/>
                      <a:pt x="33" y="79"/>
                      <a:pt x="33" y="79"/>
                    </a:cubicBezTo>
                    <a:cubicBezTo>
                      <a:pt x="34" y="89"/>
                      <a:pt x="34" y="89"/>
                      <a:pt x="34" y="89"/>
                    </a:cubicBezTo>
                    <a:cubicBezTo>
                      <a:pt x="35" y="89"/>
                      <a:pt x="35" y="89"/>
                      <a:pt x="35" y="89"/>
                    </a:cubicBezTo>
                    <a:cubicBezTo>
                      <a:pt x="42" y="91"/>
                      <a:pt x="42" y="91"/>
                      <a:pt x="42" y="91"/>
                    </a:cubicBezTo>
                    <a:cubicBezTo>
                      <a:pt x="43" y="90"/>
                      <a:pt x="43" y="90"/>
                      <a:pt x="43" y="90"/>
                    </a:cubicBezTo>
                    <a:cubicBezTo>
                      <a:pt x="47" y="81"/>
                      <a:pt x="47" y="81"/>
                      <a:pt x="47" y="81"/>
                    </a:cubicBezTo>
                    <a:cubicBezTo>
                      <a:pt x="47" y="81"/>
                      <a:pt x="47" y="81"/>
                      <a:pt x="47" y="81"/>
                    </a:cubicBezTo>
                    <a:cubicBezTo>
                      <a:pt x="51" y="80"/>
                      <a:pt x="51" y="80"/>
                      <a:pt x="51" y="80"/>
                    </a:cubicBezTo>
                    <a:cubicBezTo>
                      <a:pt x="52" y="81"/>
                      <a:pt x="52" y="81"/>
                      <a:pt x="52" y="81"/>
                    </a:cubicBezTo>
                    <a:cubicBezTo>
                      <a:pt x="58" y="89"/>
                      <a:pt x="58" y="89"/>
                      <a:pt x="58" y="89"/>
                    </a:cubicBezTo>
                    <a:cubicBezTo>
                      <a:pt x="58" y="89"/>
                      <a:pt x="58" y="89"/>
                      <a:pt x="58" y="89"/>
                    </a:cubicBezTo>
                    <a:cubicBezTo>
                      <a:pt x="65" y="86"/>
                      <a:pt x="65" y="86"/>
                      <a:pt x="65" y="86"/>
                    </a:cubicBezTo>
                    <a:cubicBezTo>
                      <a:pt x="66" y="85"/>
                      <a:pt x="66" y="85"/>
                      <a:pt x="66" y="85"/>
                    </a:cubicBezTo>
                    <a:cubicBezTo>
                      <a:pt x="64" y="76"/>
                      <a:pt x="64" y="76"/>
                      <a:pt x="64" y="76"/>
                    </a:cubicBezTo>
                    <a:cubicBezTo>
                      <a:pt x="65" y="75"/>
                      <a:pt x="65" y="75"/>
                      <a:pt x="65" y="75"/>
                    </a:cubicBezTo>
                    <a:cubicBezTo>
                      <a:pt x="68" y="73"/>
                      <a:pt x="68" y="73"/>
                      <a:pt x="68" y="73"/>
                    </a:cubicBezTo>
                    <a:cubicBezTo>
                      <a:pt x="69" y="72"/>
                      <a:pt x="69" y="72"/>
                      <a:pt x="69" y="72"/>
                    </a:cubicBezTo>
                    <a:cubicBezTo>
                      <a:pt x="78" y="77"/>
                      <a:pt x="78" y="77"/>
                      <a:pt x="78" y="77"/>
                    </a:cubicBezTo>
                    <a:cubicBezTo>
                      <a:pt x="78" y="76"/>
                      <a:pt x="78" y="76"/>
                      <a:pt x="78" y="76"/>
                    </a:cubicBezTo>
                    <a:cubicBezTo>
                      <a:pt x="83" y="70"/>
                      <a:pt x="83" y="70"/>
                      <a:pt x="83" y="70"/>
                    </a:cubicBezTo>
                    <a:cubicBezTo>
                      <a:pt x="83" y="70"/>
                      <a:pt x="83" y="70"/>
                      <a:pt x="83" y="70"/>
                    </a:cubicBezTo>
                    <a:cubicBezTo>
                      <a:pt x="77" y="62"/>
                      <a:pt x="77" y="62"/>
                      <a:pt x="77" y="62"/>
                    </a:cubicBezTo>
                    <a:cubicBezTo>
                      <a:pt x="77" y="61"/>
                      <a:pt x="77" y="61"/>
                      <a:pt x="77" y="61"/>
                    </a:cubicBezTo>
                    <a:cubicBezTo>
                      <a:pt x="78" y="58"/>
                      <a:pt x="78" y="58"/>
                      <a:pt x="78" y="58"/>
                    </a:cubicBezTo>
                    <a:cubicBezTo>
                      <a:pt x="79" y="57"/>
                      <a:pt x="79" y="57"/>
                      <a:pt x="79" y="57"/>
                    </a:cubicBezTo>
                    <a:cubicBezTo>
                      <a:pt x="89" y="56"/>
                      <a:pt x="89" y="56"/>
                      <a:pt x="89" y="56"/>
                    </a:cubicBezTo>
                    <a:cubicBezTo>
                      <a:pt x="89" y="56"/>
                      <a:pt x="89" y="56"/>
                      <a:pt x="89" y="56"/>
                    </a:cubicBezTo>
                    <a:cubicBezTo>
                      <a:pt x="90" y="48"/>
                      <a:pt x="90" y="48"/>
                      <a:pt x="90" y="48"/>
                    </a:cubicBezTo>
                    <a:cubicBezTo>
                      <a:pt x="90" y="48"/>
                      <a:pt x="90" y="48"/>
                      <a:pt x="90" y="48"/>
                    </a:cubicBezTo>
                    <a:cubicBezTo>
                      <a:pt x="81" y="44"/>
                      <a:pt x="81" y="44"/>
                      <a:pt x="81" y="44"/>
                    </a:cubicBezTo>
                    <a:cubicBezTo>
                      <a:pt x="81" y="43"/>
                      <a:pt x="81" y="43"/>
                      <a:pt x="81" y="43"/>
                    </a:cubicBezTo>
                    <a:cubicBezTo>
                      <a:pt x="80" y="39"/>
                      <a:pt x="80" y="39"/>
                      <a:pt x="80" y="39"/>
                    </a:cubicBezTo>
                    <a:cubicBezTo>
                      <a:pt x="80" y="39"/>
                      <a:pt x="80" y="39"/>
                      <a:pt x="80" y="39"/>
                    </a:cubicBezTo>
                    <a:cubicBezTo>
                      <a:pt x="88" y="33"/>
                      <a:pt x="88" y="33"/>
                      <a:pt x="88" y="33"/>
                    </a:cubicBezTo>
                    <a:cubicBezTo>
                      <a:pt x="89" y="32"/>
                      <a:pt x="89" y="32"/>
                      <a:pt x="89" y="32"/>
                    </a:cubicBezTo>
                    <a:cubicBezTo>
                      <a:pt x="86" y="25"/>
                      <a:pt x="86" y="25"/>
                      <a:pt x="86" y="25"/>
                    </a:cubicBezTo>
                    <a:lnTo>
                      <a:pt x="85" y="25"/>
                    </a:lnTo>
                    <a:close/>
                    <a:moveTo>
                      <a:pt x="49" y="59"/>
                    </a:moveTo>
                    <a:cubicBezTo>
                      <a:pt x="42" y="62"/>
                      <a:pt x="33" y="58"/>
                      <a:pt x="30" y="50"/>
                    </a:cubicBezTo>
                    <a:cubicBezTo>
                      <a:pt x="27" y="43"/>
                      <a:pt x="31" y="34"/>
                      <a:pt x="38" y="31"/>
                    </a:cubicBezTo>
                    <a:cubicBezTo>
                      <a:pt x="46" y="28"/>
                      <a:pt x="55" y="32"/>
                      <a:pt x="58" y="39"/>
                    </a:cubicBezTo>
                    <a:cubicBezTo>
                      <a:pt x="61" y="47"/>
                      <a:pt x="57" y="56"/>
                      <a:pt x="49"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2" name="Freeform 57"/>
              <p:cNvSpPr>
                <a:spLocks noEditPoints="1"/>
              </p:cNvSpPr>
              <p:nvPr/>
            </p:nvSpPr>
            <p:spPr bwMode="auto">
              <a:xfrm>
                <a:off x="2611" y="2208"/>
                <a:ext cx="70" cy="70"/>
              </a:xfrm>
              <a:custGeom>
                <a:avLst/>
                <a:gdLst>
                  <a:gd name="T0" fmla="*/ 40 w 48"/>
                  <a:gd name="T1" fmla="*/ 14 h 48"/>
                  <a:gd name="T2" fmla="*/ 38 w 48"/>
                  <a:gd name="T3" fmla="*/ 12 h 48"/>
                  <a:gd name="T4" fmla="*/ 40 w 48"/>
                  <a:gd name="T5" fmla="*/ 7 h 48"/>
                  <a:gd name="T6" fmla="*/ 37 w 48"/>
                  <a:gd name="T7" fmla="*/ 4 h 48"/>
                  <a:gd name="T8" fmla="*/ 33 w 48"/>
                  <a:gd name="T9" fmla="*/ 7 h 48"/>
                  <a:gd name="T10" fmla="*/ 30 w 48"/>
                  <a:gd name="T11" fmla="*/ 7 h 48"/>
                  <a:gd name="T12" fmla="*/ 30 w 48"/>
                  <a:gd name="T13" fmla="*/ 1 h 48"/>
                  <a:gd name="T14" fmla="*/ 25 w 48"/>
                  <a:gd name="T15" fmla="*/ 0 h 48"/>
                  <a:gd name="T16" fmla="*/ 23 w 48"/>
                  <a:gd name="T17" fmla="*/ 5 h 48"/>
                  <a:gd name="T18" fmla="*/ 21 w 48"/>
                  <a:gd name="T19" fmla="*/ 6 h 48"/>
                  <a:gd name="T20" fmla="*/ 17 w 48"/>
                  <a:gd name="T21" fmla="*/ 1 h 48"/>
                  <a:gd name="T22" fmla="*/ 13 w 48"/>
                  <a:gd name="T23" fmla="*/ 3 h 48"/>
                  <a:gd name="T24" fmla="*/ 14 w 48"/>
                  <a:gd name="T25" fmla="*/ 8 h 48"/>
                  <a:gd name="T26" fmla="*/ 12 w 48"/>
                  <a:gd name="T27" fmla="*/ 10 h 48"/>
                  <a:gd name="T28" fmla="*/ 7 w 48"/>
                  <a:gd name="T29" fmla="*/ 8 h 48"/>
                  <a:gd name="T30" fmla="*/ 4 w 48"/>
                  <a:gd name="T31" fmla="*/ 11 h 48"/>
                  <a:gd name="T32" fmla="*/ 7 w 48"/>
                  <a:gd name="T33" fmla="*/ 15 h 48"/>
                  <a:gd name="T34" fmla="*/ 6 w 48"/>
                  <a:gd name="T35" fmla="*/ 18 h 48"/>
                  <a:gd name="T36" fmla="*/ 1 w 48"/>
                  <a:gd name="T37" fmla="*/ 18 h 48"/>
                  <a:gd name="T38" fmla="*/ 0 w 48"/>
                  <a:gd name="T39" fmla="*/ 23 h 48"/>
                  <a:gd name="T40" fmla="*/ 5 w 48"/>
                  <a:gd name="T41" fmla="*/ 25 h 48"/>
                  <a:gd name="T42" fmla="*/ 6 w 48"/>
                  <a:gd name="T43" fmla="*/ 27 h 48"/>
                  <a:gd name="T44" fmla="*/ 1 w 48"/>
                  <a:gd name="T45" fmla="*/ 31 h 48"/>
                  <a:gd name="T46" fmla="*/ 3 w 48"/>
                  <a:gd name="T47" fmla="*/ 35 h 48"/>
                  <a:gd name="T48" fmla="*/ 8 w 48"/>
                  <a:gd name="T49" fmla="*/ 34 h 48"/>
                  <a:gd name="T50" fmla="*/ 10 w 48"/>
                  <a:gd name="T51" fmla="*/ 36 h 48"/>
                  <a:gd name="T52" fmla="*/ 8 w 48"/>
                  <a:gd name="T53" fmla="*/ 41 h 48"/>
                  <a:gd name="T54" fmla="*/ 11 w 48"/>
                  <a:gd name="T55" fmla="*/ 44 h 48"/>
                  <a:gd name="T56" fmla="*/ 15 w 48"/>
                  <a:gd name="T57" fmla="*/ 41 h 48"/>
                  <a:gd name="T58" fmla="*/ 17 w 48"/>
                  <a:gd name="T59" fmla="*/ 42 h 48"/>
                  <a:gd name="T60" fmla="*/ 18 w 48"/>
                  <a:gd name="T61" fmla="*/ 47 h 48"/>
                  <a:gd name="T62" fmla="*/ 22 w 48"/>
                  <a:gd name="T63" fmla="*/ 48 h 48"/>
                  <a:gd name="T64" fmla="*/ 25 w 48"/>
                  <a:gd name="T65" fmla="*/ 43 h 48"/>
                  <a:gd name="T66" fmla="*/ 27 w 48"/>
                  <a:gd name="T67" fmla="*/ 42 h 48"/>
                  <a:gd name="T68" fmla="*/ 30 w 48"/>
                  <a:gd name="T69" fmla="*/ 47 h 48"/>
                  <a:gd name="T70" fmla="*/ 35 w 48"/>
                  <a:gd name="T71" fmla="*/ 45 h 48"/>
                  <a:gd name="T72" fmla="*/ 34 w 48"/>
                  <a:gd name="T73" fmla="*/ 40 h 48"/>
                  <a:gd name="T74" fmla="*/ 36 w 48"/>
                  <a:gd name="T75" fmla="*/ 38 h 48"/>
                  <a:gd name="T76" fmla="*/ 41 w 48"/>
                  <a:gd name="T77" fmla="*/ 40 h 48"/>
                  <a:gd name="T78" fmla="*/ 44 w 48"/>
                  <a:gd name="T79" fmla="*/ 37 h 48"/>
                  <a:gd name="T80" fmla="*/ 41 w 48"/>
                  <a:gd name="T81" fmla="*/ 33 h 48"/>
                  <a:gd name="T82" fmla="*/ 41 w 48"/>
                  <a:gd name="T83" fmla="*/ 30 h 48"/>
                  <a:gd name="T84" fmla="*/ 47 w 48"/>
                  <a:gd name="T85" fmla="*/ 30 h 48"/>
                  <a:gd name="T86" fmla="*/ 48 w 48"/>
                  <a:gd name="T87" fmla="*/ 25 h 48"/>
                  <a:gd name="T88" fmla="*/ 43 w 48"/>
                  <a:gd name="T89" fmla="*/ 23 h 48"/>
                  <a:gd name="T90" fmla="*/ 42 w 48"/>
                  <a:gd name="T91" fmla="*/ 21 h 48"/>
                  <a:gd name="T92" fmla="*/ 47 w 48"/>
                  <a:gd name="T93" fmla="*/ 18 h 48"/>
                  <a:gd name="T94" fmla="*/ 45 w 48"/>
                  <a:gd name="T95" fmla="*/ 13 h 48"/>
                  <a:gd name="T96" fmla="*/ 16 w 48"/>
                  <a:gd name="T97" fmla="*/ 27 h 48"/>
                  <a:gd name="T98" fmla="*/ 31 w 48"/>
                  <a:gd name="T99" fmla="*/ 2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8" h="48">
                    <a:moveTo>
                      <a:pt x="45" y="13"/>
                    </a:moveTo>
                    <a:cubicBezTo>
                      <a:pt x="40" y="14"/>
                      <a:pt x="40" y="14"/>
                      <a:pt x="40" y="14"/>
                    </a:cubicBezTo>
                    <a:cubicBezTo>
                      <a:pt x="39" y="14"/>
                      <a:pt x="39" y="14"/>
                      <a:pt x="39" y="14"/>
                    </a:cubicBezTo>
                    <a:cubicBezTo>
                      <a:pt x="38" y="12"/>
                      <a:pt x="38" y="12"/>
                      <a:pt x="38" y="12"/>
                    </a:cubicBezTo>
                    <a:cubicBezTo>
                      <a:pt x="38" y="12"/>
                      <a:pt x="38" y="12"/>
                      <a:pt x="38" y="12"/>
                    </a:cubicBezTo>
                    <a:cubicBezTo>
                      <a:pt x="40" y="7"/>
                      <a:pt x="40" y="7"/>
                      <a:pt x="40" y="7"/>
                    </a:cubicBezTo>
                    <a:cubicBezTo>
                      <a:pt x="40" y="7"/>
                      <a:pt x="40" y="7"/>
                      <a:pt x="40" y="7"/>
                    </a:cubicBezTo>
                    <a:cubicBezTo>
                      <a:pt x="37" y="4"/>
                      <a:pt x="37" y="4"/>
                      <a:pt x="37" y="4"/>
                    </a:cubicBezTo>
                    <a:cubicBezTo>
                      <a:pt x="37" y="4"/>
                      <a:pt x="37" y="4"/>
                      <a:pt x="37" y="4"/>
                    </a:cubicBezTo>
                    <a:cubicBezTo>
                      <a:pt x="33" y="7"/>
                      <a:pt x="33" y="7"/>
                      <a:pt x="33" y="7"/>
                    </a:cubicBezTo>
                    <a:cubicBezTo>
                      <a:pt x="32" y="7"/>
                      <a:pt x="32" y="7"/>
                      <a:pt x="32" y="7"/>
                    </a:cubicBezTo>
                    <a:cubicBezTo>
                      <a:pt x="30" y="7"/>
                      <a:pt x="30" y="7"/>
                      <a:pt x="30" y="7"/>
                    </a:cubicBezTo>
                    <a:cubicBezTo>
                      <a:pt x="30" y="6"/>
                      <a:pt x="30" y="6"/>
                      <a:pt x="30" y="6"/>
                    </a:cubicBezTo>
                    <a:cubicBezTo>
                      <a:pt x="30" y="1"/>
                      <a:pt x="30" y="1"/>
                      <a:pt x="30" y="1"/>
                    </a:cubicBezTo>
                    <a:cubicBezTo>
                      <a:pt x="29" y="1"/>
                      <a:pt x="29" y="1"/>
                      <a:pt x="29" y="1"/>
                    </a:cubicBezTo>
                    <a:cubicBezTo>
                      <a:pt x="25" y="0"/>
                      <a:pt x="25" y="0"/>
                      <a:pt x="25" y="0"/>
                    </a:cubicBezTo>
                    <a:cubicBezTo>
                      <a:pt x="25" y="0"/>
                      <a:pt x="25" y="0"/>
                      <a:pt x="25" y="0"/>
                    </a:cubicBezTo>
                    <a:cubicBezTo>
                      <a:pt x="23" y="5"/>
                      <a:pt x="23" y="5"/>
                      <a:pt x="23" y="5"/>
                    </a:cubicBezTo>
                    <a:cubicBezTo>
                      <a:pt x="23" y="5"/>
                      <a:pt x="23" y="5"/>
                      <a:pt x="23" y="5"/>
                    </a:cubicBezTo>
                    <a:cubicBezTo>
                      <a:pt x="21" y="6"/>
                      <a:pt x="21" y="6"/>
                      <a:pt x="21" y="6"/>
                    </a:cubicBezTo>
                    <a:cubicBezTo>
                      <a:pt x="20" y="6"/>
                      <a:pt x="20" y="6"/>
                      <a:pt x="20" y="6"/>
                    </a:cubicBezTo>
                    <a:cubicBezTo>
                      <a:pt x="17" y="1"/>
                      <a:pt x="17" y="1"/>
                      <a:pt x="17" y="1"/>
                    </a:cubicBezTo>
                    <a:cubicBezTo>
                      <a:pt x="17" y="1"/>
                      <a:pt x="17" y="1"/>
                      <a:pt x="17" y="1"/>
                    </a:cubicBezTo>
                    <a:cubicBezTo>
                      <a:pt x="13" y="3"/>
                      <a:pt x="13" y="3"/>
                      <a:pt x="13" y="3"/>
                    </a:cubicBezTo>
                    <a:cubicBezTo>
                      <a:pt x="13" y="3"/>
                      <a:pt x="13" y="3"/>
                      <a:pt x="13" y="3"/>
                    </a:cubicBezTo>
                    <a:cubicBezTo>
                      <a:pt x="14" y="8"/>
                      <a:pt x="14" y="8"/>
                      <a:pt x="14" y="8"/>
                    </a:cubicBezTo>
                    <a:cubicBezTo>
                      <a:pt x="14" y="9"/>
                      <a:pt x="14" y="9"/>
                      <a:pt x="14" y="9"/>
                    </a:cubicBezTo>
                    <a:cubicBezTo>
                      <a:pt x="12" y="10"/>
                      <a:pt x="12" y="10"/>
                      <a:pt x="12" y="10"/>
                    </a:cubicBezTo>
                    <a:cubicBezTo>
                      <a:pt x="12" y="10"/>
                      <a:pt x="12" y="10"/>
                      <a:pt x="12" y="10"/>
                    </a:cubicBezTo>
                    <a:cubicBezTo>
                      <a:pt x="7" y="8"/>
                      <a:pt x="7" y="8"/>
                      <a:pt x="7" y="8"/>
                    </a:cubicBezTo>
                    <a:cubicBezTo>
                      <a:pt x="7" y="8"/>
                      <a:pt x="7" y="8"/>
                      <a:pt x="7" y="8"/>
                    </a:cubicBezTo>
                    <a:cubicBezTo>
                      <a:pt x="4" y="11"/>
                      <a:pt x="4" y="11"/>
                      <a:pt x="4" y="11"/>
                    </a:cubicBezTo>
                    <a:cubicBezTo>
                      <a:pt x="4" y="11"/>
                      <a:pt x="4" y="11"/>
                      <a:pt x="4" y="11"/>
                    </a:cubicBezTo>
                    <a:cubicBezTo>
                      <a:pt x="7" y="15"/>
                      <a:pt x="7" y="15"/>
                      <a:pt x="7" y="15"/>
                    </a:cubicBezTo>
                    <a:cubicBezTo>
                      <a:pt x="7" y="16"/>
                      <a:pt x="7" y="16"/>
                      <a:pt x="7" y="16"/>
                    </a:cubicBezTo>
                    <a:cubicBezTo>
                      <a:pt x="6" y="18"/>
                      <a:pt x="6" y="18"/>
                      <a:pt x="6" y="18"/>
                    </a:cubicBezTo>
                    <a:cubicBezTo>
                      <a:pt x="6" y="18"/>
                      <a:pt x="6" y="18"/>
                      <a:pt x="6" y="18"/>
                    </a:cubicBezTo>
                    <a:cubicBezTo>
                      <a:pt x="1" y="18"/>
                      <a:pt x="1" y="18"/>
                      <a:pt x="1" y="18"/>
                    </a:cubicBezTo>
                    <a:cubicBezTo>
                      <a:pt x="1" y="19"/>
                      <a:pt x="1" y="19"/>
                      <a:pt x="1" y="19"/>
                    </a:cubicBezTo>
                    <a:cubicBezTo>
                      <a:pt x="0" y="23"/>
                      <a:pt x="0" y="23"/>
                      <a:pt x="0" y="23"/>
                    </a:cubicBezTo>
                    <a:cubicBezTo>
                      <a:pt x="0" y="23"/>
                      <a:pt x="0" y="23"/>
                      <a:pt x="0" y="23"/>
                    </a:cubicBezTo>
                    <a:cubicBezTo>
                      <a:pt x="5" y="25"/>
                      <a:pt x="5" y="25"/>
                      <a:pt x="5" y="25"/>
                    </a:cubicBezTo>
                    <a:cubicBezTo>
                      <a:pt x="5" y="25"/>
                      <a:pt x="5" y="25"/>
                      <a:pt x="5" y="25"/>
                    </a:cubicBezTo>
                    <a:cubicBezTo>
                      <a:pt x="6" y="27"/>
                      <a:pt x="6" y="27"/>
                      <a:pt x="6" y="27"/>
                    </a:cubicBezTo>
                    <a:cubicBezTo>
                      <a:pt x="5" y="28"/>
                      <a:pt x="5" y="28"/>
                      <a:pt x="5" y="28"/>
                    </a:cubicBezTo>
                    <a:cubicBezTo>
                      <a:pt x="1" y="31"/>
                      <a:pt x="1" y="31"/>
                      <a:pt x="1" y="31"/>
                    </a:cubicBezTo>
                    <a:cubicBezTo>
                      <a:pt x="1" y="31"/>
                      <a:pt x="1" y="31"/>
                      <a:pt x="1" y="31"/>
                    </a:cubicBezTo>
                    <a:cubicBezTo>
                      <a:pt x="3" y="35"/>
                      <a:pt x="3" y="35"/>
                      <a:pt x="3" y="35"/>
                    </a:cubicBezTo>
                    <a:cubicBezTo>
                      <a:pt x="3" y="35"/>
                      <a:pt x="3" y="35"/>
                      <a:pt x="3" y="35"/>
                    </a:cubicBezTo>
                    <a:cubicBezTo>
                      <a:pt x="8" y="34"/>
                      <a:pt x="8" y="34"/>
                      <a:pt x="8" y="34"/>
                    </a:cubicBezTo>
                    <a:cubicBezTo>
                      <a:pt x="8" y="34"/>
                      <a:pt x="8" y="34"/>
                      <a:pt x="8" y="34"/>
                    </a:cubicBezTo>
                    <a:cubicBezTo>
                      <a:pt x="10" y="36"/>
                      <a:pt x="10" y="36"/>
                      <a:pt x="10" y="36"/>
                    </a:cubicBezTo>
                    <a:cubicBezTo>
                      <a:pt x="10" y="36"/>
                      <a:pt x="10" y="36"/>
                      <a:pt x="10" y="36"/>
                    </a:cubicBezTo>
                    <a:cubicBezTo>
                      <a:pt x="8" y="41"/>
                      <a:pt x="8" y="41"/>
                      <a:pt x="8" y="41"/>
                    </a:cubicBezTo>
                    <a:cubicBezTo>
                      <a:pt x="8" y="41"/>
                      <a:pt x="8" y="41"/>
                      <a:pt x="8" y="41"/>
                    </a:cubicBezTo>
                    <a:cubicBezTo>
                      <a:pt x="11" y="44"/>
                      <a:pt x="11" y="44"/>
                      <a:pt x="11" y="44"/>
                    </a:cubicBezTo>
                    <a:cubicBezTo>
                      <a:pt x="11" y="44"/>
                      <a:pt x="11" y="44"/>
                      <a:pt x="11" y="44"/>
                    </a:cubicBezTo>
                    <a:cubicBezTo>
                      <a:pt x="15" y="41"/>
                      <a:pt x="15" y="41"/>
                      <a:pt x="15" y="41"/>
                    </a:cubicBezTo>
                    <a:cubicBezTo>
                      <a:pt x="16" y="41"/>
                      <a:pt x="16" y="41"/>
                      <a:pt x="16" y="41"/>
                    </a:cubicBezTo>
                    <a:cubicBezTo>
                      <a:pt x="17" y="42"/>
                      <a:pt x="17" y="42"/>
                      <a:pt x="17" y="42"/>
                    </a:cubicBezTo>
                    <a:cubicBezTo>
                      <a:pt x="18" y="42"/>
                      <a:pt x="18" y="42"/>
                      <a:pt x="18" y="42"/>
                    </a:cubicBezTo>
                    <a:cubicBezTo>
                      <a:pt x="18" y="47"/>
                      <a:pt x="18" y="47"/>
                      <a:pt x="18" y="47"/>
                    </a:cubicBezTo>
                    <a:cubicBezTo>
                      <a:pt x="18" y="47"/>
                      <a:pt x="18" y="47"/>
                      <a:pt x="18" y="47"/>
                    </a:cubicBezTo>
                    <a:cubicBezTo>
                      <a:pt x="22" y="48"/>
                      <a:pt x="22" y="48"/>
                      <a:pt x="22" y="48"/>
                    </a:cubicBezTo>
                    <a:cubicBezTo>
                      <a:pt x="23" y="48"/>
                      <a:pt x="23" y="48"/>
                      <a:pt x="23" y="48"/>
                    </a:cubicBezTo>
                    <a:cubicBezTo>
                      <a:pt x="25" y="43"/>
                      <a:pt x="25" y="43"/>
                      <a:pt x="25" y="43"/>
                    </a:cubicBezTo>
                    <a:cubicBezTo>
                      <a:pt x="25" y="43"/>
                      <a:pt x="25" y="43"/>
                      <a:pt x="25" y="43"/>
                    </a:cubicBezTo>
                    <a:cubicBezTo>
                      <a:pt x="27" y="42"/>
                      <a:pt x="27" y="42"/>
                      <a:pt x="27" y="42"/>
                    </a:cubicBezTo>
                    <a:cubicBezTo>
                      <a:pt x="27" y="43"/>
                      <a:pt x="27" y="43"/>
                      <a:pt x="27" y="43"/>
                    </a:cubicBezTo>
                    <a:cubicBezTo>
                      <a:pt x="30" y="47"/>
                      <a:pt x="30" y="47"/>
                      <a:pt x="30" y="47"/>
                    </a:cubicBezTo>
                    <a:cubicBezTo>
                      <a:pt x="31" y="47"/>
                      <a:pt x="31" y="47"/>
                      <a:pt x="31" y="47"/>
                    </a:cubicBezTo>
                    <a:cubicBezTo>
                      <a:pt x="35" y="45"/>
                      <a:pt x="35" y="45"/>
                      <a:pt x="35" y="45"/>
                    </a:cubicBezTo>
                    <a:cubicBezTo>
                      <a:pt x="35" y="45"/>
                      <a:pt x="35" y="45"/>
                      <a:pt x="35" y="45"/>
                    </a:cubicBezTo>
                    <a:cubicBezTo>
                      <a:pt x="34" y="40"/>
                      <a:pt x="34" y="40"/>
                      <a:pt x="34" y="40"/>
                    </a:cubicBezTo>
                    <a:cubicBezTo>
                      <a:pt x="34" y="40"/>
                      <a:pt x="34" y="40"/>
                      <a:pt x="34" y="40"/>
                    </a:cubicBezTo>
                    <a:cubicBezTo>
                      <a:pt x="36" y="38"/>
                      <a:pt x="36" y="38"/>
                      <a:pt x="36" y="38"/>
                    </a:cubicBezTo>
                    <a:cubicBezTo>
                      <a:pt x="36" y="38"/>
                      <a:pt x="36" y="38"/>
                      <a:pt x="36" y="38"/>
                    </a:cubicBezTo>
                    <a:cubicBezTo>
                      <a:pt x="41" y="40"/>
                      <a:pt x="41" y="40"/>
                      <a:pt x="41" y="40"/>
                    </a:cubicBezTo>
                    <a:cubicBezTo>
                      <a:pt x="41" y="40"/>
                      <a:pt x="41" y="40"/>
                      <a:pt x="41" y="40"/>
                    </a:cubicBezTo>
                    <a:cubicBezTo>
                      <a:pt x="44" y="37"/>
                      <a:pt x="44" y="37"/>
                      <a:pt x="44" y="37"/>
                    </a:cubicBezTo>
                    <a:cubicBezTo>
                      <a:pt x="44" y="37"/>
                      <a:pt x="44" y="37"/>
                      <a:pt x="44" y="37"/>
                    </a:cubicBezTo>
                    <a:cubicBezTo>
                      <a:pt x="41" y="33"/>
                      <a:pt x="41" y="33"/>
                      <a:pt x="41" y="33"/>
                    </a:cubicBezTo>
                    <a:cubicBezTo>
                      <a:pt x="41" y="32"/>
                      <a:pt x="41" y="32"/>
                      <a:pt x="41" y="32"/>
                    </a:cubicBezTo>
                    <a:cubicBezTo>
                      <a:pt x="41" y="30"/>
                      <a:pt x="41" y="30"/>
                      <a:pt x="41" y="30"/>
                    </a:cubicBezTo>
                    <a:cubicBezTo>
                      <a:pt x="42" y="30"/>
                      <a:pt x="42" y="30"/>
                      <a:pt x="42" y="30"/>
                    </a:cubicBezTo>
                    <a:cubicBezTo>
                      <a:pt x="47" y="30"/>
                      <a:pt x="47" y="30"/>
                      <a:pt x="47" y="30"/>
                    </a:cubicBezTo>
                    <a:cubicBezTo>
                      <a:pt x="47" y="30"/>
                      <a:pt x="47" y="30"/>
                      <a:pt x="47" y="30"/>
                    </a:cubicBezTo>
                    <a:cubicBezTo>
                      <a:pt x="48" y="25"/>
                      <a:pt x="48" y="25"/>
                      <a:pt x="48" y="25"/>
                    </a:cubicBezTo>
                    <a:cubicBezTo>
                      <a:pt x="48" y="25"/>
                      <a:pt x="48" y="25"/>
                      <a:pt x="48" y="25"/>
                    </a:cubicBezTo>
                    <a:cubicBezTo>
                      <a:pt x="43" y="23"/>
                      <a:pt x="43" y="23"/>
                      <a:pt x="43" y="23"/>
                    </a:cubicBezTo>
                    <a:cubicBezTo>
                      <a:pt x="43" y="23"/>
                      <a:pt x="43" y="23"/>
                      <a:pt x="43" y="23"/>
                    </a:cubicBezTo>
                    <a:cubicBezTo>
                      <a:pt x="42" y="21"/>
                      <a:pt x="42" y="21"/>
                      <a:pt x="42" y="21"/>
                    </a:cubicBezTo>
                    <a:cubicBezTo>
                      <a:pt x="42" y="21"/>
                      <a:pt x="42" y="21"/>
                      <a:pt x="42" y="21"/>
                    </a:cubicBezTo>
                    <a:cubicBezTo>
                      <a:pt x="47" y="18"/>
                      <a:pt x="47" y="18"/>
                      <a:pt x="47" y="18"/>
                    </a:cubicBezTo>
                    <a:cubicBezTo>
                      <a:pt x="47" y="17"/>
                      <a:pt x="47" y="17"/>
                      <a:pt x="47" y="17"/>
                    </a:cubicBezTo>
                    <a:cubicBezTo>
                      <a:pt x="45" y="13"/>
                      <a:pt x="45" y="13"/>
                      <a:pt x="45" y="13"/>
                    </a:cubicBezTo>
                    <a:close/>
                    <a:moveTo>
                      <a:pt x="26" y="31"/>
                    </a:moveTo>
                    <a:cubicBezTo>
                      <a:pt x="22" y="33"/>
                      <a:pt x="17" y="31"/>
                      <a:pt x="16" y="27"/>
                    </a:cubicBezTo>
                    <a:cubicBezTo>
                      <a:pt x="14" y="23"/>
                      <a:pt x="16" y="18"/>
                      <a:pt x="20" y="16"/>
                    </a:cubicBezTo>
                    <a:cubicBezTo>
                      <a:pt x="24" y="15"/>
                      <a:pt x="29" y="17"/>
                      <a:pt x="31" y="21"/>
                    </a:cubicBezTo>
                    <a:cubicBezTo>
                      <a:pt x="32" y="25"/>
                      <a:pt x="30" y="29"/>
                      <a:pt x="26"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3" name="Freeform 58"/>
              <p:cNvSpPr>
                <a:spLocks noEditPoints="1"/>
              </p:cNvSpPr>
              <p:nvPr/>
            </p:nvSpPr>
            <p:spPr bwMode="auto">
              <a:xfrm>
                <a:off x="810" y="1523"/>
                <a:ext cx="131" cy="131"/>
              </a:xfrm>
              <a:custGeom>
                <a:avLst/>
                <a:gdLst>
                  <a:gd name="T0" fmla="*/ 75 w 90"/>
                  <a:gd name="T1" fmla="*/ 26 h 90"/>
                  <a:gd name="T2" fmla="*/ 72 w 90"/>
                  <a:gd name="T3" fmla="*/ 22 h 90"/>
                  <a:gd name="T4" fmla="*/ 76 w 90"/>
                  <a:gd name="T5" fmla="*/ 13 h 90"/>
                  <a:gd name="T6" fmla="*/ 70 w 90"/>
                  <a:gd name="T7" fmla="*/ 7 h 90"/>
                  <a:gd name="T8" fmla="*/ 61 w 90"/>
                  <a:gd name="T9" fmla="*/ 13 h 90"/>
                  <a:gd name="T10" fmla="*/ 57 w 90"/>
                  <a:gd name="T11" fmla="*/ 12 h 90"/>
                  <a:gd name="T12" fmla="*/ 56 w 90"/>
                  <a:gd name="T13" fmla="*/ 2 h 90"/>
                  <a:gd name="T14" fmla="*/ 48 w 90"/>
                  <a:gd name="T15" fmla="*/ 0 h 90"/>
                  <a:gd name="T16" fmla="*/ 43 w 90"/>
                  <a:gd name="T17" fmla="*/ 9 h 90"/>
                  <a:gd name="T18" fmla="*/ 39 w 90"/>
                  <a:gd name="T19" fmla="*/ 10 h 90"/>
                  <a:gd name="T20" fmla="*/ 32 w 90"/>
                  <a:gd name="T21" fmla="*/ 2 h 90"/>
                  <a:gd name="T22" fmla="*/ 25 w 90"/>
                  <a:gd name="T23" fmla="*/ 5 h 90"/>
                  <a:gd name="T24" fmla="*/ 26 w 90"/>
                  <a:gd name="T25" fmla="*/ 15 h 90"/>
                  <a:gd name="T26" fmla="*/ 22 w 90"/>
                  <a:gd name="T27" fmla="*/ 18 h 90"/>
                  <a:gd name="T28" fmla="*/ 12 w 90"/>
                  <a:gd name="T29" fmla="*/ 14 h 90"/>
                  <a:gd name="T30" fmla="*/ 7 w 90"/>
                  <a:gd name="T31" fmla="*/ 20 h 90"/>
                  <a:gd name="T32" fmla="*/ 13 w 90"/>
                  <a:gd name="T33" fmla="*/ 29 h 90"/>
                  <a:gd name="T34" fmla="*/ 12 w 90"/>
                  <a:gd name="T35" fmla="*/ 33 h 90"/>
                  <a:gd name="T36" fmla="*/ 1 w 90"/>
                  <a:gd name="T37" fmla="*/ 34 h 90"/>
                  <a:gd name="T38" fmla="*/ 0 w 90"/>
                  <a:gd name="T39" fmla="*/ 42 h 90"/>
                  <a:gd name="T40" fmla="*/ 9 w 90"/>
                  <a:gd name="T41" fmla="*/ 47 h 90"/>
                  <a:gd name="T42" fmla="*/ 10 w 90"/>
                  <a:gd name="T43" fmla="*/ 51 h 90"/>
                  <a:gd name="T44" fmla="*/ 2 w 90"/>
                  <a:gd name="T45" fmla="*/ 58 h 90"/>
                  <a:gd name="T46" fmla="*/ 4 w 90"/>
                  <a:gd name="T47" fmla="*/ 65 h 90"/>
                  <a:gd name="T48" fmla="*/ 15 w 90"/>
                  <a:gd name="T49" fmla="*/ 64 h 90"/>
                  <a:gd name="T50" fmla="*/ 18 w 90"/>
                  <a:gd name="T51" fmla="*/ 68 h 90"/>
                  <a:gd name="T52" fmla="*/ 14 w 90"/>
                  <a:gd name="T53" fmla="*/ 77 h 90"/>
                  <a:gd name="T54" fmla="*/ 20 w 90"/>
                  <a:gd name="T55" fmla="*/ 83 h 90"/>
                  <a:gd name="T56" fmla="*/ 28 w 90"/>
                  <a:gd name="T57" fmla="*/ 77 h 90"/>
                  <a:gd name="T58" fmla="*/ 33 w 90"/>
                  <a:gd name="T59" fmla="*/ 78 h 90"/>
                  <a:gd name="T60" fmla="*/ 34 w 90"/>
                  <a:gd name="T61" fmla="*/ 89 h 90"/>
                  <a:gd name="T62" fmla="*/ 42 w 90"/>
                  <a:gd name="T63" fmla="*/ 90 h 90"/>
                  <a:gd name="T64" fmla="*/ 46 w 90"/>
                  <a:gd name="T65" fmla="*/ 81 h 90"/>
                  <a:gd name="T66" fmla="*/ 51 w 90"/>
                  <a:gd name="T67" fmla="*/ 80 h 90"/>
                  <a:gd name="T68" fmla="*/ 57 w 90"/>
                  <a:gd name="T69" fmla="*/ 88 h 90"/>
                  <a:gd name="T70" fmla="*/ 65 w 90"/>
                  <a:gd name="T71" fmla="*/ 86 h 90"/>
                  <a:gd name="T72" fmla="*/ 64 w 90"/>
                  <a:gd name="T73" fmla="*/ 75 h 90"/>
                  <a:gd name="T74" fmla="*/ 68 w 90"/>
                  <a:gd name="T75" fmla="*/ 72 h 90"/>
                  <a:gd name="T76" fmla="*/ 77 w 90"/>
                  <a:gd name="T77" fmla="*/ 76 h 90"/>
                  <a:gd name="T78" fmla="*/ 83 w 90"/>
                  <a:gd name="T79" fmla="*/ 70 h 90"/>
                  <a:gd name="T80" fmla="*/ 77 w 90"/>
                  <a:gd name="T81" fmla="*/ 61 h 90"/>
                  <a:gd name="T82" fmla="*/ 78 w 90"/>
                  <a:gd name="T83" fmla="*/ 57 h 90"/>
                  <a:gd name="T84" fmla="*/ 88 w 90"/>
                  <a:gd name="T85" fmla="*/ 56 h 90"/>
                  <a:gd name="T86" fmla="*/ 90 w 90"/>
                  <a:gd name="T87" fmla="*/ 48 h 90"/>
                  <a:gd name="T88" fmla="*/ 81 w 90"/>
                  <a:gd name="T89" fmla="*/ 44 h 90"/>
                  <a:gd name="T90" fmla="*/ 80 w 90"/>
                  <a:gd name="T91" fmla="*/ 39 h 90"/>
                  <a:gd name="T92" fmla="*/ 88 w 90"/>
                  <a:gd name="T93" fmla="*/ 33 h 90"/>
                  <a:gd name="T94" fmla="*/ 85 w 90"/>
                  <a:gd name="T95" fmla="*/ 25 h 90"/>
                  <a:gd name="T96" fmla="*/ 30 w 90"/>
                  <a:gd name="T97" fmla="*/ 50 h 90"/>
                  <a:gd name="T98" fmla="*/ 57 w 90"/>
                  <a:gd name="T99" fmla="*/ 3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0" h="90">
                    <a:moveTo>
                      <a:pt x="85" y="25"/>
                    </a:moveTo>
                    <a:cubicBezTo>
                      <a:pt x="75" y="26"/>
                      <a:pt x="75" y="26"/>
                      <a:pt x="75" y="26"/>
                    </a:cubicBezTo>
                    <a:cubicBezTo>
                      <a:pt x="74" y="26"/>
                      <a:pt x="74" y="26"/>
                      <a:pt x="74" y="26"/>
                    </a:cubicBezTo>
                    <a:cubicBezTo>
                      <a:pt x="72" y="22"/>
                      <a:pt x="72" y="22"/>
                      <a:pt x="72" y="22"/>
                    </a:cubicBezTo>
                    <a:cubicBezTo>
                      <a:pt x="72" y="22"/>
                      <a:pt x="72" y="22"/>
                      <a:pt x="72" y="22"/>
                    </a:cubicBezTo>
                    <a:cubicBezTo>
                      <a:pt x="76" y="13"/>
                      <a:pt x="76" y="13"/>
                      <a:pt x="76" y="13"/>
                    </a:cubicBezTo>
                    <a:cubicBezTo>
                      <a:pt x="76" y="12"/>
                      <a:pt x="76" y="12"/>
                      <a:pt x="76" y="12"/>
                    </a:cubicBezTo>
                    <a:cubicBezTo>
                      <a:pt x="70" y="7"/>
                      <a:pt x="70" y="7"/>
                      <a:pt x="70" y="7"/>
                    </a:cubicBezTo>
                    <a:cubicBezTo>
                      <a:pt x="69" y="7"/>
                      <a:pt x="69" y="7"/>
                      <a:pt x="69" y="7"/>
                    </a:cubicBezTo>
                    <a:cubicBezTo>
                      <a:pt x="61" y="13"/>
                      <a:pt x="61" y="13"/>
                      <a:pt x="61" y="13"/>
                    </a:cubicBezTo>
                    <a:cubicBezTo>
                      <a:pt x="61" y="13"/>
                      <a:pt x="61" y="13"/>
                      <a:pt x="61" y="13"/>
                    </a:cubicBezTo>
                    <a:cubicBezTo>
                      <a:pt x="57" y="12"/>
                      <a:pt x="57" y="12"/>
                      <a:pt x="57" y="12"/>
                    </a:cubicBezTo>
                    <a:cubicBezTo>
                      <a:pt x="57" y="11"/>
                      <a:pt x="57" y="11"/>
                      <a:pt x="57" y="11"/>
                    </a:cubicBezTo>
                    <a:cubicBezTo>
                      <a:pt x="56" y="2"/>
                      <a:pt x="56" y="2"/>
                      <a:pt x="56" y="2"/>
                    </a:cubicBezTo>
                    <a:cubicBezTo>
                      <a:pt x="55" y="1"/>
                      <a:pt x="55" y="1"/>
                      <a:pt x="55" y="1"/>
                    </a:cubicBezTo>
                    <a:cubicBezTo>
                      <a:pt x="48" y="0"/>
                      <a:pt x="48" y="0"/>
                      <a:pt x="48" y="0"/>
                    </a:cubicBezTo>
                    <a:cubicBezTo>
                      <a:pt x="47" y="0"/>
                      <a:pt x="47" y="0"/>
                      <a:pt x="47" y="0"/>
                    </a:cubicBezTo>
                    <a:cubicBezTo>
                      <a:pt x="43" y="9"/>
                      <a:pt x="43" y="9"/>
                      <a:pt x="43" y="9"/>
                    </a:cubicBezTo>
                    <a:cubicBezTo>
                      <a:pt x="43" y="10"/>
                      <a:pt x="43" y="10"/>
                      <a:pt x="43" y="10"/>
                    </a:cubicBezTo>
                    <a:cubicBezTo>
                      <a:pt x="39" y="10"/>
                      <a:pt x="39" y="10"/>
                      <a:pt x="39" y="10"/>
                    </a:cubicBezTo>
                    <a:cubicBezTo>
                      <a:pt x="38" y="10"/>
                      <a:pt x="38" y="10"/>
                      <a:pt x="38" y="10"/>
                    </a:cubicBezTo>
                    <a:cubicBezTo>
                      <a:pt x="32" y="2"/>
                      <a:pt x="32" y="2"/>
                      <a:pt x="32" y="2"/>
                    </a:cubicBezTo>
                    <a:cubicBezTo>
                      <a:pt x="32" y="2"/>
                      <a:pt x="32" y="2"/>
                      <a:pt x="32" y="2"/>
                    </a:cubicBezTo>
                    <a:cubicBezTo>
                      <a:pt x="25" y="5"/>
                      <a:pt x="25" y="5"/>
                      <a:pt x="25" y="5"/>
                    </a:cubicBezTo>
                    <a:cubicBezTo>
                      <a:pt x="24" y="5"/>
                      <a:pt x="24" y="5"/>
                      <a:pt x="24" y="5"/>
                    </a:cubicBezTo>
                    <a:cubicBezTo>
                      <a:pt x="26" y="15"/>
                      <a:pt x="26" y="15"/>
                      <a:pt x="26" y="15"/>
                    </a:cubicBezTo>
                    <a:cubicBezTo>
                      <a:pt x="25" y="16"/>
                      <a:pt x="25" y="16"/>
                      <a:pt x="25" y="16"/>
                    </a:cubicBezTo>
                    <a:cubicBezTo>
                      <a:pt x="22" y="18"/>
                      <a:pt x="22" y="18"/>
                      <a:pt x="22" y="18"/>
                    </a:cubicBezTo>
                    <a:cubicBezTo>
                      <a:pt x="21" y="18"/>
                      <a:pt x="21" y="18"/>
                      <a:pt x="21" y="18"/>
                    </a:cubicBezTo>
                    <a:cubicBezTo>
                      <a:pt x="12" y="14"/>
                      <a:pt x="12" y="14"/>
                      <a:pt x="12" y="14"/>
                    </a:cubicBezTo>
                    <a:cubicBezTo>
                      <a:pt x="12" y="14"/>
                      <a:pt x="12" y="14"/>
                      <a:pt x="12" y="14"/>
                    </a:cubicBezTo>
                    <a:cubicBezTo>
                      <a:pt x="7" y="20"/>
                      <a:pt x="7" y="20"/>
                      <a:pt x="7" y="20"/>
                    </a:cubicBezTo>
                    <a:cubicBezTo>
                      <a:pt x="7" y="21"/>
                      <a:pt x="7" y="21"/>
                      <a:pt x="7" y="21"/>
                    </a:cubicBezTo>
                    <a:cubicBezTo>
                      <a:pt x="13" y="29"/>
                      <a:pt x="13" y="29"/>
                      <a:pt x="13" y="29"/>
                    </a:cubicBezTo>
                    <a:cubicBezTo>
                      <a:pt x="13" y="29"/>
                      <a:pt x="13" y="29"/>
                      <a:pt x="13" y="29"/>
                    </a:cubicBezTo>
                    <a:cubicBezTo>
                      <a:pt x="12" y="33"/>
                      <a:pt x="12" y="33"/>
                      <a:pt x="12" y="33"/>
                    </a:cubicBezTo>
                    <a:cubicBezTo>
                      <a:pt x="11" y="33"/>
                      <a:pt x="11" y="33"/>
                      <a:pt x="11" y="33"/>
                    </a:cubicBezTo>
                    <a:cubicBezTo>
                      <a:pt x="1" y="34"/>
                      <a:pt x="1" y="34"/>
                      <a:pt x="1" y="34"/>
                    </a:cubicBezTo>
                    <a:cubicBezTo>
                      <a:pt x="1" y="35"/>
                      <a:pt x="1" y="35"/>
                      <a:pt x="1" y="35"/>
                    </a:cubicBezTo>
                    <a:cubicBezTo>
                      <a:pt x="0" y="42"/>
                      <a:pt x="0" y="42"/>
                      <a:pt x="0" y="42"/>
                    </a:cubicBezTo>
                    <a:cubicBezTo>
                      <a:pt x="0" y="43"/>
                      <a:pt x="0" y="43"/>
                      <a:pt x="0" y="43"/>
                    </a:cubicBezTo>
                    <a:cubicBezTo>
                      <a:pt x="9" y="47"/>
                      <a:pt x="9" y="47"/>
                      <a:pt x="9" y="47"/>
                    </a:cubicBezTo>
                    <a:cubicBezTo>
                      <a:pt x="10" y="47"/>
                      <a:pt x="10" y="47"/>
                      <a:pt x="10" y="47"/>
                    </a:cubicBezTo>
                    <a:cubicBezTo>
                      <a:pt x="10" y="51"/>
                      <a:pt x="10" y="51"/>
                      <a:pt x="10" y="51"/>
                    </a:cubicBezTo>
                    <a:cubicBezTo>
                      <a:pt x="10" y="52"/>
                      <a:pt x="10" y="52"/>
                      <a:pt x="10" y="52"/>
                    </a:cubicBezTo>
                    <a:cubicBezTo>
                      <a:pt x="2" y="58"/>
                      <a:pt x="2" y="58"/>
                      <a:pt x="2" y="58"/>
                    </a:cubicBezTo>
                    <a:cubicBezTo>
                      <a:pt x="2" y="58"/>
                      <a:pt x="2" y="58"/>
                      <a:pt x="2" y="58"/>
                    </a:cubicBezTo>
                    <a:cubicBezTo>
                      <a:pt x="4" y="65"/>
                      <a:pt x="4" y="65"/>
                      <a:pt x="4" y="65"/>
                    </a:cubicBezTo>
                    <a:cubicBezTo>
                      <a:pt x="5" y="66"/>
                      <a:pt x="5" y="66"/>
                      <a:pt x="5" y="66"/>
                    </a:cubicBezTo>
                    <a:cubicBezTo>
                      <a:pt x="15" y="64"/>
                      <a:pt x="15" y="64"/>
                      <a:pt x="15" y="64"/>
                    </a:cubicBezTo>
                    <a:cubicBezTo>
                      <a:pt x="15" y="65"/>
                      <a:pt x="15" y="65"/>
                      <a:pt x="15" y="65"/>
                    </a:cubicBezTo>
                    <a:cubicBezTo>
                      <a:pt x="18" y="68"/>
                      <a:pt x="18" y="68"/>
                      <a:pt x="18" y="68"/>
                    </a:cubicBezTo>
                    <a:cubicBezTo>
                      <a:pt x="18" y="68"/>
                      <a:pt x="18" y="68"/>
                      <a:pt x="18" y="68"/>
                    </a:cubicBezTo>
                    <a:cubicBezTo>
                      <a:pt x="14" y="77"/>
                      <a:pt x="14" y="77"/>
                      <a:pt x="14" y="77"/>
                    </a:cubicBezTo>
                    <a:cubicBezTo>
                      <a:pt x="14" y="78"/>
                      <a:pt x="14" y="78"/>
                      <a:pt x="14" y="78"/>
                    </a:cubicBezTo>
                    <a:cubicBezTo>
                      <a:pt x="20" y="83"/>
                      <a:pt x="20" y="83"/>
                      <a:pt x="20" y="83"/>
                    </a:cubicBezTo>
                    <a:cubicBezTo>
                      <a:pt x="21" y="83"/>
                      <a:pt x="21" y="83"/>
                      <a:pt x="21" y="83"/>
                    </a:cubicBezTo>
                    <a:cubicBezTo>
                      <a:pt x="28" y="77"/>
                      <a:pt x="28" y="77"/>
                      <a:pt x="28" y="77"/>
                    </a:cubicBezTo>
                    <a:cubicBezTo>
                      <a:pt x="29" y="77"/>
                      <a:pt x="29" y="77"/>
                      <a:pt x="29" y="77"/>
                    </a:cubicBezTo>
                    <a:cubicBezTo>
                      <a:pt x="33" y="78"/>
                      <a:pt x="33" y="78"/>
                      <a:pt x="33" y="78"/>
                    </a:cubicBezTo>
                    <a:cubicBezTo>
                      <a:pt x="33" y="79"/>
                      <a:pt x="33" y="79"/>
                      <a:pt x="33" y="79"/>
                    </a:cubicBezTo>
                    <a:cubicBezTo>
                      <a:pt x="34" y="89"/>
                      <a:pt x="34" y="89"/>
                      <a:pt x="34" y="89"/>
                    </a:cubicBezTo>
                    <a:cubicBezTo>
                      <a:pt x="34" y="89"/>
                      <a:pt x="34" y="89"/>
                      <a:pt x="34" y="89"/>
                    </a:cubicBezTo>
                    <a:cubicBezTo>
                      <a:pt x="42" y="90"/>
                      <a:pt x="42" y="90"/>
                      <a:pt x="42" y="90"/>
                    </a:cubicBezTo>
                    <a:cubicBezTo>
                      <a:pt x="43" y="90"/>
                      <a:pt x="43" y="90"/>
                      <a:pt x="43" y="90"/>
                    </a:cubicBezTo>
                    <a:cubicBezTo>
                      <a:pt x="46" y="81"/>
                      <a:pt x="46" y="81"/>
                      <a:pt x="46" y="81"/>
                    </a:cubicBezTo>
                    <a:cubicBezTo>
                      <a:pt x="47" y="80"/>
                      <a:pt x="47" y="80"/>
                      <a:pt x="47" y="80"/>
                    </a:cubicBezTo>
                    <a:cubicBezTo>
                      <a:pt x="51" y="80"/>
                      <a:pt x="51" y="80"/>
                      <a:pt x="51" y="80"/>
                    </a:cubicBezTo>
                    <a:cubicBezTo>
                      <a:pt x="52" y="80"/>
                      <a:pt x="52" y="80"/>
                      <a:pt x="52" y="80"/>
                    </a:cubicBezTo>
                    <a:cubicBezTo>
                      <a:pt x="57" y="88"/>
                      <a:pt x="57" y="88"/>
                      <a:pt x="57" y="88"/>
                    </a:cubicBezTo>
                    <a:cubicBezTo>
                      <a:pt x="58" y="88"/>
                      <a:pt x="58" y="88"/>
                      <a:pt x="58" y="88"/>
                    </a:cubicBezTo>
                    <a:cubicBezTo>
                      <a:pt x="65" y="86"/>
                      <a:pt x="65" y="86"/>
                      <a:pt x="65" y="86"/>
                    </a:cubicBezTo>
                    <a:cubicBezTo>
                      <a:pt x="65" y="85"/>
                      <a:pt x="65" y="85"/>
                      <a:pt x="65" y="85"/>
                    </a:cubicBezTo>
                    <a:cubicBezTo>
                      <a:pt x="64" y="75"/>
                      <a:pt x="64" y="75"/>
                      <a:pt x="64" y="75"/>
                    </a:cubicBezTo>
                    <a:cubicBezTo>
                      <a:pt x="64" y="75"/>
                      <a:pt x="64" y="75"/>
                      <a:pt x="64" y="75"/>
                    </a:cubicBezTo>
                    <a:cubicBezTo>
                      <a:pt x="68" y="72"/>
                      <a:pt x="68" y="72"/>
                      <a:pt x="68" y="72"/>
                    </a:cubicBezTo>
                    <a:cubicBezTo>
                      <a:pt x="68" y="72"/>
                      <a:pt x="68" y="72"/>
                      <a:pt x="68" y="72"/>
                    </a:cubicBezTo>
                    <a:cubicBezTo>
                      <a:pt x="77" y="76"/>
                      <a:pt x="77" y="76"/>
                      <a:pt x="77" y="76"/>
                    </a:cubicBezTo>
                    <a:cubicBezTo>
                      <a:pt x="78" y="76"/>
                      <a:pt x="78" y="76"/>
                      <a:pt x="78" y="76"/>
                    </a:cubicBezTo>
                    <a:cubicBezTo>
                      <a:pt x="83" y="70"/>
                      <a:pt x="83" y="70"/>
                      <a:pt x="83" y="70"/>
                    </a:cubicBezTo>
                    <a:cubicBezTo>
                      <a:pt x="83" y="69"/>
                      <a:pt x="83" y="69"/>
                      <a:pt x="83" y="69"/>
                    </a:cubicBezTo>
                    <a:cubicBezTo>
                      <a:pt x="77" y="61"/>
                      <a:pt x="77" y="61"/>
                      <a:pt x="77" y="61"/>
                    </a:cubicBezTo>
                    <a:cubicBezTo>
                      <a:pt x="77" y="61"/>
                      <a:pt x="77" y="61"/>
                      <a:pt x="77" y="61"/>
                    </a:cubicBezTo>
                    <a:cubicBezTo>
                      <a:pt x="78" y="57"/>
                      <a:pt x="78" y="57"/>
                      <a:pt x="78" y="57"/>
                    </a:cubicBezTo>
                    <a:cubicBezTo>
                      <a:pt x="79" y="57"/>
                      <a:pt x="79" y="57"/>
                      <a:pt x="79" y="57"/>
                    </a:cubicBezTo>
                    <a:cubicBezTo>
                      <a:pt x="88" y="56"/>
                      <a:pt x="88" y="56"/>
                      <a:pt x="88" y="56"/>
                    </a:cubicBezTo>
                    <a:cubicBezTo>
                      <a:pt x="89" y="56"/>
                      <a:pt x="89" y="56"/>
                      <a:pt x="89" y="56"/>
                    </a:cubicBezTo>
                    <a:cubicBezTo>
                      <a:pt x="90" y="48"/>
                      <a:pt x="90" y="48"/>
                      <a:pt x="90" y="48"/>
                    </a:cubicBezTo>
                    <a:cubicBezTo>
                      <a:pt x="90" y="47"/>
                      <a:pt x="90" y="47"/>
                      <a:pt x="90" y="47"/>
                    </a:cubicBezTo>
                    <a:cubicBezTo>
                      <a:pt x="81" y="44"/>
                      <a:pt x="81" y="44"/>
                      <a:pt x="81" y="44"/>
                    </a:cubicBezTo>
                    <a:cubicBezTo>
                      <a:pt x="80" y="43"/>
                      <a:pt x="80" y="43"/>
                      <a:pt x="80" y="43"/>
                    </a:cubicBezTo>
                    <a:cubicBezTo>
                      <a:pt x="80" y="39"/>
                      <a:pt x="80" y="39"/>
                      <a:pt x="80" y="39"/>
                    </a:cubicBezTo>
                    <a:cubicBezTo>
                      <a:pt x="80" y="38"/>
                      <a:pt x="80" y="38"/>
                      <a:pt x="80" y="38"/>
                    </a:cubicBezTo>
                    <a:cubicBezTo>
                      <a:pt x="88" y="33"/>
                      <a:pt x="88" y="33"/>
                      <a:pt x="88" y="33"/>
                    </a:cubicBezTo>
                    <a:cubicBezTo>
                      <a:pt x="88" y="32"/>
                      <a:pt x="88" y="32"/>
                      <a:pt x="88" y="32"/>
                    </a:cubicBezTo>
                    <a:cubicBezTo>
                      <a:pt x="85" y="25"/>
                      <a:pt x="85" y="25"/>
                      <a:pt x="85" y="25"/>
                    </a:cubicBezTo>
                    <a:close/>
                    <a:moveTo>
                      <a:pt x="49" y="58"/>
                    </a:moveTo>
                    <a:cubicBezTo>
                      <a:pt x="41" y="61"/>
                      <a:pt x="33" y="58"/>
                      <a:pt x="30" y="50"/>
                    </a:cubicBezTo>
                    <a:cubicBezTo>
                      <a:pt x="27" y="42"/>
                      <a:pt x="30" y="33"/>
                      <a:pt x="38" y="30"/>
                    </a:cubicBezTo>
                    <a:cubicBezTo>
                      <a:pt x="46" y="27"/>
                      <a:pt x="54" y="31"/>
                      <a:pt x="57" y="39"/>
                    </a:cubicBezTo>
                    <a:cubicBezTo>
                      <a:pt x="60" y="47"/>
                      <a:pt x="57" y="55"/>
                      <a:pt x="49"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4" name="Freeform 59"/>
              <p:cNvSpPr>
                <a:spLocks noEditPoints="1"/>
              </p:cNvSpPr>
              <p:nvPr/>
            </p:nvSpPr>
            <p:spPr bwMode="auto">
              <a:xfrm>
                <a:off x="813" y="2170"/>
                <a:ext cx="58" cy="58"/>
              </a:xfrm>
              <a:custGeom>
                <a:avLst/>
                <a:gdLst>
                  <a:gd name="T0" fmla="*/ 33 w 40"/>
                  <a:gd name="T1" fmla="*/ 12 h 40"/>
                  <a:gd name="T2" fmla="*/ 32 w 40"/>
                  <a:gd name="T3" fmla="*/ 10 h 40"/>
                  <a:gd name="T4" fmla="*/ 34 w 40"/>
                  <a:gd name="T5" fmla="*/ 6 h 40"/>
                  <a:gd name="T6" fmla="*/ 31 w 40"/>
                  <a:gd name="T7" fmla="*/ 4 h 40"/>
                  <a:gd name="T8" fmla="*/ 27 w 40"/>
                  <a:gd name="T9" fmla="*/ 6 h 40"/>
                  <a:gd name="T10" fmla="*/ 25 w 40"/>
                  <a:gd name="T11" fmla="*/ 6 h 40"/>
                  <a:gd name="T12" fmla="*/ 25 w 40"/>
                  <a:gd name="T13" fmla="*/ 1 h 40"/>
                  <a:gd name="T14" fmla="*/ 21 w 40"/>
                  <a:gd name="T15" fmla="*/ 0 h 40"/>
                  <a:gd name="T16" fmla="*/ 19 w 40"/>
                  <a:gd name="T17" fmla="*/ 4 h 40"/>
                  <a:gd name="T18" fmla="*/ 17 w 40"/>
                  <a:gd name="T19" fmla="*/ 5 h 40"/>
                  <a:gd name="T20" fmla="*/ 15 w 40"/>
                  <a:gd name="T21" fmla="*/ 1 h 40"/>
                  <a:gd name="T22" fmla="*/ 11 w 40"/>
                  <a:gd name="T23" fmla="*/ 2 h 40"/>
                  <a:gd name="T24" fmla="*/ 12 w 40"/>
                  <a:gd name="T25" fmla="*/ 7 h 40"/>
                  <a:gd name="T26" fmla="*/ 10 w 40"/>
                  <a:gd name="T27" fmla="*/ 8 h 40"/>
                  <a:gd name="T28" fmla="*/ 6 w 40"/>
                  <a:gd name="T29" fmla="*/ 7 h 40"/>
                  <a:gd name="T30" fmla="*/ 3 w 40"/>
                  <a:gd name="T31" fmla="*/ 9 h 40"/>
                  <a:gd name="T32" fmla="*/ 6 w 40"/>
                  <a:gd name="T33" fmla="*/ 13 h 40"/>
                  <a:gd name="T34" fmla="*/ 5 w 40"/>
                  <a:gd name="T35" fmla="*/ 15 h 40"/>
                  <a:gd name="T36" fmla="*/ 1 w 40"/>
                  <a:gd name="T37" fmla="*/ 15 h 40"/>
                  <a:gd name="T38" fmla="*/ 0 w 40"/>
                  <a:gd name="T39" fmla="*/ 19 h 40"/>
                  <a:gd name="T40" fmla="*/ 4 w 40"/>
                  <a:gd name="T41" fmla="*/ 21 h 40"/>
                  <a:gd name="T42" fmla="*/ 5 w 40"/>
                  <a:gd name="T43" fmla="*/ 23 h 40"/>
                  <a:gd name="T44" fmla="*/ 1 w 40"/>
                  <a:gd name="T45" fmla="*/ 26 h 40"/>
                  <a:gd name="T46" fmla="*/ 2 w 40"/>
                  <a:gd name="T47" fmla="*/ 29 h 40"/>
                  <a:gd name="T48" fmla="*/ 7 w 40"/>
                  <a:gd name="T49" fmla="*/ 29 h 40"/>
                  <a:gd name="T50" fmla="*/ 8 w 40"/>
                  <a:gd name="T51" fmla="*/ 30 h 40"/>
                  <a:gd name="T52" fmla="*/ 6 w 40"/>
                  <a:gd name="T53" fmla="*/ 35 h 40"/>
                  <a:gd name="T54" fmla="*/ 9 w 40"/>
                  <a:gd name="T55" fmla="*/ 37 h 40"/>
                  <a:gd name="T56" fmla="*/ 13 w 40"/>
                  <a:gd name="T57" fmla="*/ 34 h 40"/>
                  <a:gd name="T58" fmla="*/ 15 w 40"/>
                  <a:gd name="T59" fmla="*/ 35 h 40"/>
                  <a:gd name="T60" fmla="*/ 15 w 40"/>
                  <a:gd name="T61" fmla="*/ 39 h 40"/>
                  <a:gd name="T62" fmla="*/ 19 w 40"/>
                  <a:gd name="T63" fmla="*/ 40 h 40"/>
                  <a:gd name="T64" fmla="*/ 21 w 40"/>
                  <a:gd name="T65" fmla="*/ 36 h 40"/>
                  <a:gd name="T66" fmla="*/ 23 w 40"/>
                  <a:gd name="T67" fmla="*/ 36 h 40"/>
                  <a:gd name="T68" fmla="*/ 25 w 40"/>
                  <a:gd name="T69" fmla="*/ 39 h 40"/>
                  <a:gd name="T70" fmla="*/ 29 w 40"/>
                  <a:gd name="T71" fmla="*/ 38 h 40"/>
                  <a:gd name="T72" fmla="*/ 28 w 40"/>
                  <a:gd name="T73" fmla="*/ 34 h 40"/>
                  <a:gd name="T74" fmla="*/ 30 w 40"/>
                  <a:gd name="T75" fmla="*/ 32 h 40"/>
                  <a:gd name="T76" fmla="*/ 34 w 40"/>
                  <a:gd name="T77" fmla="*/ 34 h 40"/>
                  <a:gd name="T78" fmla="*/ 37 w 40"/>
                  <a:gd name="T79" fmla="*/ 31 h 40"/>
                  <a:gd name="T80" fmla="*/ 34 w 40"/>
                  <a:gd name="T81" fmla="*/ 27 h 40"/>
                  <a:gd name="T82" fmla="*/ 35 w 40"/>
                  <a:gd name="T83" fmla="*/ 26 h 40"/>
                  <a:gd name="T84" fmla="*/ 39 w 40"/>
                  <a:gd name="T85" fmla="*/ 25 h 40"/>
                  <a:gd name="T86" fmla="*/ 40 w 40"/>
                  <a:gd name="T87" fmla="*/ 21 h 40"/>
                  <a:gd name="T88" fmla="*/ 36 w 40"/>
                  <a:gd name="T89" fmla="*/ 20 h 40"/>
                  <a:gd name="T90" fmla="*/ 35 w 40"/>
                  <a:gd name="T91" fmla="*/ 18 h 40"/>
                  <a:gd name="T92" fmla="*/ 39 w 40"/>
                  <a:gd name="T93" fmla="*/ 15 h 40"/>
                  <a:gd name="T94" fmla="*/ 38 w 40"/>
                  <a:gd name="T95" fmla="*/ 11 h 40"/>
                  <a:gd name="T96" fmla="*/ 13 w 40"/>
                  <a:gd name="T97" fmla="*/ 22 h 40"/>
                  <a:gd name="T98" fmla="*/ 26 w 40"/>
                  <a:gd name="T99"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0" h="40">
                    <a:moveTo>
                      <a:pt x="38" y="11"/>
                    </a:moveTo>
                    <a:cubicBezTo>
                      <a:pt x="33" y="12"/>
                      <a:pt x="33" y="12"/>
                      <a:pt x="33" y="12"/>
                    </a:cubicBezTo>
                    <a:cubicBezTo>
                      <a:pt x="33" y="12"/>
                      <a:pt x="33" y="12"/>
                      <a:pt x="33" y="12"/>
                    </a:cubicBezTo>
                    <a:cubicBezTo>
                      <a:pt x="32" y="10"/>
                      <a:pt x="32" y="10"/>
                      <a:pt x="32" y="10"/>
                    </a:cubicBezTo>
                    <a:cubicBezTo>
                      <a:pt x="32" y="10"/>
                      <a:pt x="32" y="10"/>
                      <a:pt x="32" y="10"/>
                    </a:cubicBezTo>
                    <a:cubicBezTo>
                      <a:pt x="34" y="6"/>
                      <a:pt x="34" y="6"/>
                      <a:pt x="34" y="6"/>
                    </a:cubicBezTo>
                    <a:cubicBezTo>
                      <a:pt x="34" y="6"/>
                      <a:pt x="34" y="6"/>
                      <a:pt x="34" y="6"/>
                    </a:cubicBezTo>
                    <a:cubicBezTo>
                      <a:pt x="31" y="4"/>
                      <a:pt x="31" y="4"/>
                      <a:pt x="31" y="4"/>
                    </a:cubicBezTo>
                    <a:cubicBezTo>
                      <a:pt x="31" y="4"/>
                      <a:pt x="31" y="4"/>
                      <a:pt x="31" y="4"/>
                    </a:cubicBezTo>
                    <a:cubicBezTo>
                      <a:pt x="27" y="6"/>
                      <a:pt x="27" y="6"/>
                      <a:pt x="27" y="6"/>
                    </a:cubicBezTo>
                    <a:cubicBezTo>
                      <a:pt x="27" y="6"/>
                      <a:pt x="27" y="6"/>
                      <a:pt x="27" y="6"/>
                    </a:cubicBezTo>
                    <a:cubicBezTo>
                      <a:pt x="25" y="6"/>
                      <a:pt x="25" y="6"/>
                      <a:pt x="25" y="6"/>
                    </a:cubicBezTo>
                    <a:cubicBezTo>
                      <a:pt x="25" y="5"/>
                      <a:pt x="25" y="5"/>
                      <a:pt x="25" y="5"/>
                    </a:cubicBezTo>
                    <a:cubicBezTo>
                      <a:pt x="25" y="1"/>
                      <a:pt x="25" y="1"/>
                      <a:pt x="25" y="1"/>
                    </a:cubicBezTo>
                    <a:cubicBezTo>
                      <a:pt x="25" y="1"/>
                      <a:pt x="25" y="1"/>
                      <a:pt x="25" y="1"/>
                    </a:cubicBezTo>
                    <a:cubicBezTo>
                      <a:pt x="21" y="0"/>
                      <a:pt x="21" y="0"/>
                      <a:pt x="21" y="0"/>
                    </a:cubicBezTo>
                    <a:cubicBezTo>
                      <a:pt x="21" y="0"/>
                      <a:pt x="21" y="0"/>
                      <a:pt x="21" y="0"/>
                    </a:cubicBezTo>
                    <a:cubicBezTo>
                      <a:pt x="19" y="4"/>
                      <a:pt x="19" y="4"/>
                      <a:pt x="19" y="4"/>
                    </a:cubicBezTo>
                    <a:cubicBezTo>
                      <a:pt x="19" y="5"/>
                      <a:pt x="19" y="5"/>
                      <a:pt x="19" y="5"/>
                    </a:cubicBezTo>
                    <a:cubicBezTo>
                      <a:pt x="17" y="5"/>
                      <a:pt x="17" y="5"/>
                      <a:pt x="17" y="5"/>
                    </a:cubicBezTo>
                    <a:cubicBezTo>
                      <a:pt x="17" y="5"/>
                      <a:pt x="17" y="5"/>
                      <a:pt x="17" y="5"/>
                    </a:cubicBezTo>
                    <a:cubicBezTo>
                      <a:pt x="15" y="1"/>
                      <a:pt x="15" y="1"/>
                      <a:pt x="15" y="1"/>
                    </a:cubicBezTo>
                    <a:cubicBezTo>
                      <a:pt x="14" y="1"/>
                      <a:pt x="14" y="1"/>
                      <a:pt x="14" y="1"/>
                    </a:cubicBezTo>
                    <a:cubicBezTo>
                      <a:pt x="11" y="2"/>
                      <a:pt x="11" y="2"/>
                      <a:pt x="11" y="2"/>
                    </a:cubicBezTo>
                    <a:cubicBezTo>
                      <a:pt x="11" y="3"/>
                      <a:pt x="11" y="3"/>
                      <a:pt x="11" y="3"/>
                    </a:cubicBezTo>
                    <a:cubicBezTo>
                      <a:pt x="12" y="7"/>
                      <a:pt x="12" y="7"/>
                      <a:pt x="12" y="7"/>
                    </a:cubicBezTo>
                    <a:cubicBezTo>
                      <a:pt x="11" y="7"/>
                      <a:pt x="11" y="7"/>
                      <a:pt x="11" y="7"/>
                    </a:cubicBezTo>
                    <a:cubicBezTo>
                      <a:pt x="10" y="8"/>
                      <a:pt x="10" y="8"/>
                      <a:pt x="10" y="8"/>
                    </a:cubicBezTo>
                    <a:cubicBezTo>
                      <a:pt x="10" y="8"/>
                      <a:pt x="10" y="8"/>
                      <a:pt x="10" y="8"/>
                    </a:cubicBezTo>
                    <a:cubicBezTo>
                      <a:pt x="6" y="7"/>
                      <a:pt x="6" y="7"/>
                      <a:pt x="6" y="7"/>
                    </a:cubicBezTo>
                    <a:cubicBezTo>
                      <a:pt x="5" y="7"/>
                      <a:pt x="5" y="7"/>
                      <a:pt x="5" y="7"/>
                    </a:cubicBezTo>
                    <a:cubicBezTo>
                      <a:pt x="3" y="9"/>
                      <a:pt x="3" y="9"/>
                      <a:pt x="3" y="9"/>
                    </a:cubicBezTo>
                    <a:cubicBezTo>
                      <a:pt x="3" y="10"/>
                      <a:pt x="3" y="10"/>
                      <a:pt x="3" y="10"/>
                    </a:cubicBezTo>
                    <a:cubicBezTo>
                      <a:pt x="6" y="13"/>
                      <a:pt x="6" y="13"/>
                      <a:pt x="6" y="13"/>
                    </a:cubicBezTo>
                    <a:cubicBezTo>
                      <a:pt x="6" y="13"/>
                      <a:pt x="6" y="13"/>
                      <a:pt x="6" y="13"/>
                    </a:cubicBezTo>
                    <a:cubicBezTo>
                      <a:pt x="5" y="15"/>
                      <a:pt x="5" y="15"/>
                      <a:pt x="5" y="15"/>
                    </a:cubicBezTo>
                    <a:cubicBezTo>
                      <a:pt x="5" y="15"/>
                      <a:pt x="5" y="15"/>
                      <a:pt x="5" y="15"/>
                    </a:cubicBezTo>
                    <a:cubicBezTo>
                      <a:pt x="1" y="15"/>
                      <a:pt x="1" y="15"/>
                      <a:pt x="1" y="15"/>
                    </a:cubicBezTo>
                    <a:cubicBezTo>
                      <a:pt x="1" y="16"/>
                      <a:pt x="1" y="16"/>
                      <a:pt x="1" y="16"/>
                    </a:cubicBezTo>
                    <a:cubicBezTo>
                      <a:pt x="0" y="19"/>
                      <a:pt x="0" y="19"/>
                      <a:pt x="0" y="19"/>
                    </a:cubicBezTo>
                    <a:cubicBezTo>
                      <a:pt x="0" y="19"/>
                      <a:pt x="0" y="19"/>
                      <a:pt x="0" y="19"/>
                    </a:cubicBezTo>
                    <a:cubicBezTo>
                      <a:pt x="4" y="21"/>
                      <a:pt x="4" y="21"/>
                      <a:pt x="4" y="21"/>
                    </a:cubicBezTo>
                    <a:cubicBezTo>
                      <a:pt x="4" y="21"/>
                      <a:pt x="4" y="21"/>
                      <a:pt x="4" y="21"/>
                    </a:cubicBezTo>
                    <a:cubicBezTo>
                      <a:pt x="5" y="23"/>
                      <a:pt x="5" y="23"/>
                      <a:pt x="5" y="23"/>
                    </a:cubicBezTo>
                    <a:cubicBezTo>
                      <a:pt x="5" y="23"/>
                      <a:pt x="5" y="23"/>
                      <a:pt x="5" y="23"/>
                    </a:cubicBezTo>
                    <a:cubicBezTo>
                      <a:pt x="1" y="26"/>
                      <a:pt x="1" y="26"/>
                      <a:pt x="1" y="26"/>
                    </a:cubicBezTo>
                    <a:cubicBezTo>
                      <a:pt x="1" y="26"/>
                      <a:pt x="1" y="26"/>
                      <a:pt x="1" y="26"/>
                    </a:cubicBezTo>
                    <a:cubicBezTo>
                      <a:pt x="2" y="29"/>
                      <a:pt x="2" y="29"/>
                      <a:pt x="2" y="29"/>
                    </a:cubicBezTo>
                    <a:cubicBezTo>
                      <a:pt x="2" y="29"/>
                      <a:pt x="2" y="29"/>
                      <a:pt x="2" y="29"/>
                    </a:cubicBezTo>
                    <a:cubicBezTo>
                      <a:pt x="7" y="29"/>
                      <a:pt x="7" y="29"/>
                      <a:pt x="7" y="29"/>
                    </a:cubicBezTo>
                    <a:cubicBezTo>
                      <a:pt x="7" y="29"/>
                      <a:pt x="7" y="29"/>
                      <a:pt x="7" y="29"/>
                    </a:cubicBezTo>
                    <a:cubicBezTo>
                      <a:pt x="8" y="30"/>
                      <a:pt x="8" y="30"/>
                      <a:pt x="8" y="30"/>
                    </a:cubicBezTo>
                    <a:cubicBezTo>
                      <a:pt x="8" y="31"/>
                      <a:pt x="8" y="31"/>
                      <a:pt x="8" y="31"/>
                    </a:cubicBezTo>
                    <a:cubicBezTo>
                      <a:pt x="6" y="35"/>
                      <a:pt x="6" y="35"/>
                      <a:pt x="6" y="35"/>
                    </a:cubicBezTo>
                    <a:cubicBezTo>
                      <a:pt x="6" y="35"/>
                      <a:pt x="6" y="35"/>
                      <a:pt x="6" y="35"/>
                    </a:cubicBezTo>
                    <a:cubicBezTo>
                      <a:pt x="9" y="37"/>
                      <a:pt x="9" y="37"/>
                      <a:pt x="9" y="37"/>
                    </a:cubicBezTo>
                    <a:cubicBezTo>
                      <a:pt x="9" y="37"/>
                      <a:pt x="9" y="37"/>
                      <a:pt x="9" y="37"/>
                    </a:cubicBezTo>
                    <a:cubicBezTo>
                      <a:pt x="13" y="34"/>
                      <a:pt x="13" y="34"/>
                      <a:pt x="13" y="34"/>
                    </a:cubicBezTo>
                    <a:cubicBezTo>
                      <a:pt x="13" y="34"/>
                      <a:pt x="13" y="34"/>
                      <a:pt x="13" y="34"/>
                    </a:cubicBezTo>
                    <a:cubicBezTo>
                      <a:pt x="15" y="35"/>
                      <a:pt x="15" y="35"/>
                      <a:pt x="15" y="35"/>
                    </a:cubicBezTo>
                    <a:cubicBezTo>
                      <a:pt x="15" y="35"/>
                      <a:pt x="15" y="35"/>
                      <a:pt x="15" y="35"/>
                    </a:cubicBezTo>
                    <a:cubicBezTo>
                      <a:pt x="15" y="39"/>
                      <a:pt x="15" y="39"/>
                      <a:pt x="15" y="39"/>
                    </a:cubicBezTo>
                    <a:cubicBezTo>
                      <a:pt x="15" y="40"/>
                      <a:pt x="15" y="40"/>
                      <a:pt x="15" y="40"/>
                    </a:cubicBezTo>
                    <a:cubicBezTo>
                      <a:pt x="19" y="40"/>
                      <a:pt x="19" y="40"/>
                      <a:pt x="19" y="40"/>
                    </a:cubicBezTo>
                    <a:cubicBezTo>
                      <a:pt x="19" y="40"/>
                      <a:pt x="19" y="40"/>
                      <a:pt x="19" y="40"/>
                    </a:cubicBezTo>
                    <a:cubicBezTo>
                      <a:pt x="21" y="36"/>
                      <a:pt x="21" y="36"/>
                      <a:pt x="21" y="36"/>
                    </a:cubicBezTo>
                    <a:cubicBezTo>
                      <a:pt x="21" y="36"/>
                      <a:pt x="21" y="36"/>
                      <a:pt x="21" y="36"/>
                    </a:cubicBezTo>
                    <a:cubicBezTo>
                      <a:pt x="23" y="36"/>
                      <a:pt x="23" y="36"/>
                      <a:pt x="23" y="36"/>
                    </a:cubicBezTo>
                    <a:cubicBezTo>
                      <a:pt x="23" y="36"/>
                      <a:pt x="23" y="36"/>
                      <a:pt x="23" y="36"/>
                    </a:cubicBezTo>
                    <a:cubicBezTo>
                      <a:pt x="25" y="39"/>
                      <a:pt x="25" y="39"/>
                      <a:pt x="25" y="39"/>
                    </a:cubicBezTo>
                    <a:cubicBezTo>
                      <a:pt x="26" y="39"/>
                      <a:pt x="26" y="39"/>
                      <a:pt x="26" y="39"/>
                    </a:cubicBezTo>
                    <a:cubicBezTo>
                      <a:pt x="29" y="38"/>
                      <a:pt x="29" y="38"/>
                      <a:pt x="29" y="38"/>
                    </a:cubicBezTo>
                    <a:cubicBezTo>
                      <a:pt x="29" y="38"/>
                      <a:pt x="29" y="38"/>
                      <a:pt x="29" y="38"/>
                    </a:cubicBezTo>
                    <a:cubicBezTo>
                      <a:pt x="28" y="34"/>
                      <a:pt x="28" y="34"/>
                      <a:pt x="28" y="34"/>
                    </a:cubicBezTo>
                    <a:cubicBezTo>
                      <a:pt x="29" y="33"/>
                      <a:pt x="29" y="33"/>
                      <a:pt x="29" y="33"/>
                    </a:cubicBezTo>
                    <a:cubicBezTo>
                      <a:pt x="30" y="32"/>
                      <a:pt x="30" y="32"/>
                      <a:pt x="30" y="32"/>
                    </a:cubicBezTo>
                    <a:cubicBezTo>
                      <a:pt x="30" y="32"/>
                      <a:pt x="30" y="32"/>
                      <a:pt x="30" y="32"/>
                    </a:cubicBezTo>
                    <a:cubicBezTo>
                      <a:pt x="34" y="34"/>
                      <a:pt x="34" y="34"/>
                      <a:pt x="34" y="34"/>
                    </a:cubicBezTo>
                    <a:cubicBezTo>
                      <a:pt x="35" y="34"/>
                      <a:pt x="35" y="34"/>
                      <a:pt x="35" y="34"/>
                    </a:cubicBezTo>
                    <a:cubicBezTo>
                      <a:pt x="37" y="31"/>
                      <a:pt x="37" y="31"/>
                      <a:pt x="37" y="31"/>
                    </a:cubicBezTo>
                    <a:cubicBezTo>
                      <a:pt x="37" y="31"/>
                      <a:pt x="37" y="31"/>
                      <a:pt x="37" y="31"/>
                    </a:cubicBezTo>
                    <a:cubicBezTo>
                      <a:pt x="34" y="27"/>
                      <a:pt x="34" y="27"/>
                      <a:pt x="34" y="27"/>
                    </a:cubicBezTo>
                    <a:cubicBezTo>
                      <a:pt x="34" y="27"/>
                      <a:pt x="34" y="27"/>
                      <a:pt x="34" y="27"/>
                    </a:cubicBezTo>
                    <a:cubicBezTo>
                      <a:pt x="35" y="26"/>
                      <a:pt x="35" y="26"/>
                      <a:pt x="35" y="26"/>
                    </a:cubicBezTo>
                    <a:cubicBezTo>
                      <a:pt x="35" y="25"/>
                      <a:pt x="35" y="25"/>
                      <a:pt x="35" y="25"/>
                    </a:cubicBezTo>
                    <a:cubicBezTo>
                      <a:pt x="39" y="25"/>
                      <a:pt x="39" y="25"/>
                      <a:pt x="39" y="25"/>
                    </a:cubicBezTo>
                    <a:cubicBezTo>
                      <a:pt x="39" y="25"/>
                      <a:pt x="39" y="25"/>
                      <a:pt x="39" y="25"/>
                    </a:cubicBezTo>
                    <a:cubicBezTo>
                      <a:pt x="40" y="21"/>
                      <a:pt x="40" y="21"/>
                      <a:pt x="40" y="21"/>
                    </a:cubicBezTo>
                    <a:cubicBezTo>
                      <a:pt x="40" y="21"/>
                      <a:pt x="40" y="21"/>
                      <a:pt x="40" y="21"/>
                    </a:cubicBezTo>
                    <a:cubicBezTo>
                      <a:pt x="36" y="20"/>
                      <a:pt x="36" y="20"/>
                      <a:pt x="36" y="20"/>
                    </a:cubicBezTo>
                    <a:cubicBezTo>
                      <a:pt x="36" y="19"/>
                      <a:pt x="36" y="19"/>
                      <a:pt x="36" y="19"/>
                    </a:cubicBezTo>
                    <a:cubicBezTo>
                      <a:pt x="35" y="18"/>
                      <a:pt x="35" y="18"/>
                      <a:pt x="35" y="18"/>
                    </a:cubicBezTo>
                    <a:cubicBezTo>
                      <a:pt x="35" y="17"/>
                      <a:pt x="35" y="17"/>
                      <a:pt x="35" y="17"/>
                    </a:cubicBezTo>
                    <a:cubicBezTo>
                      <a:pt x="39" y="15"/>
                      <a:pt x="39" y="15"/>
                      <a:pt x="39" y="15"/>
                    </a:cubicBezTo>
                    <a:cubicBezTo>
                      <a:pt x="39" y="15"/>
                      <a:pt x="39" y="15"/>
                      <a:pt x="39" y="15"/>
                    </a:cubicBezTo>
                    <a:cubicBezTo>
                      <a:pt x="38" y="11"/>
                      <a:pt x="38" y="11"/>
                      <a:pt x="38" y="11"/>
                    </a:cubicBezTo>
                    <a:close/>
                    <a:moveTo>
                      <a:pt x="22" y="26"/>
                    </a:moveTo>
                    <a:cubicBezTo>
                      <a:pt x="18" y="27"/>
                      <a:pt x="15" y="26"/>
                      <a:pt x="13" y="22"/>
                    </a:cubicBezTo>
                    <a:cubicBezTo>
                      <a:pt x="12" y="19"/>
                      <a:pt x="14" y="15"/>
                      <a:pt x="17" y="14"/>
                    </a:cubicBezTo>
                    <a:cubicBezTo>
                      <a:pt x="20" y="12"/>
                      <a:pt x="24" y="14"/>
                      <a:pt x="26" y="17"/>
                    </a:cubicBezTo>
                    <a:cubicBezTo>
                      <a:pt x="27" y="21"/>
                      <a:pt x="25" y="25"/>
                      <a:pt x="22"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5" name="Freeform 60"/>
              <p:cNvSpPr>
                <a:spLocks noEditPoints="1"/>
              </p:cNvSpPr>
              <p:nvPr/>
            </p:nvSpPr>
            <p:spPr bwMode="auto">
              <a:xfrm>
                <a:off x="2182" y="1299"/>
                <a:ext cx="67" cy="67"/>
              </a:xfrm>
              <a:custGeom>
                <a:avLst/>
                <a:gdLst>
                  <a:gd name="T0" fmla="*/ 38 w 46"/>
                  <a:gd name="T1" fmla="*/ 13 h 46"/>
                  <a:gd name="T2" fmla="*/ 37 w 46"/>
                  <a:gd name="T3" fmla="*/ 11 h 46"/>
                  <a:gd name="T4" fmla="*/ 39 w 46"/>
                  <a:gd name="T5" fmla="*/ 7 h 46"/>
                  <a:gd name="T6" fmla="*/ 36 w 46"/>
                  <a:gd name="T7" fmla="*/ 4 h 46"/>
                  <a:gd name="T8" fmla="*/ 31 w 46"/>
                  <a:gd name="T9" fmla="*/ 7 h 46"/>
                  <a:gd name="T10" fmla="*/ 29 w 46"/>
                  <a:gd name="T11" fmla="*/ 6 h 46"/>
                  <a:gd name="T12" fmla="*/ 29 w 46"/>
                  <a:gd name="T13" fmla="*/ 1 h 46"/>
                  <a:gd name="T14" fmla="*/ 25 w 46"/>
                  <a:gd name="T15" fmla="*/ 0 h 46"/>
                  <a:gd name="T16" fmla="*/ 22 w 46"/>
                  <a:gd name="T17" fmla="*/ 5 h 46"/>
                  <a:gd name="T18" fmla="*/ 20 w 46"/>
                  <a:gd name="T19" fmla="*/ 5 h 46"/>
                  <a:gd name="T20" fmla="*/ 17 w 46"/>
                  <a:gd name="T21" fmla="*/ 1 h 46"/>
                  <a:gd name="T22" fmla="*/ 13 w 46"/>
                  <a:gd name="T23" fmla="*/ 2 h 46"/>
                  <a:gd name="T24" fmla="*/ 13 w 46"/>
                  <a:gd name="T25" fmla="*/ 8 h 46"/>
                  <a:gd name="T26" fmla="*/ 11 w 46"/>
                  <a:gd name="T27" fmla="*/ 9 h 46"/>
                  <a:gd name="T28" fmla="*/ 7 w 46"/>
                  <a:gd name="T29" fmla="*/ 7 h 46"/>
                  <a:gd name="T30" fmla="*/ 4 w 46"/>
                  <a:gd name="T31" fmla="*/ 10 h 46"/>
                  <a:gd name="T32" fmla="*/ 7 w 46"/>
                  <a:gd name="T33" fmla="*/ 15 h 46"/>
                  <a:gd name="T34" fmla="*/ 6 w 46"/>
                  <a:gd name="T35" fmla="*/ 17 h 46"/>
                  <a:gd name="T36" fmla="*/ 1 w 46"/>
                  <a:gd name="T37" fmla="*/ 18 h 46"/>
                  <a:gd name="T38" fmla="*/ 0 w 46"/>
                  <a:gd name="T39" fmla="*/ 22 h 46"/>
                  <a:gd name="T40" fmla="*/ 5 w 46"/>
                  <a:gd name="T41" fmla="*/ 24 h 46"/>
                  <a:gd name="T42" fmla="*/ 5 w 46"/>
                  <a:gd name="T43" fmla="*/ 26 h 46"/>
                  <a:gd name="T44" fmla="*/ 1 w 46"/>
                  <a:gd name="T45" fmla="*/ 29 h 46"/>
                  <a:gd name="T46" fmla="*/ 2 w 46"/>
                  <a:gd name="T47" fmla="*/ 33 h 46"/>
                  <a:gd name="T48" fmla="*/ 8 w 46"/>
                  <a:gd name="T49" fmla="*/ 33 h 46"/>
                  <a:gd name="T50" fmla="*/ 9 w 46"/>
                  <a:gd name="T51" fmla="*/ 35 h 46"/>
                  <a:gd name="T52" fmla="*/ 7 w 46"/>
                  <a:gd name="T53" fmla="*/ 40 h 46"/>
                  <a:gd name="T54" fmla="*/ 10 w 46"/>
                  <a:gd name="T55" fmla="*/ 42 h 46"/>
                  <a:gd name="T56" fmla="*/ 15 w 46"/>
                  <a:gd name="T57" fmla="*/ 39 h 46"/>
                  <a:gd name="T58" fmla="*/ 17 w 46"/>
                  <a:gd name="T59" fmla="*/ 40 h 46"/>
                  <a:gd name="T60" fmla="*/ 18 w 46"/>
                  <a:gd name="T61" fmla="*/ 45 h 46"/>
                  <a:gd name="T62" fmla="*/ 22 w 46"/>
                  <a:gd name="T63" fmla="*/ 46 h 46"/>
                  <a:gd name="T64" fmla="*/ 24 w 46"/>
                  <a:gd name="T65" fmla="*/ 41 h 46"/>
                  <a:gd name="T66" fmla="*/ 26 w 46"/>
                  <a:gd name="T67" fmla="*/ 41 h 46"/>
                  <a:gd name="T68" fmla="*/ 29 w 46"/>
                  <a:gd name="T69" fmla="*/ 45 h 46"/>
                  <a:gd name="T70" fmla="*/ 33 w 46"/>
                  <a:gd name="T71" fmla="*/ 44 h 46"/>
                  <a:gd name="T72" fmla="*/ 33 w 46"/>
                  <a:gd name="T73" fmla="*/ 38 h 46"/>
                  <a:gd name="T74" fmla="*/ 35 w 46"/>
                  <a:gd name="T75" fmla="*/ 37 h 46"/>
                  <a:gd name="T76" fmla="*/ 40 w 46"/>
                  <a:gd name="T77" fmla="*/ 39 h 46"/>
                  <a:gd name="T78" fmla="*/ 42 w 46"/>
                  <a:gd name="T79" fmla="*/ 36 h 46"/>
                  <a:gd name="T80" fmla="*/ 39 w 46"/>
                  <a:gd name="T81" fmla="*/ 31 h 46"/>
                  <a:gd name="T82" fmla="*/ 40 w 46"/>
                  <a:gd name="T83" fmla="*/ 29 h 46"/>
                  <a:gd name="T84" fmla="*/ 45 w 46"/>
                  <a:gd name="T85" fmla="*/ 29 h 46"/>
                  <a:gd name="T86" fmla="*/ 46 w 46"/>
                  <a:gd name="T87" fmla="*/ 24 h 46"/>
                  <a:gd name="T88" fmla="*/ 41 w 46"/>
                  <a:gd name="T89" fmla="*/ 22 h 46"/>
                  <a:gd name="T90" fmla="*/ 41 w 46"/>
                  <a:gd name="T91" fmla="*/ 20 h 46"/>
                  <a:gd name="T92" fmla="*/ 45 w 46"/>
                  <a:gd name="T93" fmla="*/ 17 h 46"/>
                  <a:gd name="T94" fmla="*/ 44 w 46"/>
                  <a:gd name="T95" fmla="*/ 13 h 46"/>
                  <a:gd name="T96" fmla="*/ 25 w 46"/>
                  <a:gd name="T97" fmla="*/ 30 h 46"/>
                  <a:gd name="T98" fmla="*/ 20 w 46"/>
                  <a:gd name="T99" fmla="*/ 16 h 46"/>
                  <a:gd name="T100" fmla="*/ 25 w 46"/>
                  <a:gd name="T101" fmla="*/ 3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6" h="46">
                    <a:moveTo>
                      <a:pt x="43" y="13"/>
                    </a:moveTo>
                    <a:cubicBezTo>
                      <a:pt x="38" y="13"/>
                      <a:pt x="38" y="13"/>
                      <a:pt x="38" y="13"/>
                    </a:cubicBezTo>
                    <a:cubicBezTo>
                      <a:pt x="38" y="13"/>
                      <a:pt x="38" y="13"/>
                      <a:pt x="38" y="13"/>
                    </a:cubicBezTo>
                    <a:cubicBezTo>
                      <a:pt x="37" y="11"/>
                      <a:pt x="37" y="11"/>
                      <a:pt x="37" y="11"/>
                    </a:cubicBezTo>
                    <a:cubicBezTo>
                      <a:pt x="37" y="11"/>
                      <a:pt x="37" y="11"/>
                      <a:pt x="37" y="11"/>
                    </a:cubicBezTo>
                    <a:cubicBezTo>
                      <a:pt x="39" y="7"/>
                      <a:pt x="39" y="7"/>
                      <a:pt x="39" y="7"/>
                    </a:cubicBezTo>
                    <a:cubicBezTo>
                      <a:pt x="39" y="6"/>
                      <a:pt x="39" y="6"/>
                      <a:pt x="39" y="6"/>
                    </a:cubicBezTo>
                    <a:cubicBezTo>
                      <a:pt x="36" y="4"/>
                      <a:pt x="36" y="4"/>
                      <a:pt x="36" y="4"/>
                    </a:cubicBezTo>
                    <a:cubicBezTo>
                      <a:pt x="35" y="4"/>
                      <a:pt x="35" y="4"/>
                      <a:pt x="35" y="4"/>
                    </a:cubicBezTo>
                    <a:cubicBezTo>
                      <a:pt x="31" y="7"/>
                      <a:pt x="31" y="7"/>
                      <a:pt x="31" y="7"/>
                    </a:cubicBezTo>
                    <a:cubicBezTo>
                      <a:pt x="31" y="7"/>
                      <a:pt x="31" y="7"/>
                      <a:pt x="31" y="7"/>
                    </a:cubicBezTo>
                    <a:cubicBezTo>
                      <a:pt x="29" y="6"/>
                      <a:pt x="29" y="6"/>
                      <a:pt x="29" y="6"/>
                    </a:cubicBezTo>
                    <a:cubicBezTo>
                      <a:pt x="29" y="6"/>
                      <a:pt x="29" y="6"/>
                      <a:pt x="29" y="6"/>
                    </a:cubicBezTo>
                    <a:cubicBezTo>
                      <a:pt x="29" y="1"/>
                      <a:pt x="29" y="1"/>
                      <a:pt x="29" y="1"/>
                    </a:cubicBezTo>
                    <a:cubicBezTo>
                      <a:pt x="28" y="1"/>
                      <a:pt x="28" y="1"/>
                      <a:pt x="28" y="1"/>
                    </a:cubicBezTo>
                    <a:cubicBezTo>
                      <a:pt x="25" y="0"/>
                      <a:pt x="25" y="0"/>
                      <a:pt x="25" y="0"/>
                    </a:cubicBezTo>
                    <a:cubicBezTo>
                      <a:pt x="24" y="0"/>
                      <a:pt x="24" y="0"/>
                      <a:pt x="24" y="0"/>
                    </a:cubicBezTo>
                    <a:cubicBezTo>
                      <a:pt x="22" y="5"/>
                      <a:pt x="22" y="5"/>
                      <a:pt x="22" y="5"/>
                    </a:cubicBezTo>
                    <a:cubicBezTo>
                      <a:pt x="22" y="5"/>
                      <a:pt x="22" y="5"/>
                      <a:pt x="22" y="5"/>
                    </a:cubicBezTo>
                    <a:cubicBezTo>
                      <a:pt x="20" y="5"/>
                      <a:pt x="20" y="5"/>
                      <a:pt x="20" y="5"/>
                    </a:cubicBezTo>
                    <a:cubicBezTo>
                      <a:pt x="20" y="5"/>
                      <a:pt x="20" y="5"/>
                      <a:pt x="20" y="5"/>
                    </a:cubicBezTo>
                    <a:cubicBezTo>
                      <a:pt x="17" y="1"/>
                      <a:pt x="17" y="1"/>
                      <a:pt x="17" y="1"/>
                    </a:cubicBezTo>
                    <a:cubicBezTo>
                      <a:pt x="16" y="1"/>
                      <a:pt x="16" y="1"/>
                      <a:pt x="16" y="1"/>
                    </a:cubicBezTo>
                    <a:cubicBezTo>
                      <a:pt x="13" y="2"/>
                      <a:pt x="13" y="2"/>
                      <a:pt x="13" y="2"/>
                    </a:cubicBezTo>
                    <a:cubicBezTo>
                      <a:pt x="13" y="3"/>
                      <a:pt x="13" y="3"/>
                      <a:pt x="13" y="3"/>
                    </a:cubicBezTo>
                    <a:cubicBezTo>
                      <a:pt x="13" y="8"/>
                      <a:pt x="13" y="8"/>
                      <a:pt x="13" y="8"/>
                    </a:cubicBezTo>
                    <a:cubicBezTo>
                      <a:pt x="13" y="8"/>
                      <a:pt x="13" y="8"/>
                      <a:pt x="13" y="8"/>
                    </a:cubicBezTo>
                    <a:cubicBezTo>
                      <a:pt x="11" y="9"/>
                      <a:pt x="11" y="9"/>
                      <a:pt x="11" y="9"/>
                    </a:cubicBezTo>
                    <a:cubicBezTo>
                      <a:pt x="11" y="9"/>
                      <a:pt x="11" y="9"/>
                      <a:pt x="11" y="9"/>
                    </a:cubicBezTo>
                    <a:cubicBezTo>
                      <a:pt x="7" y="7"/>
                      <a:pt x="7" y="7"/>
                      <a:pt x="7" y="7"/>
                    </a:cubicBezTo>
                    <a:cubicBezTo>
                      <a:pt x="6" y="7"/>
                      <a:pt x="6" y="7"/>
                      <a:pt x="6" y="7"/>
                    </a:cubicBezTo>
                    <a:cubicBezTo>
                      <a:pt x="4" y="10"/>
                      <a:pt x="4" y="10"/>
                      <a:pt x="4" y="10"/>
                    </a:cubicBezTo>
                    <a:cubicBezTo>
                      <a:pt x="4" y="11"/>
                      <a:pt x="4" y="11"/>
                      <a:pt x="4" y="11"/>
                    </a:cubicBezTo>
                    <a:cubicBezTo>
                      <a:pt x="7" y="15"/>
                      <a:pt x="7" y="15"/>
                      <a:pt x="7" y="15"/>
                    </a:cubicBezTo>
                    <a:cubicBezTo>
                      <a:pt x="7" y="15"/>
                      <a:pt x="7" y="15"/>
                      <a:pt x="7" y="15"/>
                    </a:cubicBezTo>
                    <a:cubicBezTo>
                      <a:pt x="6" y="17"/>
                      <a:pt x="6" y="17"/>
                      <a:pt x="6" y="17"/>
                    </a:cubicBezTo>
                    <a:cubicBezTo>
                      <a:pt x="6" y="17"/>
                      <a:pt x="6" y="17"/>
                      <a:pt x="6" y="17"/>
                    </a:cubicBezTo>
                    <a:cubicBezTo>
                      <a:pt x="1" y="18"/>
                      <a:pt x="1" y="18"/>
                      <a:pt x="1" y="18"/>
                    </a:cubicBezTo>
                    <a:cubicBezTo>
                      <a:pt x="1" y="18"/>
                      <a:pt x="1" y="18"/>
                      <a:pt x="1" y="18"/>
                    </a:cubicBezTo>
                    <a:cubicBezTo>
                      <a:pt x="0" y="22"/>
                      <a:pt x="0" y="22"/>
                      <a:pt x="0" y="22"/>
                    </a:cubicBezTo>
                    <a:cubicBezTo>
                      <a:pt x="0" y="22"/>
                      <a:pt x="0" y="22"/>
                      <a:pt x="0" y="22"/>
                    </a:cubicBezTo>
                    <a:cubicBezTo>
                      <a:pt x="5" y="24"/>
                      <a:pt x="5" y="24"/>
                      <a:pt x="5" y="24"/>
                    </a:cubicBezTo>
                    <a:cubicBezTo>
                      <a:pt x="5" y="24"/>
                      <a:pt x="5" y="24"/>
                      <a:pt x="5" y="24"/>
                    </a:cubicBezTo>
                    <a:cubicBezTo>
                      <a:pt x="5" y="26"/>
                      <a:pt x="5" y="26"/>
                      <a:pt x="5" y="26"/>
                    </a:cubicBezTo>
                    <a:cubicBezTo>
                      <a:pt x="5" y="26"/>
                      <a:pt x="5" y="26"/>
                      <a:pt x="5" y="26"/>
                    </a:cubicBezTo>
                    <a:cubicBezTo>
                      <a:pt x="1" y="29"/>
                      <a:pt x="1" y="29"/>
                      <a:pt x="1" y="29"/>
                    </a:cubicBezTo>
                    <a:cubicBezTo>
                      <a:pt x="1" y="30"/>
                      <a:pt x="1" y="30"/>
                      <a:pt x="1" y="30"/>
                    </a:cubicBezTo>
                    <a:cubicBezTo>
                      <a:pt x="2" y="33"/>
                      <a:pt x="2" y="33"/>
                      <a:pt x="2" y="33"/>
                    </a:cubicBezTo>
                    <a:cubicBezTo>
                      <a:pt x="3" y="34"/>
                      <a:pt x="3" y="34"/>
                      <a:pt x="3" y="34"/>
                    </a:cubicBezTo>
                    <a:cubicBezTo>
                      <a:pt x="8" y="33"/>
                      <a:pt x="8" y="33"/>
                      <a:pt x="8" y="33"/>
                    </a:cubicBezTo>
                    <a:cubicBezTo>
                      <a:pt x="8" y="33"/>
                      <a:pt x="8" y="33"/>
                      <a:pt x="8" y="33"/>
                    </a:cubicBezTo>
                    <a:cubicBezTo>
                      <a:pt x="9" y="35"/>
                      <a:pt x="9" y="35"/>
                      <a:pt x="9" y="35"/>
                    </a:cubicBezTo>
                    <a:cubicBezTo>
                      <a:pt x="9" y="35"/>
                      <a:pt x="9" y="35"/>
                      <a:pt x="9" y="35"/>
                    </a:cubicBezTo>
                    <a:cubicBezTo>
                      <a:pt x="7" y="40"/>
                      <a:pt x="7" y="40"/>
                      <a:pt x="7" y="40"/>
                    </a:cubicBezTo>
                    <a:cubicBezTo>
                      <a:pt x="7" y="40"/>
                      <a:pt x="7" y="40"/>
                      <a:pt x="7" y="40"/>
                    </a:cubicBezTo>
                    <a:cubicBezTo>
                      <a:pt x="10" y="42"/>
                      <a:pt x="10" y="42"/>
                      <a:pt x="10" y="42"/>
                    </a:cubicBezTo>
                    <a:cubicBezTo>
                      <a:pt x="11" y="42"/>
                      <a:pt x="11" y="42"/>
                      <a:pt x="11" y="42"/>
                    </a:cubicBezTo>
                    <a:cubicBezTo>
                      <a:pt x="15" y="39"/>
                      <a:pt x="15" y="39"/>
                      <a:pt x="15" y="39"/>
                    </a:cubicBezTo>
                    <a:cubicBezTo>
                      <a:pt x="15" y="39"/>
                      <a:pt x="15" y="39"/>
                      <a:pt x="15" y="39"/>
                    </a:cubicBezTo>
                    <a:cubicBezTo>
                      <a:pt x="17" y="40"/>
                      <a:pt x="17" y="40"/>
                      <a:pt x="17" y="40"/>
                    </a:cubicBezTo>
                    <a:cubicBezTo>
                      <a:pt x="17" y="40"/>
                      <a:pt x="17" y="40"/>
                      <a:pt x="17" y="40"/>
                    </a:cubicBezTo>
                    <a:cubicBezTo>
                      <a:pt x="18" y="45"/>
                      <a:pt x="18" y="45"/>
                      <a:pt x="18" y="45"/>
                    </a:cubicBezTo>
                    <a:cubicBezTo>
                      <a:pt x="18" y="45"/>
                      <a:pt x="18" y="45"/>
                      <a:pt x="18" y="45"/>
                    </a:cubicBezTo>
                    <a:cubicBezTo>
                      <a:pt x="22" y="46"/>
                      <a:pt x="22" y="46"/>
                      <a:pt x="22" y="46"/>
                    </a:cubicBezTo>
                    <a:cubicBezTo>
                      <a:pt x="22" y="46"/>
                      <a:pt x="22" y="46"/>
                      <a:pt x="22" y="46"/>
                    </a:cubicBezTo>
                    <a:cubicBezTo>
                      <a:pt x="24" y="41"/>
                      <a:pt x="24" y="41"/>
                      <a:pt x="24" y="41"/>
                    </a:cubicBezTo>
                    <a:cubicBezTo>
                      <a:pt x="24" y="41"/>
                      <a:pt x="24" y="41"/>
                      <a:pt x="24" y="41"/>
                    </a:cubicBezTo>
                    <a:cubicBezTo>
                      <a:pt x="26" y="41"/>
                      <a:pt x="26" y="41"/>
                      <a:pt x="26" y="41"/>
                    </a:cubicBezTo>
                    <a:cubicBezTo>
                      <a:pt x="26" y="41"/>
                      <a:pt x="26" y="41"/>
                      <a:pt x="26" y="41"/>
                    </a:cubicBezTo>
                    <a:cubicBezTo>
                      <a:pt x="29" y="45"/>
                      <a:pt x="29" y="45"/>
                      <a:pt x="29" y="45"/>
                    </a:cubicBezTo>
                    <a:cubicBezTo>
                      <a:pt x="30" y="45"/>
                      <a:pt x="30" y="45"/>
                      <a:pt x="30" y="45"/>
                    </a:cubicBezTo>
                    <a:cubicBezTo>
                      <a:pt x="33" y="44"/>
                      <a:pt x="33" y="44"/>
                      <a:pt x="33" y="44"/>
                    </a:cubicBezTo>
                    <a:cubicBezTo>
                      <a:pt x="34" y="43"/>
                      <a:pt x="34" y="43"/>
                      <a:pt x="34" y="43"/>
                    </a:cubicBezTo>
                    <a:cubicBezTo>
                      <a:pt x="33" y="38"/>
                      <a:pt x="33" y="38"/>
                      <a:pt x="33" y="38"/>
                    </a:cubicBezTo>
                    <a:cubicBezTo>
                      <a:pt x="33" y="38"/>
                      <a:pt x="33" y="38"/>
                      <a:pt x="33" y="38"/>
                    </a:cubicBezTo>
                    <a:cubicBezTo>
                      <a:pt x="35" y="37"/>
                      <a:pt x="35" y="37"/>
                      <a:pt x="35" y="37"/>
                    </a:cubicBezTo>
                    <a:cubicBezTo>
                      <a:pt x="35" y="37"/>
                      <a:pt x="35" y="37"/>
                      <a:pt x="35" y="37"/>
                    </a:cubicBezTo>
                    <a:cubicBezTo>
                      <a:pt x="40" y="39"/>
                      <a:pt x="40" y="39"/>
                      <a:pt x="40" y="39"/>
                    </a:cubicBezTo>
                    <a:cubicBezTo>
                      <a:pt x="40" y="39"/>
                      <a:pt x="40" y="39"/>
                      <a:pt x="40" y="39"/>
                    </a:cubicBezTo>
                    <a:cubicBezTo>
                      <a:pt x="42" y="36"/>
                      <a:pt x="42" y="36"/>
                      <a:pt x="42" y="36"/>
                    </a:cubicBezTo>
                    <a:cubicBezTo>
                      <a:pt x="42" y="35"/>
                      <a:pt x="42" y="35"/>
                      <a:pt x="42" y="35"/>
                    </a:cubicBezTo>
                    <a:cubicBezTo>
                      <a:pt x="39" y="31"/>
                      <a:pt x="39" y="31"/>
                      <a:pt x="39" y="31"/>
                    </a:cubicBezTo>
                    <a:cubicBezTo>
                      <a:pt x="39" y="31"/>
                      <a:pt x="39" y="31"/>
                      <a:pt x="39" y="31"/>
                    </a:cubicBezTo>
                    <a:cubicBezTo>
                      <a:pt x="40" y="29"/>
                      <a:pt x="40" y="29"/>
                      <a:pt x="40" y="29"/>
                    </a:cubicBezTo>
                    <a:cubicBezTo>
                      <a:pt x="40" y="29"/>
                      <a:pt x="40" y="29"/>
                      <a:pt x="40" y="29"/>
                    </a:cubicBezTo>
                    <a:cubicBezTo>
                      <a:pt x="45" y="29"/>
                      <a:pt x="45" y="29"/>
                      <a:pt x="45" y="29"/>
                    </a:cubicBezTo>
                    <a:cubicBezTo>
                      <a:pt x="46" y="28"/>
                      <a:pt x="46" y="28"/>
                      <a:pt x="46" y="28"/>
                    </a:cubicBezTo>
                    <a:cubicBezTo>
                      <a:pt x="46" y="24"/>
                      <a:pt x="46" y="24"/>
                      <a:pt x="46" y="24"/>
                    </a:cubicBezTo>
                    <a:cubicBezTo>
                      <a:pt x="46" y="24"/>
                      <a:pt x="46" y="24"/>
                      <a:pt x="46" y="24"/>
                    </a:cubicBezTo>
                    <a:cubicBezTo>
                      <a:pt x="41" y="22"/>
                      <a:pt x="41" y="22"/>
                      <a:pt x="41" y="22"/>
                    </a:cubicBezTo>
                    <a:cubicBezTo>
                      <a:pt x="41" y="22"/>
                      <a:pt x="41" y="22"/>
                      <a:pt x="41" y="22"/>
                    </a:cubicBezTo>
                    <a:cubicBezTo>
                      <a:pt x="41" y="20"/>
                      <a:pt x="41" y="20"/>
                      <a:pt x="41" y="20"/>
                    </a:cubicBezTo>
                    <a:cubicBezTo>
                      <a:pt x="41" y="20"/>
                      <a:pt x="41" y="20"/>
                      <a:pt x="41" y="20"/>
                    </a:cubicBezTo>
                    <a:cubicBezTo>
                      <a:pt x="45" y="17"/>
                      <a:pt x="45" y="17"/>
                      <a:pt x="45" y="17"/>
                    </a:cubicBezTo>
                    <a:cubicBezTo>
                      <a:pt x="45" y="16"/>
                      <a:pt x="45" y="16"/>
                      <a:pt x="45" y="16"/>
                    </a:cubicBezTo>
                    <a:cubicBezTo>
                      <a:pt x="44" y="13"/>
                      <a:pt x="44" y="13"/>
                      <a:pt x="44" y="13"/>
                    </a:cubicBezTo>
                    <a:lnTo>
                      <a:pt x="43" y="13"/>
                    </a:lnTo>
                    <a:close/>
                    <a:moveTo>
                      <a:pt x="25" y="30"/>
                    </a:moveTo>
                    <a:cubicBezTo>
                      <a:pt x="21" y="31"/>
                      <a:pt x="17" y="29"/>
                      <a:pt x="15" y="26"/>
                    </a:cubicBezTo>
                    <a:cubicBezTo>
                      <a:pt x="14" y="22"/>
                      <a:pt x="16" y="17"/>
                      <a:pt x="20" y="16"/>
                    </a:cubicBezTo>
                    <a:cubicBezTo>
                      <a:pt x="23" y="14"/>
                      <a:pt x="28" y="16"/>
                      <a:pt x="29" y="20"/>
                    </a:cubicBezTo>
                    <a:cubicBezTo>
                      <a:pt x="31" y="24"/>
                      <a:pt x="29" y="28"/>
                      <a:pt x="25"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6" name="Freeform 61"/>
              <p:cNvSpPr>
                <a:spLocks noEditPoints="1"/>
              </p:cNvSpPr>
              <p:nvPr/>
            </p:nvSpPr>
            <p:spPr bwMode="auto">
              <a:xfrm>
                <a:off x="2279" y="1559"/>
                <a:ext cx="183" cy="184"/>
              </a:xfrm>
              <a:custGeom>
                <a:avLst/>
                <a:gdLst>
                  <a:gd name="T0" fmla="*/ 105 w 126"/>
                  <a:gd name="T1" fmla="*/ 36 h 126"/>
                  <a:gd name="T2" fmla="*/ 101 w 126"/>
                  <a:gd name="T3" fmla="*/ 31 h 126"/>
                  <a:gd name="T4" fmla="*/ 106 w 126"/>
                  <a:gd name="T5" fmla="*/ 18 h 126"/>
                  <a:gd name="T6" fmla="*/ 98 w 126"/>
                  <a:gd name="T7" fmla="*/ 10 h 126"/>
                  <a:gd name="T8" fmla="*/ 86 w 126"/>
                  <a:gd name="T9" fmla="*/ 19 h 126"/>
                  <a:gd name="T10" fmla="*/ 80 w 126"/>
                  <a:gd name="T11" fmla="*/ 17 h 126"/>
                  <a:gd name="T12" fmla="*/ 78 w 126"/>
                  <a:gd name="T13" fmla="*/ 2 h 126"/>
                  <a:gd name="T14" fmla="*/ 67 w 126"/>
                  <a:gd name="T15" fmla="*/ 0 h 126"/>
                  <a:gd name="T16" fmla="*/ 61 w 126"/>
                  <a:gd name="T17" fmla="*/ 13 h 126"/>
                  <a:gd name="T18" fmla="*/ 54 w 126"/>
                  <a:gd name="T19" fmla="*/ 14 h 126"/>
                  <a:gd name="T20" fmla="*/ 45 w 126"/>
                  <a:gd name="T21" fmla="*/ 3 h 126"/>
                  <a:gd name="T22" fmla="*/ 34 w 126"/>
                  <a:gd name="T23" fmla="*/ 7 h 126"/>
                  <a:gd name="T24" fmla="*/ 36 w 126"/>
                  <a:gd name="T25" fmla="*/ 21 h 126"/>
                  <a:gd name="T26" fmla="*/ 31 w 126"/>
                  <a:gd name="T27" fmla="*/ 25 h 126"/>
                  <a:gd name="T28" fmla="*/ 17 w 126"/>
                  <a:gd name="T29" fmla="*/ 20 h 126"/>
                  <a:gd name="T30" fmla="*/ 10 w 126"/>
                  <a:gd name="T31" fmla="*/ 29 h 126"/>
                  <a:gd name="T32" fmla="*/ 18 w 126"/>
                  <a:gd name="T33" fmla="*/ 40 h 126"/>
                  <a:gd name="T34" fmla="*/ 16 w 126"/>
                  <a:gd name="T35" fmla="*/ 46 h 126"/>
                  <a:gd name="T36" fmla="*/ 2 w 126"/>
                  <a:gd name="T37" fmla="*/ 48 h 126"/>
                  <a:gd name="T38" fmla="*/ 0 w 126"/>
                  <a:gd name="T39" fmla="*/ 59 h 126"/>
                  <a:gd name="T40" fmla="*/ 13 w 126"/>
                  <a:gd name="T41" fmla="*/ 65 h 126"/>
                  <a:gd name="T42" fmla="*/ 14 w 126"/>
                  <a:gd name="T43" fmla="*/ 72 h 126"/>
                  <a:gd name="T44" fmla="*/ 2 w 126"/>
                  <a:gd name="T45" fmla="*/ 81 h 126"/>
                  <a:gd name="T46" fmla="*/ 6 w 126"/>
                  <a:gd name="T47" fmla="*/ 92 h 126"/>
                  <a:gd name="T48" fmla="*/ 21 w 126"/>
                  <a:gd name="T49" fmla="*/ 90 h 126"/>
                  <a:gd name="T50" fmla="*/ 25 w 126"/>
                  <a:gd name="T51" fmla="*/ 95 h 126"/>
                  <a:gd name="T52" fmla="*/ 19 w 126"/>
                  <a:gd name="T53" fmla="*/ 109 h 126"/>
                  <a:gd name="T54" fmla="*/ 28 w 126"/>
                  <a:gd name="T55" fmla="*/ 116 h 126"/>
                  <a:gd name="T56" fmla="*/ 40 w 126"/>
                  <a:gd name="T57" fmla="*/ 108 h 126"/>
                  <a:gd name="T58" fmla="*/ 46 w 126"/>
                  <a:gd name="T59" fmla="*/ 110 h 126"/>
                  <a:gd name="T60" fmla="*/ 48 w 126"/>
                  <a:gd name="T61" fmla="*/ 124 h 126"/>
                  <a:gd name="T62" fmla="*/ 59 w 126"/>
                  <a:gd name="T63" fmla="*/ 126 h 126"/>
                  <a:gd name="T64" fmla="*/ 65 w 126"/>
                  <a:gd name="T65" fmla="*/ 113 h 126"/>
                  <a:gd name="T66" fmla="*/ 71 w 126"/>
                  <a:gd name="T67" fmla="*/ 112 h 126"/>
                  <a:gd name="T68" fmla="*/ 80 w 126"/>
                  <a:gd name="T69" fmla="*/ 124 h 126"/>
                  <a:gd name="T70" fmla="*/ 91 w 126"/>
                  <a:gd name="T71" fmla="*/ 120 h 126"/>
                  <a:gd name="T72" fmla="*/ 90 w 126"/>
                  <a:gd name="T73" fmla="*/ 105 h 126"/>
                  <a:gd name="T74" fmla="*/ 95 w 126"/>
                  <a:gd name="T75" fmla="*/ 101 h 126"/>
                  <a:gd name="T76" fmla="*/ 108 w 126"/>
                  <a:gd name="T77" fmla="*/ 107 h 126"/>
                  <a:gd name="T78" fmla="*/ 116 w 126"/>
                  <a:gd name="T79" fmla="*/ 98 h 126"/>
                  <a:gd name="T80" fmla="*/ 107 w 126"/>
                  <a:gd name="T81" fmla="*/ 86 h 126"/>
                  <a:gd name="T82" fmla="*/ 109 w 126"/>
                  <a:gd name="T83" fmla="*/ 80 h 126"/>
                  <a:gd name="T84" fmla="*/ 124 w 126"/>
                  <a:gd name="T85" fmla="*/ 78 h 126"/>
                  <a:gd name="T86" fmla="*/ 126 w 126"/>
                  <a:gd name="T87" fmla="*/ 67 h 126"/>
                  <a:gd name="T88" fmla="*/ 113 w 126"/>
                  <a:gd name="T89" fmla="*/ 61 h 126"/>
                  <a:gd name="T90" fmla="*/ 112 w 126"/>
                  <a:gd name="T91" fmla="*/ 55 h 126"/>
                  <a:gd name="T92" fmla="*/ 123 w 126"/>
                  <a:gd name="T93" fmla="*/ 46 h 126"/>
                  <a:gd name="T94" fmla="*/ 119 w 126"/>
                  <a:gd name="T95" fmla="*/ 35 h 126"/>
                  <a:gd name="T96" fmla="*/ 41 w 126"/>
                  <a:gd name="T97" fmla="*/ 70 h 126"/>
                  <a:gd name="T98" fmla="*/ 80 w 126"/>
                  <a:gd name="T99" fmla="*/ 5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6" h="126">
                    <a:moveTo>
                      <a:pt x="119" y="35"/>
                    </a:moveTo>
                    <a:cubicBezTo>
                      <a:pt x="105" y="36"/>
                      <a:pt x="105" y="36"/>
                      <a:pt x="105" y="36"/>
                    </a:cubicBezTo>
                    <a:cubicBezTo>
                      <a:pt x="104" y="36"/>
                      <a:pt x="104" y="36"/>
                      <a:pt x="104" y="36"/>
                    </a:cubicBezTo>
                    <a:cubicBezTo>
                      <a:pt x="101" y="31"/>
                      <a:pt x="101" y="31"/>
                      <a:pt x="101" y="31"/>
                    </a:cubicBezTo>
                    <a:cubicBezTo>
                      <a:pt x="101" y="31"/>
                      <a:pt x="101" y="31"/>
                      <a:pt x="101" y="31"/>
                    </a:cubicBezTo>
                    <a:cubicBezTo>
                      <a:pt x="106" y="18"/>
                      <a:pt x="106" y="18"/>
                      <a:pt x="106" y="18"/>
                    </a:cubicBezTo>
                    <a:cubicBezTo>
                      <a:pt x="106" y="17"/>
                      <a:pt x="106" y="17"/>
                      <a:pt x="106" y="17"/>
                    </a:cubicBezTo>
                    <a:cubicBezTo>
                      <a:pt x="98" y="10"/>
                      <a:pt x="98" y="10"/>
                      <a:pt x="98" y="10"/>
                    </a:cubicBezTo>
                    <a:cubicBezTo>
                      <a:pt x="97" y="10"/>
                      <a:pt x="97" y="10"/>
                      <a:pt x="97" y="10"/>
                    </a:cubicBezTo>
                    <a:cubicBezTo>
                      <a:pt x="86" y="19"/>
                      <a:pt x="86" y="19"/>
                      <a:pt x="86" y="19"/>
                    </a:cubicBezTo>
                    <a:cubicBezTo>
                      <a:pt x="85" y="19"/>
                      <a:pt x="85" y="19"/>
                      <a:pt x="85" y="19"/>
                    </a:cubicBezTo>
                    <a:cubicBezTo>
                      <a:pt x="80" y="17"/>
                      <a:pt x="80" y="17"/>
                      <a:pt x="80" y="17"/>
                    </a:cubicBezTo>
                    <a:cubicBezTo>
                      <a:pt x="79" y="16"/>
                      <a:pt x="79" y="16"/>
                      <a:pt x="79" y="16"/>
                    </a:cubicBezTo>
                    <a:cubicBezTo>
                      <a:pt x="78" y="2"/>
                      <a:pt x="78" y="2"/>
                      <a:pt x="78" y="2"/>
                    </a:cubicBezTo>
                    <a:cubicBezTo>
                      <a:pt x="77" y="2"/>
                      <a:pt x="77" y="2"/>
                      <a:pt x="77" y="2"/>
                    </a:cubicBezTo>
                    <a:cubicBezTo>
                      <a:pt x="67" y="0"/>
                      <a:pt x="67" y="0"/>
                      <a:pt x="67" y="0"/>
                    </a:cubicBezTo>
                    <a:cubicBezTo>
                      <a:pt x="66" y="1"/>
                      <a:pt x="66" y="1"/>
                      <a:pt x="66" y="1"/>
                    </a:cubicBezTo>
                    <a:cubicBezTo>
                      <a:pt x="61" y="13"/>
                      <a:pt x="61" y="13"/>
                      <a:pt x="61" y="13"/>
                    </a:cubicBezTo>
                    <a:cubicBezTo>
                      <a:pt x="60" y="14"/>
                      <a:pt x="60" y="14"/>
                      <a:pt x="60" y="14"/>
                    </a:cubicBezTo>
                    <a:cubicBezTo>
                      <a:pt x="54" y="14"/>
                      <a:pt x="54" y="14"/>
                      <a:pt x="54" y="14"/>
                    </a:cubicBezTo>
                    <a:cubicBezTo>
                      <a:pt x="53" y="14"/>
                      <a:pt x="53" y="14"/>
                      <a:pt x="53" y="14"/>
                    </a:cubicBezTo>
                    <a:cubicBezTo>
                      <a:pt x="45" y="3"/>
                      <a:pt x="45" y="3"/>
                      <a:pt x="45" y="3"/>
                    </a:cubicBezTo>
                    <a:cubicBezTo>
                      <a:pt x="45" y="3"/>
                      <a:pt x="45" y="3"/>
                      <a:pt x="45" y="3"/>
                    </a:cubicBezTo>
                    <a:cubicBezTo>
                      <a:pt x="34" y="7"/>
                      <a:pt x="34" y="7"/>
                      <a:pt x="34" y="7"/>
                    </a:cubicBezTo>
                    <a:cubicBezTo>
                      <a:pt x="34" y="7"/>
                      <a:pt x="34" y="7"/>
                      <a:pt x="34" y="7"/>
                    </a:cubicBezTo>
                    <a:cubicBezTo>
                      <a:pt x="36" y="21"/>
                      <a:pt x="36" y="21"/>
                      <a:pt x="36" y="21"/>
                    </a:cubicBezTo>
                    <a:cubicBezTo>
                      <a:pt x="35" y="22"/>
                      <a:pt x="35" y="22"/>
                      <a:pt x="35" y="22"/>
                    </a:cubicBezTo>
                    <a:cubicBezTo>
                      <a:pt x="31" y="25"/>
                      <a:pt x="31" y="25"/>
                      <a:pt x="31" y="25"/>
                    </a:cubicBezTo>
                    <a:cubicBezTo>
                      <a:pt x="30" y="25"/>
                      <a:pt x="30" y="25"/>
                      <a:pt x="30" y="25"/>
                    </a:cubicBezTo>
                    <a:cubicBezTo>
                      <a:pt x="17" y="20"/>
                      <a:pt x="17" y="20"/>
                      <a:pt x="17" y="20"/>
                    </a:cubicBezTo>
                    <a:cubicBezTo>
                      <a:pt x="17" y="20"/>
                      <a:pt x="17" y="20"/>
                      <a:pt x="17" y="20"/>
                    </a:cubicBezTo>
                    <a:cubicBezTo>
                      <a:pt x="10" y="29"/>
                      <a:pt x="10" y="29"/>
                      <a:pt x="10" y="29"/>
                    </a:cubicBezTo>
                    <a:cubicBezTo>
                      <a:pt x="10" y="29"/>
                      <a:pt x="10" y="29"/>
                      <a:pt x="10" y="29"/>
                    </a:cubicBezTo>
                    <a:cubicBezTo>
                      <a:pt x="18" y="40"/>
                      <a:pt x="18" y="40"/>
                      <a:pt x="18" y="40"/>
                    </a:cubicBezTo>
                    <a:cubicBezTo>
                      <a:pt x="18" y="41"/>
                      <a:pt x="18" y="41"/>
                      <a:pt x="18" y="41"/>
                    </a:cubicBezTo>
                    <a:cubicBezTo>
                      <a:pt x="16" y="46"/>
                      <a:pt x="16" y="46"/>
                      <a:pt x="16" y="46"/>
                    </a:cubicBezTo>
                    <a:cubicBezTo>
                      <a:pt x="16" y="47"/>
                      <a:pt x="16" y="47"/>
                      <a:pt x="16" y="47"/>
                    </a:cubicBezTo>
                    <a:cubicBezTo>
                      <a:pt x="2" y="48"/>
                      <a:pt x="2" y="48"/>
                      <a:pt x="2" y="48"/>
                    </a:cubicBezTo>
                    <a:cubicBezTo>
                      <a:pt x="1" y="49"/>
                      <a:pt x="1" y="49"/>
                      <a:pt x="1" y="49"/>
                    </a:cubicBezTo>
                    <a:cubicBezTo>
                      <a:pt x="0" y="59"/>
                      <a:pt x="0" y="59"/>
                      <a:pt x="0" y="59"/>
                    </a:cubicBezTo>
                    <a:cubicBezTo>
                      <a:pt x="0" y="60"/>
                      <a:pt x="0" y="60"/>
                      <a:pt x="0" y="60"/>
                    </a:cubicBezTo>
                    <a:cubicBezTo>
                      <a:pt x="13" y="65"/>
                      <a:pt x="13" y="65"/>
                      <a:pt x="13" y="65"/>
                    </a:cubicBezTo>
                    <a:cubicBezTo>
                      <a:pt x="13" y="66"/>
                      <a:pt x="13" y="66"/>
                      <a:pt x="13" y="66"/>
                    </a:cubicBezTo>
                    <a:cubicBezTo>
                      <a:pt x="14" y="72"/>
                      <a:pt x="14" y="72"/>
                      <a:pt x="14" y="72"/>
                    </a:cubicBezTo>
                    <a:cubicBezTo>
                      <a:pt x="14" y="73"/>
                      <a:pt x="14" y="73"/>
                      <a:pt x="14" y="73"/>
                    </a:cubicBezTo>
                    <a:cubicBezTo>
                      <a:pt x="2" y="81"/>
                      <a:pt x="2" y="81"/>
                      <a:pt x="2" y="81"/>
                    </a:cubicBezTo>
                    <a:cubicBezTo>
                      <a:pt x="2" y="81"/>
                      <a:pt x="2" y="81"/>
                      <a:pt x="2" y="81"/>
                    </a:cubicBezTo>
                    <a:cubicBezTo>
                      <a:pt x="6" y="92"/>
                      <a:pt x="6" y="92"/>
                      <a:pt x="6" y="92"/>
                    </a:cubicBezTo>
                    <a:cubicBezTo>
                      <a:pt x="7" y="92"/>
                      <a:pt x="7" y="92"/>
                      <a:pt x="7" y="92"/>
                    </a:cubicBezTo>
                    <a:cubicBezTo>
                      <a:pt x="21" y="90"/>
                      <a:pt x="21" y="90"/>
                      <a:pt x="21" y="90"/>
                    </a:cubicBezTo>
                    <a:cubicBezTo>
                      <a:pt x="21" y="91"/>
                      <a:pt x="21" y="91"/>
                      <a:pt x="21" y="91"/>
                    </a:cubicBezTo>
                    <a:cubicBezTo>
                      <a:pt x="25" y="95"/>
                      <a:pt x="25" y="95"/>
                      <a:pt x="25" y="95"/>
                    </a:cubicBezTo>
                    <a:cubicBezTo>
                      <a:pt x="25" y="96"/>
                      <a:pt x="25" y="96"/>
                      <a:pt x="25" y="96"/>
                    </a:cubicBezTo>
                    <a:cubicBezTo>
                      <a:pt x="19" y="109"/>
                      <a:pt x="19" y="109"/>
                      <a:pt x="19" y="109"/>
                    </a:cubicBezTo>
                    <a:cubicBezTo>
                      <a:pt x="19" y="109"/>
                      <a:pt x="19" y="109"/>
                      <a:pt x="19" y="109"/>
                    </a:cubicBezTo>
                    <a:cubicBezTo>
                      <a:pt x="28" y="116"/>
                      <a:pt x="28" y="116"/>
                      <a:pt x="28" y="116"/>
                    </a:cubicBezTo>
                    <a:cubicBezTo>
                      <a:pt x="29" y="116"/>
                      <a:pt x="29" y="116"/>
                      <a:pt x="29" y="116"/>
                    </a:cubicBezTo>
                    <a:cubicBezTo>
                      <a:pt x="40" y="108"/>
                      <a:pt x="40" y="108"/>
                      <a:pt x="40" y="108"/>
                    </a:cubicBezTo>
                    <a:cubicBezTo>
                      <a:pt x="41" y="108"/>
                      <a:pt x="41" y="108"/>
                      <a:pt x="41" y="108"/>
                    </a:cubicBezTo>
                    <a:cubicBezTo>
                      <a:pt x="46" y="110"/>
                      <a:pt x="46" y="110"/>
                      <a:pt x="46" y="110"/>
                    </a:cubicBezTo>
                    <a:cubicBezTo>
                      <a:pt x="46" y="110"/>
                      <a:pt x="46" y="110"/>
                      <a:pt x="46" y="110"/>
                    </a:cubicBezTo>
                    <a:cubicBezTo>
                      <a:pt x="48" y="124"/>
                      <a:pt x="48" y="124"/>
                      <a:pt x="48" y="124"/>
                    </a:cubicBezTo>
                    <a:cubicBezTo>
                      <a:pt x="48" y="125"/>
                      <a:pt x="48" y="125"/>
                      <a:pt x="48" y="125"/>
                    </a:cubicBezTo>
                    <a:cubicBezTo>
                      <a:pt x="59" y="126"/>
                      <a:pt x="59" y="126"/>
                      <a:pt x="59" y="126"/>
                    </a:cubicBezTo>
                    <a:cubicBezTo>
                      <a:pt x="60" y="126"/>
                      <a:pt x="60" y="126"/>
                      <a:pt x="60" y="126"/>
                    </a:cubicBezTo>
                    <a:cubicBezTo>
                      <a:pt x="65" y="113"/>
                      <a:pt x="65" y="113"/>
                      <a:pt x="65" y="113"/>
                    </a:cubicBezTo>
                    <a:cubicBezTo>
                      <a:pt x="66" y="113"/>
                      <a:pt x="66" y="113"/>
                      <a:pt x="66" y="113"/>
                    </a:cubicBezTo>
                    <a:cubicBezTo>
                      <a:pt x="71" y="112"/>
                      <a:pt x="71" y="112"/>
                      <a:pt x="71" y="112"/>
                    </a:cubicBezTo>
                    <a:cubicBezTo>
                      <a:pt x="72" y="112"/>
                      <a:pt x="72" y="112"/>
                      <a:pt x="72" y="112"/>
                    </a:cubicBezTo>
                    <a:cubicBezTo>
                      <a:pt x="80" y="124"/>
                      <a:pt x="80" y="124"/>
                      <a:pt x="80" y="124"/>
                    </a:cubicBezTo>
                    <a:cubicBezTo>
                      <a:pt x="81" y="124"/>
                      <a:pt x="81" y="124"/>
                      <a:pt x="81" y="124"/>
                    </a:cubicBezTo>
                    <a:cubicBezTo>
                      <a:pt x="91" y="120"/>
                      <a:pt x="91" y="120"/>
                      <a:pt x="91" y="120"/>
                    </a:cubicBezTo>
                    <a:cubicBezTo>
                      <a:pt x="91" y="119"/>
                      <a:pt x="91" y="119"/>
                      <a:pt x="91" y="119"/>
                    </a:cubicBezTo>
                    <a:cubicBezTo>
                      <a:pt x="90" y="105"/>
                      <a:pt x="90" y="105"/>
                      <a:pt x="90" y="105"/>
                    </a:cubicBezTo>
                    <a:cubicBezTo>
                      <a:pt x="90" y="105"/>
                      <a:pt x="90" y="105"/>
                      <a:pt x="90" y="105"/>
                    </a:cubicBezTo>
                    <a:cubicBezTo>
                      <a:pt x="95" y="101"/>
                      <a:pt x="95" y="101"/>
                      <a:pt x="95" y="101"/>
                    </a:cubicBezTo>
                    <a:cubicBezTo>
                      <a:pt x="95" y="101"/>
                      <a:pt x="95" y="101"/>
                      <a:pt x="95" y="101"/>
                    </a:cubicBezTo>
                    <a:cubicBezTo>
                      <a:pt x="108" y="107"/>
                      <a:pt x="108" y="107"/>
                      <a:pt x="108" y="107"/>
                    </a:cubicBezTo>
                    <a:cubicBezTo>
                      <a:pt x="109" y="107"/>
                      <a:pt x="109" y="107"/>
                      <a:pt x="109" y="107"/>
                    </a:cubicBezTo>
                    <a:cubicBezTo>
                      <a:pt x="116" y="98"/>
                      <a:pt x="116" y="98"/>
                      <a:pt x="116" y="98"/>
                    </a:cubicBezTo>
                    <a:cubicBezTo>
                      <a:pt x="116" y="97"/>
                      <a:pt x="116" y="97"/>
                      <a:pt x="116" y="97"/>
                    </a:cubicBezTo>
                    <a:cubicBezTo>
                      <a:pt x="107" y="86"/>
                      <a:pt x="107" y="86"/>
                      <a:pt x="107" y="86"/>
                    </a:cubicBezTo>
                    <a:cubicBezTo>
                      <a:pt x="107" y="85"/>
                      <a:pt x="107" y="85"/>
                      <a:pt x="107" y="85"/>
                    </a:cubicBezTo>
                    <a:cubicBezTo>
                      <a:pt x="109" y="80"/>
                      <a:pt x="109" y="80"/>
                      <a:pt x="109" y="80"/>
                    </a:cubicBezTo>
                    <a:cubicBezTo>
                      <a:pt x="110" y="80"/>
                      <a:pt x="110" y="80"/>
                      <a:pt x="110" y="80"/>
                    </a:cubicBezTo>
                    <a:cubicBezTo>
                      <a:pt x="124" y="78"/>
                      <a:pt x="124" y="78"/>
                      <a:pt x="124" y="78"/>
                    </a:cubicBezTo>
                    <a:cubicBezTo>
                      <a:pt x="124" y="78"/>
                      <a:pt x="124" y="78"/>
                      <a:pt x="124" y="78"/>
                    </a:cubicBezTo>
                    <a:cubicBezTo>
                      <a:pt x="126" y="67"/>
                      <a:pt x="126" y="67"/>
                      <a:pt x="126" y="67"/>
                    </a:cubicBezTo>
                    <a:cubicBezTo>
                      <a:pt x="126" y="66"/>
                      <a:pt x="126" y="66"/>
                      <a:pt x="126" y="66"/>
                    </a:cubicBezTo>
                    <a:cubicBezTo>
                      <a:pt x="113" y="61"/>
                      <a:pt x="113" y="61"/>
                      <a:pt x="113" y="61"/>
                    </a:cubicBezTo>
                    <a:cubicBezTo>
                      <a:pt x="112" y="60"/>
                      <a:pt x="112" y="60"/>
                      <a:pt x="112" y="60"/>
                    </a:cubicBezTo>
                    <a:cubicBezTo>
                      <a:pt x="112" y="55"/>
                      <a:pt x="112" y="55"/>
                      <a:pt x="112" y="55"/>
                    </a:cubicBezTo>
                    <a:cubicBezTo>
                      <a:pt x="112" y="54"/>
                      <a:pt x="112" y="54"/>
                      <a:pt x="112" y="54"/>
                    </a:cubicBezTo>
                    <a:cubicBezTo>
                      <a:pt x="123" y="46"/>
                      <a:pt x="123" y="46"/>
                      <a:pt x="123" y="46"/>
                    </a:cubicBezTo>
                    <a:cubicBezTo>
                      <a:pt x="123" y="45"/>
                      <a:pt x="123" y="45"/>
                      <a:pt x="123" y="45"/>
                    </a:cubicBezTo>
                    <a:cubicBezTo>
                      <a:pt x="119" y="35"/>
                      <a:pt x="119" y="35"/>
                      <a:pt x="119" y="35"/>
                    </a:cubicBezTo>
                    <a:close/>
                    <a:moveTo>
                      <a:pt x="69" y="82"/>
                    </a:moveTo>
                    <a:cubicBezTo>
                      <a:pt x="58" y="86"/>
                      <a:pt x="46" y="81"/>
                      <a:pt x="41" y="70"/>
                    </a:cubicBezTo>
                    <a:cubicBezTo>
                      <a:pt x="37" y="59"/>
                      <a:pt x="42" y="47"/>
                      <a:pt x="53" y="43"/>
                    </a:cubicBezTo>
                    <a:cubicBezTo>
                      <a:pt x="64" y="38"/>
                      <a:pt x="76" y="44"/>
                      <a:pt x="80" y="55"/>
                    </a:cubicBezTo>
                    <a:cubicBezTo>
                      <a:pt x="85" y="65"/>
                      <a:pt x="79" y="78"/>
                      <a:pt x="69"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7" name="Freeform 62"/>
              <p:cNvSpPr>
                <a:spLocks noEditPoints="1"/>
              </p:cNvSpPr>
              <p:nvPr/>
            </p:nvSpPr>
            <p:spPr bwMode="auto">
              <a:xfrm>
                <a:off x="1464" y="2020"/>
                <a:ext cx="233" cy="235"/>
              </a:xfrm>
              <a:custGeom>
                <a:avLst/>
                <a:gdLst>
                  <a:gd name="T0" fmla="*/ 134 w 160"/>
                  <a:gd name="T1" fmla="*/ 47 h 161"/>
                  <a:gd name="T2" fmla="*/ 128 w 160"/>
                  <a:gd name="T3" fmla="*/ 40 h 161"/>
                  <a:gd name="T4" fmla="*/ 135 w 160"/>
                  <a:gd name="T5" fmla="*/ 23 h 161"/>
                  <a:gd name="T6" fmla="*/ 124 w 160"/>
                  <a:gd name="T7" fmla="*/ 14 h 161"/>
                  <a:gd name="T8" fmla="*/ 109 w 160"/>
                  <a:gd name="T9" fmla="*/ 24 h 161"/>
                  <a:gd name="T10" fmla="*/ 102 w 160"/>
                  <a:gd name="T11" fmla="*/ 22 h 161"/>
                  <a:gd name="T12" fmla="*/ 99 w 160"/>
                  <a:gd name="T13" fmla="*/ 3 h 161"/>
                  <a:gd name="T14" fmla="*/ 85 w 160"/>
                  <a:gd name="T15" fmla="*/ 0 h 161"/>
                  <a:gd name="T16" fmla="*/ 77 w 160"/>
                  <a:gd name="T17" fmla="*/ 17 h 161"/>
                  <a:gd name="T18" fmla="*/ 69 w 160"/>
                  <a:gd name="T19" fmla="*/ 19 h 161"/>
                  <a:gd name="T20" fmla="*/ 58 w 160"/>
                  <a:gd name="T21" fmla="*/ 4 h 161"/>
                  <a:gd name="T22" fmla="*/ 44 w 160"/>
                  <a:gd name="T23" fmla="*/ 9 h 161"/>
                  <a:gd name="T24" fmla="*/ 46 w 160"/>
                  <a:gd name="T25" fmla="*/ 27 h 161"/>
                  <a:gd name="T26" fmla="*/ 39 w 160"/>
                  <a:gd name="T27" fmla="*/ 33 h 161"/>
                  <a:gd name="T28" fmla="*/ 22 w 160"/>
                  <a:gd name="T29" fmla="*/ 26 h 161"/>
                  <a:gd name="T30" fmla="*/ 13 w 160"/>
                  <a:gd name="T31" fmla="*/ 37 h 161"/>
                  <a:gd name="T32" fmla="*/ 23 w 160"/>
                  <a:gd name="T33" fmla="*/ 52 h 161"/>
                  <a:gd name="T34" fmla="*/ 21 w 160"/>
                  <a:gd name="T35" fmla="*/ 59 h 161"/>
                  <a:gd name="T36" fmla="*/ 2 w 160"/>
                  <a:gd name="T37" fmla="*/ 62 h 161"/>
                  <a:gd name="T38" fmla="*/ 0 w 160"/>
                  <a:gd name="T39" fmla="*/ 76 h 161"/>
                  <a:gd name="T40" fmla="*/ 16 w 160"/>
                  <a:gd name="T41" fmla="*/ 84 h 161"/>
                  <a:gd name="T42" fmla="*/ 18 w 160"/>
                  <a:gd name="T43" fmla="*/ 92 h 161"/>
                  <a:gd name="T44" fmla="*/ 3 w 160"/>
                  <a:gd name="T45" fmla="*/ 103 h 161"/>
                  <a:gd name="T46" fmla="*/ 8 w 160"/>
                  <a:gd name="T47" fmla="*/ 117 h 161"/>
                  <a:gd name="T48" fmla="*/ 26 w 160"/>
                  <a:gd name="T49" fmla="*/ 115 h 161"/>
                  <a:gd name="T50" fmla="*/ 32 w 160"/>
                  <a:gd name="T51" fmla="*/ 121 h 161"/>
                  <a:gd name="T52" fmla="*/ 25 w 160"/>
                  <a:gd name="T53" fmla="*/ 138 h 161"/>
                  <a:gd name="T54" fmla="*/ 36 w 160"/>
                  <a:gd name="T55" fmla="*/ 148 h 161"/>
                  <a:gd name="T56" fmla="*/ 51 w 160"/>
                  <a:gd name="T57" fmla="*/ 137 h 161"/>
                  <a:gd name="T58" fmla="*/ 58 w 160"/>
                  <a:gd name="T59" fmla="*/ 140 h 161"/>
                  <a:gd name="T60" fmla="*/ 61 w 160"/>
                  <a:gd name="T61" fmla="*/ 158 h 161"/>
                  <a:gd name="T62" fmla="*/ 75 w 160"/>
                  <a:gd name="T63" fmla="*/ 161 h 161"/>
                  <a:gd name="T64" fmla="*/ 83 w 160"/>
                  <a:gd name="T65" fmla="*/ 144 h 161"/>
                  <a:gd name="T66" fmla="*/ 91 w 160"/>
                  <a:gd name="T67" fmla="*/ 143 h 161"/>
                  <a:gd name="T68" fmla="*/ 102 w 160"/>
                  <a:gd name="T69" fmla="*/ 158 h 161"/>
                  <a:gd name="T70" fmla="*/ 116 w 160"/>
                  <a:gd name="T71" fmla="*/ 153 h 161"/>
                  <a:gd name="T72" fmla="*/ 114 w 160"/>
                  <a:gd name="T73" fmla="*/ 135 h 161"/>
                  <a:gd name="T74" fmla="*/ 121 w 160"/>
                  <a:gd name="T75" fmla="*/ 129 h 161"/>
                  <a:gd name="T76" fmla="*/ 138 w 160"/>
                  <a:gd name="T77" fmla="*/ 136 h 161"/>
                  <a:gd name="T78" fmla="*/ 147 w 160"/>
                  <a:gd name="T79" fmla="*/ 125 h 161"/>
                  <a:gd name="T80" fmla="*/ 137 w 160"/>
                  <a:gd name="T81" fmla="*/ 110 h 161"/>
                  <a:gd name="T82" fmla="*/ 139 w 160"/>
                  <a:gd name="T83" fmla="*/ 103 h 161"/>
                  <a:gd name="T84" fmla="*/ 158 w 160"/>
                  <a:gd name="T85" fmla="*/ 100 h 161"/>
                  <a:gd name="T86" fmla="*/ 160 w 160"/>
                  <a:gd name="T87" fmla="*/ 86 h 161"/>
                  <a:gd name="T88" fmla="*/ 144 w 160"/>
                  <a:gd name="T89" fmla="*/ 78 h 161"/>
                  <a:gd name="T90" fmla="*/ 142 w 160"/>
                  <a:gd name="T91" fmla="*/ 70 h 161"/>
                  <a:gd name="T92" fmla="*/ 157 w 160"/>
                  <a:gd name="T93" fmla="*/ 59 h 161"/>
                  <a:gd name="T94" fmla="*/ 152 w 160"/>
                  <a:gd name="T95" fmla="*/ 45 h 161"/>
                  <a:gd name="T96" fmla="*/ 87 w 160"/>
                  <a:gd name="T97" fmla="*/ 104 h 161"/>
                  <a:gd name="T98" fmla="*/ 68 w 160"/>
                  <a:gd name="T99" fmla="*/ 55 h 161"/>
                  <a:gd name="T100" fmla="*/ 87 w 160"/>
                  <a:gd name="T101" fmla="*/ 10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0" h="161">
                    <a:moveTo>
                      <a:pt x="151" y="44"/>
                    </a:moveTo>
                    <a:cubicBezTo>
                      <a:pt x="134" y="47"/>
                      <a:pt x="134" y="47"/>
                      <a:pt x="134" y="47"/>
                    </a:cubicBezTo>
                    <a:cubicBezTo>
                      <a:pt x="133" y="46"/>
                      <a:pt x="133" y="46"/>
                      <a:pt x="133" y="46"/>
                    </a:cubicBezTo>
                    <a:cubicBezTo>
                      <a:pt x="128" y="40"/>
                      <a:pt x="128" y="40"/>
                      <a:pt x="128" y="40"/>
                    </a:cubicBezTo>
                    <a:cubicBezTo>
                      <a:pt x="128" y="39"/>
                      <a:pt x="128" y="39"/>
                      <a:pt x="128" y="39"/>
                    </a:cubicBezTo>
                    <a:cubicBezTo>
                      <a:pt x="135" y="23"/>
                      <a:pt x="135" y="23"/>
                      <a:pt x="135" y="23"/>
                    </a:cubicBezTo>
                    <a:cubicBezTo>
                      <a:pt x="135" y="22"/>
                      <a:pt x="135" y="22"/>
                      <a:pt x="135" y="22"/>
                    </a:cubicBezTo>
                    <a:cubicBezTo>
                      <a:pt x="124" y="14"/>
                      <a:pt x="124" y="14"/>
                      <a:pt x="124" y="14"/>
                    </a:cubicBezTo>
                    <a:cubicBezTo>
                      <a:pt x="123" y="14"/>
                      <a:pt x="123" y="14"/>
                      <a:pt x="123" y="14"/>
                    </a:cubicBezTo>
                    <a:cubicBezTo>
                      <a:pt x="109" y="24"/>
                      <a:pt x="109" y="24"/>
                      <a:pt x="109" y="24"/>
                    </a:cubicBezTo>
                    <a:cubicBezTo>
                      <a:pt x="108" y="24"/>
                      <a:pt x="108" y="24"/>
                      <a:pt x="108" y="24"/>
                    </a:cubicBezTo>
                    <a:cubicBezTo>
                      <a:pt x="102" y="22"/>
                      <a:pt x="102" y="22"/>
                      <a:pt x="102" y="22"/>
                    </a:cubicBezTo>
                    <a:cubicBezTo>
                      <a:pt x="101" y="21"/>
                      <a:pt x="101" y="21"/>
                      <a:pt x="101" y="21"/>
                    </a:cubicBezTo>
                    <a:cubicBezTo>
                      <a:pt x="99" y="3"/>
                      <a:pt x="99" y="3"/>
                      <a:pt x="99" y="3"/>
                    </a:cubicBezTo>
                    <a:cubicBezTo>
                      <a:pt x="99" y="3"/>
                      <a:pt x="99" y="3"/>
                      <a:pt x="99" y="3"/>
                    </a:cubicBezTo>
                    <a:cubicBezTo>
                      <a:pt x="85" y="0"/>
                      <a:pt x="85" y="0"/>
                      <a:pt x="85" y="0"/>
                    </a:cubicBezTo>
                    <a:cubicBezTo>
                      <a:pt x="84" y="1"/>
                      <a:pt x="84" y="1"/>
                      <a:pt x="84" y="1"/>
                    </a:cubicBezTo>
                    <a:cubicBezTo>
                      <a:pt x="77" y="17"/>
                      <a:pt x="77" y="17"/>
                      <a:pt x="77" y="17"/>
                    </a:cubicBezTo>
                    <a:cubicBezTo>
                      <a:pt x="76" y="18"/>
                      <a:pt x="76" y="18"/>
                      <a:pt x="76" y="18"/>
                    </a:cubicBezTo>
                    <a:cubicBezTo>
                      <a:pt x="69" y="19"/>
                      <a:pt x="69" y="19"/>
                      <a:pt x="69" y="19"/>
                    </a:cubicBezTo>
                    <a:cubicBezTo>
                      <a:pt x="68" y="18"/>
                      <a:pt x="68" y="18"/>
                      <a:pt x="68" y="18"/>
                    </a:cubicBezTo>
                    <a:cubicBezTo>
                      <a:pt x="58" y="4"/>
                      <a:pt x="58" y="4"/>
                      <a:pt x="58" y="4"/>
                    </a:cubicBezTo>
                    <a:cubicBezTo>
                      <a:pt x="57" y="4"/>
                      <a:pt x="57" y="4"/>
                      <a:pt x="57" y="4"/>
                    </a:cubicBezTo>
                    <a:cubicBezTo>
                      <a:pt x="44" y="9"/>
                      <a:pt x="44" y="9"/>
                      <a:pt x="44" y="9"/>
                    </a:cubicBezTo>
                    <a:cubicBezTo>
                      <a:pt x="43" y="10"/>
                      <a:pt x="43" y="10"/>
                      <a:pt x="43" y="10"/>
                    </a:cubicBezTo>
                    <a:cubicBezTo>
                      <a:pt x="46" y="27"/>
                      <a:pt x="46" y="27"/>
                      <a:pt x="46" y="27"/>
                    </a:cubicBezTo>
                    <a:cubicBezTo>
                      <a:pt x="45" y="28"/>
                      <a:pt x="45" y="28"/>
                      <a:pt x="45" y="28"/>
                    </a:cubicBezTo>
                    <a:cubicBezTo>
                      <a:pt x="39" y="33"/>
                      <a:pt x="39" y="33"/>
                      <a:pt x="39" y="33"/>
                    </a:cubicBezTo>
                    <a:cubicBezTo>
                      <a:pt x="38" y="33"/>
                      <a:pt x="38" y="33"/>
                      <a:pt x="38" y="33"/>
                    </a:cubicBezTo>
                    <a:cubicBezTo>
                      <a:pt x="22" y="26"/>
                      <a:pt x="22" y="26"/>
                      <a:pt x="22" y="26"/>
                    </a:cubicBezTo>
                    <a:cubicBezTo>
                      <a:pt x="21" y="26"/>
                      <a:pt x="21" y="26"/>
                      <a:pt x="21" y="26"/>
                    </a:cubicBezTo>
                    <a:cubicBezTo>
                      <a:pt x="13" y="37"/>
                      <a:pt x="13" y="37"/>
                      <a:pt x="13" y="37"/>
                    </a:cubicBezTo>
                    <a:cubicBezTo>
                      <a:pt x="13" y="38"/>
                      <a:pt x="13" y="38"/>
                      <a:pt x="13" y="38"/>
                    </a:cubicBezTo>
                    <a:cubicBezTo>
                      <a:pt x="23" y="52"/>
                      <a:pt x="23" y="52"/>
                      <a:pt x="23" y="52"/>
                    </a:cubicBezTo>
                    <a:cubicBezTo>
                      <a:pt x="24" y="53"/>
                      <a:pt x="24" y="53"/>
                      <a:pt x="24" y="53"/>
                    </a:cubicBezTo>
                    <a:cubicBezTo>
                      <a:pt x="21" y="59"/>
                      <a:pt x="21" y="59"/>
                      <a:pt x="21" y="59"/>
                    </a:cubicBezTo>
                    <a:cubicBezTo>
                      <a:pt x="21" y="59"/>
                      <a:pt x="20" y="60"/>
                      <a:pt x="20" y="60"/>
                    </a:cubicBezTo>
                    <a:cubicBezTo>
                      <a:pt x="2" y="62"/>
                      <a:pt x="2" y="62"/>
                      <a:pt x="2" y="62"/>
                    </a:cubicBezTo>
                    <a:cubicBezTo>
                      <a:pt x="2" y="62"/>
                      <a:pt x="2" y="62"/>
                      <a:pt x="2" y="62"/>
                    </a:cubicBezTo>
                    <a:cubicBezTo>
                      <a:pt x="0" y="76"/>
                      <a:pt x="0" y="76"/>
                      <a:pt x="0" y="76"/>
                    </a:cubicBezTo>
                    <a:cubicBezTo>
                      <a:pt x="0" y="77"/>
                      <a:pt x="0" y="77"/>
                      <a:pt x="0" y="77"/>
                    </a:cubicBezTo>
                    <a:cubicBezTo>
                      <a:pt x="16" y="84"/>
                      <a:pt x="16" y="84"/>
                      <a:pt x="16" y="84"/>
                    </a:cubicBezTo>
                    <a:cubicBezTo>
                      <a:pt x="17" y="85"/>
                      <a:pt x="17" y="85"/>
                      <a:pt x="17" y="85"/>
                    </a:cubicBezTo>
                    <a:cubicBezTo>
                      <a:pt x="18" y="92"/>
                      <a:pt x="18" y="92"/>
                      <a:pt x="18" y="92"/>
                    </a:cubicBezTo>
                    <a:cubicBezTo>
                      <a:pt x="17" y="93"/>
                      <a:pt x="17" y="93"/>
                      <a:pt x="17" y="93"/>
                    </a:cubicBezTo>
                    <a:cubicBezTo>
                      <a:pt x="3" y="103"/>
                      <a:pt x="3" y="103"/>
                      <a:pt x="3" y="103"/>
                    </a:cubicBezTo>
                    <a:cubicBezTo>
                      <a:pt x="3" y="104"/>
                      <a:pt x="3" y="104"/>
                      <a:pt x="3" y="104"/>
                    </a:cubicBezTo>
                    <a:cubicBezTo>
                      <a:pt x="8" y="117"/>
                      <a:pt x="8" y="117"/>
                      <a:pt x="8" y="117"/>
                    </a:cubicBezTo>
                    <a:cubicBezTo>
                      <a:pt x="9" y="117"/>
                      <a:pt x="9" y="117"/>
                      <a:pt x="9" y="117"/>
                    </a:cubicBezTo>
                    <a:cubicBezTo>
                      <a:pt x="26" y="115"/>
                      <a:pt x="26" y="115"/>
                      <a:pt x="26" y="115"/>
                    </a:cubicBezTo>
                    <a:cubicBezTo>
                      <a:pt x="27" y="116"/>
                      <a:pt x="27" y="116"/>
                      <a:pt x="27" y="116"/>
                    </a:cubicBezTo>
                    <a:cubicBezTo>
                      <a:pt x="32" y="121"/>
                      <a:pt x="32" y="121"/>
                      <a:pt x="32" y="121"/>
                    </a:cubicBezTo>
                    <a:cubicBezTo>
                      <a:pt x="32" y="122"/>
                      <a:pt x="32" y="122"/>
                      <a:pt x="32" y="122"/>
                    </a:cubicBezTo>
                    <a:cubicBezTo>
                      <a:pt x="25" y="138"/>
                      <a:pt x="25" y="138"/>
                      <a:pt x="25" y="138"/>
                    </a:cubicBezTo>
                    <a:cubicBezTo>
                      <a:pt x="25" y="139"/>
                      <a:pt x="25" y="139"/>
                      <a:pt x="25" y="139"/>
                    </a:cubicBezTo>
                    <a:cubicBezTo>
                      <a:pt x="36" y="148"/>
                      <a:pt x="36" y="148"/>
                      <a:pt x="36" y="148"/>
                    </a:cubicBezTo>
                    <a:cubicBezTo>
                      <a:pt x="37" y="148"/>
                      <a:pt x="37" y="148"/>
                      <a:pt x="37" y="148"/>
                    </a:cubicBezTo>
                    <a:cubicBezTo>
                      <a:pt x="51" y="137"/>
                      <a:pt x="51" y="137"/>
                      <a:pt x="51" y="137"/>
                    </a:cubicBezTo>
                    <a:cubicBezTo>
                      <a:pt x="52" y="137"/>
                      <a:pt x="52" y="137"/>
                      <a:pt x="52" y="137"/>
                    </a:cubicBezTo>
                    <a:cubicBezTo>
                      <a:pt x="58" y="140"/>
                      <a:pt x="58" y="140"/>
                      <a:pt x="58" y="140"/>
                    </a:cubicBezTo>
                    <a:cubicBezTo>
                      <a:pt x="59" y="141"/>
                      <a:pt x="59" y="141"/>
                      <a:pt x="59" y="141"/>
                    </a:cubicBezTo>
                    <a:cubicBezTo>
                      <a:pt x="61" y="158"/>
                      <a:pt x="61" y="158"/>
                      <a:pt x="61" y="158"/>
                    </a:cubicBezTo>
                    <a:cubicBezTo>
                      <a:pt x="61" y="159"/>
                      <a:pt x="61" y="159"/>
                      <a:pt x="61" y="159"/>
                    </a:cubicBezTo>
                    <a:cubicBezTo>
                      <a:pt x="75" y="161"/>
                      <a:pt x="75" y="161"/>
                      <a:pt x="75" y="161"/>
                    </a:cubicBezTo>
                    <a:cubicBezTo>
                      <a:pt x="76" y="161"/>
                      <a:pt x="76" y="161"/>
                      <a:pt x="76" y="161"/>
                    </a:cubicBezTo>
                    <a:cubicBezTo>
                      <a:pt x="83" y="144"/>
                      <a:pt x="83" y="144"/>
                      <a:pt x="83" y="144"/>
                    </a:cubicBezTo>
                    <a:cubicBezTo>
                      <a:pt x="84" y="144"/>
                      <a:pt x="84" y="144"/>
                      <a:pt x="84" y="144"/>
                    </a:cubicBezTo>
                    <a:cubicBezTo>
                      <a:pt x="91" y="143"/>
                      <a:pt x="91" y="143"/>
                      <a:pt x="91" y="143"/>
                    </a:cubicBezTo>
                    <a:cubicBezTo>
                      <a:pt x="91" y="143"/>
                      <a:pt x="92" y="143"/>
                      <a:pt x="92" y="143"/>
                    </a:cubicBezTo>
                    <a:cubicBezTo>
                      <a:pt x="102" y="158"/>
                      <a:pt x="102" y="158"/>
                      <a:pt x="102" y="158"/>
                    </a:cubicBezTo>
                    <a:cubicBezTo>
                      <a:pt x="103" y="158"/>
                      <a:pt x="103" y="158"/>
                      <a:pt x="103" y="158"/>
                    </a:cubicBezTo>
                    <a:cubicBezTo>
                      <a:pt x="116" y="153"/>
                      <a:pt x="116" y="153"/>
                      <a:pt x="116" y="153"/>
                    </a:cubicBezTo>
                    <a:cubicBezTo>
                      <a:pt x="117" y="152"/>
                      <a:pt x="117" y="152"/>
                      <a:pt x="117" y="152"/>
                    </a:cubicBezTo>
                    <a:cubicBezTo>
                      <a:pt x="114" y="135"/>
                      <a:pt x="114" y="135"/>
                      <a:pt x="114" y="135"/>
                    </a:cubicBezTo>
                    <a:cubicBezTo>
                      <a:pt x="115" y="133"/>
                      <a:pt x="115" y="133"/>
                      <a:pt x="115" y="133"/>
                    </a:cubicBezTo>
                    <a:cubicBezTo>
                      <a:pt x="121" y="129"/>
                      <a:pt x="121" y="129"/>
                      <a:pt x="121" y="129"/>
                    </a:cubicBezTo>
                    <a:cubicBezTo>
                      <a:pt x="122" y="129"/>
                      <a:pt x="122" y="129"/>
                      <a:pt x="122" y="129"/>
                    </a:cubicBezTo>
                    <a:cubicBezTo>
                      <a:pt x="138" y="136"/>
                      <a:pt x="138" y="136"/>
                      <a:pt x="138" y="136"/>
                    </a:cubicBezTo>
                    <a:cubicBezTo>
                      <a:pt x="139" y="136"/>
                      <a:pt x="139" y="136"/>
                      <a:pt x="139" y="136"/>
                    </a:cubicBezTo>
                    <a:cubicBezTo>
                      <a:pt x="147" y="125"/>
                      <a:pt x="147" y="125"/>
                      <a:pt x="147" y="125"/>
                    </a:cubicBezTo>
                    <a:cubicBezTo>
                      <a:pt x="147" y="124"/>
                      <a:pt x="147" y="124"/>
                      <a:pt x="147" y="124"/>
                    </a:cubicBezTo>
                    <a:cubicBezTo>
                      <a:pt x="137" y="110"/>
                      <a:pt x="137" y="110"/>
                      <a:pt x="137" y="110"/>
                    </a:cubicBezTo>
                    <a:cubicBezTo>
                      <a:pt x="136" y="109"/>
                      <a:pt x="136" y="109"/>
                      <a:pt x="136" y="109"/>
                    </a:cubicBezTo>
                    <a:cubicBezTo>
                      <a:pt x="139" y="103"/>
                      <a:pt x="139" y="103"/>
                      <a:pt x="139" y="103"/>
                    </a:cubicBezTo>
                    <a:cubicBezTo>
                      <a:pt x="140" y="102"/>
                      <a:pt x="140" y="102"/>
                      <a:pt x="140" y="102"/>
                    </a:cubicBezTo>
                    <a:cubicBezTo>
                      <a:pt x="158" y="100"/>
                      <a:pt x="158" y="100"/>
                      <a:pt x="158" y="100"/>
                    </a:cubicBezTo>
                    <a:cubicBezTo>
                      <a:pt x="158" y="100"/>
                      <a:pt x="158" y="100"/>
                      <a:pt x="158" y="99"/>
                    </a:cubicBezTo>
                    <a:cubicBezTo>
                      <a:pt x="160" y="86"/>
                      <a:pt x="160" y="86"/>
                      <a:pt x="160" y="86"/>
                    </a:cubicBezTo>
                    <a:cubicBezTo>
                      <a:pt x="160" y="85"/>
                      <a:pt x="160" y="85"/>
                      <a:pt x="160" y="85"/>
                    </a:cubicBezTo>
                    <a:cubicBezTo>
                      <a:pt x="144" y="78"/>
                      <a:pt x="144" y="78"/>
                      <a:pt x="144" y="78"/>
                    </a:cubicBezTo>
                    <a:cubicBezTo>
                      <a:pt x="143" y="77"/>
                      <a:pt x="143" y="77"/>
                      <a:pt x="143" y="77"/>
                    </a:cubicBezTo>
                    <a:cubicBezTo>
                      <a:pt x="142" y="70"/>
                      <a:pt x="142" y="70"/>
                      <a:pt x="142" y="70"/>
                    </a:cubicBezTo>
                    <a:cubicBezTo>
                      <a:pt x="143" y="69"/>
                      <a:pt x="143" y="69"/>
                      <a:pt x="143" y="69"/>
                    </a:cubicBezTo>
                    <a:cubicBezTo>
                      <a:pt x="157" y="59"/>
                      <a:pt x="157" y="59"/>
                      <a:pt x="157" y="59"/>
                    </a:cubicBezTo>
                    <a:cubicBezTo>
                      <a:pt x="157" y="58"/>
                      <a:pt x="157" y="58"/>
                      <a:pt x="157" y="58"/>
                    </a:cubicBezTo>
                    <a:cubicBezTo>
                      <a:pt x="152" y="45"/>
                      <a:pt x="152" y="45"/>
                      <a:pt x="152" y="45"/>
                    </a:cubicBezTo>
                    <a:lnTo>
                      <a:pt x="151" y="44"/>
                    </a:lnTo>
                    <a:close/>
                    <a:moveTo>
                      <a:pt x="87" y="104"/>
                    </a:moveTo>
                    <a:cubicBezTo>
                      <a:pt x="74" y="110"/>
                      <a:pt x="58" y="103"/>
                      <a:pt x="53" y="89"/>
                    </a:cubicBezTo>
                    <a:cubicBezTo>
                      <a:pt x="47" y="76"/>
                      <a:pt x="54" y="60"/>
                      <a:pt x="68" y="55"/>
                    </a:cubicBezTo>
                    <a:cubicBezTo>
                      <a:pt x="81" y="49"/>
                      <a:pt x="97" y="56"/>
                      <a:pt x="102" y="70"/>
                    </a:cubicBezTo>
                    <a:cubicBezTo>
                      <a:pt x="108" y="83"/>
                      <a:pt x="101" y="99"/>
                      <a:pt x="87"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8" name="Freeform 63"/>
              <p:cNvSpPr>
                <a:spLocks/>
              </p:cNvSpPr>
              <p:nvPr/>
            </p:nvSpPr>
            <p:spPr bwMode="auto">
              <a:xfrm>
                <a:off x="1952" y="3065"/>
                <a:ext cx="233" cy="152"/>
              </a:xfrm>
              <a:custGeom>
                <a:avLst/>
                <a:gdLst>
                  <a:gd name="T0" fmla="*/ 2 w 160"/>
                  <a:gd name="T1" fmla="*/ 5 h 105"/>
                  <a:gd name="T2" fmla="*/ 4 w 160"/>
                  <a:gd name="T3" fmla="*/ 1 h 105"/>
                  <a:gd name="T4" fmla="*/ 8 w 160"/>
                  <a:gd name="T5" fmla="*/ 0 h 105"/>
                  <a:gd name="T6" fmla="*/ 15 w 160"/>
                  <a:gd name="T7" fmla="*/ 0 h 105"/>
                  <a:gd name="T8" fmla="*/ 34 w 160"/>
                  <a:gd name="T9" fmla="*/ 2 h 105"/>
                  <a:gd name="T10" fmla="*/ 36 w 160"/>
                  <a:gd name="T11" fmla="*/ 2 h 105"/>
                  <a:gd name="T12" fmla="*/ 36 w 160"/>
                  <a:gd name="T13" fmla="*/ 2 h 105"/>
                  <a:gd name="T14" fmla="*/ 39 w 160"/>
                  <a:gd name="T15" fmla="*/ 8 h 105"/>
                  <a:gd name="T16" fmla="*/ 35 w 160"/>
                  <a:gd name="T17" fmla="*/ 13 h 105"/>
                  <a:gd name="T18" fmla="*/ 33 w 160"/>
                  <a:gd name="T19" fmla="*/ 13 h 105"/>
                  <a:gd name="T20" fmla="*/ 27 w 160"/>
                  <a:gd name="T21" fmla="*/ 12 h 105"/>
                  <a:gd name="T22" fmla="*/ 23 w 160"/>
                  <a:gd name="T23" fmla="*/ 12 h 105"/>
                  <a:gd name="T24" fmla="*/ 29 w 160"/>
                  <a:gd name="T25" fmla="*/ 17 h 105"/>
                  <a:gd name="T26" fmla="*/ 40 w 160"/>
                  <a:gd name="T27" fmla="*/ 28 h 105"/>
                  <a:gd name="T28" fmla="*/ 46 w 160"/>
                  <a:gd name="T29" fmla="*/ 34 h 105"/>
                  <a:gd name="T30" fmla="*/ 54 w 160"/>
                  <a:gd name="T31" fmla="*/ 41 h 105"/>
                  <a:gd name="T32" fmla="*/ 59 w 160"/>
                  <a:gd name="T33" fmla="*/ 45 h 105"/>
                  <a:gd name="T34" fmla="*/ 65 w 160"/>
                  <a:gd name="T35" fmla="*/ 40 h 105"/>
                  <a:gd name="T36" fmla="*/ 67 w 160"/>
                  <a:gd name="T37" fmla="*/ 38 h 105"/>
                  <a:gd name="T38" fmla="*/ 74 w 160"/>
                  <a:gd name="T39" fmla="*/ 32 h 105"/>
                  <a:gd name="T40" fmla="*/ 75 w 160"/>
                  <a:gd name="T41" fmla="*/ 31 h 105"/>
                  <a:gd name="T42" fmla="*/ 83 w 160"/>
                  <a:gd name="T43" fmla="*/ 31 h 105"/>
                  <a:gd name="T44" fmla="*/ 89 w 160"/>
                  <a:gd name="T45" fmla="*/ 36 h 105"/>
                  <a:gd name="T46" fmla="*/ 95 w 160"/>
                  <a:gd name="T47" fmla="*/ 41 h 105"/>
                  <a:gd name="T48" fmla="*/ 99 w 160"/>
                  <a:gd name="T49" fmla="*/ 44 h 105"/>
                  <a:gd name="T50" fmla="*/ 101 w 160"/>
                  <a:gd name="T51" fmla="*/ 46 h 105"/>
                  <a:gd name="T52" fmla="*/ 121 w 160"/>
                  <a:gd name="T53" fmla="*/ 64 h 105"/>
                  <a:gd name="T54" fmla="*/ 122 w 160"/>
                  <a:gd name="T55" fmla="*/ 64 h 105"/>
                  <a:gd name="T56" fmla="*/ 128 w 160"/>
                  <a:gd name="T57" fmla="*/ 69 h 105"/>
                  <a:gd name="T58" fmla="*/ 154 w 160"/>
                  <a:gd name="T59" fmla="*/ 92 h 105"/>
                  <a:gd name="T60" fmla="*/ 157 w 160"/>
                  <a:gd name="T61" fmla="*/ 95 h 105"/>
                  <a:gd name="T62" fmla="*/ 158 w 160"/>
                  <a:gd name="T63" fmla="*/ 103 h 105"/>
                  <a:gd name="T64" fmla="*/ 152 w 160"/>
                  <a:gd name="T65" fmla="*/ 104 h 105"/>
                  <a:gd name="T66" fmla="*/ 150 w 160"/>
                  <a:gd name="T67" fmla="*/ 103 h 105"/>
                  <a:gd name="T68" fmla="*/ 127 w 160"/>
                  <a:gd name="T69" fmla="*/ 83 h 105"/>
                  <a:gd name="T70" fmla="*/ 121 w 160"/>
                  <a:gd name="T71" fmla="*/ 78 h 105"/>
                  <a:gd name="T72" fmla="*/ 120 w 160"/>
                  <a:gd name="T73" fmla="*/ 78 h 105"/>
                  <a:gd name="T74" fmla="*/ 100 w 160"/>
                  <a:gd name="T75" fmla="*/ 61 h 105"/>
                  <a:gd name="T76" fmla="*/ 98 w 160"/>
                  <a:gd name="T77" fmla="*/ 59 h 105"/>
                  <a:gd name="T78" fmla="*/ 94 w 160"/>
                  <a:gd name="T79" fmla="*/ 55 h 105"/>
                  <a:gd name="T80" fmla="*/ 88 w 160"/>
                  <a:gd name="T81" fmla="*/ 50 h 105"/>
                  <a:gd name="T82" fmla="*/ 79 w 160"/>
                  <a:gd name="T83" fmla="*/ 42 h 105"/>
                  <a:gd name="T84" fmla="*/ 73 w 160"/>
                  <a:gd name="T85" fmla="*/ 48 h 105"/>
                  <a:gd name="T86" fmla="*/ 66 w 160"/>
                  <a:gd name="T87" fmla="*/ 54 h 105"/>
                  <a:gd name="T88" fmla="*/ 64 w 160"/>
                  <a:gd name="T89" fmla="*/ 56 h 105"/>
                  <a:gd name="T90" fmla="*/ 63 w 160"/>
                  <a:gd name="T91" fmla="*/ 57 h 105"/>
                  <a:gd name="T92" fmla="*/ 55 w 160"/>
                  <a:gd name="T93" fmla="*/ 57 h 105"/>
                  <a:gd name="T94" fmla="*/ 53 w 160"/>
                  <a:gd name="T95" fmla="*/ 55 h 105"/>
                  <a:gd name="T96" fmla="*/ 45 w 160"/>
                  <a:gd name="T97" fmla="*/ 48 h 105"/>
                  <a:gd name="T98" fmla="*/ 39 w 160"/>
                  <a:gd name="T99" fmla="*/ 42 h 105"/>
                  <a:gd name="T100" fmla="*/ 31 w 160"/>
                  <a:gd name="T101" fmla="*/ 35 h 105"/>
                  <a:gd name="T102" fmla="*/ 13 w 160"/>
                  <a:gd name="T103" fmla="*/ 18 h 105"/>
                  <a:gd name="T104" fmla="*/ 13 w 160"/>
                  <a:gd name="T105" fmla="*/ 18 h 105"/>
                  <a:gd name="T106" fmla="*/ 12 w 160"/>
                  <a:gd name="T107" fmla="*/ 30 h 105"/>
                  <a:gd name="T108" fmla="*/ 6 w 160"/>
                  <a:gd name="T109" fmla="*/ 36 h 105"/>
                  <a:gd name="T110" fmla="*/ 1 w 160"/>
                  <a:gd name="T111" fmla="*/ 30 h 105"/>
                  <a:gd name="T112" fmla="*/ 2 w 160"/>
                  <a:gd name="T113" fmla="*/ 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 h="105">
                    <a:moveTo>
                      <a:pt x="2" y="5"/>
                    </a:moveTo>
                    <a:cubicBezTo>
                      <a:pt x="2" y="4"/>
                      <a:pt x="3" y="2"/>
                      <a:pt x="4" y="1"/>
                    </a:cubicBezTo>
                    <a:cubicBezTo>
                      <a:pt x="5" y="0"/>
                      <a:pt x="7" y="0"/>
                      <a:pt x="8" y="0"/>
                    </a:cubicBezTo>
                    <a:cubicBezTo>
                      <a:pt x="15" y="0"/>
                      <a:pt x="15" y="0"/>
                      <a:pt x="15" y="0"/>
                    </a:cubicBezTo>
                    <a:cubicBezTo>
                      <a:pt x="34" y="2"/>
                      <a:pt x="34" y="2"/>
                      <a:pt x="34" y="2"/>
                    </a:cubicBezTo>
                    <a:cubicBezTo>
                      <a:pt x="35" y="2"/>
                      <a:pt x="35" y="2"/>
                      <a:pt x="36" y="2"/>
                    </a:cubicBezTo>
                    <a:cubicBezTo>
                      <a:pt x="36" y="2"/>
                      <a:pt x="36" y="2"/>
                      <a:pt x="36" y="2"/>
                    </a:cubicBezTo>
                    <a:cubicBezTo>
                      <a:pt x="38" y="3"/>
                      <a:pt x="39" y="5"/>
                      <a:pt x="39" y="8"/>
                    </a:cubicBezTo>
                    <a:cubicBezTo>
                      <a:pt x="39" y="10"/>
                      <a:pt x="37" y="12"/>
                      <a:pt x="35" y="13"/>
                    </a:cubicBezTo>
                    <a:cubicBezTo>
                      <a:pt x="35" y="13"/>
                      <a:pt x="34" y="13"/>
                      <a:pt x="33" y="13"/>
                    </a:cubicBezTo>
                    <a:cubicBezTo>
                      <a:pt x="27" y="12"/>
                      <a:pt x="27" y="12"/>
                      <a:pt x="27" y="12"/>
                    </a:cubicBezTo>
                    <a:cubicBezTo>
                      <a:pt x="23" y="12"/>
                      <a:pt x="23" y="12"/>
                      <a:pt x="23" y="12"/>
                    </a:cubicBezTo>
                    <a:cubicBezTo>
                      <a:pt x="29" y="17"/>
                      <a:pt x="29" y="17"/>
                      <a:pt x="29" y="17"/>
                    </a:cubicBezTo>
                    <a:cubicBezTo>
                      <a:pt x="40" y="28"/>
                      <a:pt x="40" y="28"/>
                      <a:pt x="40" y="28"/>
                    </a:cubicBezTo>
                    <a:cubicBezTo>
                      <a:pt x="46" y="34"/>
                      <a:pt x="46" y="34"/>
                      <a:pt x="46" y="34"/>
                    </a:cubicBezTo>
                    <a:cubicBezTo>
                      <a:pt x="54" y="41"/>
                      <a:pt x="54" y="41"/>
                      <a:pt x="54" y="41"/>
                    </a:cubicBezTo>
                    <a:cubicBezTo>
                      <a:pt x="59" y="45"/>
                      <a:pt x="59" y="45"/>
                      <a:pt x="59" y="45"/>
                    </a:cubicBezTo>
                    <a:cubicBezTo>
                      <a:pt x="65" y="40"/>
                      <a:pt x="65" y="40"/>
                      <a:pt x="65" y="40"/>
                    </a:cubicBezTo>
                    <a:cubicBezTo>
                      <a:pt x="67" y="38"/>
                      <a:pt x="67" y="38"/>
                      <a:pt x="67" y="38"/>
                    </a:cubicBezTo>
                    <a:cubicBezTo>
                      <a:pt x="74" y="32"/>
                      <a:pt x="74" y="32"/>
                      <a:pt x="74" y="32"/>
                    </a:cubicBezTo>
                    <a:cubicBezTo>
                      <a:pt x="75" y="31"/>
                      <a:pt x="75" y="31"/>
                      <a:pt x="75" y="31"/>
                    </a:cubicBezTo>
                    <a:cubicBezTo>
                      <a:pt x="77" y="29"/>
                      <a:pt x="81" y="29"/>
                      <a:pt x="83" y="31"/>
                    </a:cubicBezTo>
                    <a:cubicBezTo>
                      <a:pt x="89" y="36"/>
                      <a:pt x="89" y="36"/>
                      <a:pt x="89" y="36"/>
                    </a:cubicBezTo>
                    <a:cubicBezTo>
                      <a:pt x="95" y="41"/>
                      <a:pt x="95" y="41"/>
                      <a:pt x="95" y="41"/>
                    </a:cubicBezTo>
                    <a:cubicBezTo>
                      <a:pt x="99" y="44"/>
                      <a:pt x="99" y="44"/>
                      <a:pt x="99" y="44"/>
                    </a:cubicBezTo>
                    <a:cubicBezTo>
                      <a:pt x="101" y="46"/>
                      <a:pt x="101" y="46"/>
                      <a:pt x="101" y="46"/>
                    </a:cubicBezTo>
                    <a:cubicBezTo>
                      <a:pt x="121" y="64"/>
                      <a:pt x="121" y="64"/>
                      <a:pt x="121" y="64"/>
                    </a:cubicBezTo>
                    <a:cubicBezTo>
                      <a:pt x="122" y="64"/>
                      <a:pt x="122" y="64"/>
                      <a:pt x="122" y="64"/>
                    </a:cubicBezTo>
                    <a:cubicBezTo>
                      <a:pt x="128" y="69"/>
                      <a:pt x="128" y="69"/>
                      <a:pt x="128" y="69"/>
                    </a:cubicBezTo>
                    <a:cubicBezTo>
                      <a:pt x="154" y="92"/>
                      <a:pt x="154" y="92"/>
                      <a:pt x="154" y="92"/>
                    </a:cubicBezTo>
                    <a:cubicBezTo>
                      <a:pt x="157" y="95"/>
                      <a:pt x="157" y="95"/>
                      <a:pt x="157" y="95"/>
                    </a:cubicBezTo>
                    <a:cubicBezTo>
                      <a:pt x="160" y="97"/>
                      <a:pt x="160" y="100"/>
                      <a:pt x="158" y="103"/>
                    </a:cubicBezTo>
                    <a:cubicBezTo>
                      <a:pt x="156" y="104"/>
                      <a:pt x="154" y="105"/>
                      <a:pt x="152" y="104"/>
                    </a:cubicBezTo>
                    <a:cubicBezTo>
                      <a:pt x="151" y="104"/>
                      <a:pt x="150" y="104"/>
                      <a:pt x="150" y="103"/>
                    </a:cubicBezTo>
                    <a:cubicBezTo>
                      <a:pt x="127" y="83"/>
                      <a:pt x="127" y="83"/>
                      <a:pt x="127" y="83"/>
                    </a:cubicBezTo>
                    <a:cubicBezTo>
                      <a:pt x="121" y="78"/>
                      <a:pt x="121" y="78"/>
                      <a:pt x="121" y="78"/>
                    </a:cubicBezTo>
                    <a:cubicBezTo>
                      <a:pt x="120" y="78"/>
                      <a:pt x="120" y="78"/>
                      <a:pt x="120" y="78"/>
                    </a:cubicBezTo>
                    <a:cubicBezTo>
                      <a:pt x="100" y="61"/>
                      <a:pt x="100" y="61"/>
                      <a:pt x="100" y="61"/>
                    </a:cubicBezTo>
                    <a:cubicBezTo>
                      <a:pt x="98" y="59"/>
                      <a:pt x="98" y="59"/>
                      <a:pt x="98" y="59"/>
                    </a:cubicBezTo>
                    <a:cubicBezTo>
                      <a:pt x="94" y="55"/>
                      <a:pt x="94" y="55"/>
                      <a:pt x="94" y="55"/>
                    </a:cubicBezTo>
                    <a:cubicBezTo>
                      <a:pt x="88" y="50"/>
                      <a:pt x="88" y="50"/>
                      <a:pt x="88" y="50"/>
                    </a:cubicBezTo>
                    <a:cubicBezTo>
                      <a:pt x="79" y="42"/>
                      <a:pt x="79" y="42"/>
                      <a:pt x="79" y="42"/>
                    </a:cubicBezTo>
                    <a:cubicBezTo>
                      <a:pt x="73" y="48"/>
                      <a:pt x="73" y="48"/>
                      <a:pt x="73" y="48"/>
                    </a:cubicBezTo>
                    <a:cubicBezTo>
                      <a:pt x="66" y="54"/>
                      <a:pt x="66" y="54"/>
                      <a:pt x="66" y="54"/>
                    </a:cubicBezTo>
                    <a:cubicBezTo>
                      <a:pt x="64" y="56"/>
                      <a:pt x="64" y="56"/>
                      <a:pt x="64" y="56"/>
                    </a:cubicBezTo>
                    <a:cubicBezTo>
                      <a:pt x="63" y="57"/>
                      <a:pt x="63" y="57"/>
                      <a:pt x="63" y="57"/>
                    </a:cubicBezTo>
                    <a:cubicBezTo>
                      <a:pt x="61" y="59"/>
                      <a:pt x="57" y="59"/>
                      <a:pt x="55" y="57"/>
                    </a:cubicBezTo>
                    <a:cubicBezTo>
                      <a:pt x="53" y="55"/>
                      <a:pt x="53" y="55"/>
                      <a:pt x="53" y="55"/>
                    </a:cubicBezTo>
                    <a:cubicBezTo>
                      <a:pt x="45" y="48"/>
                      <a:pt x="45" y="48"/>
                      <a:pt x="45" y="48"/>
                    </a:cubicBezTo>
                    <a:cubicBezTo>
                      <a:pt x="39" y="42"/>
                      <a:pt x="39" y="42"/>
                      <a:pt x="39" y="42"/>
                    </a:cubicBezTo>
                    <a:cubicBezTo>
                      <a:pt x="31" y="35"/>
                      <a:pt x="31" y="35"/>
                      <a:pt x="31" y="35"/>
                    </a:cubicBezTo>
                    <a:cubicBezTo>
                      <a:pt x="13" y="18"/>
                      <a:pt x="13" y="18"/>
                      <a:pt x="13" y="18"/>
                    </a:cubicBezTo>
                    <a:cubicBezTo>
                      <a:pt x="13" y="18"/>
                      <a:pt x="13" y="18"/>
                      <a:pt x="13" y="18"/>
                    </a:cubicBezTo>
                    <a:cubicBezTo>
                      <a:pt x="12" y="30"/>
                      <a:pt x="12" y="30"/>
                      <a:pt x="12" y="30"/>
                    </a:cubicBezTo>
                    <a:cubicBezTo>
                      <a:pt x="12" y="34"/>
                      <a:pt x="9" y="36"/>
                      <a:pt x="6" y="36"/>
                    </a:cubicBezTo>
                    <a:cubicBezTo>
                      <a:pt x="3" y="35"/>
                      <a:pt x="0" y="33"/>
                      <a:pt x="1" y="30"/>
                    </a:cubicBezTo>
                    <a:lnTo>
                      <a:pt x="2"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9" name="Freeform 64"/>
              <p:cNvSpPr>
                <a:spLocks/>
              </p:cNvSpPr>
              <p:nvPr/>
            </p:nvSpPr>
            <p:spPr bwMode="auto">
              <a:xfrm>
                <a:off x="1963" y="3107"/>
                <a:ext cx="192" cy="115"/>
              </a:xfrm>
              <a:custGeom>
                <a:avLst/>
                <a:gdLst>
                  <a:gd name="T0" fmla="*/ 0 w 192"/>
                  <a:gd name="T1" fmla="*/ 115 h 115"/>
                  <a:gd name="T2" fmla="*/ 192 w 192"/>
                  <a:gd name="T3" fmla="*/ 115 h 115"/>
                  <a:gd name="T4" fmla="*/ 107 w 192"/>
                  <a:gd name="T5" fmla="*/ 58 h 115"/>
                  <a:gd name="T6" fmla="*/ 79 w 192"/>
                  <a:gd name="T7" fmla="*/ 67 h 115"/>
                  <a:gd name="T8" fmla="*/ 0 w 192"/>
                  <a:gd name="T9" fmla="*/ 0 h 115"/>
                  <a:gd name="T10" fmla="*/ 0 w 192"/>
                  <a:gd name="T11" fmla="*/ 115 h 115"/>
                </a:gdLst>
                <a:ahLst/>
                <a:cxnLst>
                  <a:cxn ang="0">
                    <a:pos x="T0" y="T1"/>
                  </a:cxn>
                  <a:cxn ang="0">
                    <a:pos x="T2" y="T3"/>
                  </a:cxn>
                  <a:cxn ang="0">
                    <a:pos x="T4" y="T5"/>
                  </a:cxn>
                  <a:cxn ang="0">
                    <a:pos x="T6" y="T7"/>
                  </a:cxn>
                  <a:cxn ang="0">
                    <a:pos x="T8" y="T9"/>
                  </a:cxn>
                  <a:cxn ang="0">
                    <a:pos x="T10" y="T11"/>
                  </a:cxn>
                </a:cxnLst>
                <a:rect l="0" t="0" r="r" b="b"/>
                <a:pathLst>
                  <a:path w="192" h="115">
                    <a:moveTo>
                      <a:pt x="0" y="115"/>
                    </a:moveTo>
                    <a:lnTo>
                      <a:pt x="192" y="115"/>
                    </a:lnTo>
                    <a:lnTo>
                      <a:pt x="107" y="58"/>
                    </a:lnTo>
                    <a:lnTo>
                      <a:pt x="79" y="67"/>
                    </a:lnTo>
                    <a:lnTo>
                      <a:pt x="0" y="0"/>
                    </a:ln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0" name="Freeform 65"/>
              <p:cNvSpPr>
                <a:spLocks/>
              </p:cNvSpPr>
              <p:nvPr/>
            </p:nvSpPr>
            <p:spPr bwMode="auto">
              <a:xfrm>
                <a:off x="2062" y="1853"/>
                <a:ext cx="259" cy="172"/>
              </a:xfrm>
              <a:custGeom>
                <a:avLst/>
                <a:gdLst>
                  <a:gd name="T0" fmla="*/ 2 w 178"/>
                  <a:gd name="T1" fmla="*/ 6 h 118"/>
                  <a:gd name="T2" fmla="*/ 4 w 178"/>
                  <a:gd name="T3" fmla="*/ 1 h 118"/>
                  <a:gd name="T4" fmla="*/ 8 w 178"/>
                  <a:gd name="T5" fmla="*/ 0 h 118"/>
                  <a:gd name="T6" fmla="*/ 15 w 178"/>
                  <a:gd name="T7" fmla="*/ 0 h 118"/>
                  <a:gd name="T8" fmla="*/ 37 w 178"/>
                  <a:gd name="T9" fmla="*/ 2 h 118"/>
                  <a:gd name="T10" fmla="*/ 40 w 178"/>
                  <a:gd name="T11" fmla="*/ 2 h 118"/>
                  <a:gd name="T12" fmla="*/ 40 w 178"/>
                  <a:gd name="T13" fmla="*/ 3 h 118"/>
                  <a:gd name="T14" fmla="*/ 43 w 178"/>
                  <a:gd name="T15" fmla="*/ 9 h 118"/>
                  <a:gd name="T16" fmla="*/ 39 w 178"/>
                  <a:gd name="T17" fmla="*/ 14 h 118"/>
                  <a:gd name="T18" fmla="*/ 37 w 178"/>
                  <a:gd name="T19" fmla="*/ 14 h 118"/>
                  <a:gd name="T20" fmla="*/ 29 w 178"/>
                  <a:gd name="T21" fmla="*/ 14 h 118"/>
                  <a:gd name="T22" fmla="*/ 25 w 178"/>
                  <a:gd name="T23" fmla="*/ 14 h 118"/>
                  <a:gd name="T24" fmla="*/ 32 w 178"/>
                  <a:gd name="T25" fmla="*/ 19 h 118"/>
                  <a:gd name="T26" fmla="*/ 44 w 178"/>
                  <a:gd name="T27" fmla="*/ 31 h 118"/>
                  <a:gd name="T28" fmla="*/ 51 w 178"/>
                  <a:gd name="T29" fmla="*/ 38 h 118"/>
                  <a:gd name="T30" fmla="*/ 60 w 178"/>
                  <a:gd name="T31" fmla="*/ 46 h 118"/>
                  <a:gd name="T32" fmla="*/ 65 w 178"/>
                  <a:gd name="T33" fmla="*/ 51 h 118"/>
                  <a:gd name="T34" fmla="*/ 72 w 178"/>
                  <a:gd name="T35" fmla="*/ 45 h 118"/>
                  <a:gd name="T36" fmla="*/ 75 w 178"/>
                  <a:gd name="T37" fmla="*/ 43 h 118"/>
                  <a:gd name="T38" fmla="*/ 82 w 178"/>
                  <a:gd name="T39" fmla="*/ 36 h 118"/>
                  <a:gd name="T40" fmla="*/ 84 w 178"/>
                  <a:gd name="T41" fmla="*/ 34 h 118"/>
                  <a:gd name="T42" fmla="*/ 92 w 178"/>
                  <a:gd name="T43" fmla="*/ 34 h 118"/>
                  <a:gd name="T44" fmla="*/ 99 w 178"/>
                  <a:gd name="T45" fmla="*/ 40 h 118"/>
                  <a:gd name="T46" fmla="*/ 106 w 178"/>
                  <a:gd name="T47" fmla="*/ 46 h 118"/>
                  <a:gd name="T48" fmla="*/ 110 w 178"/>
                  <a:gd name="T49" fmla="*/ 50 h 118"/>
                  <a:gd name="T50" fmla="*/ 113 w 178"/>
                  <a:gd name="T51" fmla="*/ 52 h 118"/>
                  <a:gd name="T52" fmla="*/ 135 w 178"/>
                  <a:gd name="T53" fmla="*/ 71 h 118"/>
                  <a:gd name="T54" fmla="*/ 136 w 178"/>
                  <a:gd name="T55" fmla="*/ 72 h 118"/>
                  <a:gd name="T56" fmla="*/ 143 w 178"/>
                  <a:gd name="T57" fmla="*/ 78 h 118"/>
                  <a:gd name="T58" fmla="*/ 172 w 178"/>
                  <a:gd name="T59" fmla="*/ 103 h 118"/>
                  <a:gd name="T60" fmla="*/ 176 w 178"/>
                  <a:gd name="T61" fmla="*/ 106 h 118"/>
                  <a:gd name="T62" fmla="*/ 176 w 178"/>
                  <a:gd name="T63" fmla="*/ 115 h 118"/>
                  <a:gd name="T64" fmla="*/ 170 w 178"/>
                  <a:gd name="T65" fmla="*/ 117 h 118"/>
                  <a:gd name="T66" fmla="*/ 167 w 178"/>
                  <a:gd name="T67" fmla="*/ 116 h 118"/>
                  <a:gd name="T68" fmla="*/ 141 w 178"/>
                  <a:gd name="T69" fmla="*/ 94 h 118"/>
                  <a:gd name="T70" fmla="*/ 135 w 178"/>
                  <a:gd name="T71" fmla="*/ 88 h 118"/>
                  <a:gd name="T72" fmla="*/ 134 w 178"/>
                  <a:gd name="T73" fmla="*/ 87 h 118"/>
                  <a:gd name="T74" fmla="*/ 112 w 178"/>
                  <a:gd name="T75" fmla="*/ 68 h 118"/>
                  <a:gd name="T76" fmla="*/ 109 w 178"/>
                  <a:gd name="T77" fmla="*/ 66 h 118"/>
                  <a:gd name="T78" fmla="*/ 105 w 178"/>
                  <a:gd name="T79" fmla="*/ 62 h 118"/>
                  <a:gd name="T80" fmla="*/ 98 w 178"/>
                  <a:gd name="T81" fmla="*/ 56 h 118"/>
                  <a:gd name="T82" fmla="*/ 88 w 178"/>
                  <a:gd name="T83" fmla="*/ 47 h 118"/>
                  <a:gd name="T84" fmla="*/ 81 w 178"/>
                  <a:gd name="T85" fmla="*/ 54 h 118"/>
                  <a:gd name="T86" fmla="*/ 73 w 178"/>
                  <a:gd name="T87" fmla="*/ 60 h 118"/>
                  <a:gd name="T88" fmla="*/ 71 w 178"/>
                  <a:gd name="T89" fmla="*/ 63 h 118"/>
                  <a:gd name="T90" fmla="*/ 69 w 178"/>
                  <a:gd name="T91" fmla="*/ 64 h 118"/>
                  <a:gd name="T92" fmla="*/ 61 w 178"/>
                  <a:gd name="T93" fmla="*/ 64 h 118"/>
                  <a:gd name="T94" fmla="*/ 59 w 178"/>
                  <a:gd name="T95" fmla="*/ 62 h 118"/>
                  <a:gd name="T96" fmla="*/ 50 w 178"/>
                  <a:gd name="T97" fmla="*/ 54 h 118"/>
                  <a:gd name="T98" fmla="*/ 43 w 178"/>
                  <a:gd name="T99" fmla="*/ 47 h 118"/>
                  <a:gd name="T100" fmla="*/ 34 w 178"/>
                  <a:gd name="T101" fmla="*/ 39 h 118"/>
                  <a:gd name="T102" fmla="*/ 14 w 178"/>
                  <a:gd name="T103" fmla="*/ 20 h 118"/>
                  <a:gd name="T104" fmla="*/ 13 w 178"/>
                  <a:gd name="T105" fmla="*/ 20 h 118"/>
                  <a:gd name="T106" fmla="*/ 12 w 178"/>
                  <a:gd name="T107" fmla="*/ 34 h 118"/>
                  <a:gd name="T108" fmla="*/ 6 w 178"/>
                  <a:gd name="T109" fmla="*/ 40 h 118"/>
                  <a:gd name="T110" fmla="*/ 0 w 178"/>
                  <a:gd name="T111" fmla="*/ 33 h 118"/>
                  <a:gd name="T112" fmla="*/ 2 w 178"/>
                  <a:gd name="T113" fmla="*/ 6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8" h="118">
                    <a:moveTo>
                      <a:pt x="2" y="6"/>
                    </a:moveTo>
                    <a:cubicBezTo>
                      <a:pt x="2" y="4"/>
                      <a:pt x="3" y="2"/>
                      <a:pt x="4" y="1"/>
                    </a:cubicBezTo>
                    <a:cubicBezTo>
                      <a:pt x="5" y="0"/>
                      <a:pt x="7" y="0"/>
                      <a:pt x="8" y="0"/>
                    </a:cubicBezTo>
                    <a:cubicBezTo>
                      <a:pt x="15" y="0"/>
                      <a:pt x="15" y="0"/>
                      <a:pt x="15" y="0"/>
                    </a:cubicBezTo>
                    <a:cubicBezTo>
                      <a:pt x="37" y="2"/>
                      <a:pt x="37" y="2"/>
                      <a:pt x="37" y="2"/>
                    </a:cubicBezTo>
                    <a:cubicBezTo>
                      <a:pt x="38" y="2"/>
                      <a:pt x="39" y="2"/>
                      <a:pt x="40" y="2"/>
                    </a:cubicBezTo>
                    <a:cubicBezTo>
                      <a:pt x="40" y="3"/>
                      <a:pt x="40" y="3"/>
                      <a:pt x="40" y="3"/>
                    </a:cubicBezTo>
                    <a:cubicBezTo>
                      <a:pt x="42" y="4"/>
                      <a:pt x="43" y="6"/>
                      <a:pt x="43" y="9"/>
                    </a:cubicBezTo>
                    <a:cubicBezTo>
                      <a:pt x="43" y="11"/>
                      <a:pt x="41" y="13"/>
                      <a:pt x="39" y="14"/>
                    </a:cubicBezTo>
                    <a:cubicBezTo>
                      <a:pt x="38" y="14"/>
                      <a:pt x="37" y="14"/>
                      <a:pt x="37" y="14"/>
                    </a:cubicBezTo>
                    <a:cubicBezTo>
                      <a:pt x="29" y="14"/>
                      <a:pt x="29" y="14"/>
                      <a:pt x="29" y="14"/>
                    </a:cubicBezTo>
                    <a:cubicBezTo>
                      <a:pt x="25" y="14"/>
                      <a:pt x="25" y="14"/>
                      <a:pt x="25" y="14"/>
                    </a:cubicBezTo>
                    <a:cubicBezTo>
                      <a:pt x="32" y="19"/>
                      <a:pt x="32" y="19"/>
                      <a:pt x="32" y="19"/>
                    </a:cubicBezTo>
                    <a:cubicBezTo>
                      <a:pt x="44" y="31"/>
                      <a:pt x="44" y="31"/>
                      <a:pt x="44" y="31"/>
                    </a:cubicBezTo>
                    <a:cubicBezTo>
                      <a:pt x="51" y="38"/>
                      <a:pt x="51" y="38"/>
                      <a:pt x="51" y="38"/>
                    </a:cubicBezTo>
                    <a:cubicBezTo>
                      <a:pt x="60" y="46"/>
                      <a:pt x="60" y="46"/>
                      <a:pt x="60" y="46"/>
                    </a:cubicBezTo>
                    <a:cubicBezTo>
                      <a:pt x="65" y="51"/>
                      <a:pt x="65" y="51"/>
                      <a:pt x="65" y="51"/>
                    </a:cubicBezTo>
                    <a:cubicBezTo>
                      <a:pt x="72" y="45"/>
                      <a:pt x="72" y="45"/>
                      <a:pt x="72" y="45"/>
                    </a:cubicBezTo>
                    <a:cubicBezTo>
                      <a:pt x="75" y="43"/>
                      <a:pt x="75" y="43"/>
                      <a:pt x="75" y="43"/>
                    </a:cubicBezTo>
                    <a:cubicBezTo>
                      <a:pt x="82" y="36"/>
                      <a:pt x="82" y="36"/>
                      <a:pt x="82" y="36"/>
                    </a:cubicBezTo>
                    <a:cubicBezTo>
                      <a:pt x="84" y="34"/>
                      <a:pt x="84" y="34"/>
                      <a:pt x="84" y="34"/>
                    </a:cubicBezTo>
                    <a:cubicBezTo>
                      <a:pt x="86" y="32"/>
                      <a:pt x="90" y="32"/>
                      <a:pt x="92" y="34"/>
                    </a:cubicBezTo>
                    <a:cubicBezTo>
                      <a:pt x="99" y="40"/>
                      <a:pt x="99" y="40"/>
                      <a:pt x="99" y="40"/>
                    </a:cubicBezTo>
                    <a:cubicBezTo>
                      <a:pt x="106" y="46"/>
                      <a:pt x="106" y="46"/>
                      <a:pt x="106" y="46"/>
                    </a:cubicBezTo>
                    <a:cubicBezTo>
                      <a:pt x="110" y="50"/>
                      <a:pt x="110" y="50"/>
                      <a:pt x="110" y="50"/>
                    </a:cubicBezTo>
                    <a:cubicBezTo>
                      <a:pt x="113" y="52"/>
                      <a:pt x="113" y="52"/>
                      <a:pt x="113" y="52"/>
                    </a:cubicBezTo>
                    <a:cubicBezTo>
                      <a:pt x="135" y="71"/>
                      <a:pt x="135" y="71"/>
                      <a:pt x="135" y="71"/>
                    </a:cubicBezTo>
                    <a:cubicBezTo>
                      <a:pt x="136" y="72"/>
                      <a:pt x="136" y="72"/>
                      <a:pt x="136" y="72"/>
                    </a:cubicBezTo>
                    <a:cubicBezTo>
                      <a:pt x="143" y="78"/>
                      <a:pt x="143" y="78"/>
                      <a:pt x="143" y="78"/>
                    </a:cubicBezTo>
                    <a:cubicBezTo>
                      <a:pt x="172" y="103"/>
                      <a:pt x="172" y="103"/>
                      <a:pt x="172" y="103"/>
                    </a:cubicBezTo>
                    <a:cubicBezTo>
                      <a:pt x="176" y="106"/>
                      <a:pt x="176" y="106"/>
                      <a:pt x="176" y="106"/>
                    </a:cubicBezTo>
                    <a:cubicBezTo>
                      <a:pt x="178" y="108"/>
                      <a:pt x="178" y="112"/>
                      <a:pt x="176" y="115"/>
                    </a:cubicBezTo>
                    <a:cubicBezTo>
                      <a:pt x="175" y="117"/>
                      <a:pt x="172" y="118"/>
                      <a:pt x="170" y="117"/>
                    </a:cubicBezTo>
                    <a:cubicBezTo>
                      <a:pt x="169" y="117"/>
                      <a:pt x="168" y="116"/>
                      <a:pt x="167" y="116"/>
                    </a:cubicBezTo>
                    <a:cubicBezTo>
                      <a:pt x="141" y="94"/>
                      <a:pt x="141" y="94"/>
                      <a:pt x="141" y="94"/>
                    </a:cubicBezTo>
                    <a:cubicBezTo>
                      <a:pt x="135" y="88"/>
                      <a:pt x="135" y="88"/>
                      <a:pt x="135" y="88"/>
                    </a:cubicBezTo>
                    <a:cubicBezTo>
                      <a:pt x="134" y="87"/>
                      <a:pt x="134" y="87"/>
                      <a:pt x="134" y="87"/>
                    </a:cubicBezTo>
                    <a:cubicBezTo>
                      <a:pt x="112" y="68"/>
                      <a:pt x="112" y="68"/>
                      <a:pt x="112" y="68"/>
                    </a:cubicBezTo>
                    <a:cubicBezTo>
                      <a:pt x="109" y="66"/>
                      <a:pt x="109" y="66"/>
                      <a:pt x="109" y="66"/>
                    </a:cubicBezTo>
                    <a:cubicBezTo>
                      <a:pt x="105" y="62"/>
                      <a:pt x="105" y="62"/>
                      <a:pt x="105" y="62"/>
                    </a:cubicBezTo>
                    <a:cubicBezTo>
                      <a:pt x="98" y="56"/>
                      <a:pt x="98" y="56"/>
                      <a:pt x="98" y="56"/>
                    </a:cubicBezTo>
                    <a:cubicBezTo>
                      <a:pt x="88" y="47"/>
                      <a:pt x="88" y="47"/>
                      <a:pt x="88" y="47"/>
                    </a:cubicBezTo>
                    <a:cubicBezTo>
                      <a:pt x="81" y="54"/>
                      <a:pt x="81" y="54"/>
                      <a:pt x="81" y="54"/>
                    </a:cubicBezTo>
                    <a:cubicBezTo>
                      <a:pt x="73" y="60"/>
                      <a:pt x="73" y="60"/>
                      <a:pt x="73" y="60"/>
                    </a:cubicBezTo>
                    <a:cubicBezTo>
                      <a:pt x="71" y="63"/>
                      <a:pt x="71" y="63"/>
                      <a:pt x="71" y="63"/>
                    </a:cubicBezTo>
                    <a:cubicBezTo>
                      <a:pt x="69" y="64"/>
                      <a:pt x="69" y="64"/>
                      <a:pt x="69" y="64"/>
                    </a:cubicBezTo>
                    <a:cubicBezTo>
                      <a:pt x="67" y="66"/>
                      <a:pt x="63" y="66"/>
                      <a:pt x="61" y="64"/>
                    </a:cubicBezTo>
                    <a:cubicBezTo>
                      <a:pt x="59" y="62"/>
                      <a:pt x="59" y="62"/>
                      <a:pt x="59" y="62"/>
                    </a:cubicBezTo>
                    <a:cubicBezTo>
                      <a:pt x="50" y="54"/>
                      <a:pt x="50" y="54"/>
                      <a:pt x="50" y="54"/>
                    </a:cubicBezTo>
                    <a:cubicBezTo>
                      <a:pt x="43" y="47"/>
                      <a:pt x="43" y="47"/>
                      <a:pt x="43" y="47"/>
                    </a:cubicBezTo>
                    <a:cubicBezTo>
                      <a:pt x="34" y="39"/>
                      <a:pt x="34" y="39"/>
                      <a:pt x="34" y="39"/>
                    </a:cubicBezTo>
                    <a:cubicBezTo>
                      <a:pt x="14" y="20"/>
                      <a:pt x="14" y="20"/>
                      <a:pt x="14" y="20"/>
                    </a:cubicBezTo>
                    <a:cubicBezTo>
                      <a:pt x="13" y="20"/>
                      <a:pt x="13" y="20"/>
                      <a:pt x="13" y="20"/>
                    </a:cubicBezTo>
                    <a:cubicBezTo>
                      <a:pt x="12" y="34"/>
                      <a:pt x="12" y="34"/>
                      <a:pt x="12" y="34"/>
                    </a:cubicBezTo>
                    <a:cubicBezTo>
                      <a:pt x="12" y="38"/>
                      <a:pt x="9" y="40"/>
                      <a:pt x="6" y="40"/>
                    </a:cubicBezTo>
                    <a:cubicBezTo>
                      <a:pt x="2" y="40"/>
                      <a:pt x="0" y="37"/>
                      <a:pt x="0" y="33"/>
                    </a:cubicBezTo>
                    <a:lnTo>
                      <a:pt x="2"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1" name="Freeform 66"/>
              <p:cNvSpPr>
                <a:spLocks/>
              </p:cNvSpPr>
              <p:nvPr/>
            </p:nvSpPr>
            <p:spPr bwMode="auto">
              <a:xfrm>
                <a:off x="2074" y="1901"/>
                <a:ext cx="215" cy="130"/>
              </a:xfrm>
              <a:custGeom>
                <a:avLst/>
                <a:gdLst>
                  <a:gd name="T0" fmla="*/ 0 w 215"/>
                  <a:gd name="T1" fmla="*/ 130 h 130"/>
                  <a:gd name="T2" fmla="*/ 215 w 215"/>
                  <a:gd name="T3" fmla="*/ 130 h 130"/>
                  <a:gd name="T4" fmla="*/ 121 w 215"/>
                  <a:gd name="T5" fmla="*/ 64 h 130"/>
                  <a:gd name="T6" fmla="*/ 87 w 215"/>
                  <a:gd name="T7" fmla="*/ 74 h 130"/>
                  <a:gd name="T8" fmla="*/ 0 w 215"/>
                  <a:gd name="T9" fmla="*/ 0 h 130"/>
                  <a:gd name="T10" fmla="*/ 0 w 215"/>
                  <a:gd name="T11" fmla="*/ 130 h 130"/>
                </a:gdLst>
                <a:ahLst/>
                <a:cxnLst>
                  <a:cxn ang="0">
                    <a:pos x="T0" y="T1"/>
                  </a:cxn>
                  <a:cxn ang="0">
                    <a:pos x="T2" y="T3"/>
                  </a:cxn>
                  <a:cxn ang="0">
                    <a:pos x="T4" y="T5"/>
                  </a:cxn>
                  <a:cxn ang="0">
                    <a:pos x="T6" y="T7"/>
                  </a:cxn>
                  <a:cxn ang="0">
                    <a:pos x="T8" y="T9"/>
                  </a:cxn>
                  <a:cxn ang="0">
                    <a:pos x="T10" y="T11"/>
                  </a:cxn>
                </a:cxnLst>
                <a:rect l="0" t="0" r="r" b="b"/>
                <a:pathLst>
                  <a:path w="215" h="130">
                    <a:moveTo>
                      <a:pt x="0" y="130"/>
                    </a:moveTo>
                    <a:lnTo>
                      <a:pt x="215" y="130"/>
                    </a:lnTo>
                    <a:lnTo>
                      <a:pt x="121" y="64"/>
                    </a:lnTo>
                    <a:lnTo>
                      <a:pt x="87" y="74"/>
                    </a:lnTo>
                    <a:lnTo>
                      <a:pt x="0" y="0"/>
                    </a:lnTo>
                    <a:lnTo>
                      <a:pt x="0" y="1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2" name="Freeform 67"/>
              <p:cNvSpPr>
                <a:spLocks/>
              </p:cNvSpPr>
              <p:nvPr/>
            </p:nvSpPr>
            <p:spPr bwMode="auto">
              <a:xfrm>
                <a:off x="670" y="1382"/>
                <a:ext cx="125" cy="55"/>
              </a:xfrm>
              <a:custGeom>
                <a:avLst/>
                <a:gdLst>
                  <a:gd name="T0" fmla="*/ 86 w 86"/>
                  <a:gd name="T1" fmla="*/ 30 h 38"/>
                  <a:gd name="T2" fmla="*/ 78 w 86"/>
                  <a:gd name="T3" fmla="*/ 38 h 38"/>
                  <a:gd name="T4" fmla="*/ 8 w 86"/>
                  <a:gd name="T5" fmla="*/ 38 h 38"/>
                  <a:gd name="T6" fmla="*/ 0 w 86"/>
                  <a:gd name="T7" fmla="*/ 30 h 38"/>
                  <a:gd name="T8" fmla="*/ 0 w 86"/>
                  <a:gd name="T9" fmla="*/ 8 h 38"/>
                  <a:gd name="T10" fmla="*/ 8 w 86"/>
                  <a:gd name="T11" fmla="*/ 0 h 38"/>
                  <a:gd name="T12" fmla="*/ 78 w 86"/>
                  <a:gd name="T13" fmla="*/ 0 h 38"/>
                  <a:gd name="T14" fmla="*/ 86 w 86"/>
                  <a:gd name="T15" fmla="*/ 8 h 38"/>
                  <a:gd name="T16" fmla="*/ 86 w 86"/>
                  <a:gd name="T17" fmla="*/ 3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 h="38">
                    <a:moveTo>
                      <a:pt x="86" y="30"/>
                    </a:moveTo>
                    <a:cubicBezTo>
                      <a:pt x="86" y="35"/>
                      <a:pt x="82" y="38"/>
                      <a:pt x="78" y="38"/>
                    </a:cubicBezTo>
                    <a:cubicBezTo>
                      <a:pt x="8" y="38"/>
                      <a:pt x="8" y="38"/>
                      <a:pt x="8" y="38"/>
                    </a:cubicBezTo>
                    <a:cubicBezTo>
                      <a:pt x="4" y="38"/>
                      <a:pt x="0" y="35"/>
                      <a:pt x="0" y="30"/>
                    </a:cubicBezTo>
                    <a:cubicBezTo>
                      <a:pt x="0" y="8"/>
                      <a:pt x="0" y="8"/>
                      <a:pt x="0" y="8"/>
                    </a:cubicBezTo>
                    <a:cubicBezTo>
                      <a:pt x="0" y="3"/>
                      <a:pt x="4" y="0"/>
                      <a:pt x="8" y="0"/>
                    </a:cubicBezTo>
                    <a:cubicBezTo>
                      <a:pt x="78" y="0"/>
                      <a:pt x="78" y="0"/>
                      <a:pt x="78" y="0"/>
                    </a:cubicBezTo>
                    <a:cubicBezTo>
                      <a:pt x="82" y="0"/>
                      <a:pt x="86" y="3"/>
                      <a:pt x="86" y="8"/>
                    </a:cubicBezTo>
                    <a:lnTo>
                      <a:pt x="86"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3" name="Freeform 68"/>
              <p:cNvSpPr>
                <a:spLocks/>
              </p:cNvSpPr>
              <p:nvPr/>
            </p:nvSpPr>
            <p:spPr bwMode="auto">
              <a:xfrm>
                <a:off x="718" y="1424"/>
                <a:ext cx="29" cy="125"/>
              </a:xfrm>
              <a:custGeom>
                <a:avLst/>
                <a:gdLst>
                  <a:gd name="T0" fmla="*/ 4 w 20"/>
                  <a:gd name="T1" fmla="*/ 86 h 86"/>
                  <a:gd name="T2" fmla="*/ 0 w 20"/>
                  <a:gd name="T3" fmla="*/ 78 h 86"/>
                  <a:gd name="T4" fmla="*/ 0 w 20"/>
                  <a:gd name="T5" fmla="*/ 8 h 86"/>
                  <a:gd name="T6" fmla="*/ 4 w 20"/>
                  <a:gd name="T7" fmla="*/ 0 h 86"/>
                  <a:gd name="T8" fmla="*/ 16 w 20"/>
                  <a:gd name="T9" fmla="*/ 0 h 86"/>
                  <a:gd name="T10" fmla="*/ 20 w 20"/>
                  <a:gd name="T11" fmla="*/ 8 h 86"/>
                  <a:gd name="T12" fmla="*/ 20 w 20"/>
                  <a:gd name="T13" fmla="*/ 78 h 86"/>
                  <a:gd name="T14" fmla="*/ 16 w 20"/>
                  <a:gd name="T15" fmla="*/ 86 h 86"/>
                  <a:gd name="T16" fmla="*/ 4 w 20"/>
                  <a:gd name="T17"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86">
                    <a:moveTo>
                      <a:pt x="4" y="86"/>
                    </a:moveTo>
                    <a:cubicBezTo>
                      <a:pt x="2" y="86"/>
                      <a:pt x="0" y="82"/>
                      <a:pt x="0" y="78"/>
                    </a:cubicBezTo>
                    <a:cubicBezTo>
                      <a:pt x="0" y="8"/>
                      <a:pt x="0" y="8"/>
                      <a:pt x="0" y="8"/>
                    </a:cubicBezTo>
                    <a:cubicBezTo>
                      <a:pt x="0" y="4"/>
                      <a:pt x="2" y="0"/>
                      <a:pt x="4" y="0"/>
                    </a:cubicBezTo>
                    <a:cubicBezTo>
                      <a:pt x="16" y="0"/>
                      <a:pt x="16" y="0"/>
                      <a:pt x="16" y="0"/>
                    </a:cubicBezTo>
                    <a:cubicBezTo>
                      <a:pt x="18" y="0"/>
                      <a:pt x="20" y="4"/>
                      <a:pt x="20" y="8"/>
                    </a:cubicBezTo>
                    <a:cubicBezTo>
                      <a:pt x="20" y="78"/>
                      <a:pt x="20" y="78"/>
                      <a:pt x="20" y="78"/>
                    </a:cubicBezTo>
                    <a:cubicBezTo>
                      <a:pt x="20" y="82"/>
                      <a:pt x="18" y="86"/>
                      <a:pt x="16" y="86"/>
                    </a:cubicBezTo>
                    <a:lnTo>
                      <a:pt x="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4" name="Freeform 69"/>
              <p:cNvSpPr>
                <a:spLocks/>
              </p:cNvSpPr>
              <p:nvPr/>
            </p:nvSpPr>
            <p:spPr bwMode="auto">
              <a:xfrm>
                <a:off x="2426" y="2381"/>
                <a:ext cx="90" cy="41"/>
              </a:xfrm>
              <a:custGeom>
                <a:avLst/>
                <a:gdLst>
                  <a:gd name="T0" fmla="*/ 62 w 62"/>
                  <a:gd name="T1" fmla="*/ 22 h 28"/>
                  <a:gd name="T2" fmla="*/ 56 w 62"/>
                  <a:gd name="T3" fmla="*/ 28 h 28"/>
                  <a:gd name="T4" fmla="*/ 6 w 62"/>
                  <a:gd name="T5" fmla="*/ 28 h 28"/>
                  <a:gd name="T6" fmla="*/ 0 w 62"/>
                  <a:gd name="T7" fmla="*/ 22 h 28"/>
                  <a:gd name="T8" fmla="*/ 0 w 62"/>
                  <a:gd name="T9" fmla="*/ 5 h 28"/>
                  <a:gd name="T10" fmla="*/ 6 w 62"/>
                  <a:gd name="T11" fmla="*/ 0 h 28"/>
                  <a:gd name="T12" fmla="*/ 56 w 62"/>
                  <a:gd name="T13" fmla="*/ 0 h 28"/>
                  <a:gd name="T14" fmla="*/ 62 w 62"/>
                  <a:gd name="T15" fmla="*/ 5 h 28"/>
                  <a:gd name="T16" fmla="*/ 62 w 62"/>
                  <a:gd name="T17"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28">
                    <a:moveTo>
                      <a:pt x="62" y="22"/>
                    </a:moveTo>
                    <a:cubicBezTo>
                      <a:pt x="62" y="25"/>
                      <a:pt x="59" y="28"/>
                      <a:pt x="56" y="28"/>
                    </a:cubicBezTo>
                    <a:cubicBezTo>
                      <a:pt x="6" y="28"/>
                      <a:pt x="6" y="28"/>
                      <a:pt x="6" y="28"/>
                    </a:cubicBezTo>
                    <a:cubicBezTo>
                      <a:pt x="2" y="28"/>
                      <a:pt x="0" y="25"/>
                      <a:pt x="0" y="22"/>
                    </a:cubicBezTo>
                    <a:cubicBezTo>
                      <a:pt x="0" y="5"/>
                      <a:pt x="0" y="5"/>
                      <a:pt x="0" y="5"/>
                    </a:cubicBezTo>
                    <a:cubicBezTo>
                      <a:pt x="0" y="2"/>
                      <a:pt x="2" y="0"/>
                      <a:pt x="6" y="0"/>
                    </a:cubicBezTo>
                    <a:cubicBezTo>
                      <a:pt x="56" y="0"/>
                      <a:pt x="56" y="0"/>
                      <a:pt x="56" y="0"/>
                    </a:cubicBezTo>
                    <a:cubicBezTo>
                      <a:pt x="59" y="0"/>
                      <a:pt x="62" y="2"/>
                      <a:pt x="62" y="5"/>
                    </a:cubicBezTo>
                    <a:lnTo>
                      <a:pt x="62"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5" name="Freeform 70"/>
              <p:cNvSpPr>
                <a:spLocks/>
              </p:cNvSpPr>
              <p:nvPr/>
            </p:nvSpPr>
            <p:spPr bwMode="auto">
              <a:xfrm>
                <a:off x="2461" y="2412"/>
                <a:ext cx="20" cy="90"/>
              </a:xfrm>
              <a:custGeom>
                <a:avLst/>
                <a:gdLst>
                  <a:gd name="T0" fmla="*/ 3 w 14"/>
                  <a:gd name="T1" fmla="*/ 62 h 62"/>
                  <a:gd name="T2" fmla="*/ 0 w 14"/>
                  <a:gd name="T3" fmla="*/ 56 h 62"/>
                  <a:gd name="T4" fmla="*/ 0 w 14"/>
                  <a:gd name="T5" fmla="*/ 6 h 62"/>
                  <a:gd name="T6" fmla="*/ 3 w 14"/>
                  <a:gd name="T7" fmla="*/ 0 h 62"/>
                  <a:gd name="T8" fmla="*/ 11 w 14"/>
                  <a:gd name="T9" fmla="*/ 0 h 62"/>
                  <a:gd name="T10" fmla="*/ 14 w 14"/>
                  <a:gd name="T11" fmla="*/ 6 h 62"/>
                  <a:gd name="T12" fmla="*/ 14 w 14"/>
                  <a:gd name="T13" fmla="*/ 56 h 62"/>
                  <a:gd name="T14" fmla="*/ 11 w 14"/>
                  <a:gd name="T15" fmla="*/ 62 h 62"/>
                  <a:gd name="T16" fmla="*/ 3 w 14"/>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62">
                    <a:moveTo>
                      <a:pt x="3" y="62"/>
                    </a:moveTo>
                    <a:cubicBezTo>
                      <a:pt x="1" y="62"/>
                      <a:pt x="0" y="59"/>
                      <a:pt x="0" y="56"/>
                    </a:cubicBezTo>
                    <a:cubicBezTo>
                      <a:pt x="0" y="6"/>
                      <a:pt x="0" y="6"/>
                      <a:pt x="0" y="6"/>
                    </a:cubicBezTo>
                    <a:cubicBezTo>
                      <a:pt x="0" y="3"/>
                      <a:pt x="1" y="0"/>
                      <a:pt x="3" y="0"/>
                    </a:cubicBezTo>
                    <a:cubicBezTo>
                      <a:pt x="11" y="0"/>
                      <a:pt x="11" y="0"/>
                      <a:pt x="11" y="0"/>
                    </a:cubicBezTo>
                    <a:cubicBezTo>
                      <a:pt x="12" y="0"/>
                      <a:pt x="14" y="3"/>
                      <a:pt x="14" y="6"/>
                    </a:cubicBezTo>
                    <a:cubicBezTo>
                      <a:pt x="14" y="56"/>
                      <a:pt x="14" y="56"/>
                      <a:pt x="14" y="56"/>
                    </a:cubicBezTo>
                    <a:cubicBezTo>
                      <a:pt x="14" y="59"/>
                      <a:pt x="12" y="62"/>
                      <a:pt x="11" y="62"/>
                    </a:cubicBezTo>
                    <a:lnTo>
                      <a:pt x="3"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6" name="Freeform 71"/>
              <p:cNvSpPr>
                <a:spLocks/>
              </p:cNvSpPr>
              <p:nvPr/>
            </p:nvSpPr>
            <p:spPr bwMode="auto">
              <a:xfrm>
                <a:off x="2006" y="678"/>
                <a:ext cx="136" cy="61"/>
              </a:xfrm>
              <a:custGeom>
                <a:avLst/>
                <a:gdLst>
                  <a:gd name="T0" fmla="*/ 94 w 94"/>
                  <a:gd name="T1" fmla="*/ 33 h 42"/>
                  <a:gd name="T2" fmla="*/ 85 w 94"/>
                  <a:gd name="T3" fmla="*/ 42 h 42"/>
                  <a:gd name="T4" fmla="*/ 9 w 94"/>
                  <a:gd name="T5" fmla="*/ 42 h 42"/>
                  <a:gd name="T6" fmla="*/ 0 w 94"/>
                  <a:gd name="T7" fmla="*/ 33 h 42"/>
                  <a:gd name="T8" fmla="*/ 0 w 94"/>
                  <a:gd name="T9" fmla="*/ 9 h 42"/>
                  <a:gd name="T10" fmla="*/ 9 w 94"/>
                  <a:gd name="T11" fmla="*/ 0 h 42"/>
                  <a:gd name="T12" fmla="*/ 85 w 94"/>
                  <a:gd name="T13" fmla="*/ 0 h 42"/>
                  <a:gd name="T14" fmla="*/ 94 w 94"/>
                  <a:gd name="T15" fmla="*/ 9 h 42"/>
                  <a:gd name="T16" fmla="*/ 94 w 94"/>
                  <a:gd name="T17" fmla="*/ 3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42">
                    <a:moveTo>
                      <a:pt x="94" y="33"/>
                    </a:moveTo>
                    <a:cubicBezTo>
                      <a:pt x="94" y="38"/>
                      <a:pt x="90" y="42"/>
                      <a:pt x="85" y="42"/>
                    </a:cubicBezTo>
                    <a:cubicBezTo>
                      <a:pt x="9" y="42"/>
                      <a:pt x="9" y="42"/>
                      <a:pt x="9" y="42"/>
                    </a:cubicBezTo>
                    <a:cubicBezTo>
                      <a:pt x="4" y="42"/>
                      <a:pt x="0" y="38"/>
                      <a:pt x="0" y="33"/>
                    </a:cubicBezTo>
                    <a:cubicBezTo>
                      <a:pt x="0" y="9"/>
                      <a:pt x="0" y="9"/>
                      <a:pt x="0" y="9"/>
                    </a:cubicBezTo>
                    <a:cubicBezTo>
                      <a:pt x="0" y="4"/>
                      <a:pt x="4" y="0"/>
                      <a:pt x="9" y="0"/>
                    </a:cubicBezTo>
                    <a:cubicBezTo>
                      <a:pt x="85" y="0"/>
                      <a:pt x="85" y="0"/>
                      <a:pt x="85" y="0"/>
                    </a:cubicBezTo>
                    <a:cubicBezTo>
                      <a:pt x="90" y="0"/>
                      <a:pt x="94" y="4"/>
                      <a:pt x="94" y="9"/>
                    </a:cubicBezTo>
                    <a:lnTo>
                      <a:pt x="9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7" name="Freeform 72"/>
              <p:cNvSpPr>
                <a:spLocks/>
              </p:cNvSpPr>
              <p:nvPr/>
            </p:nvSpPr>
            <p:spPr bwMode="auto">
              <a:xfrm>
                <a:off x="2059" y="725"/>
                <a:ext cx="31" cy="136"/>
              </a:xfrm>
              <a:custGeom>
                <a:avLst/>
                <a:gdLst>
                  <a:gd name="T0" fmla="*/ 4 w 21"/>
                  <a:gd name="T1" fmla="*/ 94 h 94"/>
                  <a:gd name="T2" fmla="*/ 0 w 21"/>
                  <a:gd name="T3" fmla="*/ 85 h 94"/>
                  <a:gd name="T4" fmla="*/ 0 w 21"/>
                  <a:gd name="T5" fmla="*/ 9 h 94"/>
                  <a:gd name="T6" fmla="*/ 4 w 21"/>
                  <a:gd name="T7" fmla="*/ 0 h 94"/>
                  <a:gd name="T8" fmla="*/ 16 w 21"/>
                  <a:gd name="T9" fmla="*/ 0 h 94"/>
                  <a:gd name="T10" fmla="*/ 21 w 21"/>
                  <a:gd name="T11" fmla="*/ 9 h 94"/>
                  <a:gd name="T12" fmla="*/ 21 w 21"/>
                  <a:gd name="T13" fmla="*/ 85 h 94"/>
                  <a:gd name="T14" fmla="*/ 16 w 21"/>
                  <a:gd name="T15" fmla="*/ 94 h 94"/>
                  <a:gd name="T16" fmla="*/ 4 w 21"/>
                  <a:gd name="T17" fmla="*/ 9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94">
                    <a:moveTo>
                      <a:pt x="4" y="94"/>
                    </a:moveTo>
                    <a:cubicBezTo>
                      <a:pt x="1" y="94"/>
                      <a:pt x="0" y="90"/>
                      <a:pt x="0" y="85"/>
                    </a:cubicBezTo>
                    <a:cubicBezTo>
                      <a:pt x="0" y="9"/>
                      <a:pt x="0" y="9"/>
                      <a:pt x="0" y="9"/>
                    </a:cubicBezTo>
                    <a:cubicBezTo>
                      <a:pt x="0" y="4"/>
                      <a:pt x="1" y="0"/>
                      <a:pt x="4" y="0"/>
                    </a:cubicBezTo>
                    <a:cubicBezTo>
                      <a:pt x="16" y="0"/>
                      <a:pt x="16" y="0"/>
                      <a:pt x="16" y="0"/>
                    </a:cubicBezTo>
                    <a:cubicBezTo>
                      <a:pt x="19" y="0"/>
                      <a:pt x="21" y="4"/>
                      <a:pt x="21" y="9"/>
                    </a:cubicBezTo>
                    <a:cubicBezTo>
                      <a:pt x="21" y="85"/>
                      <a:pt x="21" y="85"/>
                      <a:pt x="21" y="85"/>
                    </a:cubicBezTo>
                    <a:cubicBezTo>
                      <a:pt x="21" y="90"/>
                      <a:pt x="19" y="94"/>
                      <a:pt x="16" y="94"/>
                    </a:cubicBezTo>
                    <a:lnTo>
                      <a:pt x="4"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8" name="Freeform 73"/>
              <p:cNvSpPr>
                <a:spLocks noEditPoints="1"/>
              </p:cNvSpPr>
              <p:nvPr/>
            </p:nvSpPr>
            <p:spPr bwMode="auto">
              <a:xfrm>
                <a:off x="1364" y="597"/>
                <a:ext cx="247" cy="247"/>
              </a:xfrm>
              <a:custGeom>
                <a:avLst/>
                <a:gdLst>
                  <a:gd name="T0" fmla="*/ 1 w 170"/>
                  <a:gd name="T1" fmla="*/ 87 h 170"/>
                  <a:gd name="T2" fmla="*/ 169 w 170"/>
                  <a:gd name="T3" fmla="*/ 83 h 170"/>
                  <a:gd name="T4" fmla="*/ 140 w 170"/>
                  <a:gd name="T5" fmla="*/ 131 h 170"/>
                  <a:gd name="T6" fmla="*/ 125 w 170"/>
                  <a:gd name="T7" fmla="*/ 123 h 170"/>
                  <a:gd name="T8" fmla="*/ 133 w 170"/>
                  <a:gd name="T9" fmla="*/ 139 h 170"/>
                  <a:gd name="T10" fmla="*/ 114 w 170"/>
                  <a:gd name="T11" fmla="*/ 141 h 170"/>
                  <a:gd name="T12" fmla="*/ 107 w 170"/>
                  <a:gd name="T13" fmla="*/ 144 h 170"/>
                  <a:gd name="T14" fmla="*/ 92 w 170"/>
                  <a:gd name="T15" fmla="*/ 156 h 170"/>
                  <a:gd name="T16" fmla="*/ 86 w 170"/>
                  <a:gd name="T17" fmla="*/ 140 h 170"/>
                  <a:gd name="T18" fmla="*/ 81 w 170"/>
                  <a:gd name="T19" fmla="*/ 157 h 170"/>
                  <a:gd name="T20" fmla="*/ 66 w 170"/>
                  <a:gd name="T21" fmla="*/ 145 h 170"/>
                  <a:gd name="T22" fmla="*/ 59 w 170"/>
                  <a:gd name="T23" fmla="*/ 142 h 170"/>
                  <a:gd name="T24" fmla="*/ 40 w 170"/>
                  <a:gd name="T25" fmla="*/ 141 h 170"/>
                  <a:gd name="T26" fmla="*/ 47 w 170"/>
                  <a:gd name="T27" fmla="*/ 125 h 170"/>
                  <a:gd name="T28" fmla="*/ 32 w 170"/>
                  <a:gd name="T29" fmla="*/ 133 h 170"/>
                  <a:gd name="T30" fmla="*/ 29 w 170"/>
                  <a:gd name="T31" fmla="*/ 114 h 170"/>
                  <a:gd name="T32" fmla="*/ 26 w 170"/>
                  <a:gd name="T33" fmla="*/ 107 h 170"/>
                  <a:gd name="T34" fmla="*/ 14 w 170"/>
                  <a:gd name="T35" fmla="*/ 93 h 170"/>
                  <a:gd name="T36" fmla="*/ 30 w 170"/>
                  <a:gd name="T37" fmla="*/ 87 h 170"/>
                  <a:gd name="T38" fmla="*/ 14 w 170"/>
                  <a:gd name="T39" fmla="*/ 81 h 170"/>
                  <a:gd name="T40" fmla="*/ 25 w 170"/>
                  <a:gd name="T41" fmla="*/ 67 h 170"/>
                  <a:gd name="T42" fmla="*/ 28 w 170"/>
                  <a:gd name="T43" fmla="*/ 60 h 170"/>
                  <a:gd name="T44" fmla="*/ 30 w 170"/>
                  <a:gd name="T45" fmla="*/ 40 h 170"/>
                  <a:gd name="T46" fmla="*/ 45 w 170"/>
                  <a:gd name="T47" fmla="*/ 47 h 170"/>
                  <a:gd name="T48" fmla="*/ 37 w 170"/>
                  <a:gd name="T49" fmla="*/ 32 h 170"/>
                  <a:gd name="T50" fmla="*/ 56 w 170"/>
                  <a:gd name="T51" fmla="*/ 30 h 170"/>
                  <a:gd name="T52" fmla="*/ 63 w 170"/>
                  <a:gd name="T53" fmla="*/ 27 h 170"/>
                  <a:gd name="T54" fmla="*/ 78 w 170"/>
                  <a:gd name="T55" fmla="*/ 14 h 170"/>
                  <a:gd name="T56" fmla="*/ 84 w 170"/>
                  <a:gd name="T57" fmla="*/ 30 h 170"/>
                  <a:gd name="T58" fmla="*/ 89 w 170"/>
                  <a:gd name="T59" fmla="*/ 14 h 170"/>
                  <a:gd name="T60" fmla="*/ 104 w 170"/>
                  <a:gd name="T61" fmla="*/ 26 h 170"/>
                  <a:gd name="T62" fmla="*/ 111 w 170"/>
                  <a:gd name="T63" fmla="*/ 29 h 170"/>
                  <a:gd name="T64" fmla="*/ 130 w 170"/>
                  <a:gd name="T65" fmla="*/ 30 h 170"/>
                  <a:gd name="T66" fmla="*/ 123 w 170"/>
                  <a:gd name="T67" fmla="*/ 46 h 170"/>
                  <a:gd name="T68" fmla="*/ 138 w 170"/>
                  <a:gd name="T69" fmla="*/ 38 h 170"/>
                  <a:gd name="T70" fmla="*/ 141 w 170"/>
                  <a:gd name="T71" fmla="*/ 57 h 170"/>
                  <a:gd name="T72" fmla="*/ 144 w 170"/>
                  <a:gd name="T73" fmla="*/ 65 h 170"/>
                  <a:gd name="T74" fmla="*/ 156 w 170"/>
                  <a:gd name="T75" fmla="*/ 78 h 170"/>
                  <a:gd name="T76" fmla="*/ 140 w 170"/>
                  <a:gd name="T77" fmla="*/ 84 h 170"/>
                  <a:gd name="T78" fmla="*/ 157 w 170"/>
                  <a:gd name="T79" fmla="*/ 89 h 170"/>
                  <a:gd name="T80" fmla="*/ 145 w 170"/>
                  <a:gd name="T81" fmla="*/ 104 h 170"/>
                  <a:gd name="T82" fmla="*/ 142 w 170"/>
                  <a:gd name="T83" fmla="*/ 112 h 170"/>
                  <a:gd name="T84" fmla="*/ 140 w 170"/>
                  <a:gd name="T85" fmla="*/ 131 h 170"/>
                  <a:gd name="T86" fmla="*/ 85 w 170"/>
                  <a:gd name="T87" fmla="*/ 97 h 170"/>
                  <a:gd name="T88" fmla="*/ 81 w 170"/>
                  <a:gd name="T89" fmla="*/ 73 h 170"/>
                  <a:gd name="T90" fmla="*/ 84 w 170"/>
                  <a:gd name="T91" fmla="*/ 35 h 170"/>
                  <a:gd name="T92" fmla="*/ 89 w 170"/>
                  <a:gd name="T93" fmla="*/ 73 h 170"/>
                  <a:gd name="T94" fmla="*/ 85 w 170"/>
                  <a:gd name="T95" fmla="*/ 103 h 170"/>
                  <a:gd name="T96" fmla="*/ 92 w 170"/>
                  <a:gd name="T97" fmla="*/ 126 h 170"/>
                  <a:gd name="T98" fmla="*/ 79 w 170"/>
                  <a:gd name="T99" fmla="*/ 127 h 170"/>
                  <a:gd name="T100" fmla="*/ 85 w 170"/>
                  <a:gd name="T101" fmla="*/ 103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0" h="170">
                    <a:moveTo>
                      <a:pt x="83" y="1"/>
                    </a:moveTo>
                    <a:cubicBezTo>
                      <a:pt x="37" y="2"/>
                      <a:pt x="0" y="41"/>
                      <a:pt x="1" y="87"/>
                    </a:cubicBezTo>
                    <a:cubicBezTo>
                      <a:pt x="2" y="134"/>
                      <a:pt x="40" y="170"/>
                      <a:pt x="87" y="169"/>
                    </a:cubicBezTo>
                    <a:cubicBezTo>
                      <a:pt x="133" y="168"/>
                      <a:pt x="170" y="130"/>
                      <a:pt x="169" y="83"/>
                    </a:cubicBezTo>
                    <a:cubicBezTo>
                      <a:pt x="168" y="37"/>
                      <a:pt x="130" y="0"/>
                      <a:pt x="83" y="1"/>
                    </a:cubicBezTo>
                    <a:close/>
                    <a:moveTo>
                      <a:pt x="140" y="131"/>
                    </a:moveTo>
                    <a:cubicBezTo>
                      <a:pt x="133" y="123"/>
                      <a:pt x="133" y="123"/>
                      <a:pt x="133" y="123"/>
                    </a:cubicBezTo>
                    <a:cubicBezTo>
                      <a:pt x="131" y="121"/>
                      <a:pt x="127" y="121"/>
                      <a:pt x="125" y="123"/>
                    </a:cubicBezTo>
                    <a:cubicBezTo>
                      <a:pt x="123" y="126"/>
                      <a:pt x="123" y="129"/>
                      <a:pt x="125" y="131"/>
                    </a:cubicBezTo>
                    <a:cubicBezTo>
                      <a:pt x="133" y="139"/>
                      <a:pt x="133" y="139"/>
                      <a:pt x="133" y="139"/>
                    </a:cubicBezTo>
                    <a:cubicBezTo>
                      <a:pt x="128" y="143"/>
                      <a:pt x="123" y="146"/>
                      <a:pt x="117" y="149"/>
                    </a:cubicBezTo>
                    <a:cubicBezTo>
                      <a:pt x="114" y="141"/>
                      <a:pt x="114" y="141"/>
                      <a:pt x="114" y="141"/>
                    </a:cubicBezTo>
                    <a:cubicBezTo>
                      <a:pt x="113" y="139"/>
                      <a:pt x="111" y="138"/>
                      <a:pt x="109" y="139"/>
                    </a:cubicBezTo>
                    <a:cubicBezTo>
                      <a:pt x="107" y="140"/>
                      <a:pt x="106" y="142"/>
                      <a:pt x="107" y="144"/>
                    </a:cubicBezTo>
                    <a:cubicBezTo>
                      <a:pt x="110" y="152"/>
                      <a:pt x="110" y="152"/>
                      <a:pt x="110" y="152"/>
                    </a:cubicBezTo>
                    <a:cubicBezTo>
                      <a:pt x="105" y="154"/>
                      <a:pt x="99" y="156"/>
                      <a:pt x="92" y="156"/>
                    </a:cubicBezTo>
                    <a:cubicBezTo>
                      <a:pt x="92" y="146"/>
                      <a:pt x="92" y="146"/>
                      <a:pt x="92" y="146"/>
                    </a:cubicBezTo>
                    <a:cubicBezTo>
                      <a:pt x="92" y="143"/>
                      <a:pt x="89" y="140"/>
                      <a:pt x="86" y="140"/>
                    </a:cubicBezTo>
                    <a:cubicBezTo>
                      <a:pt x="83" y="141"/>
                      <a:pt x="81" y="143"/>
                      <a:pt x="81" y="146"/>
                    </a:cubicBezTo>
                    <a:cubicBezTo>
                      <a:pt x="81" y="157"/>
                      <a:pt x="81" y="157"/>
                      <a:pt x="81" y="157"/>
                    </a:cubicBezTo>
                    <a:cubicBezTo>
                      <a:pt x="75" y="156"/>
                      <a:pt x="69" y="155"/>
                      <a:pt x="63" y="153"/>
                    </a:cubicBezTo>
                    <a:cubicBezTo>
                      <a:pt x="66" y="145"/>
                      <a:pt x="66" y="145"/>
                      <a:pt x="66" y="145"/>
                    </a:cubicBezTo>
                    <a:cubicBezTo>
                      <a:pt x="67" y="143"/>
                      <a:pt x="66" y="141"/>
                      <a:pt x="64" y="140"/>
                    </a:cubicBezTo>
                    <a:cubicBezTo>
                      <a:pt x="62" y="139"/>
                      <a:pt x="60" y="140"/>
                      <a:pt x="59" y="142"/>
                    </a:cubicBezTo>
                    <a:cubicBezTo>
                      <a:pt x="56" y="151"/>
                      <a:pt x="56" y="151"/>
                      <a:pt x="56" y="151"/>
                    </a:cubicBezTo>
                    <a:cubicBezTo>
                      <a:pt x="50" y="148"/>
                      <a:pt x="45" y="145"/>
                      <a:pt x="40" y="141"/>
                    </a:cubicBezTo>
                    <a:cubicBezTo>
                      <a:pt x="47" y="133"/>
                      <a:pt x="47" y="133"/>
                      <a:pt x="47" y="133"/>
                    </a:cubicBezTo>
                    <a:cubicBezTo>
                      <a:pt x="49" y="131"/>
                      <a:pt x="49" y="127"/>
                      <a:pt x="47" y="125"/>
                    </a:cubicBezTo>
                    <a:cubicBezTo>
                      <a:pt x="45" y="123"/>
                      <a:pt x="41" y="123"/>
                      <a:pt x="39" y="125"/>
                    </a:cubicBezTo>
                    <a:cubicBezTo>
                      <a:pt x="32" y="133"/>
                      <a:pt x="32" y="133"/>
                      <a:pt x="32" y="133"/>
                    </a:cubicBezTo>
                    <a:cubicBezTo>
                      <a:pt x="27" y="128"/>
                      <a:pt x="24" y="123"/>
                      <a:pt x="21" y="118"/>
                    </a:cubicBezTo>
                    <a:cubicBezTo>
                      <a:pt x="29" y="114"/>
                      <a:pt x="29" y="114"/>
                      <a:pt x="29" y="114"/>
                    </a:cubicBezTo>
                    <a:cubicBezTo>
                      <a:pt x="31" y="113"/>
                      <a:pt x="32" y="111"/>
                      <a:pt x="31" y="109"/>
                    </a:cubicBezTo>
                    <a:cubicBezTo>
                      <a:pt x="30" y="107"/>
                      <a:pt x="28" y="106"/>
                      <a:pt x="26" y="107"/>
                    </a:cubicBezTo>
                    <a:cubicBezTo>
                      <a:pt x="18" y="110"/>
                      <a:pt x="18" y="110"/>
                      <a:pt x="18" y="110"/>
                    </a:cubicBezTo>
                    <a:cubicBezTo>
                      <a:pt x="16" y="105"/>
                      <a:pt x="14" y="99"/>
                      <a:pt x="14" y="93"/>
                    </a:cubicBezTo>
                    <a:cubicBezTo>
                      <a:pt x="24" y="92"/>
                      <a:pt x="24" y="92"/>
                      <a:pt x="24" y="92"/>
                    </a:cubicBezTo>
                    <a:cubicBezTo>
                      <a:pt x="27" y="92"/>
                      <a:pt x="30" y="90"/>
                      <a:pt x="30" y="87"/>
                    </a:cubicBezTo>
                    <a:cubicBezTo>
                      <a:pt x="30" y="83"/>
                      <a:pt x="27" y="81"/>
                      <a:pt x="24" y="81"/>
                    </a:cubicBezTo>
                    <a:cubicBezTo>
                      <a:pt x="14" y="81"/>
                      <a:pt x="14" y="81"/>
                      <a:pt x="14" y="81"/>
                    </a:cubicBezTo>
                    <a:cubicBezTo>
                      <a:pt x="14" y="75"/>
                      <a:pt x="15" y="69"/>
                      <a:pt x="17" y="64"/>
                    </a:cubicBezTo>
                    <a:cubicBezTo>
                      <a:pt x="25" y="67"/>
                      <a:pt x="25" y="67"/>
                      <a:pt x="25" y="67"/>
                    </a:cubicBezTo>
                    <a:cubicBezTo>
                      <a:pt x="27" y="68"/>
                      <a:pt x="30" y="67"/>
                      <a:pt x="30" y="65"/>
                    </a:cubicBezTo>
                    <a:cubicBezTo>
                      <a:pt x="31" y="63"/>
                      <a:pt x="30" y="61"/>
                      <a:pt x="28" y="60"/>
                    </a:cubicBezTo>
                    <a:cubicBezTo>
                      <a:pt x="19" y="57"/>
                      <a:pt x="19" y="57"/>
                      <a:pt x="19" y="57"/>
                    </a:cubicBezTo>
                    <a:cubicBezTo>
                      <a:pt x="22" y="51"/>
                      <a:pt x="25" y="45"/>
                      <a:pt x="30" y="40"/>
                    </a:cubicBezTo>
                    <a:cubicBezTo>
                      <a:pt x="37" y="47"/>
                      <a:pt x="37" y="47"/>
                      <a:pt x="37" y="47"/>
                    </a:cubicBezTo>
                    <a:cubicBezTo>
                      <a:pt x="39" y="50"/>
                      <a:pt x="43" y="50"/>
                      <a:pt x="45" y="47"/>
                    </a:cubicBezTo>
                    <a:cubicBezTo>
                      <a:pt x="47" y="45"/>
                      <a:pt x="47" y="41"/>
                      <a:pt x="45" y="39"/>
                    </a:cubicBezTo>
                    <a:cubicBezTo>
                      <a:pt x="37" y="32"/>
                      <a:pt x="37" y="32"/>
                      <a:pt x="37" y="32"/>
                    </a:cubicBezTo>
                    <a:cubicBezTo>
                      <a:pt x="42" y="28"/>
                      <a:pt x="47" y="24"/>
                      <a:pt x="52" y="22"/>
                    </a:cubicBezTo>
                    <a:cubicBezTo>
                      <a:pt x="56" y="30"/>
                      <a:pt x="56" y="30"/>
                      <a:pt x="56" y="30"/>
                    </a:cubicBezTo>
                    <a:cubicBezTo>
                      <a:pt x="57" y="32"/>
                      <a:pt x="59" y="33"/>
                      <a:pt x="61" y="32"/>
                    </a:cubicBezTo>
                    <a:cubicBezTo>
                      <a:pt x="63" y="31"/>
                      <a:pt x="64" y="29"/>
                      <a:pt x="63" y="27"/>
                    </a:cubicBezTo>
                    <a:cubicBezTo>
                      <a:pt x="60" y="18"/>
                      <a:pt x="60" y="18"/>
                      <a:pt x="60" y="18"/>
                    </a:cubicBezTo>
                    <a:cubicBezTo>
                      <a:pt x="65" y="16"/>
                      <a:pt x="71" y="15"/>
                      <a:pt x="78" y="14"/>
                    </a:cubicBezTo>
                    <a:cubicBezTo>
                      <a:pt x="78" y="25"/>
                      <a:pt x="78" y="25"/>
                      <a:pt x="78" y="25"/>
                    </a:cubicBezTo>
                    <a:cubicBezTo>
                      <a:pt x="78" y="28"/>
                      <a:pt x="81" y="30"/>
                      <a:pt x="84" y="30"/>
                    </a:cubicBezTo>
                    <a:cubicBezTo>
                      <a:pt x="87" y="30"/>
                      <a:pt x="89" y="28"/>
                      <a:pt x="89" y="24"/>
                    </a:cubicBezTo>
                    <a:cubicBezTo>
                      <a:pt x="89" y="14"/>
                      <a:pt x="89" y="14"/>
                      <a:pt x="89" y="14"/>
                    </a:cubicBezTo>
                    <a:cubicBezTo>
                      <a:pt x="96" y="14"/>
                      <a:pt x="102" y="15"/>
                      <a:pt x="107" y="17"/>
                    </a:cubicBezTo>
                    <a:cubicBezTo>
                      <a:pt x="104" y="26"/>
                      <a:pt x="104" y="26"/>
                      <a:pt x="104" y="26"/>
                    </a:cubicBezTo>
                    <a:cubicBezTo>
                      <a:pt x="103" y="28"/>
                      <a:pt x="104" y="30"/>
                      <a:pt x="106" y="31"/>
                    </a:cubicBezTo>
                    <a:cubicBezTo>
                      <a:pt x="108" y="32"/>
                      <a:pt x="111" y="31"/>
                      <a:pt x="111" y="29"/>
                    </a:cubicBezTo>
                    <a:cubicBezTo>
                      <a:pt x="115" y="20"/>
                      <a:pt x="115" y="20"/>
                      <a:pt x="115" y="20"/>
                    </a:cubicBezTo>
                    <a:cubicBezTo>
                      <a:pt x="120" y="23"/>
                      <a:pt x="126" y="26"/>
                      <a:pt x="130" y="30"/>
                    </a:cubicBezTo>
                    <a:cubicBezTo>
                      <a:pt x="123" y="38"/>
                      <a:pt x="123" y="38"/>
                      <a:pt x="123" y="38"/>
                    </a:cubicBezTo>
                    <a:cubicBezTo>
                      <a:pt x="121" y="40"/>
                      <a:pt x="121" y="43"/>
                      <a:pt x="123" y="46"/>
                    </a:cubicBezTo>
                    <a:cubicBezTo>
                      <a:pt x="125" y="48"/>
                      <a:pt x="129" y="48"/>
                      <a:pt x="131" y="45"/>
                    </a:cubicBezTo>
                    <a:cubicBezTo>
                      <a:pt x="138" y="38"/>
                      <a:pt x="138" y="38"/>
                      <a:pt x="138" y="38"/>
                    </a:cubicBezTo>
                    <a:cubicBezTo>
                      <a:pt x="143" y="43"/>
                      <a:pt x="146" y="48"/>
                      <a:pt x="149" y="54"/>
                    </a:cubicBezTo>
                    <a:cubicBezTo>
                      <a:pt x="141" y="57"/>
                      <a:pt x="141" y="57"/>
                      <a:pt x="141" y="57"/>
                    </a:cubicBezTo>
                    <a:cubicBezTo>
                      <a:pt x="139" y="58"/>
                      <a:pt x="138" y="61"/>
                      <a:pt x="139" y="63"/>
                    </a:cubicBezTo>
                    <a:cubicBezTo>
                      <a:pt x="140" y="64"/>
                      <a:pt x="142" y="65"/>
                      <a:pt x="144" y="65"/>
                    </a:cubicBezTo>
                    <a:cubicBezTo>
                      <a:pt x="152" y="61"/>
                      <a:pt x="152" y="61"/>
                      <a:pt x="152" y="61"/>
                    </a:cubicBezTo>
                    <a:cubicBezTo>
                      <a:pt x="154" y="66"/>
                      <a:pt x="156" y="72"/>
                      <a:pt x="156" y="78"/>
                    </a:cubicBezTo>
                    <a:cubicBezTo>
                      <a:pt x="146" y="78"/>
                      <a:pt x="146" y="78"/>
                      <a:pt x="146" y="78"/>
                    </a:cubicBezTo>
                    <a:cubicBezTo>
                      <a:pt x="143" y="78"/>
                      <a:pt x="140" y="81"/>
                      <a:pt x="140" y="84"/>
                    </a:cubicBezTo>
                    <a:cubicBezTo>
                      <a:pt x="140" y="87"/>
                      <a:pt x="143" y="90"/>
                      <a:pt x="146" y="90"/>
                    </a:cubicBezTo>
                    <a:cubicBezTo>
                      <a:pt x="157" y="89"/>
                      <a:pt x="157" y="89"/>
                      <a:pt x="157" y="89"/>
                    </a:cubicBezTo>
                    <a:cubicBezTo>
                      <a:pt x="156" y="96"/>
                      <a:pt x="155" y="102"/>
                      <a:pt x="153" y="107"/>
                    </a:cubicBezTo>
                    <a:cubicBezTo>
                      <a:pt x="145" y="104"/>
                      <a:pt x="145" y="104"/>
                      <a:pt x="145" y="104"/>
                    </a:cubicBezTo>
                    <a:cubicBezTo>
                      <a:pt x="143" y="104"/>
                      <a:pt x="141" y="105"/>
                      <a:pt x="140" y="107"/>
                    </a:cubicBezTo>
                    <a:cubicBezTo>
                      <a:pt x="139" y="109"/>
                      <a:pt x="140" y="111"/>
                      <a:pt x="142" y="112"/>
                    </a:cubicBezTo>
                    <a:cubicBezTo>
                      <a:pt x="150" y="115"/>
                      <a:pt x="150" y="115"/>
                      <a:pt x="150" y="115"/>
                    </a:cubicBezTo>
                    <a:cubicBezTo>
                      <a:pt x="148" y="120"/>
                      <a:pt x="144" y="126"/>
                      <a:pt x="140" y="131"/>
                    </a:cubicBezTo>
                    <a:close/>
                    <a:moveTo>
                      <a:pt x="97" y="84"/>
                    </a:moveTo>
                    <a:cubicBezTo>
                      <a:pt x="97" y="91"/>
                      <a:pt x="92" y="97"/>
                      <a:pt x="85" y="97"/>
                    </a:cubicBezTo>
                    <a:cubicBezTo>
                      <a:pt x="78" y="97"/>
                      <a:pt x="73" y="92"/>
                      <a:pt x="73" y="85"/>
                    </a:cubicBezTo>
                    <a:cubicBezTo>
                      <a:pt x="73" y="80"/>
                      <a:pt x="76" y="75"/>
                      <a:pt x="81" y="73"/>
                    </a:cubicBezTo>
                    <a:cubicBezTo>
                      <a:pt x="80" y="40"/>
                      <a:pt x="80" y="40"/>
                      <a:pt x="80" y="40"/>
                    </a:cubicBezTo>
                    <a:cubicBezTo>
                      <a:pt x="80" y="37"/>
                      <a:pt x="82" y="35"/>
                      <a:pt x="84" y="35"/>
                    </a:cubicBezTo>
                    <a:cubicBezTo>
                      <a:pt x="86" y="35"/>
                      <a:pt x="88" y="37"/>
                      <a:pt x="88" y="40"/>
                    </a:cubicBezTo>
                    <a:cubicBezTo>
                      <a:pt x="89" y="73"/>
                      <a:pt x="89" y="73"/>
                      <a:pt x="89" y="73"/>
                    </a:cubicBezTo>
                    <a:cubicBezTo>
                      <a:pt x="94" y="75"/>
                      <a:pt x="97" y="79"/>
                      <a:pt x="97" y="84"/>
                    </a:cubicBezTo>
                    <a:close/>
                    <a:moveTo>
                      <a:pt x="85" y="103"/>
                    </a:moveTo>
                    <a:cubicBezTo>
                      <a:pt x="87" y="103"/>
                      <a:pt x="89" y="103"/>
                      <a:pt x="91" y="102"/>
                    </a:cubicBezTo>
                    <a:cubicBezTo>
                      <a:pt x="92" y="126"/>
                      <a:pt x="92" y="126"/>
                      <a:pt x="92" y="126"/>
                    </a:cubicBezTo>
                    <a:cubicBezTo>
                      <a:pt x="92" y="130"/>
                      <a:pt x="89" y="133"/>
                      <a:pt x="85" y="133"/>
                    </a:cubicBezTo>
                    <a:cubicBezTo>
                      <a:pt x="82" y="133"/>
                      <a:pt x="79" y="130"/>
                      <a:pt x="79" y="127"/>
                    </a:cubicBezTo>
                    <a:cubicBezTo>
                      <a:pt x="78" y="102"/>
                      <a:pt x="78" y="102"/>
                      <a:pt x="78" y="102"/>
                    </a:cubicBezTo>
                    <a:cubicBezTo>
                      <a:pt x="80" y="103"/>
                      <a:pt x="82" y="103"/>
                      <a:pt x="85" y="1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9" name="Freeform 74"/>
              <p:cNvSpPr>
                <a:spLocks noEditPoints="1"/>
              </p:cNvSpPr>
              <p:nvPr/>
            </p:nvSpPr>
            <p:spPr bwMode="auto">
              <a:xfrm>
                <a:off x="1287" y="1855"/>
                <a:ext cx="221" cy="221"/>
              </a:xfrm>
              <a:custGeom>
                <a:avLst/>
                <a:gdLst>
                  <a:gd name="T0" fmla="*/ 1 w 152"/>
                  <a:gd name="T1" fmla="*/ 78 h 152"/>
                  <a:gd name="T2" fmla="*/ 151 w 152"/>
                  <a:gd name="T3" fmla="*/ 74 h 152"/>
                  <a:gd name="T4" fmla="*/ 125 w 152"/>
                  <a:gd name="T5" fmla="*/ 116 h 152"/>
                  <a:gd name="T6" fmla="*/ 112 w 152"/>
                  <a:gd name="T7" fmla="*/ 110 h 152"/>
                  <a:gd name="T8" fmla="*/ 118 w 152"/>
                  <a:gd name="T9" fmla="*/ 124 h 152"/>
                  <a:gd name="T10" fmla="*/ 102 w 152"/>
                  <a:gd name="T11" fmla="*/ 126 h 152"/>
                  <a:gd name="T12" fmla="*/ 95 w 152"/>
                  <a:gd name="T13" fmla="*/ 129 h 152"/>
                  <a:gd name="T14" fmla="*/ 83 w 152"/>
                  <a:gd name="T15" fmla="*/ 139 h 152"/>
                  <a:gd name="T16" fmla="*/ 77 w 152"/>
                  <a:gd name="T17" fmla="*/ 125 h 152"/>
                  <a:gd name="T18" fmla="*/ 72 w 152"/>
                  <a:gd name="T19" fmla="*/ 140 h 152"/>
                  <a:gd name="T20" fmla="*/ 59 w 152"/>
                  <a:gd name="T21" fmla="*/ 129 h 152"/>
                  <a:gd name="T22" fmla="*/ 53 w 152"/>
                  <a:gd name="T23" fmla="*/ 127 h 152"/>
                  <a:gd name="T24" fmla="*/ 36 w 152"/>
                  <a:gd name="T25" fmla="*/ 125 h 152"/>
                  <a:gd name="T26" fmla="*/ 42 w 152"/>
                  <a:gd name="T27" fmla="*/ 112 h 152"/>
                  <a:gd name="T28" fmla="*/ 29 w 152"/>
                  <a:gd name="T29" fmla="*/ 118 h 152"/>
                  <a:gd name="T30" fmla="*/ 27 w 152"/>
                  <a:gd name="T31" fmla="*/ 102 h 152"/>
                  <a:gd name="T32" fmla="*/ 24 w 152"/>
                  <a:gd name="T33" fmla="*/ 95 h 152"/>
                  <a:gd name="T34" fmla="*/ 13 w 152"/>
                  <a:gd name="T35" fmla="*/ 83 h 152"/>
                  <a:gd name="T36" fmla="*/ 27 w 152"/>
                  <a:gd name="T37" fmla="*/ 77 h 152"/>
                  <a:gd name="T38" fmla="*/ 13 w 152"/>
                  <a:gd name="T39" fmla="*/ 72 h 152"/>
                  <a:gd name="T40" fmla="*/ 23 w 152"/>
                  <a:gd name="T41" fmla="*/ 60 h 152"/>
                  <a:gd name="T42" fmla="*/ 25 w 152"/>
                  <a:gd name="T43" fmla="*/ 54 h 152"/>
                  <a:gd name="T44" fmla="*/ 27 w 152"/>
                  <a:gd name="T45" fmla="*/ 36 h 152"/>
                  <a:gd name="T46" fmla="*/ 41 w 152"/>
                  <a:gd name="T47" fmla="*/ 42 h 152"/>
                  <a:gd name="T48" fmla="*/ 34 w 152"/>
                  <a:gd name="T49" fmla="*/ 29 h 152"/>
                  <a:gd name="T50" fmla="*/ 51 w 152"/>
                  <a:gd name="T51" fmla="*/ 27 h 152"/>
                  <a:gd name="T52" fmla="*/ 57 w 152"/>
                  <a:gd name="T53" fmla="*/ 24 h 152"/>
                  <a:gd name="T54" fmla="*/ 70 w 152"/>
                  <a:gd name="T55" fmla="*/ 13 h 152"/>
                  <a:gd name="T56" fmla="*/ 75 w 152"/>
                  <a:gd name="T57" fmla="*/ 27 h 152"/>
                  <a:gd name="T58" fmla="*/ 80 w 152"/>
                  <a:gd name="T59" fmla="*/ 13 h 152"/>
                  <a:gd name="T60" fmla="*/ 93 w 152"/>
                  <a:gd name="T61" fmla="*/ 24 h 152"/>
                  <a:gd name="T62" fmla="*/ 99 w 152"/>
                  <a:gd name="T63" fmla="*/ 26 h 152"/>
                  <a:gd name="T64" fmla="*/ 116 w 152"/>
                  <a:gd name="T65" fmla="*/ 27 h 152"/>
                  <a:gd name="T66" fmla="*/ 110 w 152"/>
                  <a:gd name="T67" fmla="*/ 41 h 152"/>
                  <a:gd name="T68" fmla="*/ 124 w 152"/>
                  <a:gd name="T69" fmla="*/ 34 h 152"/>
                  <a:gd name="T70" fmla="*/ 126 w 152"/>
                  <a:gd name="T71" fmla="*/ 51 h 152"/>
                  <a:gd name="T72" fmla="*/ 128 w 152"/>
                  <a:gd name="T73" fmla="*/ 58 h 152"/>
                  <a:gd name="T74" fmla="*/ 139 w 152"/>
                  <a:gd name="T75" fmla="*/ 70 h 152"/>
                  <a:gd name="T76" fmla="*/ 125 w 152"/>
                  <a:gd name="T77" fmla="*/ 75 h 152"/>
                  <a:gd name="T78" fmla="*/ 140 w 152"/>
                  <a:gd name="T79" fmla="*/ 80 h 152"/>
                  <a:gd name="T80" fmla="*/ 129 w 152"/>
                  <a:gd name="T81" fmla="*/ 93 h 152"/>
                  <a:gd name="T82" fmla="*/ 127 w 152"/>
                  <a:gd name="T83" fmla="*/ 99 h 152"/>
                  <a:gd name="T84" fmla="*/ 125 w 152"/>
                  <a:gd name="T85" fmla="*/ 116 h 152"/>
                  <a:gd name="T86" fmla="*/ 76 w 152"/>
                  <a:gd name="T87" fmla="*/ 86 h 152"/>
                  <a:gd name="T88" fmla="*/ 72 w 152"/>
                  <a:gd name="T89" fmla="*/ 65 h 152"/>
                  <a:gd name="T90" fmla="*/ 75 w 152"/>
                  <a:gd name="T91" fmla="*/ 32 h 152"/>
                  <a:gd name="T92" fmla="*/ 80 w 152"/>
                  <a:gd name="T93" fmla="*/ 65 h 152"/>
                  <a:gd name="T94" fmla="*/ 76 w 152"/>
                  <a:gd name="T95" fmla="*/ 92 h 152"/>
                  <a:gd name="T96" fmla="*/ 82 w 152"/>
                  <a:gd name="T97" fmla="*/ 113 h 152"/>
                  <a:gd name="T98" fmla="*/ 70 w 152"/>
                  <a:gd name="T99" fmla="*/ 113 h 152"/>
                  <a:gd name="T100" fmla="*/ 76 w 152"/>
                  <a:gd name="T101" fmla="*/ 9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2" h="152">
                    <a:moveTo>
                      <a:pt x="74" y="1"/>
                    </a:moveTo>
                    <a:cubicBezTo>
                      <a:pt x="33" y="2"/>
                      <a:pt x="0" y="37"/>
                      <a:pt x="1" y="78"/>
                    </a:cubicBezTo>
                    <a:cubicBezTo>
                      <a:pt x="2" y="119"/>
                      <a:pt x="36" y="152"/>
                      <a:pt x="78" y="151"/>
                    </a:cubicBezTo>
                    <a:cubicBezTo>
                      <a:pt x="119" y="150"/>
                      <a:pt x="152" y="116"/>
                      <a:pt x="151" y="74"/>
                    </a:cubicBezTo>
                    <a:cubicBezTo>
                      <a:pt x="150" y="33"/>
                      <a:pt x="116" y="0"/>
                      <a:pt x="74" y="1"/>
                    </a:cubicBezTo>
                    <a:close/>
                    <a:moveTo>
                      <a:pt x="125" y="116"/>
                    </a:moveTo>
                    <a:cubicBezTo>
                      <a:pt x="119" y="110"/>
                      <a:pt x="119" y="110"/>
                      <a:pt x="119" y="110"/>
                    </a:cubicBezTo>
                    <a:cubicBezTo>
                      <a:pt x="117" y="108"/>
                      <a:pt x="113" y="108"/>
                      <a:pt x="112" y="110"/>
                    </a:cubicBezTo>
                    <a:cubicBezTo>
                      <a:pt x="110" y="112"/>
                      <a:pt x="110" y="115"/>
                      <a:pt x="112" y="117"/>
                    </a:cubicBezTo>
                    <a:cubicBezTo>
                      <a:pt x="118" y="124"/>
                      <a:pt x="118" y="124"/>
                      <a:pt x="118" y="124"/>
                    </a:cubicBezTo>
                    <a:cubicBezTo>
                      <a:pt x="114" y="127"/>
                      <a:pt x="110" y="130"/>
                      <a:pt x="105" y="133"/>
                    </a:cubicBezTo>
                    <a:cubicBezTo>
                      <a:pt x="102" y="126"/>
                      <a:pt x="102" y="126"/>
                      <a:pt x="102" y="126"/>
                    </a:cubicBezTo>
                    <a:cubicBezTo>
                      <a:pt x="101" y="124"/>
                      <a:pt x="99" y="123"/>
                      <a:pt x="97" y="124"/>
                    </a:cubicBezTo>
                    <a:cubicBezTo>
                      <a:pt x="95" y="125"/>
                      <a:pt x="95" y="127"/>
                      <a:pt x="95" y="129"/>
                    </a:cubicBezTo>
                    <a:cubicBezTo>
                      <a:pt x="98" y="136"/>
                      <a:pt x="98" y="136"/>
                      <a:pt x="98" y="136"/>
                    </a:cubicBezTo>
                    <a:cubicBezTo>
                      <a:pt x="93" y="138"/>
                      <a:pt x="88" y="139"/>
                      <a:pt x="83" y="139"/>
                    </a:cubicBezTo>
                    <a:cubicBezTo>
                      <a:pt x="82" y="130"/>
                      <a:pt x="82" y="130"/>
                      <a:pt x="82" y="130"/>
                    </a:cubicBezTo>
                    <a:cubicBezTo>
                      <a:pt x="82" y="127"/>
                      <a:pt x="80" y="125"/>
                      <a:pt x="77" y="125"/>
                    </a:cubicBezTo>
                    <a:cubicBezTo>
                      <a:pt x="74" y="125"/>
                      <a:pt x="72" y="128"/>
                      <a:pt x="72" y="130"/>
                    </a:cubicBezTo>
                    <a:cubicBezTo>
                      <a:pt x="72" y="140"/>
                      <a:pt x="72" y="140"/>
                      <a:pt x="72" y="140"/>
                    </a:cubicBezTo>
                    <a:cubicBezTo>
                      <a:pt x="67" y="139"/>
                      <a:pt x="61" y="138"/>
                      <a:pt x="56" y="137"/>
                    </a:cubicBezTo>
                    <a:cubicBezTo>
                      <a:pt x="59" y="129"/>
                      <a:pt x="59" y="129"/>
                      <a:pt x="59" y="129"/>
                    </a:cubicBezTo>
                    <a:cubicBezTo>
                      <a:pt x="60" y="128"/>
                      <a:pt x="59" y="126"/>
                      <a:pt x="57" y="125"/>
                    </a:cubicBezTo>
                    <a:cubicBezTo>
                      <a:pt x="55" y="124"/>
                      <a:pt x="53" y="125"/>
                      <a:pt x="53" y="127"/>
                    </a:cubicBezTo>
                    <a:cubicBezTo>
                      <a:pt x="50" y="134"/>
                      <a:pt x="50" y="134"/>
                      <a:pt x="50" y="134"/>
                    </a:cubicBezTo>
                    <a:cubicBezTo>
                      <a:pt x="45" y="132"/>
                      <a:pt x="40" y="129"/>
                      <a:pt x="36" y="125"/>
                    </a:cubicBezTo>
                    <a:cubicBezTo>
                      <a:pt x="42" y="119"/>
                      <a:pt x="42" y="119"/>
                      <a:pt x="42" y="119"/>
                    </a:cubicBezTo>
                    <a:cubicBezTo>
                      <a:pt x="44" y="117"/>
                      <a:pt x="44" y="113"/>
                      <a:pt x="42" y="112"/>
                    </a:cubicBezTo>
                    <a:cubicBezTo>
                      <a:pt x="40" y="110"/>
                      <a:pt x="37" y="110"/>
                      <a:pt x="35" y="112"/>
                    </a:cubicBezTo>
                    <a:cubicBezTo>
                      <a:pt x="29" y="118"/>
                      <a:pt x="29" y="118"/>
                      <a:pt x="29" y="118"/>
                    </a:cubicBezTo>
                    <a:cubicBezTo>
                      <a:pt x="25" y="114"/>
                      <a:pt x="22" y="110"/>
                      <a:pt x="19" y="105"/>
                    </a:cubicBezTo>
                    <a:cubicBezTo>
                      <a:pt x="27" y="102"/>
                      <a:pt x="27" y="102"/>
                      <a:pt x="27" y="102"/>
                    </a:cubicBezTo>
                    <a:cubicBezTo>
                      <a:pt x="28" y="101"/>
                      <a:pt x="29" y="99"/>
                      <a:pt x="28" y="97"/>
                    </a:cubicBezTo>
                    <a:cubicBezTo>
                      <a:pt x="28" y="95"/>
                      <a:pt x="25" y="95"/>
                      <a:pt x="24" y="95"/>
                    </a:cubicBezTo>
                    <a:cubicBezTo>
                      <a:pt x="17" y="98"/>
                      <a:pt x="17" y="98"/>
                      <a:pt x="17" y="98"/>
                    </a:cubicBezTo>
                    <a:cubicBezTo>
                      <a:pt x="15" y="93"/>
                      <a:pt x="13" y="88"/>
                      <a:pt x="13" y="83"/>
                    </a:cubicBezTo>
                    <a:cubicBezTo>
                      <a:pt x="22" y="82"/>
                      <a:pt x="22" y="82"/>
                      <a:pt x="22" y="82"/>
                    </a:cubicBezTo>
                    <a:cubicBezTo>
                      <a:pt x="25" y="82"/>
                      <a:pt x="27" y="80"/>
                      <a:pt x="27" y="77"/>
                    </a:cubicBezTo>
                    <a:cubicBezTo>
                      <a:pt x="27" y="74"/>
                      <a:pt x="25" y="72"/>
                      <a:pt x="22" y="72"/>
                    </a:cubicBezTo>
                    <a:cubicBezTo>
                      <a:pt x="13" y="72"/>
                      <a:pt x="13" y="72"/>
                      <a:pt x="13" y="72"/>
                    </a:cubicBezTo>
                    <a:cubicBezTo>
                      <a:pt x="13" y="67"/>
                      <a:pt x="14" y="62"/>
                      <a:pt x="15" y="57"/>
                    </a:cubicBezTo>
                    <a:cubicBezTo>
                      <a:pt x="23" y="60"/>
                      <a:pt x="23" y="60"/>
                      <a:pt x="23" y="60"/>
                    </a:cubicBezTo>
                    <a:cubicBezTo>
                      <a:pt x="25" y="61"/>
                      <a:pt x="27" y="60"/>
                      <a:pt x="27" y="58"/>
                    </a:cubicBezTo>
                    <a:cubicBezTo>
                      <a:pt x="28" y="56"/>
                      <a:pt x="27" y="54"/>
                      <a:pt x="25" y="54"/>
                    </a:cubicBezTo>
                    <a:cubicBezTo>
                      <a:pt x="18" y="51"/>
                      <a:pt x="18" y="51"/>
                      <a:pt x="18" y="51"/>
                    </a:cubicBezTo>
                    <a:cubicBezTo>
                      <a:pt x="20" y="45"/>
                      <a:pt x="23" y="40"/>
                      <a:pt x="27" y="36"/>
                    </a:cubicBezTo>
                    <a:cubicBezTo>
                      <a:pt x="34" y="42"/>
                      <a:pt x="34" y="42"/>
                      <a:pt x="34" y="42"/>
                    </a:cubicBezTo>
                    <a:cubicBezTo>
                      <a:pt x="36" y="44"/>
                      <a:pt x="39" y="44"/>
                      <a:pt x="41" y="42"/>
                    </a:cubicBezTo>
                    <a:cubicBezTo>
                      <a:pt x="43" y="40"/>
                      <a:pt x="43" y="37"/>
                      <a:pt x="41" y="35"/>
                    </a:cubicBezTo>
                    <a:cubicBezTo>
                      <a:pt x="34" y="29"/>
                      <a:pt x="34" y="29"/>
                      <a:pt x="34" y="29"/>
                    </a:cubicBezTo>
                    <a:cubicBezTo>
                      <a:pt x="38" y="25"/>
                      <a:pt x="42" y="22"/>
                      <a:pt x="47" y="20"/>
                    </a:cubicBezTo>
                    <a:cubicBezTo>
                      <a:pt x="51" y="27"/>
                      <a:pt x="51" y="27"/>
                      <a:pt x="51" y="27"/>
                    </a:cubicBezTo>
                    <a:cubicBezTo>
                      <a:pt x="51" y="29"/>
                      <a:pt x="53" y="30"/>
                      <a:pt x="55" y="29"/>
                    </a:cubicBezTo>
                    <a:cubicBezTo>
                      <a:pt x="57" y="28"/>
                      <a:pt x="58" y="26"/>
                      <a:pt x="57" y="24"/>
                    </a:cubicBezTo>
                    <a:cubicBezTo>
                      <a:pt x="53" y="17"/>
                      <a:pt x="53" y="17"/>
                      <a:pt x="53" y="17"/>
                    </a:cubicBezTo>
                    <a:cubicBezTo>
                      <a:pt x="59" y="15"/>
                      <a:pt x="64" y="13"/>
                      <a:pt x="70" y="13"/>
                    </a:cubicBezTo>
                    <a:cubicBezTo>
                      <a:pt x="70" y="22"/>
                      <a:pt x="70" y="22"/>
                      <a:pt x="70" y="22"/>
                    </a:cubicBezTo>
                    <a:cubicBezTo>
                      <a:pt x="70" y="25"/>
                      <a:pt x="72" y="27"/>
                      <a:pt x="75" y="27"/>
                    </a:cubicBezTo>
                    <a:cubicBezTo>
                      <a:pt x="78" y="27"/>
                      <a:pt x="80" y="25"/>
                      <a:pt x="80" y="22"/>
                    </a:cubicBezTo>
                    <a:cubicBezTo>
                      <a:pt x="80" y="13"/>
                      <a:pt x="80" y="13"/>
                      <a:pt x="80" y="13"/>
                    </a:cubicBezTo>
                    <a:cubicBezTo>
                      <a:pt x="85" y="13"/>
                      <a:pt x="91" y="14"/>
                      <a:pt x="96" y="16"/>
                    </a:cubicBezTo>
                    <a:cubicBezTo>
                      <a:pt x="93" y="24"/>
                      <a:pt x="93" y="24"/>
                      <a:pt x="93" y="24"/>
                    </a:cubicBezTo>
                    <a:cubicBezTo>
                      <a:pt x="92" y="25"/>
                      <a:pt x="93" y="27"/>
                      <a:pt x="95" y="28"/>
                    </a:cubicBezTo>
                    <a:cubicBezTo>
                      <a:pt x="97" y="29"/>
                      <a:pt x="99" y="28"/>
                      <a:pt x="99" y="26"/>
                    </a:cubicBezTo>
                    <a:cubicBezTo>
                      <a:pt x="102" y="18"/>
                      <a:pt x="102" y="18"/>
                      <a:pt x="102" y="18"/>
                    </a:cubicBezTo>
                    <a:cubicBezTo>
                      <a:pt x="107" y="21"/>
                      <a:pt x="112" y="23"/>
                      <a:pt x="116" y="27"/>
                    </a:cubicBezTo>
                    <a:cubicBezTo>
                      <a:pt x="110" y="34"/>
                      <a:pt x="110" y="34"/>
                      <a:pt x="110" y="34"/>
                    </a:cubicBezTo>
                    <a:cubicBezTo>
                      <a:pt x="108" y="36"/>
                      <a:pt x="108" y="39"/>
                      <a:pt x="110" y="41"/>
                    </a:cubicBezTo>
                    <a:cubicBezTo>
                      <a:pt x="112" y="43"/>
                      <a:pt x="115" y="43"/>
                      <a:pt x="117" y="41"/>
                    </a:cubicBezTo>
                    <a:cubicBezTo>
                      <a:pt x="124" y="34"/>
                      <a:pt x="124" y="34"/>
                      <a:pt x="124" y="34"/>
                    </a:cubicBezTo>
                    <a:cubicBezTo>
                      <a:pt x="127" y="38"/>
                      <a:pt x="131" y="43"/>
                      <a:pt x="133" y="48"/>
                    </a:cubicBezTo>
                    <a:cubicBezTo>
                      <a:pt x="126" y="51"/>
                      <a:pt x="126" y="51"/>
                      <a:pt x="126" y="51"/>
                    </a:cubicBezTo>
                    <a:cubicBezTo>
                      <a:pt x="124" y="52"/>
                      <a:pt x="123" y="54"/>
                      <a:pt x="124" y="56"/>
                    </a:cubicBezTo>
                    <a:cubicBezTo>
                      <a:pt x="125" y="58"/>
                      <a:pt x="127" y="58"/>
                      <a:pt x="128" y="58"/>
                    </a:cubicBezTo>
                    <a:cubicBezTo>
                      <a:pt x="136" y="54"/>
                      <a:pt x="136" y="54"/>
                      <a:pt x="136" y="54"/>
                    </a:cubicBezTo>
                    <a:cubicBezTo>
                      <a:pt x="138" y="59"/>
                      <a:pt x="139" y="64"/>
                      <a:pt x="139" y="70"/>
                    </a:cubicBezTo>
                    <a:cubicBezTo>
                      <a:pt x="130" y="70"/>
                      <a:pt x="130" y="70"/>
                      <a:pt x="130" y="70"/>
                    </a:cubicBezTo>
                    <a:cubicBezTo>
                      <a:pt x="127" y="70"/>
                      <a:pt x="125" y="72"/>
                      <a:pt x="125" y="75"/>
                    </a:cubicBezTo>
                    <a:cubicBezTo>
                      <a:pt x="125" y="78"/>
                      <a:pt x="128" y="80"/>
                      <a:pt x="130" y="80"/>
                    </a:cubicBezTo>
                    <a:cubicBezTo>
                      <a:pt x="140" y="80"/>
                      <a:pt x="140" y="80"/>
                      <a:pt x="140" y="80"/>
                    </a:cubicBezTo>
                    <a:cubicBezTo>
                      <a:pt x="139" y="85"/>
                      <a:pt x="138" y="91"/>
                      <a:pt x="137" y="96"/>
                    </a:cubicBezTo>
                    <a:cubicBezTo>
                      <a:pt x="129" y="93"/>
                      <a:pt x="129" y="93"/>
                      <a:pt x="129" y="93"/>
                    </a:cubicBezTo>
                    <a:cubicBezTo>
                      <a:pt x="127" y="92"/>
                      <a:pt x="125" y="93"/>
                      <a:pt x="125" y="95"/>
                    </a:cubicBezTo>
                    <a:cubicBezTo>
                      <a:pt x="124" y="97"/>
                      <a:pt x="125" y="99"/>
                      <a:pt x="127" y="99"/>
                    </a:cubicBezTo>
                    <a:cubicBezTo>
                      <a:pt x="134" y="102"/>
                      <a:pt x="134" y="102"/>
                      <a:pt x="134" y="102"/>
                    </a:cubicBezTo>
                    <a:cubicBezTo>
                      <a:pt x="132" y="107"/>
                      <a:pt x="129" y="112"/>
                      <a:pt x="125" y="116"/>
                    </a:cubicBezTo>
                    <a:close/>
                    <a:moveTo>
                      <a:pt x="87" y="75"/>
                    </a:moveTo>
                    <a:cubicBezTo>
                      <a:pt x="87" y="81"/>
                      <a:pt x="82" y="86"/>
                      <a:pt x="76" y="86"/>
                    </a:cubicBezTo>
                    <a:cubicBezTo>
                      <a:pt x="70" y="86"/>
                      <a:pt x="65" y="82"/>
                      <a:pt x="65" y="76"/>
                    </a:cubicBezTo>
                    <a:cubicBezTo>
                      <a:pt x="65" y="71"/>
                      <a:pt x="68" y="67"/>
                      <a:pt x="72" y="65"/>
                    </a:cubicBezTo>
                    <a:cubicBezTo>
                      <a:pt x="71" y="36"/>
                      <a:pt x="71" y="36"/>
                      <a:pt x="71" y="36"/>
                    </a:cubicBezTo>
                    <a:cubicBezTo>
                      <a:pt x="71" y="34"/>
                      <a:pt x="73" y="32"/>
                      <a:pt x="75" y="32"/>
                    </a:cubicBezTo>
                    <a:cubicBezTo>
                      <a:pt x="77" y="32"/>
                      <a:pt x="79" y="33"/>
                      <a:pt x="79" y="35"/>
                    </a:cubicBezTo>
                    <a:cubicBezTo>
                      <a:pt x="80" y="65"/>
                      <a:pt x="80" y="65"/>
                      <a:pt x="80" y="65"/>
                    </a:cubicBezTo>
                    <a:cubicBezTo>
                      <a:pt x="84" y="67"/>
                      <a:pt x="87" y="70"/>
                      <a:pt x="87" y="75"/>
                    </a:cubicBezTo>
                    <a:close/>
                    <a:moveTo>
                      <a:pt x="76" y="92"/>
                    </a:moveTo>
                    <a:cubicBezTo>
                      <a:pt x="78" y="92"/>
                      <a:pt x="80" y="92"/>
                      <a:pt x="82" y="91"/>
                    </a:cubicBezTo>
                    <a:cubicBezTo>
                      <a:pt x="82" y="113"/>
                      <a:pt x="82" y="113"/>
                      <a:pt x="82" y="113"/>
                    </a:cubicBezTo>
                    <a:cubicBezTo>
                      <a:pt x="82" y="116"/>
                      <a:pt x="80" y="119"/>
                      <a:pt x="76" y="119"/>
                    </a:cubicBezTo>
                    <a:cubicBezTo>
                      <a:pt x="73" y="119"/>
                      <a:pt x="70" y="116"/>
                      <a:pt x="70" y="113"/>
                    </a:cubicBezTo>
                    <a:cubicBezTo>
                      <a:pt x="70" y="91"/>
                      <a:pt x="70" y="91"/>
                      <a:pt x="70" y="91"/>
                    </a:cubicBezTo>
                    <a:cubicBezTo>
                      <a:pt x="72" y="92"/>
                      <a:pt x="74" y="92"/>
                      <a:pt x="76" y="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0" name="Freeform 75"/>
              <p:cNvSpPr>
                <a:spLocks/>
              </p:cNvSpPr>
              <p:nvPr/>
            </p:nvSpPr>
            <p:spPr bwMode="auto">
              <a:xfrm>
                <a:off x="2061" y="2652"/>
                <a:ext cx="68" cy="127"/>
              </a:xfrm>
              <a:custGeom>
                <a:avLst/>
                <a:gdLst>
                  <a:gd name="T0" fmla="*/ 47 w 47"/>
                  <a:gd name="T1" fmla="*/ 60 h 88"/>
                  <a:gd name="T2" fmla="*/ 45 w 47"/>
                  <a:gd name="T3" fmla="*/ 68 h 88"/>
                  <a:gd name="T4" fmla="*/ 42 w 47"/>
                  <a:gd name="T5" fmla="*/ 73 h 88"/>
                  <a:gd name="T6" fmla="*/ 36 w 47"/>
                  <a:gd name="T7" fmla="*/ 77 h 88"/>
                  <a:gd name="T8" fmla="*/ 30 w 47"/>
                  <a:gd name="T9" fmla="*/ 79 h 88"/>
                  <a:gd name="T10" fmla="*/ 30 w 47"/>
                  <a:gd name="T11" fmla="*/ 85 h 88"/>
                  <a:gd name="T12" fmla="*/ 29 w 47"/>
                  <a:gd name="T13" fmla="*/ 88 h 88"/>
                  <a:gd name="T14" fmla="*/ 27 w 47"/>
                  <a:gd name="T15" fmla="*/ 88 h 88"/>
                  <a:gd name="T16" fmla="*/ 20 w 47"/>
                  <a:gd name="T17" fmla="*/ 88 h 88"/>
                  <a:gd name="T18" fmla="*/ 17 w 47"/>
                  <a:gd name="T19" fmla="*/ 88 h 88"/>
                  <a:gd name="T20" fmla="*/ 17 w 47"/>
                  <a:gd name="T21" fmla="*/ 84 h 88"/>
                  <a:gd name="T22" fmla="*/ 17 w 47"/>
                  <a:gd name="T23" fmla="*/ 80 h 88"/>
                  <a:gd name="T24" fmla="*/ 6 w 47"/>
                  <a:gd name="T25" fmla="*/ 79 h 88"/>
                  <a:gd name="T26" fmla="*/ 0 w 47"/>
                  <a:gd name="T27" fmla="*/ 76 h 88"/>
                  <a:gd name="T28" fmla="*/ 0 w 47"/>
                  <a:gd name="T29" fmla="*/ 74 h 88"/>
                  <a:gd name="T30" fmla="*/ 0 w 47"/>
                  <a:gd name="T31" fmla="*/ 70 h 88"/>
                  <a:gd name="T32" fmla="*/ 1 w 47"/>
                  <a:gd name="T33" fmla="*/ 67 h 88"/>
                  <a:gd name="T34" fmla="*/ 3 w 47"/>
                  <a:gd name="T35" fmla="*/ 66 h 88"/>
                  <a:gd name="T36" fmla="*/ 4 w 47"/>
                  <a:gd name="T37" fmla="*/ 66 h 88"/>
                  <a:gd name="T38" fmla="*/ 4 w 47"/>
                  <a:gd name="T39" fmla="*/ 66 h 88"/>
                  <a:gd name="T40" fmla="*/ 10 w 47"/>
                  <a:gd name="T41" fmla="*/ 68 h 88"/>
                  <a:gd name="T42" fmla="*/ 19 w 47"/>
                  <a:gd name="T43" fmla="*/ 69 h 88"/>
                  <a:gd name="T44" fmla="*/ 29 w 47"/>
                  <a:gd name="T45" fmla="*/ 67 h 88"/>
                  <a:gd name="T46" fmla="*/ 33 w 47"/>
                  <a:gd name="T47" fmla="*/ 61 h 88"/>
                  <a:gd name="T48" fmla="*/ 30 w 47"/>
                  <a:gd name="T49" fmla="*/ 54 h 88"/>
                  <a:gd name="T50" fmla="*/ 20 w 47"/>
                  <a:gd name="T51" fmla="*/ 49 h 88"/>
                  <a:gd name="T52" fmla="*/ 13 w 47"/>
                  <a:gd name="T53" fmla="*/ 46 h 88"/>
                  <a:gd name="T54" fmla="*/ 7 w 47"/>
                  <a:gd name="T55" fmla="*/ 41 h 88"/>
                  <a:gd name="T56" fmla="*/ 3 w 47"/>
                  <a:gd name="T57" fmla="*/ 36 h 88"/>
                  <a:gd name="T58" fmla="*/ 1 w 47"/>
                  <a:gd name="T59" fmla="*/ 28 h 88"/>
                  <a:gd name="T60" fmla="*/ 6 w 47"/>
                  <a:gd name="T61" fmla="*/ 16 h 88"/>
                  <a:gd name="T62" fmla="*/ 19 w 47"/>
                  <a:gd name="T63" fmla="*/ 10 h 88"/>
                  <a:gd name="T64" fmla="*/ 19 w 47"/>
                  <a:gd name="T65" fmla="*/ 4 h 88"/>
                  <a:gd name="T66" fmla="*/ 19 w 47"/>
                  <a:gd name="T67" fmla="*/ 1 h 88"/>
                  <a:gd name="T68" fmla="*/ 23 w 47"/>
                  <a:gd name="T69" fmla="*/ 0 h 88"/>
                  <a:gd name="T70" fmla="*/ 29 w 47"/>
                  <a:gd name="T71" fmla="*/ 0 h 88"/>
                  <a:gd name="T72" fmla="*/ 32 w 47"/>
                  <a:gd name="T73" fmla="*/ 1 h 88"/>
                  <a:gd name="T74" fmla="*/ 32 w 47"/>
                  <a:gd name="T75" fmla="*/ 4 h 88"/>
                  <a:gd name="T76" fmla="*/ 32 w 47"/>
                  <a:gd name="T77" fmla="*/ 9 h 88"/>
                  <a:gd name="T78" fmla="*/ 38 w 47"/>
                  <a:gd name="T79" fmla="*/ 10 h 88"/>
                  <a:gd name="T80" fmla="*/ 42 w 47"/>
                  <a:gd name="T81" fmla="*/ 11 h 88"/>
                  <a:gd name="T82" fmla="*/ 43 w 47"/>
                  <a:gd name="T83" fmla="*/ 13 h 88"/>
                  <a:gd name="T84" fmla="*/ 42 w 47"/>
                  <a:gd name="T85" fmla="*/ 17 h 88"/>
                  <a:gd name="T86" fmla="*/ 41 w 47"/>
                  <a:gd name="T87" fmla="*/ 20 h 88"/>
                  <a:gd name="T88" fmla="*/ 39 w 47"/>
                  <a:gd name="T89" fmla="*/ 22 h 88"/>
                  <a:gd name="T90" fmla="*/ 34 w 47"/>
                  <a:gd name="T91" fmla="*/ 20 h 88"/>
                  <a:gd name="T92" fmla="*/ 27 w 47"/>
                  <a:gd name="T93" fmla="*/ 20 h 88"/>
                  <a:gd name="T94" fmla="*/ 18 w 47"/>
                  <a:gd name="T95" fmla="*/ 22 h 88"/>
                  <a:gd name="T96" fmla="*/ 15 w 47"/>
                  <a:gd name="T97" fmla="*/ 28 h 88"/>
                  <a:gd name="T98" fmla="*/ 18 w 47"/>
                  <a:gd name="T99" fmla="*/ 33 h 88"/>
                  <a:gd name="T100" fmla="*/ 27 w 47"/>
                  <a:gd name="T101" fmla="*/ 38 h 88"/>
                  <a:gd name="T102" fmla="*/ 41 w 47"/>
                  <a:gd name="T103" fmla="*/ 47 h 88"/>
                  <a:gd name="T104" fmla="*/ 47 w 47"/>
                  <a:gd name="T105" fmla="*/ 6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7" h="88">
                    <a:moveTo>
                      <a:pt x="47" y="60"/>
                    </a:moveTo>
                    <a:cubicBezTo>
                      <a:pt x="47" y="63"/>
                      <a:pt x="46" y="66"/>
                      <a:pt x="45" y="68"/>
                    </a:cubicBezTo>
                    <a:cubicBezTo>
                      <a:pt x="44" y="70"/>
                      <a:pt x="43" y="72"/>
                      <a:pt x="42" y="73"/>
                    </a:cubicBezTo>
                    <a:cubicBezTo>
                      <a:pt x="40" y="75"/>
                      <a:pt x="38" y="76"/>
                      <a:pt x="36" y="77"/>
                    </a:cubicBezTo>
                    <a:cubicBezTo>
                      <a:pt x="34" y="78"/>
                      <a:pt x="32" y="79"/>
                      <a:pt x="30" y="79"/>
                    </a:cubicBezTo>
                    <a:cubicBezTo>
                      <a:pt x="30" y="85"/>
                      <a:pt x="30" y="85"/>
                      <a:pt x="30" y="85"/>
                    </a:cubicBezTo>
                    <a:cubicBezTo>
                      <a:pt x="30" y="86"/>
                      <a:pt x="30" y="87"/>
                      <a:pt x="29" y="88"/>
                    </a:cubicBezTo>
                    <a:cubicBezTo>
                      <a:pt x="29" y="88"/>
                      <a:pt x="28" y="88"/>
                      <a:pt x="27" y="88"/>
                    </a:cubicBezTo>
                    <a:cubicBezTo>
                      <a:pt x="20" y="88"/>
                      <a:pt x="20" y="88"/>
                      <a:pt x="20" y="88"/>
                    </a:cubicBezTo>
                    <a:cubicBezTo>
                      <a:pt x="19" y="88"/>
                      <a:pt x="18" y="88"/>
                      <a:pt x="17" y="88"/>
                    </a:cubicBezTo>
                    <a:cubicBezTo>
                      <a:pt x="17" y="87"/>
                      <a:pt x="17" y="86"/>
                      <a:pt x="17" y="84"/>
                    </a:cubicBezTo>
                    <a:cubicBezTo>
                      <a:pt x="17" y="80"/>
                      <a:pt x="17" y="80"/>
                      <a:pt x="17" y="80"/>
                    </a:cubicBezTo>
                    <a:cubicBezTo>
                      <a:pt x="12" y="80"/>
                      <a:pt x="9" y="80"/>
                      <a:pt x="6" y="79"/>
                    </a:cubicBezTo>
                    <a:cubicBezTo>
                      <a:pt x="3" y="78"/>
                      <a:pt x="1" y="77"/>
                      <a:pt x="0" y="76"/>
                    </a:cubicBezTo>
                    <a:cubicBezTo>
                      <a:pt x="0" y="76"/>
                      <a:pt x="0" y="75"/>
                      <a:pt x="0" y="74"/>
                    </a:cubicBezTo>
                    <a:cubicBezTo>
                      <a:pt x="0" y="73"/>
                      <a:pt x="0" y="72"/>
                      <a:pt x="0" y="70"/>
                    </a:cubicBezTo>
                    <a:cubicBezTo>
                      <a:pt x="1" y="69"/>
                      <a:pt x="1" y="68"/>
                      <a:pt x="1" y="67"/>
                    </a:cubicBezTo>
                    <a:cubicBezTo>
                      <a:pt x="2" y="66"/>
                      <a:pt x="2" y="65"/>
                      <a:pt x="3" y="66"/>
                    </a:cubicBezTo>
                    <a:cubicBezTo>
                      <a:pt x="4" y="66"/>
                      <a:pt x="4" y="66"/>
                      <a:pt x="4" y="66"/>
                    </a:cubicBezTo>
                    <a:cubicBezTo>
                      <a:pt x="4" y="66"/>
                      <a:pt x="4" y="66"/>
                      <a:pt x="4" y="66"/>
                    </a:cubicBezTo>
                    <a:cubicBezTo>
                      <a:pt x="6" y="67"/>
                      <a:pt x="8" y="67"/>
                      <a:pt x="10" y="68"/>
                    </a:cubicBezTo>
                    <a:cubicBezTo>
                      <a:pt x="12" y="68"/>
                      <a:pt x="15" y="69"/>
                      <a:pt x="19" y="69"/>
                    </a:cubicBezTo>
                    <a:cubicBezTo>
                      <a:pt x="23" y="69"/>
                      <a:pt x="26" y="68"/>
                      <a:pt x="29" y="67"/>
                    </a:cubicBezTo>
                    <a:cubicBezTo>
                      <a:pt x="31" y="66"/>
                      <a:pt x="33" y="64"/>
                      <a:pt x="33" y="61"/>
                    </a:cubicBezTo>
                    <a:cubicBezTo>
                      <a:pt x="33" y="58"/>
                      <a:pt x="32" y="56"/>
                      <a:pt x="30" y="54"/>
                    </a:cubicBezTo>
                    <a:cubicBezTo>
                      <a:pt x="28" y="52"/>
                      <a:pt x="25" y="51"/>
                      <a:pt x="20" y="49"/>
                    </a:cubicBezTo>
                    <a:cubicBezTo>
                      <a:pt x="18" y="48"/>
                      <a:pt x="15" y="47"/>
                      <a:pt x="13" y="46"/>
                    </a:cubicBezTo>
                    <a:cubicBezTo>
                      <a:pt x="11" y="44"/>
                      <a:pt x="9" y="43"/>
                      <a:pt x="7" y="41"/>
                    </a:cubicBezTo>
                    <a:cubicBezTo>
                      <a:pt x="5" y="40"/>
                      <a:pt x="4" y="38"/>
                      <a:pt x="3" y="36"/>
                    </a:cubicBezTo>
                    <a:cubicBezTo>
                      <a:pt x="2" y="33"/>
                      <a:pt x="1" y="31"/>
                      <a:pt x="1" y="28"/>
                    </a:cubicBezTo>
                    <a:cubicBezTo>
                      <a:pt x="1" y="23"/>
                      <a:pt x="3" y="20"/>
                      <a:pt x="6" y="16"/>
                    </a:cubicBezTo>
                    <a:cubicBezTo>
                      <a:pt x="9" y="13"/>
                      <a:pt x="13" y="11"/>
                      <a:pt x="19" y="10"/>
                    </a:cubicBezTo>
                    <a:cubicBezTo>
                      <a:pt x="19" y="4"/>
                      <a:pt x="19" y="4"/>
                      <a:pt x="19" y="4"/>
                    </a:cubicBezTo>
                    <a:cubicBezTo>
                      <a:pt x="19" y="3"/>
                      <a:pt x="19" y="2"/>
                      <a:pt x="19" y="1"/>
                    </a:cubicBezTo>
                    <a:cubicBezTo>
                      <a:pt x="20" y="1"/>
                      <a:pt x="21" y="0"/>
                      <a:pt x="23" y="0"/>
                    </a:cubicBezTo>
                    <a:cubicBezTo>
                      <a:pt x="29" y="0"/>
                      <a:pt x="29" y="0"/>
                      <a:pt x="29" y="0"/>
                    </a:cubicBezTo>
                    <a:cubicBezTo>
                      <a:pt x="30" y="0"/>
                      <a:pt x="31" y="1"/>
                      <a:pt x="32" y="1"/>
                    </a:cubicBezTo>
                    <a:cubicBezTo>
                      <a:pt x="32" y="2"/>
                      <a:pt x="32" y="3"/>
                      <a:pt x="32" y="4"/>
                    </a:cubicBezTo>
                    <a:cubicBezTo>
                      <a:pt x="32" y="9"/>
                      <a:pt x="32" y="9"/>
                      <a:pt x="32" y="9"/>
                    </a:cubicBezTo>
                    <a:cubicBezTo>
                      <a:pt x="35" y="9"/>
                      <a:pt x="37" y="10"/>
                      <a:pt x="38" y="10"/>
                    </a:cubicBezTo>
                    <a:cubicBezTo>
                      <a:pt x="40" y="11"/>
                      <a:pt x="41" y="11"/>
                      <a:pt x="42" y="11"/>
                    </a:cubicBezTo>
                    <a:cubicBezTo>
                      <a:pt x="43" y="11"/>
                      <a:pt x="43" y="12"/>
                      <a:pt x="43" y="13"/>
                    </a:cubicBezTo>
                    <a:cubicBezTo>
                      <a:pt x="43" y="14"/>
                      <a:pt x="43" y="16"/>
                      <a:pt x="42" y="17"/>
                    </a:cubicBezTo>
                    <a:cubicBezTo>
                      <a:pt x="42" y="18"/>
                      <a:pt x="42" y="19"/>
                      <a:pt x="41" y="20"/>
                    </a:cubicBezTo>
                    <a:cubicBezTo>
                      <a:pt x="40" y="21"/>
                      <a:pt x="40" y="22"/>
                      <a:pt x="39" y="22"/>
                    </a:cubicBezTo>
                    <a:cubicBezTo>
                      <a:pt x="38" y="21"/>
                      <a:pt x="36" y="21"/>
                      <a:pt x="34" y="20"/>
                    </a:cubicBezTo>
                    <a:cubicBezTo>
                      <a:pt x="32" y="20"/>
                      <a:pt x="29" y="20"/>
                      <a:pt x="27" y="20"/>
                    </a:cubicBezTo>
                    <a:cubicBezTo>
                      <a:pt x="22" y="20"/>
                      <a:pt x="19" y="20"/>
                      <a:pt x="18" y="22"/>
                    </a:cubicBezTo>
                    <a:cubicBezTo>
                      <a:pt x="16" y="23"/>
                      <a:pt x="15" y="25"/>
                      <a:pt x="15" y="28"/>
                    </a:cubicBezTo>
                    <a:cubicBezTo>
                      <a:pt x="15" y="30"/>
                      <a:pt x="16" y="32"/>
                      <a:pt x="18" y="33"/>
                    </a:cubicBezTo>
                    <a:cubicBezTo>
                      <a:pt x="20" y="35"/>
                      <a:pt x="23" y="36"/>
                      <a:pt x="27" y="38"/>
                    </a:cubicBezTo>
                    <a:cubicBezTo>
                      <a:pt x="33" y="40"/>
                      <a:pt x="38" y="43"/>
                      <a:pt x="41" y="47"/>
                    </a:cubicBezTo>
                    <a:cubicBezTo>
                      <a:pt x="45" y="50"/>
                      <a:pt x="47" y="55"/>
                      <a:pt x="47"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1" name="Oval 76"/>
              <p:cNvSpPr>
                <a:spLocks noChangeArrowheads="1"/>
              </p:cNvSpPr>
              <p:nvPr/>
            </p:nvSpPr>
            <p:spPr bwMode="auto">
              <a:xfrm>
                <a:off x="2007" y="2628"/>
                <a:ext cx="176" cy="176"/>
              </a:xfrm>
              <a:prstGeom prst="ellipse">
                <a:avLst/>
              </a:prstGeom>
              <a:grpFill/>
              <a:ln w="26988" cap="flat">
                <a:noFill/>
                <a:prstDash val="solid"/>
                <a:miter lim="800000"/>
                <a:headEnd/>
                <a:tailEnd/>
              </a:ln>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2" name="Freeform 77"/>
              <p:cNvSpPr>
                <a:spLocks/>
              </p:cNvSpPr>
              <p:nvPr/>
            </p:nvSpPr>
            <p:spPr bwMode="auto">
              <a:xfrm>
                <a:off x="1248" y="2413"/>
                <a:ext cx="43" cy="81"/>
              </a:xfrm>
              <a:custGeom>
                <a:avLst/>
                <a:gdLst>
                  <a:gd name="T0" fmla="*/ 30 w 30"/>
                  <a:gd name="T1" fmla="*/ 38 h 56"/>
                  <a:gd name="T2" fmla="*/ 29 w 30"/>
                  <a:gd name="T3" fmla="*/ 43 h 56"/>
                  <a:gd name="T4" fmla="*/ 27 w 30"/>
                  <a:gd name="T5" fmla="*/ 46 h 56"/>
                  <a:gd name="T6" fmla="*/ 24 w 30"/>
                  <a:gd name="T7" fmla="*/ 49 h 56"/>
                  <a:gd name="T8" fmla="*/ 20 w 30"/>
                  <a:gd name="T9" fmla="*/ 50 h 56"/>
                  <a:gd name="T10" fmla="*/ 20 w 30"/>
                  <a:gd name="T11" fmla="*/ 54 h 56"/>
                  <a:gd name="T12" fmla="*/ 19 w 30"/>
                  <a:gd name="T13" fmla="*/ 55 h 56"/>
                  <a:gd name="T14" fmla="*/ 18 w 30"/>
                  <a:gd name="T15" fmla="*/ 56 h 56"/>
                  <a:gd name="T16" fmla="*/ 13 w 30"/>
                  <a:gd name="T17" fmla="*/ 56 h 56"/>
                  <a:gd name="T18" fmla="*/ 12 w 30"/>
                  <a:gd name="T19" fmla="*/ 55 h 56"/>
                  <a:gd name="T20" fmla="*/ 11 w 30"/>
                  <a:gd name="T21" fmla="*/ 53 h 56"/>
                  <a:gd name="T22" fmla="*/ 11 w 30"/>
                  <a:gd name="T23" fmla="*/ 51 h 56"/>
                  <a:gd name="T24" fmla="*/ 4 w 30"/>
                  <a:gd name="T25" fmla="*/ 50 h 56"/>
                  <a:gd name="T26" fmla="*/ 1 w 30"/>
                  <a:gd name="T27" fmla="*/ 48 h 56"/>
                  <a:gd name="T28" fmla="*/ 0 w 30"/>
                  <a:gd name="T29" fmla="*/ 47 h 56"/>
                  <a:gd name="T30" fmla="*/ 1 w 30"/>
                  <a:gd name="T31" fmla="*/ 44 h 56"/>
                  <a:gd name="T32" fmla="*/ 2 w 30"/>
                  <a:gd name="T33" fmla="*/ 42 h 56"/>
                  <a:gd name="T34" fmla="*/ 2 w 30"/>
                  <a:gd name="T35" fmla="*/ 41 h 56"/>
                  <a:gd name="T36" fmla="*/ 3 w 30"/>
                  <a:gd name="T37" fmla="*/ 42 h 56"/>
                  <a:gd name="T38" fmla="*/ 3 w 30"/>
                  <a:gd name="T39" fmla="*/ 42 h 56"/>
                  <a:gd name="T40" fmla="*/ 7 w 30"/>
                  <a:gd name="T41" fmla="*/ 43 h 56"/>
                  <a:gd name="T42" fmla="*/ 13 w 30"/>
                  <a:gd name="T43" fmla="*/ 43 h 56"/>
                  <a:gd name="T44" fmla="*/ 19 w 30"/>
                  <a:gd name="T45" fmla="*/ 42 h 56"/>
                  <a:gd name="T46" fmla="*/ 21 w 30"/>
                  <a:gd name="T47" fmla="*/ 38 h 56"/>
                  <a:gd name="T48" fmla="*/ 20 w 30"/>
                  <a:gd name="T49" fmla="*/ 34 h 56"/>
                  <a:gd name="T50" fmla="*/ 14 w 30"/>
                  <a:gd name="T51" fmla="*/ 31 h 56"/>
                  <a:gd name="T52" fmla="*/ 9 w 30"/>
                  <a:gd name="T53" fmla="*/ 29 h 56"/>
                  <a:gd name="T54" fmla="*/ 5 w 30"/>
                  <a:gd name="T55" fmla="*/ 26 h 56"/>
                  <a:gd name="T56" fmla="*/ 2 w 30"/>
                  <a:gd name="T57" fmla="*/ 22 h 56"/>
                  <a:gd name="T58" fmla="*/ 1 w 30"/>
                  <a:gd name="T59" fmla="*/ 17 h 56"/>
                  <a:gd name="T60" fmla="*/ 4 w 30"/>
                  <a:gd name="T61" fmla="*/ 10 h 56"/>
                  <a:gd name="T62" fmla="*/ 13 w 30"/>
                  <a:gd name="T63" fmla="*/ 6 h 56"/>
                  <a:gd name="T64" fmla="*/ 13 w 30"/>
                  <a:gd name="T65" fmla="*/ 2 h 56"/>
                  <a:gd name="T66" fmla="*/ 13 w 30"/>
                  <a:gd name="T67" fmla="*/ 0 h 56"/>
                  <a:gd name="T68" fmla="*/ 15 w 30"/>
                  <a:gd name="T69" fmla="*/ 0 h 56"/>
                  <a:gd name="T70" fmla="*/ 19 w 30"/>
                  <a:gd name="T71" fmla="*/ 0 h 56"/>
                  <a:gd name="T72" fmla="*/ 21 w 30"/>
                  <a:gd name="T73" fmla="*/ 0 h 56"/>
                  <a:gd name="T74" fmla="*/ 21 w 30"/>
                  <a:gd name="T75" fmla="*/ 2 h 56"/>
                  <a:gd name="T76" fmla="*/ 21 w 30"/>
                  <a:gd name="T77" fmla="*/ 5 h 56"/>
                  <a:gd name="T78" fmla="*/ 25 w 30"/>
                  <a:gd name="T79" fmla="*/ 6 h 56"/>
                  <a:gd name="T80" fmla="*/ 27 w 30"/>
                  <a:gd name="T81" fmla="*/ 7 h 56"/>
                  <a:gd name="T82" fmla="*/ 28 w 30"/>
                  <a:gd name="T83" fmla="*/ 8 h 56"/>
                  <a:gd name="T84" fmla="*/ 28 w 30"/>
                  <a:gd name="T85" fmla="*/ 10 h 56"/>
                  <a:gd name="T86" fmla="*/ 27 w 30"/>
                  <a:gd name="T87" fmla="*/ 13 h 56"/>
                  <a:gd name="T88" fmla="*/ 26 w 30"/>
                  <a:gd name="T89" fmla="*/ 13 h 56"/>
                  <a:gd name="T90" fmla="*/ 22 w 30"/>
                  <a:gd name="T91" fmla="*/ 13 h 56"/>
                  <a:gd name="T92" fmla="*/ 18 w 30"/>
                  <a:gd name="T93" fmla="*/ 12 h 56"/>
                  <a:gd name="T94" fmla="*/ 12 w 30"/>
                  <a:gd name="T95" fmla="*/ 13 h 56"/>
                  <a:gd name="T96" fmla="*/ 10 w 30"/>
                  <a:gd name="T97" fmla="*/ 17 h 56"/>
                  <a:gd name="T98" fmla="*/ 12 w 30"/>
                  <a:gd name="T99" fmla="*/ 21 h 56"/>
                  <a:gd name="T100" fmla="*/ 18 w 30"/>
                  <a:gd name="T101" fmla="*/ 24 h 56"/>
                  <a:gd name="T102" fmla="*/ 27 w 30"/>
                  <a:gd name="T103" fmla="*/ 29 h 56"/>
                  <a:gd name="T104" fmla="*/ 30 w 30"/>
                  <a:gd name="T105" fmla="*/ 3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0" h="56">
                    <a:moveTo>
                      <a:pt x="30" y="38"/>
                    </a:moveTo>
                    <a:cubicBezTo>
                      <a:pt x="30" y="40"/>
                      <a:pt x="30" y="41"/>
                      <a:pt x="29" y="43"/>
                    </a:cubicBezTo>
                    <a:cubicBezTo>
                      <a:pt x="29" y="44"/>
                      <a:pt x="28" y="45"/>
                      <a:pt x="27" y="46"/>
                    </a:cubicBezTo>
                    <a:cubicBezTo>
                      <a:pt x="26" y="47"/>
                      <a:pt x="25" y="48"/>
                      <a:pt x="24" y="49"/>
                    </a:cubicBezTo>
                    <a:cubicBezTo>
                      <a:pt x="23" y="49"/>
                      <a:pt x="21" y="50"/>
                      <a:pt x="20" y="50"/>
                    </a:cubicBezTo>
                    <a:cubicBezTo>
                      <a:pt x="20" y="54"/>
                      <a:pt x="20" y="54"/>
                      <a:pt x="20" y="54"/>
                    </a:cubicBezTo>
                    <a:cubicBezTo>
                      <a:pt x="20" y="55"/>
                      <a:pt x="19" y="55"/>
                      <a:pt x="19" y="55"/>
                    </a:cubicBezTo>
                    <a:cubicBezTo>
                      <a:pt x="19" y="56"/>
                      <a:pt x="19" y="56"/>
                      <a:pt x="18" y="56"/>
                    </a:cubicBezTo>
                    <a:cubicBezTo>
                      <a:pt x="13" y="56"/>
                      <a:pt x="13" y="56"/>
                      <a:pt x="13" y="56"/>
                    </a:cubicBezTo>
                    <a:cubicBezTo>
                      <a:pt x="13" y="56"/>
                      <a:pt x="12" y="56"/>
                      <a:pt x="12" y="55"/>
                    </a:cubicBezTo>
                    <a:cubicBezTo>
                      <a:pt x="11" y="55"/>
                      <a:pt x="11" y="54"/>
                      <a:pt x="11" y="53"/>
                    </a:cubicBezTo>
                    <a:cubicBezTo>
                      <a:pt x="11" y="51"/>
                      <a:pt x="11" y="51"/>
                      <a:pt x="11" y="51"/>
                    </a:cubicBezTo>
                    <a:cubicBezTo>
                      <a:pt x="8" y="51"/>
                      <a:pt x="6" y="50"/>
                      <a:pt x="4" y="50"/>
                    </a:cubicBezTo>
                    <a:cubicBezTo>
                      <a:pt x="3" y="49"/>
                      <a:pt x="1" y="49"/>
                      <a:pt x="1" y="48"/>
                    </a:cubicBezTo>
                    <a:cubicBezTo>
                      <a:pt x="1" y="48"/>
                      <a:pt x="0" y="48"/>
                      <a:pt x="0" y="47"/>
                    </a:cubicBezTo>
                    <a:cubicBezTo>
                      <a:pt x="1" y="46"/>
                      <a:pt x="1" y="45"/>
                      <a:pt x="1" y="44"/>
                    </a:cubicBezTo>
                    <a:cubicBezTo>
                      <a:pt x="1" y="44"/>
                      <a:pt x="1" y="43"/>
                      <a:pt x="2" y="42"/>
                    </a:cubicBezTo>
                    <a:cubicBezTo>
                      <a:pt x="2" y="42"/>
                      <a:pt x="2" y="41"/>
                      <a:pt x="2" y="41"/>
                    </a:cubicBezTo>
                    <a:cubicBezTo>
                      <a:pt x="3" y="42"/>
                      <a:pt x="3" y="42"/>
                      <a:pt x="3" y="42"/>
                    </a:cubicBezTo>
                    <a:cubicBezTo>
                      <a:pt x="3" y="42"/>
                      <a:pt x="3" y="42"/>
                      <a:pt x="3" y="42"/>
                    </a:cubicBezTo>
                    <a:cubicBezTo>
                      <a:pt x="4" y="42"/>
                      <a:pt x="5" y="42"/>
                      <a:pt x="7" y="43"/>
                    </a:cubicBezTo>
                    <a:cubicBezTo>
                      <a:pt x="8" y="43"/>
                      <a:pt x="10" y="43"/>
                      <a:pt x="13" y="43"/>
                    </a:cubicBezTo>
                    <a:cubicBezTo>
                      <a:pt x="15" y="43"/>
                      <a:pt x="17" y="43"/>
                      <a:pt x="19" y="42"/>
                    </a:cubicBezTo>
                    <a:cubicBezTo>
                      <a:pt x="21" y="42"/>
                      <a:pt x="21" y="40"/>
                      <a:pt x="21" y="38"/>
                    </a:cubicBezTo>
                    <a:cubicBezTo>
                      <a:pt x="21" y="37"/>
                      <a:pt x="21" y="35"/>
                      <a:pt x="20" y="34"/>
                    </a:cubicBezTo>
                    <a:cubicBezTo>
                      <a:pt x="19" y="33"/>
                      <a:pt x="17" y="32"/>
                      <a:pt x="14" y="31"/>
                    </a:cubicBezTo>
                    <a:cubicBezTo>
                      <a:pt x="12" y="30"/>
                      <a:pt x="10" y="29"/>
                      <a:pt x="9" y="29"/>
                    </a:cubicBezTo>
                    <a:cubicBezTo>
                      <a:pt x="8" y="28"/>
                      <a:pt x="6" y="27"/>
                      <a:pt x="5" y="26"/>
                    </a:cubicBezTo>
                    <a:cubicBezTo>
                      <a:pt x="4" y="25"/>
                      <a:pt x="3" y="24"/>
                      <a:pt x="2" y="22"/>
                    </a:cubicBezTo>
                    <a:cubicBezTo>
                      <a:pt x="2" y="21"/>
                      <a:pt x="1" y="19"/>
                      <a:pt x="1" y="17"/>
                    </a:cubicBezTo>
                    <a:cubicBezTo>
                      <a:pt x="1" y="15"/>
                      <a:pt x="2" y="12"/>
                      <a:pt x="4" y="10"/>
                    </a:cubicBezTo>
                    <a:cubicBezTo>
                      <a:pt x="6" y="8"/>
                      <a:pt x="9" y="6"/>
                      <a:pt x="13" y="6"/>
                    </a:cubicBezTo>
                    <a:cubicBezTo>
                      <a:pt x="13" y="2"/>
                      <a:pt x="13" y="2"/>
                      <a:pt x="13" y="2"/>
                    </a:cubicBezTo>
                    <a:cubicBezTo>
                      <a:pt x="13" y="1"/>
                      <a:pt x="13" y="1"/>
                      <a:pt x="13" y="0"/>
                    </a:cubicBezTo>
                    <a:cubicBezTo>
                      <a:pt x="13" y="0"/>
                      <a:pt x="14" y="0"/>
                      <a:pt x="15" y="0"/>
                    </a:cubicBezTo>
                    <a:cubicBezTo>
                      <a:pt x="19" y="0"/>
                      <a:pt x="19" y="0"/>
                      <a:pt x="19" y="0"/>
                    </a:cubicBezTo>
                    <a:cubicBezTo>
                      <a:pt x="20" y="0"/>
                      <a:pt x="21" y="0"/>
                      <a:pt x="21" y="0"/>
                    </a:cubicBezTo>
                    <a:cubicBezTo>
                      <a:pt x="21" y="1"/>
                      <a:pt x="21" y="1"/>
                      <a:pt x="21" y="2"/>
                    </a:cubicBezTo>
                    <a:cubicBezTo>
                      <a:pt x="21" y="5"/>
                      <a:pt x="21" y="5"/>
                      <a:pt x="21" y="5"/>
                    </a:cubicBezTo>
                    <a:cubicBezTo>
                      <a:pt x="23" y="6"/>
                      <a:pt x="24" y="6"/>
                      <a:pt x="25" y="6"/>
                    </a:cubicBezTo>
                    <a:cubicBezTo>
                      <a:pt x="26" y="6"/>
                      <a:pt x="27" y="6"/>
                      <a:pt x="27" y="7"/>
                    </a:cubicBezTo>
                    <a:cubicBezTo>
                      <a:pt x="28" y="7"/>
                      <a:pt x="28" y="7"/>
                      <a:pt x="28" y="8"/>
                    </a:cubicBezTo>
                    <a:cubicBezTo>
                      <a:pt x="28" y="9"/>
                      <a:pt x="28" y="10"/>
                      <a:pt x="28" y="10"/>
                    </a:cubicBezTo>
                    <a:cubicBezTo>
                      <a:pt x="27" y="11"/>
                      <a:pt x="27" y="12"/>
                      <a:pt x="27" y="13"/>
                    </a:cubicBezTo>
                    <a:cubicBezTo>
                      <a:pt x="26" y="13"/>
                      <a:pt x="26" y="13"/>
                      <a:pt x="26" y="13"/>
                    </a:cubicBezTo>
                    <a:cubicBezTo>
                      <a:pt x="25" y="13"/>
                      <a:pt x="24" y="13"/>
                      <a:pt x="22" y="13"/>
                    </a:cubicBezTo>
                    <a:cubicBezTo>
                      <a:pt x="21" y="12"/>
                      <a:pt x="19" y="12"/>
                      <a:pt x="18" y="12"/>
                    </a:cubicBezTo>
                    <a:cubicBezTo>
                      <a:pt x="15" y="12"/>
                      <a:pt x="13" y="13"/>
                      <a:pt x="12" y="13"/>
                    </a:cubicBezTo>
                    <a:cubicBezTo>
                      <a:pt x="11" y="14"/>
                      <a:pt x="10" y="16"/>
                      <a:pt x="10" y="17"/>
                    </a:cubicBezTo>
                    <a:cubicBezTo>
                      <a:pt x="10" y="19"/>
                      <a:pt x="11" y="20"/>
                      <a:pt x="12" y="21"/>
                    </a:cubicBezTo>
                    <a:cubicBezTo>
                      <a:pt x="13" y="22"/>
                      <a:pt x="15" y="23"/>
                      <a:pt x="18" y="24"/>
                    </a:cubicBezTo>
                    <a:cubicBezTo>
                      <a:pt x="22" y="25"/>
                      <a:pt x="25" y="27"/>
                      <a:pt x="27" y="29"/>
                    </a:cubicBezTo>
                    <a:cubicBezTo>
                      <a:pt x="29" y="32"/>
                      <a:pt x="30" y="35"/>
                      <a:pt x="30"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3" name="Freeform 78"/>
              <p:cNvSpPr>
                <a:spLocks noEditPoints="1"/>
              </p:cNvSpPr>
              <p:nvPr/>
            </p:nvSpPr>
            <p:spPr bwMode="auto">
              <a:xfrm>
                <a:off x="1185" y="2371"/>
                <a:ext cx="166" cy="166"/>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96 h 114"/>
                  <a:gd name="T12" fmla="*/ 18 w 114"/>
                  <a:gd name="T13" fmla="*/ 57 h 114"/>
                  <a:gd name="T14" fmla="*/ 57 w 114"/>
                  <a:gd name="T15" fmla="*/ 17 h 114"/>
                  <a:gd name="T16" fmla="*/ 96 w 114"/>
                  <a:gd name="T17" fmla="*/ 57 h 114"/>
                  <a:gd name="T18" fmla="*/ 57 w 114"/>
                  <a:gd name="T19" fmla="*/ 9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6" y="0"/>
                      <a:pt x="0" y="26"/>
                      <a:pt x="0" y="57"/>
                    </a:cubicBezTo>
                    <a:cubicBezTo>
                      <a:pt x="0" y="88"/>
                      <a:pt x="26" y="114"/>
                      <a:pt x="57" y="114"/>
                    </a:cubicBezTo>
                    <a:cubicBezTo>
                      <a:pt x="88" y="114"/>
                      <a:pt x="114" y="88"/>
                      <a:pt x="114" y="57"/>
                    </a:cubicBezTo>
                    <a:cubicBezTo>
                      <a:pt x="114" y="26"/>
                      <a:pt x="88" y="0"/>
                      <a:pt x="57" y="0"/>
                    </a:cubicBezTo>
                    <a:close/>
                    <a:moveTo>
                      <a:pt x="57" y="96"/>
                    </a:moveTo>
                    <a:cubicBezTo>
                      <a:pt x="35" y="96"/>
                      <a:pt x="18" y="79"/>
                      <a:pt x="18" y="57"/>
                    </a:cubicBezTo>
                    <a:cubicBezTo>
                      <a:pt x="18" y="35"/>
                      <a:pt x="35" y="17"/>
                      <a:pt x="57" y="17"/>
                    </a:cubicBezTo>
                    <a:cubicBezTo>
                      <a:pt x="79" y="17"/>
                      <a:pt x="96" y="35"/>
                      <a:pt x="96" y="57"/>
                    </a:cubicBezTo>
                    <a:cubicBezTo>
                      <a:pt x="96" y="79"/>
                      <a:pt x="79" y="96"/>
                      <a:pt x="57"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4" name="Rectangle 79"/>
              <p:cNvSpPr>
                <a:spLocks noChangeArrowheads="1"/>
              </p:cNvSpPr>
              <p:nvPr/>
            </p:nvSpPr>
            <p:spPr bwMode="auto">
              <a:xfrm>
                <a:off x="1249" y="2524"/>
                <a:ext cx="38" cy="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5" name="Freeform 80"/>
              <p:cNvSpPr>
                <a:spLocks/>
              </p:cNvSpPr>
              <p:nvPr/>
            </p:nvSpPr>
            <p:spPr bwMode="auto">
              <a:xfrm>
                <a:off x="931" y="857"/>
                <a:ext cx="39" cy="73"/>
              </a:xfrm>
              <a:custGeom>
                <a:avLst/>
                <a:gdLst>
                  <a:gd name="T0" fmla="*/ 27 w 27"/>
                  <a:gd name="T1" fmla="*/ 34 h 50"/>
                  <a:gd name="T2" fmla="*/ 26 w 27"/>
                  <a:gd name="T3" fmla="*/ 38 h 50"/>
                  <a:gd name="T4" fmla="*/ 24 w 27"/>
                  <a:gd name="T5" fmla="*/ 42 h 50"/>
                  <a:gd name="T6" fmla="*/ 21 w 27"/>
                  <a:gd name="T7" fmla="*/ 44 h 50"/>
                  <a:gd name="T8" fmla="*/ 17 w 27"/>
                  <a:gd name="T9" fmla="*/ 45 h 50"/>
                  <a:gd name="T10" fmla="*/ 17 w 27"/>
                  <a:gd name="T11" fmla="*/ 48 h 50"/>
                  <a:gd name="T12" fmla="*/ 17 w 27"/>
                  <a:gd name="T13" fmla="*/ 50 h 50"/>
                  <a:gd name="T14" fmla="*/ 15 w 27"/>
                  <a:gd name="T15" fmla="*/ 50 h 50"/>
                  <a:gd name="T16" fmla="*/ 11 w 27"/>
                  <a:gd name="T17" fmla="*/ 50 h 50"/>
                  <a:gd name="T18" fmla="*/ 10 w 27"/>
                  <a:gd name="T19" fmla="*/ 50 h 50"/>
                  <a:gd name="T20" fmla="*/ 9 w 27"/>
                  <a:gd name="T21" fmla="*/ 48 h 50"/>
                  <a:gd name="T22" fmla="*/ 9 w 27"/>
                  <a:gd name="T23" fmla="*/ 46 h 50"/>
                  <a:gd name="T24" fmla="*/ 3 w 27"/>
                  <a:gd name="T25" fmla="*/ 45 h 50"/>
                  <a:gd name="T26" fmla="*/ 0 w 27"/>
                  <a:gd name="T27" fmla="*/ 43 h 50"/>
                  <a:gd name="T28" fmla="*/ 0 w 27"/>
                  <a:gd name="T29" fmla="*/ 42 h 50"/>
                  <a:gd name="T30" fmla="*/ 0 w 27"/>
                  <a:gd name="T31" fmla="*/ 40 h 50"/>
                  <a:gd name="T32" fmla="*/ 1 w 27"/>
                  <a:gd name="T33" fmla="*/ 38 h 50"/>
                  <a:gd name="T34" fmla="*/ 1 w 27"/>
                  <a:gd name="T35" fmla="*/ 37 h 50"/>
                  <a:gd name="T36" fmla="*/ 2 w 27"/>
                  <a:gd name="T37" fmla="*/ 37 h 50"/>
                  <a:gd name="T38" fmla="*/ 2 w 27"/>
                  <a:gd name="T39" fmla="*/ 38 h 50"/>
                  <a:gd name="T40" fmla="*/ 6 w 27"/>
                  <a:gd name="T41" fmla="*/ 39 h 50"/>
                  <a:gd name="T42" fmla="*/ 11 w 27"/>
                  <a:gd name="T43" fmla="*/ 39 h 50"/>
                  <a:gd name="T44" fmla="*/ 16 w 27"/>
                  <a:gd name="T45" fmla="*/ 38 h 50"/>
                  <a:gd name="T46" fmla="*/ 19 w 27"/>
                  <a:gd name="T47" fmla="*/ 34 h 50"/>
                  <a:gd name="T48" fmla="*/ 17 w 27"/>
                  <a:gd name="T49" fmla="*/ 31 h 50"/>
                  <a:gd name="T50" fmla="*/ 12 w 27"/>
                  <a:gd name="T51" fmla="*/ 28 h 50"/>
                  <a:gd name="T52" fmla="*/ 7 w 27"/>
                  <a:gd name="T53" fmla="*/ 26 h 50"/>
                  <a:gd name="T54" fmla="*/ 4 w 27"/>
                  <a:gd name="T55" fmla="*/ 23 h 50"/>
                  <a:gd name="T56" fmla="*/ 2 w 27"/>
                  <a:gd name="T57" fmla="*/ 20 h 50"/>
                  <a:gd name="T58" fmla="*/ 1 w 27"/>
                  <a:gd name="T59" fmla="*/ 15 h 50"/>
                  <a:gd name="T60" fmla="*/ 3 w 27"/>
                  <a:gd name="T61" fmla="*/ 9 h 50"/>
                  <a:gd name="T62" fmla="*/ 11 w 27"/>
                  <a:gd name="T63" fmla="*/ 5 h 50"/>
                  <a:gd name="T64" fmla="*/ 11 w 27"/>
                  <a:gd name="T65" fmla="*/ 2 h 50"/>
                  <a:gd name="T66" fmla="*/ 11 w 27"/>
                  <a:gd name="T67" fmla="*/ 0 h 50"/>
                  <a:gd name="T68" fmla="*/ 13 w 27"/>
                  <a:gd name="T69" fmla="*/ 0 h 50"/>
                  <a:gd name="T70" fmla="*/ 17 w 27"/>
                  <a:gd name="T71" fmla="*/ 0 h 50"/>
                  <a:gd name="T72" fmla="*/ 18 w 27"/>
                  <a:gd name="T73" fmla="*/ 0 h 50"/>
                  <a:gd name="T74" fmla="*/ 18 w 27"/>
                  <a:gd name="T75" fmla="*/ 2 h 50"/>
                  <a:gd name="T76" fmla="*/ 18 w 27"/>
                  <a:gd name="T77" fmla="*/ 5 h 50"/>
                  <a:gd name="T78" fmla="*/ 22 w 27"/>
                  <a:gd name="T79" fmla="*/ 5 h 50"/>
                  <a:gd name="T80" fmla="*/ 24 w 27"/>
                  <a:gd name="T81" fmla="*/ 6 h 50"/>
                  <a:gd name="T82" fmla="*/ 24 w 27"/>
                  <a:gd name="T83" fmla="*/ 7 h 50"/>
                  <a:gd name="T84" fmla="*/ 24 w 27"/>
                  <a:gd name="T85" fmla="*/ 9 h 50"/>
                  <a:gd name="T86" fmla="*/ 23 w 27"/>
                  <a:gd name="T87" fmla="*/ 11 h 50"/>
                  <a:gd name="T88" fmla="*/ 22 w 27"/>
                  <a:gd name="T89" fmla="*/ 12 h 50"/>
                  <a:gd name="T90" fmla="*/ 19 w 27"/>
                  <a:gd name="T91" fmla="*/ 11 h 50"/>
                  <a:gd name="T92" fmla="*/ 15 w 27"/>
                  <a:gd name="T93" fmla="*/ 11 h 50"/>
                  <a:gd name="T94" fmla="*/ 10 w 27"/>
                  <a:gd name="T95" fmla="*/ 12 h 50"/>
                  <a:gd name="T96" fmla="*/ 9 w 27"/>
                  <a:gd name="T97" fmla="*/ 15 h 50"/>
                  <a:gd name="T98" fmla="*/ 10 w 27"/>
                  <a:gd name="T99" fmla="*/ 19 h 50"/>
                  <a:gd name="T100" fmla="*/ 15 w 27"/>
                  <a:gd name="T101" fmla="*/ 21 h 50"/>
                  <a:gd name="T102" fmla="*/ 24 w 27"/>
                  <a:gd name="T103" fmla="*/ 26 h 50"/>
                  <a:gd name="T104" fmla="*/ 27 w 27"/>
                  <a:gd name="T105" fmla="*/ 3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 h="50">
                    <a:moveTo>
                      <a:pt x="27" y="34"/>
                    </a:moveTo>
                    <a:cubicBezTo>
                      <a:pt x="27" y="36"/>
                      <a:pt x="26" y="37"/>
                      <a:pt x="26" y="38"/>
                    </a:cubicBezTo>
                    <a:cubicBezTo>
                      <a:pt x="25" y="40"/>
                      <a:pt x="25" y="41"/>
                      <a:pt x="24" y="42"/>
                    </a:cubicBezTo>
                    <a:cubicBezTo>
                      <a:pt x="23" y="43"/>
                      <a:pt x="22" y="43"/>
                      <a:pt x="21" y="44"/>
                    </a:cubicBezTo>
                    <a:cubicBezTo>
                      <a:pt x="20" y="44"/>
                      <a:pt x="18" y="45"/>
                      <a:pt x="17" y="45"/>
                    </a:cubicBezTo>
                    <a:cubicBezTo>
                      <a:pt x="17" y="48"/>
                      <a:pt x="17" y="48"/>
                      <a:pt x="17" y="48"/>
                    </a:cubicBezTo>
                    <a:cubicBezTo>
                      <a:pt x="17" y="49"/>
                      <a:pt x="17" y="50"/>
                      <a:pt x="17" y="50"/>
                    </a:cubicBezTo>
                    <a:cubicBezTo>
                      <a:pt x="16" y="50"/>
                      <a:pt x="16" y="50"/>
                      <a:pt x="15" y="50"/>
                    </a:cubicBezTo>
                    <a:cubicBezTo>
                      <a:pt x="11" y="50"/>
                      <a:pt x="11" y="50"/>
                      <a:pt x="11" y="50"/>
                    </a:cubicBezTo>
                    <a:cubicBezTo>
                      <a:pt x="11" y="50"/>
                      <a:pt x="10" y="50"/>
                      <a:pt x="10" y="50"/>
                    </a:cubicBezTo>
                    <a:cubicBezTo>
                      <a:pt x="10" y="50"/>
                      <a:pt x="9" y="49"/>
                      <a:pt x="9" y="48"/>
                    </a:cubicBezTo>
                    <a:cubicBezTo>
                      <a:pt x="9" y="46"/>
                      <a:pt x="9" y="46"/>
                      <a:pt x="9" y="46"/>
                    </a:cubicBezTo>
                    <a:cubicBezTo>
                      <a:pt x="7" y="46"/>
                      <a:pt x="5" y="45"/>
                      <a:pt x="3" y="45"/>
                    </a:cubicBezTo>
                    <a:cubicBezTo>
                      <a:pt x="2" y="44"/>
                      <a:pt x="1" y="44"/>
                      <a:pt x="0" y="43"/>
                    </a:cubicBezTo>
                    <a:cubicBezTo>
                      <a:pt x="0" y="43"/>
                      <a:pt x="0" y="43"/>
                      <a:pt x="0" y="42"/>
                    </a:cubicBezTo>
                    <a:cubicBezTo>
                      <a:pt x="0" y="41"/>
                      <a:pt x="0" y="41"/>
                      <a:pt x="0" y="40"/>
                    </a:cubicBezTo>
                    <a:cubicBezTo>
                      <a:pt x="0" y="39"/>
                      <a:pt x="0" y="39"/>
                      <a:pt x="1" y="38"/>
                    </a:cubicBezTo>
                    <a:cubicBezTo>
                      <a:pt x="1" y="37"/>
                      <a:pt x="1" y="37"/>
                      <a:pt x="1" y="37"/>
                    </a:cubicBezTo>
                    <a:cubicBezTo>
                      <a:pt x="2" y="37"/>
                      <a:pt x="2" y="37"/>
                      <a:pt x="2" y="37"/>
                    </a:cubicBezTo>
                    <a:cubicBezTo>
                      <a:pt x="2" y="38"/>
                      <a:pt x="2" y="38"/>
                      <a:pt x="2" y="38"/>
                    </a:cubicBezTo>
                    <a:cubicBezTo>
                      <a:pt x="3" y="38"/>
                      <a:pt x="4" y="38"/>
                      <a:pt x="6" y="39"/>
                    </a:cubicBezTo>
                    <a:cubicBezTo>
                      <a:pt x="7" y="39"/>
                      <a:pt x="8" y="39"/>
                      <a:pt x="11" y="39"/>
                    </a:cubicBezTo>
                    <a:cubicBezTo>
                      <a:pt x="13" y="39"/>
                      <a:pt x="15" y="39"/>
                      <a:pt x="16" y="38"/>
                    </a:cubicBezTo>
                    <a:cubicBezTo>
                      <a:pt x="18" y="37"/>
                      <a:pt x="19" y="36"/>
                      <a:pt x="19" y="34"/>
                    </a:cubicBezTo>
                    <a:cubicBezTo>
                      <a:pt x="19" y="33"/>
                      <a:pt x="18" y="32"/>
                      <a:pt x="17" y="31"/>
                    </a:cubicBezTo>
                    <a:cubicBezTo>
                      <a:pt x="16" y="30"/>
                      <a:pt x="14" y="29"/>
                      <a:pt x="12" y="28"/>
                    </a:cubicBezTo>
                    <a:cubicBezTo>
                      <a:pt x="10" y="27"/>
                      <a:pt x="9" y="26"/>
                      <a:pt x="7" y="26"/>
                    </a:cubicBezTo>
                    <a:cubicBezTo>
                      <a:pt x="6" y="25"/>
                      <a:pt x="5" y="24"/>
                      <a:pt x="4" y="23"/>
                    </a:cubicBezTo>
                    <a:cubicBezTo>
                      <a:pt x="3" y="22"/>
                      <a:pt x="2" y="21"/>
                      <a:pt x="2" y="20"/>
                    </a:cubicBezTo>
                    <a:cubicBezTo>
                      <a:pt x="1" y="19"/>
                      <a:pt x="1" y="17"/>
                      <a:pt x="1" y="15"/>
                    </a:cubicBezTo>
                    <a:cubicBezTo>
                      <a:pt x="1" y="13"/>
                      <a:pt x="1" y="11"/>
                      <a:pt x="3" y="9"/>
                    </a:cubicBezTo>
                    <a:cubicBezTo>
                      <a:pt x="5" y="7"/>
                      <a:pt x="7" y="6"/>
                      <a:pt x="11" y="5"/>
                    </a:cubicBezTo>
                    <a:cubicBezTo>
                      <a:pt x="11" y="2"/>
                      <a:pt x="11" y="2"/>
                      <a:pt x="11" y="2"/>
                    </a:cubicBezTo>
                    <a:cubicBezTo>
                      <a:pt x="11" y="1"/>
                      <a:pt x="11" y="1"/>
                      <a:pt x="11" y="0"/>
                    </a:cubicBezTo>
                    <a:cubicBezTo>
                      <a:pt x="11" y="0"/>
                      <a:pt x="12" y="0"/>
                      <a:pt x="13" y="0"/>
                    </a:cubicBezTo>
                    <a:cubicBezTo>
                      <a:pt x="17" y="0"/>
                      <a:pt x="17" y="0"/>
                      <a:pt x="17" y="0"/>
                    </a:cubicBezTo>
                    <a:cubicBezTo>
                      <a:pt x="17" y="0"/>
                      <a:pt x="18" y="0"/>
                      <a:pt x="18" y="0"/>
                    </a:cubicBezTo>
                    <a:cubicBezTo>
                      <a:pt x="18" y="0"/>
                      <a:pt x="18" y="1"/>
                      <a:pt x="18" y="2"/>
                    </a:cubicBezTo>
                    <a:cubicBezTo>
                      <a:pt x="18" y="5"/>
                      <a:pt x="18" y="5"/>
                      <a:pt x="18" y="5"/>
                    </a:cubicBezTo>
                    <a:cubicBezTo>
                      <a:pt x="20" y="5"/>
                      <a:pt x="21" y="5"/>
                      <a:pt x="22" y="5"/>
                    </a:cubicBezTo>
                    <a:cubicBezTo>
                      <a:pt x="23" y="6"/>
                      <a:pt x="23" y="6"/>
                      <a:pt x="24" y="6"/>
                    </a:cubicBezTo>
                    <a:cubicBezTo>
                      <a:pt x="24" y="6"/>
                      <a:pt x="24" y="6"/>
                      <a:pt x="24" y="7"/>
                    </a:cubicBezTo>
                    <a:cubicBezTo>
                      <a:pt x="24" y="8"/>
                      <a:pt x="24" y="8"/>
                      <a:pt x="24" y="9"/>
                    </a:cubicBezTo>
                    <a:cubicBezTo>
                      <a:pt x="24" y="10"/>
                      <a:pt x="24" y="11"/>
                      <a:pt x="23" y="11"/>
                    </a:cubicBezTo>
                    <a:cubicBezTo>
                      <a:pt x="23" y="12"/>
                      <a:pt x="23" y="12"/>
                      <a:pt x="22" y="12"/>
                    </a:cubicBezTo>
                    <a:cubicBezTo>
                      <a:pt x="22" y="12"/>
                      <a:pt x="21" y="12"/>
                      <a:pt x="19" y="11"/>
                    </a:cubicBezTo>
                    <a:cubicBezTo>
                      <a:pt x="18" y="11"/>
                      <a:pt x="17" y="11"/>
                      <a:pt x="15" y="11"/>
                    </a:cubicBezTo>
                    <a:cubicBezTo>
                      <a:pt x="13" y="11"/>
                      <a:pt x="11" y="11"/>
                      <a:pt x="10" y="12"/>
                    </a:cubicBezTo>
                    <a:cubicBezTo>
                      <a:pt x="9" y="13"/>
                      <a:pt x="9" y="14"/>
                      <a:pt x="9" y="15"/>
                    </a:cubicBezTo>
                    <a:cubicBezTo>
                      <a:pt x="9" y="17"/>
                      <a:pt x="9" y="18"/>
                      <a:pt x="10" y="19"/>
                    </a:cubicBezTo>
                    <a:cubicBezTo>
                      <a:pt x="11" y="19"/>
                      <a:pt x="13" y="20"/>
                      <a:pt x="15" y="21"/>
                    </a:cubicBezTo>
                    <a:cubicBezTo>
                      <a:pt x="19" y="23"/>
                      <a:pt x="22" y="24"/>
                      <a:pt x="24" y="26"/>
                    </a:cubicBezTo>
                    <a:cubicBezTo>
                      <a:pt x="26" y="28"/>
                      <a:pt x="27" y="31"/>
                      <a:pt x="27"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6" name="Freeform 81"/>
              <p:cNvSpPr>
                <a:spLocks noEditPoints="1"/>
              </p:cNvSpPr>
              <p:nvPr/>
            </p:nvSpPr>
            <p:spPr bwMode="auto">
              <a:xfrm>
                <a:off x="874" y="819"/>
                <a:ext cx="148" cy="149"/>
              </a:xfrm>
              <a:custGeom>
                <a:avLst/>
                <a:gdLst>
                  <a:gd name="T0" fmla="*/ 51 w 102"/>
                  <a:gd name="T1" fmla="*/ 0 h 102"/>
                  <a:gd name="T2" fmla="*/ 0 w 102"/>
                  <a:gd name="T3" fmla="*/ 51 h 102"/>
                  <a:gd name="T4" fmla="*/ 51 w 102"/>
                  <a:gd name="T5" fmla="*/ 102 h 102"/>
                  <a:gd name="T6" fmla="*/ 102 w 102"/>
                  <a:gd name="T7" fmla="*/ 51 h 102"/>
                  <a:gd name="T8" fmla="*/ 51 w 102"/>
                  <a:gd name="T9" fmla="*/ 0 h 102"/>
                  <a:gd name="T10" fmla="*/ 51 w 102"/>
                  <a:gd name="T11" fmla="*/ 87 h 102"/>
                  <a:gd name="T12" fmla="*/ 15 w 102"/>
                  <a:gd name="T13" fmla="*/ 51 h 102"/>
                  <a:gd name="T14" fmla="*/ 51 w 102"/>
                  <a:gd name="T15" fmla="*/ 16 h 102"/>
                  <a:gd name="T16" fmla="*/ 86 w 102"/>
                  <a:gd name="T17" fmla="*/ 51 h 102"/>
                  <a:gd name="T18" fmla="*/ 51 w 102"/>
                  <a:gd name="T19" fmla="*/ 8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102">
                    <a:moveTo>
                      <a:pt x="51" y="0"/>
                    </a:moveTo>
                    <a:cubicBezTo>
                      <a:pt x="23" y="0"/>
                      <a:pt x="0" y="23"/>
                      <a:pt x="0" y="51"/>
                    </a:cubicBezTo>
                    <a:cubicBezTo>
                      <a:pt x="0" y="79"/>
                      <a:pt x="23" y="102"/>
                      <a:pt x="51" y="102"/>
                    </a:cubicBezTo>
                    <a:cubicBezTo>
                      <a:pt x="79" y="102"/>
                      <a:pt x="102" y="79"/>
                      <a:pt x="102" y="51"/>
                    </a:cubicBezTo>
                    <a:cubicBezTo>
                      <a:pt x="102" y="23"/>
                      <a:pt x="79" y="0"/>
                      <a:pt x="51" y="0"/>
                    </a:cubicBezTo>
                    <a:close/>
                    <a:moveTo>
                      <a:pt x="51" y="87"/>
                    </a:moveTo>
                    <a:cubicBezTo>
                      <a:pt x="31" y="87"/>
                      <a:pt x="15" y="71"/>
                      <a:pt x="15" y="51"/>
                    </a:cubicBezTo>
                    <a:cubicBezTo>
                      <a:pt x="15" y="31"/>
                      <a:pt x="31" y="16"/>
                      <a:pt x="51" y="16"/>
                    </a:cubicBezTo>
                    <a:cubicBezTo>
                      <a:pt x="71" y="16"/>
                      <a:pt x="86" y="31"/>
                      <a:pt x="86" y="51"/>
                    </a:cubicBezTo>
                    <a:cubicBezTo>
                      <a:pt x="86" y="71"/>
                      <a:pt x="71" y="87"/>
                      <a:pt x="51"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7" name="Rectangle 82"/>
              <p:cNvSpPr>
                <a:spLocks noChangeArrowheads="1"/>
              </p:cNvSpPr>
              <p:nvPr/>
            </p:nvSpPr>
            <p:spPr bwMode="auto">
              <a:xfrm>
                <a:off x="931" y="956"/>
                <a:ext cx="33" cy="9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8" name="Freeform 83"/>
              <p:cNvSpPr>
                <a:spLocks noEditPoints="1"/>
              </p:cNvSpPr>
              <p:nvPr/>
            </p:nvSpPr>
            <p:spPr bwMode="auto">
              <a:xfrm>
                <a:off x="2257" y="1799"/>
                <a:ext cx="76" cy="76"/>
              </a:xfrm>
              <a:custGeom>
                <a:avLst/>
                <a:gdLst>
                  <a:gd name="T0" fmla="*/ 52 w 52"/>
                  <a:gd name="T1" fmla="*/ 26 h 52"/>
                  <a:gd name="T2" fmla="*/ 26 w 52"/>
                  <a:gd name="T3" fmla="*/ 0 h 52"/>
                  <a:gd name="T4" fmla="*/ 0 w 52"/>
                  <a:gd name="T5" fmla="*/ 26 h 52"/>
                  <a:gd name="T6" fmla="*/ 26 w 52"/>
                  <a:gd name="T7" fmla="*/ 52 h 52"/>
                  <a:gd name="T8" fmla="*/ 52 w 52"/>
                  <a:gd name="T9" fmla="*/ 26 h 52"/>
                  <a:gd name="T10" fmla="*/ 44 w 52"/>
                  <a:gd name="T11" fmla="*/ 26 h 52"/>
                  <a:gd name="T12" fmla="*/ 26 w 52"/>
                  <a:gd name="T13" fmla="*/ 44 h 52"/>
                  <a:gd name="T14" fmla="*/ 8 w 52"/>
                  <a:gd name="T15" fmla="*/ 26 h 52"/>
                  <a:gd name="T16" fmla="*/ 26 w 52"/>
                  <a:gd name="T17" fmla="*/ 8 h 52"/>
                  <a:gd name="T18" fmla="*/ 44 w 52"/>
                  <a:gd name="T19"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52" y="26"/>
                    </a:moveTo>
                    <a:cubicBezTo>
                      <a:pt x="52" y="12"/>
                      <a:pt x="40" y="0"/>
                      <a:pt x="26" y="0"/>
                    </a:cubicBezTo>
                    <a:cubicBezTo>
                      <a:pt x="11" y="0"/>
                      <a:pt x="0" y="12"/>
                      <a:pt x="0" y="26"/>
                    </a:cubicBezTo>
                    <a:cubicBezTo>
                      <a:pt x="0" y="40"/>
                      <a:pt x="11" y="52"/>
                      <a:pt x="26" y="52"/>
                    </a:cubicBezTo>
                    <a:cubicBezTo>
                      <a:pt x="40" y="52"/>
                      <a:pt x="52" y="40"/>
                      <a:pt x="52" y="26"/>
                    </a:cubicBezTo>
                    <a:close/>
                    <a:moveTo>
                      <a:pt x="44" y="26"/>
                    </a:moveTo>
                    <a:cubicBezTo>
                      <a:pt x="44" y="36"/>
                      <a:pt x="36" y="44"/>
                      <a:pt x="26" y="44"/>
                    </a:cubicBezTo>
                    <a:cubicBezTo>
                      <a:pt x="16" y="44"/>
                      <a:pt x="8" y="36"/>
                      <a:pt x="8" y="26"/>
                    </a:cubicBezTo>
                    <a:cubicBezTo>
                      <a:pt x="8" y="16"/>
                      <a:pt x="16" y="8"/>
                      <a:pt x="26" y="8"/>
                    </a:cubicBezTo>
                    <a:cubicBezTo>
                      <a:pt x="36" y="8"/>
                      <a:pt x="44" y="16"/>
                      <a:pt x="44"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9" name="Rectangle 84"/>
              <p:cNvSpPr>
                <a:spLocks noChangeArrowheads="1"/>
              </p:cNvSpPr>
              <p:nvPr/>
            </p:nvSpPr>
            <p:spPr bwMode="auto">
              <a:xfrm>
                <a:off x="2286" y="1760"/>
                <a:ext cx="16" cy="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0" name="Freeform 85"/>
              <p:cNvSpPr>
                <a:spLocks noEditPoints="1"/>
              </p:cNvSpPr>
              <p:nvPr/>
            </p:nvSpPr>
            <p:spPr bwMode="auto">
              <a:xfrm>
                <a:off x="2263" y="808"/>
                <a:ext cx="76" cy="75"/>
              </a:xfrm>
              <a:custGeom>
                <a:avLst/>
                <a:gdLst>
                  <a:gd name="T0" fmla="*/ 52 w 52"/>
                  <a:gd name="T1" fmla="*/ 26 h 52"/>
                  <a:gd name="T2" fmla="*/ 26 w 52"/>
                  <a:gd name="T3" fmla="*/ 0 h 52"/>
                  <a:gd name="T4" fmla="*/ 0 w 52"/>
                  <a:gd name="T5" fmla="*/ 26 h 52"/>
                  <a:gd name="T6" fmla="*/ 26 w 52"/>
                  <a:gd name="T7" fmla="*/ 52 h 52"/>
                  <a:gd name="T8" fmla="*/ 52 w 52"/>
                  <a:gd name="T9" fmla="*/ 26 h 52"/>
                  <a:gd name="T10" fmla="*/ 39 w 52"/>
                  <a:gd name="T11" fmla="*/ 26 h 52"/>
                  <a:gd name="T12" fmla="*/ 26 w 52"/>
                  <a:gd name="T13" fmla="*/ 39 h 52"/>
                  <a:gd name="T14" fmla="*/ 13 w 52"/>
                  <a:gd name="T15" fmla="*/ 26 h 52"/>
                  <a:gd name="T16" fmla="*/ 26 w 52"/>
                  <a:gd name="T17" fmla="*/ 12 h 52"/>
                  <a:gd name="T18" fmla="*/ 39 w 52"/>
                  <a:gd name="T19"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52" y="26"/>
                    </a:moveTo>
                    <a:cubicBezTo>
                      <a:pt x="52" y="11"/>
                      <a:pt x="40" y="0"/>
                      <a:pt x="26" y="0"/>
                    </a:cubicBezTo>
                    <a:cubicBezTo>
                      <a:pt x="12" y="0"/>
                      <a:pt x="0" y="11"/>
                      <a:pt x="0" y="26"/>
                    </a:cubicBezTo>
                    <a:cubicBezTo>
                      <a:pt x="0" y="40"/>
                      <a:pt x="12" y="52"/>
                      <a:pt x="26" y="52"/>
                    </a:cubicBezTo>
                    <a:cubicBezTo>
                      <a:pt x="40" y="52"/>
                      <a:pt x="52" y="40"/>
                      <a:pt x="52" y="26"/>
                    </a:cubicBezTo>
                    <a:close/>
                    <a:moveTo>
                      <a:pt x="39" y="26"/>
                    </a:moveTo>
                    <a:cubicBezTo>
                      <a:pt x="39" y="33"/>
                      <a:pt x="33" y="39"/>
                      <a:pt x="26" y="39"/>
                    </a:cubicBezTo>
                    <a:cubicBezTo>
                      <a:pt x="19" y="39"/>
                      <a:pt x="13" y="33"/>
                      <a:pt x="13" y="26"/>
                    </a:cubicBezTo>
                    <a:cubicBezTo>
                      <a:pt x="13" y="18"/>
                      <a:pt x="19" y="12"/>
                      <a:pt x="26" y="12"/>
                    </a:cubicBezTo>
                    <a:cubicBezTo>
                      <a:pt x="33" y="12"/>
                      <a:pt x="39" y="18"/>
                      <a:pt x="39"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1" name="Rectangle 86"/>
              <p:cNvSpPr>
                <a:spLocks noChangeArrowheads="1"/>
              </p:cNvSpPr>
              <p:nvPr/>
            </p:nvSpPr>
            <p:spPr bwMode="auto">
              <a:xfrm>
                <a:off x="2292" y="767"/>
                <a:ext cx="18" cy="4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2" name="Freeform 87"/>
              <p:cNvSpPr>
                <a:spLocks noEditPoints="1"/>
              </p:cNvSpPr>
              <p:nvPr/>
            </p:nvSpPr>
            <p:spPr bwMode="auto">
              <a:xfrm>
                <a:off x="1387" y="1762"/>
                <a:ext cx="76" cy="75"/>
              </a:xfrm>
              <a:custGeom>
                <a:avLst/>
                <a:gdLst>
                  <a:gd name="T0" fmla="*/ 52 w 52"/>
                  <a:gd name="T1" fmla="*/ 26 h 52"/>
                  <a:gd name="T2" fmla="*/ 26 w 52"/>
                  <a:gd name="T3" fmla="*/ 0 h 52"/>
                  <a:gd name="T4" fmla="*/ 0 w 52"/>
                  <a:gd name="T5" fmla="*/ 26 h 52"/>
                  <a:gd name="T6" fmla="*/ 26 w 52"/>
                  <a:gd name="T7" fmla="*/ 52 h 52"/>
                  <a:gd name="T8" fmla="*/ 52 w 52"/>
                  <a:gd name="T9" fmla="*/ 26 h 52"/>
                  <a:gd name="T10" fmla="*/ 44 w 52"/>
                  <a:gd name="T11" fmla="*/ 26 h 52"/>
                  <a:gd name="T12" fmla="*/ 26 w 52"/>
                  <a:gd name="T13" fmla="*/ 44 h 52"/>
                  <a:gd name="T14" fmla="*/ 8 w 52"/>
                  <a:gd name="T15" fmla="*/ 26 h 52"/>
                  <a:gd name="T16" fmla="*/ 26 w 52"/>
                  <a:gd name="T17" fmla="*/ 8 h 52"/>
                  <a:gd name="T18" fmla="*/ 44 w 52"/>
                  <a:gd name="T19"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52" y="26"/>
                    </a:moveTo>
                    <a:cubicBezTo>
                      <a:pt x="52" y="11"/>
                      <a:pt x="41" y="0"/>
                      <a:pt x="26" y="0"/>
                    </a:cubicBezTo>
                    <a:cubicBezTo>
                      <a:pt x="12" y="0"/>
                      <a:pt x="0" y="11"/>
                      <a:pt x="0" y="26"/>
                    </a:cubicBezTo>
                    <a:cubicBezTo>
                      <a:pt x="0" y="40"/>
                      <a:pt x="12" y="52"/>
                      <a:pt x="26" y="52"/>
                    </a:cubicBezTo>
                    <a:cubicBezTo>
                      <a:pt x="41" y="52"/>
                      <a:pt x="52" y="40"/>
                      <a:pt x="52" y="26"/>
                    </a:cubicBezTo>
                    <a:close/>
                    <a:moveTo>
                      <a:pt x="44" y="26"/>
                    </a:moveTo>
                    <a:cubicBezTo>
                      <a:pt x="44" y="36"/>
                      <a:pt x="36" y="44"/>
                      <a:pt x="26" y="44"/>
                    </a:cubicBezTo>
                    <a:cubicBezTo>
                      <a:pt x="16" y="44"/>
                      <a:pt x="8" y="36"/>
                      <a:pt x="8" y="26"/>
                    </a:cubicBezTo>
                    <a:cubicBezTo>
                      <a:pt x="8" y="16"/>
                      <a:pt x="16" y="8"/>
                      <a:pt x="26" y="8"/>
                    </a:cubicBezTo>
                    <a:cubicBezTo>
                      <a:pt x="36" y="8"/>
                      <a:pt x="44" y="16"/>
                      <a:pt x="44"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3" name="Rectangle 88"/>
              <p:cNvSpPr>
                <a:spLocks noChangeArrowheads="1"/>
              </p:cNvSpPr>
              <p:nvPr/>
            </p:nvSpPr>
            <p:spPr bwMode="auto">
              <a:xfrm>
                <a:off x="1418" y="1721"/>
                <a:ext cx="16" cy="4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4" name="Freeform 89"/>
              <p:cNvSpPr>
                <a:spLocks noEditPoints="1"/>
              </p:cNvSpPr>
              <p:nvPr/>
            </p:nvSpPr>
            <p:spPr bwMode="auto">
              <a:xfrm>
                <a:off x="1911" y="915"/>
                <a:ext cx="76" cy="76"/>
              </a:xfrm>
              <a:custGeom>
                <a:avLst/>
                <a:gdLst>
                  <a:gd name="T0" fmla="*/ 26 w 52"/>
                  <a:gd name="T1" fmla="*/ 52 h 52"/>
                  <a:gd name="T2" fmla="*/ 52 w 52"/>
                  <a:gd name="T3" fmla="*/ 26 h 52"/>
                  <a:gd name="T4" fmla="*/ 26 w 52"/>
                  <a:gd name="T5" fmla="*/ 0 h 52"/>
                  <a:gd name="T6" fmla="*/ 0 w 52"/>
                  <a:gd name="T7" fmla="*/ 26 h 52"/>
                  <a:gd name="T8" fmla="*/ 26 w 52"/>
                  <a:gd name="T9" fmla="*/ 52 h 52"/>
                  <a:gd name="T10" fmla="*/ 26 w 52"/>
                  <a:gd name="T11" fmla="*/ 44 h 52"/>
                  <a:gd name="T12" fmla="*/ 8 w 52"/>
                  <a:gd name="T13" fmla="*/ 26 h 52"/>
                  <a:gd name="T14" fmla="*/ 26 w 52"/>
                  <a:gd name="T15" fmla="*/ 8 h 52"/>
                  <a:gd name="T16" fmla="*/ 44 w 52"/>
                  <a:gd name="T17" fmla="*/ 26 h 52"/>
                  <a:gd name="T18" fmla="*/ 26 w 52"/>
                  <a:gd name="T19" fmla="*/ 4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26" y="52"/>
                    </a:moveTo>
                    <a:cubicBezTo>
                      <a:pt x="40" y="52"/>
                      <a:pt x="52" y="41"/>
                      <a:pt x="52" y="26"/>
                    </a:cubicBezTo>
                    <a:cubicBezTo>
                      <a:pt x="52" y="12"/>
                      <a:pt x="40" y="0"/>
                      <a:pt x="26" y="0"/>
                    </a:cubicBezTo>
                    <a:cubicBezTo>
                      <a:pt x="12" y="0"/>
                      <a:pt x="0" y="12"/>
                      <a:pt x="0" y="26"/>
                    </a:cubicBezTo>
                    <a:cubicBezTo>
                      <a:pt x="0" y="41"/>
                      <a:pt x="12" y="52"/>
                      <a:pt x="26" y="52"/>
                    </a:cubicBezTo>
                    <a:close/>
                    <a:moveTo>
                      <a:pt x="26" y="44"/>
                    </a:moveTo>
                    <a:cubicBezTo>
                      <a:pt x="16" y="44"/>
                      <a:pt x="8" y="36"/>
                      <a:pt x="8" y="26"/>
                    </a:cubicBezTo>
                    <a:cubicBezTo>
                      <a:pt x="8" y="16"/>
                      <a:pt x="16" y="8"/>
                      <a:pt x="26" y="8"/>
                    </a:cubicBezTo>
                    <a:cubicBezTo>
                      <a:pt x="36" y="8"/>
                      <a:pt x="44" y="16"/>
                      <a:pt x="44" y="26"/>
                    </a:cubicBezTo>
                    <a:cubicBezTo>
                      <a:pt x="44" y="36"/>
                      <a:pt x="36" y="44"/>
                      <a:pt x="26"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5" name="Rectangle 90"/>
              <p:cNvSpPr>
                <a:spLocks noChangeArrowheads="1"/>
              </p:cNvSpPr>
              <p:nvPr/>
            </p:nvSpPr>
            <p:spPr bwMode="auto">
              <a:xfrm>
                <a:off x="1981" y="946"/>
                <a:ext cx="45" cy="1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6" name="Freeform 91"/>
              <p:cNvSpPr>
                <a:spLocks noEditPoints="1"/>
              </p:cNvSpPr>
              <p:nvPr/>
            </p:nvSpPr>
            <p:spPr bwMode="auto">
              <a:xfrm>
                <a:off x="1776" y="1965"/>
                <a:ext cx="75" cy="74"/>
              </a:xfrm>
              <a:custGeom>
                <a:avLst/>
                <a:gdLst>
                  <a:gd name="T0" fmla="*/ 52 w 52"/>
                  <a:gd name="T1" fmla="*/ 25 h 51"/>
                  <a:gd name="T2" fmla="*/ 26 w 52"/>
                  <a:gd name="T3" fmla="*/ 0 h 51"/>
                  <a:gd name="T4" fmla="*/ 0 w 52"/>
                  <a:gd name="T5" fmla="*/ 25 h 51"/>
                  <a:gd name="T6" fmla="*/ 26 w 52"/>
                  <a:gd name="T7" fmla="*/ 51 h 51"/>
                  <a:gd name="T8" fmla="*/ 52 w 52"/>
                  <a:gd name="T9" fmla="*/ 25 h 51"/>
                  <a:gd name="T10" fmla="*/ 44 w 52"/>
                  <a:gd name="T11" fmla="*/ 25 h 51"/>
                  <a:gd name="T12" fmla="*/ 26 w 52"/>
                  <a:gd name="T13" fmla="*/ 43 h 51"/>
                  <a:gd name="T14" fmla="*/ 8 w 52"/>
                  <a:gd name="T15" fmla="*/ 25 h 51"/>
                  <a:gd name="T16" fmla="*/ 26 w 52"/>
                  <a:gd name="T17" fmla="*/ 7 h 51"/>
                  <a:gd name="T18" fmla="*/ 44 w 52"/>
                  <a:gd name="T19" fmla="*/ 2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1">
                    <a:moveTo>
                      <a:pt x="52" y="25"/>
                    </a:moveTo>
                    <a:cubicBezTo>
                      <a:pt x="52" y="11"/>
                      <a:pt x="40" y="0"/>
                      <a:pt x="26" y="0"/>
                    </a:cubicBezTo>
                    <a:cubicBezTo>
                      <a:pt x="11" y="0"/>
                      <a:pt x="0" y="11"/>
                      <a:pt x="0" y="25"/>
                    </a:cubicBezTo>
                    <a:cubicBezTo>
                      <a:pt x="0" y="40"/>
                      <a:pt x="11" y="51"/>
                      <a:pt x="26" y="51"/>
                    </a:cubicBezTo>
                    <a:cubicBezTo>
                      <a:pt x="40" y="51"/>
                      <a:pt x="52" y="40"/>
                      <a:pt x="52" y="25"/>
                    </a:cubicBezTo>
                    <a:close/>
                    <a:moveTo>
                      <a:pt x="44" y="25"/>
                    </a:moveTo>
                    <a:cubicBezTo>
                      <a:pt x="44" y="35"/>
                      <a:pt x="36" y="43"/>
                      <a:pt x="26" y="43"/>
                    </a:cubicBezTo>
                    <a:cubicBezTo>
                      <a:pt x="16" y="43"/>
                      <a:pt x="8" y="35"/>
                      <a:pt x="8" y="25"/>
                    </a:cubicBezTo>
                    <a:cubicBezTo>
                      <a:pt x="8" y="15"/>
                      <a:pt x="16" y="7"/>
                      <a:pt x="26" y="7"/>
                    </a:cubicBezTo>
                    <a:cubicBezTo>
                      <a:pt x="36" y="7"/>
                      <a:pt x="44" y="15"/>
                      <a:pt x="44"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7" name="Rectangle 92"/>
              <p:cNvSpPr>
                <a:spLocks noChangeArrowheads="1"/>
              </p:cNvSpPr>
              <p:nvPr/>
            </p:nvSpPr>
            <p:spPr bwMode="auto">
              <a:xfrm>
                <a:off x="1805" y="1924"/>
                <a:ext cx="16" cy="4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8" name="Freeform 93"/>
              <p:cNvSpPr>
                <a:spLocks noEditPoints="1"/>
              </p:cNvSpPr>
              <p:nvPr/>
            </p:nvSpPr>
            <p:spPr bwMode="auto">
              <a:xfrm>
                <a:off x="951" y="2986"/>
                <a:ext cx="74" cy="76"/>
              </a:xfrm>
              <a:custGeom>
                <a:avLst/>
                <a:gdLst>
                  <a:gd name="T0" fmla="*/ 26 w 51"/>
                  <a:gd name="T1" fmla="*/ 52 h 52"/>
                  <a:gd name="T2" fmla="*/ 51 w 51"/>
                  <a:gd name="T3" fmla="*/ 26 h 52"/>
                  <a:gd name="T4" fmla="*/ 26 w 51"/>
                  <a:gd name="T5" fmla="*/ 0 h 52"/>
                  <a:gd name="T6" fmla="*/ 0 w 51"/>
                  <a:gd name="T7" fmla="*/ 26 h 52"/>
                  <a:gd name="T8" fmla="*/ 26 w 51"/>
                  <a:gd name="T9" fmla="*/ 52 h 52"/>
                  <a:gd name="T10" fmla="*/ 26 w 51"/>
                  <a:gd name="T11" fmla="*/ 44 h 52"/>
                  <a:gd name="T12" fmla="*/ 8 w 51"/>
                  <a:gd name="T13" fmla="*/ 26 h 52"/>
                  <a:gd name="T14" fmla="*/ 26 w 51"/>
                  <a:gd name="T15" fmla="*/ 8 h 52"/>
                  <a:gd name="T16" fmla="*/ 44 w 51"/>
                  <a:gd name="T17" fmla="*/ 26 h 52"/>
                  <a:gd name="T18" fmla="*/ 26 w 51"/>
                  <a:gd name="T19" fmla="*/ 4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52">
                    <a:moveTo>
                      <a:pt x="26" y="52"/>
                    </a:moveTo>
                    <a:cubicBezTo>
                      <a:pt x="40" y="52"/>
                      <a:pt x="51" y="40"/>
                      <a:pt x="51" y="26"/>
                    </a:cubicBezTo>
                    <a:cubicBezTo>
                      <a:pt x="51" y="12"/>
                      <a:pt x="40" y="0"/>
                      <a:pt x="26" y="0"/>
                    </a:cubicBezTo>
                    <a:cubicBezTo>
                      <a:pt x="11" y="0"/>
                      <a:pt x="0" y="12"/>
                      <a:pt x="0" y="26"/>
                    </a:cubicBezTo>
                    <a:cubicBezTo>
                      <a:pt x="0" y="40"/>
                      <a:pt x="11" y="52"/>
                      <a:pt x="26" y="52"/>
                    </a:cubicBezTo>
                    <a:close/>
                    <a:moveTo>
                      <a:pt x="26" y="44"/>
                    </a:moveTo>
                    <a:cubicBezTo>
                      <a:pt x="16" y="44"/>
                      <a:pt x="8" y="36"/>
                      <a:pt x="8" y="26"/>
                    </a:cubicBezTo>
                    <a:cubicBezTo>
                      <a:pt x="8" y="16"/>
                      <a:pt x="16" y="8"/>
                      <a:pt x="26" y="8"/>
                    </a:cubicBezTo>
                    <a:cubicBezTo>
                      <a:pt x="35" y="8"/>
                      <a:pt x="44" y="16"/>
                      <a:pt x="44" y="26"/>
                    </a:cubicBezTo>
                    <a:cubicBezTo>
                      <a:pt x="44" y="36"/>
                      <a:pt x="35" y="44"/>
                      <a:pt x="26"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9" name="Rectangle 94"/>
              <p:cNvSpPr>
                <a:spLocks noChangeArrowheads="1"/>
              </p:cNvSpPr>
              <p:nvPr/>
            </p:nvSpPr>
            <p:spPr bwMode="auto">
              <a:xfrm>
                <a:off x="1021" y="3015"/>
                <a:ext cx="45" cy="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0" name="Freeform 95"/>
              <p:cNvSpPr>
                <a:spLocks noEditPoints="1"/>
              </p:cNvSpPr>
              <p:nvPr/>
            </p:nvSpPr>
            <p:spPr bwMode="auto">
              <a:xfrm>
                <a:off x="1785" y="2705"/>
                <a:ext cx="94" cy="96"/>
              </a:xfrm>
              <a:custGeom>
                <a:avLst/>
                <a:gdLst>
                  <a:gd name="T0" fmla="*/ 65 w 65"/>
                  <a:gd name="T1" fmla="*/ 33 h 66"/>
                  <a:gd name="T2" fmla="*/ 32 w 65"/>
                  <a:gd name="T3" fmla="*/ 0 h 66"/>
                  <a:gd name="T4" fmla="*/ 0 w 65"/>
                  <a:gd name="T5" fmla="*/ 33 h 66"/>
                  <a:gd name="T6" fmla="*/ 32 w 65"/>
                  <a:gd name="T7" fmla="*/ 66 h 66"/>
                  <a:gd name="T8" fmla="*/ 65 w 65"/>
                  <a:gd name="T9" fmla="*/ 33 h 66"/>
                  <a:gd name="T10" fmla="*/ 55 w 65"/>
                  <a:gd name="T11" fmla="*/ 33 h 66"/>
                  <a:gd name="T12" fmla="*/ 32 w 65"/>
                  <a:gd name="T13" fmla="*/ 56 h 66"/>
                  <a:gd name="T14" fmla="*/ 10 w 65"/>
                  <a:gd name="T15" fmla="*/ 33 h 66"/>
                  <a:gd name="T16" fmla="*/ 32 w 65"/>
                  <a:gd name="T17" fmla="*/ 10 h 66"/>
                  <a:gd name="T18" fmla="*/ 55 w 65"/>
                  <a:gd name="T19" fmla="*/ 3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66">
                    <a:moveTo>
                      <a:pt x="65" y="33"/>
                    </a:moveTo>
                    <a:cubicBezTo>
                      <a:pt x="65" y="15"/>
                      <a:pt x="50" y="0"/>
                      <a:pt x="32" y="0"/>
                    </a:cubicBezTo>
                    <a:cubicBezTo>
                      <a:pt x="14" y="0"/>
                      <a:pt x="0" y="15"/>
                      <a:pt x="0" y="33"/>
                    </a:cubicBezTo>
                    <a:cubicBezTo>
                      <a:pt x="0" y="51"/>
                      <a:pt x="14" y="66"/>
                      <a:pt x="32" y="66"/>
                    </a:cubicBezTo>
                    <a:cubicBezTo>
                      <a:pt x="50" y="66"/>
                      <a:pt x="65" y="51"/>
                      <a:pt x="65" y="33"/>
                    </a:cubicBezTo>
                    <a:close/>
                    <a:moveTo>
                      <a:pt x="55" y="33"/>
                    </a:moveTo>
                    <a:cubicBezTo>
                      <a:pt x="55" y="46"/>
                      <a:pt x="45" y="56"/>
                      <a:pt x="32" y="56"/>
                    </a:cubicBezTo>
                    <a:cubicBezTo>
                      <a:pt x="20" y="56"/>
                      <a:pt x="10" y="46"/>
                      <a:pt x="10" y="33"/>
                    </a:cubicBezTo>
                    <a:cubicBezTo>
                      <a:pt x="10" y="21"/>
                      <a:pt x="20" y="10"/>
                      <a:pt x="32" y="10"/>
                    </a:cubicBezTo>
                    <a:cubicBezTo>
                      <a:pt x="45" y="10"/>
                      <a:pt x="55" y="21"/>
                      <a:pt x="55"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1" name="Rectangle 96"/>
              <p:cNvSpPr>
                <a:spLocks noChangeArrowheads="1"/>
              </p:cNvSpPr>
              <p:nvPr/>
            </p:nvSpPr>
            <p:spPr bwMode="auto">
              <a:xfrm>
                <a:off x="1821" y="2656"/>
                <a:ext cx="22" cy="5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2" name="Freeform 97"/>
              <p:cNvSpPr>
                <a:spLocks/>
              </p:cNvSpPr>
              <p:nvPr/>
            </p:nvSpPr>
            <p:spPr bwMode="auto">
              <a:xfrm>
                <a:off x="2153" y="1625"/>
                <a:ext cx="48" cy="91"/>
              </a:xfrm>
              <a:custGeom>
                <a:avLst/>
                <a:gdLst>
                  <a:gd name="T0" fmla="*/ 33 w 33"/>
                  <a:gd name="T1" fmla="*/ 43 h 63"/>
                  <a:gd name="T2" fmla="*/ 32 w 33"/>
                  <a:gd name="T3" fmla="*/ 48 h 63"/>
                  <a:gd name="T4" fmla="*/ 30 w 33"/>
                  <a:gd name="T5" fmla="*/ 52 h 63"/>
                  <a:gd name="T6" fmla="*/ 26 w 33"/>
                  <a:gd name="T7" fmla="*/ 55 h 63"/>
                  <a:gd name="T8" fmla="*/ 21 w 33"/>
                  <a:gd name="T9" fmla="*/ 56 h 63"/>
                  <a:gd name="T10" fmla="*/ 21 w 33"/>
                  <a:gd name="T11" fmla="*/ 60 h 63"/>
                  <a:gd name="T12" fmla="*/ 21 w 33"/>
                  <a:gd name="T13" fmla="*/ 62 h 63"/>
                  <a:gd name="T14" fmla="*/ 19 w 33"/>
                  <a:gd name="T15" fmla="*/ 63 h 63"/>
                  <a:gd name="T16" fmla="*/ 15 w 33"/>
                  <a:gd name="T17" fmla="*/ 63 h 63"/>
                  <a:gd name="T18" fmla="*/ 13 w 33"/>
                  <a:gd name="T19" fmla="*/ 62 h 63"/>
                  <a:gd name="T20" fmla="*/ 12 w 33"/>
                  <a:gd name="T21" fmla="*/ 60 h 63"/>
                  <a:gd name="T22" fmla="*/ 12 w 33"/>
                  <a:gd name="T23" fmla="*/ 57 h 63"/>
                  <a:gd name="T24" fmla="*/ 4 w 33"/>
                  <a:gd name="T25" fmla="*/ 56 h 63"/>
                  <a:gd name="T26" fmla="*/ 0 w 33"/>
                  <a:gd name="T27" fmla="*/ 54 h 63"/>
                  <a:gd name="T28" fmla="*/ 0 w 33"/>
                  <a:gd name="T29" fmla="*/ 53 h 63"/>
                  <a:gd name="T30" fmla="*/ 0 w 33"/>
                  <a:gd name="T31" fmla="*/ 50 h 63"/>
                  <a:gd name="T32" fmla="*/ 1 w 33"/>
                  <a:gd name="T33" fmla="*/ 47 h 63"/>
                  <a:gd name="T34" fmla="*/ 2 w 33"/>
                  <a:gd name="T35" fmla="*/ 46 h 63"/>
                  <a:gd name="T36" fmla="*/ 3 w 33"/>
                  <a:gd name="T37" fmla="*/ 47 h 63"/>
                  <a:gd name="T38" fmla="*/ 3 w 33"/>
                  <a:gd name="T39" fmla="*/ 47 h 63"/>
                  <a:gd name="T40" fmla="*/ 7 w 33"/>
                  <a:gd name="T41" fmla="*/ 48 h 63"/>
                  <a:gd name="T42" fmla="*/ 14 w 33"/>
                  <a:gd name="T43" fmla="*/ 49 h 63"/>
                  <a:gd name="T44" fmla="*/ 20 w 33"/>
                  <a:gd name="T45" fmla="*/ 47 h 63"/>
                  <a:gd name="T46" fmla="*/ 23 w 33"/>
                  <a:gd name="T47" fmla="*/ 43 h 63"/>
                  <a:gd name="T48" fmla="*/ 22 w 33"/>
                  <a:gd name="T49" fmla="*/ 38 h 63"/>
                  <a:gd name="T50" fmla="*/ 15 w 33"/>
                  <a:gd name="T51" fmla="*/ 35 h 63"/>
                  <a:gd name="T52" fmla="*/ 10 w 33"/>
                  <a:gd name="T53" fmla="*/ 32 h 63"/>
                  <a:gd name="T54" fmla="*/ 5 w 33"/>
                  <a:gd name="T55" fmla="*/ 29 h 63"/>
                  <a:gd name="T56" fmla="*/ 2 w 33"/>
                  <a:gd name="T57" fmla="*/ 25 h 63"/>
                  <a:gd name="T58" fmla="*/ 1 w 33"/>
                  <a:gd name="T59" fmla="*/ 19 h 63"/>
                  <a:gd name="T60" fmla="*/ 4 w 33"/>
                  <a:gd name="T61" fmla="*/ 11 h 63"/>
                  <a:gd name="T62" fmla="*/ 13 w 33"/>
                  <a:gd name="T63" fmla="*/ 7 h 63"/>
                  <a:gd name="T64" fmla="*/ 13 w 33"/>
                  <a:gd name="T65" fmla="*/ 3 h 63"/>
                  <a:gd name="T66" fmla="*/ 14 w 33"/>
                  <a:gd name="T67" fmla="*/ 1 h 63"/>
                  <a:gd name="T68" fmla="*/ 16 w 33"/>
                  <a:gd name="T69" fmla="*/ 0 h 63"/>
                  <a:gd name="T70" fmla="*/ 21 w 33"/>
                  <a:gd name="T71" fmla="*/ 0 h 63"/>
                  <a:gd name="T72" fmla="*/ 23 w 33"/>
                  <a:gd name="T73" fmla="*/ 1 h 63"/>
                  <a:gd name="T74" fmla="*/ 23 w 33"/>
                  <a:gd name="T75" fmla="*/ 3 h 63"/>
                  <a:gd name="T76" fmla="*/ 23 w 33"/>
                  <a:gd name="T77" fmla="*/ 6 h 63"/>
                  <a:gd name="T78" fmla="*/ 27 w 33"/>
                  <a:gd name="T79" fmla="*/ 7 h 63"/>
                  <a:gd name="T80" fmla="*/ 30 w 33"/>
                  <a:gd name="T81" fmla="*/ 8 h 63"/>
                  <a:gd name="T82" fmla="*/ 31 w 33"/>
                  <a:gd name="T83" fmla="*/ 9 h 63"/>
                  <a:gd name="T84" fmla="*/ 30 w 33"/>
                  <a:gd name="T85" fmla="*/ 12 h 63"/>
                  <a:gd name="T86" fmla="*/ 29 w 33"/>
                  <a:gd name="T87" fmla="*/ 14 h 63"/>
                  <a:gd name="T88" fmla="*/ 28 w 33"/>
                  <a:gd name="T89" fmla="*/ 15 h 63"/>
                  <a:gd name="T90" fmla="*/ 24 w 33"/>
                  <a:gd name="T91" fmla="*/ 14 h 63"/>
                  <a:gd name="T92" fmla="*/ 19 w 33"/>
                  <a:gd name="T93" fmla="*/ 14 h 63"/>
                  <a:gd name="T94" fmla="*/ 13 w 33"/>
                  <a:gd name="T95" fmla="*/ 15 h 63"/>
                  <a:gd name="T96" fmla="*/ 11 w 33"/>
                  <a:gd name="T97" fmla="*/ 19 h 63"/>
                  <a:gd name="T98" fmla="*/ 13 w 33"/>
                  <a:gd name="T99" fmla="*/ 23 h 63"/>
                  <a:gd name="T100" fmla="*/ 19 w 33"/>
                  <a:gd name="T101" fmla="*/ 27 h 63"/>
                  <a:gd name="T102" fmla="*/ 30 w 33"/>
                  <a:gd name="T103" fmla="*/ 33 h 63"/>
                  <a:gd name="T104" fmla="*/ 33 w 33"/>
                  <a:gd name="T105" fmla="*/ 4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3" h="63">
                    <a:moveTo>
                      <a:pt x="33" y="43"/>
                    </a:moveTo>
                    <a:cubicBezTo>
                      <a:pt x="33" y="45"/>
                      <a:pt x="33" y="46"/>
                      <a:pt x="32" y="48"/>
                    </a:cubicBezTo>
                    <a:cubicBezTo>
                      <a:pt x="32" y="50"/>
                      <a:pt x="31" y="51"/>
                      <a:pt x="30" y="52"/>
                    </a:cubicBezTo>
                    <a:cubicBezTo>
                      <a:pt x="29" y="53"/>
                      <a:pt x="28" y="54"/>
                      <a:pt x="26" y="55"/>
                    </a:cubicBezTo>
                    <a:cubicBezTo>
                      <a:pt x="25" y="55"/>
                      <a:pt x="23" y="56"/>
                      <a:pt x="21" y="56"/>
                    </a:cubicBezTo>
                    <a:cubicBezTo>
                      <a:pt x="21" y="60"/>
                      <a:pt x="21" y="60"/>
                      <a:pt x="21" y="60"/>
                    </a:cubicBezTo>
                    <a:cubicBezTo>
                      <a:pt x="21" y="61"/>
                      <a:pt x="21" y="62"/>
                      <a:pt x="21" y="62"/>
                    </a:cubicBezTo>
                    <a:cubicBezTo>
                      <a:pt x="21" y="63"/>
                      <a:pt x="20" y="63"/>
                      <a:pt x="19" y="63"/>
                    </a:cubicBezTo>
                    <a:cubicBezTo>
                      <a:pt x="15" y="63"/>
                      <a:pt x="15" y="63"/>
                      <a:pt x="15" y="63"/>
                    </a:cubicBezTo>
                    <a:cubicBezTo>
                      <a:pt x="14" y="63"/>
                      <a:pt x="13" y="62"/>
                      <a:pt x="13" y="62"/>
                    </a:cubicBezTo>
                    <a:cubicBezTo>
                      <a:pt x="12" y="62"/>
                      <a:pt x="12" y="61"/>
                      <a:pt x="12" y="60"/>
                    </a:cubicBezTo>
                    <a:cubicBezTo>
                      <a:pt x="12" y="57"/>
                      <a:pt x="12" y="57"/>
                      <a:pt x="12" y="57"/>
                    </a:cubicBezTo>
                    <a:cubicBezTo>
                      <a:pt x="9" y="57"/>
                      <a:pt x="6" y="56"/>
                      <a:pt x="4" y="56"/>
                    </a:cubicBezTo>
                    <a:cubicBezTo>
                      <a:pt x="2" y="55"/>
                      <a:pt x="1" y="55"/>
                      <a:pt x="0" y="54"/>
                    </a:cubicBezTo>
                    <a:cubicBezTo>
                      <a:pt x="0" y="54"/>
                      <a:pt x="0" y="53"/>
                      <a:pt x="0" y="53"/>
                    </a:cubicBezTo>
                    <a:cubicBezTo>
                      <a:pt x="0" y="52"/>
                      <a:pt x="0" y="51"/>
                      <a:pt x="0" y="50"/>
                    </a:cubicBezTo>
                    <a:cubicBezTo>
                      <a:pt x="1" y="49"/>
                      <a:pt x="1" y="48"/>
                      <a:pt x="1" y="47"/>
                    </a:cubicBezTo>
                    <a:cubicBezTo>
                      <a:pt x="2" y="47"/>
                      <a:pt x="2" y="46"/>
                      <a:pt x="2" y="46"/>
                    </a:cubicBezTo>
                    <a:cubicBezTo>
                      <a:pt x="3" y="47"/>
                      <a:pt x="3" y="47"/>
                      <a:pt x="3" y="47"/>
                    </a:cubicBezTo>
                    <a:cubicBezTo>
                      <a:pt x="3" y="47"/>
                      <a:pt x="3" y="47"/>
                      <a:pt x="3" y="47"/>
                    </a:cubicBezTo>
                    <a:cubicBezTo>
                      <a:pt x="4" y="47"/>
                      <a:pt x="6" y="48"/>
                      <a:pt x="7" y="48"/>
                    </a:cubicBezTo>
                    <a:cubicBezTo>
                      <a:pt x="9" y="49"/>
                      <a:pt x="11" y="49"/>
                      <a:pt x="14" y="49"/>
                    </a:cubicBezTo>
                    <a:cubicBezTo>
                      <a:pt x="16" y="49"/>
                      <a:pt x="19" y="48"/>
                      <a:pt x="20" y="47"/>
                    </a:cubicBezTo>
                    <a:cubicBezTo>
                      <a:pt x="22" y="47"/>
                      <a:pt x="23" y="45"/>
                      <a:pt x="23" y="43"/>
                    </a:cubicBezTo>
                    <a:cubicBezTo>
                      <a:pt x="23" y="41"/>
                      <a:pt x="23" y="40"/>
                      <a:pt x="22" y="38"/>
                    </a:cubicBezTo>
                    <a:cubicBezTo>
                      <a:pt x="20" y="37"/>
                      <a:pt x="18" y="36"/>
                      <a:pt x="15" y="35"/>
                    </a:cubicBezTo>
                    <a:cubicBezTo>
                      <a:pt x="13" y="34"/>
                      <a:pt x="11" y="33"/>
                      <a:pt x="10" y="32"/>
                    </a:cubicBezTo>
                    <a:cubicBezTo>
                      <a:pt x="8" y="31"/>
                      <a:pt x="7" y="30"/>
                      <a:pt x="5" y="29"/>
                    </a:cubicBezTo>
                    <a:cubicBezTo>
                      <a:pt x="4" y="28"/>
                      <a:pt x="3" y="27"/>
                      <a:pt x="2" y="25"/>
                    </a:cubicBezTo>
                    <a:cubicBezTo>
                      <a:pt x="2" y="24"/>
                      <a:pt x="1" y="22"/>
                      <a:pt x="1" y="19"/>
                    </a:cubicBezTo>
                    <a:cubicBezTo>
                      <a:pt x="1" y="16"/>
                      <a:pt x="2" y="14"/>
                      <a:pt x="4" y="11"/>
                    </a:cubicBezTo>
                    <a:cubicBezTo>
                      <a:pt x="6" y="9"/>
                      <a:pt x="9" y="8"/>
                      <a:pt x="13" y="7"/>
                    </a:cubicBezTo>
                    <a:cubicBezTo>
                      <a:pt x="13" y="3"/>
                      <a:pt x="13" y="3"/>
                      <a:pt x="13" y="3"/>
                    </a:cubicBezTo>
                    <a:cubicBezTo>
                      <a:pt x="13" y="2"/>
                      <a:pt x="14" y="1"/>
                      <a:pt x="14" y="1"/>
                    </a:cubicBezTo>
                    <a:cubicBezTo>
                      <a:pt x="14" y="0"/>
                      <a:pt x="15" y="0"/>
                      <a:pt x="16" y="0"/>
                    </a:cubicBezTo>
                    <a:cubicBezTo>
                      <a:pt x="21" y="0"/>
                      <a:pt x="21" y="0"/>
                      <a:pt x="21" y="0"/>
                    </a:cubicBezTo>
                    <a:cubicBezTo>
                      <a:pt x="22" y="0"/>
                      <a:pt x="22" y="0"/>
                      <a:pt x="23" y="1"/>
                    </a:cubicBezTo>
                    <a:cubicBezTo>
                      <a:pt x="23" y="1"/>
                      <a:pt x="23" y="2"/>
                      <a:pt x="23" y="3"/>
                    </a:cubicBezTo>
                    <a:cubicBezTo>
                      <a:pt x="23" y="6"/>
                      <a:pt x="23" y="6"/>
                      <a:pt x="23" y="6"/>
                    </a:cubicBezTo>
                    <a:cubicBezTo>
                      <a:pt x="25" y="7"/>
                      <a:pt x="26" y="7"/>
                      <a:pt x="27" y="7"/>
                    </a:cubicBezTo>
                    <a:cubicBezTo>
                      <a:pt x="29" y="7"/>
                      <a:pt x="29" y="8"/>
                      <a:pt x="30" y="8"/>
                    </a:cubicBezTo>
                    <a:cubicBezTo>
                      <a:pt x="30" y="8"/>
                      <a:pt x="31" y="8"/>
                      <a:pt x="31" y="9"/>
                    </a:cubicBezTo>
                    <a:cubicBezTo>
                      <a:pt x="31" y="10"/>
                      <a:pt x="31" y="11"/>
                      <a:pt x="30" y="12"/>
                    </a:cubicBezTo>
                    <a:cubicBezTo>
                      <a:pt x="30" y="13"/>
                      <a:pt x="30" y="14"/>
                      <a:pt x="29" y="14"/>
                    </a:cubicBezTo>
                    <a:cubicBezTo>
                      <a:pt x="29" y="15"/>
                      <a:pt x="29" y="15"/>
                      <a:pt x="28" y="15"/>
                    </a:cubicBezTo>
                    <a:cubicBezTo>
                      <a:pt x="27" y="15"/>
                      <a:pt x="26" y="15"/>
                      <a:pt x="24" y="14"/>
                    </a:cubicBezTo>
                    <a:cubicBezTo>
                      <a:pt x="23" y="14"/>
                      <a:pt x="21" y="14"/>
                      <a:pt x="19" y="14"/>
                    </a:cubicBezTo>
                    <a:cubicBezTo>
                      <a:pt x="16" y="14"/>
                      <a:pt x="14" y="14"/>
                      <a:pt x="13" y="15"/>
                    </a:cubicBezTo>
                    <a:cubicBezTo>
                      <a:pt x="12" y="16"/>
                      <a:pt x="11" y="18"/>
                      <a:pt x="11" y="19"/>
                    </a:cubicBezTo>
                    <a:cubicBezTo>
                      <a:pt x="11" y="21"/>
                      <a:pt x="12" y="22"/>
                      <a:pt x="13" y="23"/>
                    </a:cubicBezTo>
                    <a:cubicBezTo>
                      <a:pt x="14" y="25"/>
                      <a:pt x="17" y="26"/>
                      <a:pt x="19" y="27"/>
                    </a:cubicBezTo>
                    <a:cubicBezTo>
                      <a:pt x="24" y="29"/>
                      <a:pt x="27" y="31"/>
                      <a:pt x="30" y="33"/>
                    </a:cubicBezTo>
                    <a:cubicBezTo>
                      <a:pt x="32" y="36"/>
                      <a:pt x="33" y="39"/>
                      <a:pt x="3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3" name="Freeform 98"/>
              <p:cNvSpPr>
                <a:spLocks noEditPoints="1"/>
              </p:cNvSpPr>
              <p:nvPr/>
            </p:nvSpPr>
            <p:spPr bwMode="auto">
              <a:xfrm>
                <a:off x="2083" y="1578"/>
                <a:ext cx="183" cy="185"/>
              </a:xfrm>
              <a:custGeom>
                <a:avLst/>
                <a:gdLst>
                  <a:gd name="T0" fmla="*/ 63 w 126"/>
                  <a:gd name="T1" fmla="*/ 0 h 127"/>
                  <a:gd name="T2" fmla="*/ 0 w 126"/>
                  <a:gd name="T3" fmla="*/ 63 h 127"/>
                  <a:gd name="T4" fmla="*/ 63 w 126"/>
                  <a:gd name="T5" fmla="*/ 127 h 127"/>
                  <a:gd name="T6" fmla="*/ 126 w 126"/>
                  <a:gd name="T7" fmla="*/ 63 h 127"/>
                  <a:gd name="T8" fmla="*/ 63 w 126"/>
                  <a:gd name="T9" fmla="*/ 0 h 127"/>
                  <a:gd name="T10" fmla="*/ 63 w 126"/>
                  <a:gd name="T11" fmla="*/ 107 h 127"/>
                  <a:gd name="T12" fmla="*/ 19 w 126"/>
                  <a:gd name="T13" fmla="*/ 63 h 127"/>
                  <a:gd name="T14" fmla="*/ 63 w 126"/>
                  <a:gd name="T15" fmla="*/ 19 h 127"/>
                  <a:gd name="T16" fmla="*/ 107 w 126"/>
                  <a:gd name="T17" fmla="*/ 63 h 127"/>
                  <a:gd name="T18" fmla="*/ 63 w 126"/>
                  <a:gd name="T19" fmla="*/ 10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127">
                    <a:moveTo>
                      <a:pt x="63" y="0"/>
                    </a:moveTo>
                    <a:cubicBezTo>
                      <a:pt x="28" y="0"/>
                      <a:pt x="0" y="28"/>
                      <a:pt x="0" y="63"/>
                    </a:cubicBezTo>
                    <a:cubicBezTo>
                      <a:pt x="0" y="98"/>
                      <a:pt x="28" y="127"/>
                      <a:pt x="63" y="127"/>
                    </a:cubicBezTo>
                    <a:cubicBezTo>
                      <a:pt x="98" y="127"/>
                      <a:pt x="126" y="98"/>
                      <a:pt x="126" y="63"/>
                    </a:cubicBezTo>
                    <a:cubicBezTo>
                      <a:pt x="126" y="28"/>
                      <a:pt x="98" y="0"/>
                      <a:pt x="63" y="0"/>
                    </a:cubicBezTo>
                    <a:close/>
                    <a:moveTo>
                      <a:pt x="63" y="107"/>
                    </a:moveTo>
                    <a:cubicBezTo>
                      <a:pt x="39" y="107"/>
                      <a:pt x="19" y="88"/>
                      <a:pt x="19" y="63"/>
                    </a:cubicBezTo>
                    <a:cubicBezTo>
                      <a:pt x="19" y="39"/>
                      <a:pt x="39" y="19"/>
                      <a:pt x="63" y="19"/>
                    </a:cubicBezTo>
                    <a:cubicBezTo>
                      <a:pt x="87" y="19"/>
                      <a:pt x="107" y="39"/>
                      <a:pt x="107" y="63"/>
                    </a:cubicBezTo>
                    <a:cubicBezTo>
                      <a:pt x="107" y="88"/>
                      <a:pt x="87" y="107"/>
                      <a:pt x="63"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4" name="Rectangle 99"/>
              <p:cNvSpPr>
                <a:spLocks noChangeArrowheads="1"/>
              </p:cNvSpPr>
              <p:nvPr/>
            </p:nvSpPr>
            <p:spPr bwMode="auto">
              <a:xfrm>
                <a:off x="2154" y="1748"/>
                <a:ext cx="41" cy="1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5" name="Freeform 100"/>
              <p:cNvSpPr>
                <a:spLocks/>
              </p:cNvSpPr>
              <p:nvPr/>
            </p:nvSpPr>
            <p:spPr bwMode="auto">
              <a:xfrm>
                <a:off x="683" y="1929"/>
                <a:ext cx="96" cy="145"/>
              </a:xfrm>
              <a:custGeom>
                <a:avLst/>
                <a:gdLst>
                  <a:gd name="T0" fmla="*/ 34 w 66"/>
                  <a:gd name="T1" fmla="*/ 0 h 100"/>
                  <a:gd name="T2" fmla="*/ 12 w 66"/>
                  <a:gd name="T3" fmla="*/ 52 h 100"/>
                  <a:gd name="T4" fmla="*/ 31 w 66"/>
                  <a:gd name="T5" fmla="*/ 100 h 100"/>
                  <a:gd name="T6" fmla="*/ 54 w 66"/>
                  <a:gd name="T7" fmla="*/ 52 h 100"/>
                  <a:gd name="T8" fmla="*/ 34 w 66"/>
                  <a:gd name="T9" fmla="*/ 0 h 100"/>
                </a:gdLst>
                <a:ahLst/>
                <a:cxnLst>
                  <a:cxn ang="0">
                    <a:pos x="T0" y="T1"/>
                  </a:cxn>
                  <a:cxn ang="0">
                    <a:pos x="T2" y="T3"/>
                  </a:cxn>
                  <a:cxn ang="0">
                    <a:pos x="T4" y="T5"/>
                  </a:cxn>
                  <a:cxn ang="0">
                    <a:pos x="T6" y="T7"/>
                  </a:cxn>
                  <a:cxn ang="0">
                    <a:pos x="T8" y="T9"/>
                  </a:cxn>
                </a:cxnLst>
                <a:rect l="0" t="0" r="r" b="b"/>
                <a:pathLst>
                  <a:path w="66" h="100">
                    <a:moveTo>
                      <a:pt x="34" y="0"/>
                    </a:moveTo>
                    <a:cubicBezTo>
                      <a:pt x="34" y="0"/>
                      <a:pt x="24" y="34"/>
                      <a:pt x="12" y="52"/>
                    </a:cubicBezTo>
                    <a:cubicBezTo>
                      <a:pt x="0" y="71"/>
                      <a:pt x="15" y="100"/>
                      <a:pt x="31" y="100"/>
                    </a:cubicBezTo>
                    <a:cubicBezTo>
                      <a:pt x="46" y="100"/>
                      <a:pt x="66" y="75"/>
                      <a:pt x="54" y="52"/>
                    </a:cubicBezTo>
                    <a:cubicBezTo>
                      <a:pt x="49" y="42"/>
                      <a:pt x="32" y="7"/>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6" name="Freeform 101"/>
              <p:cNvSpPr>
                <a:spLocks/>
              </p:cNvSpPr>
              <p:nvPr/>
            </p:nvSpPr>
            <p:spPr bwMode="auto">
              <a:xfrm>
                <a:off x="2486" y="998"/>
                <a:ext cx="59" cy="90"/>
              </a:xfrm>
              <a:custGeom>
                <a:avLst/>
                <a:gdLst>
                  <a:gd name="T0" fmla="*/ 21 w 41"/>
                  <a:gd name="T1" fmla="*/ 0 h 62"/>
                  <a:gd name="T2" fmla="*/ 7 w 41"/>
                  <a:gd name="T3" fmla="*/ 33 h 62"/>
                  <a:gd name="T4" fmla="*/ 19 w 41"/>
                  <a:gd name="T5" fmla="*/ 62 h 62"/>
                  <a:gd name="T6" fmla="*/ 33 w 41"/>
                  <a:gd name="T7" fmla="*/ 33 h 62"/>
                  <a:gd name="T8" fmla="*/ 21 w 41"/>
                  <a:gd name="T9" fmla="*/ 0 h 62"/>
                </a:gdLst>
                <a:ahLst/>
                <a:cxnLst>
                  <a:cxn ang="0">
                    <a:pos x="T0" y="T1"/>
                  </a:cxn>
                  <a:cxn ang="0">
                    <a:pos x="T2" y="T3"/>
                  </a:cxn>
                  <a:cxn ang="0">
                    <a:pos x="T4" y="T5"/>
                  </a:cxn>
                  <a:cxn ang="0">
                    <a:pos x="T6" y="T7"/>
                  </a:cxn>
                  <a:cxn ang="0">
                    <a:pos x="T8" y="T9"/>
                  </a:cxn>
                </a:cxnLst>
                <a:rect l="0" t="0" r="r" b="b"/>
                <a:pathLst>
                  <a:path w="41" h="62">
                    <a:moveTo>
                      <a:pt x="21" y="0"/>
                    </a:moveTo>
                    <a:cubicBezTo>
                      <a:pt x="21" y="0"/>
                      <a:pt x="15" y="21"/>
                      <a:pt x="7" y="33"/>
                    </a:cubicBezTo>
                    <a:cubicBezTo>
                      <a:pt x="0" y="44"/>
                      <a:pt x="9" y="62"/>
                      <a:pt x="19" y="62"/>
                    </a:cubicBezTo>
                    <a:cubicBezTo>
                      <a:pt x="28" y="62"/>
                      <a:pt x="41" y="47"/>
                      <a:pt x="33" y="33"/>
                    </a:cubicBezTo>
                    <a:cubicBezTo>
                      <a:pt x="30" y="26"/>
                      <a:pt x="20" y="5"/>
                      <a:pt x="2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7" name="Freeform 102"/>
              <p:cNvSpPr>
                <a:spLocks/>
              </p:cNvSpPr>
              <p:nvPr/>
            </p:nvSpPr>
            <p:spPr bwMode="auto">
              <a:xfrm>
                <a:off x="1991" y="768"/>
                <a:ext cx="60" cy="89"/>
              </a:xfrm>
              <a:custGeom>
                <a:avLst/>
                <a:gdLst>
                  <a:gd name="T0" fmla="*/ 21 w 41"/>
                  <a:gd name="T1" fmla="*/ 0 h 61"/>
                  <a:gd name="T2" fmla="*/ 7 w 41"/>
                  <a:gd name="T3" fmla="*/ 32 h 61"/>
                  <a:gd name="T4" fmla="*/ 19 w 41"/>
                  <a:gd name="T5" fmla="*/ 61 h 61"/>
                  <a:gd name="T6" fmla="*/ 33 w 41"/>
                  <a:gd name="T7" fmla="*/ 32 h 61"/>
                  <a:gd name="T8" fmla="*/ 21 w 41"/>
                  <a:gd name="T9" fmla="*/ 0 h 61"/>
                </a:gdLst>
                <a:ahLst/>
                <a:cxnLst>
                  <a:cxn ang="0">
                    <a:pos x="T0" y="T1"/>
                  </a:cxn>
                  <a:cxn ang="0">
                    <a:pos x="T2" y="T3"/>
                  </a:cxn>
                  <a:cxn ang="0">
                    <a:pos x="T4" y="T5"/>
                  </a:cxn>
                  <a:cxn ang="0">
                    <a:pos x="T6" y="T7"/>
                  </a:cxn>
                  <a:cxn ang="0">
                    <a:pos x="T8" y="T9"/>
                  </a:cxn>
                </a:cxnLst>
                <a:rect l="0" t="0" r="r" b="b"/>
                <a:pathLst>
                  <a:path w="41" h="61">
                    <a:moveTo>
                      <a:pt x="21" y="0"/>
                    </a:moveTo>
                    <a:cubicBezTo>
                      <a:pt x="21" y="0"/>
                      <a:pt x="14" y="20"/>
                      <a:pt x="7" y="32"/>
                    </a:cubicBezTo>
                    <a:cubicBezTo>
                      <a:pt x="0" y="44"/>
                      <a:pt x="9" y="61"/>
                      <a:pt x="19" y="61"/>
                    </a:cubicBezTo>
                    <a:cubicBezTo>
                      <a:pt x="28" y="61"/>
                      <a:pt x="41" y="46"/>
                      <a:pt x="33" y="32"/>
                    </a:cubicBezTo>
                    <a:cubicBezTo>
                      <a:pt x="30" y="26"/>
                      <a:pt x="20" y="4"/>
                      <a:pt x="2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8" name="Freeform 103"/>
              <p:cNvSpPr>
                <a:spLocks/>
              </p:cNvSpPr>
              <p:nvPr/>
            </p:nvSpPr>
            <p:spPr bwMode="auto">
              <a:xfrm>
                <a:off x="2599" y="2487"/>
                <a:ext cx="54" cy="80"/>
              </a:xfrm>
              <a:custGeom>
                <a:avLst/>
                <a:gdLst>
                  <a:gd name="T0" fmla="*/ 19 w 37"/>
                  <a:gd name="T1" fmla="*/ 0 h 55"/>
                  <a:gd name="T2" fmla="*/ 7 w 37"/>
                  <a:gd name="T3" fmla="*/ 28 h 55"/>
                  <a:gd name="T4" fmla="*/ 17 w 37"/>
                  <a:gd name="T5" fmla="*/ 54 h 55"/>
                  <a:gd name="T6" fmla="*/ 30 w 37"/>
                  <a:gd name="T7" fmla="*/ 28 h 55"/>
                  <a:gd name="T8" fmla="*/ 19 w 37"/>
                  <a:gd name="T9" fmla="*/ 0 h 55"/>
                </a:gdLst>
                <a:ahLst/>
                <a:cxnLst>
                  <a:cxn ang="0">
                    <a:pos x="T0" y="T1"/>
                  </a:cxn>
                  <a:cxn ang="0">
                    <a:pos x="T2" y="T3"/>
                  </a:cxn>
                  <a:cxn ang="0">
                    <a:pos x="T4" y="T5"/>
                  </a:cxn>
                  <a:cxn ang="0">
                    <a:pos x="T6" y="T7"/>
                  </a:cxn>
                  <a:cxn ang="0">
                    <a:pos x="T8" y="T9"/>
                  </a:cxn>
                </a:cxnLst>
                <a:rect l="0" t="0" r="r" b="b"/>
                <a:pathLst>
                  <a:path w="37" h="55">
                    <a:moveTo>
                      <a:pt x="19" y="0"/>
                    </a:moveTo>
                    <a:cubicBezTo>
                      <a:pt x="19" y="0"/>
                      <a:pt x="13" y="18"/>
                      <a:pt x="7" y="28"/>
                    </a:cubicBezTo>
                    <a:cubicBezTo>
                      <a:pt x="0" y="39"/>
                      <a:pt x="8" y="54"/>
                      <a:pt x="17" y="54"/>
                    </a:cubicBezTo>
                    <a:cubicBezTo>
                      <a:pt x="25" y="55"/>
                      <a:pt x="37" y="41"/>
                      <a:pt x="30" y="28"/>
                    </a:cubicBezTo>
                    <a:cubicBezTo>
                      <a:pt x="27" y="23"/>
                      <a:pt x="18" y="4"/>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9" name="Freeform 104"/>
              <p:cNvSpPr>
                <a:spLocks/>
              </p:cNvSpPr>
              <p:nvPr/>
            </p:nvSpPr>
            <p:spPr bwMode="auto">
              <a:xfrm>
                <a:off x="1232" y="1983"/>
                <a:ext cx="62" cy="96"/>
              </a:xfrm>
              <a:custGeom>
                <a:avLst/>
                <a:gdLst>
                  <a:gd name="T0" fmla="*/ 22 w 43"/>
                  <a:gd name="T1" fmla="*/ 0 h 66"/>
                  <a:gd name="T2" fmla="*/ 8 w 43"/>
                  <a:gd name="T3" fmla="*/ 34 h 66"/>
                  <a:gd name="T4" fmla="*/ 20 w 43"/>
                  <a:gd name="T5" fmla="*/ 65 h 66"/>
                  <a:gd name="T6" fmla="*/ 35 w 43"/>
                  <a:gd name="T7" fmla="*/ 34 h 66"/>
                  <a:gd name="T8" fmla="*/ 22 w 43"/>
                  <a:gd name="T9" fmla="*/ 0 h 66"/>
                </a:gdLst>
                <a:ahLst/>
                <a:cxnLst>
                  <a:cxn ang="0">
                    <a:pos x="T0" y="T1"/>
                  </a:cxn>
                  <a:cxn ang="0">
                    <a:pos x="T2" y="T3"/>
                  </a:cxn>
                  <a:cxn ang="0">
                    <a:pos x="T4" y="T5"/>
                  </a:cxn>
                  <a:cxn ang="0">
                    <a:pos x="T6" y="T7"/>
                  </a:cxn>
                  <a:cxn ang="0">
                    <a:pos x="T8" y="T9"/>
                  </a:cxn>
                </a:cxnLst>
                <a:rect l="0" t="0" r="r" b="b"/>
                <a:pathLst>
                  <a:path w="43" h="66">
                    <a:moveTo>
                      <a:pt x="22" y="0"/>
                    </a:moveTo>
                    <a:cubicBezTo>
                      <a:pt x="22" y="0"/>
                      <a:pt x="15" y="22"/>
                      <a:pt x="8" y="34"/>
                    </a:cubicBezTo>
                    <a:cubicBezTo>
                      <a:pt x="0" y="47"/>
                      <a:pt x="9" y="65"/>
                      <a:pt x="20" y="65"/>
                    </a:cubicBezTo>
                    <a:cubicBezTo>
                      <a:pt x="30" y="66"/>
                      <a:pt x="43" y="49"/>
                      <a:pt x="35" y="34"/>
                    </a:cubicBezTo>
                    <a:cubicBezTo>
                      <a:pt x="32" y="28"/>
                      <a:pt x="21" y="5"/>
                      <a:pt x="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0" name="Freeform 105"/>
              <p:cNvSpPr>
                <a:spLocks/>
              </p:cNvSpPr>
              <p:nvPr/>
            </p:nvSpPr>
            <p:spPr bwMode="auto">
              <a:xfrm>
                <a:off x="977" y="726"/>
                <a:ext cx="63" cy="96"/>
              </a:xfrm>
              <a:custGeom>
                <a:avLst/>
                <a:gdLst>
                  <a:gd name="T0" fmla="*/ 22 w 43"/>
                  <a:gd name="T1" fmla="*/ 0 h 66"/>
                  <a:gd name="T2" fmla="*/ 8 w 43"/>
                  <a:gd name="T3" fmla="*/ 35 h 66"/>
                  <a:gd name="T4" fmla="*/ 20 w 43"/>
                  <a:gd name="T5" fmla="*/ 66 h 66"/>
                  <a:gd name="T6" fmla="*/ 35 w 43"/>
                  <a:gd name="T7" fmla="*/ 35 h 66"/>
                  <a:gd name="T8" fmla="*/ 22 w 43"/>
                  <a:gd name="T9" fmla="*/ 0 h 66"/>
                </a:gdLst>
                <a:ahLst/>
                <a:cxnLst>
                  <a:cxn ang="0">
                    <a:pos x="T0" y="T1"/>
                  </a:cxn>
                  <a:cxn ang="0">
                    <a:pos x="T2" y="T3"/>
                  </a:cxn>
                  <a:cxn ang="0">
                    <a:pos x="T4" y="T5"/>
                  </a:cxn>
                  <a:cxn ang="0">
                    <a:pos x="T6" y="T7"/>
                  </a:cxn>
                  <a:cxn ang="0">
                    <a:pos x="T8" y="T9"/>
                  </a:cxn>
                </a:cxnLst>
                <a:rect l="0" t="0" r="r" b="b"/>
                <a:pathLst>
                  <a:path w="43" h="66">
                    <a:moveTo>
                      <a:pt x="22" y="0"/>
                    </a:moveTo>
                    <a:cubicBezTo>
                      <a:pt x="22" y="0"/>
                      <a:pt x="15" y="22"/>
                      <a:pt x="8" y="35"/>
                    </a:cubicBezTo>
                    <a:cubicBezTo>
                      <a:pt x="0" y="47"/>
                      <a:pt x="10" y="66"/>
                      <a:pt x="20" y="66"/>
                    </a:cubicBezTo>
                    <a:cubicBezTo>
                      <a:pt x="30" y="66"/>
                      <a:pt x="43" y="50"/>
                      <a:pt x="35" y="35"/>
                    </a:cubicBezTo>
                    <a:cubicBezTo>
                      <a:pt x="32" y="28"/>
                      <a:pt x="21" y="5"/>
                      <a:pt x="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1" name="Freeform 106"/>
              <p:cNvSpPr>
                <a:spLocks/>
              </p:cNvSpPr>
              <p:nvPr/>
            </p:nvSpPr>
            <p:spPr bwMode="auto">
              <a:xfrm>
                <a:off x="1181" y="2159"/>
                <a:ext cx="52" cy="80"/>
              </a:xfrm>
              <a:custGeom>
                <a:avLst/>
                <a:gdLst>
                  <a:gd name="T0" fmla="*/ 18 w 36"/>
                  <a:gd name="T1" fmla="*/ 0 h 55"/>
                  <a:gd name="T2" fmla="*/ 6 w 36"/>
                  <a:gd name="T3" fmla="*/ 29 h 55"/>
                  <a:gd name="T4" fmla="*/ 17 w 36"/>
                  <a:gd name="T5" fmla="*/ 55 h 55"/>
                  <a:gd name="T6" fmla="*/ 29 w 36"/>
                  <a:gd name="T7" fmla="*/ 29 h 55"/>
                  <a:gd name="T8" fmla="*/ 18 w 36"/>
                  <a:gd name="T9" fmla="*/ 0 h 55"/>
                </a:gdLst>
                <a:ahLst/>
                <a:cxnLst>
                  <a:cxn ang="0">
                    <a:pos x="T0" y="T1"/>
                  </a:cxn>
                  <a:cxn ang="0">
                    <a:pos x="T2" y="T3"/>
                  </a:cxn>
                  <a:cxn ang="0">
                    <a:pos x="T4" y="T5"/>
                  </a:cxn>
                  <a:cxn ang="0">
                    <a:pos x="T6" y="T7"/>
                  </a:cxn>
                  <a:cxn ang="0">
                    <a:pos x="T8" y="T9"/>
                  </a:cxn>
                </a:cxnLst>
                <a:rect l="0" t="0" r="r" b="b"/>
                <a:pathLst>
                  <a:path w="36" h="55">
                    <a:moveTo>
                      <a:pt x="18" y="0"/>
                    </a:moveTo>
                    <a:cubicBezTo>
                      <a:pt x="18" y="0"/>
                      <a:pt x="13" y="19"/>
                      <a:pt x="6" y="29"/>
                    </a:cubicBezTo>
                    <a:cubicBezTo>
                      <a:pt x="0" y="39"/>
                      <a:pt x="8" y="54"/>
                      <a:pt x="17" y="55"/>
                    </a:cubicBezTo>
                    <a:cubicBezTo>
                      <a:pt x="25" y="55"/>
                      <a:pt x="36" y="41"/>
                      <a:pt x="29" y="29"/>
                    </a:cubicBezTo>
                    <a:cubicBezTo>
                      <a:pt x="26" y="23"/>
                      <a:pt x="17" y="4"/>
                      <a:pt x="1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2" name="Freeform 107"/>
              <p:cNvSpPr>
                <a:spLocks/>
              </p:cNvSpPr>
              <p:nvPr/>
            </p:nvSpPr>
            <p:spPr bwMode="auto">
              <a:xfrm>
                <a:off x="1019" y="2820"/>
                <a:ext cx="108" cy="165"/>
              </a:xfrm>
              <a:custGeom>
                <a:avLst/>
                <a:gdLst>
                  <a:gd name="T0" fmla="*/ 37 w 74"/>
                  <a:gd name="T1" fmla="*/ 0 h 113"/>
                  <a:gd name="T2" fmla="*/ 13 w 74"/>
                  <a:gd name="T3" fmla="*/ 59 h 113"/>
                  <a:gd name="T4" fmla="*/ 34 w 74"/>
                  <a:gd name="T5" fmla="*/ 112 h 113"/>
                  <a:gd name="T6" fmla="*/ 60 w 74"/>
                  <a:gd name="T7" fmla="*/ 59 h 113"/>
                  <a:gd name="T8" fmla="*/ 37 w 74"/>
                  <a:gd name="T9" fmla="*/ 0 h 113"/>
                </a:gdLst>
                <a:ahLst/>
                <a:cxnLst>
                  <a:cxn ang="0">
                    <a:pos x="T0" y="T1"/>
                  </a:cxn>
                  <a:cxn ang="0">
                    <a:pos x="T2" y="T3"/>
                  </a:cxn>
                  <a:cxn ang="0">
                    <a:pos x="T4" y="T5"/>
                  </a:cxn>
                  <a:cxn ang="0">
                    <a:pos x="T6" y="T7"/>
                  </a:cxn>
                  <a:cxn ang="0">
                    <a:pos x="T8" y="T9"/>
                  </a:cxn>
                </a:cxnLst>
                <a:rect l="0" t="0" r="r" b="b"/>
                <a:pathLst>
                  <a:path w="74" h="113">
                    <a:moveTo>
                      <a:pt x="37" y="0"/>
                    </a:moveTo>
                    <a:cubicBezTo>
                      <a:pt x="37" y="0"/>
                      <a:pt x="26" y="38"/>
                      <a:pt x="13" y="59"/>
                    </a:cubicBezTo>
                    <a:cubicBezTo>
                      <a:pt x="0" y="80"/>
                      <a:pt x="16" y="112"/>
                      <a:pt x="34" y="112"/>
                    </a:cubicBezTo>
                    <a:cubicBezTo>
                      <a:pt x="51" y="113"/>
                      <a:pt x="74" y="85"/>
                      <a:pt x="60" y="59"/>
                    </a:cubicBezTo>
                    <a:cubicBezTo>
                      <a:pt x="54" y="48"/>
                      <a:pt x="35" y="9"/>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3" name="Freeform 108"/>
              <p:cNvSpPr>
                <a:spLocks/>
              </p:cNvSpPr>
              <p:nvPr/>
            </p:nvSpPr>
            <p:spPr bwMode="auto">
              <a:xfrm>
                <a:off x="2733" y="1860"/>
                <a:ext cx="89" cy="136"/>
              </a:xfrm>
              <a:custGeom>
                <a:avLst/>
                <a:gdLst>
                  <a:gd name="T0" fmla="*/ 31 w 61"/>
                  <a:gd name="T1" fmla="*/ 0 h 93"/>
                  <a:gd name="T2" fmla="*/ 11 w 61"/>
                  <a:gd name="T3" fmla="*/ 49 h 93"/>
                  <a:gd name="T4" fmla="*/ 29 w 61"/>
                  <a:gd name="T5" fmla="*/ 93 h 93"/>
                  <a:gd name="T6" fmla="*/ 50 w 61"/>
                  <a:gd name="T7" fmla="*/ 49 h 93"/>
                  <a:gd name="T8" fmla="*/ 31 w 61"/>
                  <a:gd name="T9" fmla="*/ 0 h 93"/>
                </a:gdLst>
                <a:ahLst/>
                <a:cxnLst>
                  <a:cxn ang="0">
                    <a:pos x="T0" y="T1"/>
                  </a:cxn>
                  <a:cxn ang="0">
                    <a:pos x="T2" y="T3"/>
                  </a:cxn>
                  <a:cxn ang="0">
                    <a:pos x="T4" y="T5"/>
                  </a:cxn>
                  <a:cxn ang="0">
                    <a:pos x="T6" y="T7"/>
                  </a:cxn>
                  <a:cxn ang="0">
                    <a:pos x="T8" y="T9"/>
                  </a:cxn>
                </a:cxnLst>
                <a:rect l="0" t="0" r="r" b="b"/>
                <a:pathLst>
                  <a:path w="61" h="93">
                    <a:moveTo>
                      <a:pt x="31" y="0"/>
                    </a:moveTo>
                    <a:cubicBezTo>
                      <a:pt x="31" y="0"/>
                      <a:pt x="22" y="32"/>
                      <a:pt x="11" y="49"/>
                    </a:cubicBezTo>
                    <a:cubicBezTo>
                      <a:pt x="0" y="66"/>
                      <a:pt x="14" y="93"/>
                      <a:pt x="29" y="93"/>
                    </a:cubicBezTo>
                    <a:cubicBezTo>
                      <a:pt x="42" y="93"/>
                      <a:pt x="61" y="70"/>
                      <a:pt x="50" y="49"/>
                    </a:cubicBezTo>
                    <a:cubicBezTo>
                      <a:pt x="45" y="40"/>
                      <a:pt x="30" y="7"/>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4" name="Freeform 109"/>
              <p:cNvSpPr>
                <a:spLocks/>
              </p:cNvSpPr>
              <p:nvPr/>
            </p:nvSpPr>
            <p:spPr bwMode="auto">
              <a:xfrm>
                <a:off x="2441" y="2090"/>
                <a:ext cx="62" cy="96"/>
              </a:xfrm>
              <a:custGeom>
                <a:avLst/>
                <a:gdLst>
                  <a:gd name="T0" fmla="*/ 22 w 43"/>
                  <a:gd name="T1" fmla="*/ 0 h 66"/>
                  <a:gd name="T2" fmla="*/ 7 w 43"/>
                  <a:gd name="T3" fmla="*/ 35 h 66"/>
                  <a:gd name="T4" fmla="*/ 20 w 43"/>
                  <a:gd name="T5" fmla="*/ 66 h 66"/>
                  <a:gd name="T6" fmla="*/ 35 w 43"/>
                  <a:gd name="T7" fmla="*/ 35 h 66"/>
                  <a:gd name="T8" fmla="*/ 22 w 43"/>
                  <a:gd name="T9" fmla="*/ 0 h 66"/>
                </a:gdLst>
                <a:ahLst/>
                <a:cxnLst>
                  <a:cxn ang="0">
                    <a:pos x="T0" y="T1"/>
                  </a:cxn>
                  <a:cxn ang="0">
                    <a:pos x="T2" y="T3"/>
                  </a:cxn>
                  <a:cxn ang="0">
                    <a:pos x="T4" y="T5"/>
                  </a:cxn>
                  <a:cxn ang="0">
                    <a:pos x="T6" y="T7"/>
                  </a:cxn>
                  <a:cxn ang="0">
                    <a:pos x="T8" y="T9"/>
                  </a:cxn>
                </a:cxnLst>
                <a:rect l="0" t="0" r="r" b="b"/>
                <a:pathLst>
                  <a:path w="43" h="66">
                    <a:moveTo>
                      <a:pt x="22" y="0"/>
                    </a:moveTo>
                    <a:cubicBezTo>
                      <a:pt x="22" y="0"/>
                      <a:pt x="15" y="22"/>
                      <a:pt x="7" y="35"/>
                    </a:cubicBezTo>
                    <a:cubicBezTo>
                      <a:pt x="0" y="47"/>
                      <a:pt x="9" y="66"/>
                      <a:pt x="20" y="66"/>
                    </a:cubicBezTo>
                    <a:cubicBezTo>
                      <a:pt x="30" y="66"/>
                      <a:pt x="43" y="50"/>
                      <a:pt x="35" y="35"/>
                    </a:cubicBezTo>
                    <a:cubicBezTo>
                      <a:pt x="32" y="28"/>
                      <a:pt x="21" y="5"/>
                      <a:pt x="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5" name="Freeform 110"/>
              <p:cNvSpPr>
                <a:spLocks/>
              </p:cNvSpPr>
              <p:nvPr/>
            </p:nvSpPr>
            <p:spPr bwMode="auto">
              <a:xfrm>
                <a:off x="1965" y="1442"/>
                <a:ext cx="81" cy="125"/>
              </a:xfrm>
              <a:custGeom>
                <a:avLst/>
                <a:gdLst>
                  <a:gd name="T0" fmla="*/ 28 w 56"/>
                  <a:gd name="T1" fmla="*/ 0 h 86"/>
                  <a:gd name="T2" fmla="*/ 10 w 56"/>
                  <a:gd name="T3" fmla="*/ 45 h 86"/>
                  <a:gd name="T4" fmla="*/ 26 w 56"/>
                  <a:gd name="T5" fmla="*/ 86 h 86"/>
                  <a:gd name="T6" fmla="*/ 46 w 56"/>
                  <a:gd name="T7" fmla="*/ 45 h 86"/>
                  <a:gd name="T8" fmla="*/ 28 w 56"/>
                  <a:gd name="T9" fmla="*/ 0 h 86"/>
                </a:gdLst>
                <a:ahLst/>
                <a:cxnLst>
                  <a:cxn ang="0">
                    <a:pos x="T0" y="T1"/>
                  </a:cxn>
                  <a:cxn ang="0">
                    <a:pos x="T2" y="T3"/>
                  </a:cxn>
                  <a:cxn ang="0">
                    <a:pos x="T4" y="T5"/>
                  </a:cxn>
                  <a:cxn ang="0">
                    <a:pos x="T6" y="T7"/>
                  </a:cxn>
                  <a:cxn ang="0">
                    <a:pos x="T8" y="T9"/>
                  </a:cxn>
                </a:cxnLst>
                <a:rect l="0" t="0" r="r" b="b"/>
                <a:pathLst>
                  <a:path w="56" h="86">
                    <a:moveTo>
                      <a:pt x="28" y="0"/>
                    </a:moveTo>
                    <a:cubicBezTo>
                      <a:pt x="28" y="0"/>
                      <a:pt x="20" y="29"/>
                      <a:pt x="10" y="45"/>
                    </a:cubicBezTo>
                    <a:cubicBezTo>
                      <a:pt x="0" y="61"/>
                      <a:pt x="12" y="86"/>
                      <a:pt x="26" y="86"/>
                    </a:cubicBezTo>
                    <a:cubicBezTo>
                      <a:pt x="39" y="86"/>
                      <a:pt x="56" y="65"/>
                      <a:pt x="46" y="45"/>
                    </a:cubicBezTo>
                    <a:cubicBezTo>
                      <a:pt x="41" y="37"/>
                      <a:pt x="27" y="7"/>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6" name="Freeform 111"/>
              <p:cNvSpPr>
                <a:spLocks/>
              </p:cNvSpPr>
              <p:nvPr/>
            </p:nvSpPr>
            <p:spPr bwMode="auto">
              <a:xfrm>
                <a:off x="2439" y="2207"/>
                <a:ext cx="63" cy="97"/>
              </a:xfrm>
              <a:custGeom>
                <a:avLst/>
                <a:gdLst>
                  <a:gd name="T0" fmla="*/ 22 w 43"/>
                  <a:gd name="T1" fmla="*/ 0 h 67"/>
                  <a:gd name="T2" fmla="*/ 7 w 43"/>
                  <a:gd name="T3" fmla="*/ 35 h 67"/>
                  <a:gd name="T4" fmla="*/ 20 w 43"/>
                  <a:gd name="T5" fmla="*/ 67 h 67"/>
                  <a:gd name="T6" fmla="*/ 35 w 43"/>
                  <a:gd name="T7" fmla="*/ 35 h 67"/>
                  <a:gd name="T8" fmla="*/ 22 w 43"/>
                  <a:gd name="T9" fmla="*/ 0 h 67"/>
                </a:gdLst>
                <a:ahLst/>
                <a:cxnLst>
                  <a:cxn ang="0">
                    <a:pos x="T0" y="T1"/>
                  </a:cxn>
                  <a:cxn ang="0">
                    <a:pos x="T2" y="T3"/>
                  </a:cxn>
                  <a:cxn ang="0">
                    <a:pos x="T4" y="T5"/>
                  </a:cxn>
                  <a:cxn ang="0">
                    <a:pos x="T6" y="T7"/>
                  </a:cxn>
                  <a:cxn ang="0">
                    <a:pos x="T8" y="T9"/>
                  </a:cxn>
                </a:cxnLst>
                <a:rect l="0" t="0" r="r" b="b"/>
                <a:pathLst>
                  <a:path w="43" h="67">
                    <a:moveTo>
                      <a:pt x="22" y="0"/>
                    </a:moveTo>
                    <a:cubicBezTo>
                      <a:pt x="22" y="0"/>
                      <a:pt x="15" y="23"/>
                      <a:pt x="7" y="35"/>
                    </a:cubicBezTo>
                    <a:cubicBezTo>
                      <a:pt x="0" y="48"/>
                      <a:pt x="9" y="67"/>
                      <a:pt x="20" y="67"/>
                    </a:cubicBezTo>
                    <a:cubicBezTo>
                      <a:pt x="30" y="67"/>
                      <a:pt x="43" y="50"/>
                      <a:pt x="35" y="35"/>
                    </a:cubicBezTo>
                    <a:cubicBezTo>
                      <a:pt x="32" y="29"/>
                      <a:pt x="21" y="5"/>
                      <a:pt x="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7" name="Freeform 112"/>
              <p:cNvSpPr>
                <a:spLocks/>
              </p:cNvSpPr>
              <p:nvPr/>
            </p:nvSpPr>
            <p:spPr bwMode="auto">
              <a:xfrm>
                <a:off x="1354" y="2121"/>
                <a:ext cx="35" cy="36"/>
              </a:xfrm>
              <a:custGeom>
                <a:avLst/>
                <a:gdLst>
                  <a:gd name="T0" fmla="*/ 13 w 35"/>
                  <a:gd name="T1" fmla="*/ 0 h 36"/>
                  <a:gd name="T2" fmla="*/ 13 w 35"/>
                  <a:gd name="T3" fmla="*/ 13 h 36"/>
                  <a:gd name="T4" fmla="*/ 0 w 35"/>
                  <a:gd name="T5" fmla="*/ 13 h 36"/>
                  <a:gd name="T6" fmla="*/ 0 w 35"/>
                  <a:gd name="T7" fmla="*/ 23 h 36"/>
                  <a:gd name="T8" fmla="*/ 13 w 35"/>
                  <a:gd name="T9" fmla="*/ 23 h 36"/>
                  <a:gd name="T10" fmla="*/ 13 w 35"/>
                  <a:gd name="T11" fmla="*/ 36 h 36"/>
                  <a:gd name="T12" fmla="*/ 23 w 35"/>
                  <a:gd name="T13" fmla="*/ 36 h 36"/>
                  <a:gd name="T14" fmla="*/ 23 w 35"/>
                  <a:gd name="T15" fmla="*/ 23 h 36"/>
                  <a:gd name="T16" fmla="*/ 35 w 35"/>
                  <a:gd name="T17" fmla="*/ 23 h 36"/>
                  <a:gd name="T18" fmla="*/ 35 w 35"/>
                  <a:gd name="T19" fmla="*/ 13 h 36"/>
                  <a:gd name="T20" fmla="*/ 23 w 35"/>
                  <a:gd name="T21" fmla="*/ 13 h 36"/>
                  <a:gd name="T22" fmla="*/ 23 w 35"/>
                  <a:gd name="T23" fmla="*/ 0 h 36"/>
                  <a:gd name="T24" fmla="*/ 13 w 35"/>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36">
                    <a:moveTo>
                      <a:pt x="13" y="0"/>
                    </a:moveTo>
                    <a:lnTo>
                      <a:pt x="13" y="13"/>
                    </a:lnTo>
                    <a:lnTo>
                      <a:pt x="0" y="13"/>
                    </a:lnTo>
                    <a:lnTo>
                      <a:pt x="0" y="23"/>
                    </a:lnTo>
                    <a:lnTo>
                      <a:pt x="13" y="23"/>
                    </a:lnTo>
                    <a:lnTo>
                      <a:pt x="13" y="36"/>
                    </a:lnTo>
                    <a:lnTo>
                      <a:pt x="23" y="36"/>
                    </a:lnTo>
                    <a:lnTo>
                      <a:pt x="23" y="23"/>
                    </a:lnTo>
                    <a:lnTo>
                      <a:pt x="35" y="23"/>
                    </a:lnTo>
                    <a:lnTo>
                      <a:pt x="35" y="13"/>
                    </a:lnTo>
                    <a:lnTo>
                      <a:pt x="23" y="13"/>
                    </a:lnTo>
                    <a:lnTo>
                      <a:pt x="23" y="0"/>
                    </a:lnTo>
                    <a:lnTo>
                      <a:pt x="1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8" name="Freeform 113"/>
              <p:cNvSpPr>
                <a:spLocks/>
              </p:cNvSpPr>
              <p:nvPr/>
            </p:nvSpPr>
            <p:spPr bwMode="auto">
              <a:xfrm>
                <a:off x="1336" y="2103"/>
                <a:ext cx="72" cy="72"/>
              </a:xfrm>
              <a:custGeom>
                <a:avLst/>
                <a:gdLst>
                  <a:gd name="T0" fmla="*/ 37 w 72"/>
                  <a:gd name="T1" fmla="*/ 72 h 72"/>
                  <a:gd name="T2" fmla="*/ 0 w 72"/>
                  <a:gd name="T3" fmla="*/ 37 h 72"/>
                  <a:gd name="T4" fmla="*/ 35 w 72"/>
                  <a:gd name="T5" fmla="*/ 0 h 72"/>
                  <a:gd name="T6" fmla="*/ 72 w 72"/>
                  <a:gd name="T7" fmla="*/ 37 h 72"/>
                  <a:gd name="T8" fmla="*/ 37 w 72"/>
                  <a:gd name="T9" fmla="*/ 72 h 72"/>
                </a:gdLst>
                <a:ahLst/>
                <a:cxnLst>
                  <a:cxn ang="0">
                    <a:pos x="T0" y="T1"/>
                  </a:cxn>
                  <a:cxn ang="0">
                    <a:pos x="T2" y="T3"/>
                  </a:cxn>
                  <a:cxn ang="0">
                    <a:pos x="T4" y="T5"/>
                  </a:cxn>
                  <a:cxn ang="0">
                    <a:pos x="T6" y="T7"/>
                  </a:cxn>
                  <a:cxn ang="0">
                    <a:pos x="T8" y="T9"/>
                  </a:cxn>
                </a:cxnLst>
                <a:rect l="0" t="0" r="r" b="b"/>
                <a:pathLst>
                  <a:path w="72" h="72">
                    <a:moveTo>
                      <a:pt x="37" y="72"/>
                    </a:moveTo>
                    <a:lnTo>
                      <a:pt x="0" y="37"/>
                    </a:lnTo>
                    <a:lnTo>
                      <a:pt x="35" y="0"/>
                    </a:lnTo>
                    <a:lnTo>
                      <a:pt x="72" y="37"/>
                    </a:lnTo>
                    <a:lnTo>
                      <a:pt x="37"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9" name="Rectangle 114"/>
              <p:cNvSpPr>
                <a:spLocks noChangeArrowheads="1"/>
              </p:cNvSpPr>
              <p:nvPr/>
            </p:nvSpPr>
            <p:spPr bwMode="auto">
              <a:xfrm>
                <a:off x="1288" y="2134"/>
                <a:ext cx="32" cy="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0" name="Freeform 115"/>
              <p:cNvSpPr>
                <a:spLocks/>
              </p:cNvSpPr>
              <p:nvPr/>
            </p:nvSpPr>
            <p:spPr bwMode="auto">
              <a:xfrm>
                <a:off x="1284" y="2119"/>
                <a:ext cx="41" cy="41"/>
              </a:xfrm>
              <a:custGeom>
                <a:avLst/>
                <a:gdLst>
                  <a:gd name="T0" fmla="*/ 20 w 41"/>
                  <a:gd name="T1" fmla="*/ 41 h 41"/>
                  <a:gd name="T2" fmla="*/ 0 w 41"/>
                  <a:gd name="T3" fmla="*/ 21 h 41"/>
                  <a:gd name="T4" fmla="*/ 22 w 41"/>
                  <a:gd name="T5" fmla="*/ 0 h 41"/>
                  <a:gd name="T6" fmla="*/ 41 w 41"/>
                  <a:gd name="T7" fmla="*/ 21 h 41"/>
                  <a:gd name="T8" fmla="*/ 20 w 41"/>
                  <a:gd name="T9" fmla="*/ 41 h 41"/>
                </a:gdLst>
                <a:ahLst/>
                <a:cxnLst>
                  <a:cxn ang="0">
                    <a:pos x="T0" y="T1"/>
                  </a:cxn>
                  <a:cxn ang="0">
                    <a:pos x="T2" y="T3"/>
                  </a:cxn>
                  <a:cxn ang="0">
                    <a:pos x="T4" y="T5"/>
                  </a:cxn>
                  <a:cxn ang="0">
                    <a:pos x="T6" y="T7"/>
                  </a:cxn>
                  <a:cxn ang="0">
                    <a:pos x="T8" y="T9"/>
                  </a:cxn>
                </a:cxnLst>
                <a:rect l="0" t="0" r="r" b="b"/>
                <a:pathLst>
                  <a:path w="41" h="41">
                    <a:moveTo>
                      <a:pt x="20" y="41"/>
                    </a:moveTo>
                    <a:lnTo>
                      <a:pt x="0" y="21"/>
                    </a:lnTo>
                    <a:lnTo>
                      <a:pt x="22" y="0"/>
                    </a:lnTo>
                    <a:lnTo>
                      <a:pt x="41" y="21"/>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1" name="Freeform 116"/>
              <p:cNvSpPr>
                <a:spLocks noEditPoints="1"/>
              </p:cNvSpPr>
              <p:nvPr/>
            </p:nvSpPr>
            <p:spPr bwMode="auto">
              <a:xfrm>
                <a:off x="1242" y="2087"/>
                <a:ext cx="193" cy="256"/>
              </a:xfrm>
              <a:custGeom>
                <a:avLst/>
                <a:gdLst>
                  <a:gd name="T0" fmla="*/ 121 w 133"/>
                  <a:gd name="T1" fmla="*/ 0 h 176"/>
                  <a:gd name="T2" fmla="*/ 13 w 133"/>
                  <a:gd name="T3" fmla="*/ 0 h 176"/>
                  <a:gd name="T4" fmla="*/ 0 w 133"/>
                  <a:gd name="T5" fmla="*/ 12 h 176"/>
                  <a:gd name="T6" fmla="*/ 0 w 133"/>
                  <a:gd name="T7" fmla="*/ 164 h 176"/>
                  <a:gd name="T8" fmla="*/ 13 w 133"/>
                  <a:gd name="T9" fmla="*/ 176 h 176"/>
                  <a:gd name="T10" fmla="*/ 121 w 133"/>
                  <a:gd name="T11" fmla="*/ 176 h 176"/>
                  <a:gd name="T12" fmla="*/ 133 w 133"/>
                  <a:gd name="T13" fmla="*/ 164 h 176"/>
                  <a:gd name="T14" fmla="*/ 133 w 133"/>
                  <a:gd name="T15" fmla="*/ 12 h 176"/>
                  <a:gd name="T16" fmla="*/ 121 w 133"/>
                  <a:gd name="T17" fmla="*/ 0 h 176"/>
                  <a:gd name="T18" fmla="*/ 119 w 133"/>
                  <a:gd name="T19" fmla="*/ 56 h 176"/>
                  <a:gd name="T20" fmla="*/ 15 w 133"/>
                  <a:gd name="T21" fmla="*/ 56 h 176"/>
                  <a:gd name="T22" fmla="*/ 15 w 133"/>
                  <a:gd name="T23" fmla="*/ 14 h 176"/>
                  <a:gd name="T24" fmla="*/ 119 w 133"/>
                  <a:gd name="T25" fmla="*/ 14 h 176"/>
                  <a:gd name="T26" fmla="*/ 119 w 133"/>
                  <a:gd name="T27" fmla="*/ 56 h 176"/>
                  <a:gd name="T28" fmla="*/ 15 w 133"/>
                  <a:gd name="T29" fmla="*/ 66 h 176"/>
                  <a:gd name="T30" fmla="*/ 119 w 133"/>
                  <a:gd name="T31" fmla="*/ 66 h 176"/>
                  <a:gd name="T32" fmla="*/ 119 w 133"/>
                  <a:gd name="T33" fmla="*/ 161 h 176"/>
                  <a:gd name="T34" fmla="*/ 15 w 133"/>
                  <a:gd name="T35" fmla="*/ 161 h 176"/>
                  <a:gd name="T36" fmla="*/ 15 w 133"/>
                  <a:gd name="T37" fmla="*/ 6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76">
                    <a:moveTo>
                      <a:pt x="121" y="0"/>
                    </a:moveTo>
                    <a:cubicBezTo>
                      <a:pt x="13" y="0"/>
                      <a:pt x="13" y="0"/>
                      <a:pt x="13" y="0"/>
                    </a:cubicBezTo>
                    <a:cubicBezTo>
                      <a:pt x="6" y="0"/>
                      <a:pt x="0" y="5"/>
                      <a:pt x="0" y="12"/>
                    </a:cubicBezTo>
                    <a:cubicBezTo>
                      <a:pt x="0" y="164"/>
                      <a:pt x="0" y="164"/>
                      <a:pt x="0" y="164"/>
                    </a:cubicBezTo>
                    <a:cubicBezTo>
                      <a:pt x="0" y="170"/>
                      <a:pt x="6" y="176"/>
                      <a:pt x="13" y="176"/>
                    </a:cubicBezTo>
                    <a:cubicBezTo>
                      <a:pt x="121" y="176"/>
                      <a:pt x="121" y="176"/>
                      <a:pt x="121" y="176"/>
                    </a:cubicBezTo>
                    <a:cubicBezTo>
                      <a:pt x="128" y="176"/>
                      <a:pt x="133" y="170"/>
                      <a:pt x="133" y="164"/>
                    </a:cubicBezTo>
                    <a:cubicBezTo>
                      <a:pt x="133" y="12"/>
                      <a:pt x="133" y="12"/>
                      <a:pt x="133" y="12"/>
                    </a:cubicBezTo>
                    <a:cubicBezTo>
                      <a:pt x="133" y="5"/>
                      <a:pt x="128" y="0"/>
                      <a:pt x="121" y="0"/>
                    </a:cubicBezTo>
                    <a:moveTo>
                      <a:pt x="119" y="56"/>
                    </a:moveTo>
                    <a:cubicBezTo>
                      <a:pt x="15" y="56"/>
                      <a:pt x="15" y="56"/>
                      <a:pt x="15" y="56"/>
                    </a:cubicBezTo>
                    <a:cubicBezTo>
                      <a:pt x="15" y="14"/>
                      <a:pt x="15" y="14"/>
                      <a:pt x="15" y="14"/>
                    </a:cubicBezTo>
                    <a:cubicBezTo>
                      <a:pt x="119" y="14"/>
                      <a:pt x="119" y="14"/>
                      <a:pt x="119" y="14"/>
                    </a:cubicBezTo>
                    <a:lnTo>
                      <a:pt x="119" y="56"/>
                    </a:lnTo>
                    <a:close/>
                    <a:moveTo>
                      <a:pt x="15" y="66"/>
                    </a:moveTo>
                    <a:cubicBezTo>
                      <a:pt x="119" y="66"/>
                      <a:pt x="119" y="66"/>
                      <a:pt x="119" y="66"/>
                    </a:cubicBezTo>
                    <a:cubicBezTo>
                      <a:pt x="119" y="161"/>
                      <a:pt x="119" y="161"/>
                      <a:pt x="119" y="161"/>
                    </a:cubicBezTo>
                    <a:cubicBezTo>
                      <a:pt x="15" y="161"/>
                      <a:pt x="15" y="161"/>
                      <a:pt x="15" y="161"/>
                    </a:cubicBezTo>
                    <a:lnTo>
                      <a:pt x="15"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2" name="Oval 117"/>
              <p:cNvSpPr>
                <a:spLocks noChangeArrowheads="1"/>
              </p:cNvSpPr>
              <p:nvPr/>
            </p:nvSpPr>
            <p:spPr bwMode="auto">
              <a:xfrm>
                <a:off x="1280" y="2198"/>
                <a:ext cx="29" cy="3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3" name="Oval 118"/>
              <p:cNvSpPr>
                <a:spLocks noChangeArrowheads="1"/>
              </p:cNvSpPr>
              <p:nvPr/>
            </p:nvSpPr>
            <p:spPr bwMode="auto">
              <a:xfrm>
                <a:off x="1323" y="2198"/>
                <a:ext cx="29" cy="3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4" name="Oval 119"/>
              <p:cNvSpPr>
                <a:spLocks noChangeArrowheads="1"/>
              </p:cNvSpPr>
              <p:nvPr/>
            </p:nvSpPr>
            <p:spPr bwMode="auto">
              <a:xfrm>
                <a:off x="1366" y="2198"/>
                <a:ext cx="29" cy="3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5" name="Oval 120"/>
              <p:cNvSpPr>
                <a:spLocks noChangeArrowheads="1"/>
              </p:cNvSpPr>
              <p:nvPr/>
            </p:nvSpPr>
            <p:spPr bwMode="auto">
              <a:xfrm>
                <a:off x="1280" y="2239"/>
                <a:ext cx="29" cy="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6" name="Oval 121"/>
              <p:cNvSpPr>
                <a:spLocks noChangeArrowheads="1"/>
              </p:cNvSpPr>
              <p:nvPr/>
            </p:nvSpPr>
            <p:spPr bwMode="auto">
              <a:xfrm>
                <a:off x="1323" y="2239"/>
                <a:ext cx="29" cy="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7" name="Oval 122"/>
              <p:cNvSpPr>
                <a:spLocks noChangeArrowheads="1"/>
              </p:cNvSpPr>
              <p:nvPr/>
            </p:nvSpPr>
            <p:spPr bwMode="auto">
              <a:xfrm>
                <a:off x="1366" y="2239"/>
                <a:ext cx="29" cy="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8" name="Oval 123"/>
              <p:cNvSpPr>
                <a:spLocks noChangeArrowheads="1"/>
              </p:cNvSpPr>
              <p:nvPr/>
            </p:nvSpPr>
            <p:spPr bwMode="auto">
              <a:xfrm>
                <a:off x="1280" y="2278"/>
                <a:ext cx="29" cy="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9" name="Oval 124"/>
              <p:cNvSpPr>
                <a:spLocks noChangeArrowheads="1"/>
              </p:cNvSpPr>
              <p:nvPr/>
            </p:nvSpPr>
            <p:spPr bwMode="auto">
              <a:xfrm>
                <a:off x="1323" y="2278"/>
                <a:ext cx="29" cy="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0" name="Oval 125"/>
              <p:cNvSpPr>
                <a:spLocks noChangeArrowheads="1"/>
              </p:cNvSpPr>
              <p:nvPr/>
            </p:nvSpPr>
            <p:spPr bwMode="auto">
              <a:xfrm>
                <a:off x="1366" y="2278"/>
                <a:ext cx="29" cy="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1" name="Freeform 126"/>
              <p:cNvSpPr>
                <a:spLocks/>
              </p:cNvSpPr>
              <p:nvPr/>
            </p:nvSpPr>
            <p:spPr bwMode="auto">
              <a:xfrm>
                <a:off x="1261" y="1863"/>
                <a:ext cx="9" cy="9"/>
              </a:xfrm>
              <a:custGeom>
                <a:avLst/>
                <a:gdLst>
                  <a:gd name="T0" fmla="*/ 3 w 9"/>
                  <a:gd name="T1" fmla="*/ 0 h 9"/>
                  <a:gd name="T2" fmla="*/ 3 w 9"/>
                  <a:gd name="T3" fmla="*/ 3 h 9"/>
                  <a:gd name="T4" fmla="*/ 0 w 9"/>
                  <a:gd name="T5" fmla="*/ 3 h 9"/>
                  <a:gd name="T6" fmla="*/ 0 w 9"/>
                  <a:gd name="T7" fmla="*/ 6 h 9"/>
                  <a:gd name="T8" fmla="*/ 3 w 9"/>
                  <a:gd name="T9" fmla="*/ 6 h 9"/>
                  <a:gd name="T10" fmla="*/ 3 w 9"/>
                  <a:gd name="T11" fmla="*/ 9 h 9"/>
                  <a:gd name="T12" fmla="*/ 6 w 9"/>
                  <a:gd name="T13" fmla="*/ 9 h 9"/>
                  <a:gd name="T14" fmla="*/ 6 w 9"/>
                  <a:gd name="T15" fmla="*/ 6 h 9"/>
                  <a:gd name="T16" fmla="*/ 9 w 9"/>
                  <a:gd name="T17" fmla="*/ 6 h 9"/>
                  <a:gd name="T18" fmla="*/ 9 w 9"/>
                  <a:gd name="T19" fmla="*/ 3 h 9"/>
                  <a:gd name="T20" fmla="*/ 6 w 9"/>
                  <a:gd name="T21" fmla="*/ 3 h 9"/>
                  <a:gd name="T22" fmla="*/ 6 w 9"/>
                  <a:gd name="T23" fmla="*/ 0 h 9"/>
                  <a:gd name="T24" fmla="*/ 3 w 9"/>
                  <a:gd name="T2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9">
                    <a:moveTo>
                      <a:pt x="3" y="0"/>
                    </a:moveTo>
                    <a:lnTo>
                      <a:pt x="3" y="3"/>
                    </a:lnTo>
                    <a:lnTo>
                      <a:pt x="0" y="3"/>
                    </a:lnTo>
                    <a:lnTo>
                      <a:pt x="0" y="6"/>
                    </a:lnTo>
                    <a:lnTo>
                      <a:pt x="3" y="6"/>
                    </a:lnTo>
                    <a:lnTo>
                      <a:pt x="3" y="9"/>
                    </a:lnTo>
                    <a:lnTo>
                      <a:pt x="6" y="9"/>
                    </a:lnTo>
                    <a:lnTo>
                      <a:pt x="6" y="6"/>
                    </a:lnTo>
                    <a:lnTo>
                      <a:pt x="9" y="6"/>
                    </a:lnTo>
                    <a:lnTo>
                      <a:pt x="9" y="3"/>
                    </a:lnTo>
                    <a:lnTo>
                      <a:pt x="6" y="3"/>
                    </a:lnTo>
                    <a:lnTo>
                      <a:pt x="6"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2" name="Freeform 127"/>
              <p:cNvSpPr>
                <a:spLocks/>
              </p:cNvSpPr>
              <p:nvPr/>
            </p:nvSpPr>
            <p:spPr bwMode="auto">
              <a:xfrm>
                <a:off x="1256" y="1860"/>
                <a:ext cx="16" cy="16"/>
              </a:xfrm>
              <a:custGeom>
                <a:avLst/>
                <a:gdLst>
                  <a:gd name="T0" fmla="*/ 9 w 16"/>
                  <a:gd name="T1" fmla="*/ 16 h 16"/>
                  <a:gd name="T2" fmla="*/ 0 w 16"/>
                  <a:gd name="T3" fmla="*/ 8 h 16"/>
                  <a:gd name="T4" fmla="*/ 9 w 16"/>
                  <a:gd name="T5" fmla="*/ 0 h 16"/>
                  <a:gd name="T6" fmla="*/ 16 w 16"/>
                  <a:gd name="T7" fmla="*/ 8 h 16"/>
                  <a:gd name="T8" fmla="*/ 9 w 16"/>
                  <a:gd name="T9" fmla="*/ 16 h 16"/>
                </a:gdLst>
                <a:ahLst/>
                <a:cxnLst>
                  <a:cxn ang="0">
                    <a:pos x="T0" y="T1"/>
                  </a:cxn>
                  <a:cxn ang="0">
                    <a:pos x="T2" y="T3"/>
                  </a:cxn>
                  <a:cxn ang="0">
                    <a:pos x="T4" y="T5"/>
                  </a:cxn>
                  <a:cxn ang="0">
                    <a:pos x="T6" y="T7"/>
                  </a:cxn>
                  <a:cxn ang="0">
                    <a:pos x="T8" y="T9"/>
                  </a:cxn>
                </a:cxnLst>
                <a:rect l="0" t="0" r="r" b="b"/>
                <a:pathLst>
                  <a:path w="16" h="16">
                    <a:moveTo>
                      <a:pt x="9" y="16"/>
                    </a:moveTo>
                    <a:lnTo>
                      <a:pt x="0" y="8"/>
                    </a:lnTo>
                    <a:lnTo>
                      <a:pt x="9" y="0"/>
                    </a:lnTo>
                    <a:lnTo>
                      <a:pt x="16" y="8"/>
                    </a:lnTo>
                    <a:lnTo>
                      <a:pt x="9"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3" name="Rectangle 128"/>
              <p:cNvSpPr>
                <a:spLocks noChangeArrowheads="1"/>
              </p:cNvSpPr>
              <p:nvPr/>
            </p:nvSpPr>
            <p:spPr bwMode="auto">
              <a:xfrm>
                <a:off x="1245" y="1868"/>
                <a:ext cx="7"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4" name="Freeform 129"/>
              <p:cNvSpPr>
                <a:spLocks/>
              </p:cNvSpPr>
              <p:nvPr/>
            </p:nvSpPr>
            <p:spPr bwMode="auto">
              <a:xfrm>
                <a:off x="1245" y="1863"/>
                <a:ext cx="9" cy="11"/>
              </a:xfrm>
              <a:custGeom>
                <a:avLst/>
                <a:gdLst>
                  <a:gd name="T0" fmla="*/ 4 w 9"/>
                  <a:gd name="T1" fmla="*/ 11 h 11"/>
                  <a:gd name="T2" fmla="*/ 0 w 9"/>
                  <a:gd name="T3" fmla="*/ 5 h 11"/>
                  <a:gd name="T4" fmla="*/ 4 w 9"/>
                  <a:gd name="T5" fmla="*/ 0 h 11"/>
                  <a:gd name="T6" fmla="*/ 9 w 9"/>
                  <a:gd name="T7" fmla="*/ 5 h 11"/>
                  <a:gd name="T8" fmla="*/ 4 w 9"/>
                  <a:gd name="T9" fmla="*/ 11 h 11"/>
                </a:gdLst>
                <a:ahLst/>
                <a:cxnLst>
                  <a:cxn ang="0">
                    <a:pos x="T0" y="T1"/>
                  </a:cxn>
                  <a:cxn ang="0">
                    <a:pos x="T2" y="T3"/>
                  </a:cxn>
                  <a:cxn ang="0">
                    <a:pos x="T4" y="T5"/>
                  </a:cxn>
                  <a:cxn ang="0">
                    <a:pos x="T6" y="T7"/>
                  </a:cxn>
                  <a:cxn ang="0">
                    <a:pos x="T8" y="T9"/>
                  </a:cxn>
                </a:cxnLst>
                <a:rect l="0" t="0" r="r" b="b"/>
                <a:pathLst>
                  <a:path w="9" h="11">
                    <a:moveTo>
                      <a:pt x="4" y="11"/>
                    </a:moveTo>
                    <a:lnTo>
                      <a:pt x="0" y="5"/>
                    </a:lnTo>
                    <a:lnTo>
                      <a:pt x="4" y="0"/>
                    </a:lnTo>
                    <a:lnTo>
                      <a:pt x="9" y="5"/>
                    </a:lnTo>
                    <a:lnTo>
                      <a:pt x="4"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5" name="Freeform 130"/>
              <p:cNvSpPr>
                <a:spLocks noEditPoints="1"/>
              </p:cNvSpPr>
              <p:nvPr/>
            </p:nvSpPr>
            <p:spPr bwMode="auto">
              <a:xfrm>
                <a:off x="1235" y="1856"/>
                <a:ext cx="45" cy="60"/>
              </a:xfrm>
              <a:custGeom>
                <a:avLst/>
                <a:gdLst>
                  <a:gd name="T0" fmla="*/ 28 w 31"/>
                  <a:gd name="T1" fmla="*/ 0 h 41"/>
                  <a:gd name="T2" fmla="*/ 3 w 31"/>
                  <a:gd name="T3" fmla="*/ 0 h 41"/>
                  <a:gd name="T4" fmla="*/ 0 w 31"/>
                  <a:gd name="T5" fmla="*/ 3 h 41"/>
                  <a:gd name="T6" fmla="*/ 0 w 31"/>
                  <a:gd name="T7" fmla="*/ 38 h 41"/>
                  <a:gd name="T8" fmla="*/ 3 w 31"/>
                  <a:gd name="T9" fmla="*/ 41 h 41"/>
                  <a:gd name="T10" fmla="*/ 28 w 31"/>
                  <a:gd name="T11" fmla="*/ 41 h 41"/>
                  <a:gd name="T12" fmla="*/ 31 w 31"/>
                  <a:gd name="T13" fmla="*/ 38 h 41"/>
                  <a:gd name="T14" fmla="*/ 31 w 31"/>
                  <a:gd name="T15" fmla="*/ 3 h 41"/>
                  <a:gd name="T16" fmla="*/ 28 w 31"/>
                  <a:gd name="T17" fmla="*/ 0 h 41"/>
                  <a:gd name="T18" fmla="*/ 28 w 31"/>
                  <a:gd name="T19" fmla="*/ 13 h 41"/>
                  <a:gd name="T20" fmla="*/ 3 w 31"/>
                  <a:gd name="T21" fmla="*/ 13 h 41"/>
                  <a:gd name="T22" fmla="*/ 3 w 31"/>
                  <a:gd name="T23" fmla="*/ 3 h 41"/>
                  <a:gd name="T24" fmla="*/ 28 w 31"/>
                  <a:gd name="T25" fmla="*/ 3 h 41"/>
                  <a:gd name="T26" fmla="*/ 28 w 31"/>
                  <a:gd name="T27" fmla="*/ 13 h 41"/>
                  <a:gd name="T28" fmla="*/ 3 w 31"/>
                  <a:gd name="T29" fmla="*/ 15 h 41"/>
                  <a:gd name="T30" fmla="*/ 28 w 31"/>
                  <a:gd name="T31" fmla="*/ 15 h 41"/>
                  <a:gd name="T32" fmla="*/ 28 w 31"/>
                  <a:gd name="T33" fmla="*/ 38 h 41"/>
                  <a:gd name="T34" fmla="*/ 3 w 31"/>
                  <a:gd name="T35" fmla="*/ 38 h 41"/>
                  <a:gd name="T36" fmla="*/ 3 w 31"/>
                  <a:gd name="T37"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 h="41">
                    <a:moveTo>
                      <a:pt x="28" y="0"/>
                    </a:moveTo>
                    <a:cubicBezTo>
                      <a:pt x="3" y="0"/>
                      <a:pt x="3" y="0"/>
                      <a:pt x="3" y="0"/>
                    </a:cubicBezTo>
                    <a:cubicBezTo>
                      <a:pt x="1" y="0"/>
                      <a:pt x="0" y="1"/>
                      <a:pt x="0" y="3"/>
                    </a:cubicBezTo>
                    <a:cubicBezTo>
                      <a:pt x="0" y="38"/>
                      <a:pt x="0" y="38"/>
                      <a:pt x="0" y="38"/>
                    </a:cubicBezTo>
                    <a:cubicBezTo>
                      <a:pt x="0" y="40"/>
                      <a:pt x="1" y="41"/>
                      <a:pt x="3" y="41"/>
                    </a:cubicBezTo>
                    <a:cubicBezTo>
                      <a:pt x="28" y="41"/>
                      <a:pt x="28" y="41"/>
                      <a:pt x="28" y="41"/>
                    </a:cubicBezTo>
                    <a:cubicBezTo>
                      <a:pt x="30" y="41"/>
                      <a:pt x="31" y="40"/>
                      <a:pt x="31" y="38"/>
                    </a:cubicBezTo>
                    <a:cubicBezTo>
                      <a:pt x="31" y="3"/>
                      <a:pt x="31" y="3"/>
                      <a:pt x="31" y="3"/>
                    </a:cubicBezTo>
                    <a:cubicBezTo>
                      <a:pt x="31" y="1"/>
                      <a:pt x="30" y="0"/>
                      <a:pt x="28" y="0"/>
                    </a:cubicBezTo>
                    <a:moveTo>
                      <a:pt x="28" y="13"/>
                    </a:moveTo>
                    <a:cubicBezTo>
                      <a:pt x="3" y="13"/>
                      <a:pt x="3" y="13"/>
                      <a:pt x="3" y="13"/>
                    </a:cubicBezTo>
                    <a:cubicBezTo>
                      <a:pt x="3" y="3"/>
                      <a:pt x="3" y="3"/>
                      <a:pt x="3" y="3"/>
                    </a:cubicBezTo>
                    <a:cubicBezTo>
                      <a:pt x="28" y="3"/>
                      <a:pt x="28" y="3"/>
                      <a:pt x="28" y="3"/>
                    </a:cubicBezTo>
                    <a:lnTo>
                      <a:pt x="28" y="13"/>
                    </a:lnTo>
                    <a:close/>
                    <a:moveTo>
                      <a:pt x="3" y="15"/>
                    </a:moveTo>
                    <a:cubicBezTo>
                      <a:pt x="28" y="15"/>
                      <a:pt x="28" y="15"/>
                      <a:pt x="28" y="15"/>
                    </a:cubicBezTo>
                    <a:cubicBezTo>
                      <a:pt x="28" y="38"/>
                      <a:pt x="28" y="38"/>
                      <a:pt x="28" y="38"/>
                    </a:cubicBezTo>
                    <a:cubicBezTo>
                      <a:pt x="3" y="38"/>
                      <a:pt x="3" y="38"/>
                      <a:pt x="3" y="38"/>
                    </a:cubicBezTo>
                    <a:lnTo>
                      <a:pt x="3"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6" name="Oval 131"/>
              <p:cNvSpPr>
                <a:spLocks noChangeArrowheads="1"/>
              </p:cNvSpPr>
              <p:nvPr/>
            </p:nvSpPr>
            <p:spPr bwMode="auto">
              <a:xfrm>
                <a:off x="1243" y="1882"/>
                <a:ext cx="8" cy="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7" name="Oval 132"/>
              <p:cNvSpPr>
                <a:spLocks noChangeArrowheads="1"/>
              </p:cNvSpPr>
              <p:nvPr/>
            </p:nvSpPr>
            <p:spPr bwMode="auto">
              <a:xfrm>
                <a:off x="1254" y="1882"/>
                <a:ext cx="5" cy="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8" name="Oval 133"/>
              <p:cNvSpPr>
                <a:spLocks noChangeArrowheads="1"/>
              </p:cNvSpPr>
              <p:nvPr/>
            </p:nvSpPr>
            <p:spPr bwMode="auto">
              <a:xfrm>
                <a:off x="1264" y="1882"/>
                <a:ext cx="6" cy="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9" name="Oval 134"/>
              <p:cNvSpPr>
                <a:spLocks noChangeArrowheads="1"/>
              </p:cNvSpPr>
              <p:nvPr/>
            </p:nvSpPr>
            <p:spPr bwMode="auto">
              <a:xfrm>
                <a:off x="1243" y="1891"/>
                <a:ext cx="8" cy="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0" name="Oval 135"/>
              <p:cNvSpPr>
                <a:spLocks noChangeArrowheads="1"/>
              </p:cNvSpPr>
              <p:nvPr/>
            </p:nvSpPr>
            <p:spPr bwMode="auto">
              <a:xfrm>
                <a:off x="1254" y="1891"/>
                <a:ext cx="5" cy="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1" name="Oval 136"/>
              <p:cNvSpPr>
                <a:spLocks noChangeArrowheads="1"/>
              </p:cNvSpPr>
              <p:nvPr/>
            </p:nvSpPr>
            <p:spPr bwMode="auto">
              <a:xfrm>
                <a:off x="1264" y="1891"/>
                <a:ext cx="6" cy="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2" name="Oval 137"/>
              <p:cNvSpPr>
                <a:spLocks noChangeArrowheads="1"/>
              </p:cNvSpPr>
              <p:nvPr/>
            </p:nvSpPr>
            <p:spPr bwMode="auto">
              <a:xfrm>
                <a:off x="1243" y="1901"/>
                <a:ext cx="8" cy="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3" name="Oval 138"/>
              <p:cNvSpPr>
                <a:spLocks noChangeArrowheads="1"/>
              </p:cNvSpPr>
              <p:nvPr/>
            </p:nvSpPr>
            <p:spPr bwMode="auto">
              <a:xfrm>
                <a:off x="1254" y="1901"/>
                <a:ext cx="5" cy="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4" name="Oval 139"/>
              <p:cNvSpPr>
                <a:spLocks noChangeArrowheads="1"/>
              </p:cNvSpPr>
              <p:nvPr/>
            </p:nvSpPr>
            <p:spPr bwMode="auto">
              <a:xfrm>
                <a:off x="1264" y="1901"/>
                <a:ext cx="6" cy="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5" name="Freeform 140"/>
              <p:cNvSpPr>
                <a:spLocks/>
              </p:cNvSpPr>
              <p:nvPr/>
            </p:nvSpPr>
            <p:spPr bwMode="auto">
              <a:xfrm>
                <a:off x="1303" y="2877"/>
                <a:ext cx="25" cy="25"/>
              </a:xfrm>
              <a:custGeom>
                <a:avLst/>
                <a:gdLst>
                  <a:gd name="T0" fmla="*/ 9 w 25"/>
                  <a:gd name="T1" fmla="*/ 0 h 25"/>
                  <a:gd name="T2" fmla="*/ 9 w 25"/>
                  <a:gd name="T3" fmla="*/ 9 h 25"/>
                  <a:gd name="T4" fmla="*/ 0 w 25"/>
                  <a:gd name="T5" fmla="*/ 9 h 25"/>
                  <a:gd name="T6" fmla="*/ 0 w 25"/>
                  <a:gd name="T7" fmla="*/ 16 h 25"/>
                  <a:gd name="T8" fmla="*/ 9 w 25"/>
                  <a:gd name="T9" fmla="*/ 16 h 25"/>
                  <a:gd name="T10" fmla="*/ 9 w 25"/>
                  <a:gd name="T11" fmla="*/ 25 h 25"/>
                  <a:gd name="T12" fmla="*/ 16 w 25"/>
                  <a:gd name="T13" fmla="*/ 25 h 25"/>
                  <a:gd name="T14" fmla="*/ 16 w 25"/>
                  <a:gd name="T15" fmla="*/ 16 h 25"/>
                  <a:gd name="T16" fmla="*/ 25 w 25"/>
                  <a:gd name="T17" fmla="*/ 16 h 25"/>
                  <a:gd name="T18" fmla="*/ 25 w 25"/>
                  <a:gd name="T19" fmla="*/ 9 h 25"/>
                  <a:gd name="T20" fmla="*/ 16 w 25"/>
                  <a:gd name="T21" fmla="*/ 9 h 25"/>
                  <a:gd name="T22" fmla="*/ 16 w 25"/>
                  <a:gd name="T23" fmla="*/ 0 h 25"/>
                  <a:gd name="T24" fmla="*/ 9 w 25"/>
                  <a:gd name="T2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25">
                    <a:moveTo>
                      <a:pt x="9" y="0"/>
                    </a:moveTo>
                    <a:lnTo>
                      <a:pt x="9" y="9"/>
                    </a:lnTo>
                    <a:lnTo>
                      <a:pt x="0" y="9"/>
                    </a:lnTo>
                    <a:lnTo>
                      <a:pt x="0" y="16"/>
                    </a:lnTo>
                    <a:lnTo>
                      <a:pt x="9" y="16"/>
                    </a:lnTo>
                    <a:lnTo>
                      <a:pt x="9" y="25"/>
                    </a:lnTo>
                    <a:lnTo>
                      <a:pt x="16" y="25"/>
                    </a:lnTo>
                    <a:lnTo>
                      <a:pt x="16" y="16"/>
                    </a:lnTo>
                    <a:lnTo>
                      <a:pt x="25" y="16"/>
                    </a:lnTo>
                    <a:lnTo>
                      <a:pt x="25" y="9"/>
                    </a:lnTo>
                    <a:lnTo>
                      <a:pt x="16" y="9"/>
                    </a:lnTo>
                    <a:lnTo>
                      <a:pt x="16" y="0"/>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6" name="Freeform 141"/>
              <p:cNvSpPr>
                <a:spLocks/>
              </p:cNvSpPr>
              <p:nvPr/>
            </p:nvSpPr>
            <p:spPr bwMode="auto">
              <a:xfrm>
                <a:off x="1290" y="2865"/>
                <a:ext cx="49" cy="50"/>
              </a:xfrm>
              <a:custGeom>
                <a:avLst/>
                <a:gdLst>
                  <a:gd name="T0" fmla="*/ 25 w 49"/>
                  <a:gd name="T1" fmla="*/ 50 h 50"/>
                  <a:gd name="T2" fmla="*/ 0 w 49"/>
                  <a:gd name="T3" fmla="*/ 25 h 50"/>
                  <a:gd name="T4" fmla="*/ 25 w 49"/>
                  <a:gd name="T5" fmla="*/ 0 h 50"/>
                  <a:gd name="T6" fmla="*/ 49 w 49"/>
                  <a:gd name="T7" fmla="*/ 25 h 50"/>
                  <a:gd name="T8" fmla="*/ 25 w 49"/>
                  <a:gd name="T9" fmla="*/ 50 h 50"/>
                </a:gdLst>
                <a:ahLst/>
                <a:cxnLst>
                  <a:cxn ang="0">
                    <a:pos x="T0" y="T1"/>
                  </a:cxn>
                  <a:cxn ang="0">
                    <a:pos x="T2" y="T3"/>
                  </a:cxn>
                  <a:cxn ang="0">
                    <a:pos x="T4" y="T5"/>
                  </a:cxn>
                  <a:cxn ang="0">
                    <a:pos x="T6" y="T7"/>
                  </a:cxn>
                  <a:cxn ang="0">
                    <a:pos x="T8" y="T9"/>
                  </a:cxn>
                </a:cxnLst>
                <a:rect l="0" t="0" r="r" b="b"/>
                <a:pathLst>
                  <a:path w="49" h="50">
                    <a:moveTo>
                      <a:pt x="25" y="50"/>
                    </a:moveTo>
                    <a:lnTo>
                      <a:pt x="0" y="25"/>
                    </a:lnTo>
                    <a:lnTo>
                      <a:pt x="25" y="0"/>
                    </a:lnTo>
                    <a:lnTo>
                      <a:pt x="49" y="25"/>
                    </a:lnTo>
                    <a:lnTo>
                      <a:pt x="25"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7" name="Rectangle 142"/>
              <p:cNvSpPr>
                <a:spLocks noChangeArrowheads="1"/>
              </p:cNvSpPr>
              <p:nvPr/>
            </p:nvSpPr>
            <p:spPr bwMode="auto">
              <a:xfrm>
                <a:off x="1256" y="2886"/>
                <a:ext cx="24" cy="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8" name="Freeform 143"/>
              <p:cNvSpPr>
                <a:spLocks/>
              </p:cNvSpPr>
              <p:nvPr/>
            </p:nvSpPr>
            <p:spPr bwMode="auto">
              <a:xfrm>
                <a:off x="1254" y="2875"/>
                <a:ext cx="29" cy="30"/>
              </a:xfrm>
              <a:custGeom>
                <a:avLst/>
                <a:gdLst>
                  <a:gd name="T0" fmla="*/ 14 w 29"/>
                  <a:gd name="T1" fmla="*/ 30 h 30"/>
                  <a:gd name="T2" fmla="*/ 0 w 29"/>
                  <a:gd name="T3" fmla="*/ 15 h 30"/>
                  <a:gd name="T4" fmla="*/ 14 w 29"/>
                  <a:gd name="T5" fmla="*/ 0 h 30"/>
                  <a:gd name="T6" fmla="*/ 29 w 29"/>
                  <a:gd name="T7" fmla="*/ 15 h 30"/>
                  <a:gd name="T8" fmla="*/ 14 w 29"/>
                  <a:gd name="T9" fmla="*/ 30 h 30"/>
                </a:gdLst>
                <a:ahLst/>
                <a:cxnLst>
                  <a:cxn ang="0">
                    <a:pos x="T0" y="T1"/>
                  </a:cxn>
                  <a:cxn ang="0">
                    <a:pos x="T2" y="T3"/>
                  </a:cxn>
                  <a:cxn ang="0">
                    <a:pos x="T4" y="T5"/>
                  </a:cxn>
                  <a:cxn ang="0">
                    <a:pos x="T6" y="T7"/>
                  </a:cxn>
                  <a:cxn ang="0">
                    <a:pos x="T8" y="T9"/>
                  </a:cxn>
                </a:cxnLst>
                <a:rect l="0" t="0" r="r" b="b"/>
                <a:pathLst>
                  <a:path w="29" h="30">
                    <a:moveTo>
                      <a:pt x="14" y="30"/>
                    </a:moveTo>
                    <a:lnTo>
                      <a:pt x="0" y="15"/>
                    </a:lnTo>
                    <a:lnTo>
                      <a:pt x="14" y="0"/>
                    </a:lnTo>
                    <a:lnTo>
                      <a:pt x="29" y="15"/>
                    </a:lnTo>
                    <a:lnTo>
                      <a:pt x="14"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9" name="Freeform 144"/>
              <p:cNvSpPr>
                <a:spLocks noEditPoints="1"/>
              </p:cNvSpPr>
              <p:nvPr/>
            </p:nvSpPr>
            <p:spPr bwMode="auto">
              <a:xfrm>
                <a:off x="1224" y="2852"/>
                <a:ext cx="136" cy="181"/>
              </a:xfrm>
              <a:custGeom>
                <a:avLst/>
                <a:gdLst>
                  <a:gd name="T0" fmla="*/ 84 w 93"/>
                  <a:gd name="T1" fmla="*/ 0 h 124"/>
                  <a:gd name="T2" fmla="*/ 9 w 93"/>
                  <a:gd name="T3" fmla="*/ 0 h 124"/>
                  <a:gd name="T4" fmla="*/ 0 w 93"/>
                  <a:gd name="T5" fmla="*/ 9 h 124"/>
                  <a:gd name="T6" fmla="*/ 0 w 93"/>
                  <a:gd name="T7" fmla="*/ 115 h 124"/>
                  <a:gd name="T8" fmla="*/ 9 w 93"/>
                  <a:gd name="T9" fmla="*/ 124 h 124"/>
                  <a:gd name="T10" fmla="*/ 84 w 93"/>
                  <a:gd name="T11" fmla="*/ 124 h 124"/>
                  <a:gd name="T12" fmla="*/ 93 w 93"/>
                  <a:gd name="T13" fmla="*/ 115 h 124"/>
                  <a:gd name="T14" fmla="*/ 93 w 93"/>
                  <a:gd name="T15" fmla="*/ 9 h 124"/>
                  <a:gd name="T16" fmla="*/ 84 w 93"/>
                  <a:gd name="T17" fmla="*/ 0 h 124"/>
                  <a:gd name="T18" fmla="*/ 83 w 93"/>
                  <a:gd name="T19" fmla="*/ 40 h 124"/>
                  <a:gd name="T20" fmla="*/ 11 w 93"/>
                  <a:gd name="T21" fmla="*/ 40 h 124"/>
                  <a:gd name="T22" fmla="*/ 11 w 93"/>
                  <a:gd name="T23" fmla="*/ 11 h 124"/>
                  <a:gd name="T24" fmla="*/ 83 w 93"/>
                  <a:gd name="T25" fmla="*/ 11 h 124"/>
                  <a:gd name="T26" fmla="*/ 83 w 93"/>
                  <a:gd name="T27" fmla="*/ 40 h 124"/>
                  <a:gd name="T28" fmla="*/ 11 w 93"/>
                  <a:gd name="T29" fmla="*/ 47 h 124"/>
                  <a:gd name="T30" fmla="*/ 83 w 93"/>
                  <a:gd name="T31" fmla="*/ 47 h 124"/>
                  <a:gd name="T32" fmla="*/ 83 w 93"/>
                  <a:gd name="T33" fmla="*/ 113 h 124"/>
                  <a:gd name="T34" fmla="*/ 11 w 93"/>
                  <a:gd name="T35" fmla="*/ 113 h 124"/>
                  <a:gd name="T36" fmla="*/ 11 w 93"/>
                  <a:gd name="T37" fmla="*/ 4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3" h="124">
                    <a:moveTo>
                      <a:pt x="84" y="0"/>
                    </a:moveTo>
                    <a:cubicBezTo>
                      <a:pt x="9" y="0"/>
                      <a:pt x="9" y="0"/>
                      <a:pt x="9" y="0"/>
                    </a:cubicBezTo>
                    <a:cubicBezTo>
                      <a:pt x="4" y="0"/>
                      <a:pt x="0" y="4"/>
                      <a:pt x="0" y="9"/>
                    </a:cubicBezTo>
                    <a:cubicBezTo>
                      <a:pt x="0" y="115"/>
                      <a:pt x="0" y="115"/>
                      <a:pt x="0" y="115"/>
                    </a:cubicBezTo>
                    <a:cubicBezTo>
                      <a:pt x="0" y="120"/>
                      <a:pt x="4" y="124"/>
                      <a:pt x="9" y="124"/>
                    </a:cubicBezTo>
                    <a:cubicBezTo>
                      <a:pt x="84" y="124"/>
                      <a:pt x="84" y="124"/>
                      <a:pt x="84" y="124"/>
                    </a:cubicBezTo>
                    <a:cubicBezTo>
                      <a:pt x="89" y="124"/>
                      <a:pt x="93" y="120"/>
                      <a:pt x="93" y="115"/>
                    </a:cubicBezTo>
                    <a:cubicBezTo>
                      <a:pt x="93" y="9"/>
                      <a:pt x="93" y="9"/>
                      <a:pt x="93" y="9"/>
                    </a:cubicBezTo>
                    <a:cubicBezTo>
                      <a:pt x="93" y="4"/>
                      <a:pt x="89" y="0"/>
                      <a:pt x="84" y="0"/>
                    </a:cubicBezTo>
                    <a:moveTo>
                      <a:pt x="83" y="40"/>
                    </a:moveTo>
                    <a:cubicBezTo>
                      <a:pt x="11" y="40"/>
                      <a:pt x="11" y="40"/>
                      <a:pt x="11" y="40"/>
                    </a:cubicBezTo>
                    <a:cubicBezTo>
                      <a:pt x="11" y="11"/>
                      <a:pt x="11" y="11"/>
                      <a:pt x="11" y="11"/>
                    </a:cubicBezTo>
                    <a:cubicBezTo>
                      <a:pt x="83" y="11"/>
                      <a:pt x="83" y="11"/>
                      <a:pt x="83" y="11"/>
                    </a:cubicBezTo>
                    <a:lnTo>
                      <a:pt x="83" y="40"/>
                    </a:lnTo>
                    <a:close/>
                    <a:moveTo>
                      <a:pt x="11" y="47"/>
                    </a:moveTo>
                    <a:cubicBezTo>
                      <a:pt x="83" y="47"/>
                      <a:pt x="83" y="47"/>
                      <a:pt x="83" y="47"/>
                    </a:cubicBezTo>
                    <a:cubicBezTo>
                      <a:pt x="83" y="113"/>
                      <a:pt x="83" y="113"/>
                      <a:pt x="83" y="113"/>
                    </a:cubicBezTo>
                    <a:cubicBezTo>
                      <a:pt x="11" y="113"/>
                      <a:pt x="11" y="113"/>
                      <a:pt x="11" y="113"/>
                    </a:cubicBezTo>
                    <a:lnTo>
                      <a:pt x="11"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0" name="Oval 145"/>
              <p:cNvSpPr>
                <a:spLocks noChangeArrowheads="1"/>
              </p:cNvSpPr>
              <p:nvPr/>
            </p:nvSpPr>
            <p:spPr bwMode="auto">
              <a:xfrm>
                <a:off x="1251" y="2931"/>
                <a:ext cx="20" cy="2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1" name="Oval 146"/>
              <p:cNvSpPr>
                <a:spLocks noChangeArrowheads="1"/>
              </p:cNvSpPr>
              <p:nvPr/>
            </p:nvSpPr>
            <p:spPr bwMode="auto">
              <a:xfrm>
                <a:off x="1281" y="2931"/>
                <a:ext cx="21" cy="2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2" name="Oval 147"/>
              <p:cNvSpPr>
                <a:spLocks noChangeArrowheads="1"/>
              </p:cNvSpPr>
              <p:nvPr/>
            </p:nvSpPr>
            <p:spPr bwMode="auto">
              <a:xfrm>
                <a:off x="1310" y="2931"/>
                <a:ext cx="21" cy="2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3" name="Oval 148"/>
              <p:cNvSpPr>
                <a:spLocks noChangeArrowheads="1"/>
              </p:cNvSpPr>
              <p:nvPr/>
            </p:nvSpPr>
            <p:spPr bwMode="auto">
              <a:xfrm>
                <a:off x="1251" y="2958"/>
                <a:ext cx="20" cy="2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4" name="Oval 149"/>
              <p:cNvSpPr>
                <a:spLocks noChangeArrowheads="1"/>
              </p:cNvSpPr>
              <p:nvPr/>
            </p:nvSpPr>
            <p:spPr bwMode="auto">
              <a:xfrm>
                <a:off x="1281" y="2958"/>
                <a:ext cx="21" cy="2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5" name="Oval 150"/>
              <p:cNvSpPr>
                <a:spLocks noChangeArrowheads="1"/>
              </p:cNvSpPr>
              <p:nvPr/>
            </p:nvSpPr>
            <p:spPr bwMode="auto">
              <a:xfrm>
                <a:off x="1310" y="2958"/>
                <a:ext cx="21" cy="2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6" name="Oval 151"/>
              <p:cNvSpPr>
                <a:spLocks noChangeArrowheads="1"/>
              </p:cNvSpPr>
              <p:nvPr/>
            </p:nvSpPr>
            <p:spPr bwMode="auto">
              <a:xfrm>
                <a:off x="1251" y="2986"/>
                <a:ext cx="20" cy="2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7" name="Oval 152"/>
              <p:cNvSpPr>
                <a:spLocks noChangeArrowheads="1"/>
              </p:cNvSpPr>
              <p:nvPr/>
            </p:nvSpPr>
            <p:spPr bwMode="auto">
              <a:xfrm>
                <a:off x="1281" y="2986"/>
                <a:ext cx="21" cy="2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8" name="Oval 153"/>
              <p:cNvSpPr>
                <a:spLocks noChangeArrowheads="1"/>
              </p:cNvSpPr>
              <p:nvPr/>
            </p:nvSpPr>
            <p:spPr bwMode="auto">
              <a:xfrm>
                <a:off x="1310" y="2986"/>
                <a:ext cx="21" cy="2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9" name="Freeform 154"/>
              <p:cNvSpPr>
                <a:spLocks/>
              </p:cNvSpPr>
              <p:nvPr/>
            </p:nvSpPr>
            <p:spPr bwMode="auto">
              <a:xfrm>
                <a:off x="1713" y="2672"/>
                <a:ext cx="21" cy="22"/>
              </a:xfrm>
              <a:custGeom>
                <a:avLst/>
                <a:gdLst>
                  <a:gd name="T0" fmla="*/ 8 w 21"/>
                  <a:gd name="T1" fmla="*/ 0 h 22"/>
                  <a:gd name="T2" fmla="*/ 8 w 21"/>
                  <a:gd name="T3" fmla="*/ 7 h 22"/>
                  <a:gd name="T4" fmla="*/ 0 w 21"/>
                  <a:gd name="T5" fmla="*/ 7 h 22"/>
                  <a:gd name="T6" fmla="*/ 0 w 21"/>
                  <a:gd name="T7" fmla="*/ 13 h 22"/>
                  <a:gd name="T8" fmla="*/ 8 w 21"/>
                  <a:gd name="T9" fmla="*/ 13 h 22"/>
                  <a:gd name="T10" fmla="*/ 8 w 21"/>
                  <a:gd name="T11" fmla="*/ 22 h 22"/>
                  <a:gd name="T12" fmla="*/ 13 w 21"/>
                  <a:gd name="T13" fmla="*/ 22 h 22"/>
                  <a:gd name="T14" fmla="*/ 13 w 21"/>
                  <a:gd name="T15" fmla="*/ 13 h 22"/>
                  <a:gd name="T16" fmla="*/ 21 w 21"/>
                  <a:gd name="T17" fmla="*/ 13 h 22"/>
                  <a:gd name="T18" fmla="*/ 21 w 21"/>
                  <a:gd name="T19" fmla="*/ 7 h 22"/>
                  <a:gd name="T20" fmla="*/ 13 w 21"/>
                  <a:gd name="T21" fmla="*/ 7 h 22"/>
                  <a:gd name="T22" fmla="*/ 13 w 21"/>
                  <a:gd name="T23" fmla="*/ 0 h 22"/>
                  <a:gd name="T24" fmla="*/ 8 w 21"/>
                  <a:gd name="T2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8" y="0"/>
                    </a:moveTo>
                    <a:lnTo>
                      <a:pt x="8" y="7"/>
                    </a:lnTo>
                    <a:lnTo>
                      <a:pt x="0" y="7"/>
                    </a:lnTo>
                    <a:lnTo>
                      <a:pt x="0" y="13"/>
                    </a:lnTo>
                    <a:lnTo>
                      <a:pt x="8" y="13"/>
                    </a:lnTo>
                    <a:lnTo>
                      <a:pt x="8" y="22"/>
                    </a:lnTo>
                    <a:lnTo>
                      <a:pt x="13" y="22"/>
                    </a:lnTo>
                    <a:lnTo>
                      <a:pt x="13" y="13"/>
                    </a:lnTo>
                    <a:lnTo>
                      <a:pt x="21" y="13"/>
                    </a:lnTo>
                    <a:lnTo>
                      <a:pt x="21" y="7"/>
                    </a:lnTo>
                    <a:lnTo>
                      <a:pt x="13" y="7"/>
                    </a:lnTo>
                    <a:lnTo>
                      <a:pt x="13"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0" name="Freeform 155"/>
              <p:cNvSpPr>
                <a:spLocks/>
              </p:cNvSpPr>
              <p:nvPr/>
            </p:nvSpPr>
            <p:spPr bwMode="auto">
              <a:xfrm>
                <a:off x="1702" y="2660"/>
                <a:ext cx="43" cy="44"/>
              </a:xfrm>
              <a:custGeom>
                <a:avLst/>
                <a:gdLst>
                  <a:gd name="T0" fmla="*/ 21 w 43"/>
                  <a:gd name="T1" fmla="*/ 44 h 44"/>
                  <a:gd name="T2" fmla="*/ 0 w 43"/>
                  <a:gd name="T3" fmla="*/ 22 h 44"/>
                  <a:gd name="T4" fmla="*/ 21 w 43"/>
                  <a:gd name="T5" fmla="*/ 0 h 44"/>
                  <a:gd name="T6" fmla="*/ 43 w 43"/>
                  <a:gd name="T7" fmla="*/ 22 h 44"/>
                  <a:gd name="T8" fmla="*/ 21 w 43"/>
                  <a:gd name="T9" fmla="*/ 44 h 44"/>
                </a:gdLst>
                <a:ahLst/>
                <a:cxnLst>
                  <a:cxn ang="0">
                    <a:pos x="T0" y="T1"/>
                  </a:cxn>
                  <a:cxn ang="0">
                    <a:pos x="T2" y="T3"/>
                  </a:cxn>
                  <a:cxn ang="0">
                    <a:pos x="T4" y="T5"/>
                  </a:cxn>
                  <a:cxn ang="0">
                    <a:pos x="T6" y="T7"/>
                  </a:cxn>
                  <a:cxn ang="0">
                    <a:pos x="T8" y="T9"/>
                  </a:cxn>
                </a:cxnLst>
                <a:rect l="0" t="0" r="r" b="b"/>
                <a:pathLst>
                  <a:path w="43" h="44">
                    <a:moveTo>
                      <a:pt x="21" y="44"/>
                    </a:moveTo>
                    <a:lnTo>
                      <a:pt x="0" y="22"/>
                    </a:lnTo>
                    <a:lnTo>
                      <a:pt x="21" y="0"/>
                    </a:lnTo>
                    <a:lnTo>
                      <a:pt x="43" y="22"/>
                    </a:lnTo>
                    <a:lnTo>
                      <a:pt x="21"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1" name="Rectangle 156"/>
              <p:cNvSpPr>
                <a:spLocks noChangeArrowheads="1"/>
              </p:cNvSpPr>
              <p:nvPr/>
            </p:nvSpPr>
            <p:spPr bwMode="auto">
              <a:xfrm>
                <a:off x="1673" y="2679"/>
                <a:ext cx="18" cy="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2" name="Freeform 157"/>
              <p:cNvSpPr>
                <a:spLocks/>
              </p:cNvSpPr>
              <p:nvPr/>
            </p:nvSpPr>
            <p:spPr bwMode="auto">
              <a:xfrm>
                <a:off x="1670" y="2669"/>
                <a:ext cx="24" cy="26"/>
              </a:xfrm>
              <a:custGeom>
                <a:avLst/>
                <a:gdLst>
                  <a:gd name="T0" fmla="*/ 11 w 24"/>
                  <a:gd name="T1" fmla="*/ 26 h 26"/>
                  <a:gd name="T2" fmla="*/ 0 w 24"/>
                  <a:gd name="T3" fmla="*/ 13 h 26"/>
                  <a:gd name="T4" fmla="*/ 13 w 24"/>
                  <a:gd name="T5" fmla="*/ 0 h 26"/>
                  <a:gd name="T6" fmla="*/ 24 w 24"/>
                  <a:gd name="T7" fmla="*/ 13 h 26"/>
                  <a:gd name="T8" fmla="*/ 11 w 24"/>
                  <a:gd name="T9" fmla="*/ 26 h 26"/>
                </a:gdLst>
                <a:ahLst/>
                <a:cxnLst>
                  <a:cxn ang="0">
                    <a:pos x="T0" y="T1"/>
                  </a:cxn>
                  <a:cxn ang="0">
                    <a:pos x="T2" y="T3"/>
                  </a:cxn>
                  <a:cxn ang="0">
                    <a:pos x="T4" y="T5"/>
                  </a:cxn>
                  <a:cxn ang="0">
                    <a:pos x="T6" y="T7"/>
                  </a:cxn>
                  <a:cxn ang="0">
                    <a:pos x="T8" y="T9"/>
                  </a:cxn>
                </a:cxnLst>
                <a:rect l="0" t="0" r="r" b="b"/>
                <a:pathLst>
                  <a:path w="24" h="26">
                    <a:moveTo>
                      <a:pt x="11" y="26"/>
                    </a:moveTo>
                    <a:lnTo>
                      <a:pt x="0" y="13"/>
                    </a:lnTo>
                    <a:lnTo>
                      <a:pt x="13" y="0"/>
                    </a:lnTo>
                    <a:lnTo>
                      <a:pt x="24" y="13"/>
                    </a:lnTo>
                    <a:lnTo>
                      <a:pt x="11"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3" name="Freeform 158"/>
              <p:cNvSpPr>
                <a:spLocks noEditPoints="1"/>
              </p:cNvSpPr>
              <p:nvPr/>
            </p:nvSpPr>
            <p:spPr bwMode="auto">
              <a:xfrm>
                <a:off x="1643" y="2650"/>
                <a:ext cx="120" cy="159"/>
              </a:xfrm>
              <a:custGeom>
                <a:avLst/>
                <a:gdLst>
                  <a:gd name="T0" fmla="*/ 74 w 82"/>
                  <a:gd name="T1" fmla="*/ 0 h 109"/>
                  <a:gd name="T2" fmla="*/ 8 w 82"/>
                  <a:gd name="T3" fmla="*/ 0 h 109"/>
                  <a:gd name="T4" fmla="*/ 0 w 82"/>
                  <a:gd name="T5" fmla="*/ 7 h 109"/>
                  <a:gd name="T6" fmla="*/ 0 w 82"/>
                  <a:gd name="T7" fmla="*/ 101 h 109"/>
                  <a:gd name="T8" fmla="*/ 8 w 82"/>
                  <a:gd name="T9" fmla="*/ 109 h 109"/>
                  <a:gd name="T10" fmla="*/ 74 w 82"/>
                  <a:gd name="T11" fmla="*/ 109 h 109"/>
                  <a:gd name="T12" fmla="*/ 82 w 82"/>
                  <a:gd name="T13" fmla="*/ 101 h 109"/>
                  <a:gd name="T14" fmla="*/ 82 w 82"/>
                  <a:gd name="T15" fmla="*/ 7 h 109"/>
                  <a:gd name="T16" fmla="*/ 74 w 82"/>
                  <a:gd name="T17" fmla="*/ 0 h 109"/>
                  <a:gd name="T18" fmla="*/ 73 w 82"/>
                  <a:gd name="T19" fmla="*/ 34 h 109"/>
                  <a:gd name="T20" fmla="*/ 9 w 82"/>
                  <a:gd name="T21" fmla="*/ 34 h 109"/>
                  <a:gd name="T22" fmla="*/ 9 w 82"/>
                  <a:gd name="T23" fmla="*/ 9 h 109"/>
                  <a:gd name="T24" fmla="*/ 73 w 82"/>
                  <a:gd name="T25" fmla="*/ 9 h 109"/>
                  <a:gd name="T26" fmla="*/ 73 w 82"/>
                  <a:gd name="T27" fmla="*/ 34 h 109"/>
                  <a:gd name="T28" fmla="*/ 9 w 82"/>
                  <a:gd name="T29" fmla="*/ 40 h 109"/>
                  <a:gd name="T30" fmla="*/ 73 w 82"/>
                  <a:gd name="T31" fmla="*/ 40 h 109"/>
                  <a:gd name="T32" fmla="*/ 73 w 82"/>
                  <a:gd name="T33" fmla="*/ 99 h 109"/>
                  <a:gd name="T34" fmla="*/ 9 w 82"/>
                  <a:gd name="T35" fmla="*/ 99 h 109"/>
                  <a:gd name="T36" fmla="*/ 9 w 82"/>
                  <a:gd name="T37" fmla="*/ 4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2" h="109">
                    <a:moveTo>
                      <a:pt x="74" y="0"/>
                    </a:moveTo>
                    <a:cubicBezTo>
                      <a:pt x="8" y="0"/>
                      <a:pt x="8" y="0"/>
                      <a:pt x="8" y="0"/>
                    </a:cubicBezTo>
                    <a:cubicBezTo>
                      <a:pt x="4" y="0"/>
                      <a:pt x="0" y="3"/>
                      <a:pt x="0" y="7"/>
                    </a:cubicBezTo>
                    <a:cubicBezTo>
                      <a:pt x="0" y="101"/>
                      <a:pt x="0" y="101"/>
                      <a:pt x="0" y="101"/>
                    </a:cubicBezTo>
                    <a:cubicBezTo>
                      <a:pt x="0" y="105"/>
                      <a:pt x="4" y="109"/>
                      <a:pt x="8" y="109"/>
                    </a:cubicBezTo>
                    <a:cubicBezTo>
                      <a:pt x="74" y="109"/>
                      <a:pt x="74" y="109"/>
                      <a:pt x="74" y="109"/>
                    </a:cubicBezTo>
                    <a:cubicBezTo>
                      <a:pt x="79" y="109"/>
                      <a:pt x="82" y="105"/>
                      <a:pt x="82" y="101"/>
                    </a:cubicBezTo>
                    <a:cubicBezTo>
                      <a:pt x="82" y="7"/>
                      <a:pt x="82" y="7"/>
                      <a:pt x="82" y="7"/>
                    </a:cubicBezTo>
                    <a:cubicBezTo>
                      <a:pt x="82" y="3"/>
                      <a:pt x="79" y="0"/>
                      <a:pt x="74" y="0"/>
                    </a:cubicBezTo>
                    <a:moveTo>
                      <a:pt x="73" y="34"/>
                    </a:moveTo>
                    <a:cubicBezTo>
                      <a:pt x="9" y="34"/>
                      <a:pt x="9" y="34"/>
                      <a:pt x="9" y="34"/>
                    </a:cubicBezTo>
                    <a:cubicBezTo>
                      <a:pt x="9" y="9"/>
                      <a:pt x="9" y="9"/>
                      <a:pt x="9" y="9"/>
                    </a:cubicBezTo>
                    <a:cubicBezTo>
                      <a:pt x="73" y="9"/>
                      <a:pt x="73" y="9"/>
                      <a:pt x="73" y="9"/>
                    </a:cubicBezTo>
                    <a:lnTo>
                      <a:pt x="73" y="34"/>
                    </a:lnTo>
                    <a:close/>
                    <a:moveTo>
                      <a:pt x="9" y="40"/>
                    </a:moveTo>
                    <a:cubicBezTo>
                      <a:pt x="73" y="40"/>
                      <a:pt x="73" y="40"/>
                      <a:pt x="73" y="40"/>
                    </a:cubicBezTo>
                    <a:cubicBezTo>
                      <a:pt x="73" y="99"/>
                      <a:pt x="73" y="99"/>
                      <a:pt x="73" y="99"/>
                    </a:cubicBezTo>
                    <a:cubicBezTo>
                      <a:pt x="9" y="99"/>
                      <a:pt x="9" y="99"/>
                      <a:pt x="9" y="99"/>
                    </a:cubicBezTo>
                    <a:lnTo>
                      <a:pt x="9"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4" name="Oval 159"/>
              <p:cNvSpPr>
                <a:spLocks noChangeArrowheads="1"/>
              </p:cNvSpPr>
              <p:nvPr/>
            </p:nvSpPr>
            <p:spPr bwMode="auto">
              <a:xfrm>
                <a:off x="1667" y="2718"/>
                <a:ext cx="17" cy="1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5" name="Oval 160"/>
              <p:cNvSpPr>
                <a:spLocks noChangeArrowheads="1"/>
              </p:cNvSpPr>
              <p:nvPr/>
            </p:nvSpPr>
            <p:spPr bwMode="auto">
              <a:xfrm>
                <a:off x="1693" y="2718"/>
                <a:ext cx="19" cy="1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6" name="Oval 161"/>
              <p:cNvSpPr>
                <a:spLocks noChangeArrowheads="1"/>
              </p:cNvSpPr>
              <p:nvPr/>
            </p:nvSpPr>
            <p:spPr bwMode="auto">
              <a:xfrm>
                <a:off x="1719" y="2718"/>
                <a:ext cx="19" cy="1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7" name="Oval 162"/>
              <p:cNvSpPr>
                <a:spLocks noChangeArrowheads="1"/>
              </p:cNvSpPr>
              <p:nvPr/>
            </p:nvSpPr>
            <p:spPr bwMode="auto">
              <a:xfrm>
                <a:off x="1667" y="2743"/>
                <a:ext cx="17" cy="1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8" name="Oval 163"/>
              <p:cNvSpPr>
                <a:spLocks noChangeArrowheads="1"/>
              </p:cNvSpPr>
              <p:nvPr/>
            </p:nvSpPr>
            <p:spPr bwMode="auto">
              <a:xfrm>
                <a:off x="1693" y="2743"/>
                <a:ext cx="19" cy="1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9" name="Oval 164"/>
              <p:cNvSpPr>
                <a:spLocks noChangeArrowheads="1"/>
              </p:cNvSpPr>
              <p:nvPr/>
            </p:nvSpPr>
            <p:spPr bwMode="auto">
              <a:xfrm>
                <a:off x="1719" y="2743"/>
                <a:ext cx="19" cy="1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0" name="Oval 165"/>
              <p:cNvSpPr>
                <a:spLocks noChangeArrowheads="1"/>
              </p:cNvSpPr>
              <p:nvPr/>
            </p:nvSpPr>
            <p:spPr bwMode="auto">
              <a:xfrm>
                <a:off x="1667" y="2768"/>
                <a:ext cx="17" cy="1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1" name="Oval 166"/>
              <p:cNvSpPr>
                <a:spLocks noChangeArrowheads="1"/>
              </p:cNvSpPr>
              <p:nvPr/>
            </p:nvSpPr>
            <p:spPr bwMode="auto">
              <a:xfrm>
                <a:off x="1693" y="2768"/>
                <a:ext cx="19" cy="1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2" name="Oval 167"/>
              <p:cNvSpPr>
                <a:spLocks noChangeArrowheads="1"/>
              </p:cNvSpPr>
              <p:nvPr/>
            </p:nvSpPr>
            <p:spPr bwMode="auto">
              <a:xfrm>
                <a:off x="1719" y="2768"/>
                <a:ext cx="19" cy="1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3" name="Freeform 168"/>
              <p:cNvSpPr>
                <a:spLocks noEditPoints="1"/>
              </p:cNvSpPr>
              <p:nvPr/>
            </p:nvSpPr>
            <p:spPr bwMode="auto">
              <a:xfrm>
                <a:off x="628" y="1693"/>
                <a:ext cx="132" cy="221"/>
              </a:xfrm>
              <a:custGeom>
                <a:avLst/>
                <a:gdLst>
                  <a:gd name="T0" fmla="*/ 36 w 91"/>
                  <a:gd name="T1" fmla="*/ 125 h 152"/>
                  <a:gd name="T2" fmla="*/ 45 w 91"/>
                  <a:gd name="T3" fmla="*/ 116 h 152"/>
                  <a:gd name="T4" fmla="*/ 55 w 91"/>
                  <a:gd name="T5" fmla="*/ 125 h 152"/>
                  <a:gd name="T6" fmla="*/ 45 w 91"/>
                  <a:gd name="T7" fmla="*/ 134 h 152"/>
                  <a:gd name="T8" fmla="*/ 36 w 91"/>
                  <a:gd name="T9" fmla="*/ 125 h 152"/>
                  <a:gd name="T10" fmla="*/ 16 w 91"/>
                  <a:gd name="T11" fmla="*/ 74 h 152"/>
                  <a:gd name="T12" fmla="*/ 16 w 91"/>
                  <a:gd name="T13" fmla="*/ 44 h 152"/>
                  <a:gd name="T14" fmla="*/ 21 w 91"/>
                  <a:gd name="T15" fmla="*/ 40 h 152"/>
                  <a:gd name="T16" fmla="*/ 70 w 91"/>
                  <a:gd name="T17" fmla="*/ 40 h 152"/>
                  <a:gd name="T18" fmla="*/ 75 w 91"/>
                  <a:gd name="T19" fmla="*/ 44 h 152"/>
                  <a:gd name="T20" fmla="*/ 75 w 91"/>
                  <a:gd name="T21" fmla="*/ 74 h 152"/>
                  <a:gd name="T22" fmla="*/ 70 w 91"/>
                  <a:gd name="T23" fmla="*/ 79 h 152"/>
                  <a:gd name="T24" fmla="*/ 21 w 91"/>
                  <a:gd name="T25" fmla="*/ 79 h 152"/>
                  <a:gd name="T26" fmla="*/ 16 w 91"/>
                  <a:gd name="T27" fmla="*/ 74 h 152"/>
                  <a:gd name="T28" fmla="*/ 21 w 91"/>
                  <a:gd name="T29" fmla="*/ 0 h 152"/>
                  <a:gd name="T30" fmla="*/ 13 w 91"/>
                  <a:gd name="T31" fmla="*/ 9 h 152"/>
                  <a:gd name="T32" fmla="*/ 13 w 91"/>
                  <a:gd name="T33" fmla="*/ 22 h 152"/>
                  <a:gd name="T34" fmla="*/ 0 w 91"/>
                  <a:gd name="T35" fmla="*/ 43 h 152"/>
                  <a:gd name="T36" fmla="*/ 0 w 91"/>
                  <a:gd name="T37" fmla="*/ 88 h 152"/>
                  <a:gd name="T38" fmla="*/ 5 w 91"/>
                  <a:gd name="T39" fmla="*/ 132 h 152"/>
                  <a:gd name="T40" fmla="*/ 34 w 91"/>
                  <a:gd name="T41" fmla="*/ 152 h 152"/>
                  <a:gd name="T42" fmla="*/ 57 w 91"/>
                  <a:gd name="T43" fmla="*/ 152 h 152"/>
                  <a:gd name="T44" fmla="*/ 86 w 91"/>
                  <a:gd name="T45" fmla="*/ 131 h 152"/>
                  <a:gd name="T46" fmla="*/ 91 w 91"/>
                  <a:gd name="T47" fmla="*/ 86 h 152"/>
                  <a:gd name="T48" fmla="*/ 91 w 91"/>
                  <a:gd name="T49" fmla="*/ 43 h 152"/>
                  <a:gd name="T50" fmla="*/ 67 w 91"/>
                  <a:gd name="T51" fmla="*/ 19 h 152"/>
                  <a:gd name="T52" fmla="*/ 30 w 91"/>
                  <a:gd name="T53" fmla="*/ 19 h 152"/>
                  <a:gd name="T54" fmla="*/ 30 w 91"/>
                  <a:gd name="T55" fmla="*/ 9 h 152"/>
                  <a:gd name="T56" fmla="*/ 21 w 91"/>
                  <a:gd name="T57" fmla="*/ 0 h 152"/>
                  <a:gd name="T58" fmla="*/ 21 w 91"/>
                  <a:gd name="T59"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1" h="152">
                    <a:moveTo>
                      <a:pt x="36" y="125"/>
                    </a:moveTo>
                    <a:cubicBezTo>
                      <a:pt x="36" y="120"/>
                      <a:pt x="40" y="116"/>
                      <a:pt x="45" y="116"/>
                    </a:cubicBezTo>
                    <a:cubicBezTo>
                      <a:pt x="51" y="116"/>
                      <a:pt x="55" y="120"/>
                      <a:pt x="55" y="125"/>
                    </a:cubicBezTo>
                    <a:cubicBezTo>
                      <a:pt x="55" y="130"/>
                      <a:pt x="51" y="134"/>
                      <a:pt x="45" y="134"/>
                    </a:cubicBezTo>
                    <a:cubicBezTo>
                      <a:pt x="40" y="134"/>
                      <a:pt x="36" y="130"/>
                      <a:pt x="36" y="125"/>
                    </a:cubicBezTo>
                    <a:moveTo>
                      <a:pt x="16" y="74"/>
                    </a:moveTo>
                    <a:cubicBezTo>
                      <a:pt x="16" y="44"/>
                      <a:pt x="16" y="44"/>
                      <a:pt x="16" y="44"/>
                    </a:cubicBezTo>
                    <a:cubicBezTo>
                      <a:pt x="16" y="42"/>
                      <a:pt x="18" y="40"/>
                      <a:pt x="21" y="40"/>
                    </a:cubicBezTo>
                    <a:cubicBezTo>
                      <a:pt x="70" y="40"/>
                      <a:pt x="70" y="40"/>
                      <a:pt x="70" y="40"/>
                    </a:cubicBezTo>
                    <a:cubicBezTo>
                      <a:pt x="72" y="40"/>
                      <a:pt x="75" y="42"/>
                      <a:pt x="75" y="44"/>
                    </a:cubicBezTo>
                    <a:cubicBezTo>
                      <a:pt x="75" y="74"/>
                      <a:pt x="75" y="74"/>
                      <a:pt x="75" y="74"/>
                    </a:cubicBezTo>
                    <a:cubicBezTo>
                      <a:pt x="75" y="77"/>
                      <a:pt x="72" y="79"/>
                      <a:pt x="70" y="79"/>
                    </a:cubicBezTo>
                    <a:cubicBezTo>
                      <a:pt x="21" y="79"/>
                      <a:pt x="21" y="79"/>
                      <a:pt x="21" y="79"/>
                    </a:cubicBezTo>
                    <a:cubicBezTo>
                      <a:pt x="18" y="79"/>
                      <a:pt x="16" y="77"/>
                      <a:pt x="16" y="74"/>
                    </a:cubicBezTo>
                    <a:moveTo>
                      <a:pt x="21" y="0"/>
                    </a:moveTo>
                    <a:cubicBezTo>
                      <a:pt x="17" y="0"/>
                      <a:pt x="13" y="4"/>
                      <a:pt x="13" y="9"/>
                    </a:cubicBezTo>
                    <a:cubicBezTo>
                      <a:pt x="13" y="22"/>
                      <a:pt x="13" y="22"/>
                      <a:pt x="13" y="22"/>
                    </a:cubicBezTo>
                    <a:cubicBezTo>
                      <a:pt x="6" y="26"/>
                      <a:pt x="0" y="34"/>
                      <a:pt x="0" y="43"/>
                    </a:cubicBezTo>
                    <a:cubicBezTo>
                      <a:pt x="0" y="88"/>
                      <a:pt x="0" y="88"/>
                      <a:pt x="0" y="88"/>
                    </a:cubicBezTo>
                    <a:cubicBezTo>
                      <a:pt x="0" y="101"/>
                      <a:pt x="2" y="121"/>
                      <a:pt x="5" y="132"/>
                    </a:cubicBezTo>
                    <a:cubicBezTo>
                      <a:pt x="8" y="143"/>
                      <a:pt x="20" y="152"/>
                      <a:pt x="34" y="152"/>
                    </a:cubicBezTo>
                    <a:cubicBezTo>
                      <a:pt x="57" y="152"/>
                      <a:pt x="57" y="152"/>
                      <a:pt x="57" y="152"/>
                    </a:cubicBezTo>
                    <a:cubicBezTo>
                      <a:pt x="70" y="152"/>
                      <a:pt x="83" y="143"/>
                      <a:pt x="86" y="131"/>
                    </a:cubicBezTo>
                    <a:cubicBezTo>
                      <a:pt x="88" y="120"/>
                      <a:pt x="91" y="99"/>
                      <a:pt x="91" y="86"/>
                    </a:cubicBezTo>
                    <a:cubicBezTo>
                      <a:pt x="91" y="43"/>
                      <a:pt x="91" y="43"/>
                      <a:pt x="91" y="43"/>
                    </a:cubicBezTo>
                    <a:cubicBezTo>
                      <a:pt x="91" y="30"/>
                      <a:pt x="80" y="19"/>
                      <a:pt x="67" y="19"/>
                    </a:cubicBezTo>
                    <a:cubicBezTo>
                      <a:pt x="30" y="19"/>
                      <a:pt x="30" y="19"/>
                      <a:pt x="30" y="19"/>
                    </a:cubicBezTo>
                    <a:cubicBezTo>
                      <a:pt x="30" y="9"/>
                      <a:pt x="30" y="9"/>
                      <a:pt x="30" y="9"/>
                    </a:cubicBezTo>
                    <a:cubicBezTo>
                      <a:pt x="30" y="4"/>
                      <a:pt x="26" y="0"/>
                      <a:pt x="21" y="0"/>
                    </a:cubicBezTo>
                    <a:cubicBezTo>
                      <a:pt x="21" y="0"/>
                      <a:pt x="21" y="0"/>
                      <a:pt x="2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4" name="Freeform 170"/>
              <p:cNvSpPr>
                <a:spLocks noEditPoints="1"/>
              </p:cNvSpPr>
              <p:nvPr/>
            </p:nvSpPr>
            <p:spPr bwMode="auto">
              <a:xfrm>
                <a:off x="2062" y="1042"/>
                <a:ext cx="152" cy="254"/>
              </a:xfrm>
              <a:custGeom>
                <a:avLst/>
                <a:gdLst>
                  <a:gd name="T0" fmla="*/ 41 w 104"/>
                  <a:gd name="T1" fmla="*/ 143 h 175"/>
                  <a:gd name="T2" fmla="*/ 52 w 104"/>
                  <a:gd name="T3" fmla="*/ 133 h 175"/>
                  <a:gd name="T4" fmla="*/ 63 w 104"/>
                  <a:gd name="T5" fmla="*/ 143 h 175"/>
                  <a:gd name="T6" fmla="*/ 52 w 104"/>
                  <a:gd name="T7" fmla="*/ 154 h 175"/>
                  <a:gd name="T8" fmla="*/ 41 w 104"/>
                  <a:gd name="T9" fmla="*/ 143 h 175"/>
                  <a:gd name="T10" fmla="*/ 19 w 104"/>
                  <a:gd name="T11" fmla="*/ 85 h 175"/>
                  <a:gd name="T12" fmla="*/ 19 w 104"/>
                  <a:gd name="T13" fmla="*/ 51 h 175"/>
                  <a:gd name="T14" fmla="*/ 24 w 104"/>
                  <a:gd name="T15" fmla="*/ 45 h 175"/>
                  <a:gd name="T16" fmla="*/ 80 w 104"/>
                  <a:gd name="T17" fmla="*/ 45 h 175"/>
                  <a:gd name="T18" fmla="*/ 86 w 104"/>
                  <a:gd name="T19" fmla="*/ 51 h 175"/>
                  <a:gd name="T20" fmla="*/ 86 w 104"/>
                  <a:gd name="T21" fmla="*/ 85 h 175"/>
                  <a:gd name="T22" fmla="*/ 80 w 104"/>
                  <a:gd name="T23" fmla="*/ 91 h 175"/>
                  <a:gd name="T24" fmla="*/ 24 w 104"/>
                  <a:gd name="T25" fmla="*/ 91 h 175"/>
                  <a:gd name="T26" fmla="*/ 19 w 104"/>
                  <a:gd name="T27" fmla="*/ 85 h 175"/>
                  <a:gd name="T28" fmla="*/ 25 w 104"/>
                  <a:gd name="T29" fmla="*/ 0 h 175"/>
                  <a:gd name="T30" fmla="*/ 15 w 104"/>
                  <a:gd name="T31" fmla="*/ 10 h 175"/>
                  <a:gd name="T32" fmla="*/ 15 w 104"/>
                  <a:gd name="T33" fmla="*/ 25 h 175"/>
                  <a:gd name="T34" fmla="*/ 0 w 104"/>
                  <a:gd name="T35" fmla="*/ 49 h 175"/>
                  <a:gd name="T36" fmla="*/ 0 w 104"/>
                  <a:gd name="T37" fmla="*/ 100 h 175"/>
                  <a:gd name="T38" fmla="*/ 6 w 104"/>
                  <a:gd name="T39" fmla="*/ 151 h 175"/>
                  <a:gd name="T40" fmla="*/ 38 w 104"/>
                  <a:gd name="T41" fmla="*/ 175 h 175"/>
                  <a:gd name="T42" fmla="*/ 66 w 104"/>
                  <a:gd name="T43" fmla="*/ 175 h 175"/>
                  <a:gd name="T44" fmla="*/ 98 w 104"/>
                  <a:gd name="T45" fmla="*/ 151 h 175"/>
                  <a:gd name="T46" fmla="*/ 104 w 104"/>
                  <a:gd name="T47" fmla="*/ 99 h 175"/>
                  <a:gd name="T48" fmla="*/ 104 w 104"/>
                  <a:gd name="T49" fmla="*/ 49 h 175"/>
                  <a:gd name="T50" fmla="*/ 77 w 104"/>
                  <a:gd name="T51" fmla="*/ 22 h 175"/>
                  <a:gd name="T52" fmla="*/ 34 w 104"/>
                  <a:gd name="T53" fmla="*/ 22 h 175"/>
                  <a:gd name="T54" fmla="*/ 34 w 104"/>
                  <a:gd name="T55" fmla="*/ 10 h 175"/>
                  <a:gd name="T56" fmla="*/ 25 w 104"/>
                  <a:gd name="T57" fmla="*/ 0 h 175"/>
                  <a:gd name="T58" fmla="*/ 25 w 104"/>
                  <a:gd name="T59"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4" h="175">
                    <a:moveTo>
                      <a:pt x="41" y="143"/>
                    </a:moveTo>
                    <a:cubicBezTo>
                      <a:pt x="41" y="137"/>
                      <a:pt x="46" y="133"/>
                      <a:pt x="52" y="133"/>
                    </a:cubicBezTo>
                    <a:cubicBezTo>
                      <a:pt x="58" y="133"/>
                      <a:pt x="63" y="137"/>
                      <a:pt x="63" y="143"/>
                    </a:cubicBezTo>
                    <a:cubicBezTo>
                      <a:pt x="63" y="149"/>
                      <a:pt x="58" y="154"/>
                      <a:pt x="52" y="154"/>
                    </a:cubicBezTo>
                    <a:cubicBezTo>
                      <a:pt x="46" y="154"/>
                      <a:pt x="41" y="149"/>
                      <a:pt x="41" y="143"/>
                    </a:cubicBezTo>
                    <a:moveTo>
                      <a:pt x="19" y="85"/>
                    </a:moveTo>
                    <a:cubicBezTo>
                      <a:pt x="19" y="51"/>
                      <a:pt x="19" y="51"/>
                      <a:pt x="19" y="51"/>
                    </a:cubicBezTo>
                    <a:cubicBezTo>
                      <a:pt x="19" y="48"/>
                      <a:pt x="21" y="45"/>
                      <a:pt x="24" y="45"/>
                    </a:cubicBezTo>
                    <a:cubicBezTo>
                      <a:pt x="80" y="45"/>
                      <a:pt x="80" y="45"/>
                      <a:pt x="80" y="45"/>
                    </a:cubicBezTo>
                    <a:cubicBezTo>
                      <a:pt x="83" y="45"/>
                      <a:pt x="86" y="48"/>
                      <a:pt x="86" y="51"/>
                    </a:cubicBezTo>
                    <a:cubicBezTo>
                      <a:pt x="86" y="85"/>
                      <a:pt x="86" y="85"/>
                      <a:pt x="86" y="85"/>
                    </a:cubicBezTo>
                    <a:cubicBezTo>
                      <a:pt x="86" y="88"/>
                      <a:pt x="83" y="91"/>
                      <a:pt x="80" y="91"/>
                    </a:cubicBezTo>
                    <a:cubicBezTo>
                      <a:pt x="24" y="91"/>
                      <a:pt x="24" y="91"/>
                      <a:pt x="24" y="91"/>
                    </a:cubicBezTo>
                    <a:cubicBezTo>
                      <a:pt x="21" y="91"/>
                      <a:pt x="19" y="88"/>
                      <a:pt x="19" y="85"/>
                    </a:cubicBezTo>
                    <a:moveTo>
                      <a:pt x="25" y="0"/>
                    </a:moveTo>
                    <a:cubicBezTo>
                      <a:pt x="19" y="0"/>
                      <a:pt x="15" y="5"/>
                      <a:pt x="15" y="10"/>
                    </a:cubicBezTo>
                    <a:cubicBezTo>
                      <a:pt x="15" y="25"/>
                      <a:pt x="15" y="25"/>
                      <a:pt x="15" y="25"/>
                    </a:cubicBezTo>
                    <a:cubicBezTo>
                      <a:pt x="6" y="30"/>
                      <a:pt x="0" y="39"/>
                      <a:pt x="0" y="49"/>
                    </a:cubicBezTo>
                    <a:cubicBezTo>
                      <a:pt x="0" y="100"/>
                      <a:pt x="0" y="100"/>
                      <a:pt x="0" y="100"/>
                    </a:cubicBezTo>
                    <a:cubicBezTo>
                      <a:pt x="0" y="115"/>
                      <a:pt x="3" y="138"/>
                      <a:pt x="6" y="151"/>
                    </a:cubicBezTo>
                    <a:cubicBezTo>
                      <a:pt x="9" y="164"/>
                      <a:pt x="23" y="175"/>
                      <a:pt x="38" y="175"/>
                    </a:cubicBezTo>
                    <a:cubicBezTo>
                      <a:pt x="66" y="175"/>
                      <a:pt x="66" y="175"/>
                      <a:pt x="66" y="175"/>
                    </a:cubicBezTo>
                    <a:cubicBezTo>
                      <a:pt x="81" y="175"/>
                      <a:pt x="95" y="164"/>
                      <a:pt x="98" y="151"/>
                    </a:cubicBezTo>
                    <a:cubicBezTo>
                      <a:pt x="101" y="137"/>
                      <a:pt x="104" y="114"/>
                      <a:pt x="104" y="99"/>
                    </a:cubicBezTo>
                    <a:cubicBezTo>
                      <a:pt x="104" y="49"/>
                      <a:pt x="104" y="49"/>
                      <a:pt x="104" y="49"/>
                    </a:cubicBezTo>
                    <a:cubicBezTo>
                      <a:pt x="104" y="34"/>
                      <a:pt x="92" y="22"/>
                      <a:pt x="77" y="22"/>
                    </a:cubicBezTo>
                    <a:cubicBezTo>
                      <a:pt x="34" y="22"/>
                      <a:pt x="34" y="22"/>
                      <a:pt x="34" y="22"/>
                    </a:cubicBezTo>
                    <a:cubicBezTo>
                      <a:pt x="34" y="10"/>
                      <a:pt x="34" y="10"/>
                      <a:pt x="34" y="10"/>
                    </a:cubicBezTo>
                    <a:cubicBezTo>
                      <a:pt x="34" y="5"/>
                      <a:pt x="30" y="0"/>
                      <a:pt x="25" y="0"/>
                    </a:cubicBezTo>
                    <a:cubicBezTo>
                      <a:pt x="25" y="0"/>
                      <a:pt x="25" y="0"/>
                      <a:pt x="2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5" name="Freeform 172"/>
              <p:cNvSpPr>
                <a:spLocks/>
              </p:cNvSpPr>
              <p:nvPr/>
            </p:nvSpPr>
            <p:spPr bwMode="auto">
              <a:xfrm>
                <a:off x="999" y="2199"/>
                <a:ext cx="96" cy="207"/>
              </a:xfrm>
              <a:custGeom>
                <a:avLst/>
                <a:gdLst>
                  <a:gd name="T0" fmla="*/ 66 w 66"/>
                  <a:gd name="T1" fmla="*/ 0 h 142"/>
                  <a:gd name="T2" fmla="*/ 0 w 66"/>
                  <a:gd name="T3" fmla="*/ 71 h 142"/>
                  <a:gd name="T4" fmla="*/ 66 w 66"/>
                  <a:gd name="T5" fmla="*/ 142 h 142"/>
                  <a:gd name="T6" fmla="*/ 66 w 66"/>
                  <a:gd name="T7" fmla="*/ 0 h 142"/>
                </a:gdLst>
                <a:ahLst/>
                <a:cxnLst>
                  <a:cxn ang="0">
                    <a:pos x="T0" y="T1"/>
                  </a:cxn>
                  <a:cxn ang="0">
                    <a:pos x="T2" y="T3"/>
                  </a:cxn>
                  <a:cxn ang="0">
                    <a:pos x="T4" y="T5"/>
                  </a:cxn>
                  <a:cxn ang="0">
                    <a:pos x="T6" y="T7"/>
                  </a:cxn>
                </a:cxnLst>
                <a:rect l="0" t="0" r="r" b="b"/>
                <a:pathLst>
                  <a:path w="66" h="142">
                    <a:moveTo>
                      <a:pt x="66" y="0"/>
                    </a:moveTo>
                    <a:cubicBezTo>
                      <a:pt x="29" y="3"/>
                      <a:pt x="0" y="34"/>
                      <a:pt x="0" y="71"/>
                    </a:cubicBezTo>
                    <a:cubicBezTo>
                      <a:pt x="0" y="109"/>
                      <a:pt x="29" y="139"/>
                      <a:pt x="66" y="142"/>
                    </a:cubicBezTo>
                    <a:lnTo>
                      <a:pt x="6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6" name="Freeform 173"/>
              <p:cNvSpPr>
                <a:spLocks/>
              </p:cNvSpPr>
              <p:nvPr/>
            </p:nvSpPr>
            <p:spPr bwMode="auto">
              <a:xfrm>
                <a:off x="1104" y="2199"/>
                <a:ext cx="102" cy="102"/>
              </a:xfrm>
              <a:custGeom>
                <a:avLst/>
                <a:gdLst>
                  <a:gd name="T0" fmla="*/ 70 w 70"/>
                  <a:gd name="T1" fmla="*/ 70 h 70"/>
                  <a:gd name="T2" fmla="*/ 0 w 70"/>
                  <a:gd name="T3" fmla="*/ 0 h 70"/>
                  <a:gd name="T4" fmla="*/ 0 w 70"/>
                  <a:gd name="T5" fmla="*/ 70 h 70"/>
                  <a:gd name="T6" fmla="*/ 70 w 70"/>
                  <a:gd name="T7" fmla="*/ 70 h 70"/>
                </a:gdLst>
                <a:ahLst/>
                <a:cxnLst>
                  <a:cxn ang="0">
                    <a:pos x="T0" y="T1"/>
                  </a:cxn>
                  <a:cxn ang="0">
                    <a:pos x="T2" y="T3"/>
                  </a:cxn>
                  <a:cxn ang="0">
                    <a:pos x="T4" y="T5"/>
                  </a:cxn>
                  <a:cxn ang="0">
                    <a:pos x="T6" y="T7"/>
                  </a:cxn>
                </a:cxnLst>
                <a:rect l="0" t="0" r="r" b="b"/>
                <a:pathLst>
                  <a:path w="70" h="70">
                    <a:moveTo>
                      <a:pt x="70" y="70"/>
                    </a:moveTo>
                    <a:cubicBezTo>
                      <a:pt x="70" y="31"/>
                      <a:pt x="39" y="1"/>
                      <a:pt x="0" y="0"/>
                    </a:cubicBezTo>
                    <a:cubicBezTo>
                      <a:pt x="0" y="70"/>
                      <a:pt x="0" y="70"/>
                      <a:pt x="0" y="70"/>
                    </a:cubicBezTo>
                    <a:lnTo>
                      <a:pt x="70"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7" name="Freeform 174"/>
              <p:cNvSpPr>
                <a:spLocks/>
              </p:cNvSpPr>
              <p:nvPr/>
            </p:nvSpPr>
            <p:spPr bwMode="auto">
              <a:xfrm>
                <a:off x="1104" y="2310"/>
                <a:ext cx="102" cy="97"/>
              </a:xfrm>
              <a:custGeom>
                <a:avLst/>
                <a:gdLst>
                  <a:gd name="T0" fmla="*/ 0 w 70"/>
                  <a:gd name="T1" fmla="*/ 0 h 67"/>
                  <a:gd name="T2" fmla="*/ 0 w 70"/>
                  <a:gd name="T3" fmla="*/ 67 h 67"/>
                  <a:gd name="T4" fmla="*/ 70 w 70"/>
                  <a:gd name="T5" fmla="*/ 0 h 67"/>
                  <a:gd name="T6" fmla="*/ 0 w 70"/>
                  <a:gd name="T7" fmla="*/ 0 h 67"/>
                </a:gdLst>
                <a:ahLst/>
                <a:cxnLst>
                  <a:cxn ang="0">
                    <a:pos x="T0" y="T1"/>
                  </a:cxn>
                  <a:cxn ang="0">
                    <a:pos x="T2" y="T3"/>
                  </a:cxn>
                  <a:cxn ang="0">
                    <a:pos x="T4" y="T5"/>
                  </a:cxn>
                  <a:cxn ang="0">
                    <a:pos x="T6" y="T7"/>
                  </a:cxn>
                </a:cxnLst>
                <a:rect l="0" t="0" r="r" b="b"/>
                <a:pathLst>
                  <a:path w="70" h="67">
                    <a:moveTo>
                      <a:pt x="0" y="0"/>
                    </a:moveTo>
                    <a:cubicBezTo>
                      <a:pt x="0" y="67"/>
                      <a:pt x="0" y="67"/>
                      <a:pt x="0" y="67"/>
                    </a:cubicBezTo>
                    <a:cubicBezTo>
                      <a:pt x="38" y="66"/>
                      <a:pt x="68" y="37"/>
                      <a:pt x="7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8" name="Freeform 175"/>
              <p:cNvSpPr>
                <a:spLocks/>
              </p:cNvSpPr>
              <p:nvPr/>
            </p:nvSpPr>
            <p:spPr bwMode="auto">
              <a:xfrm>
                <a:off x="948" y="1578"/>
                <a:ext cx="66" cy="144"/>
              </a:xfrm>
              <a:custGeom>
                <a:avLst/>
                <a:gdLst>
                  <a:gd name="T0" fmla="*/ 45 w 45"/>
                  <a:gd name="T1" fmla="*/ 0 h 99"/>
                  <a:gd name="T2" fmla="*/ 0 w 45"/>
                  <a:gd name="T3" fmla="*/ 50 h 99"/>
                  <a:gd name="T4" fmla="*/ 45 w 45"/>
                  <a:gd name="T5" fmla="*/ 99 h 99"/>
                  <a:gd name="T6" fmla="*/ 45 w 45"/>
                  <a:gd name="T7" fmla="*/ 0 h 99"/>
                </a:gdLst>
                <a:ahLst/>
                <a:cxnLst>
                  <a:cxn ang="0">
                    <a:pos x="T0" y="T1"/>
                  </a:cxn>
                  <a:cxn ang="0">
                    <a:pos x="T2" y="T3"/>
                  </a:cxn>
                  <a:cxn ang="0">
                    <a:pos x="T4" y="T5"/>
                  </a:cxn>
                  <a:cxn ang="0">
                    <a:pos x="T6" y="T7"/>
                  </a:cxn>
                </a:cxnLst>
                <a:rect l="0" t="0" r="r" b="b"/>
                <a:pathLst>
                  <a:path w="45" h="99">
                    <a:moveTo>
                      <a:pt x="45" y="0"/>
                    </a:moveTo>
                    <a:cubicBezTo>
                      <a:pt x="20" y="2"/>
                      <a:pt x="0" y="24"/>
                      <a:pt x="0" y="50"/>
                    </a:cubicBezTo>
                    <a:cubicBezTo>
                      <a:pt x="0" y="75"/>
                      <a:pt x="20" y="97"/>
                      <a:pt x="45" y="99"/>
                    </a:cubicBezTo>
                    <a:lnTo>
                      <a:pt x="4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9" name="Freeform 176"/>
              <p:cNvSpPr>
                <a:spLocks/>
              </p:cNvSpPr>
              <p:nvPr/>
            </p:nvSpPr>
            <p:spPr bwMode="auto">
              <a:xfrm>
                <a:off x="1021" y="1578"/>
                <a:ext cx="70" cy="70"/>
              </a:xfrm>
              <a:custGeom>
                <a:avLst/>
                <a:gdLst>
                  <a:gd name="T0" fmla="*/ 48 w 48"/>
                  <a:gd name="T1" fmla="*/ 48 h 48"/>
                  <a:gd name="T2" fmla="*/ 0 w 48"/>
                  <a:gd name="T3" fmla="*/ 0 h 48"/>
                  <a:gd name="T4" fmla="*/ 0 w 48"/>
                  <a:gd name="T5" fmla="*/ 48 h 48"/>
                  <a:gd name="T6" fmla="*/ 48 w 48"/>
                  <a:gd name="T7" fmla="*/ 48 h 48"/>
                </a:gdLst>
                <a:ahLst/>
                <a:cxnLst>
                  <a:cxn ang="0">
                    <a:pos x="T0" y="T1"/>
                  </a:cxn>
                  <a:cxn ang="0">
                    <a:pos x="T2" y="T3"/>
                  </a:cxn>
                  <a:cxn ang="0">
                    <a:pos x="T4" y="T5"/>
                  </a:cxn>
                  <a:cxn ang="0">
                    <a:pos x="T6" y="T7"/>
                  </a:cxn>
                </a:cxnLst>
                <a:rect l="0" t="0" r="r" b="b"/>
                <a:pathLst>
                  <a:path w="48" h="48">
                    <a:moveTo>
                      <a:pt x="48" y="48"/>
                    </a:moveTo>
                    <a:cubicBezTo>
                      <a:pt x="48" y="22"/>
                      <a:pt x="26" y="1"/>
                      <a:pt x="0" y="0"/>
                    </a:cubicBezTo>
                    <a:cubicBezTo>
                      <a:pt x="0" y="48"/>
                      <a:pt x="0" y="48"/>
                      <a:pt x="0" y="48"/>
                    </a:cubicBezTo>
                    <a:lnTo>
                      <a:pt x="48"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0" name="Freeform 177"/>
              <p:cNvSpPr>
                <a:spLocks/>
              </p:cNvSpPr>
              <p:nvPr/>
            </p:nvSpPr>
            <p:spPr bwMode="auto">
              <a:xfrm>
                <a:off x="1021" y="1655"/>
                <a:ext cx="70" cy="67"/>
              </a:xfrm>
              <a:custGeom>
                <a:avLst/>
                <a:gdLst>
                  <a:gd name="T0" fmla="*/ 0 w 48"/>
                  <a:gd name="T1" fmla="*/ 0 h 46"/>
                  <a:gd name="T2" fmla="*/ 0 w 48"/>
                  <a:gd name="T3" fmla="*/ 46 h 46"/>
                  <a:gd name="T4" fmla="*/ 48 w 48"/>
                  <a:gd name="T5" fmla="*/ 0 h 46"/>
                  <a:gd name="T6" fmla="*/ 0 w 48"/>
                  <a:gd name="T7" fmla="*/ 0 h 46"/>
                </a:gdLst>
                <a:ahLst/>
                <a:cxnLst>
                  <a:cxn ang="0">
                    <a:pos x="T0" y="T1"/>
                  </a:cxn>
                  <a:cxn ang="0">
                    <a:pos x="T2" y="T3"/>
                  </a:cxn>
                  <a:cxn ang="0">
                    <a:pos x="T4" y="T5"/>
                  </a:cxn>
                  <a:cxn ang="0">
                    <a:pos x="T6" y="T7"/>
                  </a:cxn>
                </a:cxnLst>
                <a:rect l="0" t="0" r="r" b="b"/>
                <a:pathLst>
                  <a:path w="48" h="46">
                    <a:moveTo>
                      <a:pt x="0" y="0"/>
                    </a:moveTo>
                    <a:cubicBezTo>
                      <a:pt x="0" y="46"/>
                      <a:pt x="0" y="46"/>
                      <a:pt x="0" y="46"/>
                    </a:cubicBezTo>
                    <a:cubicBezTo>
                      <a:pt x="26" y="45"/>
                      <a:pt x="47" y="25"/>
                      <a:pt x="48"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1" name="Freeform 178"/>
              <p:cNvSpPr>
                <a:spLocks/>
              </p:cNvSpPr>
              <p:nvPr/>
            </p:nvSpPr>
            <p:spPr bwMode="auto">
              <a:xfrm>
                <a:off x="1480" y="1740"/>
                <a:ext cx="206" cy="139"/>
              </a:xfrm>
              <a:custGeom>
                <a:avLst/>
                <a:gdLst>
                  <a:gd name="T0" fmla="*/ 131 w 141"/>
                  <a:gd name="T1" fmla="*/ 0 h 96"/>
                  <a:gd name="T2" fmla="*/ 126 w 141"/>
                  <a:gd name="T3" fmla="*/ 0 h 96"/>
                  <a:gd name="T4" fmla="*/ 122 w 141"/>
                  <a:gd name="T5" fmla="*/ 0 h 96"/>
                  <a:gd name="T6" fmla="*/ 19 w 141"/>
                  <a:gd name="T7" fmla="*/ 0 h 96"/>
                  <a:gd name="T8" fmla="*/ 16 w 141"/>
                  <a:gd name="T9" fmla="*/ 0 h 96"/>
                  <a:gd name="T10" fmla="*/ 10 w 141"/>
                  <a:gd name="T11" fmla="*/ 0 h 96"/>
                  <a:gd name="T12" fmla="*/ 0 w 141"/>
                  <a:gd name="T13" fmla="*/ 10 h 96"/>
                  <a:gd name="T14" fmla="*/ 0 w 141"/>
                  <a:gd name="T15" fmla="*/ 86 h 96"/>
                  <a:gd name="T16" fmla="*/ 10 w 141"/>
                  <a:gd name="T17" fmla="*/ 96 h 96"/>
                  <a:gd name="T18" fmla="*/ 16 w 141"/>
                  <a:gd name="T19" fmla="*/ 96 h 96"/>
                  <a:gd name="T20" fmla="*/ 19 w 141"/>
                  <a:gd name="T21" fmla="*/ 96 h 96"/>
                  <a:gd name="T22" fmla="*/ 122 w 141"/>
                  <a:gd name="T23" fmla="*/ 96 h 96"/>
                  <a:gd name="T24" fmla="*/ 126 w 141"/>
                  <a:gd name="T25" fmla="*/ 96 h 96"/>
                  <a:gd name="T26" fmla="*/ 131 w 141"/>
                  <a:gd name="T27" fmla="*/ 96 h 96"/>
                  <a:gd name="T28" fmla="*/ 141 w 141"/>
                  <a:gd name="T29" fmla="*/ 86 h 96"/>
                  <a:gd name="T30" fmla="*/ 141 w 141"/>
                  <a:gd name="T31" fmla="*/ 10 h 96"/>
                  <a:gd name="T32" fmla="*/ 131 w 141"/>
                  <a:gd name="T33"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1" h="96">
                    <a:moveTo>
                      <a:pt x="131" y="0"/>
                    </a:moveTo>
                    <a:cubicBezTo>
                      <a:pt x="126" y="0"/>
                      <a:pt x="126" y="0"/>
                      <a:pt x="126" y="0"/>
                    </a:cubicBezTo>
                    <a:cubicBezTo>
                      <a:pt x="122" y="0"/>
                      <a:pt x="122" y="0"/>
                      <a:pt x="122" y="0"/>
                    </a:cubicBezTo>
                    <a:cubicBezTo>
                      <a:pt x="19" y="0"/>
                      <a:pt x="19" y="0"/>
                      <a:pt x="19" y="0"/>
                    </a:cubicBezTo>
                    <a:cubicBezTo>
                      <a:pt x="16" y="0"/>
                      <a:pt x="16" y="0"/>
                      <a:pt x="16" y="0"/>
                    </a:cubicBezTo>
                    <a:cubicBezTo>
                      <a:pt x="10" y="0"/>
                      <a:pt x="10" y="0"/>
                      <a:pt x="10" y="0"/>
                    </a:cubicBezTo>
                    <a:cubicBezTo>
                      <a:pt x="5" y="0"/>
                      <a:pt x="0" y="4"/>
                      <a:pt x="0" y="10"/>
                    </a:cubicBezTo>
                    <a:cubicBezTo>
                      <a:pt x="0" y="86"/>
                      <a:pt x="0" y="86"/>
                      <a:pt x="0" y="86"/>
                    </a:cubicBezTo>
                    <a:cubicBezTo>
                      <a:pt x="0" y="92"/>
                      <a:pt x="5" y="96"/>
                      <a:pt x="10" y="96"/>
                    </a:cubicBezTo>
                    <a:cubicBezTo>
                      <a:pt x="16" y="96"/>
                      <a:pt x="16" y="96"/>
                      <a:pt x="16" y="96"/>
                    </a:cubicBezTo>
                    <a:cubicBezTo>
                      <a:pt x="19" y="96"/>
                      <a:pt x="19" y="96"/>
                      <a:pt x="19" y="96"/>
                    </a:cubicBezTo>
                    <a:cubicBezTo>
                      <a:pt x="122" y="96"/>
                      <a:pt x="122" y="96"/>
                      <a:pt x="122" y="96"/>
                    </a:cubicBezTo>
                    <a:cubicBezTo>
                      <a:pt x="126" y="96"/>
                      <a:pt x="126" y="96"/>
                      <a:pt x="126" y="96"/>
                    </a:cubicBezTo>
                    <a:cubicBezTo>
                      <a:pt x="131" y="96"/>
                      <a:pt x="131" y="96"/>
                      <a:pt x="131" y="96"/>
                    </a:cubicBezTo>
                    <a:cubicBezTo>
                      <a:pt x="137" y="96"/>
                      <a:pt x="141" y="92"/>
                      <a:pt x="141" y="86"/>
                    </a:cubicBezTo>
                    <a:cubicBezTo>
                      <a:pt x="141" y="10"/>
                      <a:pt x="141" y="10"/>
                      <a:pt x="141" y="10"/>
                    </a:cubicBezTo>
                    <a:cubicBezTo>
                      <a:pt x="141" y="4"/>
                      <a:pt x="137" y="0"/>
                      <a:pt x="1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2" name="Freeform 179"/>
              <p:cNvSpPr>
                <a:spLocks/>
              </p:cNvSpPr>
              <p:nvPr/>
            </p:nvSpPr>
            <p:spPr bwMode="auto">
              <a:xfrm>
                <a:off x="1536" y="1711"/>
                <a:ext cx="94" cy="30"/>
              </a:xfrm>
              <a:custGeom>
                <a:avLst/>
                <a:gdLst>
                  <a:gd name="T0" fmla="*/ 11 w 65"/>
                  <a:gd name="T1" fmla="*/ 10 h 21"/>
                  <a:gd name="T2" fmla="*/ 55 w 65"/>
                  <a:gd name="T3" fmla="*/ 10 h 21"/>
                  <a:gd name="T4" fmla="*/ 55 w 65"/>
                  <a:gd name="T5" fmla="*/ 21 h 21"/>
                  <a:gd name="T6" fmla="*/ 65 w 65"/>
                  <a:gd name="T7" fmla="*/ 21 h 21"/>
                  <a:gd name="T8" fmla="*/ 65 w 65"/>
                  <a:gd name="T9" fmla="*/ 9 h 21"/>
                  <a:gd name="T10" fmla="*/ 56 w 65"/>
                  <a:gd name="T11" fmla="*/ 0 h 21"/>
                  <a:gd name="T12" fmla="*/ 9 w 65"/>
                  <a:gd name="T13" fmla="*/ 0 h 21"/>
                  <a:gd name="T14" fmla="*/ 0 w 65"/>
                  <a:gd name="T15" fmla="*/ 9 h 21"/>
                  <a:gd name="T16" fmla="*/ 0 w 65"/>
                  <a:gd name="T17" fmla="*/ 21 h 21"/>
                  <a:gd name="T18" fmla="*/ 11 w 65"/>
                  <a:gd name="T19" fmla="*/ 21 h 21"/>
                  <a:gd name="T20" fmla="*/ 11 w 65"/>
                  <a:gd name="T21" fmla="*/ 1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 h="21">
                    <a:moveTo>
                      <a:pt x="11" y="10"/>
                    </a:moveTo>
                    <a:cubicBezTo>
                      <a:pt x="55" y="10"/>
                      <a:pt x="55" y="10"/>
                      <a:pt x="55" y="10"/>
                    </a:cubicBezTo>
                    <a:cubicBezTo>
                      <a:pt x="55" y="21"/>
                      <a:pt x="55" y="21"/>
                      <a:pt x="55" y="21"/>
                    </a:cubicBezTo>
                    <a:cubicBezTo>
                      <a:pt x="65" y="21"/>
                      <a:pt x="65" y="21"/>
                      <a:pt x="65" y="21"/>
                    </a:cubicBezTo>
                    <a:cubicBezTo>
                      <a:pt x="65" y="9"/>
                      <a:pt x="65" y="9"/>
                      <a:pt x="65" y="9"/>
                    </a:cubicBezTo>
                    <a:cubicBezTo>
                      <a:pt x="65" y="4"/>
                      <a:pt x="61" y="0"/>
                      <a:pt x="56" y="0"/>
                    </a:cubicBezTo>
                    <a:cubicBezTo>
                      <a:pt x="9" y="0"/>
                      <a:pt x="9" y="0"/>
                      <a:pt x="9" y="0"/>
                    </a:cubicBezTo>
                    <a:cubicBezTo>
                      <a:pt x="4" y="0"/>
                      <a:pt x="0" y="4"/>
                      <a:pt x="0" y="9"/>
                    </a:cubicBezTo>
                    <a:cubicBezTo>
                      <a:pt x="0" y="21"/>
                      <a:pt x="0" y="21"/>
                      <a:pt x="0" y="21"/>
                    </a:cubicBezTo>
                    <a:cubicBezTo>
                      <a:pt x="11" y="21"/>
                      <a:pt x="11" y="21"/>
                      <a:pt x="11" y="21"/>
                    </a:cubicBezTo>
                    <a:lnTo>
                      <a:pt x="11"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3" name="Freeform 180"/>
              <p:cNvSpPr>
                <a:spLocks/>
              </p:cNvSpPr>
              <p:nvPr/>
            </p:nvSpPr>
            <p:spPr bwMode="auto">
              <a:xfrm>
                <a:off x="2390" y="1154"/>
                <a:ext cx="165" cy="112"/>
              </a:xfrm>
              <a:custGeom>
                <a:avLst/>
                <a:gdLst>
                  <a:gd name="T0" fmla="*/ 106 w 114"/>
                  <a:gd name="T1" fmla="*/ 0 h 77"/>
                  <a:gd name="T2" fmla="*/ 102 w 114"/>
                  <a:gd name="T3" fmla="*/ 0 h 77"/>
                  <a:gd name="T4" fmla="*/ 99 w 114"/>
                  <a:gd name="T5" fmla="*/ 0 h 77"/>
                  <a:gd name="T6" fmla="*/ 16 w 114"/>
                  <a:gd name="T7" fmla="*/ 0 h 77"/>
                  <a:gd name="T8" fmla="*/ 13 w 114"/>
                  <a:gd name="T9" fmla="*/ 0 h 77"/>
                  <a:gd name="T10" fmla="*/ 8 w 114"/>
                  <a:gd name="T11" fmla="*/ 0 h 77"/>
                  <a:gd name="T12" fmla="*/ 0 w 114"/>
                  <a:gd name="T13" fmla="*/ 7 h 77"/>
                  <a:gd name="T14" fmla="*/ 0 w 114"/>
                  <a:gd name="T15" fmla="*/ 70 h 77"/>
                  <a:gd name="T16" fmla="*/ 8 w 114"/>
                  <a:gd name="T17" fmla="*/ 77 h 77"/>
                  <a:gd name="T18" fmla="*/ 13 w 114"/>
                  <a:gd name="T19" fmla="*/ 77 h 77"/>
                  <a:gd name="T20" fmla="*/ 16 w 114"/>
                  <a:gd name="T21" fmla="*/ 77 h 77"/>
                  <a:gd name="T22" fmla="*/ 99 w 114"/>
                  <a:gd name="T23" fmla="*/ 77 h 77"/>
                  <a:gd name="T24" fmla="*/ 102 w 114"/>
                  <a:gd name="T25" fmla="*/ 77 h 77"/>
                  <a:gd name="T26" fmla="*/ 106 w 114"/>
                  <a:gd name="T27" fmla="*/ 77 h 77"/>
                  <a:gd name="T28" fmla="*/ 114 w 114"/>
                  <a:gd name="T29" fmla="*/ 70 h 77"/>
                  <a:gd name="T30" fmla="*/ 114 w 114"/>
                  <a:gd name="T31" fmla="*/ 7 h 77"/>
                  <a:gd name="T32" fmla="*/ 106 w 114"/>
                  <a:gd name="T33"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77">
                    <a:moveTo>
                      <a:pt x="106" y="0"/>
                    </a:moveTo>
                    <a:cubicBezTo>
                      <a:pt x="102" y="0"/>
                      <a:pt x="102" y="0"/>
                      <a:pt x="102" y="0"/>
                    </a:cubicBezTo>
                    <a:cubicBezTo>
                      <a:pt x="99" y="0"/>
                      <a:pt x="99" y="0"/>
                      <a:pt x="99" y="0"/>
                    </a:cubicBezTo>
                    <a:cubicBezTo>
                      <a:pt x="16" y="0"/>
                      <a:pt x="16" y="0"/>
                      <a:pt x="16" y="0"/>
                    </a:cubicBezTo>
                    <a:cubicBezTo>
                      <a:pt x="13" y="0"/>
                      <a:pt x="13" y="0"/>
                      <a:pt x="13" y="0"/>
                    </a:cubicBezTo>
                    <a:cubicBezTo>
                      <a:pt x="8" y="0"/>
                      <a:pt x="8" y="0"/>
                      <a:pt x="8" y="0"/>
                    </a:cubicBezTo>
                    <a:cubicBezTo>
                      <a:pt x="4" y="0"/>
                      <a:pt x="0" y="3"/>
                      <a:pt x="0" y="7"/>
                    </a:cubicBezTo>
                    <a:cubicBezTo>
                      <a:pt x="0" y="70"/>
                      <a:pt x="0" y="70"/>
                      <a:pt x="0" y="70"/>
                    </a:cubicBezTo>
                    <a:cubicBezTo>
                      <a:pt x="0" y="74"/>
                      <a:pt x="4" y="77"/>
                      <a:pt x="8" y="77"/>
                    </a:cubicBezTo>
                    <a:cubicBezTo>
                      <a:pt x="13" y="77"/>
                      <a:pt x="13" y="77"/>
                      <a:pt x="13" y="77"/>
                    </a:cubicBezTo>
                    <a:cubicBezTo>
                      <a:pt x="16" y="77"/>
                      <a:pt x="16" y="77"/>
                      <a:pt x="16" y="77"/>
                    </a:cubicBezTo>
                    <a:cubicBezTo>
                      <a:pt x="99" y="77"/>
                      <a:pt x="99" y="77"/>
                      <a:pt x="99" y="77"/>
                    </a:cubicBezTo>
                    <a:cubicBezTo>
                      <a:pt x="102" y="77"/>
                      <a:pt x="102" y="77"/>
                      <a:pt x="102" y="77"/>
                    </a:cubicBezTo>
                    <a:cubicBezTo>
                      <a:pt x="106" y="77"/>
                      <a:pt x="106" y="77"/>
                      <a:pt x="106" y="77"/>
                    </a:cubicBezTo>
                    <a:cubicBezTo>
                      <a:pt x="111" y="77"/>
                      <a:pt x="114" y="74"/>
                      <a:pt x="114" y="70"/>
                    </a:cubicBezTo>
                    <a:cubicBezTo>
                      <a:pt x="114" y="7"/>
                      <a:pt x="114" y="7"/>
                      <a:pt x="114" y="7"/>
                    </a:cubicBezTo>
                    <a:cubicBezTo>
                      <a:pt x="114" y="3"/>
                      <a:pt x="111" y="0"/>
                      <a:pt x="10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4" name="Freeform 181"/>
              <p:cNvSpPr>
                <a:spLocks/>
              </p:cNvSpPr>
              <p:nvPr/>
            </p:nvSpPr>
            <p:spPr bwMode="auto">
              <a:xfrm>
                <a:off x="2435" y="1130"/>
                <a:ext cx="75" cy="25"/>
              </a:xfrm>
              <a:custGeom>
                <a:avLst/>
                <a:gdLst>
                  <a:gd name="T0" fmla="*/ 8 w 52"/>
                  <a:gd name="T1" fmla="*/ 8 h 17"/>
                  <a:gd name="T2" fmla="*/ 44 w 52"/>
                  <a:gd name="T3" fmla="*/ 8 h 17"/>
                  <a:gd name="T4" fmla="*/ 44 w 52"/>
                  <a:gd name="T5" fmla="*/ 17 h 17"/>
                  <a:gd name="T6" fmla="*/ 52 w 52"/>
                  <a:gd name="T7" fmla="*/ 17 h 17"/>
                  <a:gd name="T8" fmla="*/ 52 w 52"/>
                  <a:gd name="T9" fmla="*/ 7 h 17"/>
                  <a:gd name="T10" fmla="*/ 45 w 52"/>
                  <a:gd name="T11" fmla="*/ 0 h 17"/>
                  <a:gd name="T12" fmla="*/ 7 w 52"/>
                  <a:gd name="T13" fmla="*/ 0 h 17"/>
                  <a:gd name="T14" fmla="*/ 0 w 52"/>
                  <a:gd name="T15" fmla="*/ 7 h 17"/>
                  <a:gd name="T16" fmla="*/ 0 w 52"/>
                  <a:gd name="T17" fmla="*/ 17 h 17"/>
                  <a:gd name="T18" fmla="*/ 8 w 52"/>
                  <a:gd name="T19" fmla="*/ 17 h 17"/>
                  <a:gd name="T20" fmla="*/ 8 w 52"/>
                  <a:gd name="T21"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17">
                    <a:moveTo>
                      <a:pt x="8" y="8"/>
                    </a:moveTo>
                    <a:cubicBezTo>
                      <a:pt x="44" y="8"/>
                      <a:pt x="44" y="8"/>
                      <a:pt x="44" y="8"/>
                    </a:cubicBezTo>
                    <a:cubicBezTo>
                      <a:pt x="44" y="17"/>
                      <a:pt x="44" y="17"/>
                      <a:pt x="44" y="17"/>
                    </a:cubicBezTo>
                    <a:cubicBezTo>
                      <a:pt x="52" y="17"/>
                      <a:pt x="52" y="17"/>
                      <a:pt x="52" y="17"/>
                    </a:cubicBezTo>
                    <a:cubicBezTo>
                      <a:pt x="52" y="7"/>
                      <a:pt x="52" y="7"/>
                      <a:pt x="52" y="7"/>
                    </a:cubicBezTo>
                    <a:cubicBezTo>
                      <a:pt x="52" y="3"/>
                      <a:pt x="49" y="0"/>
                      <a:pt x="45" y="0"/>
                    </a:cubicBezTo>
                    <a:cubicBezTo>
                      <a:pt x="7" y="0"/>
                      <a:pt x="7" y="0"/>
                      <a:pt x="7" y="0"/>
                    </a:cubicBezTo>
                    <a:cubicBezTo>
                      <a:pt x="3" y="0"/>
                      <a:pt x="0" y="3"/>
                      <a:pt x="0" y="7"/>
                    </a:cubicBezTo>
                    <a:cubicBezTo>
                      <a:pt x="0" y="17"/>
                      <a:pt x="0" y="17"/>
                      <a:pt x="0" y="17"/>
                    </a:cubicBezTo>
                    <a:cubicBezTo>
                      <a:pt x="8" y="17"/>
                      <a:pt x="8" y="17"/>
                      <a:pt x="8" y="17"/>
                    </a:cubicBez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5" name="Freeform 182"/>
              <p:cNvSpPr>
                <a:spLocks/>
              </p:cNvSpPr>
              <p:nvPr/>
            </p:nvSpPr>
            <p:spPr bwMode="auto">
              <a:xfrm>
                <a:off x="1425" y="2689"/>
                <a:ext cx="185" cy="125"/>
              </a:xfrm>
              <a:custGeom>
                <a:avLst/>
                <a:gdLst>
                  <a:gd name="T0" fmla="*/ 118 w 127"/>
                  <a:gd name="T1" fmla="*/ 0 h 86"/>
                  <a:gd name="T2" fmla="*/ 113 w 127"/>
                  <a:gd name="T3" fmla="*/ 0 h 86"/>
                  <a:gd name="T4" fmla="*/ 110 w 127"/>
                  <a:gd name="T5" fmla="*/ 0 h 86"/>
                  <a:gd name="T6" fmla="*/ 17 w 127"/>
                  <a:gd name="T7" fmla="*/ 0 h 86"/>
                  <a:gd name="T8" fmla="*/ 14 w 127"/>
                  <a:gd name="T9" fmla="*/ 0 h 86"/>
                  <a:gd name="T10" fmla="*/ 9 w 127"/>
                  <a:gd name="T11" fmla="*/ 0 h 86"/>
                  <a:gd name="T12" fmla="*/ 0 w 127"/>
                  <a:gd name="T13" fmla="*/ 8 h 86"/>
                  <a:gd name="T14" fmla="*/ 0 w 127"/>
                  <a:gd name="T15" fmla="*/ 77 h 86"/>
                  <a:gd name="T16" fmla="*/ 9 w 127"/>
                  <a:gd name="T17" fmla="*/ 86 h 86"/>
                  <a:gd name="T18" fmla="*/ 14 w 127"/>
                  <a:gd name="T19" fmla="*/ 86 h 86"/>
                  <a:gd name="T20" fmla="*/ 17 w 127"/>
                  <a:gd name="T21" fmla="*/ 86 h 86"/>
                  <a:gd name="T22" fmla="*/ 110 w 127"/>
                  <a:gd name="T23" fmla="*/ 86 h 86"/>
                  <a:gd name="T24" fmla="*/ 113 w 127"/>
                  <a:gd name="T25" fmla="*/ 86 h 86"/>
                  <a:gd name="T26" fmla="*/ 118 w 127"/>
                  <a:gd name="T27" fmla="*/ 86 h 86"/>
                  <a:gd name="T28" fmla="*/ 127 w 127"/>
                  <a:gd name="T29" fmla="*/ 77 h 86"/>
                  <a:gd name="T30" fmla="*/ 127 w 127"/>
                  <a:gd name="T31" fmla="*/ 8 h 86"/>
                  <a:gd name="T32" fmla="*/ 118 w 127"/>
                  <a:gd name="T33"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 h="86">
                    <a:moveTo>
                      <a:pt x="118" y="0"/>
                    </a:moveTo>
                    <a:cubicBezTo>
                      <a:pt x="113" y="0"/>
                      <a:pt x="113" y="0"/>
                      <a:pt x="113" y="0"/>
                    </a:cubicBezTo>
                    <a:cubicBezTo>
                      <a:pt x="110" y="0"/>
                      <a:pt x="110" y="0"/>
                      <a:pt x="110" y="0"/>
                    </a:cubicBezTo>
                    <a:cubicBezTo>
                      <a:pt x="17" y="0"/>
                      <a:pt x="17" y="0"/>
                      <a:pt x="17" y="0"/>
                    </a:cubicBezTo>
                    <a:cubicBezTo>
                      <a:pt x="14" y="0"/>
                      <a:pt x="14" y="0"/>
                      <a:pt x="14" y="0"/>
                    </a:cubicBezTo>
                    <a:cubicBezTo>
                      <a:pt x="9" y="0"/>
                      <a:pt x="9" y="0"/>
                      <a:pt x="9" y="0"/>
                    </a:cubicBezTo>
                    <a:cubicBezTo>
                      <a:pt x="4" y="0"/>
                      <a:pt x="0" y="3"/>
                      <a:pt x="0" y="8"/>
                    </a:cubicBezTo>
                    <a:cubicBezTo>
                      <a:pt x="0" y="77"/>
                      <a:pt x="0" y="77"/>
                      <a:pt x="0" y="77"/>
                    </a:cubicBezTo>
                    <a:cubicBezTo>
                      <a:pt x="0" y="82"/>
                      <a:pt x="4" y="86"/>
                      <a:pt x="9" y="86"/>
                    </a:cubicBezTo>
                    <a:cubicBezTo>
                      <a:pt x="14" y="86"/>
                      <a:pt x="14" y="86"/>
                      <a:pt x="14" y="86"/>
                    </a:cubicBezTo>
                    <a:cubicBezTo>
                      <a:pt x="17" y="86"/>
                      <a:pt x="17" y="86"/>
                      <a:pt x="17" y="86"/>
                    </a:cubicBezTo>
                    <a:cubicBezTo>
                      <a:pt x="110" y="86"/>
                      <a:pt x="110" y="86"/>
                      <a:pt x="110" y="86"/>
                    </a:cubicBezTo>
                    <a:cubicBezTo>
                      <a:pt x="113" y="86"/>
                      <a:pt x="113" y="86"/>
                      <a:pt x="113" y="86"/>
                    </a:cubicBezTo>
                    <a:cubicBezTo>
                      <a:pt x="118" y="86"/>
                      <a:pt x="118" y="86"/>
                      <a:pt x="118" y="86"/>
                    </a:cubicBezTo>
                    <a:cubicBezTo>
                      <a:pt x="123" y="86"/>
                      <a:pt x="127" y="82"/>
                      <a:pt x="127" y="77"/>
                    </a:cubicBezTo>
                    <a:cubicBezTo>
                      <a:pt x="127" y="8"/>
                      <a:pt x="127" y="8"/>
                      <a:pt x="127" y="8"/>
                    </a:cubicBezTo>
                    <a:cubicBezTo>
                      <a:pt x="127" y="3"/>
                      <a:pt x="123" y="0"/>
                      <a:pt x="11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6" name="Freeform 183"/>
              <p:cNvSpPr>
                <a:spLocks/>
              </p:cNvSpPr>
              <p:nvPr/>
            </p:nvSpPr>
            <p:spPr bwMode="auto">
              <a:xfrm>
                <a:off x="1476" y="2663"/>
                <a:ext cx="84" cy="28"/>
              </a:xfrm>
              <a:custGeom>
                <a:avLst/>
                <a:gdLst>
                  <a:gd name="T0" fmla="*/ 9 w 58"/>
                  <a:gd name="T1" fmla="*/ 9 h 19"/>
                  <a:gd name="T2" fmla="*/ 48 w 58"/>
                  <a:gd name="T3" fmla="*/ 9 h 19"/>
                  <a:gd name="T4" fmla="*/ 48 w 58"/>
                  <a:gd name="T5" fmla="*/ 19 h 19"/>
                  <a:gd name="T6" fmla="*/ 58 w 58"/>
                  <a:gd name="T7" fmla="*/ 19 h 19"/>
                  <a:gd name="T8" fmla="*/ 58 w 58"/>
                  <a:gd name="T9" fmla="*/ 8 h 19"/>
                  <a:gd name="T10" fmla="*/ 50 w 58"/>
                  <a:gd name="T11" fmla="*/ 0 h 19"/>
                  <a:gd name="T12" fmla="*/ 8 w 58"/>
                  <a:gd name="T13" fmla="*/ 0 h 19"/>
                  <a:gd name="T14" fmla="*/ 0 w 58"/>
                  <a:gd name="T15" fmla="*/ 8 h 19"/>
                  <a:gd name="T16" fmla="*/ 0 w 58"/>
                  <a:gd name="T17" fmla="*/ 19 h 19"/>
                  <a:gd name="T18" fmla="*/ 9 w 58"/>
                  <a:gd name="T19" fmla="*/ 19 h 19"/>
                  <a:gd name="T20" fmla="*/ 9 w 58"/>
                  <a:gd name="T21"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19">
                    <a:moveTo>
                      <a:pt x="9" y="9"/>
                    </a:moveTo>
                    <a:cubicBezTo>
                      <a:pt x="48" y="9"/>
                      <a:pt x="48" y="9"/>
                      <a:pt x="48" y="9"/>
                    </a:cubicBezTo>
                    <a:cubicBezTo>
                      <a:pt x="48" y="19"/>
                      <a:pt x="48" y="19"/>
                      <a:pt x="48" y="19"/>
                    </a:cubicBezTo>
                    <a:cubicBezTo>
                      <a:pt x="58" y="19"/>
                      <a:pt x="58" y="19"/>
                      <a:pt x="58" y="19"/>
                    </a:cubicBezTo>
                    <a:cubicBezTo>
                      <a:pt x="58" y="8"/>
                      <a:pt x="58" y="8"/>
                      <a:pt x="58" y="8"/>
                    </a:cubicBezTo>
                    <a:cubicBezTo>
                      <a:pt x="58" y="3"/>
                      <a:pt x="54" y="0"/>
                      <a:pt x="50" y="0"/>
                    </a:cubicBezTo>
                    <a:cubicBezTo>
                      <a:pt x="8" y="0"/>
                      <a:pt x="8" y="0"/>
                      <a:pt x="8" y="0"/>
                    </a:cubicBezTo>
                    <a:cubicBezTo>
                      <a:pt x="3" y="0"/>
                      <a:pt x="0" y="3"/>
                      <a:pt x="0" y="8"/>
                    </a:cubicBezTo>
                    <a:cubicBezTo>
                      <a:pt x="0" y="19"/>
                      <a:pt x="0" y="19"/>
                      <a:pt x="0" y="19"/>
                    </a:cubicBezTo>
                    <a:cubicBezTo>
                      <a:pt x="9" y="19"/>
                      <a:pt x="9" y="19"/>
                      <a:pt x="9" y="19"/>
                    </a:cubicBezTo>
                    <a:lnTo>
                      <a:pt x="9"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7" name="Freeform 184"/>
              <p:cNvSpPr>
                <a:spLocks/>
              </p:cNvSpPr>
              <p:nvPr/>
            </p:nvSpPr>
            <p:spPr bwMode="auto">
              <a:xfrm>
                <a:off x="1843" y="2118"/>
                <a:ext cx="205" cy="139"/>
              </a:xfrm>
              <a:custGeom>
                <a:avLst/>
                <a:gdLst>
                  <a:gd name="T0" fmla="*/ 131 w 141"/>
                  <a:gd name="T1" fmla="*/ 0 h 96"/>
                  <a:gd name="T2" fmla="*/ 126 w 141"/>
                  <a:gd name="T3" fmla="*/ 0 h 96"/>
                  <a:gd name="T4" fmla="*/ 122 w 141"/>
                  <a:gd name="T5" fmla="*/ 0 h 96"/>
                  <a:gd name="T6" fmla="*/ 19 w 141"/>
                  <a:gd name="T7" fmla="*/ 0 h 96"/>
                  <a:gd name="T8" fmla="*/ 16 w 141"/>
                  <a:gd name="T9" fmla="*/ 0 h 96"/>
                  <a:gd name="T10" fmla="*/ 10 w 141"/>
                  <a:gd name="T11" fmla="*/ 0 h 96"/>
                  <a:gd name="T12" fmla="*/ 0 w 141"/>
                  <a:gd name="T13" fmla="*/ 10 h 96"/>
                  <a:gd name="T14" fmla="*/ 0 w 141"/>
                  <a:gd name="T15" fmla="*/ 86 h 96"/>
                  <a:gd name="T16" fmla="*/ 10 w 141"/>
                  <a:gd name="T17" fmla="*/ 96 h 96"/>
                  <a:gd name="T18" fmla="*/ 16 w 141"/>
                  <a:gd name="T19" fmla="*/ 96 h 96"/>
                  <a:gd name="T20" fmla="*/ 19 w 141"/>
                  <a:gd name="T21" fmla="*/ 96 h 96"/>
                  <a:gd name="T22" fmla="*/ 122 w 141"/>
                  <a:gd name="T23" fmla="*/ 96 h 96"/>
                  <a:gd name="T24" fmla="*/ 126 w 141"/>
                  <a:gd name="T25" fmla="*/ 96 h 96"/>
                  <a:gd name="T26" fmla="*/ 131 w 141"/>
                  <a:gd name="T27" fmla="*/ 96 h 96"/>
                  <a:gd name="T28" fmla="*/ 141 w 141"/>
                  <a:gd name="T29" fmla="*/ 86 h 96"/>
                  <a:gd name="T30" fmla="*/ 141 w 141"/>
                  <a:gd name="T31" fmla="*/ 10 h 96"/>
                  <a:gd name="T32" fmla="*/ 131 w 141"/>
                  <a:gd name="T33"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1" h="96">
                    <a:moveTo>
                      <a:pt x="131" y="0"/>
                    </a:moveTo>
                    <a:cubicBezTo>
                      <a:pt x="126" y="0"/>
                      <a:pt x="126" y="0"/>
                      <a:pt x="126" y="0"/>
                    </a:cubicBezTo>
                    <a:cubicBezTo>
                      <a:pt x="122" y="0"/>
                      <a:pt x="122" y="0"/>
                      <a:pt x="122" y="0"/>
                    </a:cubicBezTo>
                    <a:cubicBezTo>
                      <a:pt x="19" y="0"/>
                      <a:pt x="19" y="0"/>
                      <a:pt x="19" y="0"/>
                    </a:cubicBezTo>
                    <a:cubicBezTo>
                      <a:pt x="16" y="0"/>
                      <a:pt x="16" y="0"/>
                      <a:pt x="16" y="0"/>
                    </a:cubicBezTo>
                    <a:cubicBezTo>
                      <a:pt x="10" y="0"/>
                      <a:pt x="10" y="0"/>
                      <a:pt x="10" y="0"/>
                    </a:cubicBezTo>
                    <a:cubicBezTo>
                      <a:pt x="5" y="0"/>
                      <a:pt x="0" y="4"/>
                      <a:pt x="0" y="10"/>
                    </a:cubicBezTo>
                    <a:cubicBezTo>
                      <a:pt x="0" y="86"/>
                      <a:pt x="0" y="86"/>
                      <a:pt x="0" y="86"/>
                    </a:cubicBezTo>
                    <a:cubicBezTo>
                      <a:pt x="0" y="92"/>
                      <a:pt x="5" y="96"/>
                      <a:pt x="10" y="96"/>
                    </a:cubicBezTo>
                    <a:cubicBezTo>
                      <a:pt x="16" y="96"/>
                      <a:pt x="16" y="96"/>
                      <a:pt x="16" y="96"/>
                    </a:cubicBezTo>
                    <a:cubicBezTo>
                      <a:pt x="19" y="96"/>
                      <a:pt x="19" y="96"/>
                      <a:pt x="19" y="96"/>
                    </a:cubicBezTo>
                    <a:cubicBezTo>
                      <a:pt x="122" y="96"/>
                      <a:pt x="122" y="96"/>
                      <a:pt x="122" y="96"/>
                    </a:cubicBezTo>
                    <a:cubicBezTo>
                      <a:pt x="126" y="96"/>
                      <a:pt x="126" y="96"/>
                      <a:pt x="126" y="96"/>
                    </a:cubicBezTo>
                    <a:cubicBezTo>
                      <a:pt x="131" y="96"/>
                      <a:pt x="131" y="96"/>
                      <a:pt x="131" y="96"/>
                    </a:cubicBezTo>
                    <a:cubicBezTo>
                      <a:pt x="137" y="96"/>
                      <a:pt x="141" y="92"/>
                      <a:pt x="141" y="86"/>
                    </a:cubicBezTo>
                    <a:cubicBezTo>
                      <a:pt x="141" y="10"/>
                      <a:pt x="141" y="10"/>
                      <a:pt x="141" y="10"/>
                    </a:cubicBezTo>
                    <a:cubicBezTo>
                      <a:pt x="141" y="4"/>
                      <a:pt x="137" y="0"/>
                      <a:pt x="1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8" name="Freeform 185"/>
              <p:cNvSpPr>
                <a:spLocks/>
              </p:cNvSpPr>
              <p:nvPr/>
            </p:nvSpPr>
            <p:spPr bwMode="auto">
              <a:xfrm>
                <a:off x="1898" y="2089"/>
                <a:ext cx="95" cy="30"/>
              </a:xfrm>
              <a:custGeom>
                <a:avLst/>
                <a:gdLst>
                  <a:gd name="T0" fmla="*/ 11 w 65"/>
                  <a:gd name="T1" fmla="*/ 10 h 21"/>
                  <a:gd name="T2" fmla="*/ 55 w 65"/>
                  <a:gd name="T3" fmla="*/ 10 h 21"/>
                  <a:gd name="T4" fmla="*/ 55 w 65"/>
                  <a:gd name="T5" fmla="*/ 21 h 21"/>
                  <a:gd name="T6" fmla="*/ 65 w 65"/>
                  <a:gd name="T7" fmla="*/ 21 h 21"/>
                  <a:gd name="T8" fmla="*/ 65 w 65"/>
                  <a:gd name="T9" fmla="*/ 9 h 21"/>
                  <a:gd name="T10" fmla="*/ 56 w 65"/>
                  <a:gd name="T11" fmla="*/ 0 h 21"/>
                  <a:gd name="T12" fmla="*/ 9 w 65"/>
                  <a:gd name="T13" fmla="*/ 0 h 21"/>
                  <a:gd name="T14" fmla="*/ 0 w 65"/>
                  <a:gd name="T15" fmla="*/ 9 h 21"/>
                  <a:gd name="T16" fmla="*/ 0 w 65"/>
                  <a:gd name="T17" fmla="*/ 21 h 21"/>
                  <a:gd name="T18" fmla="*/ 11 w 65"/>
                  <a:gd name="T19" fmla="*/ 21 h 21"/>
                  <a:gd name="T20" fmla="*/ 11 w 65"/>
                  <a:gd name="T21" fmla="*/ 1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 h="21">
                    <a:moveTo>
                      <a:pt x="11" y="10"/>
                    </a:moveTo>
                    <a:cubicBezTo>
                      <a:pt x="55" y="10"/>
                      <a:pt x="55" y="10"/>
                      <a:pt x="55" y="10"/>
                    </a:cubicBezTo>
                    <a:cubicBezTo>
                      <a:pt x="55" y="21"/>
                      <a:pt x="55" y="21"/>
                      <a:pt x="55" y="21"/>
                    </a:cubicBezTo>
                    <a:cubicBezTo>
                      <a:pt x="65" y="21"/>
                      <a:pt x="65" y="21"/>
                      <a:pt x="65" y="21"/>
                    </a:cubicBezTo>
                    <a:cubicBezTo>
                      <a:pt x="65" y="9"/>
                      <a:pt x="65" y="9"/>
                      <a:pt x="65" y="9"/>
                    </a:cubicBezTo>
                    <a:cubicBezTo>
                      <a:pt x="65" y="4"/>
                      <a:pt x="61" y="0"/>
                      <a:pt x="56" y="0"/>
                    </a:cubicBezTo>
                    <a:cubicBezTo>
                      <a:pt x="9" y="0"/>
                      <a:pt x="9" y="0"/>
                      <a:pt x="9" y="0"/>
                    </a:cubicBezTo>
                    <a:cubicBezTo>
                      <a:pt x="4" y="0"/>
                      <a:pt x="0" y="4"/>
                      <a:pt x="0" y="9"/>
                    </a:cubicBezTo>
                    <a:cubicBezTo>
                      <a:pt x="0" y="21"/>
                      <a:pt x="0" y="21"/>
                      <a:pt x="0" y="21"/>
                    </a:cubicBezTo>
                    <a:cubicBezTo>
                      <a:pt x="11" y="21"/>
                      <a:pt x="11" y="21"/>
                      <a:pt x="11" y="21"/>
                    </a:cubicBezTo>
                    <a:lnTo>
                      <a:pt x="11"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9" name="Freeform 186"/>
              <p:cNvSpPr>
                <a:spLocks/>
              </p:cNvSpPr>
              <p:nvPr/>
            </p:nvSpPr>
            <p:spPr bwMode="auto">
              <a:xfrm>
                <a:off x="1140" y="3086"/>
                <a:ext cx="196" cy="136"/>
              </a:xfrm>
              <a:custGeom>
                <a:avLst/>
                <a:gdLst>
                  <a:gd name="T0" fmla="*/ 126 w 135"/>
                  <a:gd name="T1" fmla="*/ 0 h 93"/>
                  <a:gd name="T2" fmla="*/ 121 w 135"/>
                  <a:gd name="T3" fmla="*/ 0 h 93"/>
                  <a:gd name="T4" fmla="*/ 117 w 135"/>
                  <a:gd name="T5" fmla="*/ 0 h 93"/>
                  <a:gd name="T6" fmla="*/ 18 w 135"/>
                  <a:gd name="T7" fmla="*/ 0 h 93"/>
                  <a:gd name="T8" fmla="*/ 15 w 135"/>
                  <a:gd name="T9" fmla="*/ 0 h 93"/>
                  <a:gd name="T10" fmla="*/ 9 w 135"/>
                  <a:gd name="T11" fmla="*/ 0 h 93"/>
                  <a:gd name="T12" fmla="*/ 0 w 135"/>
                  <a:gd name="T13" fmla="*/ 9 h 93"/>
                  <a:gd name="T14" fmla="*/ 0 w 135"/>
                  <a:gd name="T15" fmla="*/ 83 h 93"/>
                  <a:gd name="T16" fmla="*/ 9 w 135"/>
                  <a:gd name="T17" fmla="*/ 93 h 93"/>
                  <a:gd name="T18" fmla="*/ 15 w 135"/>
                  <a:gd name="T19" fmla="*/ 93 h 93"/>
                  <a:gd name="T20" fmla="*/ 18 w 135"/>
                  <a:gd name="T21" fmla="*/ 93 h 93"/>
                  <a:gd name="T22" fmla="*/ 117 w 135"/>
                  <a:gd name="T23" fmla="*/ 93 h 93"/>
                  <a:gd name="T24" fmla="*/ 121 w 135"/>
                  <a:gd name="T25" fmla="*/ 93 h 93"/>
                  <a:gd name="T26" fmla="*/ 126 w 135"/>
                  <a:gd name="T27" fmla="*/ 93 h 93"/>
                  <a:gd name="T28" fmla="*/ 135 w 135"/>
                  <a:gd name="T29" fmla="*/ 83 h 93"/>
                  <a:gd name="T30" fmla="*/ 135 w 135"/>
                  <a:gd name="T31" fmla="*/ 9 h 93"/>
                  <a:gd name="T32" fmla="*/ 126 w 135"/>
                  <a:gd name="T33"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5" h="93">
                    <a:moveTo>
                      <a:pt x="126" y="0"/>
                    </a:moveTo>
                    <a:cubicBezTo>
                      <a:pt x="121" y="0"/>
                      <a:pt x="121" y="0"/>
                      <a:pt x="121" y="0"/>
                    </a:cubicBezTo>
                    <a:cubicBezTo>
                      <a:pt x="117" y="0"/>
                      <a:pt x="117" y="0"/>
                      <a:pt x="117" y="0"/>
                    </a:cubicBezTo>
                    <a:cubicBezTo>
                      <a:pt x="18" y="0"/>
                      <a:pt x="18" y="0"/>
                      <a:pt x="18" y="0"/>
                    </a:cubicBezTo>
                    <a:cubicBezTo>
                      <a:pt x="15" y="0"/>
                      <a:pt x="15" y="0"/>
                      <a:pt x="15" y="0"/>
                    </a:cubicBezTo>
                    <a:cubicBezTo>
                      <a:pt x="9" y="0"/>
                      <a:pt x="9" y="0"/>
                      <a:pt x="9" y="0"/>
                    </a:cubicBezTo>
                    <a:cubicBezTo>
                      <a:pt x="4" y="0"/>
                      <a:pt x="0" y="4"/>
                      <a:pt x="0" y="9"/>
                    </a:cubicBezTo>
                    <a:cubicBezTo>
                      <a:pt x="0" y="83"/>
                      <a:pt x="0" y="83"/>
                      <a:pt x="0" y="83"/>
                    </a:cubicBezTo>
                    <a:cubicBezTo>
                      <a:pt x="0" y="88"/>
                      <a:pt x="4" y="93"/>
                      <a:pt x="9" y="93"/>
                    </a:cubicBezTo>
                    <a:cubicBezTo>
                      <a:pt x="15" y="93"/>
                      <a:pt x="15" y="93"/>
                      <a:pt x="15" y="93"/>
                    </a:cubicBezTo>
                    <a:cubicBezTo>
                      <a:pt x="18" y="93"/>
                      <a:pt x="18" y="93"/>
                      <a:pt x="18" y="93"/>
                    </a:cubicBezTo>
                    <a:cubicBezTo>
                      <a:pt x="117" y="93"/>
                      <a:pt x="117" y="93"/>
                      <a:pt x="117" y="93"/>
                    </a:cubicBezTo>
                    <a:cubicBezTo>
                      <a:pt x="121" y="93"/>
                      <a:pt x="121" y="93"/>
                      <a:pt x="121" y="93"/>
                    </a:cubicBezTo>
                    <a:cubicBezTo>
                      <a:pt x="126" y="93"/>
                      <a:pt x="126" y="93"/>
                      <a:pt x="126" y="93"/>
                    </a:cubicBezTo>
                    <a:cubicBezTo>
                      <a:pt x="131" y="93"/>
                      <a:pt x="135" y="88"/>
                      <a:pt x="135" y="83"/>
                    </a:cubicBezTo>
                    <a:cubicBezTo>
                      <a:pt x="135" y="9"/>
                      <a:pt x="135" y="9"/>
                      <a:pt x="135" y="9"/>
                    </a:cubicBezTo>
                    <a:cubicBezTo>
                      <a:pt x="135" y="4"/>
                      <a:pt x="131" y="0"/>
                      <a:pt x="12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0" name="Freeform 187"/>
              <p:cNvSpPr>
                <a:spLocks/>
              </p:cNvSpPr>
              <p:nvPr/>
            </p:nvSpPr>
            <p:spPr bwMode="auto">
              <a:xfrm>
                <a:off x="1194" y="3059"/>
                <a:ext cx="90" cy="29"/>
              </a:xfrm>
              <a:custGeom>
                <a:avLst/>
                <a:gdLst>
                  <a:gd name="T0" fmla="*/ 10 w 62"/>
                  <a:gd name="T1" fmla="*/ 10 h 20"/>
                  <a:gd name="T2" fmla="*/ 52 w 62"/>
                  <a:gd name="T3" fmla="*/ 10 h 20"/>
                  <a:gd name="T4" fmla="*/ 52 w 62"/>
                  <a:gd name="T5" fmla="*/ 20 h 20"/>
                  <a:gd name="T6" fmla="*/ 62 w 62"/>
                  <a:gd name="T7" fmla="*/ 20 h 20"/>
                  <a:gd name="T8" fmla="*/ 62 w 62"/>
                  <a:gd name="T9" fmla="*/ 8 h 20"/>
                  <a:gd name="T10" fmla="*/ 53 w 62"/>
                  <a:gd name="T11" fmla="*/ 0 h 20"/>
                  <a:gd name="T12" fmla="*/ 8 w 62"/>
                  <a:gd name="T13" fmla="*/ 0 h 20"/>
                  <a:gd name="T14" fmla="*/ 0 w 62"/>
                  <a:gd name="T15" fmla="*/ 8 h 20"/>
                  <a:gd name="T16" fmla="*/ 0 w 62"/>
                  <a:gd name="T17" fmla="*/ 20 h 20"/>
                  <a:gd name="T18" fmla="*/ 10 w 62"/>
                  <a:gd name="T19" fmla="*/ 20 h 20"/>
                  <a:gd name="T20" fmla="*/ 10 w 62"/>
                  <a:gd name="T21"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 h="20">
                    <a:moveTo>
                      <a:pt x="10" y="10"/>
                    </a:moveTo>
                    <a:cubicBezTo>
                      <a:pt x="52" y="10"/>
                      <a:pt x="52" y="10"/>
                      <a:pt x="52" y="10"/>
                    </a:cubicBezTo>
                    <a:cubicBezTo>
                      <a:pt x="52" y="20"/>
                      <a:pt x="52" y="20"/>
                      <a:pt x="52" y="20"/>
                    </a:cubicBezTo>
                    <a:cubicBezTo>
                      <a:pt x="62" y="20"/>
                      <a:pt x="62" y="20"/>
                      <a:pt x="62" y="20"/>
                    </a:cubicBezTo>
                    <a:cubicBezTo>
                      <a:pt x="62" y="8"/>
                      <a:pt x="62" y="8"/>
                      <a:pt x="62" y="8"/>
                    </a:cubicBezTo>
                    <a:cubicBezTo>
                      <a:pt x="62" y="4"/>
                      <a:pt x="58" y="0"/>
                      <a:pt x="53" y="0"/>
                    </a:cubicBezTo>
                    <a:cubicBezTo>
                      <a:pt x="8" y="0"/>
                      <a:pt x="8" y="0"/>
                      <a:pt x="8" y="0"/>
                    </a:cubicBezTo>
                    <a:cubicBezTo>
                      <a:pt x="3" y="0"/>
                      <a:pt x="0" y="4"/>
                      <a:pt x="0" y="8"/>
                    </a:cubicBezTo>
                    <a:cubicBezTo>
                      <a:pt x="0" y="20"/>
                      <a:pt x="0" y="20"/>
                      <a:pt x="0" y="20"/>
                    </a:cubicBezTo>
                    <a:cubicBezTo>
                      <a:pt x="10" y="20"/>
                      <a:pt x="10" y="20"/>
                      <a:pt x="10" y="20"/>
                    </a:cubicBezTo>
                    <a:lnTo>
                      <a:pt x="1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1" name="Freeform 188"/>
              <p:cNvSpPr>
                <a:spLocks noEditPoints="1"/>
              </p:cNvSpPr>
              <p:nvPr/>
            </p:nvSpPr>
            <p:spPr bwMode="auto">
              <a:xfrm>
                <a:off x="2481" y="1740"/>
                <a:ext cx="93" cy="139"/>
              </a:xfrm>
              <a:custGeom>
                <a:avLst/>
                <a:gdLst>
                  <a:gd name="T0" fmla="*/ 56 w 64"/>
                  <a:gd name="T1" fmla="*/ 0 h 96"/>
                  <a:gd name="T2" fmla="*/ 7 w 64"/>
                  <a:gd name="T3" fmla="*/ 0 h 96"/>
                  <a:gd name="T4" fmla="*/ 0 w 64"/>
                  <a:gd name="T5" fmla="*/ 8 h 96"/>
                  <a:gd name="T6" fmla="*/ 0 w 64"/>
                  <a:gd name="T7" fmla="*/ 88 h 96"/>
                  <a:gd name="T8" fmla="*/ 7 w 64"/>
                  <a:gd name="T9" fmla="*/ 96 h 96"/>
                  <a:gd name="T10" fmla="*/ 56 w 64"/>
                  <a:gd name="T11" fmla="*/ 96 h 96"/>
                  <a:gd name="T12" fmla="*/ 64 w 64"/>
                  <a:gd name="T13" fmla="*/ 88 h 96"/>
                  <a:gd name="T14" fmla="*/ 64 w 64"/>
                  <a:gd name="T15" fmla="*/ 8 h 96"/>
                  <a:gd name="T16" fmla="*/ 56 w 64"/>
                  <a:gd name="T17" fmla="*/ 0 h 96"/>
                  <a:gd name="T18" fmla="*/ 15 w 64"/>
                  <a:gd name="T19" fmla="*/ 85 h 96"/>
                  <a:gd name="T20" fmla="*/ 8 w 64"/>
                  <a:gd name="T21" fmla="*/ 78 h 96"/>
                  <a:gd name="T22" fmla="*/ 15 w 64"/>
                  <a:gd name="T23" fmla="*/ 71 h 96"/>
                  <a:gd name="T24" fmla="*/ 21 w 64"/>
                  <a:gd name="T25" fmla="*/ 78 h 96"/>
                  <a:gd name="T26" fmla="*/ 15 w 64"/>
                  <a:gd name="T27" fmla="*/ 85 h 96"/>
                  <a:gd name="T28" fmla="*/ 49 w 64"/>
                  <a:gd name="T29" fmla="*/ 85 h 96"/>
                  <a:gd name="T30" fmla="*/ 42 w 64"/>
                  <a:gd name="T31" fmla="*/ 78 h 96"/>
                  <a:gd name="T32" fmla="*/ 49 w 64"/>
                  <a:gd name="T33" fmla="*/ 71 h 96"/>
                  <a:gd name="T34" fmla="*/ 56 w 64"/>
                  <a:gd name="T35" fmla="*/ 78 h 96"/>
                  <a:gd name="T36" fmla="*/ 49 w 64"/>
                  <a:gd name="T37" fmla="*/ 8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96">
                    <a:moveTo>
                      <a:pt x="56" y="0"/>
                    </a:moveTo>
                    <a:cubicBezTo>
                      <a:pt x="7" y="0"/>
                      <a:pt x="7" y="0"/>
                      <a:pt x="7" y="0"/>
                    </a:cubicBezTo>
                    <a:cubicBezTo>
                      <a:pt x="3" y="0"/>
                      <a:pt x="0" y="4"/>
                      <a:pt x="0" y="8"/>
                    </a:cubicBezTo>
                    <a:cubicBezTo>
                      <a:pt x="0" y="88"/>
                      <a:pt x="0" y="88"/>
                      <a:pt x="0" y="88"/>
                    </a:cubicBezTo>
                    <a:cubicBezTo>
                      <a:pt x="0" y="92"/>
                      <a:pt x="3" y="96"/>
                      <a:pt x="7" y="96"/>
                    </a:cubicBezTo>
                    <a:cubicBezTo>
                      <a:pt x="56" y="96"/>
                      <a:pt x="56" y="96"/>
                      <a:pt x="56" y="96"/>
                    </a:cubicBezTo>
                    <a:cubicBezTo>
                      <a:pt x="60" y="96"/>
                      <a:pt x="64" y="92"/>
                      <a:pt x="64" y="88"/>
                    </a:cubicBezTo>
                    <a:cubicBezTo>
                      <a:pt x="64" y="8"/>
                      <a:pt x="64" y="8"/>
                      <a:pt x="64" y="8"/>
                    </a:cubicBezTo>
                    <a:cubicBezTo>
                      <a:pt x="64" y="4"/>
                      <a:pt x="60" y="0"/>
                      <a:pt x="56" y="0"/>
                    </a:cubicBezTo>
                    <a:close/>
                    <a:moveTo>
                      <a:pt x="15" y="85"/>
                    </a:moveTo>
                    <a:cubicBezTo>
                      <a:pt x="11" y="85"/>
                      <a:pt x="8" y="82"/>
                      <a:pt x="8" y="78"/>
                    </a:cubicBezTo>
                    <a:cubicBezTo>
                      <a:pt x="8" y="74"/>
                      <a:pt x="11" y="71"/>
                      <a:pt x="15" y="71"/>
                    </a:cubicBezTo>
                    <a:cubicBezTo>
                      <a:pt x="18" y="71"/>
                      <a:pt x="21" y="74"/>
                      <a:pt x="21" y="78"/>
                    </a:cubicBezTo>
                    <a:cubicBezTo>
                      <a:pt x="21" y="82"/>
                      <a:pt x="18" y="85"/>
                      <a:pt x="15" y="85"/>
                    </a:cubicBezTo>
                    <a:close/>
                    <a:moveTo>
                      <a:pt x="49" y="85"/>
                    </a:moveTo>
                    <a:cubicBezTo>
                      <a:pt x="45" y="85"/>
                      <a:pt x="42" y="82"/>
                      <a:pt x="42" y="78"/>
                    </a:cubicBezTo>
                    <a:cubicBezTo>
                      <a:pt x="42" y="74"/>
                      <a:pt x="45" y="71"/>
                      <a:pt x="49" y="71"/>
                    </a:cubicBezTo>
                    <a:cubicBezTo>
                      <a:pt x="53" y="71"/>
                      <a:pt x="56" y="74"/>
                      <a:pt x="56" y="78"/>
                    </a:cubicBezTo>
                    <a:cubicBezTo>
                      <a:pt x="56" y="82"/>
                      <a:pt x="53" y="85"/>
                      <a:pt x="49"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2" name="Freeform 189"/>
              <p:cNvSpPr>
                <a:spLocks noEditPoints="1"/>
              </p:cNvSpPr>
              <p:nvPr/>
            </p:nvSpPr>
            <p:spPr bwMode="auto">
              <a:xfrm>
                <a:off x="2379" y="1760"/>
                <a:ext cx="79" cy="116"/>
              </a:xfrm>
              <a:custGeom>
                <a:avLst/>
                <a:gdLst>
                  <a:gd name="T0" fmla="*/ 6 w 54"/>
                  <a:gd name="T1" fmla="*/ 80 h 80"/>
                  <a:gd name="T2" fmla="*/ 47 w 54"/>
                  <a:gd name="T3" fmla="*/ 80 h 80"/>
                  <a:gd name="T4" fmla="*/ 54 w 54"/>
                  <a:gd name="T5" fmla="*/ 74 h 80"/>
                  <a:gd name="T6" fmla="*/ 54 w 54"/>
                  <a:gd name="T7" fmla="*/ 7 h 80"/>
                  <a:gd name="T8" fmla="*/ 47 w 54"/>
                  <a:gd name="T9" fmla="*/ 0 h 80"/>
                  <a:gd name="T10" fmla="*/ 6 w 54"/>
                  <a:gd name="T11" fmla="*/ 0 h 80"/>
                  <a:gd name="T12" fmla="*/ 0 w 54"/>
                  <a:gd name="T13" fmla="*/ 7 h 80"/>
                  <a:gd name="T14" fmla="*/ 0 w 54"/>
                  <a:gd name="T15" fmla="*/ 74 h 80"/>
                  <a:gd name="T16" fmla="*/ 6 w 54"/>
                  <a:gd name="T17" fmla="*/ 80 h 80"/>
                  <a:gd name="T18" fmla="*/ 41 w 54"/>
                  <a:gd name="T19" fmla="*/ 10 h 80"/>
                  <a:gd name="T20" fmla="*/ 47 w 54"/>
                  <a:gd name="T21" fmla="*/ 15 h 80"/>
                  <a:gd name="T22" fmla="*/ 41 w 54"/>
                  <a:gd name="T23" fmla="*/ 21 h 80"/>
                  <a:gd name="T24" fmla="*/ 36 w 54"/>
                  <a:gd name="T25" fmla="*/ 15 h 80"/>
                  <a:gd name="T26" fmla="*/ 41 w 54"/>
                  <a:gd name="T27" fmla="*/ 10 h 80"/>
                  <a:gd name="T28" fmla="*/ 13 w 54"/>
                  <a:gd name="T29" fmla="*/ 10 h 80"/>
                  <a:gd name="T30" fmla="*/ 18 w 54"/>
                  <a:gd name="T31" fmla="*/ 15 h 80"/>
                  <a:gd name="T32" fmla="*/ 13 w 54"/>
                  <a:gd name="T33" fmla="*/ 21 h 80"/>
                  <a:gd name="T34" fmla="*/ 7 w 54"/>
                  <a:gd name="T35" fmla="*/ 15 h 80"/>
                  <a:gd name="T36" fmla="*/ 13 w 54"/>
                  <a:gd name="T37" fmla="*/ 1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80">
                    <a:moveTo>
                      <a:pt x="6" y="80"/>
                    </a:moveTo>
                    <a:cubicBezTo>
                      <a:pt x="47" y="80"/>
                      <a:pt x="47" y="80"/>
                      <a:pt x="47" y="80"/>
                    </a:cubicBezTo>
                    <a:cubicBezTo>
                      <a:pt x="51" y="80"/>
                      <a:pt x="54" y="77"/>
                      <a:pt x="54" y="74"/>
                    </a:cubicBezTo>
                    <a:cubicBezTo>
                      <a:pt x="54" y="7"/>
                      <a:pt x="54" y="7"/>
                      <a:pt x="54" y="7"/>
                    </a:cubicBezTo>
                    <a:cubicBezTo>
                      <a:pt x="54" y="3"/>
                      <a:pt x="51" y="0"/>
                      <a:pt x="47" y="0"/>
                    </a:cubicBezTo>
                    <a:cubicBezTo>
                      <a:pt x="6" y="0"/>
                      <a:pt x="6" y="0"/>
                      <a:pt x="6" y="0"/>
                    </a:cubicBezTo>
                    <a:cubicBezTo>
                      <a:pt x="3" y="0"/>
                      <a:pt x="0" y="3"/>
                      <a:pt x="0" y="7"/>
                    </a:cubicBezTo>
                    <a:cubicBezTo>
                      <a:pt x="0" y="74"/>
                      <a:pt x="0" y="74"/>
                      <a:pt x="0" y="74"/>
                    </a:cubicBezTo>
                    <a:cubicBezTo>
                      <a:pt x="0" y="77"/>
                      <a:pt x="3" y="80"/>
                      <a:pt x="6" y="80"/>
                    </a:cubicBezTo>
                    <a:close/>
                    <a:moveTo>
                      <a:pt x="41" y="10"/>
                    </a:moveTo>
                    <a:cubicBezTo>
                      <a:pt x="44" y="10"/>
                      <a:pt x="47" y="12"/>
                      <a:pt x="47" y="15"/>
                    </a:cubicBezTo>
                    <a:cubicBezTo>
                      <a:pt x="47" y="19"/>
                      <a:pt x="44" y="21"/>
                      <a:pt x="41" y="21"/>
                    </a:cubicBezTo>
                    <a:cubicBezTo>
                      <a:pt x="38" y="21"/>
                      <a:pt x="36" y="19"/>
                      <a:pt x="36" y="15"/>
                    </a:cubicBezTo>
                    <a:cubicBezTo>
                      <a:pt x="36" y="12"/>
                      <a:pt x="38" y="10"/>
                      <a:pt x="41" y="10"/>
                    </a:cubicBezTo>
                    <a:close/>
                    <a:moveTo>
                      <a:pt x="13" y="10"/>
                    </a:moveTo>
                    <a:cubicBezTo>
                      <a:pt x="16" y="10"/>
                      <a:pt x="18" y="12"/>
                      <a:pt x="18" y="15"/>
                    </a:cubicBezTo>
                    <a:cubicBezTo>
                      <a:pt x="18" y="19"/>
                      <a:pt x="16" y="21"/>
                      <a:pt x="13" y="21"/>
                    </a:cubicBezTo>
                    <a:cubicBezTo>
                      <a:pt x="9" y="21"/>
                      <a:pt x="7" y="19"/>
                      <a:pt x="7" y="15"/>
                    </a:cubicBezTo>
                    <a:cubicBezTo>
                      <a:pt x="7" y="12"/>
                      <a:pt x="9" y="10"/>
                      <a:pt x="1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3" name="Freeform 190"/>
              <p:cNvSpPr>
                <a:spLocks noEditPoints="1"/>
              </p:cNvSpPr>
              <p:nvPr/>
            </p:nvSpPr>
            <p:spPr bwMode="auto">
              <a:xfrm>
                <a:off x="2471" y="1574"/>
                <a:ext cx="108" cy="131"/>
              </a:xfrm>
              <a:custGeom>
                <a:avLst/>
                <a:gdLst>
                  <a:gd name="T0" fmla="*/ 44 w 74"/>
                  <a:gd name="T1" fmla="*/ 1 h 90"/>
                  <a:gd name="T2" fmla="*/ 5 w 74"/>
                  <a:gd name="T3" fmla="*/ 14 h 90"/>
                  <a:gd name="T4" fmla="*/ 1 w 74"/>
                  <a:gd name="T5" fmla="*/ 22 h 90"/>
                  <a:gd name="T6" fmla="*/ 22 w 74"/>
                  <a:gd name="T7" fmla="*/ 85 h 90"/>
                  <a:gd name="T8" fmla="*/ 30 w 74"/>
                  <a:gd name="T9" fmla="*/ 89 h 90"/>
                  <a:gd name="T10" fmla="*/ 69 w 74"/>
                  <a:gd name="T11" fmla="*/ 76 h 90"/>
                  <a:gd name="T12" fmla="*/ 73 w 74"/>
                  <a:gd name="T13" fmla="*/ 68 h 90"/>
                  <a:gd name="T14" fmla="*/ 52 w 74"/>
                  <a:gd name="T15" fmla="*/ 5 h 90"/>
                  <a:gd name="T16" fmla="*/ 44 w 74"/>
                  <a:gd name="T17" fmla="*/ 1 h 90"/>
                  <a:gd name="T18" fmla="*/ 33 w 74"/>
                  <a:gd name="T19" fmla="*/ 78 h 90"/>
                  <a:gd name="T20" fmla="*/ 26 w 74"/>
                  <a:gd name="T21" fmla="*/ 75 h 90"/>
                  <a:gd name="T22" fmla="*/ 30 w 74"/>
                  <a:gd name="T23" fmla="*/ 67 h 90"/>
                  <a:gd name="T24" fmla="*/ 37 w 74"/>
                  <a:gd name="T25" fmla="*/ 71 h 90"/>
                  <a:gd name="T26" fmla="*/ 33 w 74"/>
                  <a:gd name="T27" fmla="*/ 78 h 90"/>
                  <a:gd name="T28" fmla="*/ 60 w 74"/>
                  <a:gd name="T29" fmla="*/ 69 h 90"/>
                  <a:gd name="T30" fmla="*/ 53 w 74"/>
                  <a:gd name="T31" fmla="*/ 66 h 90"/>
                  <a:gd name="T32" fmla="*/ 56 w 74"/>
                  <a:gd name="T33" fmla="*/ 58 h 90"/>
                  <a:gd name="T34" fmla="*/ 63 w 74"/>
                  <a:gd name="T35" fmla="*/ 62 h 90"/>
                  <a:gd name="T36" fmla="*/ 60 w 74"/>
                  <a:gd name="T37" fmla="*/ 6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 h="90">
                    <a:moveTo>
                      <a:pt x="44" y="1"/>
                    </a:moveTo>
                    <a:cubicBezTo>
                      <a:pt x="5" y="14"/>
                      <a:pt x="5" y="14"/>
                      <a:pt x="5" y="14"/>
                    </a:cubicBezTo>
                    <a:cubicBezTo>
                      <a:pt x="2" y="15"/>
                      <a:pt x="0" y="19"/>
                      <a:pt x="1" y="22"/>
                    </a:cubicBezTo>
                    <a:cubicBezTo>
                      <a:pt x="22" y="85"/>
                      <a:pt x="22" y="85"/>
                      <a:pt x="22" y="85"/>
                    </a:cubicBezTo>
                    <a:cubicBezTo>
                      <a:pt x="24" y="88"/>
                      <a:pt x="27" y="90"/>
                      <a:pt x="30" y="89"/>
                    </a:cubicBezTo>
                    <a:cubicBezTo>
                      <a:pt x="69" y="76"/>
                      <a:pt x="69" y="76"/>
                      <a:pt x="69" y="76"/>
                    </a:cubicBezTo>
                    <a:cubicBezTo>
                      <a:pt x="72" y="75"/>
                      <a:pt x="74" y="71"/>
                      <a:pt x="73" y="68"/>
                    </a:cubicBezTo>
                    <a:cubicBezTo>
                      <a:pt x="52" y="5"/>
                      <a:pt x="52" y="5"/>
                      <a:pt x="52" y="5"/>
                    </a:cubicBezTo>
                    <a:cubicBezTo>
                      <a:pt x="50" y="2"/>
                      <a:pt x="47" y="0"/>
                      <a:pt x="44" y="1"/>
                    </a:cubicBezTo>
                    <a:close/>
                    <a:moveTo>
                      <a:pt x="33" y="78"/>
                    </a:moveTo>
                    <a:cubicBezTo>
                      <a:pt x="30" y="79"/>
                      <a:pt x="27" y="77"/>
                      <a:pt x="26" y="75"/>
                    </a:cubicBezTo>
                    <a:cubicBezTo>
                      <a:pt x="25" y="72"/>
                      <a:pt x="27" y="68"/>
                      <a:pt x="30" y="67"/>
                    </a:cubicBezTo>
                    <a:cubicBezTo>
                      <a:pt x="33" y="66"/>
                      <a:pt x="36" y="68"/>
                      <a:pt x="37" y="71"/>
                    </a:cubicBezTo>
                    <a:cubicBezTo>
                      <a:pt x="38" y="74"/>
                      <a:pt x="36" y="77"/>
                      <a:pt x="33" y="78"/>
                    </a:cubicBezTo>
                    <a:close/>
                    <a:moveTo>
                      <a:pt x="60" y="69"/>
                    </a:moveTo>
                    <a:cubicBezTo>
                      <a:pt x="57" y="70"/>
                      <a:pt x="54" y="68"/>
                      <a:pt x="53" y="66"/>
                    </a:cubicBezTo>
                    <a:cubicBezTo>
                      <a:pt x="52" y="63"/>
                      <a:pt x="53" y="59"/>
                      <a:pt x="56" y="58"/>
                    </a:cubicBezTo>
                    <a:cubicBezTo>
                      <a:pt x="59" y="57"/>
                      <a:pt x="63" y="59"/>
                      <a:pt x="63" y="62"/>
                    </a:cubicBezTo>
                    <a:cubicBezTo>
                      <a:pt x="64" y="65"/>
                      <a:pt x="63" y="68"/>
                      <a:pt x="60"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4" name="Freeform 191"/>
              <p:cNvSpPr>
                <a:spLocks noEditPoints="1"/>
              </p:cNvSpPr>
              <p:nvPr/>
            </p:nvSpPr>
            <p:spPr bwMode="auto">
              <a:xfrm>
                <a:off x="1802" y="860"/>
                <a:ext cx="84" cy="89"/>
              </a:xfrm>
              <a:custGeom>
                <a:avLst/>
                <a:gdLst>
                  <a:gd name="T0" fmla="*/ 23 w 58"/>
                  <a:gd name="T1" fmla="*/ 2 h 61"/>
                  <a:gd name="T2" fmla="*/ 2 w 58"/>
                  <a:gd name="T3" fmla="*/ 18 h 61"/>
                  <a:gd name="T4" fmla="*/ 2 w 58"/>
                  <a:gd name="T5" fmla="*/ 24 h 61"/>
                  <a:gd name="T6" fmla="*/ 29 w 58"/>
                  <a:gd name="T7" fmla="*/ 59 h 61"/>
                  <a:gd name="T8" fmla="*/ 35 w 58"/>
                  <a:gd name="T9" fmla="*/ 60 h 61"/>
                  <a:gd name="T10" fmla="*/ 56 w 58"/>
                  <a:gd name="T11" fmla="*/ 43 h 61"/>
                  <a:gd name="T12" fmla="*/ 57 w 58"/>
                  <a:gd name="T13" fmla="*/ 37 h 61"/>
                  <a:gd name="T14" fmla="*/ 29 w 58"/>
                  <a:gd name="T15" fmla="*/ 3 h 61"/>
                  <a:gd name="T16" fmla="*/ 23 w 58"/>
                  <a:gd name="T17" fmla="*/ 2 h 61"/>
                  <a:gd name="T18" fmla="*/ 34 w 58"/>
                  <a:gd name="T19" fmla="*/ 52 h 61"/>
                  <a:gd name="T20" fmla="*/ 29 w 58"/>
                  <a:gd name="T21" fmla="*/ 52 h 61"/>
                  <a:gd name="T22" fmla="*/ 29 w 58"/>
                  <a:gd name="T23" fmla="*/ 47 h 61"/>
                  <a:gd name="T24" fmla="*/ 35 w 58"/>
                  <a:gd name="T25" fmla="*/ 47 h 61"/>
                  <a:gd name="T26" fmla="*/ 34 w 58"/>
                  <a:gd name="T27" fmla="*/ 52 h 61"/>
                  <a:gd name="T28" fmla="*/ 49 w 58"/>
                  <a:gd name="T29" fmla="*/ 41 h 61"/>
                  <a:gd name="T30" fmla="*/ 44 w 58"/>
                  <a:gd name="T31" fmla="*/ 40 h 61"/>
                  <a:gd name="T32" fmla="*/ 44 w 58"/>
                  <a:gd name="T33" fmla="*/ 35 h 61"/>
                  <a:gd name="T34" fmla="*/ 49 w 58"/>
                  <a:gd name="T35" fmla="*/ 36 h 61"/>
                  <a:gd name="T36" fmla="*/ 49 w 58"/>
                  <a:gd name="T37" fmla="*/ 4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8" h="61">
                    <a:moveTo>
                      <a:pt x="23" y="2"/>
                    </a:moveTo>
                    <a:cubicBezTo>
                      <a:pt x="2" y="18"/>
                      <a:pt x="2" y="18"/>
                      <a:pt x="2" y="18"/>
                    </a:cubicBezTo>
                    <a:cubicBezTo>
                      <a:pt x="0" y="20"/>
                      <a:pt x="0" y="23"/>
                      <a:pt x="2" y="24"/>
                    </a:cubicBezTo>
                    <a:cubicBezTo>
                      <a:pt x="29" y="59"/>
                      <a:pt x="29" y="59"/>
                      <a:pt x="29" y="59"/>
                    </a:cubicBezTo>
                    <a:cubicBezTo>
                      <a:pt x="30" y="61"/>
                      <a:pt x="33" y="61"/>
                      <a:pt x="35" y="60"/>
                    </a:cubicBezTo>
                    <a:cubicBezTo>
                      <a:pt x="56" y="43"/>
                      <a:pt x="56" y="43"/>
                      <a:pt x="56" y="43"/>
                    </a:cubicBezTo>
                    <a:cubicBezTo>
                      <a:pt x="58" y="42"/>
                      <a:pt x="58" y="39"/>
                      <a:pt x="57" y="37"/>
                    </a:cubicBezTo>
                    <a:cubicBezTo>
                      <a:pt x="29" y="3"/>
                      <a:pt x="29" y="3"/>
                      <a:pt x="29" y="3"/>
                    </a:cubicBezTo>
                    <a:cubicBezTo>
                      <a:pt x="28" y="1"/>
                      <a:pt x="25" y="0"/>
                      <a:pt x="23" y="2"/>
                    </a:cubicBezTo>
                    <a:close/>
                    <a:moveTo>
                      <a:pt x="34" y="52"/>
                    </a:moveTo>
                    <a:cubicBezTo>
                      <a:pt x="32" y="54"/>
                      <a:pt x="30" y="53"/>
                      <a:pt x="29" y="52"/>
                    </a:cubicBezTo>
                    <a:cubicBezTo>
                      <a:pt x="27" y="50"/>
                      <a:pt x="28" y="48"/>
                      <a:pt x="29" y="47"/>
                    </a:cubicBezTo>
                    <a:cubicBezTo>
                      <a:pt x="31" y="45"/>
                      <a:pt x="33" y="46"/>
                      <a:pt x="35" y="47"/>
                    </a:cubicBezTo>
                    <a:cubicBezTo>
                      <a:pt x="36" y="49"/>
                      <a:pt x="36" y="51"/>
                      <a:pt x="34" y="52"/>
                    </a:cubicBezTo>
                    <a:close/>
                    <a:moveTo>
                      <a:pt x="49" y="41"/>
                    </a:moveTo>
                    <a:cubicBezTo>
                      <a:pt x="47" y="42"/>
                      <a:pt x="45" y="42"/>
                      <a:pt x="44" y="40"/>
                    </a:cubicBezTo>
                    <a:cubicBezTo>
                      <a:pt x="42" y="39"/>
                      <a:pt x="43" y="36"/>
                      <a:pt x="44" y="35"/>
                    </a:cubicBezTo>
                    <a:cubicBezTo>
                      <a:pt x="46" y="34"/>
                      <a:pt x="48" y="34"/>
                      <a:pt x="49" y="36"/>
                    </a:cubicBezTo>
                    <a:cubicBezTo>
                      <a:pt x="51" y="37"/>
                      <a:pt x="50" y="40"/>
                      <a:pt x="49"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5" name="Freeform 192"/>
              <p:cNvSpPr>
                <a:spLocks/>
              </p:cNvSpPr>
              <p:nvPr/>
            </p:nvSpPr>
            <p:spPr bwMode="auto">
              <a:xfrm>
                <a:off x="1703" y="2842"/>
                <a:ext cx="263" cy="182"/>
              </a:xfrm>
              <a:custGeom>
                <a:avLst/>
                <a:gdLst>
                  <a:gd name="T0" fmla="*/ 181 w 181"/>
                  <a:gd name="T1" fmla="*/ 113 h 125"/>
                  <a:gd name="T2" fmla="*/ 169 w 181"/>
                  <a:gd name="T3" fmla="*/ 125 h 125"/>
                  <a:gd name="T4" fmla="*/ 12 w 181"/>
                  <a:gd name="T5" fmla="*/ 125 h 125"/>
                  <a:gd name="T6" fmla="*/ 0 w 181"/>
                  <a:gd name="T7" fmla="*/ 113 h 125"/>
                  <a:gd name="T8" fmla="*/ 0 w 181"/>
                  <a:gd name="T9" fmla="*/ 12 h 125"/>
                  <a:gd name="T10" fmla="*/ 12 w 181"/>
                  <a:gd name="T11" fmla="*/ 0 h 125"/>
                  <a:gd name="T12" fmla="*/ 169 w 181"/>
                  <a:gd name="T13" fmla="*/ 0 h 125"/>
                  <a:gd name="T14" fmla="*/ 181 w 181"/>
                  <a:gd name="T15" fmla="*/ 12 h 125"/>
                  <a:gd name="T16" fmla="*/ 181 w 181"/>
                  <a:gd name="T17" fmla="*/ 11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1" h="125">
                    <a:moveTo>
                      <a:pt x="181" y="113"/>
                    </a:moveTo>
                    <a:cubicBezTo>
                      <a:pt x="181" y="120"/>
                      <a:pt x="176" y="125"/>
                      <a:pt x="169" y="125"/>
                    </a:cubicBezTo>
                    <a:cubicBezTo>
                      <a:pt x="12" y="125"/>
                      <a:pt x="12" y="125"/>
                      <a:pt x="12" y="125"/>
                    </a:cubicBezTo>
                    <a:cubicBezTo>
                      <a:pt x="5" y="125"/>
                      <a:pt x="0" y="120"/>
                      <a:pt x="0" y="113"/>
                    </a:cubicBezTo>
                    <a:cubicBezTo>
                      <a:pt x="0" y="12"/>
                      <a:pt x="0" y="12"/>
                      <a:pt x="0" y="12"/>
                    </a:cubicBezTo>
                    <a:cubicBezTo>
                      <a:pt x="0" y="5"/>
                      <a:pt x="5" y="0"/>
                      <a:pt x="12" y="0"/>
                    </a:cubicBezTo>
                    <a:cubicBezTo>
                      <a:pt x="169" y="0"/>
                      <a:pt x="169" y="0"/>
                      <a:pt x="169" y="0"/>
                    </a:cubicBezTo>
                    <a:cubicBezTo>
                      <a:pt x="176" y="0"/>
                      <a:pt x="181" y="5"/>
                      <a:pt x="181" y="12"/>
                    </a:cubicBezTo>
                    <a:lnTo>
                      <a:pt x="181" y="113"/>
                    </a:lnTo>
                    <a:close/>
                  </a:path>
                </a:pathLst>
              </a:custGeom>
              <a:grpFill/>
              <a:ln w="26988" cap="flat">
                <a:noFill/>
                <a:prstDash val="solid"/>
                <a:miter lim="800000"/>
                <a:headEnd/>
                <a:tailEnd/>
              </a:ln>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6" name="Rectangle 193"/>
              <p:cNvSpPr>
                <a:spLocks noChangeArrowheads="1"/>
              </p:cNvSpPr>
              <p:nvPr/>
            </p:nvSpPr>
            <p:spPr bwMode="auto">
              <a:xfrm>
                <a:off x="1809" y="2948"/>
                <a:ext cx="117" cy="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7" name="Rectangle 194"/>
              <p:cNvSpPr>
                <a:spLocks noChangeArrowheads="1"/>
              </p:cNvSpPr>
              <p:nvPr/>
            </p:nvSpPr>
            <p:spPr bwMode="auto">
              <a:xfrm>
                <a:off x="1853" y="2983"/>
                <a:ext cx="73" cy="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8" name="Rectangle 195"/>
              <p:cNvSpPr>
                <a:spLocks noChangeArrowheads="1"/>
              </p:cNvSpPr>
              <p:nvPr/>
            </p:nvSpPr>
            <p:spPr bwMode="auto">
              <a:xfrm>
                <a:off x="1707" y="2893"/>
                <a:ext cx="256" cy="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9" name="Freeform 196"/>
              <p:cNvSpPr>
                <a:spLocks/>
              </p:cNvSpPr>
              <p:nvPr/>
            </p:nvSpPr>
            <p:spPr bwMode="auto">
              <a:xfrm>
                <a:off x="787" y="1959"/>
                <a:ext cx="280" cy="194"/>
              </a:xfrm>
              <a:custGeom>
                <a:avLst/>
                <a:gdLst>
                  <a:gd name="T0" fmla="*/ 193 w 193"/>
                  <a:gd name="T1" fmla="*/ 121 h 133"/>
                  <a:gd name="T2" fmla="*/ 180 w 193"/>
                  <a:gd name="T3" fmla="*/ 133 h 133"/>
                  <a:gd name="T4" fmla="*/ 13 w 193"/>
                  <a:gd name="T5" fmla="*/ 133 h 133"/>
                  <a:gd name="T6" fmla="*/ 0 w 193"/>
                  <a:gd name="T7" fmla="*/ 121 h 133"/>
                  <a:gd name="T8" fmla="*/ 0 w 193"/>
                  <a:gd name="T9" fmla="*/ 13 h 133"/>
                  <a:gd name="T10" fmla="*/ 13 w 193"/>
                  <a:gd name="T11" fmla="*/ 0 h 133"/>
                  <a:gd name="T12" fmla="*/ 180 w 193"/>
                  <a:gd name="T13" fmla="*/ 0 h 133"/>
                  <a:gd name="T14" fmla="*/ 193 w 193"/>
                  <a:gd name="T15" fmla="*/ 13 h 133"/>
                  <a:gd name="T16" fmla="*/ 193 w 193"/>
                  <a:gd name="T17" fmla="*/ 12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33">
                    <a:moveTo>
                      <a:pt x="193" y="121"/>
                    </a:moveTo>
                    <a:cubicBezTo>
                      <a:pt x="193" y="128"/>
                      <a:pt x="187" y="133"/>
                      <a:pt x="180" y="133"/>
                    </a:cubicBezTo>
                    <a:cubicBezTo>
                      <a:pt x="13" y="133"/>
                      <a:pt x="13" y="133"/>
                      <a:pt x="13" y="133"/>
                    </a:cubicBezTo>
                    <a:cubicBezTo>
                      <a:pt x="6" y="133"/>
                      <a:pt x="0" y="128"/>
                      <a:pt x="0" y="121"/>
                    </a:cubicBezTo>
                    <a:cubicBezTo>
                      <a:pt x="0" y="13"/>
                      <a:pt x="0" y="13"/>
                      <a:pt x="0" y="13"/>
                    </a:cubicBezTo>
                    <a:cubicBezTo>
                      <a:pt x="0" y="5"/>
                      <a:pt x="6" y="0"/>
                      <a:pt x="13" y="0"/>
                    </a:cubicBezTo>
                    <a:cubicBezTo>
                      <a:pt x="180" y="0"/>
                      <a:pt x="180" y="0"/>
                      <a:pt x="180" y="0"/>
                    </a:cubicBezTo>
                    <a:cubicBezTo>
                      <a:pt x="187" y="0"/>
                      <a:pt x="193" y="5"/>
                      <a:pt x="193" y="13"/>
                    </a:cubicBezTo>
                    <a:lnTo>
                      <a:pt x="193" y="121"/>
                    </a:lnTo>
                    <a:close/>
                  </a:path>
                </a:pathLst>
              </a:custGeom>
              <a:grpFill/>
              <a:ln w="26988" cap="flat">
                <a:noFill/>
                <a:prstDash val="solid"/>
                <a:miter lim="800000"/>
                <a:headEnd/>
                <a:tailEnd/>
              </a:ln>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0" name="Rectangle 197"/>
              <p:cNvSpPr>
                <a:spLocks noChangeArrowheads="1"/>
              </p:cNvSpPr>
              <p:nvPr/>
            </p:nvSpPr>
            <p:spPr bwMode="auto">
              <a:xfrm>
                <a:off x="900" y="2073"/>
                <a:ext cx="124"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1" name="Rectangle 198"/>
              <p:cNvSpPr>
                <a:spLocks noChangeArrowheads="1"/>
              </p:cNvSpPr>
              <p:nvPr/>
            </p:nvSpPr>
            <p:spPr bwMode="auto">
              <a:xfrm>
                <a:off x="947" y="2109"/>
                <a:ext cx="77"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2" name="Rectangle 199"/>
              <p:cNvSpPr>
                <a:spLocks noChangeArrowheads="1"/>
              </p:cNvSpPr>
              <p:nvPr/>
            </p:nvSpPr>
            <p:spPr bwMode="auto">
              <a:xfrm>
                <a:off x="791" y="2013"/>
                <a:ext cx="273" cy="3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3" name="Freeform 200"/>
              <p:cNvSpPr>
                <a:spLocks/>
              </p:cNvSpPr>
              <p:nvPr/>
            </p:nvSpPr>
            <p:spPr bwMode="auto">
              <a:xfrm>
                <a:off x="630" y="1175"/>
                <a:ext cx="260" cy="185"/>
              </a:xfrm>
              <a:custGeom>
                <a:avLst/>
                <a:gdLst>
                  <a:gd name="T0" fmla="*/ 173 w 179"/>
                  <a:gd name="T1" fmla="*/ 110 h 127"/>
                  <a:gd name="T2" fmla="*/ 167 w 179"/>
                  <a:gd name="T3" fmla="*/ 110 h 127"/>
                  <a:gd name="T4" fmla="*/ 162 w 179"/>
                  <a:gd name="T5" fmla="*/ 115 h 127"/>
                  <a:gd name="T6" fmla="*/ 17 w 179"/>
                  <a:gd name="T7" fmla="*/ 115 h 127"/>
                  <a:gd name="T8" fmla="*/ 12 w 179"/>
                  <a:gd name="T9" fmla="*/ 110 h 127"/>
                  <a:gd name="T10" fmla="*/ 12 w 179"/>
                  <a:gd name="T11" fmla="*/ 17 h 127"/>
                  <a:gd name="T12" fmla="*/ 17 w 179"/>
                  <a:gd name="T13" fmla="*/ 12 h 127"/>
                  <a:gd name="T14" fmla="*/ 162 w 179"/>
                  <a:gd name="T15" fmla="*/ 12 h 127"/>
                  <a:gd name="T16" fmla="*/ 167 w 179"/>
                  <a:gd name="T17" fmla="*/ 17 h 127"/>
                  <a:gd name="T18" fmla="*/ 167 w 179"/>
                  <a:gd name="T19" fmla="*/ 110 h 127"/>
                  <a:gd name="T20" fmla="*/ 173 w 179"/>
                  <a:gd name="T21" fmla="*/ 110 h 127"/>
                  <a:gd name="T22" fmla="*/ 179 w 179"/>
                  <a:gd name="T23" fmla="*/ 110 h 127"/>
                  <a:gd name="T24" fmla="*/ 179 w 179"/>
                  <a:gd name="T25" fmla="*/ 17 h 127"/>
                  <a:gd name="T26" fmla="*/ 162 w 179"/>
                  <a:gd name="T27" fmla="*/ 0 h 127"/>
                  <a:gd name="T28" fmla="*/ 17 w 179"/>
                  <a:gd name="T29" fmla="*/ 0 h 127"/>
                  <a:gd name="T30" fmla="*/ 0 w 179"/>
                  <a:gd name="T31" fmla="*/ 17 h 127"/>
                  <a:gd name="T32" fmla="*/ 0 w 179"/>
                  <a:gd name="T33" fmla="*/ 110 h 127"/>
                  <a:gd name="T34" fmla="*/ 17 w 179"/>
                  <a:gd name="T35" fmla="*/ 127 h 127"/>
                  <a:gd name="T36" fmla="*/ 162 w 179"/>
                  <a:gd name="T37" fmla="*/ 127 h 127"/>
                  <a:gd name="T38" fmla="*/ 179 w 179"/>
                  <a:gd name="T39" fmla="*/ 110 h 127"/>
                  <a:gd name="T40" fmla="*/ 173 w 179"/>
                  <a:gd name="T41" fmla="*/ 11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9" h="127">
                    <a:moveTo>
                      <a:pt x="173" y="110"/>
                    </a:moveTo>
                    <a:cubicBezTo>
                      <a:pt x="167" y="110"/>
                      <a:pt x="167" y="110"/>
                      <a:pt x="167" y="110"/>
                    </a:cubicBezTo>
                    <a:cubicBezTo>
                      <a:pt x="167" y="113"/>
                      <a:pt x="165" y="115"/>
                      <a:pt x="162" y="115"/>
                    </a:cubicBezTo>
                    <a:cubicBezTo>
                      <a:pt x="17" y="115"/>
                      <a:pt x="17" y="115"/>
                      <a:pt x="17" y="115"/>
                    </a:cubicBezTo>
                    <a:cubicBezTo>
                      <a:pt x="14" y="115"/>
                      <a:pt x="12" y="113"/>
                      <a:pt x="12" y="110"/>
                    </a:cubicBezTo>
                    <a:cubicBezTo>
                      <a:pt x="12" y="17"/>
                      <a:pt x="12" y="17"/>
                      <a:pt x="12" y="17"/>
                    </a:cubicBezTo>
                    <a:cubicBezTo>
                      <a:pt x="12" y="14"/>
                      <a:pt x="14" y="12"/>
                      <a:pt x="17" y="12"/>
                    </a:cubicBezTo>
                    <a:cubicBezTo>
                      <a:pt x="162" y="12"/>
                      <a:pt x="162" y="12"/>
                      <a:pt x="162" y="12"/>
                    </a:cubicBezTo>
                    <a:cubicBezTo>
                      <a:pt x="165" y="12"/>
                      <a:pt x="167" y="14"/>
                      <a:pt x="167" y="17"/>
                    </a:cubicBezTo>
                    <a:cubicBezTo>
                      <a:pt x="167" y="110"/>
                      <a:pt x="167" y="110"/>
                      <a:pt x="167" y="110"/>
                    </a:cubicBezTo>
                    <a:cubicBezTo>
                      <a:pt x="173" y="110"/>
                      <a:pt x="173" y="110"/>
                      <a:pt x="173" y="110"/>
                    </a:cubicBezTo>
                    <a:cubicBezTo>
                      <a:pt x="179" y="110"/>
                      <a:pt x="179" y="110"/>
                      <a:pt x="179" y="110"/>
                    </a:cubicBezTo>
                    <a:cubicBezTo>
                      <a:pt x="179" y="17"/>
                      <a:pt x="179" y="17"/>
                      <a:pt x="179" y="17"/>
                    </a:cubicBezTo>
                    <a:cubicBezTo>
                      <a:pt x="179" y="7"/>
                      <a:pt x="172" y="0"/>
                      <a:pt x="162" y="0"/>
                    </a:cubicBezTo>
                    <a:cubicBezTo>
                      <a:pt x="17" y="0"/>
                      <a:pt x="17" y="0"/>
                      <a:pt x="17" y="0"/>
                    </a:cubicBezTo>
                    <a:cubicBezTo>
                      <a:pt x="8" y="0"/>
                      <a:pt x="0" y="7"/>
                      <a:pt x="0" y="17"/>
                    </a:cubicBezTo>
                    <a:cubicBezTo>
                      <a:pt x="0" y="110"/>
                      <a:pt x="0" y="110"/>
                      <a:pt x="0" y="110"/>
                    </a:cubicBezTo>
                    <a:cubicBezTo>
                      <a:pt x="0" y="120"/>
                      <a:pt x="8" y="127"/>
                      <a:pt x="17" y="127"/>
                    </a:cubicBezTo>
                    <a:cubicBezTo>
                      <a:pt x="162" y="127"/>
                      <a:pt x="162" y="127"/>
                      <a:pt x="162" y="127"/>
                    </a:cubicBezTo>
                    <a:cubicBezTo>
                      <a:pt x="172" y="127"/>
                      <a:pt x="179" y="120"/>
                      <a:pt x="179" y="110"/>
                    </a:cubicBezTo>
                    <a:cubicBezTo>
                      <a:pt x="173" y="110"/>
                      <a:pt x="173" y="110"/>
                      <a:pt x="173" y="1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4" name="Rectangle 201"/>
              <p:cNvSpPr>
                <a:spLocks noChangeArrowheads="1"/>
              </p:cNvSpPr>
              <p:nvPr/>
            </p:nvSpPr>
            <p:spPr bwMode="auto">
              <a:xfrm>
                <a:off x="736" y="1282"/>
                <a:ext cx="107" cy="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5" name="Rectangle 202"/>
              <p:cNvSpPr>
                <a:spLocks noChangeArrowheads="1"/>
              </p:cNvSpPr>
              <p:nvPr/>
            </p:nvSpPr>
            <p:spPr bwMode="auto">
              <a:xfrm>
                <a:off x="778" y="1314"/>
                <a:ext cx="65" cy="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6" name="Rectangle 203"/>
              <p:cNvSpPr>
                <a:spLocks noChangeArrowheads="1"/>
              </p:cNvSpPr>
              <p:nvPr/>
            </p:nvSpPr>
            <p:spPr bwMode="auto">
              <a:xfrm>
                <a:off x="643" y="1231"/>
                <a:ext cx="235" cy="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7" name="Freeform 204"/>
              <p:cNvSpPr>
                <a:spLocks/>
              </p:cNvSpPr>
              <p:nvPr/>
            </p:nvSpPr>
            <p:spPr bwMode="auto">
              <a:xfrm>
                <a:off x="2048" y="895"/>
                <a:ext cx="185" cy="128"/>
              </a:xfrm>
              <a:custGeom>
                <a:avLst/>
                <a:gdLst>
                  <a:gd name="T0" fmla="*/ 127 w 127"/>
                  <a:gd name="T1" fmla="*/ 80 h 88"/>
                  <a:gd name="T2" fmla="*/ 119 w 127"/>
                  <a:gd name="T3" fmla="*/ 88 h 88"/>
                  <a:gd name="T4" fmla="*/ 9 w 127"/>
                  <a:gd name="T5" fmla="*/ 88 h 88"/>
                  <a:gd name="T6" fmla="*/ 0 w 127"/>
                  <a:gd name="T7" fmla="*/ 80 h 88"/>
                  <a:gd name="T8" fmla="*/ 0 w 127"/>
                  <a:gd name="T9" fmla="*/ 9 h 88"/>
                  <a:gd name="T10" fmla="*/ 9 w 127"/>
                  <a:gd name="T11" fmla="*/ 0 h 88"/>
                  <a:gd name="T12" fmla="*/ 119 w 127"/>
                  <a:gd name="T13" fmla="*/ 0 h 88"/>
                  <a:gd name="T14" fmla="*/ 127 w 127"/>
                  <a:gd name="T15" fmla="*/ 9 h 88"/>
                  <a:gd name="T16" fmla="*/ 127 w 127"/>
                  <a:gd name="T17" fmla="*/ 8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88">
                    <a:moveTo>
                      <a:pt x="127" y="80"/>
                    </a:moveTo>
                    <a:cubicBezTo>
                      <a:pt x="127" y="84"/>
                      <a:pt x="123" y="88"/>
                      <a:pt x="119" y="88"/>
                    </a:cubicBezTo>
                    <a:cubicBezTo>
                      <a:pt x="9" y="88"/>
                      <a:pt x="9" y="88"/>
                      <a:pt x="9" y="88"/>
                    </a:cubicBezTo>
                    <a:cubicBezTo>
                      <a:pt x="4" y="88"/>
                      <a:pt x="0" y="84"/>
                      <a:pt x="0" y="80"/>
                    </a:cubicBezTo>
                    <a:cubicBezTo>
                      <a:pt x="0" y="9"/>
                      <a:pt x="0" y="9"/>
                      <a:pt x="0" y="9"/>
                    </a:cubicBezTo>
                    <a:cubicBezTo>
                      <a:pt x="0" y="4"/>
                      <a:pt x="4" y="0"/>
                      <a:pt x="9" y="0"/>
                    </a:cubicBezTo>
                    <a:cubicBezTo>
                      <a:pt x="119" y="0"/>
                      <a:pt x="119" y="0"/>
                      <a:pt x="119" y="0"/>
                    </a:cubicBezTo>
                    <a:cubicBezTo>
                      <a:pt x="123" y="0"/>
                      <a:pt x="127" y="4"/>
                      <a:pt x="127" y="9"/>
                    </a:cubicBezTo>
                    <a:lnTo>
                      <a:pt x="127" y="80"/>
                    </a:lnTo>
                    <a:close/>
                  </a:path>
                </a:pathLst>
              </a:custGeom>
              <a:grpFill/>
              <a:ln w="26988" cap="flat">
                <a:noFill/>
                <a:prstDash val="solid"/>
                <a:miter lim="800000"/>
                <a:headEnd/>
                <a:tailEnd/>
              </a:ln>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7" name="Group 406"/>
            <p:cNvGrpSpPr>
              <a:grpSpLocks/>
            </p:cNvGrpSpPr>
            <p:nvPr/>
          </p:nvGrpSpPr>
          <p:grpSpPr bwMode="auto">
            <a:xfrm>
              <a:off x="586" y="587"/>
              <a:ext cx="2147" cy="2825"/>
              <a:chOff x="586" y="587"/>
              <a:chExt cx="2147" cy="2825"/>
            </a:xfrm>
            <a:grpFill/>
          </p:grpSpPr>
          <p:sp>
            <p:nvSpPr>
              <p:cNvPr id="230" name="Rectangle 206"/>
              <p:cNvSpPr>
                <a:spLocks noChangeArrowheads="1"/>
              </p:cNvSpPr>
              <p:nvPr/>
            </p:nvSpPr>
            <p:spPr bwMode="auto">
              <a:xfrm>
                <a:off x="2122" y="969"/>
                <a:ext cx="81" cy="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1" name="Rectangle 207"/>
              <p:cNvSpPr>
                <a:spLocks noChangeArrowheads="1"/>
              </p:cNvSpPr>
              <p:nvPr/>
            </p:nvSpPr>
            <p:spPr bwMode="auto">
              <a:xfrm>
                <a:off x="2154" y="994"/>
                <a:ext cx="49" cy="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2" name="Rectangle 208"/>
              <p:cNvSpPr>
                <a:spLocks noChangeArrowheads="1"/>
              </p:cNvSpPr>
              <p:nvPr/>
            </p:nvSpPr>
            <p:spPr bwMode="auto">
              <a:xfrm>
                <a:off x="2052" y="931"/>
                <a:ext cx="179" cy="2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3" name="Freeform 209"/>
              <p:cNvSpPr>
                <a:spLocks/>
              </p:cNvSpPr>
              <p:nvPr/>
            </p:nvSpPr>
            <p:spPr bwMode="auto">
              <a:xfrm>
                <a:off x="2061" y="1439"/>
                <a:ext cx="166" cy="116"/>
              </a:xfrm>
              <a:custGeom>
                <a:avLst/>
                <a:gdLst>
                  <a:gd name="T0" fmla="*/ 114 w 114"/>
                  <a:gd name="T1" fmla="*/ 72 h 80"/>
                  <a:gd name="T2" fmla="*/ 107 w 114"/>
                  <a:gd name="T3" fmla="*/ 80 h 80"/>
                  <a:gd name="T4" fmla="*/ 7 w 114"/>
                  <a:gd name="T5" fmla="*/ 80 h 80"/>
                  <a:gd name="T6" fmla="*/ 0 w 114"/>
                  <a:gd name="T7" fmla="*/ 72 h 80"/>
                  <a:gd name="T8" fmla="*/ 0 w 114"/>
                  <a:gd name="T9" fmla="*/ 8 h 80"/>
                  <a:gd name="T10" fmla="*/ 7 w 114"/>
                  <a:gd name="T11" fmla="*/ 0 h 80"/>
                  <a:gd name="T12" fmla="*/ 107 w 114"/>
                  <a:gd name="T13" fmla="*/ 0 h 80"/>
                  <a:gd name="T14" fmla="*/ 114 w 114"/>
                  <a:gd name="T15" fmla="*/ 8 h 80"/>
                  <a:gd name="T16" fmla="*/ 114 w 114"/>
                  <a:gd name="T17" fmla="*/ 7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 h="80">
                    <a:moveTo>
                      <a:pt x="114" y="72"/>
                    </a:moveTo>
                    <a:cubicBezTo>
                      <a:pt x="114" y="76"/>
                      <a:pt x="111" y="80"/>
                      <a:pt x="107" y="80"/>
                    </a:cubicBezTo>
                    <a:cubicBezTo>
                      <a:pt x="7" y="80"/>
                      <a:pt x="7" y="80"/>
                      <a:pt x="7" y="80"/>
                    </a:cubicBezTo>
                    <a:cubicBezTo>
                      <a:pt x="3" y="80"/>
                      <a:pt x="0" y="76"/>
                      <a:pt x="0" y="72"/>
                    </a:cubicBezTo>
                    <a:cubicBezTo>
                      <a:pt x="0" y="8"/>
                      <a:pt x="0" y="8"/>
                      <a:pt x="0" y="8"/>
                    </a:cubicBezTo>
                    <a:cubicBezTo>
                      <a:pt x="0" y="4"/>
                      <a:pt x="3" y="0"/>
                      <a:pt x="7" y="0"/>
                    </a:cubicBezTo>
                    <a:cubicBezTo>
                      <a:pt x="107" y="0"/>
                      <a:pt x="107" y="0"/>
                      <a:pt x="107" y="0"/>
                    </a:cubicBezTo>
                    <a:cubicBezTo>
                      <a:pt x="111" y="0"/>
                      <a:pt x="114" y="4"/>
                      <a:pt x="114" y="8"/>
                    </a:cubicBezTo>
                    <a:lnTo>
                      <a:pt x="114" y="72"/>
                    </a:lnTo>
                    <a:close/>
                  </a:path>
                </a:pathLst>
              </a:custGeom>
              <a:grpFill/>
              <a:ln w="26988" cap="flat">
                <a:noFill/>
                <a:prstDash val="solid"/>
                <a:miter lim="800000"/>
                <a:headEnd/>
                <a:tailEnd/>
              </a:ln>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4" name="Rectangle 210"/>
              <p:cNvSpPr>
                <a:spLocks noChangeArrowheads="1"/>
              </p:cNvSpPr>
              <p:nvPr/>
            </p:nvSpPr>
            <p:spPr bwMode="auto">
              <a:xfrm>
                <a:off x="2128" y="1506"/>
                <a:ext cx="73" cy="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5" name="Rectangle 211"/>
              <p:cNvSpPr>
                <a:spLocks noChangeArrowheads="1"/>
              </p:cNvSpPr>
              <p:nvPr/>
            </p:nvSpPr>
            <p:spPr bwMode="auto">
              <a:xfrm>
                <a:off x="2155" y="1529"/>
                <a:ext cx="46" cy="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6" name="Rectangle 212"/>
              <p:cNvSpPr>
                <a:spLocks noChangeArrowheads="1"/>
              </p:cNvSpPr>
              <p:nvPr/>
            </p:nvSpPr>
            <p:spPr bwMode="auto">
              <a:xfrm>
                <a:off x="2064" y="1471"/>
                <a:ext cx="161" cy="2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7" name="Freeform 213"/>
              <p:cNvSpPr>
                <a:spLocks noEditPoints="1"/>
              </p:cNvSpPr>
              <p:nvPr/>
            </p:nvSpPr>
            <p:spPr bwMode="auto">
              <a:xfrm>
                <a:off x="781" y="1655"/>
                <a:ext cx="246" cy="256"/>
              </a:xfrm>
              <a:custGeom>
                <a:avLst/>
                <a:gdLst>
                  <a:gd name="T0" fmla="*/ 128 w 246"/>
                  <a:gd name="T1" fmla="*/ 13 h 256"/>
                  <a:gd name="T2" fmla="*/ 128 w 246"/>
                  <a:gd name="T3" fmla="*/ 0 h 256"/>
                  <a:gd name="T4" fmla="*/ 100 w 246"/>
                  <a:gd name="T5" fmla="*/ 0 h 256"/>
                  <a:gd name="T6" fmla="*/ 100 w 246"/>
                  <a:gd name="T7" fmla="*/ 25 h 256"/>
                  <a:gd name="T8" fmla="*/ 67 w 246"/>
                  <a:gd name="T9" fmla="*/ 25 h 256"/>
                  <a:gd name="T10" fmla="*/ 64 w 246"/>
                  <a:gd name="T11" fmla="*/ 12 h 256"/>
                  <a:gd name="T12" fmla="*/ 11 w 246"/>
                  <a:gd name="T13" fmla="*/ 12 h 256"/>
                  <a:gd name="T14" fmla="*/ 11 w 246"/>
                  <a:gd name="T15" fmla="*/ 114 h 256"/>
                  <a:gd name="T16" fmla="*/ 0 w 246"/>
                  <a:gd name="T17" fmla="*/ 114 h 256"/>
                  <a:gd name="T18" fmla="*/ 0 w 246"/>
                  <a:gd name="T19" fmla="*/ 127 h 256"/>
                  <a:gd name="T20" fmla="*/ 10 w 246"/>
                  <a:gd name="T21" fmla="*/ 127 h 256"/>
                  <a:gd name="T22" fmla="*/ 10 w 246"/>
                  <a:gd name="T23" fmla="*/ 256 h 256"/>
                  <a:gd name="T24" fmla="*/ 224 w 246"/>
                  <a:gd name="T25" fmla="*/ 256 h 256"/>
                  <a:gd name="T26" fmla="*/ 224 w 246"/>
                  <a:gd name="T27" fmla="*/ 131 h 256"/>
                  <a:gd name="T28" fmla="*/ 246 w 246"/>
                  <a:gd name="T29" fmla="*/ 131 h 256"/>
                  <a:gd name="T30" fmla="*/ 128 w 246"/>
                  <a:gd name="T31" fmla="*/ 13 h 256"/>
                  <a:gd name="T32" fmla="*/ 57 w 246"/>
                  <a:gd name="T33" fmla="*/ 210 h 256"/>
                  <a:gd name="T34" fmla="*/ 39 w 246"/>
                  <a:gd name="T35" fmla="*/ 210 h 256"/>
                  <a:gd name="T36" fmla="*/ 39 w 246"/>
                  <a:gd name="T37" fmla="*/ 192 h 256"/>
                  <a:gd name="T38" fmla="*/ 57 w 246"/>
                  <a:gd name="T39" fmla="*/ 192 h 256"/>
                  <a:gd name="T40" fmla="*/ 57 w 246"/>
                  <a:gd name="T41" fmla="*/ 210 h 256"/>
                  <a:gd name="T42" fmla="*/ 57 w 246"/>
                  <a:gd name="T43" fmla="*/ 172 h 256"/>
                  <a:gd name="T44" fmla="*/ 39 w 246"/>
                  <a:gd name="T45" fmla="*/ 172 h 256"/>
                  <a:gd name="T46" fmla="*/ 39 w 246"/>
                  <a:gd name="T47" fmla="*/ 155 h 256"/>
                  <a:gd name="T48" fmla="*/ 57 w 246"/>
                  <a:gd name="T49" fmla="*/ 155 h 256"/>
                  <a:gd name="T50" fmla="*/ 57 w 246"/>
                  <a:gd name="T51" fmla="*/ 172 h 256"/>
                  <a:gd name="T52" fmla="*/ 97 w 246"/>
                  <a:gd name="T53" fmla="*/ 210 h 256"/>
                  <a:gd name="T54" fmla="*/ 80 w 246"/>
                  <a:gd name="T55" fmla="*/ 210 h 256"/>
                  <a:gd name="T56" fmla="*/ 80 w 246"/>
                  <a:gd name="T57" fmla="*/ 192 h 256"/>
                  <a:gd name="T58" fmla="*/ 97 w 246"/>
                  <a:gd name="T59" fmla="*/ 192 h 256"/>
                  <a:gd name="T60" fmla="*/ 97 w 246"/>
                  <a:gd name="T61" fmla="*/ 210 h 256"/>
                  <a:gd name="T62" fmla="*/ 97 w 246"/>
                  <a:gd name="T63" fmla="*/ 172 h 256"/>
                  <a:gd name="T64" fmla="*/ 80 w 246"/>
                  <a:gd name="T65" fmla="*/ 172 h 256"/>
                  <a:gd name="T66" fmla="*/ 80 w 246"/>
                  <a:gd name="T67" fmla="*/ 155 h 256"/>
                  <a:gd name="T68" fmla="*/ 97 w 246"/>
                  <a:gd name="T69" fmla="*/ 155 h 256"/>
                  <a:gd name="T70" fmla="*/ 97 w 246"/>
                  <a:gd name="T71" fmla="*/ 172 h 256"/>
                  <a:gd name="T72" fmla="*/ 201 w 246"/>
                  <a:gd name="T73" fmla="*/ 235 h 256"/>
                  <a:gd name="T74" fmla="*/ 138 w 246"/>
                  <a:gd name="T75" fmla="*/ 235 h 256"/>
                  <a:gd name="T76" fmla="*/ 138 w 246"/>
                  <a:gd name="T77" fmla="*/ 155 h 256"/>
                  <a:gd name="T78" fmla="*/ 201 w 246"/>
                  <a:gd name="T79" fmla="*/ 155 h 256"/>
                  <a:gd name="T80" fmla="*/ 201 w 246"/>
                  <a:gd name="T81" fmla="*/ 235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6" h="256">
                    <a:moveTo>
                      <a:pt x="128" y="13"/>
                    </a:moveTo>
                    <a:lnTo>
                      <a:pt x="128" y="0"/>
                    </a:lnTo>
                    <a:lnTo>
                      <a:pt x="100" y="0"/>
                    </a:lnTo>
                    <a:lnTo>
                      <a:pt x="100" y="25"/>
                    </a:lnTo>
                    <a:lnTo>
                      <a:pt x="67" y="25"/>
                    </a:lnTo>
                    <a:lnTo>
                      <a:pt x="64" y="12"/>
                    </a:lnTo>
                    <a:lnTo>
                      <a:pt x="11" y="12"/>
                    </a:lnTo>
                    <a:lnTo>
                      <a:pt x="11" y="114"/>
                    </a:lnTo>
                    <a:lnTo>
                      <a:pt x="0" y="114"/>
                    </a:lnTo>
                    <a:lnTo>
                      <a:pt x="0" y="127"/>
                    </a:lnTo>
                    <a:lnTo>
                      <a:pt x="10" y="127"/>
                    </a:lnTo>
                    <a:lnTo>
                      <a:pt x="10" y="256"/>
                    </a:lnTo>
                    <a:lnTo>
                      <a:pt x="224" y="256"/>
                    </a:lnTo>
                    <a:lnTo>
                      <a:pt x="224" y="131"/>
                    </a:lnTo>
                    <a:lnTo>
                      <a:pt x="246" y="131"/>
                    </a:lnTo>
                    <a:lnTo>
                      <a:pt x="128" y="13"/>
                    </a:lnTo>
                    <a:close/>
                    <a:moveTo>
                      <a:pt x="57" y="210"/>
                    </a:moveTo>
                    <a:lnTo>
                      <a:pt x="39" y="210"/>
                    </a:lnTo>
                    <a:lnTo>
                      <a:pt x="39" y="192"/>
                    </a:lnTo>
                    <a:lnTo>
                      <a:pt x="57" y="192"/>
                    </a:lnTo>
                    <a:lnTo>
                      <a:pt x="57" y="210"/>
                    </a:lnTo>
                    <a:close/>
                    <a:moveTo>
                      <a:pt x="57" y="172"/>
                    </a:moveTo>
                    <a:lnTo>
                      <a:pt x="39" y="172"/>
                    </a:lnTo>
                    <a:lnTo>
                      <a:pt x="39" y="155"/>
                    </a:lnTo>
                    <a:lnTo>
                      <a:pt x="57" y="155"/>
                    </a:lnTo>
                    <a:lnTo>
                      <a:pt x="57" y="172"/>
                    </a:lnTo>
                    <a:close/>
                    <a:moveTo>
                      <a:pt x="97" y="210"/>
                    </a:moveTo>
                    <a:lnTo>
                      <a:pt x="80" y="210"/>
                    </a:lnTo>
                    <a:lnTo>
                      <a:pt x="80" y="192"/>
                    </a:lnTo>
                    <a:lnTo>
                      <a:pt x="97" y="192"/>
                    </a:lnTo>
                    <a:lnTo>
                      <a:pt x="97" y="210"/>
                    </a:lnTo>
                    <a:close/>
                    <a:moveTo>
                      <a:pt x="97" y="172"/>
                    </a:moveTo>
                    <a:lnTo>
                      <a:pt x="80" y="172"/>
                    </a:lnTo>
                    <a:lnTo>
                      <a:pt x="80" y="155"/>
                    </a:lnTo>
                    <a:lnTo>
                      <a:pt x="97" y="155"/>
                    </a:lnTo>
                    <a:lnTo>
                      <a:pt x="97" y="172"/>
                    </a:lnTo>
                    <a:close/>
                    <a:moveTo>
                      <a:pt x="201" y="235"/>
                    </a:moveTo>
                    <a:lnTo>
                      <a:pt x="138" y="235"/>
                    </a:lnTo>
                    <a:lnTo>
                      <a:pt x="138" y="155"/>
                    </a:lnTo>
                    <a:lnTo>
                      <a:pt x="201" y="155"/>
                    </a:lnTo>
                    <a:lnTo>
                      <a:pt x="201" y="2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8" name="Freeform 214"/>
              <p:cNvSpPr>
                <a:spLocks noEditPoints="1"/>
              </p:cNvSpPr>
              <p:nvPr/>
            </p:nvSpPr>
            <p:spPr bwMode="auto">
              <a:xfrm>
                <a:off x="2537" y="2063"/>
                <a:ext cx="133" cy="141"/>
              </a:xfrm>
              <a:custGeom>
                <a:avLst/>
                <a:gdLst>
                  <a:gd name="T0" fmla="*/ 69 w 133"/>
                  <a:gd name="T1" fmla="*/ 7 h 141"/>
                  <a:gd name="T2" fmla="*/ 69 w 133"/>
                  <a:gd name="T3" fmla="*/ 0 h 141"/>
                  <a:gd name="T4" fmla="*/ 55 w 133"/>
                  <a:gd name="T5" fmla="*/ 0 h 141"/>
                  <a:gd name="T6" fmla="*/ 55 w 133"/>
                  <a:gd name="T7" fmla="*/ 14 h 141"/>
                  <a:gd name="T8" fmla="*/ 36 w 133"/>
                  <a:gd name="T9" fmla="*/ 14 h 141"/>
                  <a:gd name="T10" fmla="*/ 34 w 133"/>
                  <a:gd name="T11" fmla="*/ 7 h 141"/>
                  <a:gd name="T12" fmla="*/ 5 w 133"/>
                  <a:gd name="T13" fmla="*/ 7 h 141"/>
                  <a:gd name="T14" fmla="*/ 5 w 133"/>
                  <a:gd name="T15" fmla="*/ 62 h 141"/>
                  <a:gd name="T16" fmla="*/ 0 w 133"/>
                  <a:gd name="T17" fmla="*/ 62 h 141"/>
                  <a:gd name="T18" fmla="*/ 0 w 133"/>
                  <a:gd name="T19" fmla="*/ 69 h 141"/>
                  <a:gd name="T20" fmla="*/ 5 w 133"/>
                  <a:gd name="T21" fmla="*/ 69 h 141"/>
                  <a:gd name="T22" fmla="*/ 5 w 133"/>
                  <a:gd name="T23" fmla="*/ 141 h 141"/>
                  <a:gd name="T24" fmla="*/ 122 w 133"/>
                  <a:gd name="T25" fmla="*/ 141 h 141"/>
                  <a:gd name="T26" fmla="*/ 122 w 133"/>
                  <a:gd name="T27" fmla="*/ 72 h 141"/>
                  <a:gd name="T28" fmla="*/ 133 w 133"/>
                  <a:gd name="T29" fmla="*/ 72 h 141"/>
                  <a:gd name="T30" fmla="*/ 69 w 133"/>
                  <a:gd name="T31" fmla="*/ 7 h 141"/>
                  <a:gd name="T32" fmla="*/ 32 w 133"/>
                  <a:gd name="T33" fmla="*/ 116 h 141"/>
                  <a:gd name="T34" fmla="*/ 21 w 133"/>
                  <a:gd name="T35" fmla="*/ 116 h 141"/>
                  <a:gd name="T36" fmla="*/ 21 w 133"/>
                  <a:gd name="T37" fmla="*/ 106 h 141"/>
                  <a:gd name="T38" fmla="*/ 32 w 133"/>
                  <a:gd name="T39" fmla="*/ 106 h 141"/>
                  <a:gd name="T40" fmla="*/ 32 w 133"/>
                  <a:gd name="T41" fmla="*/ 116 h 141"/>
                  <a:gd name="T42" fmla="*/ 32 w 133"/>
                  <a:gd name="T43" fmla="*/ 94 h 141"/>
                  <a:gd name="T44" fmla="*/ 21 w 133"/>
                  <a:gd name="T45" fmla="*/ 94 h 141"/>
                  <a:gd name="T46" fmla="*/ 21 w 133"/>
                  <a:gd name="T47" fmla="*/ 85 h 141"/>
                  <a:gd name="T48" fmla="*/ 32 w 133"/>
                  <a:gd name="T49" fmla="*/ 85 h 141"/>
                  <a:gd name="T50" fmla="*/ 32 w 133"/>
                  <a:gd name="T51" fmla="*/ 94 h 141"/>
                  <a:gd name="T52" fmla="*/ 53 w 133"/>
                  <a:gd name="T53" fmla="*/ 116 h 141"/>
                  <a:gd name="T54" fmla="*/ 43 w 133"/>
                  <a:gd name="T55" fmla="*/ 116 h 141"/>
                  <a:gd name="T56" fmla="*/ 43 w 133"/>
                  <a:gd name="T57" fmla="*/ 106 h 141"/>
                  <a:gd name="T58" fmla="*/ 53 w 133"/>
                  <a:gd name="T59" fmla="*/ 106 h 141"/>
                  <a:gd name="T60" fmla="*/ 53 w 133"/>
                  <a:gd name="T61" fmla="*/ 116 h 141"/>
                  <a:gd name="T62" fmla="*/ 53 w 133"/>
                  <a:gd name="T63" fmla="*/ 94 h 141"/>
                  <a:gd name="T64" fmla="*/ 43 w 133"/>
                  <a:gd name="T65" fmla="*/ 94 h 141"/>
                  <a:gd name="T66" fmla="*/ 43 w 133"/>
                  <a:gd name="T67" fmla="*/ 85 h 141"/>
                  <a:gd name="T68" fmla="*/ 53 w 133"/>
                  <a:gd name="T69" fmla="*/ 85 h 141"/>
                  <a:gd name="T70" fmla="*/ 53 w 133"/>
                  <a:gd name="T71" fmla="*/ 94 h 141"/>
                  <a:gd name="T72" fmla="*/ 109 w 133"/>
                  <a:gd name="T73" fmla="*/ 129 h 141"/>
                  <a:gd name="T74" fmla="*/ 75 w 133"/>
                  <a:gd name="T75" fmla="*/ 129 h 141"/>
                  <a:gd name="T76" fmla="*/ 75 w 133"/>
                  <a:gd name="T77" fmla="*/ 85 h 141"/>
                  <a:gd name="T78" fmla="*/ 109 w 133"/>
                  <a:gd name="T79" fmla="*/ 85 h 141"/>
                  <a:gd name="T80" fmla="*/ 109 w 133"/>
                  <a:gd name="T81" fmla="*/ 12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3" h="141">
                    <a:moveTo>
                      <a:pt x="69" y="7"/>
                    </a:moveTo>
                    <a:lnTo>
                      <a:pt x="69" y="0"/>
                    </a:lnTo>
                    <a:lnTo>
                      <a:pt x="55" y="0"/>
                    </a:lnTo>
                    <a:lnTo>
                      <a:pt x="55" y="14"/>
                    </a:lnTo>
                    <a:lnTo>
                      <a:pt x="36" y="14"/>
                    </a:lnTo>
                    <a:lnTo>
                      <a:pt x="34" y="7"/>
                    </a:lnTo>
                    <a:lnTo>
                      <a:pt x="5" y="7"/>
                    </a:lnTo>
                    <a:lnTo>
                      <a:pt x="5" y="62"/>
                    </a:lnTo>
                    <a:lnTo>
                      <a:pt x="0" y="62"/>
                    </a:lnTo>
                    <a:lnTo>
                      <a:pt x="0" y="69"/>
                    </a:lnTo>
                    <a:lnTo>
                      <a:pt x="5" y="69"/>
                    </a:lnTo>
                    <a:lnTo>
                      <a:pt x="5" y="141"/>
                    </a:lnTo>
                    <a:lnTo>
                      <a:pt x="122" y="141"/>
                    </a:lnTo>
                    <a:lnTo>
                      <a:pt x="122" y="72"/>
                    </a:lnTo>
                    <a:lnTo>
                      <a:pt x="133" y="72"/>
                    </a:lnTo>
                    <a:lnTo>
                      <a:pt x="69" y="7"/>
                    </a:lnTo>
                    <a:close/>
                    <a:moveTo>
                      <a:pt x="32" y="116"/>
                    </a:moveTo>
                    <a:lnTo>
                      <a:pt x="21" y="116"/>
                    </a:lnTo>
                    <a:lnTo>
                      <a:pt x="21" y="106"/>
                    </a:lnTo>
                    <a:lnTo>
                      <a:pt x="32" y="106"/>
                    </a:lnTo>
                    <a:lnTo>
                      <a:pt x="32" y="116"/>
                    </a:lnTo>
                    <a:close/>
                    <a:moveTo>
                      <a:pt x="32" y="94"/>
                    </a:moveTo>
                    <a:lnTo>
                      <a:pt x="21" y="94"/>
                    </a:lnTo>
                    <a:lnTo>
                      <a:pt x="21" y="85"/>
                    </a:lnTo>
                    <a:lnTo>
                      <a:pt x="32" y="85"/>
                    </a:lnTo>
                    <a:lnTo>
                      <a:pt x="32" y="94"/>
                    </a:lnTo>
                    <a:close/>
                    <a:moveTo>
                      <a:pt x="53" y="116"/>
                    </a:moveTo>
                    <a:lnTo>
                      <a:pt x="43" y="116"/>
                    </a:lnTo>
                    <a:lnTo>
                      <a:pt x="43" y="106"/>
                    </a:lnTo>
                    <a:lnTo>
                      <a:pt x="53" y="106"/>
                    </a:lnTo>
                    <a:lnTo>
                      <a:pt x="53" y="116"/>
                    </a:lnTo>
                    <a:close/>
                    <a:moveTo>
                      <a:pt x="53" y="94"/>
                    </a:moveTo>
                    <a:lnTo>
                      <a:pt x="43" y="94"/>
                    </a:lnTo>
                    <a:lnTo>
                      <a:pt x="43" y="85"/>
                    </a:lnTo>
                    <a:lnTo>
                      <a:pt x="53" y="85"/>
                    </a:lnTo>
                    <a:lnTo>
                      <a:pt x="53" y="94"/>
                    </a:lnTo>
                    <a:close/>
                    <a:moveTo>
                      <a:pt x="109" y="129"/>
                    </a:moveTo>
                    <a:lnTo>
                      <a:pt x="75" y="129"/>
                    </a:lnTo>
                    <a:lnTo>
                      <a:pt x="75" y="85"/>
                    </a:lnTo>
                    <a:lnTo>
                      <a:pt x="109" y="85"/>
                    </a:lnTo>
                    <a:lnTo>
                      <a:pt x="109" y="1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9" name="Freeform 215"/>
              <p:cNvSpPr>
                <a:spLocks noEditPoints="1"/>
              </p:cNvSpPr>
              <p:nvPr/>
            </p:nvSpPr>
            <p:spPr bwMode="auto">
              <a:xfrm>
                <a:off x="1617" y="587"/>
                <a:ext cx="246" cy="255"/>
              </a:xfrm>
              <a:custGeom>
                <a:avLst/>
                <a:gdLst>
                  <a:gd name="T0" fmla="*/ 127 w 246"/>
                  <a:gd name="T1" fmla="*/ 13 h 255"/>
                  <a:gd name="T2" fmla="*/ 127 w 246"/>
                  <a:gd name="T3" fmla="*/ 0 h 255"/>
                  <a:gd name="T4" fmla="*/ 99 w 246"/>
                  <a:gd name="T5" fmla="*/ 0 h 255"/>
                  <a:gd name="T6" fmla="*/ 99 w 246"/>
                  <a:gd name="T7" fmla="*/ 24 h 255"/>
                  <a:gd name="T8" fmla="*/ 67 w 246"/>
                  <a:gd name="T9" fmla="*/ 24 h 255"/>
                  <a:gd name="T10" fmla="*/ 64 w 246"/>
                  <a:gd name="T11" fmla="*/ 13 h 255"/>
                  <a:gd name="T12" fmla="*/ 12 w 246"/>
                  <a:gd name="T13" fmla="*/ 13 h 255"/>
                  <a:gd name="T14" fmla="*/ 12 w 246"/>
                  <a:gd name="T15" fmla="*/ 114 h 255"/>
                  <a:gd name="T16" fmla="*/ 0 w 246"/>
                  <a:gd name="T17" fmla="*/ 114 h 255"/>
                  <a:gd name="T18" fmla="*/ 0 w 246"/>
                  <a:gd name="T19" fmla="*/ 126 h 255"/>
                  <a:gd name="T20" fmla="*/ 10 w 246"/>
                  <a:gd name="T21" fmla="*/ 126 h 255"/>
                  <a:gd name="T22" fmla="*/ 10 w 246"/>
                  <a:gd name="T23" fmla="*/ 255 h 255"/>
                  <a:gd name="T24" fmla="*/ 224 w 246"/>
                  <a:gd name="T25" fmla="*/ 255 h 255"/>
                  <a:gd name="T26" fmla="*/ 224 w 246"/>
                  <a:gd name="T27" fmla="*/ 130 h 255"/>
                  <a:gd name="T28" fmla="*/ 246 w 246"/>
                  <a:gd name="T29" fmla="*/ 130 h 255"/>
                  <a:gd name="T30" fmla="*/ 127 w 246"/>
                  <a:gd name="T31" fmla="*/ 13 h 255"/>
                  <a:gd name="T32" fmla="*/ 57 w 246"/>
                  <a:gd name="T33" fmla="*/ 210 h 255"/>
                  <a:gd name="T34" fmla="*/ 40 w 246"/>
                  <a:gd name="T35" fmla="*/ 210 h 255"/>
                  <a:gd name="T36" fmla="*/ 40 w 246"/>
                  <a:gd name="T37" fmla="*/ 191 h 255"/>
                  <a:gd name="T38" fmla="*/ 57 w 246"/>
                  <a:gd name="T39" fmla="*/ 191 h 255"/>
                  <a:gd name="T40" fmla="*/ 57 w 246"/>
                  <a:gd name="T41" fmla="*/ 210 h 255"/>
                  <a:gd name="T42" fmla="*/ 57 w 246"/>
                  <a:gd name="T43" fmla="*/ 171 h 255"/>
                  <a:gd name="T44" fmla="*/ 40 w 246"/>
                  <a:gd name="T45" fmla="*/ 171 h 255"/>
                  <a:gd name="T46" fmla="*/ 40 w 246"/>
                  <a:gd name="T47" fmla="*/ 154 h 255"/>
                  <a:gd name="T48" fmla="*/ 57 w 246"/>
                  <a:gd name="T49" fmla="*/ 154 h 255"/>
                  <a:gd name="T50" fmla="*/ 57 w 246"/>
                  <a:gd name="T51" fmla="*/ 171 h 255"/>
                  <a:gd name="T52" fmla="*/ 98 w 246"/>
                  <a:gd name="T53" fmla="*/ 210 h 255"/>
                  <a:gd name="T54" fmla="*/ 80 w 246"/>
                  <a:gd name="T55" fmla="*/ 210 h 255"/>
                  <a:gd name="T56" fmla="*/ 80 w 246"/>
                  <a:gd name="T57" fmla="*/ 191 h 255"/>
                  <a:gd name="T58" fmla="*/ 98 w 246"/>
                  <a:gd name="T59" fmla="*/ 191 h 255"/>
                  <a:gd name="T60" fmla="*/ 98 w 246"/>
                  <a:gd name="T61" fmla="*/ 210 h 255"/>
                  <a:gd name="T62" fmla="*/ 98 w 246"/>
                  <a:gd name="T63" fmla="*/ 171 h 255"/>
                  <a:gd name="T64" fmla="*/ 80 w 246"/>
                  <a:gd name="T65" fmla="*/ 171 h 255"/>
                  <a:gd name="T66" fmla="*/ 80 w 246"/>
                  <a:gd name="T67" fmla="*/ 154 h 255"/>
                  <a:gd name="T68" fmla="*/ 98 w 246"/>
                  <a:gd name="T69" fmla="*/ 154 h 255"/>
                  <a:gd name="T70" fmla="*/ 98 w 246"/>
                  <a:gd name="T71" fmla="*/ 171 h 255"/>
                  <a:gd name="T72" fmla="*/ 200 w 246"/>
                  <a:gd name="T73" fmla="*/ 234 h 255"/>
                  <a:gd name="T74" fmla="*/ 137 w 246"/>
                  <a:gd name="T75" fmla="*/ 234 h 255"/>
                  <a:gd name="T76" fmla="*/ 137 w 246"/>
                  <a:gd name="T77" fmla="*/ 154 h 255"/>
                  <a:gd name="T78" fmla="*/ 200 w 246"/>
                  <a:gd name="T79" fmla="*/ 154 h 255"/>
                  <a:gd name="T80" fmla="*/ 200 w 246"/>
                  <a:gd name="T81" fmla="*/ 234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6" h="255">
                    <a:moveTo>
                      <a:pt x="127" y="13"/>
                    </a:moveTo>
                    <a:lnTo>
                      <a:pt x="127" y="0"/>
                    </a:lnTo>
                    <a:lnTo>
                      <a:pt x="99" y="0"/>
                    </a:lnTo>
                    <a:lnTo>
                      <a:pt x="99" y="24"/>
                    </a:lnTo>
                    <a:lnTo>
                      <a:pt x="67" y="24"/>
                    </a:lnTo>
                    <a:lnTo>
                      <a:pt x="64" y="13"/>
                    </a:lnTo>
                    <a:lnTo>
                      <a:pt x="12" y="13"/>
                    </a:lnTo>
                    <a:lnTo>
                      <a:pt x="12" y="114"/>
                    </a:lnTo>
                    <a:lnTo>
                      <a:pt x="0" y="114"/>
                    </a:lnTo>
                    <a:lnTo>
                      <a:pt x="0" y="126"/>
                    </a:lnTo>
                    <a:lnTo>
                      <a:pt x="10" y="126"/>
                    </a:lnTo>
                    <a:lnTo>
                      <a:pt x="10" y="255"/>
                    </a:lnTo>
                    <a:lnTo>
                      <a:pt x="224" y="255"/>
                    </a:lnTo>
                    <a:lnTo>
                      <a:pt x="224" y="130"/>
                    </a:lnTo>
                    <a:lnTo>
                      <a:pt x="246" y="130"/>
                    </a:lnTo>
                    <a:lnTo>
                      <a:pt x="127" y="13"/>
                    </a:lnTo>
                    <a:close/>
                    <a:moveTo>
                      <a:pt x="57" y="210"/>
                    </a:moveTo>
                    <a:lnTo>
                      <a:pt x="40" y="210"/>
                    </a:lnTo>
                    <a:lnTo>
                      <a:pt x="40" y="191"/>
                    </a:lnTo>
                    <a:lnTo>
                      <a:pt x="57" y="191"/>
                    </a:lnTo>
                    <a:lnTo>
                      <a:pt x="57" y="210"/>
                    </a:lnTo>
                    <a:close/>
                    <a:moveTo>
                      <a:pt x="57" y="171"/>
                    </a:moveTo>
                    <a:lnTo>
                      <a:pt x="40" y="171"/>
                    </a:lnTo>
                    <a:lnTo>
                      <a:pt x="40" y="154"/>
                    </a:lnTo>
                    <a:lnTo>
                      <a:pt x="57" y="154"/>
                    </a:lnTo>
                    <a:lnTo>
                      <a:pt x="57" y="171"/>
                    </a:lnTo>
                    <a:close/>
                    <a:moveTo>
                      <a:pt x="98" y="210"/>
                    </a:moveTo>
                    <a:lnTo>
                      <a:pt x="80" y="210"/>
                    </a:lnTo>
                    <a:lnTo>
                      <a:pt x="80" y="191"/>
                    </a:lnTo>
                    <a:lnTo>
                      <a:pt x="98" y="191"/>
                    </a:lnTo>
                    <a:lnTo>
                      <a:pt x="98" y="210"/>
                    </a:lnTo>
                    <a:close/>
                    <a:moveTo>
                      <a:pt x="98" y="171"/>
                    </a:moveTo>
                    <a:lnTo>
                      <a:pt x="80" y="171"/>
                    </a:lnTo>
                    <a:lnTo>
                      <a:pt x="80" y="154"/>
                    </a:lnTo>
                    <a:lnTo>
                      <a:pt x="98" y="154"/>
                    </a:lnTo>
                    <a:lnTo>
                      <a:pt x="98" y="171"/>
                    </a:lnTo>
                    <a:close/>
                    <a:moveTo>
                      <a:pt x="200" y="234"/>
                    </a:moveTo>
                    <a:lnTo>
                      <a:pt x="137" y="234"/>
                    </a:lnTo>
                    <a:lnTo>
                      <a:pt x="137" y="154"/>
                    </a:lnTo>
                    <a:lnTo>
                      <a:pt x="200" y="154"/>
                    </a:lnTo>
                    <a:lnTo>
                      <a:pt x="200" y="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0" name="Freeform 216"/>
              <p:cNvSpPr>
                <a:spLocks noEditPoints="1"/>
              </p:cNvSpPr>
              <p:nvPr/>
            </p:nvSpPr>
            <p:spPr bwMode="auto">
              <a:xfrm>
                <a:off x="1556" y="2859"/>
                <a:ext cx="128" cy="126"/>
              </a:xfrm>
              <a:custGeom>
                <a:avLst/>
                <a:gdLst>
                  <a:gd name="T0" fmla="*/ 86 w 88"/>
                  <a:gd name="T1" fmla="*/ 39 h 86"/>
                  <a:gd name="T2" fmla="*/ 62 w 88"/>
                  <a:gd name="T3" fmla="*/ 27 h 86"/>
                  <a:gd name="T4" fmla="*/ 54 w 88"/>
                  <a:gd name="T5" fmla="*/ 3 h 86"/>
                  <a:gd name="T6" fmla="*/ 4 w 88"/>
                  <a:gd name="T7" fmla="*/ 2 h 86"/>
                  <a:gd name="T8" fmla="*/ 4 w 88"/>
                  <a:gd name="T9" fmla="*/ 82 h 86"/>
                  <a:gd name="T10" fmla="*/ 33 w 88"/>
                  <a:gd name="T11" fmla="*/ 85 h 86"/>
                  <a:gd name="T12" fmla="*/ 45 w 88"/>
                  <a:gd name="T13" fmla="*/ 74 h 86"/>
                  <a:gd name="T14" fmla="*/ 57 w 88"/>
                  <a:gd name="T15" fmla="*/ 86 h 86"/>
                  <a:gd name="T16" fmla="*/ 85 w 88"/>
                  <a:gd name="T17" fmla="*/ 85 h 86"/>
                  <a:gd name="T18" fmla="*/ 86 w 88"/>
                  <a:gd name="T19" fmla="*/ 39 h 86"/>
                  <a:gd name="T20" fmla="*/ 30 w 88"/>
                  <a:gd name="T21" fmla="*/ 46 h 86"/>
                  <a:gd name="T22" fmla="*/ 24 w 88"/>
                  <a:gd name="T23" fmla="*/ 46 h 86"/>
                  <a:gd name="T24" fmla="*/ 22 w 88"/>
                  <a:gd name="T25" fmla="*/ 43 h 86"/>
                  <a:gd name="T26" fmla="*/ 24 w 88"/>
                  <a:gd name="T27" fmla="*/ 41 h 86"/>
                  <a:gd name="T28" fmla="*/ 30 w 88"/>
                  <a:gd name="T29" fmla="*/ 41 h 86"/>
                  <a:gd name="T30" fmla="*/ 32 w 88"/>
                  <a:gd name="T31" fmla="*/ 43 h 86"/>
                  <a:gd name="T32" fmla="*/ 30 w 88"/>
                  <a:gd name="T33" fmla="*/ 4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8" h="86">
                    <a:moveTo>
                      <a:pt x="86" y="39"/>
                    </a:moveTo>
                    <a:cubicBezTo>
                      <a:pt x="85" y="34"/>
                      <a:pt x="62" y="32"/>
                      <a:pt x="62" y="27"/>
                    </a:cubicBezTo>
                    <a:cubicBezTo>
                      <a:pt x="62" y="22"/>
                      <a:pt x="54" y="3"/>
                      <a:pt x="54" y="3"/>
                    </a:cubicBezTo>
                    <a:cubicBezTo>
                      <a:pt x="53" y="0"/>
                      <a:pt x="4" y="2"/>
                      <a:pt x="4" y="2"/>
                    </a:cubicBezTo>
                    <a:cubicBezTo>
                      <a:pt x="4" y="2"/>
                      <a:pt x="0" y="79"/>
                      <a:pt x="4" y="82"/>
                    </a:cubicBezTo>
                    <a:cubicBezTo>
                      <a:pt x="5" y="84"/>
                      <a:pt x="18" y="85"/>
                      <a:pt x="33" y="85"/>
                    </a:cubicBezTo>
                    <a:cubicBezTo>
                      <a:pt x="34" y="79"/>
                      <a:pt x="39" y="74"/>
                      <a:pt x="45" y="74"/>
                    </a:cubicBezTo>
                    <a:cubicBezTo>
                      <a:pt x="51" y="74"/>
                      <a:pt x="56" y="79"/>
                      <a:pt x="57" y="86"/>
                    </a:cubicBezTo>
                    <a:cubicBezTo>
                      <a:pt x="72" y="86"/>
                      <a:pt x="84" y="86"/>
                      <a:pt x="85" y="85"/>
                    </a:cubicBezTo>
                    <a:cubicBezTo>
                      <a:pt x="88" y="82"/>
                      <a:pt x="87" y="43"/>
                      <a:pt x="86" y="39"/>
                    </a:cubicBezTo>
                    <a:close/>
                    <a:moveTo>
                      <a:pt x="30" y="46"/>
                    </a:moveTo>
                    <a:cubicBezTo>
                      <a:pt x="24" y="46"/>
                      <a:pt x="24" y="46"/>
                      <a:pt x="24" y="46"/>
                    </a:cubicBezTo>
                    <a:cubicBezTo>
                      <a:pt x="23" y="46"/>
                      <a:pt x="22" y="45"/>
                      <a:pt x="22" y="43"/>
                    </a:cubicBezTo>
                    <a:cubicBezTo>
                      <a:pt x="22" y="42"/>
                      <a:pt x="23" y="41"/>
                      <a:pt x="24" y="41"/>
                    </a:cubicBezTo>
                    <a:cubicBezTo>
                      <a:pt x="30" y="41"/>
                      <a:pt x="30" y="41"/>
                      <a:pt x="30" y="41"/>
                    </a:cubicBezTo>
                    <a:cubicBezTo>
                      <a:pt x="31" y="41"/>
                      <a:pt x="32" y="42"/>
                      <a:pt x="32" y="43"/>
                    </a:cubicBezTo>
                    <a:cubicBezTo>
                      <a:pt x="32" y="45"/>
                      <a:pt x="31" y="46"/>
                      <a:pt x="30"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1" name="Freeform 217"/>
              <p:cNvSpPr>
                <a:spLocks/>
              </p:cNvSpPr>
              <p:nvPr/>
            </p:nvSpPr>
            <p:spPr bwMode="auto">
              <a:xfrm>
                <a:off x="1390" y="2919"/>
                <a:ext cx="166" cy="64"/>
              </a:xfrm>
              <a:custGeom>
                <a:avLst/>
                <a:gdLst>
                  <a:gd name="T0" fmla="*/ 7 w 114"/>
                  <a:gd name="T1" fmla="*/ 1 h 44"/>
                  <a:gd name="T2" fmla="*/ 4 w 114"/>
                  <a:gd name="T3" fmla="*/ 43 h 44"/>
                  <a:gd name="T4" fmla="*/ 37 w 114"/>
                  <a:gd name="T5" fmla="*/ 44 h 44"/>
                  <a:gd name="T6" fmla="*/ 49 w 114"/>
                  <a:gd name="T7" fmla="*/ 33 h 44"/>
                  <a:gd name="T8" fmla="*/ 61 w 114"/>
                  <a:gd name="T9" fmla="*/ 44 h 44"/>
                  <a:gd name="T10" fmla="*/ 111 w 114"/>
                  <a:gd name="T11" fmla="*/ 43 h 44"/>
                  <a:gd name="T12" fmla="*/ 114 w 114"/>
                  <a:gd name="T13" fmla="*/ 3 h 44"/>
                  <a:gd name="T14" fmla="*/ 7 w 114"/>
                  <a:gd name="T15" fmla="*/ 1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44">
                    <a:moveTo>
                      <a:pt x="7" y="1"/>
                    </a:moveTo>
                    <a:cubicBezTo>
                      <a:pt x="3" y="3"/>
                      <a:pt x="0" y="41"/>
                      <a:pt x="4" y="43"/>
                    </a:cubicBezTo>
                    <a:cubicBezTo>
                      <a:pt x="6" y="44"/>
                      <a:pt x="20" y="44"/>
                      <a:pt x="37" y="44"/>
                    </a:cubicBezTo>
                    <a:cubicBezTo>
                      <a:pt x="38" y="38"/>
                      <a:pt x="43" y="33"/>
                      <a:pt x="49" y="33"/>
                    </a:cubicBezTo>
                    <a:cubicBezTo>
                      <a:pt x="55" y="33"/>
                      <a:pt x="60" y="38"/>
                      <a:pt x="61" y="44"/>
                    </a:cubicBezTo>
                    <a:cubicBezTo>
                      <a:pt x="87" y="44"/>
                      <a:pt x="111" y="44"/>
                      <a:pt x="111" y="43"/>
                    </a:cubicBezTo>
                    <a:cubicBezTo>
                      <a:pt x="111" y="41"/>
                      <a:pt x="114" y="3"/>
                      <a:pt x="114" y="3"/>
                    </a:cubicBezTo>
                    <a:cubicBezTo>
                      <a:pt x="114" y="2"/>
                      <a:pt x="10"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2" name="Freeform 218"/>
              <p:cNvSpPr>
                <a:spLocks noEditPoints="1"/>
              </p:cNvSpPr>
              <p:nvPr/>
            </p:nvSpPr>
            <p:spPr bwMode="auto">
              <a:xfrm>
                <a:off x="1446" y="2971"/>
                <a:ext cx="30" cy="34"/>
              </a:xfrm>
              <a:custGeom>
                <a:avLst/>
                <a:gdLst>
                  <a:gd name="T0" fmla="*/ 11 w 21"/>
                  <a:gd name="T1" fmla="*/ 0 h 23"/>
                  <a:gd name="T2" fmla="*/ 0 w 21"/>
                  <a:gd name="T3" fmla="*/ 11 h 23"/>
                  <a:gd name="T4" fmla="*/ 11 w 21"/>
                  <a:gd name="T5" fmla="*/ 23 h 23"/>
                  <a:gd name="T6" fmla="*/ 21 w 21"/>
                  <a:gd name="T7" fmla="*/ 11 h 23"/>
                  <a:gd name="T8" fmla="*/ 11 w 21"/>
                  <a:gd name="T9" fmla="*/ 0 h 23"/>
                  <a:gd name="T10" fmla="*/ 11 w 21"/>
                  <a:gd name="T11" fmla="*/ 16 h 23"/>
                  <a:gd name="T12" fmla="*/ 7 w 21"/>
                  <a:gd name="T13" fmla="*/ 11 h 23"/>
                  <a:gd name="T14" fmla="*/ 11 w 21"/>
                  <a:gd name="T15" fmla="*/ 7 h 23"/>
                  <a:gd name="T16" fmla="*/ 15 w 21"/>
                  <a:gd name="T17" fmla="*/ 11 h 23"/>
                  <a:gd name="T18" fmla="*/ 11 w 21"/>
                  <a:gd name="T19"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23">
                    <a:moveTo>
                      <a:pt x="11" y="0"/>
                    </a:moveTo>
                    <a:cubicBezTo>
                      <a:pt x="5" y="0"/>
                      <a:pt x="0" y="5"/>
                      <a:pt x="0" y="11"/>
                    </a:cubicBezTo>
                    <a:cubicBezTo>
                      <a:pt x="0" y="18"/>
                      <a:pt x="5" y="23"/>
                      <a:pt x="11" y="23"/>
                    </a:cubicBezTo>
                    <a:cubicBezTo>
                      <a:pt x="17" y="23"/>
                      <a:pt x="21" y="18"/>
                      <a:pt x="21" y="11"/>
                    </a:cubicBezTo>
                    <a:cubicBezTo>
                      <a:pt x="21" y="5"/>
                      <a:pt x="17" y="0"/>
                      <a:pt x="11" y="0"/>
                    </a:cubicBezTo>
                    <a:close/>
                    <a:moveTo>
                      <a:pt x="11" y="16"/>
                    </a:moveTo>
                    <a:cubicBezTo>
                      <a:pt x="9" y="16"/>
                      <a:pt x="7" y="14"/>
                      <a:pt x="7" y="11"/>
                    </a:cubicBezTo>
                    <a:cubicBezTo>
                      <a:pt x="7" y="9"/>
                      <a:pt x="9" y="7"/>
                      <a:pt x="11" y="7"/>
                    </a:cubicBezTo>
                    <a:cubicBezTo>
                      <a:pt x="13" y="7"/>
                      <a:pt x="15" y="9"/>
                      <a:pt x="15" y="11"/>
                    </a:cubicBezTo>
                    <a:cubicBezTo>
                      <a:pt x="15" y="14"/>
                      <a:pt x="13" y="16"/>
                      <a:pt x="11"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3" name="Freeform 219"/>
              <p:cNvSpPr>
                <a:spLocks noEditPoints="1"/>
              </p:cNvSpPr>
              <p:nvPr/>
            </p:nvSpPr>
            <p:spPr bwMode="auto">
              <a:xfrm>
                <a:off x="1606" y="2971"/>
                <a:ext cx="30" cy="34"/>
              </a:xfrm>
              <a:custGeom>
                <a:avLst/>
                <a:gdLst>
                  <a:gd name="T0" fmla="*/ 11 w 21"/>
                  <a:gd name="T1" fmla="*/ 0 h 23"/>
                  <a:gd name="T2" fmla="*/ 0 w 21"/>
                  <a:gd name="T3" fmla="*/ 11 h 23"/>
                  <a:gd name="T4" fmla="*/ 11 w 21"/>
                  <a:gd name="T5" fmla="*/ 23 h 23"/>
                  <a:gd name="T6" fmla="*/ 21 w 21"/>
                  <a:gd name="T7" fmla="*/ 11 h 23"/>
                  <a:gd name="T8" fmla="*/ 11 w 21"/>
                  <a:gd name="T9" fmla="*/ 0 h 23"/>
                  <a:gd name="T10" fmla="*/ 11 w 21"/>
                  <a:gd name="T11" fmla="*/ 16 h 23"/>
                  <a:gd name="T12" fmla="*/ 7 w 21"/>
                  <a:gd name="T13" fmla="*/ 11 h 23"/>
                  <a:gd name="T14" fmla="*/ 11 w 21"/>
                  <a:gd name="T15" fmla="*/ 7 h 23"/>
                  <a:gd name="T16" fmla="*/ 15 w 21"/>
                  <a:gd name="T17" fmla="*/ 11 h 23"/>
                  <a:gd name="T18" fmla="*/ 11 w 21"/>
                  <a:gd name="T19"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23">
                    <a:moveTo>
                      <a:pt x="11" y="0"/>
                    </a:moveTo>
                    <a:cubicBezTo>
                      <a:pt x="5" y="0"/>
                      <a:pt x="0" y="5"/>
                      <a:pt x="0" y="11"/>
                    </a:cubicBezTo>
                    <a:cubicBezTo>
                      <a:pt x="0" y="18"/>
                      <a:pt x="5" y="23"/>
                      <a:pt x="11" y="23"/>
                    </a:cubicBezTo>
                    <a:cubicBezTo>
                      <a:pt x="17" y="23"/>
                      <a:pt x="21" y="18"/>
                      <a:pt x="21" y="11"/>
                    </a:cubicBezTo>
                    <a:cubicBezTo>
                      <a:pt x="21" y="5"/>
                      <a:pt x="17" y="0"/>
                      <a:pt x="11" y="0"/>
                    </a:cubicBezTo>
                    <a:close/>
                    <a:moveTo>
                      <a:pt x="11" y="16"/>
                    </a:moveTo>
                    <a:cubicBezTo>
                      <a:pt x="9" y="16"/>
                      <a:pt x="7" y="14"/>
                      <a:pt x="7" y="11"/>
                    </a:cubicBezTo>
                    <a:cubicBezTo>
                      <a:pt x="7" y="9"/>
                      <a:pt x="9" y="7"/>
                      <a:pt x="11" y="7"/>
                    </a:cubicBezTo>
                    <a:cubicBezTo>
                      <a:pt x="13" y="7"/>
                      <a:pt x="15" y="9"/>
                      <a:pt x="15" y="11"/>
                    </a:cubicBezTo>
                    <a:cubicBezTo>
                      <a:pt x="15" y="14"/>
                      <a:pt x="13" y="16"/>
                      <a:pt x="11"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4" name="Freeform 220"/>
              <p:cNvSpPr>
                <a:spLocks noEditPoints="1"/>
              </p:cNvSpPr>
              <p:nvPr/>
            </p:nvSpPr>
            <p:spPr bwMode="auto">
              <a:xfrm>
                <a:off x="2414" y="1395"/>
                <a:ext cx="134" cy="130"/>
              </a:xfrm>
              <a:custGeom>
                <a:avLst/>
                <a:gdLst>
                  <a:gd name="T0" fmla="*/ 90 w 92"/>
                  <a:gd name="T1" fmla="*/ 40 h 89"/>
                  <a:gd name="T2" fmla="*/ 65 w 92"/>
                  <a:gd name="T3" fmla="*/ 28 h 89"/>
                  <a:gd name="T4" fmla="*/ 56 w 92"/>
                  <a:gd name="T5" fmla="*/ 4 h 89"/>
                  <a:gd name="T6" fmla="*/ 4 w 92"/>
                  <a:gd name="T7" fmla="*/ 2 h 89"/>
                  <a:gd name="T8" fmla="*/ 4 w 92"/>
                  <a:gd name="T9" fmla="*/ 85 h 89"/>
                  <a:gd name="T10" fmla="*/ 34 w 92"/>
                  <a:gd name="T11" fmla="*/ 88 h 89"/>
                  <a:gd name="T12" fmla="*/ 47 w 92"/>
                  <a:gd name="T13" fmla="*/ 77 h 89"/>
                  <a:gd name="T14" fmla="*/ 59 w 92"/>
                  <a:gd name="T15" fmla="*/ 89 h 89"/>
                  <a:gd name="T16" fmla="*/ 89 w 92"/>
                  <a:gd name="T17" fmla="*/ 88 h 89"/>
                  <a:gd name="T18" fmla="*/ 90 w 92"/>
                  <a:gd name="T19" fmla="*/ 40 h 89"/>
                  <a:gd name="T20" fmla="*/ 31 w 92"/>
                  <a:gd name="T21" fmla="*/ 47 h 89"/>
                  <a:gd name="T22" fmla="*/ 25 w 92"/>
                  <a:gd name="T23" fmla="*/ 47 h 89"/>
                  <a:gd name="T24" fmla="*/ 23 w 92"/>
                  <a:gd name="T25" fmla="*/ 45 h 89"/>
                  <a:gd name="T26" fmla="*/ 25 w 92"/>
                  <a:gd name="T27" fmla="*/ 43 h 89"/>
                  <a:gd name="T28" fmla="*/ 31 w 92"/>
                  <a:gd name="T29" fmla="*/ 43 h 89"/>
                  <a:gd name="T30" fmla="*/ 33 w 92"/>
                  <a:gd name="T31" fmla="*/ 45 h 89"/>
                  <a:gd name="T32" fmla="*/ 31 w 92"/>
                  <a:gd name="T33" fmla="*/ 4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2" h="89">
                    <a:moveTo>
                      <a:pt x="90" y="40"/>
                    </a:moveTo>
                    <a:cubicBezTo>
                      <a:pt x="89" y="35"/>
                      <a:pt x="65" y="33"/>
                      <a:pt x="65" y="28"/>
                    </a:cubicBezTo>
                    <a:cubicBezTo>
                      <a:pt x="65" y="23"/>
                      <a:pt x="56" y="4"/>
                      <a:pt x="56" y="4"/>
                    </a:cubicBezTo>
                    <a:cubicBezTo>
                      <a:pt x="55" y="0"/>
                      <a:pt x="4" y="2"/>
                      <a:pt x="4" y="2"/>
                    </a:cubicBezTo>
                    <a:cubicBezTo>
                      <a:pt x="4" y="2"/>
                      <a:pt x="0" y="82"/>
                      <a:pt x="4" y="85"/>
                    </a:cubicBezTo>
                    <a:cubicBezTo>
                      <a:pt x="6" y="87"/>
                      <a:pt x="19" y="88"/>
                      <a:pt x="34" y="88"/>
                    </a:cubicBezTo>
                    <a:cubicBezTo>
                      <a:pt x="35" y="82"/>
                      <a:pt x="40" y="77"/>
                      <a:pt x="47" y="77"/>
                    </a:cubicBezTo>
                    <a:cubicBezTo>
                      <a:pt x="53" y="77"/>
                      <a:pt x="58" y="82"/>
                      <a:pt x="59" y="89"/>
                    </a:cubicBezTo>
                    <a:cubicBezTo>
                      <a:pt x="75" y="89"/>
                      <a:pt x="88" y="89"/>
                      <a:pt x="89" y="88"/>
                    </a:cubicBezTo>
                    <a:cubicBezTo>
                      <a:pt x="92" y="85"/>
                      <a:pt x="91" y="45"/>
                      <a:pt x="90" y="40"/>
                    </a:cubicBezTo>
                    <a:close/>
                    <a:moveTo>
                      <a:pt x="31" y="47"/>
                    </a:moveTo>
                    <a:cubicBezTo>
                      <a:pt x="25" y="47"/>
                      <a:pt x="25" y="47"/>
                      <a:pt x="25" y="47"/>
                    </a:cubicBezTo>
                    <a:cubicBezTo>
                      <a:pt x="24" y="47"/>
                      <a:pt x="23" y="46"/>
                      <a:pt x="23" y="45"/>
                    </a:cubicBezTo>
                    <a:cubicBezTo>
                      <a:pt x="23" y="44"/>
                      <a:pt x="24" y="43"/>
                      <a:pt x="25" y="43"/>
                    </a:cubicBezTo>
                    <a:cubicBezTo>
                      <a:pt x="31" y="43"/>
                      <a:pt x="31" y="43"/>
                      <a:pt x="31" y="43"/>
                    </a:cubicBezTo>
                    <a:cubicBezTo>
                      <a:pt x="32" y="43"/>
                      <a:pt x="33" y="44"/>
                      <a:pt x="33" y="45"/>
                    </a:cubicBezTo>
                    <a:cubicBezTo>
                      <a:pt x="33" y="46"/>
                      <a:pt x="32" y="47"/>
                      <a:pt x="31"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5" name="Freeform 221"/>
              <p:cNvSpPr>
                <a:spLocks/>
              </p:cNvSpPr>
              <p:nvPr/>
            </p:nvSpPr>
            <p:spPr bwMode="auto">
              <a:xfrm>
                <a:off x="2243" y="1456"/>
                <a:ext cx="171" cy="67"/>
              </a:xfrm>
              <a:custGeom>
                <a:avLst/>
                <a:gdLst>
                  <a:gd name="T0" fmla="*/ 7 w 118"/>
                  <a:gd name="T1" fmla="*/ 2 h 46"/>
                  <a:gd name="T2" fmla="*/ 5 w 118"/>
                  <a:gd name="T3" fmla="*/ 45 h 46"/>
                  <a:gd name="T4" fmla="*/ 38 w 118"/>
                  <a:gd name="T5" fmla="*/ 46 h 46"/>
                  <a:gd name="T6" fmla="*/ 51 w 118"/>
                  <a:gd name="T7" fmla="*/ 35 h 46"/>
                  <a:gd name="T8" fmla="*/ 63 w 118"/>
                  <a:gd name="T9" fmla="*/ 46 h 46"/>
                  <a:gd name="T10" fmla="*/ 115 w 118"/>
                  <a:gd name="T11" fmla="*/ 45 h 46"/>
                  <a:gd name="T12" fmla="*/ 118 w 118"/>
                  <a:gd name="T13" fmla="*/ 3 h 46"/>
                  <a:gd name="T14" fmla="*/ 7 w 118"/>
                  <a:gd name="T15" fmla="*/ 2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46">
                    <a:moveTo>
                      <a:pt x="7" y="2"/>
                    </a:moveTo>
                    <a:cubicBezTo>
                      <a:pt x="4" y="3"/>
                      <a:pt x="0" y="43"/>
                      <a:pt x="5" y="45"/>
                    </a:cubicBezTo>
                    <a:cubicBezTo>
                      <a:pt x="6" y="46"/>
                      <a:pt x="21" y="46"/>
                      <a:pt x="38" y="46"/>
                    </a:cubicBezTo>
                    <a:cubicBezTo>
                      <a:pt x="39" y="40"/>
                      <a:pt x="45" y="35"/>
                      <a:pt x="51" y="35"/>
                    </a:cubicBezTo>
                    <a:cubicBezTo>
                      <a:pt x="57" y="35"/>
                      <a:pt x="62" y="40"/>
                      <a:pt x="63" y="46"/>
                    </a:cubicBezTo>
                    <a:cubicBezTo>
                      <a:pt x="90" y="46"/>
                      <a:pt x="115" y="46"/>
                      <a:pt x="115" y="45"/>
                    </a:cubicBezTo>
                    <a:cubicBezTo>
                      <a:pt x="115" y="43"/>
                      <a:pt x="118" y="3"/>
                      <a:pt x="118" y="3"/>
                    </a:cubicBezTo>
                    <a:cubicBezTo>
                      <a:pt x="118" y="2"/>
                      <a:pt x="11" y="0"/>
                      <a:pt x="7"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6" name="Freeform 222"/>
              <p:cNvSpPr>
                <a:spLocks noEditPoints="1"/>
              </p:cNvSpPr>
              <p:nvPr/>
            </p:nvSpPr>
            <p:spPr bwMode="auto">
              <a:xfrm>
                <a:off x="2301" y="1511"/>
                <a:ext cx="32" cy="34"/>
              </a:xfrm>
              <a:custGeom>
                <a:avLst/>
                <a:gdLst>
                  <a:gd name="T0" fmla="*/ 11 w 22"/>
                  <a:gd name="T1" fmla="*/ 0 h 23"/>
                  <a:gd name="T2" fmla="*/ 0 w 22"/>
                  <a:gd name="T3" fmla="*/ 12 h 23"/>
                  <a:gd name="T4" fmla="*/ 11 w 22"/>
                  <a:gd name="T5" fmla="*/ 23 h 23"/>
                  <a:gd name="T6" fmla="*/ 22 w 22"/>
                  <a:gd name="T7" fmla="*/ 12 h 23"/>
                  <a:gd name="T8" fmla="*/ 11 w 22"/>
                  <a:gd name="T9" fmla="*/ 0 h 23"/>
                  <a:gd name="T10" fmla="*/ 11 w 22"/>
                  <a:gd name="T11" fmla="*/ 16 h 23"/>
                  <a:gd name="T12" fmla="*/ 7 w 22"/>
                  <a:gd name="T13" fmla="*/ 12 h 23"/>
                  <a:gd name="T14" fmla="*/ 11 w 22"/>
                  <a:gd name="T15" fmla="*/ 7 h 23"/>
                  <a:gd name="T16" fmla="*/ 15 w 22"/>
                  <a:gd name="T17" fmla="*/ 12 h 23"/>
                  <a:gd name="T18" fmla="*/ 11 w 22"/>
                  <a:gd name="T19"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3">
                    <a:moveTo>
                      <a:pt x="11" y="0"/>
                    </a:moveTo>
                    <a:cubicBezTo>
                      <a:pt x="5" y="0"/>
                      <a:pt x="0" y="5"/>
                      <a:pt x="0" y="12"/>
                    </a:cubicBezTo>
                    <a:cubicBezTo>
                      <a:pt x="0" y="18"/>
                      <a:pt x="5" y="23"/>
                      <a:pt x="11" y="23"/>
                    </a:cubicBezTo>
                    <a:cubicBezTo>
                      <a:pt x="17" y="23"/>
                      <a:pt x="22" y="18"/>
                      <a:pt x="22" y="12"/>
                    </a:cubicBezTo>
                    <a:cubicBezTo>
                      <a:pt x="22" y="5"/>
                      <a:pt x="17" y="0"/>
                      <a:pt x="11" y="0"/>
                    </a:cubicBezTo>
                    <a:close/>
                    <a:moveTo>
                      <a:pt x="11" y="16"/>
                    </a:moveTo>
                    <a:cubicBezTo>
                      <a:pt x="9" y="16"/>
                      <a:pt x="7" y="14"/>
                      <a:pt x="7" y="12"/>
                    </a:cubicBezTo>
                    <a:cubicBezTo>
                      <a:pt x="7" y="9"/>
                      <a:pt x="9" y="7"/>
                      <a:pt x="11" y="7"/>
                    </a:cubicBezTo>
                    <a:cubicBezTo>
                      <a:pt x="13" y="7"/>
                      <a:pt x="15" y="9"/>
                      <a:pt x="15" y="12"/>
                    </a:cubicBezTo>
                    <a:cubicBezTo>
                      <a:pt x="15" y="14"/>
                      <a:pt x="13" y="16"/>
                      <a:pt x="11"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7" name="Freeform 223"/>
              <p:cNvSpPr>
                <a:spLocks noEditPoints="1"/>
              </p:cNvSpPr>
              <p:nvPr/>
            </p:nvSpPr>
            <p:spPr bwMode="auto">
              <a:xfrm>
                <a:off x="2467" y="1511"/>
                <a:ext cx="32" cy="34"/>
              </a:xfrm>
              <a:custGeom>
                <a:avLst/>
                <a:gdLst>
                  <a:gd name="T0" fmla="*/ 11 w 22"/>
                  <a:gd name="T1" fmla="*/ 0 h 23"/>
                  <a:gd name="T2" fmla="*/ 0 w 22"/>
                  <a:gd name="T3" fmla="*/ 12 h 23"/>
                  <a:gd name="T4" fmla="*/ 11 w 22"/>
                  <a:gd name="T5" fmla="*/ 23 h 23"/>
                  <a:gd name="T6" fmla="*/ 22 w 22"/>
                  <a:gd name="T7" fmla="*/ 12 h 23"/>
                  <a:gd name="T8" fmla="*/ 11 w 22"/>
                  <a:gd name="T9" fmla="*/ 0 h 23"/>
                  <a:gd name="T10" fmla="*/ 11 w 22"/>
                  <a:gd name="T11" fmla="*/ 16 h 23"/>
                  <a:gd name="T12" fmla="*/ 7 w 22"/>
                  <a:gd name="T13" fmla="*/ 12 h 23"/>
                  <a:gd name="T14" fmla="*/ 11 w 22"/>
                  <a:gd name="T15" fmla="*/ 7 h 23"/>
                  <a:gd name="T16" fmla="*/ 15 w 22"/>
                  <a:gd name="T17" fmla="*/ 12 h 23"/>
                  <a:gd name="T18" fmla="*/ 11 w 22"/>
                  <a:gd name="T19"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3">
                    <a:moveTo>
                      <a:pt x="11" y="0"/>
                    </a:moveTo>
                    <a:cubicBezTo>
                      <a:pt x="5" y="0"/>
                      <a:pt x="0" y="5"/>
                      <a:pt x="0" y="12"/>
                    </a:cubicBezTo>
                    <a:cubicBezTo>
                      <a:pt x="0" y="18"/>
                      <a:pt x="5" y="23"/>
                      <a:pt x="11" y="23"/>
                    </a:cubicBezTo>
                    <a:cubicBezTo>
                      <a:pt x="17" y="23"/>
                      <a:pt x="22" y="18"/>
                      <a:pt x="22" y="12"/>
                    </a:cubicBezTo>
                    <a:cubicBezTo>
                      <a:pt x="22" y="5"/>
                      <a:pt x="17" y="0"/>
                      <a:pt x="11" y="0"/>
                    </a:cubicBezTo>
                    <a:close/>
                    <a:moveTo>
                      <a:pt x="11" y="16"/>
                    </a:moveTo>
                    <a:cubicBezTo>
                      <a:pt x="8" y="16"/>
                      <a:pt x="7" y="14"/>
                      <a:pt x="7" y="12"/>
                    </a:cubicBezTo>
                    <a:cubicBezTo>
                      <a:pt x="7" y="9"/>
                      <a:pt x="8" y="7"/>
                      <a:pt x="11" y="7"/>
                    </a:cubicBezTo>
                    <a:cubicBezTo>
                      <a:pt x="13" y="7"/>
                      <a:pt x="15" y="9"/>
                      <a:pt x="15" y="12"/>
                    </a:cubicBezTo>
                    <a:cubicBezTo>
                      <a:pt x="15" y="14"/>
                      <a:pt x="13" y="16"/>
                      <a:pt x="11"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8" name="Freeform 224"/>
              <p:cNvSpPr>
                <a:spLocks noEditPoints="1"/>
              </p:cNvSpPr>
              <p:nvPr/>
            </p:nvSpPr>
            <p:spPr bwMode="auto">
              <a:xfrm>
                <a:off x="1166" y="1660"/>
                <a:ext cx="57" cy="54"/>
              </a:xfrm>
              <a:custGeom>
                <a:avLst/>
                <a:gdLst>
                  <a:gd name="T0" fmla="*/ 38 w 39"/>
                  <a:gd name="T1" fmla="*/ 17 h 37"/>
                  <a:gd name="T2" fmla="*/ 28 w 39"/>
                  <a:gd name="T3" fmla="*/ 12 h 37"/>
                  <a:gd name="T4" fmla="*/ 24 w 39"/>
                  <a:gd name="T5" fmla="*/ 1 h 37"/>
                  <a:gd name="T6" fmla="*/ 2 w 39"/>
                  <a:gd name="T7" fmla="*/ 1 h 37"/>
                  <a:gd name="T8" fmla="*/ 2 w 39"/>
                  <a:gd name="T9" fmla="*/ 36 h 37"/>
                  <a:gd name="T10" fmla="*/ 15 w 39"/>
                  <a:gd name="T11" fmla="*/ 37 h 37"/>
                  <a:gd name="T12" fmla="*/ 20 w 39"/>
                  <a:gd name="T13" fmla="*/ 32 h 37"/>
                  <a:gd name="T14" fmla="*/ 25 w 39"/>
                  <a:gd name="T15" fmla="*/ 37 h 37"/>
                  <a:gd name="T16" fmla="*/ 38 w 39"/>
                  <a:gd name="T17" fmla="*/ 37 h 37"/>
                  <a:gd name="T18" fmla="*/ 38 w 39"/>
                  <a:gd name="T19" fmla="*/ 17 h 37"/>
                  <a:gd name="T20" fmla="*/ 13 w 39"/>
                  <a:gd name="T21" fmla="*/ 20 h 37"/>
                  <a:gd name="T22" fmla="*/ 11 w 39"/>
                  <a:gd name="T23" fmla="*/ 20 h 37"/>
                  <a:gd name="T24" fmla="*/ 10 w 39"/>
                  <a:gd name="T25" fmla="*/ 19 h 37"/>
                  <a:gd name="T26" fmla="*/ 11 w 39"/>
                  <a:gd name="T27" fmla="*/ 18 h 37"/>
                  <a:gd name="T28" fmla="*/ 13 w 39"/>
                  <a:gd name="T29" fmla="*/ 18 h 37"/>
                  <a:gd name="T30" fmla="*/ 14 w 39"/>
                  <a:gd name="T31" fmla="*/ 19 h 37"/>
                  <a:gd name="T32" fmla="*/ 13 w 39"/>
                  <a:gd name="T33" fmla="*/ 2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 h="37">
                    <a:moveTo>
                      <a:pt x="38" y="17"/>
                    </a:moveTo>
                    <a:cubicBezTo>
                      <a:pt x="38" y="15"/>
                      <a:pt x="28" y="14"/>
                      <a:pt x="28" y="12"/>
                    </a:cubicBezTo>
                    <a:cubicBezTo>
                      <a:pt x="28" y="10"/>
                      <a:pt x="24" y="1"/>
                      <a:pt x="24" y="1"/>
                    </a:cubicBezTo>
                    <a:cubicBezTo>
                      <a:pt x="24" y="0"/>
                      <a:pt x="2" y="1"/>
                      <a:pt x="2" y="1"/>
                    </a:cubicBezTo>
                    <a:cubicBezTo>
                      <a:pt x="2" y="1"/>
                      <a:pt x="0" y="34"/>
                      <a:pt x="2" y="36"/>
                    </a:cubicBezTo>
                    <a:cubicBezTo>
                      <a:pt x="3" y="36"/>
                      <a:pt x="8" y="37"/>
                      <a:pt x="15" y="37"/>
                    </a:cubicBezTo>
                    <a:cubicBezTo>
                      <a:pt x="15" y="34"/>
                      <a:pt x="17" y="32"/>
                      <a:pt x="20" y="32"/>
                    </a:cubicBezTo>
                    <a:cubicBezTo>
                      <a:pt x="23" y="32"/>
                      <a:pt x="25" y="35"/>
                      <a:pt x="25" y="37"/>
                    </a:cubicBezTo>
                    <a:cubicBezTo>
                      <a:pt x="32" y="37"/>
                      <a:pt x="37" y="37"/>
                      <a:pt x="38" y="37"/>
                    </a:cubicBezTo>
                    <a:cubicBezTo>
                      <a:pt x="39" y="36"/>
                      <a:pt x="39" y="19"/>
                      <a:pt x="38" y="17"/>
                    </a:cubicBezTo>
                    <a:close/>
                    <a:moveTo>
                      <a:pt x="13" y="20"/>
                    </a:moveTo>
                    <a:cubicBezTo>
                      <a:pt x="11" y="20"/>
                      <a:pt x="11" y="20"/>
                      <a:pt x="11" y="20"/>
                    </a:cubicBezTo>
                    <a:cubicBezTo>
                      <a:pt x="10" y="20"/>
                      <a:pt x="10" y="19"/>
                      <a:pt x="10" y="19"/>
                    </a:cubicBezTo>
                    <a:cubicBezTo>
                      <a:pt x="10" y="18"/>
                      <a:pt x="10" y="18"/>
                      <a:pt x="11" y="18"/>
                    </a:cubicBezTo>
                    <a:cubicBezTo>
                      <a:pt x="13" y="18"/>
                      <a:pt x="13" y="18"/>
                      <a:pt x="13" y="18"/>
                    </a:cubicBezTo>
                    <a:cubicBezTo>
                      <a:pt x="14" y="18"/>
                      <a:pt x="14" y="18"/>
                      <a:pt x="14" y="19"/>
                    </a:cubicBezTo>
                    <a:cubicBezTo>
                      <a:pt x="14" y="19"/>
                      <a:pt x="14" y="20"/>
                      <a:pt x="1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9" name="Freeform 225"/>
              <p:cNvSpPr>
                <a:spLocks/>
              </p:cNvSpPr>
              <p:nvPr/>
            </p:nvSpPr>
            <p:spPr bwMode="auto">
              <a:xfrm>
                <a:off x="1095" y="1686"/>
                <a:ext cx="71" cy="28"/>
              </a:xfrm>
              <a:custGeom>
                <a:avLst/>
                <a:gdLst>
                  <a:gd name="T0" fmla="*/ 3 w 49"/>
                  <a:gd name="T1" fmla="*/ 0 h 19"/>
                  <a:gd name="T2" fmla="*/ 2 w 49"/>
                  <a:gd name="T3" fmla="*/ 19 h 19"/>
                  <a:gd name="T4" fmla="*/ 16 w 49"/>
                  <a:gd name="T5" fmla="*/ 19 h 19"/>
                  <a:gd name="T6" fmla="*/ 21 w 49"/>
                  <a:gd name="T7" fmla="*/ 14 h 19"/>
                  <a:gd name="T8" fmla="*/ 26 w 49"/>
                  <a:gd name="T9" fmla="*/ 19 h 19"/>
                  <a:gd name="T10" fmla="*/ 48 w 49"/>
                  <a:gd name="T11" fmla="*/ 19 h 19"/>
                  <a:gd name="T12" fmla="*/ 49 w 49"/>
                  <a:gd name="T13" fmla="*/ 1 h 19"/>
                  <a:gd name="T14" fmla="*/ 3 w 49"/>
                  <a:gd name="T15" fmla="*/ 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19">
                    <a:moveTo>
                      <a:pt x="3" y="0"/>
                    </a:moveTo>
                    <a:cubicBezTo>
                      <a:pt x="1" y="1"/>
                      <a:pt x="0" y="18"/>
                      <a:pt x="2" y="19"/>
                    </a:cubicBezTo>
                    <a:cubicBezTo>
                      <a:pt x="2" y="19"/>
                      <a:pt x="8" y="19"/>
                      <a:pt x="16" y="19"/>
                    </a:cubicBezTo>
                    <a:cubicBezTo>
                      <a:pt x="16" y="16"/>
                      <a:pt x="18" y="14"/>
                      <a:pt x="21" y="14"/>
                    </a:cubicBezTo>
                    <a:cubicBezTo>
                      <a:pt x="24" y="14"/>
                      <a:pt x="26" y="16"/>
                      <a:pt x="26" y="19"/>
                    </a:cubicBezTo>
                    <a:cubicBezTo>
                      <a:pt x="37" y="19"/>
                      <a:pt x="48" y="19"/>
                      <a:pt x="48" y="19"/>
                    </a:cubicBezTo>
                    <a:cubicBezTo>
                      <a:pt x="48" y="18"/>
                      <a:pt x="49" y="1"/>
                      <a:pt x="49" y="1"/>
                    </a:cubicBezTo>
                    <a:cubicBezTo>
                      <a:pt x="49"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0" name="Freeform 226"/>
              <p:cNvSpPr>
                <a:spLocks noEditPoints="1"/>
              </p:cNvSpPr>
              <p:nvPr/>
            </p:nvSpPr>
            <p:spPr bwMode="auto">
              <a:xfrm>
                <a:off x="1118" y="1709"/>
                <a:ext cx="15" cy="13"/>
              </a:xfrm>
              <a:custGeom>
                <a:avLst/>
                <a:gdLst>
                  <a:gd name="T0" fmla="*/ 5 w 10"/>
                  <a:gd name="T1" fmla="*/ 0 h 9"/>
                  <a:gd name="T2" fmla="*/ 0 w 10"/>
                  <a:gd name="T3" fmla="*/ 5 h 9"/>
                  <a:gd name="T4" fmla="*/ 5 w 10"/>
                  <a:gd name="T5" fmla="*/ 9 h 9"/>
                  <a:gd name="T6" fmla="*/ 10 w 10"/>
                  <a:gd name="T7" fmla="*/ 5 h 9"/>
                  <a:gd name="T8" fmla="*/ 5 w 10"/>
                  <a:gd name="T9" fmla="*/ 0 h 9"/>
                  <a:gd name="T10" fmla="*/ 5 w 10"/>
                  <a:gd name="T11" fmla="*/ 6 h 9"/>
                  <a:gd name="T12" fmla="*/ 3 w 10"/>
                  <a:gd name="T13" fmla="*/ 5 h 9"/>
                  <a:gd name="T14" fmla="*/ 5 w 10"/>
                  <a:gd name="T15" fmla="*/ 3 h 9"/>
                  <a:gd name="T16" fmla="*/ 7 w 10"/>
                  <a:gd name="T17" fmla="*/ 5 h 9"/>
                  <a:gd name="T18" fmla="*/ 5 w 10"/>
                  <a:gd name="T19"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9">
                    <a:moveTo>
                      <a:pt x="5" y="0"/>
                    </a:moveTo>
                    <a:cubicBezTo>
                      <a:pt x="3" y="0"/>
                      <a:pt x="0" y="2"/>
                      <a:pt x="0" y="5"/>
                    </a:cubicBezTo>
                    <a:cubicBezTo>
                      <a:pt x="0" y="7"/>
                      <a:pt x="3" y="9"/>
                      <a:pt x="5" y="9"/>
                    </a:cubicBezTo>
                    <a:cubicBezTo>
                      <a:pt x="8" y="9"/>
                      <a:pt x="10" y="7"/>
                      <a:pt x="10" y="5"/>
                    </a:cubicBezTo>
                    <a:cubicBezTo>
                      <a:pt x="10" y="2"/>
                      <a:pt x="8" y="0"/>
                      <a:pt x="5" y="0"/>
                    </a:cubicBezTo>
                    <a:close/>
                    <a:moveTo>
                      <a:pt x="5" y="6"/>
                    </a:moveTo>
                    <a:cubicBezTo>
                      <a:pt x="4" y="6"/>
                      <a:pt x="3" y="6"/>
                      <a:pt x="3" y="5"/>
                    </a:cubicBezTo>
                    <a:cubicBezTo>
                      <a:pt x="3" y="4"/>
                      <a:pt x="4" y="3"/>
                      <a:pt x="5" y="3"/>
                    </a:cubicBezTo>
                    <a:cubicBezTo>
                      <a:pt x="6" y="3"/>
                      <a:pt x="7" y="4"/>
                      <a:pt x="7" y="5"/>
                    </a:cubicBezTo>
                    <a:cubicBezTo>
                      <a:pt x="7" y="6"/>
                      <a:pt x="6" y="6"/>
                      <a:pt x="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1" name="Freeform 227"/>
              <p:cNvSpPr>
                <a:spLocks noEditPoints="1"/>
              </p:cNvSpPr>
              <p:nvPr/>
            </p:nvSpPr>
            <p:spPr bwMode="auto">
              <a:xfrm>
                <a:off x="1188" y="1709"/>
                <a:ext cx="15" cy="13"/>
              </a:xfrm>
              <a:custGeom>
                <a:avLst/>
                <a:gdLst>
                  <a:gd name="T0" fmla="*/ 5 w 10"/>
                  <a:gd name="T1" fmla="*/ 0 h 9"/>
                  <a:gd name="T2" fmla="*/ 0 w 10"/>
                  <a:gd name="T3" fmla="*/ 5 h 9"/>
                  <a:gd name="T4" fmla="*/ 5 w 10"/>
                  <a:gd name="T5" fmla="*/ 9 h 9"/>
                  <a:gd name="T6" fmla="*/ 10 w 10"/>
                  <a:gd name="T7" fmla="*/ 5 h 9"/>
                  <a:gd name="T8" fmla="*/ 5 w 10"/>
                  <a:gd name="T9" fmla="*/ 0 h 9"/>
                  <a:gd name="T10" fmla="*/ 5 w 10"/>
                  <a:gd name="T11" fmla="*/ 6 h 9"/>
                  <a:gd name="T12" fmla="*/ 3 w 10"/>
                  <a:gd name="T13" fmla="*/ 5 h 9"/>
                  <a:gd name="T14" fmla="*/ 5 w 10"/>
                  <a:gd name="T15" fmla="*/ 3 h 9"/>
                  <a:gd name="T16" fmla="*/ 7 w 10"/>
                  <a:gd name="T17" fmla="*/ 5 h 9"/>
                  <a:gd name="T18" fmla="*/ 5 w 10"/>
                  <a:gd name="T19"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9">
                    <a:moveTo>
                      <a:pt x="5" y="0"/>
                    </a:moveTo>
                    <a:cubicBezTo>
                      <a:pt x="2" y="0"/>
                      <a:pt x="0" y="2"/>
                      <a:pt x="0" y="5"/>
                    </a:cubicBezTo>
                    <a:cubicBezTo>
                      <a:pt x="0" y="7"/>
                      <a:pt x="2" y="9"/>
                      <a:pt x="5" y="9"/>
                    </a:cubicBezTo>
                    <a:cubicBezTo>
                      <a:pt x="8" y="9"/>
                      <a:pt x="10" y="7"/>
                      <a:pt x="10" y="5"/>
                    </a:cubicBezTo>
                    <a:cubicBezTo>
                      <a:pt x="10" y="2"/>
                      <a:pt x="8" y="0"/>
                      <a:pt x="5" y="0"/>
                    </a:cubicBezTo>
                    <a:close/>
                    <a:moveTo>
                      <a:pt x="5" y="6"/>
                    </a:moveTo>
                    <a:cubicBezTo>
                      <a:pt x="4" y="6"/>
                      <a:pt x="3" y="6"/>
                      <a:pt x="3" y="5"/>
                    </a:cubicBezTo>
                    <a:cubicBezTo>
                      <a:pt x="3" y="4"/>
                      <a:pt x="4" y="3"/>
                      <a:pt x="5" y="3"/>
                    </a:cubicBezTo>
                    <a:cubicBezTo>
                      <a:pt x="6" y="3"/>
                      <a:pt x="7" y="4"/>
                      <a:pt x="7" y="5"/>
                    </a:cubicBezTo>
                    <a:cubicBezTo>
                      <a:pt x="7" y="6"/>
                      <a:pt x="6" y="6"/>
                      <a:pt x="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2" name="Freeform 228"/>
              <p:cNvSpPr>
                <a:spLocks noEditPoints="1"/>
              </p:cNvSpPr>
              <p:nvPr/>
            </p:nvSpPr>
            <p:spPr bwMode="auto">
              <a:xfrm>
                <a:off x="1961" y="2001"/>
                <a:ext cx="62" cy="60"/>
              </a:xfrm>
              <a:custGeom>
                <a:avLst/>
                <a:gdLst>
                  <a:gd name="T0" fmla="*/ 42 w 43"/>
                  <a:gd name="T1" fmla="*/ 19 h 41"/>
                  <a:gd name="T2" fmla="*/ 30 w 43"/>
                  <a:gd name="T3" fmla="*/ 13 h 41"/>
                  <a:gd name="T4" fmla="*/ 26 w 43"/>
                  <a:gd name="T5" fmla="*/ 1 h 41"/>
                  <a:gd name="T6" fmla="*/ 2 w 43"/>
                  <a:gd name="T7" fmla="*/ 1 h 41"/>
                  <a:gd name="T8" fmla="*/ 2 w 43"/>
                  <a:gd name="T9" fmla="*/ 39 h 41"/>
                  <a:gd name="T10" fmla="*/ 16 w 43"/>
                  <a:gd name="T11" fmla="*/ 41 h 41"/>
                  <a:gd name="T12" fmla="*/ 22 w 43"/>
                  <a:gd name="T13" fmla="*/ 36 h 41"/>
                  <a:gd name="T14" fmla="*/ 28 w 43"/>
                  <a:gd name="T15" fmla="*/ 41 h 41"/>
                  <a:gd name="T16" fmla="*/ 41 w 43"/>
                  <a:gd name="T17" fmla="*/ 41 h 41"/>
                  <a:gd name="T18" fmla="*/ 42 w 43"/>
                  <a:gd name="T19" fmla="*/ 19 h 41"/>
                  <a:gd name="T20" fmla="*/ 15 w 43"/>
                  <a:gd name="T21" fmla="*/ 22 h 41"/>
                  <a:gd name="T22" fmla="*/ 12 w 43"/>
                  <a:gd name="T23" fmla="*/ 22 h 41"/>
                  <a:gd name="T24" fmla="*/ 11 w 43"/>
                  <a:gd name="T25" fmla="*/ 21 h 41"/>
                  <a:gd name="T26" fmla="*/ 12 w 43"/>
                  <a:gd name="T27" fmla="*/ 20 h 41"/>
                  <a:gd name="T28" fmla="*/ 15 w 43"/>
                  <a:gd name="T29" fmla="*/ 20 h 41"/>
                  <a:gd name="T30" fmla="*/ 16 w 43"/>
                  <a:gd name="T31" fmla="*/ 21 h 41"/>
                  <a:gd name="T32" fmla="*/ 15 w 43"/>
                  <a:gd name="T33" fmla="*/ 2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41">
                    <a:moveTo>
                      <a:pt x="42" y="19"/>
                    </a:moveTo>
                    <a:cubicBezTo>
                      <a:pt x="41" y="16"/>
                      <a:pt x="30" y="15"/>
                      <a:pt x="30" y="13"/>
                    </a:cubicBezTo>
                    <a:cubicBezTo>
                      <a:pt x="30" y="11"/>
                      <a:pt x="26" y="1"/>
                      <a:pt x="26" y="1"/>
                    </a:cubicBezTo>
                    <a:cubicBezTo>
                      <a:pt x="26" y="0"/>
                      <a:pt x="2" y="1"/>
                      <a:pt x="2" y="1"/>
                    </a:cubicBezTo>
                    <a:cubicBezTo>
                      <a:pt x="2" y="1"/>
                      <a:pt x="0" y="38"/>
                      <a:pt x="2" y="39"/>
                    </a:cubicBezTo>
                    <a:cubicBezTo>
                      <a:pt x="3" y="40"/>
                      <a:pt x="9" y="41"/>
                      <a:pt x="16" y="41"/>
                    </a:cubicBezTo>
                    <a:cubicBezTo>
                      <a:pt x="16" y="38"/>
                      <a:pt x="19" y="36"/>
                      <a:pt x="22" y="36"/>
                    </a:cubicBezTo>
                    <a:cubicBezTo>
                      <a:pt x="25" y="36"/>
                      <a:pt x="27" y="38"/>
                      <a:pt x="28" y="41"/>
                    </a:cubicBezTo>
                    <a:cubicBezTo>
                      <a:pt x="35" y="41"/>
                      <a:pt x="41" y="41"/>
                      <a:pt x="41" y="41"/>
                    </a:cubicBezTo>
                    <a:cubicBezTo>
                      <a:pt x="43" y="40"/>
                      <a:pt x="42" y="21"/>
                      <a:pt x="42" y="19"/>
                    </a:cubicBezTo>
                    <a:close/>
                    <a:moveTo>
                      <a:pt x="15" y="22"/>
                    </a:moveTo>
                    <a:cubicBezTo>
                      <a:pt x="12" y="22"/>
                      <a:pt x="12" y="22"/>
                      <a:pt x="12" y="22"/>
                    </a:cubicBezTo>
                    <a:cubicBezTo>
                      <a:pt x="11" y="22"/>
                      <a:pt x="11" y="21"/>
                      <a:pt x="11" y="21"/>
                    </a:cubicBezTo>
                    <a:cubicBezTo>
                      <a:pt x="11" y="20"/>
                      <a:pt x="11" y="20"/>
                      <a:pt x="12" y="20"/>
                    </a:cubicBezTo>
                    <a:cubicBezTo>
                      <a:pt x="15" y="20"/>
                      <a:pt x="15" y="20"/>
                      <a:pt x="15" y="20"/>
                    </a:cubicBezTo>
                    <a:cubicBezTo>
                      <a:pt x="15" y="20"/>
                      <a:pt x="16" y="20"/>
                      <a:pt x="16" y="21"/>
                    </a:cubicBezTo>
                    <a:cubicBezTo>
                      <a:pt x="16" y="21"/>
                      <a:pt x="15" y="22"/>
                      <a:pt x="15"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3" name="Freeform 229"/>
              <p:cNvSpPr>
                <a:spLocks/>
              </p:cNvSpPr>
              <p:nvPr/>
            </p:nvSpPr>
            <p:spPr bwMode="auto">
              <a:xfrm>
                <a:off x="1881" y="2029"/>
                <a:ext cx="80" cy="32"/>
              </a:xfrm>
              <a:custGeom>
                <a:avLst/>
                <a:gdLst>
                  <a:gd name="T0" fmla="*/ 3 w 55"/>
                  <a:gd name="T1" fmla="*/ 1 h 22"/>
                  <a:gd name="T2" fmla="*/ 2 w 55"/>
                  <a:gd name="T3" fmla="*/ 21 h 22"/>
                  <a:gd name="T4" fmla="*/ 18 w 55"/>
                  <a:gd name="T5" fmla="*/ 22 h 22"/>
                  <a:gd name="T6" fmla="*/ 24 w 55"/>
                  <a:gd name="T7" fmla="*/ 17 h 22"/>
                  <a:gd name="T8" fmla="*/ 30 w 55"/>
                  <a:gd name="T9" fmla="*/ 22 h 22"/>
                  <a:gd name="T10" fmla="*/ 54 w 55"/>
                  <a:gd name="T11" fmla="*/ 21 h 22"/>
                  <a:gd name="T12" fmla="*/ 55 w 55"/>
                  <a:gd name="T13" fmla="*/ 2 h 22"/>
                  <a:gd name="T14" fmla="*/ 3 w 55"/>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22">
                    <a:moveTo>
                      <a:pt x="3" y="1"/>
                    </a:moveTo>
                    <a:cubicBezTo>
                      <a:pt x="2" y="2"/>
                      <a:pt x="0" y="20"/>
                      <a:pt x="2" y="21"/>
                    </a:cubicBezTo>
                    <a:cubicBezTo>
                      <a:pt x="3" y="22"/>
                      <a:pt x="10" y="22"/>
                      <a:pt x="18" y="22"/>
                    </a:cubicBezTo>
                    <a:cubicBezTo>
                      <a:pt x="19" y="19"/>
                      <a:pt x="21" y="17"/>
                      <a:pt x="24" y="17"/>
                    </a:cubicBezTo>
                    <a:cubicBezTo>
                      <a:pt x="27" y="17"/>
                      <a:pt x="29" y="19"/>
                      <a:pt x="30" y="22"/>
                    </a:cubicBezTo>
                    <a:cubicBezTo>
                      <a:pt x="42" y="22"/>
                      <a:pt x="54" y="22"/>
                      <a:pt x="54" y="21"/>
                    </a:cubicBezTo>
                    <a:cubicBezTo>
                      <a:pt x="54" y="21"/>
                      <a:pt x="55" y="2"/>
                      <a:pt x="55" y="2"/>
                    </a:cubicBezTo>
                    <a:cubicBezTo>
                      <a:pt x="55" y="1"/>
                      <a:pt x="5" y="0"/>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4" name="Freeform 230"/>
              <p:cNvSpPr>
                <a:spLocks noEditPoints="1"/>
              </p:cNvSpPr>
              <p:nvPr/>
            </p:nvSpPr>
            <p:spPr bwMode="auto">
              <a:xfrm>
                <a:off x="1908" y="2055"/>
                <a:ext cx="15" cy="16"/>
              </a:xfrm>
              <a:custGeom>
                <a:avLst/>
                <a:gdLst>
                  <a:gd name="T0" fmla="*/ 5 w 10"/>
                  <a:gd name="T1" fmla="*/ 0 h 11"/>
                  <a:gd name="T2" fmla="*/ 0 w 10"/>
                  <a:gd name="T3" fmla="*/ 6 h 11"/>
                  <a:gd name="T4" fmla="*/ 5 w 10"/>
                  <a:gd name="T5" fmla="*/ 11 h 11"/>
                  <a:gd name="T6" fmla="*/ 10 w 10"/>
                  <a:gd name="T7" fmla="*/ 6 h 11"/>
                  <a:gd name="T8" fmla="*/ 5 w 10"/>
                  <a:gd name="T9" fmla="*/ 0 h 11"/>
                  <a:gd name="T10" fmla="*/ 5 w 10"/>
                  <a:gd name="T11" fmla="*/ 8 h 11"/>
                  <a:gd name="T12" fmla="*/ 3 w 10"/>
                  <a:gd name="T13" fmla="*/ 6 h 11"/>
                  <a:gd name="T14" fmla="*/ 5 w 10"/>
                  <a:gd name="T15" fmla="*/ 4 h 11"/>
                  <a:gd name="T16" fmla="*/ 7 w 10"/>
                  <a:gd name="T17" fmla="*/ 6 h 11"/>
                  <a:gd name="T18" fmla="*/ 5 w 10"/>
                  <a:gd name="T19"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1">
                    <a:moveTo>
                      <a:pt x="5" y="0"/>
                    </a:moveTo>
                    <a:cubicBezTo>
                      <a:pt x="2" y="0"/>
                      <a:pt x="0" y="3"/>
                      <a:pt x="0" y="6"/>
                    </a:cubicBezTo>
                    <a:cubicBezTo>
                      <a:pt x="0" y="8"/>
                      <a:pt x="2" y="11"/>
                      <a:pt x="5" y="11"/>
                    </a:cubicBezTo>
                    <a:cubicBezTo>
                      <a:pt x="8" y="11"/>
                      <a:pt x="10" y="8"/>
                      <a:pt x="10" y="6"/>
                    </a:cubicBezTo>
                    <a:cubicBezTo>
                      <a:pt x="10" y="3"/>
                      <a:pt x="8" y="0"/>
                      <a:pt x="5" y="0"/>
                    </a:cubicBezTo>
                    <a:close/>
                    <a:moveTo>
                      <a:pt x="5" y="8"/>
                    </a:moveTo>
                    <a:cubicBezTo>
                      <a:pt x="4" y="8"/>
                      <a:pt x="3" y="7"/>
                      <a:pt x="3" y="6"/>
                    </a:cubicBezTo>
                    <a:cubicBezTo>
                      <a:pt x="3" y="4"/>
                      <a:pt x="4" y="4"/>
                      <a:pt x="5" y="4"/>
                    </a:cubicBezTo>
                    <a:cubicBezTo>
                      <a:pt x="6" y="4"/>
                      <a:pt x="7" y="4"/>
                      <a:pt x="7" y="6"/>
                    </a:cubicBezTo>
                    <a:cubicBezTo>
                      <a:pt x="7" y="7"/>
                      <a:pt x="6" y="8"/>
                      <a:pt x="5"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5" name="Freeform 231"/>
              <p:cNvSpPr>
                <a:spLocks noEditPoints="1"/>
              </p:cNvSpPr>
              <p:nvPr/>
            </p:nvSpPr>
            <p:spPr bwMode="auto">
              <a:xfrm>
                <a:off x="1985" y="2055"/>
                <a:ext cx="15" cy="16"/>
              </a:xfrm>
              <a:custGeom>
                <a:avLst/>
                <a:gdLst>
                  <a:gd name="T0" fmla="*/ 5 w 10"/>
                  <a:gd name="T1" fmla="*/ 0 h 11"/>
                  <a:gd name="T2" fmla="*/ 0 w 10"/>
                  <a:gd name="T3" fmla="*/ 6 h 11"/>
                  <a:gd name="T4" fmla="*/ 5 w 10"/>
                  <a:gd name="T5" fmla="*/ 11 h 11"/>
                  <a:gd name="T6" fmla="*/ 10 w 10"/>
                  <a:gd name="T7" fmla="*/ 6 h 11"/>
                  <a:gd name="T8" fmla="*/ 5 w 10"/>
                  <a:gd name="T9" fmla="*/ 0 h 11"/>
                  <a:gd name="T10" fmla="*/ 5 w 10"/>
                  <a:gd name="T11" fmla="*/ 8 h 11"/>
                  <a:gd name="T12" fmla="*/ 3 w 10"/>
                  <a:gd name="T13" fmla="*/ 6 h 11"/>
                  <a:gd name="T14" fmla="*/ 5 w 10"/>
                  <a:gd name="T15" fmla="*/ 4 h 11"/>
                  <a:gd name="T16" fmla="*/ 7 w 10"/>
                  <a:gd name="T17" fmla="*/ 6 h 11"/>
                  <a:gd name="T18" fmla="*/ 5 w 10"/>
                  <a:gd name="T19"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1">
                    <a:moveTo>
                      <a:pt x="5" y="0"/>
                    </a:moveTo>
                    <a:cubicBezTo>
                      <a:pt x="2" y="0"/>
                      <a:pt x="0" y="3"/>
                      <a:pt x="0" y="6"/>
                    </a:cubicBezTo>
                    <a:cubicBezTo>
                      <a:pt x="0" y="8"/>
                      <a:pt x="2" y="11"/>
                      <a:pt x="5" y="11"/>
                    </a:cubicBezTo>
                    <a:cubicBezTo>
                      <a:pt x="8" y="11"/>
                      <a:pt x="10" y="8"/>
                      <a:pt x="10" y="6"/>
                    </a:cubicBezTo>
                    <a:cubicBezTo>
                      <a:pt x="10" y="3"/>
                      <a:pt x="8" y="0"/>
                      <a:pt x="5" y="0"/>
                    </a:cubicBezTo>
                    <a:close/>
                    <a:moveTo>
                      <a:pt x="5" y="8"/>
                    </a:moveTo>
                    <a:cubicBezTo>
                      <a:pt x="4" y="8"/>
                      <a:pt x="3" y="7"/>
                      <a:pt x="3" y="6"/>
                    </a:cubicBezTo>
                    <a:cubicBezTo>
                      <a:pt x="3" y="4"/>
                      <a:pt x="4" y="4"/>
                      <a:pt x="5" y="4"/>
                    </a:cubicBezTo>
                    <a:cubicBezTo>
                      <a:pt x="6" y="4"/>
                      <a:pt x="7" y="4"/>
                      <a:pt x="7" y="6"/>
                    </a:cubicBezTo>
                    <a:cubicBezTo>
                      <a:pt x="7" y="7"/>
                      <a:pt x="6" y="8"/>
                      <a:pt x="5"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6" name="Rectangle 232"/>
              <p:cNvSpPr>
                <a:spLocks noChangeArrowheads="1"/>
              </p:cNvSpPr>
              <p:nvPr/>
            </p:nvSpPr>
            <p:spPr bwMode="auto">
              <a:xfrm>
                <a:off x="1366" y="2537"/>
                <a:ext cx="226" cy="7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7" name="Rectangle 233"/>
              <p:cNvSpPr>
                <a:spLocks noChangeArrowheads="1"/>
              </p:cNvSpPr>
              <p:nvPr/>
            </p:nvSpPr>
            <p:spPr bwMode="auto">
              <a:xfrm>
                <a:off x="1383" y="2464"/>
                <a:ext cx="20" cy="7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8" name="Rectangle 234"/>
              <p:cNvSpPr>
                <a:spLocks noChangeArrowheads="1"/>
              </p:cNvSpPr>
              <p:nvPr/>
            </p:nvSpPr>
            <p:spPr bwMode="auto">
              <a:xfrm>
                <a:off x="1415" y="2464"/>
                <a:ext cx="20" cy="7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9" name="Rectangle 235"/>
              <p:cNvSpPr>
                <a:spLocks noChangeArrowheads="1"/>
              </p:cNvSpPr>
              <p:nvPr/>
            </p:nvSpPr>
            <p:spPr bwMode="auto">
              <a:xfrm>
                <a:off x="1459" y="2502"/>
                <a:ext cx="20" cy="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0" name="Rectangle 236"/>
              <p:cNvSpPr>
                <a:spLocks noChangeArrowheads="1"/>
              </p:cNvSpPr>
              <p:nvPr/>
            </p:nvSpPr>
            <p:spPr bwMode="auto">
              <a:xfrm>
                <a:off x="1491" y="2521"/>
                <a:ext cx="20" cy="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1" name="Rectangle 237"/>
              <p:cNvSpPr>
                <a:spLocks noChangeArrowheads="1"/>
              </p:cNvSpPr>
              <p:nvPr/>
            </p:nvSpPr>
            <p:spPr bwMode="auto">
              <a:xfrm>
                <a:off x="1892" y="1612"/>
                <a:ext cx="182" cy="5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2" name="Rectangle 238"/>
              <p:cNvSpPr>
                <a:spLocks noChangeArrowheads="1"/>
              </p:cNvSpPr>
              <p:nvPr/>
            </p:nvSpPr>
            <p:spPr bwMode="auto">
              <a:xfrm>
                <a:off x="1905" y="1554"/>
                <a:ext cx="16" cy="5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3" name="Rectangle 239"/>
              <p:cNvSpPr>
                <a:spLocks noChangeArrowheads="1"/>
              </p:cNvSpPr>
              <p:nvPr/>
            </p:nvSpPr>
            <p:spPr bwMode="auto">
              <a:xfrm>
                <a:off x="1931" y="1554"/>
                <a:ext cx="18" cy="5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4" name="Rectangle 240"/>
              <p:cNvSpPr>
                <a:spLocks noChangeArrowheads="1"/>
              </p:cNvSpPr>
              <p:nvPr/>
            </p:nvSpPr>
            <p:spPr bwMode="auto">
              <a:xfrm>
                <a:off x="1966" y="1583"/>
                <a:ext cx="16" cy="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5" name="Rectangle 241"/>
              <p:cNvSpPr>
                <a:spLocks noChangeArrowheads="1"/>
              </p:cNvSpPr>
              <p:nvPr/>
            </p:nvSpPr>
            <p:spPr bwMode="auto">
              <a:xfrm>
                <a:off x="1990" y="1599"/>
                <a:ext cx="16"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6" name="Rectangle 242"/>
              <p:cNvSpPr>
                <a:spLocks noChangeArrowheads="1"/>
              </p:cNvSpPr>
              <p:nvPr/>
            </p:nvSpPr>
            <p:spPr bwMode="auto">
              <a:xfrm>
                <a:off x="2011" y="1583"/>
                <a:ext cx="18" cy="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7" name="Rectangle 243"/>
              <p:cNvSpPr>
                <a:spLocks noChangeArrowheads="1"/>
              </p:cNvSpPr>
              <p:nvPr/>
            </p:nvSpPr>
            <p:spPr bwMode="auto">
              <a:xfrm>
                <a:off x="2035" y="1599"/>
                <a:ext cx="16"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8" name="Rectangle 244"/>
              <p:cNvSpPr>
                <a:spLocks noChangeArrowheads="1"/>
              </p:cNvSpPr>
              <p:nvPr/>
            </p:nvSpPr>
            <p:spPr bwMode="auto">
              <a:xfrm>
                <a:off x="2074" y="1343"/>
                <a:ext cx="86" cy="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9" name="Rectangle 245"/>
              <p:cNvSpPr>
                <a:spLocks noChangeArrowheads="1"/>
              </p:cNvSpPr>
              <p:nvPr/>
            </p:nvSpPr>
            <p:spPr bwMode="auto">
              <a:xfrm>
                <a:off x="2081" y="1315"/>
                <a:ext cx="8" cy="2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0" name="Rectangle 246"/>
              <p:cNvSpPr>
                <a:spLocks noChangeArrowheads="1"/>
              </p:cNvSpPr>
              <p:nvPr/>
            </p:nvSpPr>
            <p:spPr bwMode="auto">
              <a:xfrm>
                <a:off x="2093" y="1315"/>
                <a:ext cx="9" cy="2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1" name="Rectangle 247"/>
              <p:cNvSpPr>
                <a:spLocks noChangeArrowheads="1"/>
              </p:cNvSpPr>
              <p:nvPr/>
            </p:nvSpPr>
            <p:spPr bwMode="auto">
              <a:xfrm>
                <a:off x="2109" y="1330"/>
                <a:ext cx="9" cy="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2" name="Rectangle 248"/>
              <p:cNvSpPr>
                <a:spLocks noChangeArrowheads="1"/>
              </p:cNvSpPr>
              <p:nvPr/>
            </p:nvSpPr>
            <p:spPr bwMode="auto">
              <a:xfrm>
                <a:off x="2121" y="1335"/>
                <a:ext cx="7" cy="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3" name="Rectangle 249"/>
              <p:cNvSpPr>
                <a:spLocks noChangeArrowheads="1"/>
              </p:cNvSpPr>
              <p:nvPr/>
            </p:nvSpPr>
            <p:spPr bwMode="auto">
              <a:xfrm>
                <a:off x="2131" y="1330"/>
                <a:ext cx="7" cy="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4" name="Rectangle 250"/>
              <p:cNvSpPr>
                <a:spLocks noChangeArrowheads="1"/>
              </p:cNvSpPr>
              <p:nvPr/>
            </p:nvSpPr>
            <p:spPr bwMode="auto">
              <a:xfrm>
                <a:off x="2141" y="1335"/>
                <a:ext cx="7" cy="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5" name="Rectangle 251"/>
              <p:cNvSpPr>
                <a:spLocks noChangeArrowheads="1"/>
              </p:cNvSpPr>
              <p:nvPr/>
            </p:nvSpPr>
            <p:spPr bwMode="auto">
              <a:xfrm>
                <a:off x="2333" y="1964"/>
                <a:ext cx="209" cy="6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6" name="Rectangle 252"/>
              <p:cNvSpPr>
                <a:spLocks noChangeArrowheads="1"/>
              </p:cNvSpPr>
              <p:nvPr/>
            </p:nvSpPr>
            <p:spPr bwMode="auto">
              <a:xfrm>
                <a:off x="2349" y="1897"/>
                <a:ext cx="19" cy="7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7" name="Rectangle 253"/>
              <p:cNvSpPr>
                <a:spLocks noChangeArrowheads="1"/>
              </p:cNvSpPr>
              <p:nvPr/>
            </p:nvSpPr>
            <p:spPr bwMode="auto">
              <a:xfrm>
                <a:off x="2378" y="1897"/>
                <a:ext cx="20" cy="7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8" name="Rectangle 254"/>
              <p:cNvSpPr>
                <a:spLocks noChangeArrowheads="1"/>
              </p:cNvSpPr>
              <p:nvPr/>
            </p:nvSpPr>
            <p:spPr bwMode="auto">
              <a:xfrm>
                <a:off x="2419" y="1932"/>
                <a:ext cx="19" cy="3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9" name="Rectangle 255"/>
              <p:cNvSpPr>
                <a:spLocks noChangeArrowheads="1"/>
              </p:cNvSpPr>
              <p:nvPr/>
            </p:nvSpPr>
            <p:spPr bwMode="auto">
              <a:xfrm>
                <a:off x="2445" y="1949"/>
                <a:ext cx="19" cy="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0" name="Rectangle 256"/>
              <p:cNvSpPr>
                <a:spLocks noChangeArrowheads="1"/>
              </p:cNvSpPr>
              <p:nvPr/>
            </p:nvSpPr>
            <p:spPr bwMode="auto">
              <a:xfrm>
                <a:off x="2471" y="1932"/>
                <a:ext cx="19" cy="3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1" name="Rectangle 257"/>
              <p:cNvSpPr>
                <a:spLocks noChangeArrowheads="1"/>
              </p:cNvSpPr>
              <p:nvPr/>
            </p:nvSpPr>
            <p:spPr bwMode="auto">
              <a:xfrm>
                <a:off x="2497" y="1949"/>
                <a:ext cx="19" cy="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2" name="Freeform 258"/>
              <p:cNvSpPr>
                <a:spLocks/>
              </p:cNvSpPr>
              <p:nvPr/>
            </p:nvSpPr>
            <p:spPr bwMode="auto">
              <a:xfrm>
                <a:off x="2144" y="684"/>
                <a:ext cx="96" cy="83"/>
              </a:xfrm>
              <a:custGeom>
                <a:avLst/>
                <a:gdLst>
                  <a:gd name="T0" fmla="*/ 0 w 96"/>
                  <a:gd name="T1" fmla="*/ 83 h 83"/>
                  <a:gd name="T2" fmla="*/ 48 w 96"/>
                  <a:gd name="T3" fmla="*/ 0 h 83"/>
                  <a:gd name="T4" fmla="*/ 96 w 96"/>
                  <a:gd name="T5" fmla="*/ 83 h 83"/>
                  <a:gd name="T6" fmla="*/ 0 w 96"/>
                  <a:gd name="T7" fmla="*/ 83 h 83"/>
                </a:gdLst>
                <a:ahLst/>
                <a:cxnLst>
                  <a:cxn ang="0">
                    <a:pos x="T0" y="T1"/>
                  </a:cxn>
                  <a:cxn ang="0">
                    <a:pos x="T2" y="T3"/>
                  </a:cxn>
                  <a:cxn ang="0">
                    <a:pos x="T4" y="T5"/>
                  </a:cxn>
                  <a:cxn ang="0">
                    <a:pos x="T6" y="T7"/>
                  </a:cxn>
                </a:cxnLst>
                <a:rect l="0" t="0" r="r" b="b"/>
                <a:pathLst>
                  <a:path w="96" h="83">
                    <a:moveTo>
                      <a:pt x="0" y="83"/>
                    </a:moveTo>
                    <a:lnTo>
                      <a:pt x="48" y="0"/>
                    </a:lnTo>
                    <a:lnTo>
                      <a:pt x="96" y="83"/>
                    </a:lnTo>
                    <a:lnTo>
                      <a:pt x="0"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3" name="Freeform 259"/>
              <p:cNvSpPr>
                <a:spLocks/>
              </p:cNvSpPr>
              <p:nvPr/>
            </p:nvSpPr>
            <p:spPr bwMode="auto">
              <a:xfrm>
                <a:off x="2144" y="783"/>
                <a:ext cx="96" cy="83"/>
              </a:xfrm>
              <a:custGeom>
                <a:avLst/>
                <a:gdLst>
                  <a:gd name="T0" fmla="*/ 0 w 96"/>
                  <a:gd name="T1" fmla="*/ 0 h 83"/>
                  <a:gd name="T2" fmla="*/ 48 w 96"/>
                  <a:gd name="T3" fmla="*/ 83 h 83"/>
                  <a:gd name="T4" fmla="*/ 96 w 96"/>
                  <a:gd name="T5" fmla="*/ 0 h 83"/>
                  <a:gd name="T6" fmla="*/ 0 w 96"/>
                  <a:gd name="T7" fmla="*/ 0 h 83"/>
                </a:gdLst>
                <a:ahLst/>
                <a:cxnLst>
                  <a:cxn ang="0">
                    <a:pos x="T0" y="T1"/>
                  </a:cxn>
                  <a:cxn ang="0">
                    <a:pos x="T2" y="T3"/>
                  </a:cxn>
                  <a:cxn ang="0">
                    <a:pos x="T4" y="T5"/>
                  </a:cxn>
                  <a:cxn ang="0">
                    <a:pos x="T6" y="T7"/>
                  </a:cxn>
                </a:cxnLst>
                <a:rect l="0" t="0" r="r" b="b"/>
                <a:pathLst>
                  <a:path w="96" h="83">
                    <a:moveTo>
                      <a:pt x="0" y="0"/>
                    </a:moveTo>
                    <a:lnTo>
                      <a:pt x="48" y="83"/>
                    </a:lnTo>
                    <a:lnTo>
                      <a:pt x="96"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4" name="Freeform 260"/>
              <p:cNvSpPr>
                <a:spLocks noEditPoints="1"/>
              </p:cNvSpPr>
              <p:nvPr/>
            </p:nvSpPr>
            <p:spPr bwMode="auto">
              <a:xfrm>
                <a:off x="1725" y="1744"/>
                <a:ext cx="89" cy="87"/>
              </a:xfrm>
              <a:custGeom>
                <a:avLst/>
                <a:gdLst>
                  <a:gd name="T0" fmla="*/ 30 w 61"/>
                  <a:gd name="T1" fmla="*/ 0 h 60"/>
                  <a:gd name="T2" fmla="*/ 0 w 61"/>
                  <a:gd name="T3" fmla="*/ 30 h 60"/>
                  <a:gd name="T4" fmla="*/ 30 w 61"/>
                  <a:gd name="T5" fmla="*/ 60 h 60"/>
                  <a:gd name="T6" fmla="*/ 61 w 61"/>
                  <a:gd name="T7" fmla="*/ 30 h 60"/>
                  <a:gd name="T8" fmla="*/ 30 w 61"/>
                  <a:gd name="T9" fmla="*/ 0 h 60"/>
                  <a:gd name="T10" fmla="*/ 30 w 61"/>
                  <a:gd name="T11" fmla="*/ 51 h 60"/>
                  <a:gd name="T12" fmla="*/ 10 w 61"/>
                  <a:gd name="T13" fmla="*/ 30 h 60"/>
                  <a:gd name="T14" fmla="*/ 30 w 61"/>
                  <a:gd name="T15" fmla="*/ 9 h 60"/>
                  <a:gd name="T16" fmla="*/ 51 w 61"/>
                  <a:gd name="T17" fmla="*/ 30 h 60"/>
                  <a:gd name="T18" fmla="*/ 30 w 61"/>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60">
                    <a:moveTo>
                      <a:pt x="30" y="0"/>
                    </a:moveTo>
                    <a:cubicBezTo>
                      <a:pt x="14" y="0"/>
                      <a:pt x="0" y="13"/>
                      <a:pt x="0" y="30"/>
                    </a:cubicBezTo>
                    <a:cubicBezTo>
                      <a:pt x="0" y="47"/>
                      <a:pt x="14" y="60"/>
                      <a:pt x="30" y="60"/>
                    </a:cubicBezTo>
                    <a:cubicBezTo>
                      <a:pt x="47" y="60"/>
                      <a:pt x="61" y="47"/>
                      <a:pt x="61" y="30"/>
                    </a:cubicBezTo>
                    <a:cubicBezTo>
                      <a:pt x="61" y="13"/>
                      <a:pt x="47" y="0"/>
                      <a:pt x="30" y="0"/>
                    </a:cubicBezTo>
                    <a:close/>
                    <a:moveTo>
                      <a:pt x="30" y="51"/>
                    </a:moveTo>
                    <a:cubicBezTo>
                      <a:pt x="19" y="51"/>
                      <a:pt x="10" y="42"/>
                      <a:pt x="10" y="30"/>
                    </a:cubicBezTo>
                    <a:cubicBezTo>
                      <a:pt x="10" y="19"/>
                      <a:pt x="19" y="9"/>
                      <a:pt x="30" y="9"/>
                    </a:cubicBezTo>
                    <a:cubicBezTo>
                      <a:pt x="42" y="9"/>
                      <a:pt x="51" y="19"/>
                      <a:pt x="51" y="30"/>
                    </a:cubicBezTo>
                    <a:cubicBezTo>
                      <a:pt x="51" y="42"/>
                      <a:pt x="42" y="51"/>
                      <a:pt x="30"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5" name="Rectangle 261"/>
              <p:cNvSpPr>
                <a:spLocks noChangeArrowheads="1"/>
              </p:cNvSpPr>
              <p:nvPr/>
            </p:nvSpPr>
            <p:spPr bwMode="auto">
              <a:xfrm>
                <a:off x="1760" y="1826"/>
                <a:ext cx="19" cy="5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6" name="Rectangle 262"/>
              <p:cNvSpPr>
                <a:spLocks noChangeArrowheads="1"/>
              </p:cNvSpPr>
              <p:nvPr/>
            </p:nvSpPr>
            <p:spPr bwMode="auto">
              <a:xfrm>
                <a:off x="1760" y="1766"/>
                <a:ext cx="19" cy="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7" name="Freeform 263"/>
              <p:cNvSpPr>
                <a:spLocks/>
              </p:cNvSpPr>
              <p:nvPr/>
            </p:nvSpPr>
            <p:spPr bwMode="auto">
              <a:xfrm>
                <a:off x="1697" y="1741"/>
                <a:ext cx="169" cy="112"/>
              </a:xfrm>
              <a:custGeom>
                <a:avLst/>
                <a:gdLst>
                  <a:gd name="T0" fmla="*/ 0 w 169"/>
                  <a:gd name="T1" fmla="*/ 0 h 112"/>
                  <a:gd name="T2" fmla="*/ 0 w 169"/>
                  <a:gd name="T3" fmla="*/ 112 h 112"/>
                  <a:gd name="T4" fmla="*/ 40 w 169"/>
                  <a:gd name="T5" fmla="*/ 112 h 112"/>
                  <a:gd name="T6" fmla="*/ 40 w 169"/>
                  <a:gd name="T7" fmla="*/ 96 h 112"/>
                  <a:gd name="T8" fmla="*/ 117 w 169"/>
                  <a:gd name="T9" fmla="*/ 96 h 112"/>
                  <a:gd name="T10" fmla="*/ 117 w 169"/>
                  <a:gd name="T11" fmla="*/ 112 h 112"/>
                  <a:gd name="T12" fmla="*/ 169 w 169"/>
                  <a:gd name="T13" fmla="*/ 112 h 112"/>
                  <a:gd name="T14" fmla="*/ 169 w 169"/>
                  <a:gd name="T15" fmla="*/ 0 h 112"/>
                  <a:gd name="T16" fmla="*/ 0 w 169"/>
                  <a:gd name="T1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112">
                    <a:moveTo>
                      <a:pt x="0" y="0"/>
                    </a:moveTo>
                    <a:lnTo>
                      <a:pt x="0" y="112"/>
                    </a:lnTo>
                    <a:lnTo>
                      <a:pt x="40" y="112"/>
                    </a:lnTo>
                    <a:lnTo>
                      <a:pt x="40" y="96"/>
                    </a:lnTo>
                    <a:lnTo>
                      <a:pt x="117" y="96"/>
                    </a:lnTo>
                    <a:lnTo>
                      <a:pt x="117" y="112"/>
                    </a:lnTo>
                    <a:lnTo>
                      <a:pt x="169" y="112"/>
                    </a:lnTo>
                    <a:lnTo>
                      <a:pt x="169" y="0"/>
                    </a:lnTo>
                    <a:lnTo>
                      <a:pt x="0" y="0"/>
                    </a:lnTo>
                    <a:close/>
                  </a:path>
                </a:pathLst>
              </a:custGeom>
              <a:grpFill/>
              <a:ln w="26988" cap="flat">
                <a:noFill/>
                <a:prstDash val="solid"/>
                <a:miter lim="800000"/>
                <a:headEnd/>
                <a:tailEnd/>
              </a:ln>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8" name="Freeform 264"/>
              <p:cNvSpPr>
                <a:spLocks/>
              </p:cNvSpPr>
              <p:nvPr/>
            </p:nvSpPr>
            <p:spPr bwMode="auto">
              <a:xfrm>
                <a:off x="720" y="1017"/>
                <a:ext cx="122" cy="135"/>
              </a:xfrm>
              <a:custGeom>
                <a:avLst/>
                <a:gdLst>
                  <a:gd name="T0" fmla="*/ 37 w 84"/>
                  <a:gd name="T1" fmla="*/ 0 h 93"/>
                  <a:gd name="T2" fmla="*/ 0 w 84"/>
                  <a:gd name="T3" fmla="*/ 19 h 93"/>
                  <a:gd name="T4" fmla="*/ 27 w 84"/>
                  <a:gd name="T5" fmla="*/ 46 h 93"/>
                  <a:gd name="T6" fmla="*/ 0 w 84"/>
                  <a:gd name="T7" fmla="*/ 74 h 93"/>
                  <a:gd name="T8" fmla="*/ 37 w 84"/>
                  <a:gd name="T9" fmla="*/ 93 h 93"/>
                  <a:gd name="T10" fmla="*/ 84 w 84"/>
                  <a:gd name="T11" fmla="*/ 46 h 93"/>
                  <a:gd name="T12" fmla="*/ 37 w 84"/>
                  <a:gd name="T13" fmla="*/ 0 h 93"/>
                </a:gdLst>
                <a:ahLst/>
                <a:cxnLst>
                  <a:cxn ang="0">
                    <a:pos x="T0" y="T1"/>
                  </a:cxn>
                  <a:cxn ang="0">
                    <a:pos x="T2" y="T3"/>
                  </a:cxn>
                  <a:cxn ang="0">
                    <a:pos x="T4" y="T5"/>
                  </a:cxn>
                  <a:cxn ang="0">
                    <a:pos x="T6" y="T7"/>
                  </a:cxn>
                  <a:cxn ang="0">
                    <a:pos x="T8" y="T9"/>
                  </a:cxn>
                  <a:cxn ang="0">
                    <a:pos x="T10" y="T11"/>
                  </a:cxn>
                  <a:cxn ang="0">
                    <a:pos x="T12" y="T13"/>
                  </a:cxn>
                </a:cxnLst>
                <a:rect l="0" t="0" r="r" b="b"/>
                <a:pathLst>
                  <a:path w="84" h="93">
                    <a:moveTo>
                      <a:pt x="37" y="0"/>
                    </a:moveTo>
                    <a:cubicBezTo>
                      <a:pt x="22" y="0"/>
                      <a:pt x="8" y="7"/>
                      <a:pt x="0" y="19"/>
                    </a:cubicBezTo>
                    <a:cubicBezTo>
                      <a:pt x="15" y="19"/>
                      <a:pt x="27" y="31"/>
                      <a:pt x="27" y="46"/>
                    </a:cubicBezTo>
                    <a:cubicBezTo>
                      <a:pt x="27" y="61"/>
                      <a:pt x="15" y="74"/>
                      <a:pt x="0" y="74"/>
                    </a:cubicBezTo>
                    <a:cubicBezTo>
                      <a:pt x="8" y="85"/>
                      <a:pt x="22" y="93"/>
                      <a:pt x="37" y="93"/>
                    </a:cubicBezTo>
                    <a:cubicBezTo>
                      <a:pt x="63" y="93"/>
                      <a:pt x="84" y="72"/>
                      <a:pt x="84" y="46"/>
                    </a:cubicBezTo>
                    <a:cubicBezTo>
                      <a:pt x="84" y="21"/>
                      <a:pt x="63"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9" name="Oval 265"/>
              <p:cNvSpPr>
                <a:spLocks noChangeArrowheads="1"/>
              </p:cNvSpPr>
              <p:nvPr/>
            </p:nvSpPr>
            <p:spPr bwMode="auto">
              <a:xfrm>
                <a:off x="680" y="1049"/>
                <a:ext cx="70" cy="7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0" name="Rectangle 266"/>
              <p:cNvSpPr>
                <a:spLocks noChangeArrowheads="1"/>
              </p:cNvSpPr>
              <p:nvPr/>
            </p:nvSpPr>
            <p:spPr bwMode="auto">
              <a:xfrm>
                <a:off x="810" y="1064"/>
                <a:ext cx="94" cy="4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1" name="Freeform 267"/>
              <p:cNvSpPr>
                <a:spLocks noEditPoints="1"/>
              </p:cNvSpPr>
              <p:nvPr/>
            </p:nvSpPr>
            <p:spPr bwMode="auto">
              <a:xfrm>
                <a:off x="787" y="917"/>
                <a:ext cx="83" cy="84"/>
              </a:xfrm>
              <a:custGeom>
                <a:avLst/>
                <a:gdLst>
                  <a:gd name="T0" fmla="*/ 29 w 57"/>
                  <a:gd name="T1" fmla="*/ 0 h 58"/>
                  <a:gd name="T2" fmla="*/ 0 w 57"/>
                  <a:gd name="T3" fmla="*/ 29 h 58"/>
                  <a:gd name="T4" fmla="*/ 29 w 57"/>
                  <a:gd name="T5" fmla="*/ 58 h 58"/>
                  <a:gd name="T6" fmla="*/ 57 w 57"/>
                  <a:gd name="T7" fmla="*/ 29 h 58"/>
                  <a:gd name="T8" fmla="*/ 29 w 57"/>
                  <a:gd name="T9" fmla="*/ 0 h 58"/>
                  <a:gd name="T10" fmla="*/ 29 w 57"/>
                  <a:gd name="T11" fmla="*/ 41 h 58"/>
                  <a:gd name="T12" fmla="*/ 17 w 57"/>
                  <a:gd name="T13" fmla="*/ 29 h 58"/>
                  <a:gd name="T14" fmla="*/ 29 w 57"/>
                  <a:gd name="T15" fmla="*/ 17 h 58"/>
                  <a:gd name="T16" fmla="*/ 40 w 57"/>
                  <a:gd name="T17" fmla="*/ 29 h 58"/>
                  <a:gd name="T18" fmla="*/ 29 w 57"/>
                  <a:gd name="T19"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58">
                    <a:moveTo>
                      <a:pt x="29" y="0"/>
                    </a:moveTo>
                    <a:cubicBezTo>
                      <a:pt x="13" y="0"/>
                      <a:pt x="0" y="13"/>
                      <a:pt x="0" y="29"/>
                    </a:cubicBezTo>
                    <a:cubicBezTo>
                      <a:pt x="0" y="45"/>
                      <a:pt x="13" y="58"/>
                      <a:pt x="29" y="58"/>
                    </a:cubicBezTo>
                    <a:cubicBezTo>
                      <a:pt x="45" y="58"/>
                      <a:pt x="57" y="45"/>
                      <a:pt x="57" y="29"/>
                    </a:cubicBezTo>
                    <a:cubicBezTo>
                      <a:pt x="57" y="13"/>
                      <a:pt x="45" y="0"/>
                      <a:pt x="29" y="0"/>
                    </a:cubicBezTo>
                    <a:close/>
                    <a:moveTo>
                      <a:pt x="29" y="41"/>
                    </a:moveTo>
                    <a:cubicBezTo>
                      <a:pt x="22" y="41"/>
                      <a:pt x="17" y="36"/>
                      <a:pt x="17" y="29"/>
                    </a:cubicBezTo>
                    <a:cubicBezTo>
                      <a:pt x="17" y="23"/>
                      <a:pt x="22" y="17"/>
                      <a:pt x="29" y="17"/>
                    </a:cubicBezTo>
                    <a:cubicBezTo>
                      <a:pt x="35" y="17"/>
                      <a:pt x="40" y="23"/>
                      <a:pt x="40" y="29"/>
                    </a:cubicBezTo>
                    <a:cubicBezTo>
                      <a:pt x="40" y="36"/>
                      <a:pt x="35" y="41"/>
                      <a:pt x="29"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2" name="Freeform 268"/>
              <p:cNvSpPr>
                <a:spLocks noEditPoints="1"/>
              </p:cNvSpPr>
              <p:nvPr/>
            </p:nvSpPr>
            <p:spPr bwMode="auto">
              <a:xfrm>
                <a:off x="1984" y="1014"/>
                <a:ext cx="57" cy="57"/>
              </a:xfrm>
              <a:custGeom>
                <a:avLst/>
                <a:gdLst>
                  <a:gd name="T0" fmla="*/ 20 w 39"/>
                  <a:gd name="T1" fmla="*/ 0 h 39"/>
                  <a:gd name="T2" fmla="*/ 0 w 39"/>
                  <a:gd name="T3" fmla="*/ 19 h 39"/>
                  <a:gd name="T4" fmla="*/ 20 w 39"/>
                  <a:gd name="T5" fmla="*/ 39 h 39"/>
                  <a:gd name="T6" fmla="*/ 39 w 39"/>
                  <a:gd name="T7" fmla="*/ 19 h 39"/>
                  <a:gd name="T8" fmla="*/ 20 w 39"/>
                  <a:gd name="T9" fmla="*/ 0 h 39"/>
                  <a:gd name="T10" fmla="*/ 20 w 39"/>
                  <a:gd name="T11" fmla="*/ 27 h 39"/>
                  <a:gd name="T12" fmla="*/ 12 w 39"/>
                  <a:gd name="T13" fmla="*/ 19 h 39"/>
                  <a:gd name="T14" fmla="*/ 20 w 39"/>
                  <a:gd name="T15" fmla="*/ 11 h 39"/>
                  <a:gd name="T16" fmla="*/ 28 w 39"/>
                  <a:gd name="T17" fmla="*/ 19 h 39"/>
                  <a:gd name="T18" fmla="*/ 20 w 39"/>
                  <a:gd name="T19"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39">
                    <a:moveTo>
                      <a:pt x="20" y="0"/>
                    </a:moveTo>
                    <a:cubicBezTo>
                      <a:pt x="9" y="0"/>
                      <a:pt x="0" y="8"/>
                      <a:pt x="0" y="19"/>
                    </a:cubicBezTo>
                    <a:cubicBezTo>
                      <a:pt x="0" y="30"/>
                      <a:pt x="9" y="39"/>
                      <a:pt x="20" y="39"/>
                    </a:cubicBezTo>
                    <a:cubicBezTo>
                      <a:pt x="31" y="39"/>
                      <a:pt x="39" y="30"/>
                      <a:pt x="39" y="19"/>
                    </a:cubicBezTo>
                    <a:cubicBezTo>
                      <a:pt x="39" y="8"/>
                      <a:pt x="31" y="0"/>
                      <a:pt x="20" y="0"/>
                    </a:cubicBezTo>
                    <a:close/>
                    <a:moveTo>
                      <a:pt x="20" y="27"/>
                    </a:moveTo>
                    <a:cubicBezTo>
                      <a:pt x="15" y="27"/>
                      <a:pt x="12" y="23"/>
                      <a:pt x="12" y="19"/>
                    </a:cubicBezTo>
                    <a:cubicBezTo>
                      <a:pt x="12" y="15"/>
                      <a:pt x="15" y="11"/>
                      <a:pt x="20" y="11"/>
                    </a:cubicBezTo>
                    <a:cubicBezTo>
                      <a:pt x="24" y="11"/>
                      <a:pt x="28" y="15"/>
                      <a:pt x="28" y="19"/>
                    </a:cubicBezTo>
                    <a:cubicBezTo>
                      <a:pt x="28" y="23"/>
                      <a:pt x="24" y="27"/>
                      <a:pt x="20"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3" name="Freeform 269"/>
              <p:cNvSpPr>
                <a:spLocks noEditPoints="1"/>
              </p:cNvSpPr>
              <p:nvPr/>
            </p:nvSpPr>
            <p:spPr bwMode="auto">
              <a:xfrm>
                <a:off x="1822" y="605"/>
                <a:ext cx="57" cy="57"/>
              </a:xfrm>
              <a:custGeom>
                <a:avLst/>
                <a:gdLst>
                  <a:gd name="T0" fmla="*/ 20 w 39"/>
                  <a:gd name="T1" fmla="*/ 0 h 39"/>
                  <a:gd name="T2" fmla="*/ 0 w 39"/>
                  <a:gd name="T3" fmla="*/ 20 h 39"/>
                  <a:gd name="T4" fmla="*/ 20 w 39"/>
                  <a:gd name="T5" fmla="*/ 39 h 39"/>
                  <a:gd name="T6" fmla="*/ 39 w 39"/>
                  <a:gd name="T7" fmla="*/ 20 h 39"/>
                  <a:gd name="T8" fmla="*/ 20 w 39"/>
                  <a:gd name="T9" fmla="*/ 0 h 39"/>
                  <a:gd name="T10" fmla="*/ 20 w 39"/>
                  <a:gd name="T11" fmla="*/ 28 h 39"/>
                  <a:gd name="T12" fmla="*/ 12 w 39"/>
                  <a:gd name="T13" fmla="*/ 20 h 39"/>
                  <a:gd name="T14" fmla="*/ 20 w 39"/>
                  <a:gd name="T15" fmla="*/ 12 h 39"/>
                  <a:gd name="T16" fmla="*/ 27 w 39"/>
                  <a:gd name="T17" fmla="*/ 20 h 39"/>
                  <a:gd name="T18" fmla="*/ 20 w 39"/>
                  <a:gd name="T19" fmla="*/ 2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39">
                    <a:moveTo>
                      <a:pt x="20" y="0"/>
                    </a:moveTo>
                    <a:cubicBezTo>
                      <a:pt x="9" y="0"/>
                      <a:pt x="0" y="9"/>
                      <a:pt x="0" y="20"/>
                    </a:cubicBezTo>
                    <a:cubicBezTo>
                      <a:pt x="0" y="31"/>
                      <a:pt x="9" y="39"/>
                      <a:pt x="20" y="39"/>
                    </a:cubicBezTo>
                    <a:cubicBezTo>
                      <a:pt x="30" y="39"/>
                      <a:pt x="39" y="31"/>
                      <a:pt x="39" y="20"/>
                    </a:cubicBezTo>
                    <a:cubicBezTo>
                      <a:pt x="39" y="9"/>
                      <a:pt x="30" y="0"/>
                      <a:pt x="20" y="0"/>
                    </a:cubicBezTo>
                    <a:close/>
                    <a:moveTo>
                      <a:pt x="20" y="28"/>
                    </a:moveTo>
                    <a:cubicBezTo>
                      <a:pt x="15" y="28"/>
                      <a:pt x="12" y="24"/>
                      <a:pt x="12" y="20"/>
                    </a:cubicBezTo>
                    <a:cubicBezTo>
                      <a:pt x="12" y="15"/>
                      <a:pt x="15" y="12"/>
                      <a:pt x="20" y="12"/>
                    </a:cubicBezTo>
                    <a:cubicBezTo>
                      <a:pt x="24" y="12"/>
                      <a:pt x="27" y="15"/>
                      <a:pt x="27" y="20"/>
                    </a:cubicBezTo>
                    <a:cubicBezTo>
                      <a:pt x="27" y="24"/>
                      <a:pt x="24" y="28"/>
                      <a:pt x="20"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4" name="Freeform 270"/>
              <p:cNvSpPr>
                <a:spLocks noEditPoints="1"/>
              </p:cNvSpPr>
              <p:nvPr/>
            </p:nvSpPr>
            <p:spPr bwMode="auto">
              <a:xfrm>
                <a:off x="2352" y="838"/>
                <a:ext cx="55" cy="57"/>
              </a:xfrm>
              <a:custGeom>
                <a:avLst/>
                <a:gdLst>
                  <a:gd name="T0" fmla="*/ 19 w 38"/>
                  <a:gd name="T1" fmla="*/ 0 h 39"/>
                  <a:gd name="T2" fmla="*/ 0 w 38"/>
                  <a:gd name="T3" fmla="*/ 19 h 39"/>
                  <a:gd name="T4" fmla="*/ 19 w 38"/>
                  <a:gd name="T5" fmla="*/ 39 h 39"/>
                  <a:gd name="T6" fmla="*/ 38 w 38"/>
                  <a:gd name="T7" fmla="*/ 19 h 39"/>
                  <a:gd name="T8" fmla="*/ 19 w 38"/>
                  <a:gd name="T9" fmla="*/ 0 h 39"/>
                  <a:gd name="T10" fmla="*/ 19 w 38"/>
                  <a:gd name="T11" fmla="*/ 27 h 39"/>
                  <a:gd name="T12" fmla="*/ 11 w 38"/>
                  <a:gd name="T13" fmla="*/ 19 h 39"/>
                  <a:gd name="T14" fmla="*/ 19 w 38"/>
                  <a:gd name="T15" fmla="*/ 12 h 39"/>
                  <a:gd name="T16" fmla="*/ 27 w 38"/>
                  <a:gd name="T17" fmla="*/ 19 h 39"/>
                  <a:gd name="T18" fmla="*/ 19 w 38"/>
                  <a:gd name="T19"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9">
                    <a:moveTo>
                      <a:pt x="19" y="0"/>
                    </a:moveTo>
                    <a:cubicBezTo>
                      <a:pt x="8" y="0"/>
                      <a:pt x="0" y="9"/>
                      <a:pt x="0" y="19"/>
                    </a:cubicBezTo>
                    <a:cubicBezTo>
                      <a:pt x="0" y="30"/>
                      <a:pt x="8" y="39"/>
                      <a:pt x="19" y="39"/>
                    </a:cubicBezTo>
                    <a:cubicBezTo>
                      <a:pt x="30" y="39"/>
                      <a:pt x="38" y="30"/>
                      <a:pt x="38" y="19"/>
                    </a:cubicBezTo>
                    <a:cubicBezTo>
                      <a:pt x="38" y="9"/>
                      <a:pt x="30" y="0"/>
                      <a:pt x="19" y="0"/>
                    </a:cubicBezTo>
                    <a:close/>
                    <a:moveTo>
                      <a:pt x="19" y="27"/>
                    </a:moveTo>
                    <a:cubicBezTo>
                      <a:pt x="15" y="27"/>
                      <a:pt x="11" y="24"/>
                      <a:pt x="11" y="19"/>
                    </a:cubicBezTo>
                    <a:cubicBezTo>
                      <a:pt x="11" y="15"/>
                      <a:pt x="15" y="12"/>
                      <a:pt x="19" y="12"/>
                    </a:cubicBezTo>
                    <a:cubicBezTo>
                      <a:pt x="23" y="12"/>
                      <a:pt x="27" y="15"/>
                      <a:pt x="27" y="19"/>
                    </a:cubicBezTo>
                    <a:cubicBezTo>
                      <a:pt x="27" y="24"/>
                      <a:pt x="23" y="27"/>
                      <a:pt x="19"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5" name="Freeform 271"/>
              <p:cNvSpPr>
                <a:spLocks noEditPoints="1"/>
              </p:cNvSpPr>
              <p:nvPr/>
            </p:nvSpPr>
            <p:spPr bwMode="auto">
              <a:xfrm>
                <a:off x="586" y="1369"/>
                <a:ext cx="57" cy="57"/>
              </a:xfrm>
              <a:custGeom>
                <a:avLst/>
                <a:gdLst>
                  <a:gd name="T0" fmla="*/ 20 w 39"/>
                  <a:gd name="T1" fmla="*/ 0 h 39"/>
                  <a:gd name="T2" fmla="*/ 0 w 39"/>
                  <a:gd name="T3" fmla="*/ 20 h 39"/>
                  <a:gd name="T4" fmla="*/ 20 w 39"/>
                  <a:gd name="T5" fmla="*/ 39 h 39"/>
                  <a:gd name="T6" fmla="*/ 39 w 39"/>
                  <a:gd name="T7" fmla="*/ 20 h 39"/>
                  <a:gd name="T8" fmla="*/ 20 w 39"/>
                  <a:gd name="T9" fmla="*/ 0 h 39"/>
                  <a:gd name="T10" fmla="*/ 20 w 39"/>
                  <a:gd name="T11" fmla="*/ 27 h 39"/>
                  <a:gd name="T12" fmla="*/ 12 w 39"/>
                  <a:gd name="T13" fmla="*/ 20 h 39"/>
                  <a:gd name="T14" fmla="*/ 20 w 39"/>
                  <a:gd name="T15" fmla="*/ 12 h 39"/>
                  <a:gd name="T16" fmla="*/ 28 w 39"/>
                  <a:gd name="T17" fmla="*/ 20 h 39"/>
                  <a:gd name="T18" fmla="*/ 20 w 39"/>
                  <a:gd name="T19"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39">
                    <a:moveTo>
                      <a:pt x="20" y="0"/>
                    </a:moveTo>
                    <a:cubicBezTo>
                      <a:pt x="9" y="0"/>
                      <a:pt x="0" y="9"/>
                      <a:pt x="0" y="20"/>
                    </a:cubicBezTo>
                    <a:cubicBezTo>
                      <a:pt x="0" y="30"/>
                      <a:pt x="9" y="39"/>
                      <a:pt x="20" y="39"/>
                    </a:cubicBezTo>
                    <a:cubicBezTo>
                      <a:pt x="30" y="39"/>
                      <a:pt x="39" y="30"/>
                      <a:pt x="39" y="20"/>
                    </a:cubicBezTo>
                    <a:cubicBezTo>
                      <a:pt x="39" y="9"/>
                      <a:pt x="30" y="0"/>
                      <a:pt x="20" y="0"/>
                    </a:cubicBezTo>
                    <a:close/>
                    <a:moveTo>
                      <a:pt x="20" y="27"/>
                    </a:moveTo>
                    <a:cubicBezTo>
                      <a:pt x="15" y="27"/>
                      <a:pt x="12" y="24"/>
                      <a:pt x="12" y="20"/>
                    </a:cubicBezTo>
                    <a:cubicBezTo>
                      <a:pt x="12" y="15"/>
                      <a:pt x="15" y="12"/>
                      <a:pt x="20" y="12"/>
                    </a:cubicBezTo>
                    <a:cubicBezTo>
                      <a:pt x="24" y="12"/>
                      <a:pt x="28" y="15"/>
                      <a:pt x="28" y="20"/>
                    </a:cubicBezTo>
                    <a:cubicBezTo>
                      <a:pt x="28" y="24"/>
                      <a:pt x="24" y="27"/>
                      <a:pt x="20"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6" name="Freeform 272"/>
              <p:cNvSpPr>
                <a:spLocks noEditPoints="1"/>
              </p:cNvSpPr>
              <p:nvPr/>
            </p:nvSpPr>
            <p:spPr bwMode="auto">
              <a:xfrm>
                <a:off x="871" y="1126"/>
                <a:ext cx="57" cy="57"/>
              </a:xfrm>
              <a:custGeom>
                <a:avLst/>
                <a:gdLst>
                  <a:gd name="T0" fmla="*/ 20 w 39"/>
                  <a:gd name="T1" fmla="*/ 0 h 39"/>
                  <a:gd name="T2" fmla="*/ 0 w 39"/>
                  <a:gd name="T3" fmla="*/ 20 h 39"/>
                  <a:gd name="T4" fmla="*/ 20 w 39"/>
                  <a:gd name="T5" fmla="*/ 39 h 39"/>
                  <a:gd name="T6" fmla="*/ 39 w 39"/>
                  <a:gd name="T7" fmla="*/ 20 h 39"/>
                  <a:gd name="T8" fmla="*/ 20 w 39"/>
                  <a:gd name="T9" fmla="*/ 0 h 39"/>
                  <a:gd name="T10" fmla="*/ 20 w 39"/>
                  <a:gd name="T11" fmla="*/ 28 h 39"/>
                  <a:gd name="T12" fmla="*/ 12 w 39"/>
                  <a:gd name="T13" fmla="*/ 20 h 39"/>
                  <a:gd name="T14" fmla="*/ 20 w 39"/>
                  <a:gd name="T15" fmla="*/ 12 h 39"/>
                  <a:gd name="T16" fmla="*/ 28 w 39"/>
                  <a:gd name="T17" fmla="*/ 20 h 39"/>
                  <a:gd name="T18" fmla="*/ 20 w 39"/>
                  <a:gd name="T19" fmla="*/ 2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39">
                    <a:moveTo>
                      <a:pt x="20" y="0"/>
                    </a:moveTo>
                    <a:cubicBezTo>
                      <a:pt x="9" y="0"/>
                      <a:pt x="0" y="9"/>
                      <a:pt x="0" y="20"/>
                    </a:cubicBezTo>
                    <a:cubicBezTo>
                      <a:pt x="0" y="30"/>
                      <a:pt x="9" y="39"/>
                      <a:pt x="20" y="39"/>
                    </a:cubicBezTo>
                    <a:cubicBezTo>
                      <a:pt x="30" y="39"/>
                      <a:pt x="39" y="30"/>
                      <a:pt x="39" y="20"/>
                    </a:cubicBezTo>
                    <a:cubicBezTo>
                      <a:pt x="39" y="9"/>
                      <a:pt x="30" y="0"/>
                      <a:pt x="20" y="0"/>
                    </a:cubicBezTo>
                    <a:close/>
                    <a:moveTo>
                      <a:pt x="20" y="28"/>
                    </a:moveTo>
                    <a:cubicBezTo>
                      <a:pt x="15" y="28"/>
                      <a:pt x="12" y="24"/>
                      <a:pt x="12" y="20"/>
                    </a:cubicBezTo>
                    <a:cubicBezTo>
                      <a:pt x="12" y="15"/>
                      <a:pt x="15" y="12"/>
                      <a:pt x="20" y="12"/>
                    </a:cubicBezTo>
                    <a:cubicBezTo>
                      <a:pt x="24" y="12"/>
                      <a:pt x="28" y="15"/>
                      <a:pt x="28" y="20"/>
                    </a:cubicBezTo>
                    <a:cubicBezTo>
                      <a:pt x="28" y="24"/>
                      <a:pt x="24" y="28"/>
                      <a:pt x="20"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7" name="Freeform 273"/>
              <p:cNvSpPr>
                <a:spLocks/>
              </p:cNvSpPr>
              <p:nvPr/>
            </p:nvSpPr>
            <p:spPr bwMode="auto">
              <a:xfrm>
                <a:off x="1597" y="3079"/>
                <a:ext cx="113" cy="103"/>
              </a:xfrm>
              <a:custGeom>
                <a:avLst/>
                <a:gdLst>
                  <a:gd name="T0" fmla="*/ 78 w 78"/>
                  <a:gd name="T1" fmla="*/ 32 h 71"/>
                  <a:gd name="T2" fmla="*/ 62 w 78"/>
                  <a:gd name="T3" fmla="*/ 0 h 71"/>
                  <a:gd name="T4" fmla="*/ 39 w 78"/>
                  <a:gd name="T5" fmla="*/ 23 h 71"/>
                  <a:gd name="T6" fmla="*/ 16 w 78"/>
                  <a:gd name="T7" fmla="*/ 0 h 71"/>
                  <a:gd name="T8" fmla="*/ 0 w 78"/>
                  <a:gd name="T9" fmla="*/ 32 h 71"/>
                  <a:gd name="T10" fmla="*/ 39 w 78"/>
                  <a:gd name="T11" fmla="*/ 71 h 71"/>
                  <a:gd name="T12" fmla="*/ 78 w 78"/>
                  <a:gd name="T13" fmla="*/ 32 h 71"/>
                </a:gdLst>
                <a:ahLst/>
                <a:cxnLst>
                  <a:cxn ang="0">
                    <a:pos x="T0" y="T1"/>
                  </a:cxn>
                  <a:cxn ang="0">
                    <a:pos x="T2" y="T3"/>
                  </a:cxn>
                  <a:cxn ang="0">
                    <a:pos x="T4" y="T5"/>
                  </a:cxn>
                  <a:cxn ang="0">
                    <a:pos x="T6" y="T7"/>
                  </a:cxn>
                  <a:cxn ang="0">
                    <a:pos x="T8" y="T9"/>
                  </a:cxn>
                  <a:cxn ang="0">
                    <a:pos x="T10" y="T11"/>
                  </a:cxn>
                  <a:cxn ang="0">
                    <a:pos x="T12" y="T13"/>
                  </a:cxn>
                </a:cxnLst>
                <a:rect l="0" t="0" r="r" b="b"/>
                <a:pathLst>
                  <a:path w="78" h="71">
                    <a:moveTo>
                      <a:pt x="78" y="32"/>
                    </a:moveTo>
                    <a:cubicBezTo>
                      <a:pt x="78" y="19"/>
                      <a:pt x="72" y="7"/>
                      <a:pt x="62" y="0"/>
                    </a:cubicBezTo>
                    <a:cubicBezTo>
                      <a:pt x="62" y="13"/>
                      <a:pt x="52" y="23"/>
                      <a:pt x="39" y="23"/>
                    </a:cubicBezTo>
                    <a:cubicBezTo>
                      <a:pt x="26" y="23"/>
                      <a:pt x="16" y="13"/>
                      <a:pt x="16" y="0"/>
                    </a:cubicBezTo>
                    <a:cubicBezTo>
                      <a:pt x="6" y="7"/>
                      <a:pt x="0" y="19"/>
                      <a:pt x="0" y="32"/>
                    </a:cubicBezTo>
                    <a:cubicBezTo>
                      <a:pt x="0" y="53"/>
                      <a:pt x="17" y="71"/>
                      <a:pt x="39" y="71"/>
                    </a:cubicBezTo>
                    <a:cubicBezTo>
                      <a:pt x="61" y="71"/>
                      <a:pt x="78" y="53"/>
                      <a:pt x="78"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8" name="Oval 274"/>
              <p:cNvSpPr>
                <a:spLocks noChangeArrowheads="1"/>
              </p:cNvSpPr>
              <p:nvPr/>
            </p:nvSpPr>
            <p:spPr bwMode="auto">
              <a:xfrm>
                <a:off x="1624" y="3047"/>
                <a:ext cx="59" cy="5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9" name="Rectangle 275"/>
              <p:cNvSpPr>
                <a:spLocks noChangeArrowheads="1"/>
              </p:cNvSpPr>
              <p:nvPr/>
            </p:nvSpPr>
            <p:spPr bwMode="auto">
              <a:xfrm>
                <a:off x="1636" y="3156"/>
                <a:ext cx="35" cy="7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0" name="Freeform 276"/>
              <p:cNvSpPr>
                <a:spLocks noEditPoints="1"/>
              </p:cNvSpPr>
              <p:nvPr/>
            </p:nvSpPr>
            <p:spPr bwMode="auto">
              <a:xfrm>
                <a:off x="1882" y="1760"/>
                <a:ext cx="161" cy="221"/>
              </a:xfrm>
              <a:custGeom>
                <a:avLst/>
                <a:gdLst>
                  <a:gd name="T0" fmla="*/ 0 w 161"/>
                  <a:gd name="T1" fmla="*/ 0 h 221"/>
                  <a:gd name="T2" fmla="*/ 0 w 161"/>
                  <a:gd name="T3" fmla="*/ 221 h 221"/>
                  <a:gd name="T4" fmla="*/ 134 w 161"/>
                  <a:gd name="T5" fmla="*/ 221 h 221"/>
                  <a:gd name="T6" fmla="*/ 161 w 161"/>
                  <a:gd name="T7" fmla="*/ 192 h 221"/>
                  <a:gd name="T8" fmla="*/ 161 w 161"/>
                  <a:gd name="T9" fmla="*/ 0 h 221"/>
                  <a:gd name="T10" fmla="*/ 0 w 161"/>
                  <a:gd name="T11" fmla="*/ 0 h 221"/>
                  <a:gd name="T12" fmla="*/ 35 w 161"/>
                  <a:gd name="T13" fmla="*/ 195 h 221"/>
                  <a:gd name="T14" fmla="*/ 20 w 161"/>
                  <a:gd name="T15" fmla="*/ 195 h 221"/>
                  <a:gd name="T16" fmla="*/ 20 w 161"/>
                  <a:gd name="T17" fmla="*/ 167 h 221"/>
                  <a:gd name="T18" fmla="*/ 35 w 161"/>
                  <a:gd name="T19" fmla="*/ 167 h 221"/>
                  <a:gd name="T20" fmla="*/ 35 w 161"/>
                  <a:gd name="T21" fmla="*/ 195 h 221"/>
                  <a:gd name="T22" fmla="*/ 63 w 161"/>
                  <a:gd name="T23" fmla="*/ 195 h 221"/>
                  <a:gd name="T24" fmla="*/ 52 w 161"/>
                  <a:gd name="T25" fmla="*/ 195 h 221"/>
                  <a:gd name="T26" fmla="*/ 52 w 161"/>
                  <a:gd name="T27" fmla="*/ 172 h 221"/>
                  <a:gd name="T28" fmla="*/ 63 w 161"/>
                  <a:gd name="T29" fmla="*/ 172 h 221"/>
                  <a:gd name="T30" fmla="*/ 63 w 161"/>
                  <a:gd name="T31" fmla="*/ 195 h 221"/>
                  <a:gd name="T32" fmla="*/ 92 w 161"/>
                  <a:gd name="T33" fmla="*/ 195 h 221"/>
                  <a:gd name="T34" fmla="*/ 81 w 161"/>
                  <a:gd name="T35" fmla="*/ 195 h 221"/>
                  <a:gd name="T36" fmla="*/ 81 w 161"/>
                  <a:gd name="T37" fmla="*/ 172 h 221"/>
                  <a:gd name="T38" fmla="*/ 92 w 161"/>
                  <a:gd name="T39" fmla="*/ 172 h 221"/>
                  <a:gd name="T40" fmla="*/ 92 w 161"/>
                  <a:gd name="T41" fmla="*/ 195 h 221"/>
                  <a:gd name="T42" fmla="*/ 121 w 161"/>
                  <a:gd name="T43" fmla="*/ 195 h 221"/>
                  <a:gd name="T44" fmla="*/ 111 w 161"/>
                  <a:gd name="T45" fmla="*/ 195 h 221"/>
                  <a:gd name="T46" fmla="*/ 111 w 161"/>
                  <a:gd name="T47" fmla="*/ 172 h 221"/>
                  <a:gd name="T48" fmla="*/ 121 w 161"/>
                  <a:gd name="T49" fmla="*/ 172 h 221"/>
                  <a:gd name="T50" fmla="*/ 121 w 161"/>
                  <a:gd name="T51" fmla="*/ 195 h 221"/>
                  <a:gd name="T52" fmla="*/ 129 w 161"/>
                  <a:gd name="T53" fmla="*/ 54 h 221"/>
                  <a:gd name="T54" fmla="*/ 28 w 161"/>
                  <a:gd name="T55" fmla="*/ 54 h 221"/>
                  <a:gd name="T56" fmla="*/ 28 w 161"/>
                  <a:gd name="T57" fmla="*/ 28 h 221"/>
                  <a:gd name="T58" fmla="*/ 129 w 161"/>
                  <a:gd name="T59" fmla="*/ 28 h 221"/>
                  <a:gd name="T60" fmla="*/ 129 w 161"/>
                  <a:gd name="T61" fmla="*/ 54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1" h="221">
                    <a:moveTo>
                      <a:pt x="0" y="0"/>
                    </a:moveTo>
                    <a:lnTo>
                      <a:pt x="0" y="221"/>
                    </a:lnTo>
                    <a:lnTo>
                      <a:pt x="134" y="221"/>
                    </a:lnTo>
                    <a:lnTo>
                      <a:pt x="161" y="192"/>
                    </a:lnTo>
                    <a:lnTo>
                      <a:pt x="161" y="0"/>
                    </a:lnTo>
                    <a:lnTo>
                      <a:pt x="0" y="0"/>
                    </a:lnTo>
                    <a:close/>
                    <a:moveTo>
                      <a:pt x="35" y="195"/>
                    </a:moveTo>
                    <a:lnTo>
                      <a:pt x="20" y="195"/>
                    </a:lnTo>
                    <a:lnTo>
                      <a:pt x="20" y="167"/>
                    </a:lnTo>
                    <a:lnTo>
                      <a:pt x="35" y="167"/>
                    </a:lnTo>
                    <a:lnTo>
                      <a:pt x="35" y="195"/>
                    </a:lnTo>
                    <a:close/>
                    <a:moveTo>
                      <a:pt x="63" y="195"/>
                    </a:moveTo>
                    <a:lnTo>
                      <a:pt x="52" y="195"/>
                    </a:lnTo>
                    <a:lnTo>
                      <a:pt x="52" y="172"/>
                    </a:lnTo>
                    <a:lnTo>
                      <a:pt x="63" y="172"/>
                    </a:lnTo>
                    <a:lnTo>
                      <a:pt x="63" y="195"/>
                    </a:lnTo>
                    <a:close/>
                    <a:moveTo>
                      <a:pt x="92" y="195"/>
                    </a:moveTo>
                    <a:lnTo>
                      <a:pt x="81" y="195"/>
                    </a:lnTo>
                    <a:lnTo>
                      <a:pt x="81" y="172"/>
                    </a:lnTo>
                    <a:lnTo>
                      <a:pt x="92" y="172"/>
                    </a:lnTo>
                    <a:lnTo>
                      <a:pt x="92" y="195"/>
                    </a:lnTo>
                    <a:close/>
                    <a:moveTo>
                      <a:pt x="121" y="195"/>
                    </a:moveTo>
                    <a:lnTo>
                      <a:pt x="111" y="195"/>
                    </a:lnTo>
                    <a:lnTo>
                      <a:pt x="111" y="172"/>
                    </a:lnTo>
                    <a:lnTo>
                      <a:pt x="121" y="172"/>
                    </a:lnTo>
                    <a:lnTo>
                      <a:pt x="121" y="195"/>
                    </a:lnTo>
                    <a:close/>
                    <a:moveTo>
                      <a:pt x="129" y="54"/>
                    </a:moveTo>
                    <a:lnTo>
                      <a:pt x="28" y="54"/>
                    </a:lnTo>
                    <a:lnTo>
                      <a:pt x="28" y="28"/>
                    </a:lnTo>
                    <a:lnTo>
                      <a:pt x="129" y="28"/>
                    </a:lnTo>
                    <a:lnTo>
                      <a:pt x="129"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1" name="Freeform 277"/>
              <p:cNvSpPr>
                <a:spLocks noEditPoints="1"/>
              </p:cNvSpPr>
              <p:nvPr/>
            </p:nvSpPr>
            <p:spPr bwMode="auto">
              <a:xfrm>
                <a:off x="2269" y="902"/>
                <a:ext cx="99" cy="137"/>
              </a:xfrm>
              <a:custGeom>
                <a:avLst/>
                <a:gdLst>
                  <a:gd name="T0" fmla="*/ 0 w 99"/>
                  <a:gd name="T1" fmla="*/ 0 h 137"/>
                  <a:gd name="T2" fmla="*/ 0 w 99"/>
                  <a:gd name="T3" fmla="*/ 137 h 137"/>
                  <a:gd name="T4" fmla="*/ 81 w 99"/>
                  <a:gd name="T5" fmla="*/ 137 h 137"/>
                  <a:gd name="T6" fmla="*/ 99 w 99"/>
                  <a:gd name="T7" fmla="*/ 118 h 137"/>
                  <a:gd name="T8" fmla="*/ 99 w 99"/>
                  <a:gd name="T9" fmla="*/ 2 h 137"/>
                  <a:gd name="T10" fmla="*/ 0 w 99"/>
                  <a:gd name="T11" fmla="*/ 0 h 137"/>
                  <a:gd name="T12" fmla="*/ 20 w 99"/>
                  <a:gd name="T13" fmla="*/ 119 h 137"/>
                  <a:gd name="T14" fmla="*/ 12 w 99"/>
                  <a:gd name="T15" fmla="*/ 119 h 137"/>
                  <a:gd name="T16" fmla="*/ 12 w 99"/>
                  <a:gd name="T17" fmla="*/ 103 h 137"/>
                  <a:gd name="T18" fmla="*/ 20 w 99"/>
                  <a:gd name="T19" fmla="*/ 103 h 137"/>
                  <a:gd name="T20" fmla="*/ 20 w 99"/>
                  <a:gd name="T21" fmla="*/ 119 h 137"/>
                  <a:gd name="T22" fmla="*/ 38 w 99"/>
                  <a:gd name="T23" fmla="*/ 119 h 137"/>
                  <a:gd name="T24" fmla="*/ 30 w 99"/>
                  <a:gd name="T25" fmla="*/ 119 h 137"/>
                  <a:gd name="T26" fmla="*/ 30 w 99"/>
                  <a:gd name="T27" fmla="*/ 106 h 137"/>
                  <a:gd name="T28" fmla="*/ 38 w 99"/>
                  <a:gd name="T29" fmla="*/ 106 h 137"/>
                  <a:gd name="T30" fmla="*/ 38 w 99"/>
                  <a:gd name="T31" fmla="*/ 119 h 137"/>
                  <a:gd name="T32" fmla="*/ 55 w 99"/>
                  <a:gd name="T33" fmla="*/ 119 h 137"/>
                  <a:gd name="T34" fmla="*/ 49 w 99"/>
                  <a:gd name="T35" fmla="*/ 119 h 137"/>
                  <a:gd name="T36" fmla="*/ 49 w 99"/>
                  <a:gd name="T37" fmla="*/ 106 h 137"/>
                  <a:gd name="T38" fmla="*/ 55 w 99"/>
                  <a:gd name="T39" fmla="*/ 106 h 137"/>
                  <a:gd name="T40" fmla="*/ 55 w 99"/>
                  <a:gd name="T41" fmla="*/ 119 h 137"/>
                  <a:gd name="T42" fmla="*/ 73 w 99"/>
                  <a:gd name="T43" fmla="*/ 119 h 137"/>
                  <a:gd name="T44" fmla="*/ 67 w 99"/>
                  <a:gd name="T45" fmla="*/ 119 h 137"/>
                  <a:gd name="T46" fmla="*/ 67 w 99"/>
                  <a:gd name="T47" fmla="*/ 106 h 137"/>
                  <a:gd name="T48" fmla="*/ 73 w 99"/>
                  <a:gd name="T49" fmla="*/ 106 h 137"/>
                  <a:gd name="T50" fmla="*/ 73 w 99"/>
                  <a:gd name="T51" fmla="*/ 119 h 137"/>
                  <a:gd name="T52" fmla="*/ 78 w 99"/>
                  <a:gd name="T53" fmla="*/ 34 h 137"/>
                  <a:gd name="T54" fmla="*/ 16 w 99"/>
                  <a:gd name="T55" fmla="*/ 34 h 137"/>
                  <a:gd name="T56" fmla="*/ 16 w 99"/>
                  <a:gd name="T57" fmla="*/ 18 h 137"/>
                  <a:gd name="T58" fmla="*/ 78 w 99"/>
                  <a:gd name="T59" fmla="*/ 18 h 137"/>
                  <a:gd name="T60" fmla="*/ 78 w 99"/>
                  <a:gd name="T61" fmla="*/ 3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9" h="137">
                    <a:moveTo>
                      <a:pt x="0" y="0"/>
                    </a:moveTo>
                    <a:lnTo>
                      <a:pt x="0" y="137"/>
                    </a:lnTo>
                    <a:lnTo>
                      <a:pt x="81" y="137"/>
                    </a:lnTo>
                    <a:lnTo>
                      <a:pt x="99" y="118"/>
                    </a:lnTo>
                    <a:lnTo>
                      <a:pt x="99" y="2"/>
                    </a:lnTo>
                    <a:lnTo>
                      <a:pt x="0" y="0"/>
                    </a:lnTo>
                    <a:close/>
                    <a:moveTo>
                      <a:pt x="20" y="119"/>
                    </a:moveTo>
                    <a:lnTo>
                      <a:pt x="12" y="119"/>
                    </a:lnTo>
                    <a:lnTo>
                      <a:pt x="12" y="103"/>
                    </a:lnTo>
                    <a:lnTo>
                      <a:pt x="20" y="103"/>
                    </a:lnTo>
                    <a:lnTo>
                      <a:pt x="20" y="119"/>
                    </a:lnTo>
                    <a:close/>
                    <a:moveTo>
                      <a:pt x="38" y="119"/>
                    </a:moveTo>
                    <a:lnTo>
                      <a:pt x="30" y="119"/>
                    </a:lnTo>
                    <a:lnTo>
                      <a:pt x="30" y="106"/>
                    </a:lnTo>
                    <a:lnTo>
                      <a:pt x="38" y="106"/>
                    </a:lnTo>
                    <a:lnTo>
                      <a:pt x="38" y="119"/>
                    </a:lnTo>
                    <a:close/>
                    <a:moveTo>
                      <a:pt x="55" y="119"/>
                    </a:moveTo>
                    <a:lnTo>
                      <a:pt x="49" y="119"/>
                    </a:lnTo>
                    <a:lnTo>
                      <a:pt x="49" y="106"/>
                    </a:lnTo>
                    <a:lnTo>
                      <a:pt x="55" y="106"/>
                    </a:lnTo>
                    <a:lnTo>
                      <a:pt x="55" y="119"/>
                    </a:lnTo>
                    <a:close/>
                    <a:moveTo>
                      <a:pt x="73" y="119"/>
                    </a:moveTo>
                    <a:lnTo>
                      <a:pt x="67" y="119"/>
                    </a:lnTo>
                    <a:lnTo>
                      <a:pt x="67" y="106"/>
                    </a:lnTo>
                    <a:lnTo>
                      <a:pt x="73" y="106"/>
                    </a:lnTo>
                    <a:lnTo>
                      <a:pt x="73" y="119"/>
                    </a:lnTo>
                    <a:close/>
                    <a:moveTo>
                      <a:pt x="78" y="34"/>
                    </a:moveTo>
                    <a:lnTo>
                      <a:pt x="16" y="34"/>
                    </a:lnTo>
                    <a:lnTo>
                      <a:pt x="16" y="18"/>
                    </a:lnTo>
                    <a:lnTo>
                      <a:pt x="78" y="18"/>
                    </a:lnTo>
                    <a:lnTo>
                      <a:pt x="78"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2" name="Freeform 278"/>
              <p:cNvSpPr>
                <a:spLocks noEditPoints="1"/>
              </p:cNvSpPr>
              <p:nvPr/>
            </p:nvSpPr>
            <p:spPr bwMode="auto">
              <a:xfrm>
                <a:off x="1841" y="2317"/>
                <a:ext cx="214" cy="294"/>
              </a:xfrm>
              <a:custGeom>
                <a:avLst/>
                <a:gdLst>
                  <a:gd name="T0" fmla="*/ 0 w 214"/>
                  <a:gd name="T1" fmla="*/ 0 h 294"/>
                  <a:gd name="T2" fmla="*/ 0 w 214"/>
                  <a:gd name="T3" fmla="*/ 294 h 294"/>
                  <a:gd name="T4" fmla="*/ 176 w 214"/>
                  <a:gd name="T5" fmla="*/ 294 h 294"/>
                  <a:gd name="T6" fmla="*/ 214 w 214"/>
                  <a:gd name="T7" fmla="*/ 256 h 294"/>
                  <a:gd name="T8" fmla="*/ 214 w 214"/>
                  <a:gd name="T9" fmla="*/ 2 h 294"/>
                  <a:gd name="T10" fmla="*/ 0 w 214"/>
                  <a:gd name="T11" fmla="*/ 0 h 294"/>
                  <a:gd name="T12" fmla="*/ 47 w 214"/>
                  <a:gd name="T13" fmla="*/ 259 h 294"/>
                  <a:gd name="T14" fmla="*/ 26 w 214"/>
                  <a:gd name="T15" fmla="*/ 259 h 294"/>
                  <a:gd name="T16" fmla="*/ 26 w 214"/>
                  <a:gd name="T17" fmla="*/ 223 h 294"/>
                  <a:gd name="T18" fmla="*/ 47 w 214"/>
                  <a:gd name="T19" fmla="*/ 223 h 294"/>
                  <a:gd name="T20" fmla="*/ 47 w 214"/>
                  <a:gd name="T21" fmla="*/ 259 h 294"/>
                  <a:gd name="T22" fmla="*/ 83 w 214"/>
                  <a:gd name="T23" fmla="*/ 259 h 294"/>
                  <a:gd name="T24" fmla="*/ 69 w 214"/>
                  <a:gd name="T25" fmla="*/ 259 h 294"/>
                  <a:gd name="T26" fmla="*/ 69 w 214"/>
                  <a:gd name="T27" fmla="*/ 228 h 294"/>
                  <a:gd name="T28" fmla="*/ 83 w 214"/>
                  <a:gd name="T29" fmla="*/ 228 h 294"/>
                  <a:gd name="T30" fmla="*/ 83 w 214"/>
                  <a:gd name="T31" fmla="*/ 259 h 294"/>
                  <a:gd name="T32" fmla="*/ 121 w 214"/>
                  <a:gd name="T33" fmla="*/ 259 h 294"/>
                  <a:gd name="T34" fmla="*/ 108 w 214"/>
                  <a:gd name="T35" fmla="*/ 259 h 294"/>
                  <a:gd name="T36" fmla="*/ 108 w 214"/>
                  <a:gd name="T37" fmla="*/ 228 h 294"/>
                  <a:gd name="T38" fmla="*/ 121 w 214"/>
                  <a:gd name="T39" fmla="*/ 228 h 294"/>
                  <a:gd name="T40" fmla="*/ 121 w 214"/>
                  <a:gd name="T41" fmla="*/ 259 h 294"/>
                  <a:gd name="T42" fmla="*/ 160 w 214"/>
                  <a:gd name="T43" fmla="*/ 259 h 294"/>
                  <a:gd name="T44" fmla="*/ 146 w 214"/>
                  <a:gd name="T45" fmla="*/ 259 h 294"/>
                  <a:gd name="T46" fmla="*/ 146 w 214"/>
                  <a:gd name="T47" fmla="*/ 228 h 294"/>
                  <a:gd name="T48" fmla="*/ 160 w 214"/>
                  <a:gd name="T49" fmla="*/ 228 h 294"/>
                  <a:gd name="T50" fmla="*/ 160 w 214"/>
                  <a:gd name="T51" fmla="*/ 259 h 294"/>
                  <a:gd name="T52" fmla="*/ 172 w 214"/>
                  <a:gd name="T53" fmla="*/ 73 h 294"/>
                  <a:gd name="T54" fmla="*/ 37 w 214"/>
                  <a:gd name="T55" fmla="*/ 73 h 294"/>
                  <a:gd name="T56" fmla="*/ 37 w 214"/>
                  <a:gd name="T57" fmla="*/ 36 h 294"/>
                  <a:gd name="T58" fmla="*/ 172 w 214"/>
                  <a:gd name="T59" fmla="*/ 36 h 294"/>
                  <a:gd name="T60" fmla="*/ 172 w 214"/>
                  <a:gd name="T61" fmla="*/ 73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4" h="294">
                    <a:moveTo>
                      <a:pt x="0" y="0"/>
                    </a:moveTo>
                    <a:lnTo>
                      <a:pt x="0" y="294"/>
                    </a:lnTo>
                    <a:lnTo>
                      <a:pt x="176" y="294"/>
                    </a:lnTo>
                    <a:lnTo>
                      <a:pt x="214" y="256"/>
                    </a:lnTo>
                    <a:lnTo>
                      <a:pt x="214" y="2"/>
                    </a:lnTo>
                    <a:lnTo>
                      <a:pt x="0" y="0"/>
                    </a:lnTo>
                    <a:close/>
                    <a:moveTo>
                      <a:pt x="47" y="259"/>
                    </a:moveTo>
                    <a:lnTo>
                      <a:pt x="26" y="259"/>
                    </a:lnTo>
                    <a:lnTo>
                      <a:pt x="26" y="223"/>
                    </a:lnTo>
                    <a:lnTo>
                      <a:pt x="47" y="223"/>
                    </a:lnTo>
                    <a:lnTo>
                      <a:pt x="47" y="259"/>
                    </a:lnTo>
                    <a:close/>
                    <a:moveTo>
                      <a:pt x="83" y="259"/>
                    </a:moveTo>
                    <a:lnTo>
                      <a:pt x="69" y="259"/>
                    </a:lnTo>
                    <a:lnTo>
                      <a:pt x="69" y="228"/>
                    </a:lnTo>
                    <a:lnTo>
                      <a:pt x="83" y="228"/>
                    </a:lnTo>
                    <a:lnTo>
                      <a:pt x="83" y="259"/>
                    </a:lnTo>
                    <a:close/>
                    <a:moveTo>
                      <a:pt x="121" y="259"/>
                    </a:moveTo>
                    <a:lnTo>
                      <a:pt x="108" y="259"/>
                    </a:lnTo>
                    <a:lnTo>
                      <a:pt x="108" y="228"/>
                    </a:lnTo>
                    <a:lnTo>
                      <a:pt x="121" y="228"/>
                    </a:lnTo>
                    <a:lnTo>
                      <a:pt x="121" y="259"/>
                    </a:lnTo>
                    <a:close/>
                    <a:moveTo>
                      <a:pt x="160" y="259"/>
                    </a:moveTo>
                    <a:lnTo>
                      <a:pt x="146" y="259"/>
                    </a:lnTo>
                    <a:lnTo>
                      <a:pt x="146" y="228"/>
                    </a:lnTo>
                    <a:lnTo>
                      <a:pt x="160" y="228"/>
                    </a:lnTo>
                    <a:lnTo>
                      <a:pt x="160" y="259"/>
                    </a:lnTo>
                    <a:close/>
                    <a:moveTo>
                      <a:pt x="172" y="73"/>
                    </a:moveTo>
                    <a:lnTo>
                      <a:pt x="37" y="73"/>
                    </a:lnTo>
                    <a:lnTo>
                      <a:pt x="37" y="36"/>
                    </a:lnTo>
                    <a:lnTo>
                      <a:pt x="172" y="36"/>
                    </a:lnTo>
                    <a:lnTo>
                      <a:pt x="172"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3" name="Freeform 279"/>
              <p:cNvSpPr>
                <a:spLocks noEditPoints="1"/>
              </p:cNvSpPr>
              <p:nvPr/>
            </p:nvSpPr>
            <p:spPr bwMode="auto">
              <a:xfrm>
                <a:off x="1373" y="2367"/>
                <a:ext cx="55" cy="77"/>
              </a:xfrm>
              <a:custGeom>
                <a:avLst/>
                <a:gdLst>
                  <a:gd name="T0" fmla="*/ 0 w 55"/>
                  <a:gd name="T1" fmla="*/ 0 h 77"/>
                  <a:gd name="T2" fmla="*/ 0 w 55"/>
                  <a:gd name="T3" fmla="*/ 77 h 77"/>
                  <a:gd name="T4" fmla="*/ 45 w 55"/>
                  <a:gd name="T5" fmla="*/ 77 h 77"/>
                  <a:gd name="T6" fmla="*/ 55 w 55"/>
                  <a:gd name="T7" fmla="*/ 66 h 77"/>
                  <a:gd name="T8" fmla="*/ 55 w 55"/>
                  <a:gd name="T9" fmla="*/ 0 h 77"/>
                  <a:gd name="T10" fmla="*/ 0 w 55"/>
                  <a:gd name="T11" fmla="*/ 0 h 77"/>
                  <a:gd name="T12" fmla="*/ 11 w 55"/>
                  <a:gd name="T13" fmla="*/ 66 h 77"/>
                  <a:gd name="T14" fmla="*/ 6 w 55"/>
                  <a:gd name="T15" fmla="*/ 66 h 77"/>
                  <a:gd name="T16" fmla="*/ 6 w 55"/>
                  <a:gd name="T17" fmla="*/ 58 h 77"/>
                  <a:gd name="T18" fmla="*/ 11 w 55"/>
                  <a:gd name="T19" fmla="*/ 58 h 77"/>
                  <a:gd name="T20" fmla="*/ 11 w 55"/>
                  <a:gd name="T21" fmla="*/ 66 h 77"/>
                  <a:gd name="T22" fmla="*/ 20 w 55"/>
                  <a:gd name="T23" fmla="*/ 66 h 77"/>
                  <a:gd name="T24" fmla="*/ 17 w 55"/>
                  <a:gd name="T25" fmla="*/ 66 h 77"/>
                  <a:gd name="T26" fmla="*/ 17 w 55"/>
                  <a:gd name="T27" fmla="*/ 59 h 77"/>
                  <a:gd name="T28" fmla="*/ 20 w 55"/>
                  <a:gd name="T29" fmla="*/ 59 h 77"/>
                  <a:gd name="T30" fmla="*/ 20 w 55"/>
                  <a:gd name="T31" fmla="*/ 66 h 77"/>
                  <a:gd name="T32" fmla="*/ 30 w 55"/>
                  <a:gd name="T33" fmla="*/ 66 h 77"/>
                  <a:gd name="T34" fmla="*/ 27 w 55"/>
                  <a:gd name="T35" fmla="*/ 66 h 77"/>
                  <a:gd name="T36" fmla="*/ 27 w 55"/>
                  <a:gd name="T37" fmla="*/ 59 h 77"/>
                  <a:gd name="T38" fmla="*/ 30 w 55"/>
                  <a:gd name="T39" fmla="*/ 59 h 77"/>
                  <a:gd name="T40" fmla="*/ 30 w 55"/>
                  <a:gd name="T41" fmla="*/ 66 h 77"/>
                  <a:gd name="T42" fmla="*/ 41 w 55"/>
                  <a:gd name="T43" fmla="*/ 66 h 77"/>
                  <a:gd name="T44" fmla="*/ 38 w 55"/>
                  <a:gd name="T45" fmla="*/ 66 h 77"/>
                  <a:gd name="T46" fmla="*/ 38 w 55"/>
                  <a:gd name="T47" fmla="*/ 59 h 77"/>
                  <a:gd name="T48" fmla="*/ 41 w 55"/>
                  <a:gd name="T49" fmla="*/ 59 h 77"/>
                  <a:gd name="T50" fmla="*/ 41 w 55"/>
                  <a:gd name="T51" fmla="*/ 66 h 77"/>
                  <a:gd name="T52" fmla="*/ 43 w 55"/>
                  <a:gd name="T53" fmla="*/ 18 h 77"/>
                  <a:gd name="T54" fmla="*/ 9 w 55"/>
                  <a:gd name="T55" fmla="*/ 18 h 77"/>
                  <a:gd name="T56" fmla="*/ 9 w 55"/>
                  <a:gd name="T57" fmla="*/ 8 h 77"/>
                  <a:gd name="T58" fmla="*/ 43 w 55"/>
                  <a:gd name="T59" fmla="*/ 8 h 77"/>
                  <a:gd name="T60" fmla="*/ 43 w 55"/>
                  <a:gd name="T61" fmla="*/ 1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 h="77">
                    <a:moveTo>
                      <a:pt x="0" y="0"/>
                    </a:moveTo>
                    <a:lnTo>
                      <a:pt x="0" y="77"/>
                    </a:lnTo>
                    <a:lnTo>
                      <a:pt x="45" y="77"/>
                    </a:lnTo>
                    <a:lnTo>
                      <a:pt x="55" y="66"/>
                    </a:lnTo>
                    <a:lnTo>
                      <a:pt x="55" y="0"/>
                    </a:lnTo>
                    <a:lnTo>
                      <a:pt x="0" y="0"/>
                    </a:lnTo>
                    <a:close/>
                    <a:moveTo>
                      <a:pt x="11" y="66"/>
                    </a:moveTo>
                    <a:lnTo>
                      <a:pt x="6" y="66"/>
                    </a:lnTo>
                    <a:lnTo>
                      <a:pt x="6" y="58"/>
                    </a:lnTo>
                    <a:lnTo>
                      <a:pt x="11" y="58"/>
                    </a:lnTo>
                    <a:lnTo>
                      <a:pt x="11" y="66"/>
                    </a:lnTo>
                    <a:close/>
                    <a:moveTo>
                      <a:pt x="20" y="66"/>
                    </a:moveTo>
                    <a:lnTo>
                      <a:pt x="17" y="66"/>
                    </a:lnTo>
                    <a:lnTo>
                      <a:pt x="17" y="59"/>
                    </a:lnTo>
                    <a:lnTo>
                      <a:pt x="20" y="59"/>
                    </a:lnTo>
                    <a:lnTo>
                      <a:pt x="20" y="66"/>
                    </a:lnTo>
                    <a:close/>
                    <a:moveTo>
                      <a:pt x="30" y="66"/>
                    </a:moveTo>
                    <a:lnTo>
                      <a:pt x="27" y="66"/>
                    </a:lnTo>
                    <a:lnTo>
                      <a:pt x="27" y="59"/>
                    </a:lnTo>
                    <a:lnTo>
                      <a:pt x="30" y="59"/>
                    </a:lnTo>
                    <a:lnTo>
                      <a:pt x="30" y="66"/>
                    </a:lnTo>
                    <a:close/>
                    <a:moveTo>
                      <a:pt x="41" y="66"/>
                    </a:moveTo>
                    <a:lnTo>
                      <a:pt x="38" y="66"/>
                    </a:lnTo>
                    <a:lnTo>
                      <a:pt x="38" y="59"/>
                    </a:lnTo>
                    <a:lnTo>
                      <a:pt x="41" y="59"/>
                    </a:lnTo>
                    <a:lnTo>
                      <a:pt x="41" y="66"/>
                    </a:lnTo>
                    <a:close/>
                    <a:moveTo>
                      <a:pt x="43" y="18"/>
                    </a:moveTo>
                    <a:lnTo>
                      <a:pt x="9" y="18"/>
                    </a:lnTo>
                    <a:lnTo>
                      <a:pt x="9" y="8"/>
                    </a:lnTo>
                    <a:lnTo>
                      <a:pt x="43" y="8"/>
                    </a:lnTo>
                    <a:lnTo>
                      <a:pt x="43"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4" name="Freeform 280"/>
              <p:cNvSpPr>
                <a:spLocks noEditPoints="1"/>
              </p:cNvSpPr>
              <p:nvPr/>
            </p:nvSpPr>
            <p:spPr bwMode="auto">
              <a:xfrm>
                <a:off x="1095" y="1959"/>
                <a:ext cx="125" cy="201"/>
              </a:xfrm>
              <a:custGeom>
                <a:avLst/>
                <a:gdLst>
                  <a:gd name="T0" fmla="*/ 62 w 86"/>
                  <a:gd name="T1" fmla="*/ 0 h 138"/>
                  <a:gd name="T2" fmla="*/ 24 w 86"/>
                  <a:gd name="T3" fmla="*/ 0 h 138"/>
                  <a:gd name="T4" fmla="*/ 0 w 86"/>
                  <a:gd name="T5" fmla="*/ 24 h 138"/>
                  <a:gd name="T6" fmla="*/ 0 w 86"/>
                  <a:gd name="T7" fmla="*/ 114 h 138"/>
                  <a:gd name="T8" fmla="*/ 24 w 86"/>
                  <a:gd name="T9" fmla="*/ 138 h 138"/>
                  <a:gd name="T10" fmla="*/ 62 w 86"/>
                  <a:gd name="T11" fmla="*/ 138 h 138"/>
                  <a:gd name="T12" fmla="*/ 86 w 86"/>
                  <a:gd name="T13" fmla="*/ 114 h 138"/>
                  <a:gd name="T14" fmla="*/ 86 w 86"/>
                  <a:gd name="T15" fmla="*/ 24 h 138"/>
                  <a:gd name="T16" fmla="*/ 62 w 86"/>
                  <a:gd name="T17" fmla="*/ 0 h 138"/>
                  <a:gd name="T18" fmla="*/ 15 w 86"/>
                  <a:gd name="T19" fmla="*/ 11 h 138"/>
                  <a:gd name="T20" fmla="*/ 70 w 86"/>
                  <a:gd name="T21" fmla="*/ 11 h 138"/>
                  <a:gd name="T22" fmla="*/ 70 w 86"/>
                  <a:gd name="T23" fmla="*/ 22 h 138"/>
                  <a:gd name="T24" fmla="*/ 15 w 86"/>
                  <a:gd name="T25" fmla="*/ 22 h 138"/>
                  <a:gd name="T26" fmla="*/ 15 w 86"/>
                  <a:gd name="T27" fmla="*/ 11 h 138"/>
                  <a:gd name="T28" fmla="*/ 23 w 86"/>
                  <a:gd name="T29" fmla="*/ 120 h 138"/>
                  <a:gd name="T30" fmla="*/ 13 w 86"/>
                  <a:gd name="T31" fmla="*/ 109 h 138"/>
                  <a:gd name="T32" fmla="*/ 23 w 86"/>
                  <a:gd name="T33" fmla="*/ 97 h 138"/>
                  <a:gd name="T34" fmla="*/ 34 w 86"/>
                  <a:gd name="T35" fmla="*/ 109 h 138"/>
                  <a:gd name="T36" fmla="*/ 23 w 86"/>
                  <a:gd name="T37" fmla="*/ 120 h 138"/>
                  <a:gd name="T38" fmla="*/ 62 w 86"/>
                  <a:gd name="T39" fmla="*/ 120 h 138"/>
                  <a:gd name="T40" fmla="*/ 52 w 86"/>
                  <a:gd name="T41" fmla="*/ 109 h 138"/>
                  <a:gd name="T42" fmla="*/ 62 w 86"/>
                  <a:gd name="T43" fmla="*/ 97 h 138"/>
                  <a:gd name="T44" fmla="*/ 73 w 86"/>
                  <a:gd name="T45" fmla="*/ 109 h 138"/>
                  <a:gd name="T46" fmla="*/ 62 w 86"/>
                  <a:gd name="T47" fmla="*/ 12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6" h="138">
                    <a:moveTo>
                      <a:pt x="62" y="0"/>
                    </a:moveTo>
                    <a:cubicBezTo>
                      <a:pt x="24" y="0"/>
                      <a:pt x="24" y="0"/>
                      <a:pt x="24" y="0"/>
                    </a:cubicBezTo>
                    <a:cubicBezTo>
                      <a:pt x="11" y="0"/>
                      <a:pt x="0" y="10"/>
                      <a:pt x="0" y="24"/>
                    </a:cubicBezTo>
                    <a:cubicBezTo>
                      <a:pt x="0" y="114"/>
                      <a:pt x="0" y="114"/>
                      <a:pt x="0" y="114"/>
                    </a:cubicBezTo>
                    <a:cubicBezTo>
                      <a:pt x="0" y="127"/>
                      <a:pt x="11" y="138"/>
                      <a:pt x="24" y="138"/>
                    </a:cubicBezTo>
                    <a:cubicBezTo>
                      <a:pt x="62" y="138"/>
                      <a:pt x="62" y="138"/>
                      <a:pt x="62" y="138"/>
                    </a:cubicBezTo>
                    <a:cubicBezTo>
                      <a:pt x="76" y="138"/>
                      <a:pt x="86" y="127"/>
                      <a:pt x="86" y="114"/>
                    </a:cubicBezTo>
                    <a:cubicBezTo>
                      <a:pt x="86" y="24"/>
                      <a:pt x="86" y="24"/>
                      <a:pt x="86" y="24"/>
                    </a:cubicBezTo>
                    <a:cubicBezTo>
                      <a:pt x="86" y="10"/>
                      <a:pt x="76" y="0"/>
                      <a:pt x="62" y="0"/>
                    </a:cubicBezTo>
                    <a:close/>
                    <a:moveTo>
                      <a:pt x="15" y="11"/>
                    </a:moveTo>
                    <a:cubicBezTo>
                      <a:pt x="70" y="11"/>
                      <a:pt x="70" y="11"/>
                      <a:pt x="70" y="11"/>
                    </a:cubicBezTo>
                    <a:cubicBezTo>
                      <a:pt x="70" y="22"/>
                      <a:pt x="70" y="22"/>
                      <a:pt x="70" y="22"/>
                    </a:cubicBezTo>
                    <a:cubicBezTo>
                      <a:pt x="15" y="22"/>
                      <a:pt x="15" y="22"/>
                      <a:pt x="15" y="22"/>
                    </a:cubicBezTo>
                    <a:lnTo>
                      <a:pt x="15" y="11"/>
                    </a:lnTo>
                    <a:close/>
                    <a:moveTo>
                      <a:pt x="23" y="120"/>
                    </a:moveTo>
                    <a:cubicBezTo>
                      <a:pt x="18" y="120"/>
                      <a:pt x="13" y="115"/>
                      <a:pt x="13" y="109"/>
                    </a:cubicBezTo>
                    <a:cubicBezTo>
                      <a:pt x="13" y="102"/>
                      <a:pt x="18" y="97"/>
                      <a:pt x="23" y="97"/>
                    </a:cubicBezTo>
                    <a:cubicBezTo>
                      <a:pt x="29" y="97"/>
                      <a:pt x="34" y="102"/>
                      <a:pt x="34" y="109"/>
                    </a:cubicBezTo>
                    <a:cubicBezTo>
                      <a:pt x="34" y="115"/>
                      <a:pt x="29" y="120"/>
                      <a:pt x="23" y="120"/>
                    </a:cubicBezTo>
                    <a:close/>
                    <a:moveTo>
                      <a:pt x="62" y="120"/>
                    </a:moveTo>
                    <a:cubicBezTo>
                      <a:pt x="56" y="120"/>
                      <a:pt x="52" y="115"/>
                      <a:pt x="52" y="109"/>
                    </a:cubicBezTo>
                    <a:cubicBezTo>
                      <a:pt x="52" y="102"/>
                      <a:pt x="56" y="97"/>
                      <a:pt x="62" y="97"/>
                    </a:cubicBezTo>
                    <a:cubicBezTo>
                      <a:pt x="68" y="97"/>
                      <a:pt x="73" y="102"/>
                      <a:pt x="73" y="109"/>
                    </a:cubicBezTo>
                    <a:cubicBezTo>
                      <a:pt x="73" y="115"/>
                      <a:pt x="68" y="120"/>
                      <a:pt x="62"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5" name="Freeform 281"/>
              <p:cNvSpPr>
                <a:spLocks/>
              </p:cNvSpPr>
              <p:nvPr/>
            </p:nvSpPr>
            <p:spPr bwMode="auto">
              <a:xfrm>
                <a:off x="1907" y="2660"/>
                <a:ext cx="67" cy="58"/>
              </a:xfrm>
              <a:custGeom>
                <a:avLst/>
                <a:gdLst>
                  <a:gd name="T0" fmla="*/ 0 w 67"/>
                  <a:gd name="T1" fmla="*/ 58 h 58"/>
                  <a:gd name="T2" fmla="*/ 33 w 67"/>
                  <a:gd name="T3" fmla="*/ 0 h 58"/>
                  <a:gd name="T4" fmla="*/ 67 w 67"/>
                  <a:gd name="T5" fmla="*/ 58 h 58"/>
                  <a:gd name="T6" fmla="*/ 0 w 67"/>
                  <a:gd name="T7" fmla="*/ 58 h 58"/>
                </a:gdLst>
                <a:ahLst/>
                <a:cxnLst>
                  <a:cxn ang="0">
                    <a:pos x="T0" y="T1"/>
                  </a:cxn>
                  <a:cxn ang="0">
                    <a:pos x="T2" y="T3"/>
                  </a:cxn>
                  <a:cxn ang="0">
                    <a:pos x="T4" y="T5"/>
                  </a:cxn>
                  <a:cxn ang="0">
                    <a:pos x="T6" y="T7"/>
                  </a:cxn>
                </a:cxnLst>
                <a:rect l="0" t="0" r="r" b="b"/>
                <a:pathLst>
                  <a:path w="67" h="58">
                    <a:moveTo>
                      <a:pt x="0" y="58"/>
                    </a:moveTo>
                    <a:lnTo>
                      <a:pt x="33" y="0"/>
                    </a:lnTo>
                    <a:lnTo>
                      <a:pt x="67" y="58"/>
                    </a:ln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6" name="Freeform 282"/>
              <p:cNvSpPr>
                <a:spLocks/>
              </p:cNvSpPr>
              <p:nvPr/>
            </p:nvSpPr>
            <p:spPr bwMode="auto">
              <a:xfrm>
                <a:off x="1907" y="2729"/>
                <a:ext cx="67" cy="58"/>
              </a:xfrm>
              <a:custGeom>
                <a:avLst/>
                <a:gdLst>
                  <a:gd name="T0" fmla="*/ 0 w 67"/>
                  <a:gd name="T1" fmla="*/ 0 h 58"/>
                  <a:gd name="T2" fmla="*/ 33 w 67"/>
                  <a:gd name="T3" fmla="*/ 58 h 58"/>
                  <a:gd name="T4" fmla="*/ 67 w 67"/>
                  <a:gd name="T5" fmla="*/ 0 h 58"/>
                  <a:gd name="T6" fmla="*/ 0 w 67"/>
                  <a:gd name="T7" fmla="*/ 0 h 58"/>
                </a:gdLst>
                <a:ahLst/>
                <a:cxnLst>
                  <a:cxn ang="0">
                    <a:pos x="T0" y="T1"/>
                  </a:cxn>
                  <a:cxn ang="0">
                    <a:pos x="T2" y="T3"/>
                  </a:cxn>
                  <a:cxn ang="0">
                    <a:pos x="T4" y="T5"/>
                  </a:cxn>
                  <a:cxn ang="0">
                    <a:pos x="T6" y="T7"/>
                  </a:cxn>
                </a:cxnLst>
                <a:rect l="0" t="0" r="r" b="b"/>
                <a:pathLst>
                  <a:path w="67" h="58">
                    <a:moveTo>
                      <a:pt x="0" y="0"/>
                    </a:moveTo>
                    <a:lnTo>
                      <a:pt x="33" y="58"/>
                    </a:lnTo>
                    <a:lnTo>
                      <a:pt x="67"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7" name="Freeform 283"/>
              <p:cNvSpPr>
                <a:spLocks/>
              </p:cNvSpPr>
              <p:nvPr/>
            </p:nvSpPr>
            <p:spPr bwMode="auto">
              <a:xfrm>
                <a:off x="2233" y="2711"/>
                <a:ext cx="126" cy="22"/>
              </a:xfrm>
              <a:custGeom>
                <a:avLst/>
                <a:gdLst>
                  <a:gd name="T0" fmla="*/ 126 w 126"/>
                  <a:gd name="T1" fmla="*/ 21 h 22"/>
                  <a:gd name="T2" fmla="*/ 91 w 126"/>
                  <a:gd name="T3" fmla="*/ 0 h 22"/>
                  <a:gd name="T4" fmla="*/ 33 w 126"/>
                  <a:gd name="T5" fmla="*/ 0 h 22"/>
                  <a:gd name="T6" fmla="*/ 0 w 126"/>
                  <a:gd name="T7" fmla="*/ 21 h 22"/>
                  <a:gd name="T8" fmla="*/ 0 w 126"/>
                  <a:gd name="T9" fmla="*/ 22 h 22"/>
                  <a:gd name="T10" fmla="*/ 126 w 126"/>
                  <a:gd name="T11" fmla="*/ 22 h 22"/>
                  <a:gd name="T12" fmla="*/ 126 w 126"/>
                  <a:gd name="T13" fmla="*/ 21 h 22"/>
                </a:gdLst>
                <a:ahLst/>
                <a:cxnLst>
                  <a:cxn ang="0">
                    <a:pos x="T0" y="T1"/>
                  </a:cxn>
                  <a:cxn ang="0">
                    <a:pos x="T2" y="T3"/>
                  </a:cxn>
                  <a:cxn ang="0">
                    <a:pos x="T4" y="T5"/>
                  </a:cxn>
                  <a:cxn ang="0">
                    <a:pos x="T6" y="T7"/>
                  </a:cxn>
                  <a:cxn ang="0">
                    <a:pos x="T8" y="T9"/>
                  </a:cxn>
                  <a:cxn ang="0">
                    <a:pos x="T10" y="T11"/>
                  </a:cxn>
                  <a:cxn ang="0">
                    <a:pos x="T12" y="T13"/>
                  </a:cxn>
                </a:cxnLst>
                <a:rect l="0" t="0" r="r" b="b"/>
                <a:pathLst>
                  <a:path w="126" h="22">
                    <a:moveTo>
                      <a:pt x="126" y="21"/>
                    </a:moveTo>
                    <a:lnTo>
                      <a:pt x="91" y="0"/>
                    </a:lnTo>
                    <a:lnTo>
                      <a:pt x="33" y="0"/>
                    </a:lnTo>
                    <a:lnTo>
                      <a:pt x="0" y="21"/>
                    </a:lnTo>
                    <a:lnTo>
                      <a:pt x="0" y="22"/>
                    </a:lnTo>
                    <a:lnTo>
                      <a:pt x="126" y="22"/>
                    </a:lnTo>
                    <a:lnTo>
                      <a:pt x="126"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8" name="Rectangle 284"/>
              <p:cNvSpPr>
                <a:spLocks noChangeArrowheads="1"/>
              </p:cNvSpPr>
              <p:nvPr/>
            </p:nvSpPr>
            <p:spPr bwMode="auto">
              <a:xfrm>
                <a:off x="2233" y="2733"/>
                <a:ext cx="126" cy="2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9" name="Rectangle 285"/>
              <p:cNvSpPr>
                <a:spLocks noChangeArrowheads="1"/>
              </p:cNvSpPr>
              <p:nvPr/>
            </p:nvSpPr>
            <p:spPr bwMode="auto">
              <a:xfrm>
                <a:off x="2282" y="2694"/>
                <a:ext cx="26" cy="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0" name="Freeform 286"/>
              <p:cNvSpPr>
                <a:spLocks noEditPoints="1"/>
              </p:cNvSpPr>
              <p:nvPr/>
            </p:nvSpPr>
            <p:spPr bwMode="auto">
              <a:xfrm>
                <a:off x="2218" y="2577"/>
                <a:ext cx="154" cy="124"/>
              </a:xfrm>
              <a:custGeom>
                <a:avLst/>
                <a:gdLst>
                  <a:gd name="T0" fmla="*/ 0 w 154"/>
                  <a:gd name="T1" fmla="*/ 0 h 124"/>
                  <a:gd name="T2" fmla="*/ 0 w 154"/>
                  <a:gd name="T3" fmla="*/ 124 h 124"/>
                  <a:gd name="T4" fmla="*/ 154 w 154"/>
                  <a:gd name="T5" fmla="*/ 124 h 124"/>
                  <a:gd name="T6" fmla="*/ 154 w 154"/>
                  <a:gd name="T7" fmla="*/ 0 h 124"/>
                  <a:gd name="T8" fmla="*/ 0 w 154"/>
                  <a:gd name="T9" fmla="*/ 0 h 124"/>
                  <a:gd name="T10" fmla="*/ 138 w 154"/>
                  <a:gd name="T11" fmla="*/ 104 h 124"/>
                  <a:gd name="T12" fmla="*/ 16 w 154"/>
                  <a:gd name="T13" fmla="*/ 104 h 124"/>
                  <a:gd name="T14" fmla="*/ 16 w 154"/>
                  <a:gd name="T15" fmla="*/ 15 h 124"/>
                  <a:gd name="T16" fmla="*/ 138 w 154"/>
                  <a:gd name="T17" fmla="*/ 15 h 124"/>
                  <a:gd name="T18" fmla="*/ 138 w 154"/>
                  <a:gd name="T19" fmla="*/ 10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 h="124">
                    <a:moveTo>
                      <a:pt x="0" y="0"/>
                    </a:moveTo>
                    <a:lnTo>
                      <a:pt x="0" y="124"/>
                    </a:lnTo>
                    <a:lnTo>
                      <a:pt x="154" y="124"/>
                    </a:lnTo>
                    <a:lnTo>
                      <a:pt x="154" y="0"/>
                    </a:lnTo>
                    <a:lnTo>
                      <a:pt x="0" y="0"/>
                    </a:lnTo>
                    <a:close/>
                    <a:moveTo>
                      <a:pt x="138" y="104"/>
                    </a:moveTo>
                    <a:lnTo>
                      <a:pt x="16" y="104"/>
                    </a:lnTo>
                    <a:lnTo>
                      <a:pt x="16" y="15"/>
                    </a:lnTo>
                    <a:lnTo>
                      <a:pt x="138" y="15"/>
                    </a:lnTo>
                    <a:lnTo>
                      <a:pt x="138"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1" name="Rectangle 287"/>
              <p:cNvSpPr>
                <a:spLocks noChangeArrowheads="1"/>
              </p:cNvSpPr>
              <p:nvPr/>
            </p:nvSpPr>
            <p:spPr bwMode="auto">
              <a:xfrm>
                <a:off x="2343" y="2688"/>
                <a:ext cx="13" cy="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2" name="Freeform 288"/>
              <p:cNvSpPr>
                <a:spLocks/>
              </p:cNvSpPr>
              <p:nvPr/>
            </p:nvSpPr>
            <p:spPr bwMode="auto">
              <a:xfrm>
                <a:off x="2225" y="2611"/>
                <a:ext cx="117" cy="51"/>
              </a:xfrm>
              <a:custGeom>
                <a:avLst/>
                <a:gdLst>
                  <a:gd name="T0" fmla="*/ 80 w 80"/>
                  <a:gd name="T1" fmla="*/ 0 h 35"/>
                  <a:gd name="T2" fmla="*/ 58 w 80"/>
                  <a:gd name="T3" fmla="*/ 0 h 35"/>
                  <a:gd name="T4" fmla="*/ 63 w 80"/>
                  <a:gd name="T5" fmla="*/ 7 h 35"/>
                  <a:gd name="T6" fmla="*/ 48 w 80"/>
                  <a:gd name="T7" fmla="*/ 20 h 35"/>
                  <a:gd name="T8" fmla="*/ 34 w 80"/>
                  <a:gd name="T9" fmla="*/ 1 h 35"/>
                  <a:gd name="T10" fmla="*/ 30 w 80"/>
                  <a:gd name="T11" fmla="*/ 4 h 35"/>
                  <a:gd name="T12" fmla="*/ 0 w 80"/>
                  <a:gd name="T13" fmla="*/ 28 h 35"/>
                  <a:gd name="T14" fmla="*/ 6 w 80"/>
                  <a:gd name="T15" fmla="*/ 35 h 35"/>
                  <a:gd name="T16" fmla="*/ 32 w 80"/>
                  <a:gd name="T17" fmla="*/ 14 h 35"/>
                  <a:gd name="T18" fmla="*/ 46 w 80"/>
                  <a:gd name="T19" fmla="*/ 33 h 35"/>
                  <a:gd name="T20" fmla="*/ 69 w 80"/>
                  <a:gd name="T21" fmla="*/ 15 h 35"/>
                  <a:gd name="T22" fmla="*/ 74 w 80"/>
                  <a:gd name="T23" fmla="*/ 22 h 35"/>
                  <a:gd name="T24" fmla="*/ 80 w 80"/>
                  <a:gd name="T25"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35">
                    <a:moveTo>
                      <a:pt x="80" y="0"/>
                    </a:moveTo>
                    <a:cubicBezTo>
                      <a:pt x="58" y="0"/>
                      <a:pt x="58" y="0"/>
                      <a:pt x="58" y="0"/>
                    </a:cubicBezTo>
                    <a:cubicBezTo>
                      <a:pt x="63" y="7"/>
                      <a:pt x="63" y="7"/>
                      <a:pt x="63" y="7"/>
                    </a:cubicBezTo>
                    <a:cubicBezTo>
                      <a:pt x="59" y="11"/>
                      <a:pt x="51" y="17"/>
                      <a:pt x="48" y="20"/>
                    </a:cubicBezTo>
                    <a:cubicBezTo>
                      <a:pt x="44" y="15"/>
                      <a:pt x="34" y="1"/>
                      <a:pt x="34" y="1"/>
                    </a:cubicBezTo>
                    <a:cubicBezTo>
                      <a:pt x="30" y="4"/>
                      <a:pt x="30" y="4"/>
                      <a:pt x="30" y="4"/>
                    </a:cubicBezTo>
                    <a:cubicBezTo>
                      <a:pt x="0" y="28"/>
                      <a:pt x="0" y="28"/>
                      <a:pt x="0" y="28"/>
                    </a:cubicBezTo>
                    <a:cubicBezTo>
                      <a:pt x="6" y="35"/>
                      <a:pt x="6" y="35"/>
                      <a:pt x="6" y="35"/>
                    </a:cubicBezTo>
                    <a:cubicBezTo>
                      <a:pt x="6" y="35"/>
                      <a:pt x="26" y="19"/>
                      <a:pt x="32" y="14"/>
                    </a:cubicBezTo>
                    <a:cubicBezTo>
                      <a:pt x="36" y="19"/>
                      <a:pt x="46" y="33"/>
                      <a:pt x="46" y="33"/>
                    </a:cubicBezTo>
                    <a:cubicBezTo>
                      <a:pt x="69" y="15"/>
                      <a:pt x="69" y="15"/>
                      <a:pt x="69" y="15"/>
                    </a:cubicBezTo>
                    <a:cubicBezTo>
                      <a:pt x="74" y="22"/>
                      <a:pt x="74" y="22"/>
                      <a:pt x="74" y="22"/>
                    </a:cubicBezTo>
                    <a:lnTo>
                      <a:pt x="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3" name="Freeform 289"/>
              <p:cNvSpPr>
                <a:spLocks/>
              </p:cNvSpPr>
              <p:nvPr/>
            </p:nvSpPr>
            <p:spPr bwMode="auto">
              <a:xfrm>
                <a:off x="1406" y="3185"/>
                <a:ext cx="125" cy="22"/>
              </a:xfrm>
              <a:custGeom>
                <a:avLst/>
                <a:gdLst>
                  <a:gd name="T0" fmla="*/ 125 w 125"/>
                  <a:gd name="T1" fmla="*/ 22 h 22"/>
                  <a:gd name="T2" fmla="*/ 92 w 125"/>
                  <a:gd name="T3" fmla="*/ 0 h 22"/>
                  <a:gd name="T4" fmla="*/ 34 w 125"/>
                  <a:gd name="T5" fmla="*/ 0 h 22"/>
                  <a:gd name="T6" fmla="*/ 0 w 125"/>
                  <a:gd name="T7" fmla="*/ 22 h 22"/>
                  <a:gd name="T8" fmla="*/ 0 w 125"/>
                  <a:gd name="T9" fmla="*/ 22 h 22"/>
                  <a:gd name="T10" fmla="*/ 125 w 125"/>
                  <a:gd name="T11" fmla="*/ 22 h 22"/>
                  <a:gd name="T12" fmla="*/ 125 w 125"/>
                  <a:gd name="T13" fmla="*/ 22 h 22"/>
                </a:gdLst>
                <a:ahLst/>
                <a:cxnLst>
                  <a:cxn ang="0">
                    <a:pos x="T0" y="T1"/>
                  </a:cxn>
                  <a:cxn ang="0">
                    <a:pos x="T2" y="T3"/>
                  </a:cxn>
                  <a:cxn ang="0">
                    <a:pos x="T4" y="T5"/>
                  </a:cxn>
                  <a:cxn ang="0">
                    <a:pos x="T6" y="T7"/>
                  </a:cxn>
                  <a:cxn ang="0">
                    <a:pos x="T8" y="T9"/>
                  </a:cxn>
                  <a:cxn ang="0">
                    <a:pos x="T10" y="T11"/>
                  </a:cxn>
                  <a:cxn ang="0">
                    <a:pos x="T12" y="T13"/>
                  </a:cxn>
                </a:cxnLst>
                <a:rect l="0" t="0" r="r" b="b"/>
                <a:pathLst>
                  <a:path w="125" h="22">
                    <a:moveTo>
                      <a:pt x="125" y="22"/>
                    </a:moveTo>
                    <a:lnTo>
                      <a:pt x="92" y="0"/>
                    </a:lnTo>
                    <a:lnTo>
                      <a:pt x="34" y="0"/>
                    </a:lnTo>
                    <a:lnTo>
                      <a:pt x="0" y="22"/>
                    </a:lnTo>
                    <a:lnTo>
                      <a:pt x="0" y="22"/>
                    </a:lnTo>
                    <a:lnTo>
                      <a:pt x="125" y="22"/>
                    </a:lnTo>
                    <a:lnTo>
                      <a:pt x="125"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4" name="Rectangle 290"/>
              <p:cNvSpPr>
                <a:spLocks noChangeArrowheads="1"/>
              </p:cNvSpPr>
              <p:nvPr/>
            </p:nvSpPr>
            <p:spPr bwMode="auto">
              <a:xfrm>
                <a:off x="1406" y="3207"/>
                <a:ext cx="125" cy="2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5" name="Rectangle 291"/>
              <p:cNvSpPr>
                <a:spLocks noChangeArrowheads="1"/>
              </p:cNvSpPr>
              <p:nvPr/>
            </p:nvSpPr>
            <p:spPr bwMode="auto">
              <a:xfrm>
                <a:off x="1456" y="3168"/>
                <a:ext cx="26" cy="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6" name="Freeform 292"/>
              <p:cNvSpPr>
                <a:spLocks noEditPoints="1"/>
              </p:cNvSpPr>
              <p:nvPr/>
            </p:nvSpPr>
            <p:spPr bwMode="auto">
              <a:xfrm>
                <a:off x="1392" y="3051"/>
                <a:ext cx="154" cy="124"/>
              </a:xfrm>
              <a:custGeom>
                <a:avLst/>
                <a:gdLst>
                  <a:gd name="T0" fmla="*/ 0 w 154"/>
                  <a:gd name="T1" fmla="*/ 0 h 124"/>
                  <a:gd name="T2" fmla="*/ 0 w 154"/>
                  <a:gd name="T3" fmla="*/ 124 h 124"/>
                  <a:gd name="T4" fmla="*/ 154 w 154"/>
                  <a:gd name="T5" fmla="*/ 124 h 124"/>
                  <a:gd name="T6" fmla="*/ 154 w 154"/>
                  <a:gd name="T7" fmla="*/ 0 h 124"/>
                  <a:gd name="T8" fmla="*/ 0 w 154"/>
                  <a:gd name="T9" fmla="*/ 0 h 124"/>
                  <a:gd name="T10" fmla="*/ 138 w 154"/>
                  <a:gd name="T11" fmla="*/ 104 h 124"/>
                  <a:gd name="T12" fmla="*/ 16 w 154"/>
                  <a:gd name="T13" fmla="*/ 104 h 124"/>
                  <a:gd name="T14" fmla="*/ 16 w 154"/>
                  <a:gd name="T15" fmla="*/ 15 h 124"/>
                  <a:gd name="T16" fmla="*/ 138 w 154"/>
                  <a:gd name="T17" fmla="*/ 15 h 124"/>
                  <a:gd name="T18" fmla="*/ 138 w 154"/>
                  <a:gd name="T19" fmla="*/ 10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 h="124">
                    <a:moveTo>
                      <a:pt x="0" y="0"/>
                    </a:moveTo>
                    <a:lnTo>
                      <a:pt x="0" y="124"/>
                    </a:lnTo>
                    <a:lnTo>
                      <a:pt x="154" y="124"/>
                    </a:lnTo>
                    <a:lnTo>
                      <a:pt x="154" y="0"/>
                    </a:lnTo>
                    <a:lnTo>
                      <a:pt x="0" y="0"/>
                    </a:lnTo>
                    <a:close/>
                    <a:moveTo>
                      <a:pt x="138" y="104"/>
                    </a:moveTo>
                    <a:lnTo>
                      <a:pt x="16" y="104"/>
                    </a:lnTo>
                    <a:lnTo>
                      <a:pt x="16" y="15"/>
                    </a:lnTo>
                    <a:lnTo>
                      <a:pt x="138" y="15"/>
                    </a:lnTo>
                    <a:lnTo>
                      <a:pt x="138"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7" name="Rectangle 293"/>
              <p:cNvSpPr>
                <a:spLocks noChangeArrowheads="1"/>
              </p:cNvSpPr>
              <p:nvPr/>
            </p:nvSpPr>
            <p:spPr bwMode="auto">
              <a:xfrm>
                <a:off x="1517" y="3162"/>
                <a:ext cx="13" cy="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8" name="Freeform 294"/>
              <p:cNvSpPr>
                <a:spLocks/>
              </p:cNvSpPr>
              <p:nvPr/>
            </p:nvSpPr>
            <p:spPr bwMode="auto">
              <a:xfrm>
                <a:off x="1399" y="3085"/>
                <a:ext cx="116" cy="51"/>
              </a:xfrm>
              <a:custGeom>
                <a:avLst/>
                <a:gdLst>
                  <a:gd name="T0" fmla="*/ 80 w 80"/>
                  <a:gd name="T1" fmla="*/ 1 h 35"/>
                  <a:gd name="T2" fmla="*/ 58 w 80"/>
                  <a:gd name="T3" fmla="*/ 0 h 35"/>
                  <a:gd name="T4" fmla="*/ 63 w 80"/>
                  <a:gd name="T5" fmla="*/ 8 h 35"/>
                  <a:gd name="T6" fmla="*/ 47 w 80"/>
                  <a:gd name="T7" fmla="*/ 20 h 35"/>
                  <a:gd name="T8" fmla="*/ 34 w 80"/>
                  <a:gd name="T9" fmla="*/ 1 h 35"/>
                  <a:gd name="T10" fmla="*/ 30 w 80"/>
                  <a:gd name="T11" fmla="*/ 4 h 35"/>
                  <a:gd name="T12" fmla="*/ 0 w 80"/>
                  <a:gd name="T13" fmla="*/ 28 h 35"/>
                  <a:gd name="T14" fmla="*/ 5 w 80"/>
                  <a:gd name="T15" fmla="*/ 35 h 35"/>
                  <a:gd name="T16" fmla="*/ 32 w 80"/>
                  <a:gd name="T17" fmla="*/ 14 h 35"/>
                  <a:gd name="T18" fmla="*/ 46 w 80"/>
                  <a:gd name="T19" fmla="*/ 33 h 35"/>
                  <a:gd name="T20" fmla="*/ 68 w 80"/>
                  <a:gd name="T21" fmla="*/ 15 h 35"/>
                  <a:gd name="T22" fmla="*/ 73 w 80"/>
                  <a:gd name="T23" fmla="*/ 22 h 35"/>
                  <a:gd name="T24" fmla="*/ 80 w 80"/>
                  <a:gd name="T25" fmla="*/ 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35">
                    <a:moveTo>
                      <a:pt x="80" y="1"/>
                    </a:moveTo>
                    <a:cubicBezTo>
                      <a:pt x="58" y="0"/>
                      <a:pt x="58" y="0"/>
                      <a:pt x="58" y="0"/>
                    </a:cubicBezTo>
                    <a:cubicBezTo>
                      <a:pt x="63" y="8"/>
                      <a:pt x="63" y="8"/>
                      <a:pt x="63" y="8"/>
                    </a:cubicBezTo>
                    <a:cubicBezTo>
                      <a:pt x="58" y="11"/>
                      <a:pt x="51" y="17"/>
                      <a:pt x="47" y="20"/>
                    </a:cubicBezTo>
                    <a:cubicBezTo>
                      <a:pt x="44" y="15"/>
                      <a:pt x="34" y="1"/>
                      <a:pt x="34" y="1"/>
                    </a:cubicBezTo>
                    <a:cubicBezTo>
                      <a:pt x="30" y="4"/>
                      <a:pt x="30" y="4"/>
                      <a:pt x="30" y="4"/>
                    </a:cubicBezTo>
                    <a:cubicBezTo>
                      <a:pt x="0" y="28"/>
                      <a:pt x="0" y="28"/>
                      <a:pt x="0" y="28"/>
                    </a:cubicBezTo>
                    <a:cubicBezTo>
                      <a:pt x="5" y="35"/>
                      <a:pt x="5" y="35"/>
                      <a:pt x="5" y="35"/>
                    </a:cubicBezTo>
                    <a:cubicBezTo>
                      <a:pt x="5" y="35"/>
                      <a:pt x="26" y="19"/>
                      <a:pt x="32" y="14"/>
                    </a:cubicBezTo>
                    <a:cubicBezTo>
                      <a:pt x="35" y="19"/>
                      <a:pt x="46" y="33"/>
                      <a:pt x="46" y="33"/>
                    </a:cubicBezTo>
                    <a:cubicBezTo>
                      <a:pt x="68" y="15"/>
                      <a:pt x="68" y="15"/>
                      <a:pt x="68" y="15"/>
                    </a:cubicBezTo>
                    <a:cubicBezTo>
                      <a:pt x="73" y="22"/>
                      <a:pt x="73" y="22"/>
                      <a:pt x="73" y="22"/>
                    </a:cubicBezTo>
                    <a:lnTo>
                      <a:pt x="8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9" name="Freeform 295"/>
              <p:cNvSpPr>
                <a:spLocks/>
              </p:cNvSpPr>
              <p:nvPr/>
            </p:nvSpPr>
            <p:spPr bwMode="auto">
              <a:xfrm>
                <a:off x="1069" y="1871"/>
                <a:ext cx="126" cy="21"/>
              </a:xfrm>
              <a:custGeom>
                <a:avLst/>
                <a:gdLst>
                  <a:gd name="T0" fmla="*/ 126 w 126"/>
                  <a:gd name="T1" fmla="*/ 20 h 21"/>
                  <a:gd name="T2" fmla="*/ 93 w 126"/>
                  <a:gd name="T3" fmla="*/ 0 h 21"/>
                  <a:gd name="T4" fmla="*/ 35 w 126"/>
                  <a:gd name="T5" fmla="*/ 0 h 21"/>
                  <a:gd name="T6" fmla="*/ 0 w 126"/>
                  <a:gd name="T7" fmla="*/ 20 h 21"/>
                  <a:gd name="T8" fmla="*/ 0 w 126"/>
                  <a:gd name="T9" fmla="*/ 21 h 21"/>
                  <a:gd name="T10" fmla="*/ 126 w 126"/>
                  <a:gd name="T11" fmla="*/ 21 h 21"/>
                  <a:gd name="T12" fmla="*/ 126 w 126"/>
                  <a:gd name="T13" fmla="*/ 20 h 21"/>
                </a:gdLst>
                <a:ahLst/>
                <a:cxnLst>
                  <a:cxn ang="0">
                    <a:pos x="T0" y="T1"/>
                  </a:cxn>
                  <a:cxn ang="0">
                    <a:pos x="T2" y="T3"/>
                  </a:cxn>
                  <a:cxn ang="0">
                    <a:pos x="T4" y="T5"/>
                  </a:cxn>
                  <a:cxn ang="0">
                    <a:pos x="T6" y="T7"/>
                  </a:cxn>
                  <a:cxn ang="0">
                    <a:pos x="T8" y="T9"/>
                  </a:cxn>
                  <a:cxn ang="0">
                    <a:pos x="T10" y="T11"/>
                  </a:cxn>
                  <a:cxn ang="0">
                    <a:pos x="T12" y="T13"/>
                  </a:cxn>
                </a:cxnLst>
                <a:rect l="0" t="0" r="r" b="b"/>
                <a:pathLst>
                  <a:path w="126" h="21">
                    <a:moveTo>
                      <a:pt x="126" y="20"/>
                    </a:moveTo>
                    <a:lnTo>
                      <a:pt x="93" y="0"/>
                    </a:lnTo>
                    <a:lnTo>
                      <a:pt x="35" y="0"/>
                    </a:lnTo>
                    <a:lnTo>
                      <a:pt x="0" y="20"/>
                    </a:lnTo>
                    <a:lnTo>
                      <a:pt x="0" y="21"/>
                    </a:lnTo>
                    <a:lnTo>
                      <a:pt x="126" y="21"/>
                    </a:lnTo>
                    <a:lnTo>
                      <a:pt x="126"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0" name="Rectangle 296"/>
              <p:cNvSpPr>
                <a:spLocks noChangeArrowheads="1"/>
              </p:cNvSpPr>
              <p:nvPr/>
            </p:nvSpPr>
            <p:spPr bwMode="auto">
              <a:xfrm>
                <a:off x="1069" y="1892"/>
                <a:ext cx="126" cy="2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1" name="Rectangle 297"/>
              <p:cNvSpPr>
                <a:spLocks noChangeArrowheads="1"/>
              </p:cNvSpPr>
              <p:nvPr/>
            </p:nvSpPr>
            <p:spPr bwMode="auto">
              <a:xfrm>
                <a:off x="1120" y="1852"/>
                <a:ext cx="26" cy="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2" name="Freeform 298"/>
              <p:cNvSpPr>
                <a:spLocks noEditPoints="1"/>
              </p:cNvSpPr>
              <p:nvPr/>
            </p:nvSpPr>
            <p:spPr bwMode="auto">
              <a:xfrm>
                <a:off x="1056" y="1737"/>
                <a:ext cx="154" cy="123"/>
              </a:xfrm>
              <a:custGeom>
                <a:avLst/>
                <a:gdLst>
                  <a:gd name="T0" fmla="*/ 0 w 154"/>
                  <a:gd name="T1" fmla="*/ 0 h 123"/>
                  <a:gd name="T2" fmla="*/ 0 w 154"/>
                  <a:gd name="T3" fmla="*/ 123 h 123"/>
                  <a:gd name="T4" fmla="*/ 154 w 154"/>
                  <a:gd name="T5" fmla="*/ 123 h 123"/>
                  <a:gd name="T6" fmla="*/ 154 w 154"/>
                  <a:gd name="T7" fmla="*/ 0 h 123"/>
                  <a:gd name="T8" fmla="*/ 0 w 154"/>
                  <a:gd name="T9" fmla="*/ 0 h 123"/>
                  <a:gd name="T10" fmla="*/ 138 w 154"/>
                  <a:gd name="T11" fmla="*/ 102 h 123"/>
                  <a:gd name="T12" fmla="*/ 16 w 154"/>
                  <a:gd name="T13" fmla="*/ 102 h 123"/>
                  <a:gd name="T14" fmla="*/ 16 w 154"/>
                  <a:gd name="T15" fmla="*/ 13 h 123"/>
                  <a:gd name="T16" fmla="*/ 138 w 154"/>
                  <a:gd name="T17" fmla="*/ 13 h 123"/>
                  <a:gd name="T18" fmla="*/ 138 w 154"/>
                  <a:gd name="T19" fmla="*/ 10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 h="123">
                    <a:moveTo>
                      <a:pt x="0" y="0"/>
                    </a:moveTo>
                    <a:lnTo>
                      <a:pt x="0" y="123"/>
                    </a:lnTo>
                    <a:lnTo>
                      <a:pt x="154" y="123"/>
                    </a:lnTo>
                    <a:lnTo>
                      <a:pt x="154" y="0"/>
                    </a:lnTo>
                    <a:lnTo>
                      <a:pt x="0" y="0"/>
                    </a:lnTo>
                    <a:close/>
                    <a:moveTo>
                      <a:pt x="138" y="102"/>
                    </a:moveTo>
                    <a:lnTo>
                      <a:pt x="16" y="102"/>
                    </a:lnTo>
                    <a:lnTo>
                      <a:pt x="16" y="13"/>
                    </a:lnTo>
                    <a:lnTo>
                      <a:pt x="138" y="13"/>
                    </a:lnTo>
                    <a:lnTo>
                      <a:pt x="138"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3" name="Rectangle 299"/>
              <p:cNvSpPr>
                <a:spLocks noChangeArrowheads="1"/>
              </p:cNvSpPr>
              <p:nvPr/>
            </p:nvSpPr>
            <p:spPr bwMode="auto">
              <a:xfrm>
                <a:off x="1179" y="1847"/>
                <a:ext cx="15" cy="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4" name="Freeform 300"/>
              <p:cNvSpPr>
                <a:spLocks/>
              </p:cNvSpPr>
              <p:nvPr/>
            </p:nvSpPr>
            <p:spPr bwMode="auto">
              <a:xfrm>
                <a:off x="1062" y="1770"/>
                <a:ext cx="117" cy="51"/>
              </a:xfrm>
              <a:custGeom>
                <a:avLst/>
                <a:gdLst>
                  <a:gd name="T0" fmla="*/ 81 w 81"/>
                  <a:gd name="T1" fmla="*/ 0 h 35"/>
                  <a:gd name="T2" fmla="*/ 58 w 81"/>
                  <a:gd name="T3" fmla="*/ 0 h 35"/>
                  <a:gd name="T4" fmla="*/ 64 w 81"/>
                  <a:gd name="T5" fmla="*/ 7 h 35"/>
                  <a:gd name="T6" fmla="*/ 48 w 81"/>
                  <a:gd name="T7" fmla="*/ 19 h 35"/>
                  <a:gd name="T8" fmla="*/ 34 w 81"/>
                  <a:gd name="T9" fmla="*/ 1 h 35"/>
                  <a:gd name="T10" fmla="*/ 31 w 81"/>
                  <a:gd name="T11" fmla="*/ 4 h 35"/>
                  <a:gd name="T12" fmla="*/ 0 w 81"/>
                  <a:gd name="T13" fmla="*/ 28 h 35"/>
                  <a:gd name="T14" fmla="*/ 6 w 81"/>
                  <a:gd name="T15" fmla="*/ 35 h 35"/>
                  <a:gd name="T16" fmla="*/ 33 w 81"/>
                  <a:gd name="T17" fmla="*/ 14 h 35"/>
                  <a:gd name="T18" fmla="*/ 46 w 81"/>
                  <a:gd name="T19" fmla="*/ 33 h 35"/>
                  <a:gd name="T20" fmla="*/ 69 w 81"/>
                  <a:gd name="T21" fmla="*/ 15 h 35"/>
                  <a:gd name="T22" fmla="*/ 74 w 81"/>
                  <a:gd name="T23" fmla="*/ 21 h 35"/>
                  <a:gd name="T24" fmla="*/ 81 w 81"/>
                  <a:gd name="T25"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35">
                    <a:moveTo>
                      <a:pt x="81" y="0"/>
                    </a:moveTo>
                    <a:cubicBezTo>
                      <a:pt x="58" y="0"/>
                      <a:pt x="58" y="0"/>
                      <a:pt x="58" y="0"/>
                    </a:cubicBezTo>
                    <a:cubicBezTo>
                      <a:pt x="64" y="7"/>
                      <a:pt x="64" y="7"/>
                      <a:pt x="64" y="7"/>
                    </a:cubicBezTo>
                    <a:cubicBezTo>
                      <a:pt x="59" y="11"/>
                      <a:pt x="52" y="17"/>
                      <a:pt x="48" y="19"/>
                    </a:cubicBezTo>
                    <a:cubicBezTo>
                      <a:pt x="45" y="14"/>
                      <a:pt x="34" y="1"/>
                      <a:pt x="34" y="1"/>
                    </a:cubicBezTo>
                    <a:cubicBezTo>
                      <a:pt x="31" y="4"/>
                      <a:pt x="31" y="4"/>
                      <a:pt x="31" y="4"/>
                    </a:cubicBezTo>
                    <a:cubicBezTo>
                      <a:pt x="0" y="28"/>
                      <a:pt x="0" y="28"/>
                      <a:pt x="0" y="28"/>
                    </a:cubicBezTo>
                    <a:cubicBezTo>
                      <a:pt x="6" y="35"/>
                      <a:pt x="6" y="35"/>
                      <a:pt x="6" y="35"/>
                    </a:cubicBezTo>
                    <a:cubicBezTo>
                      <a:pt x="6" y="35"/>
                      <a:pt x="27" y="18"/>
                      <a:pt x="33" y="14"/>
                    </a:cubicBezTo>
                    <a:cubicBezTo>
                      <a:pt x="36" y="19"/>
                      <a:pt x="46" y="33"/>
                      <a:pt x="46" y="33"/>
                    </a:cubicBezTo>
                    <a:cubicBezTo>
                      <a:pt x="69" y="15"/>
                      <a:pt x="69" y="15"/>
                      <a:pt x="69" y="15"/>
                    </a:cubicBezTo>
                    <a:cubicBezTo>
                      <a:pt x="74" y="21"/>
                      <a:pt x="74" y="21"/>
                      <a:pt x="74" y="21"/>
                    </a:cubicBezTo>
                    <a:lnTo>
                      <a:pt x="8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5" name="Freeform 301"/>
              <p:cNvSpPr>
                <a:spLocks noEditPoints="1"/>
              </p:cNvSpPr>
              <p:nvPr/>
            </p:nvSpPr>
            <p:spPr bwMode="auto">
              <a:xfrm>
                <a:off x="2582" y="1920"/>
                <a:ext cx="151" cy="153"/>
              </a:xfrm>
              <a:custGeom>
                <a:avLst/>
                <a:gdLst>
                  <a:gd name="T0" fmla="*/ 52 w 104"/>
                  <a:gd name="T1" fmla="*/ 0 h 105"/>
                  <a:gd name="T2" fmla="*/ 0 w 104"/>
                  <a:gd name="T3" fmla="*/ 53 h 105"/>
                  <a:gd name="T4" fmla="*/ 52 w 104"/>
                  <a:gd name="T5" fmla="*/ 105 h 105"/>
                  <a:gd name="T6" fmla="*/ 104 w 104"/>
                  <a:gd name="T7" fmla="*/ 53 h 105"/>
                  <a:gd name="T8" fmla="*/ 52 w 104"/>
                  <a:gd name="T9" fmla="*/ 0 h 105"/>
                  <a:gd name="T10" fmla="*/ 52 w 104"/>
                  <a:gd name="T11" fmla="*/ 94 h 105"/>
                  <a:gd name="T12" fmla="*/ 11 w 104"/>
                  <a:gd name="T13" fmla="*/ 53 h 105"/>
                  <a:gd name="T14" fmla="*/ 52 w 104"/>
                  <a:gd name="T15" fmla="*/ 11 h 105"/>
                  <a:gd name="T16" fmla="*/ 93 w 104"/>
                  <a:gd name="T17" fmla="*/ 53 h 105"/>
                  <a:gd name="T18" fmla="*/ 52 w 104"/>
                  <a:gd name="T19" fmla="*/ 9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05">
                    <a:moveTo>
                      <a:pt x="52" y="0"/>
                    </a:moveTo>
                    <a:cubicBezTo>
                      <a:pt x="23" y="0"/>
                      <a:pt x="0" y="24"/>
                      <a:pt x="0" y="53"/>
                    </a:cubicBezTo>
                    <a:cubicBezTo>
                      <a:pt x="0" y="82"/>
                      <a:pt x="23" y="105"/>
                      <a:pt x="52" y="105"/>
                    </a:cubicBezTo>
                    <a:cubicBezTo>
                      <a:pt x="81" y="105"/>
                      <a:pt x="104" y="82"/>
                      <a:pt x="104" y="53"/>
                    </a:cubicBezTo>
                    <a:cubicBezTo>
                      <a:pt x="104" y="24"/>
                      <a:pt x="81" y="0"/>
                      <a:pt x="52" y="0"/>
                    </a:cubicBezTo>
                    <a:close/>
                    <a:moveTo>
                      <a:pt x="52" y="94"/>
                    </a:moveTo>
                    <a:cubicBezTo>
                      <a:pt x="29" y="94"/>
                      <a:pt x="11" y="76"/>
                      <a:pt x="11" y="53"/>
                    </a:cubicBezTo>
                    <a:cubicBezTo>
                      <a:pt x="11" y="30"/>
                      <a:pt x="29" y="11"/>
                      <a:pt x="52" y="11"/>
                    </a:cubicBezTo>
                    <a:cubicBezTo>
                      <a:pt x="75" y="11"/>
                      <a:pt x="93" y="30"/>
                      <a:pt x="93" y="53"/>
                    </a:cubicBezTo>
                    <a:cubicBezTo>
                      <a:pt x="93" y="76"/>
                      <a:pt x="75" y="94"/>
                      <a:pt x="52"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6" name="Freeform 302"/>
              <p:cNvSpPr>
                <a:spLocks/>
              </p:cNvSpPr>
              <p:nvPr/>
            </p:nvSpPr>
            <p:spPr bwMode="auto">
              <a:xfrm>
                <a:off x="2614" y="1959"/>
                <a:ext cx="67" cy="76"/>
              </a:xfrm>
              <a:custGeom>
                <a:avLst/>
                <a:gdLst>
                  <a:gd name="T0" fmla="*/ 20 w 46"/>
                  <a:gd name="T1" fmla="*/ 0 h 52"/>
                  <a:gd name="T2" fmla="*/ 0 w 46"/>
                  <a:gd name="T3" fmla="*/ 10 h 52"/>
                  <a:gd name="T4" fmla="*/ 9 w 46"/>
                  <a:gd name="T5" fmla="*/ 7 h 52"/>
                  <a:gd name="T6" fmla="*/ 29 w 46"/>
                  <a:gd name="T7" fmla="*/ 26 h 52"/>
                  <a:gd name="T8" fmla="*/ 9 w 46"/>
                  <a:gd name="T9" fmla="*/ 46 h 52"/>
                  <a:gd name="T10" fmla="*/ 2 w 46"/>
                  <a:gd name="T11" fmla="*/ 45 h 52"/>
                  <a:gd name="T12" fmla="*/ 20 w 46"/>
                  <a:gd name="T13" fmla="*/ 52 h 52"/>
                  <a:gd name="T14" fmla="*/ 46 w 46"/>
                  <a:gd name="T15" fmla="*/ 26 h 52"/>
                  <a:gd name="T16" fmla="*/ 20 w 46"/>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52">
                    <a:moveTo>
                      <a:pt x="20" y="0"/>
                    </a:moveTo>
                    <a:cubicBezTo>
                      <a:pt x="12" y="0"/>
                      <a:pt x="5" y="4"/>
                      <a:pt x="0" y="10"/>
                    </a:cubicBezTo>
                    <a:cubicBezTo>
                      <a:pt x="3" y="8"/>
                      <a:pt x="6" y="7"/>
                      <a:pt x="9" y="7"/>
                    </a:cubicBezTo>
                    <a:cubicBezTo>
                      <a:pt x="20" y="7"/>
                      <a:pt x="29" y="16"/>
                      <a:pt x="29" y="26"/>
                    </a:cubicBezTo>
                    <a:cubicBezTo>
                      <a:pt x="29" y="37"/>
                      <a:pt x="20" y="46"/>
                      <a:pt x="9" y="46"/>
                    </a:cubicBezTo>
                    <a:cubicBezTo>
                      <a:pt x="7" y="46"/>
                      <a:pt x="4" y="46"/>
                      <a:pt x="2" y="45"/>
                    </a:cubicBezTo>
                    <a:cubicBezTo>
                      <a:pt x="7" y="49"/>
                      <a:pt x="13" y="52"/>
                      <a:pt x="20" y="52"/>
                    </a:cubicBezTo>
                    <a:cubicBezTo>
                      <a:pt x="35" y="52"/>
                      <a:pt x="46" y="40"/>
                      <a:pt x="46" y="26"/>
                    </a:cubicBezTo>
                    <a:cubicBezTo>
                      <a:pt x="46" y="11"/>
                      <a:pt x="35" y="0"/>
                      <a:pt x="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7" name="Rectangle 303"/>
              <p:cNvSpPr>
                <a:spLocks noChangeArrowheads="1"/>
              </p:cNvSpPr>
              <p:nvPr/>
            </p:nvSpPr>
            <p:spPr bwMode="auto">
              <a:xfrm>
                <a:off x="2681" y="1990"/>
                <a:ext cx="21"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8" name="Freeform 304"/>
              <p:cNvSpPr>
                <a:spLocks noEditPoints="1"/>
              </p:cNvSpPr>
              <p:nvPr/>
            </p:nvSpPr>
            <p:spPr bwMode="auto">
              <a:xfrm>
                <a:off x="2000" y="1693"/>
                <a:ext cx="48" cy="47"/>
              </a:xfrm>
              <a:custGeom>
                <a:avLst/>
                <a:gdLst>
                  <a:gd name="T0" fmla="*/ 17 w 33"/>
                  <a:gd name="T1" fmla="*/ 0 h 32"/>
                  <a:gd name="T2" fmla="*/ 0 w 33"/>
                  <a:gd name="T3" fmla="*/ 16 h 32"/>
                  <a:gd name="T4" fmla="*/ 17 w 33"/>
                  <a:gd name="T5" fmla="*/ 32 h 32"/>
                  <a:gd name="T6" fmla="*/ 33 w 33"/>
                  <a:gd name="T7" fmla="*/ 16 h 32"/>
                  <a:gd name="T8" fmla="*/ 17 w 33"/>
                  <a:gd name="T9" fmla="*/ 0 h 32"/>
                  <a:gd name="T10" fmla="*/ 17 w 33"/>
                  <a:gd name="T11" fmla="*/ 29 h 32"/>
                  <a:gd name="T12" fmla="*/ 4 w 33"/>
                  <a:gd name="T13" fmla="*/ 16 h 32"/>
                  <a:gd name="T14" fmla="*/ 17 w 33"/>
                  <a:gd name="T15" fmla="*/ 3 h 32"/>
                  <a:gd name="T16" fmla="*/ 30 w 33"/>
                  <a:gd name="T17" fmla="*/ 16 h 32"/>
                  <a:gd name="T18" fmla="*/ 17 w 33"/>
                  <a:gd name="T19" fmla="*/ 2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2">
                    <a:moveTo>
                      <a:pt x="17" y="0"/>
                    </a:moveTo>
                    <a:cubicBezTo>
                      <a:pt x="8" y="0"/>
                      <a:pt x="0" y="7"/>
                      <a:pt x="0" y="16"/>
                    </a:cubicBezTo>
                    <a:cubicBezTo>
                      <a:pt x="0" y="25"/>
                      <a:pt x="8" y="32"/>
                      <a:pt x="17" y="32"/>
                    </a:cubicBezTo>
                    <a:cubicBezTo>
                      <a:pt x="26" y="32"/>
                      <a:pt x="33" y="25"/>
                      <a:pt x="33" y="16"/>
                    </a:cubicBezTo>
                    <a:cubicBezTo>
                      <a:pt x="33" y="7"/>
                      <a:pt x="26" y="0"/>
                      <a:pt x="17" y="0"/>
                    </a:cubicBezTo>
                    <a:close/>
                    <a:moveTo>
                      <a:pt x="17" y="29"/>
                    </a:moveTo>
                    <a:cubicBezTo>
                      <a:pt x="10" y="29"/>
                      <a:pt x="4" y="23"/>
                      <a:pt x="4" y="16"/>
                    </a:cubicBezTo>
                    <a:cubicBezTo>
                      <a:pt x="4" y="9"/>
                      <a:pt x="10" y="3"/>
                      <a:pt x="17" y="3"/>
                    </a:cubicBezTo>
                    <a:cubicBezTo>
                      <a:pt x="24" y="3"/>
                      <a:pt x="30" y="9"/>
                      <a:pt x="30" y="16"/>
                    </a:cubicBezTo>
                    <a:cubicBezTo>
                      <a:pt x="30" y="23"/>
                      <a:pt x="24" y="29"/>
                      <a:pt x="17"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9" name="Freeform 305"/>
              <p:cNvSpPr>
                <a:spLocks/>
              </p:cNvSpPr>
              <p:nvPr/>
            </p:nvSpPr>
            <p:spPr bwMode="auto">
              <a:xfrm>
                <a:off x="2010" y="1705"/>
                <a:ext cx="22" cy="23"/>
              </a:xfrm>
              <a:custGeom>
                <a:avLst/>
                <a:gdLst>
                  <a:gd name="T0" fmla="*/ 7 w 15"/>
                  <a:gd name="T1" fmla="*/ 0 h 16"/>
                  <a:gd name="T2" fmla="*/ 0 w 15"/>
                  <a:gd name="T3" fmla="*/ 3 h 16"/>
                  <a:gd name="T4" fmla="*/ 3 w 15"/>
                  <a:gd name="T5" fmla="*/ 2 h 16"/>
                  <a:gd name="T6" fmla="*/ 9 w 15"/>
                  <a:gd name="T7" fmla="*/ 8 h 16"/>
                  <a:gd name="T8" fmla="*/ 3 w 15"/>
                  <a:gd name="T9" fmla="*/ 14 h 16"/>
                  <a:gd name="T10" fmla="*/ 1 w 15"/>
                  <a:gd name="T11" fmla="*/ 14 h 16"/>
                  <a:gd name="T12" fmla="*/ 7 w 15"/>
                  <a:gd name="T13" fmla="*/ 16 h 16"/>
                  <a:gd name="T14" fmla="*/ 15 w 15"/>
                  <a:gd name="T15" fmla="*/ 8 h 16"/>
                  <a:gd name="T16" fmla="*/ 7 w 15"/>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6">
                    <a:moveTo>
                      <a:pt x="7" y="0"/>
                    </a:moveTo>
                    <a:cubicBezTo>
                      <a:pt x="4" y="0"/>
                      <a:pt x="2" y="1"/>
                      <a:pt x="0" y="3"/>
                    </a:cubicBezTo>
                    <a:cubicBezTo>
                      <a:pt x="1" y="3"/>
                      <a:pt x="2" y="2"/>
                      <a:pt x="3" y="2"/>
                    </a:cubicBezTo>
                    <a:cubicBezTo>
                      <a:pt x="7" y="2"/>
                      <a:pt x="9" y="5"/>
                      <a:pt x="9" y="8"/>
                    </a:cubicBezTo>
                    <a:cubicBezTo>
                      <a:pt x="9" y="12"/>
                      <a:pt x="7" y="14"/>
                      <a:pt x="3" y="14"/>
                    </a:cubicBezTo>
                    <a:cubicBezTo>
                      <a:pt x="3" y="14"/>
                      <a:pt x="2" y="14"/>
                      <a:pt x="1" y="14"/>
                    </a:cubicBezTo>
                    <a:cubicBezTo>
                      <a:pt x="3" y="15"/>
                      <a:pt x="5" y="16"/>
                      <a:pt x="7" y="16"/>
                    </a:cubicBezTo>
                    <a:cubicBezTo>
                      <a:pt x="11" y="16"/>
                      <a:pt x="15" y="13"/>
                      <a:pt x="15" y="8"/>
                    </a:cubicBezTo>
                    <a:cubicBezTo>
                      <a:pt x="15" y="4"/>
                      <a:pt x="11"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0" name="Rectangle 306"/>
              <p:cNvSpPr>
                <a:spLocks noChangeArrowheads="1"/>
              </p:cNvSpPr>
              <p:nvPr/>
            </p:nvSpPr>
            <p:spPr bwMode="auto">
              <a:xfrm>
                <a:off x="2032" y="1715"/>
                <a:ext cx="7" cy="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1" name="Freeform 307"/>
              <p:cNvSpPr>
                <a:spLocks noEditPoints="1"/>
              </p:cNvSpPr>
              <p:nvPr/>
            </p:nvSpPr>
            <p:spPr bwMode="auto">
              <a:xfrm>
                <a:off x="2366" y="1289"/>
                <a:ext cx="63" cy="62"/>
              </a:xfrm>
              <a:custGeom>
                <a:avLst/>
                <a:gdLst>
                  <a:gd name="T0" fmla="*/ 22 w 43"/>
                  <a:gd name="T1" fmla="*/ 0 h 43"/>
                  <a:gd name="T2" fmla="*/ 0 w 43"/>
                  <a:gd name="T3" fmla="*/ 21 h 43"/>
                  <a:gd name="T4" fmla="*/ 22 w 43"/>
                  <a:gd name="T5" fmla="*/ 43 h 43"/>
                  <a:gd name="T6" fmla="*/ 43 w 43"/>
                  <a:gd name="T7" fmla="*/ 21 h 43"/>
                  <a:gd name="T8" fmla="*/ 22 w 43"/>
                  <a:gd name="T9" fmla="*/ 0 h 43"/>
                  <a:gd name="T10" fmla="*/ 22 w 43"/>
                  <a:gd name="T11" fmla="*/ 38 h 43"/>
                  <a:gd name="T12" fmla="*/ 4 w 43"/>
                  <a:gd name="T13" fmla="*/ 21 h 43"/>
                  <a:gd name="T14" fmla="*/ 22 w 43"/>
                  <a:gd name="T15" fmla="*/ 4 h 43"/>
                  <a:gd name="T16" fmla="*/ 39 w 43"/>
                  <a:gd name="T17" fmla="*/ 21 h 43"/>
                  <a:gd name="T18" fmla="*/ 22 w 43"/>
                  <a:gd name="T19" fmla="*/ 3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3">
                    <a:moveTo>
                      <a:pt x="22" y="0"/>
                    </a:moveTo>
                    <a:cubicBezTo>
                      <a:pt x="10" y="0"/>
                      <a:pt x="0" y="9"/>
                      <a:pt x="0" y="21"/>
                    </a:cubicBezTo>
                    <a:cubicBezTo>
                      <a:pt x="0" y="33"/>
                      <a:pt x="10" y="43"/>
                      <a:pt x="22" y="43"/>
                    </a:cubicBezTo>
                    <a:cubicBezTo>
                      <a:pt x="34" y="43"/>
                      <a:pt x="43" y="33"/>
                      <a:pt x="43" y="21"/>
                    </a:cubicBezTo>
                    <a:cubicBezTo>
                      <a:pt x="43" y="9"/>
                      <a:pt x="34" y="0"/>
                      <a:pt x="22" y="0"/>
                    </a:cubicBezTo>
                    <a:close/>
                    <a:moveTo>
                      <a:pt x="22" y="38"/>
                    </a:moveTo>
                    <a:cubicBezTo>
                      <a:pt x="12" y="38"/>
                      <a:pt x="4" y="31"/>
                      <a:pt x="4" y="21"/>
                    </a:cubicBezTo>
                    <a:cubicBezTo>
                      <a:pt x="4" y="12"/>
                      <a:pt x="12" y="4"/>
                      <a:pt x="22" y="4"/>
                    </a:cubicBezTo>
                    <a:cubicBezTo>
                      <a:pt x="31" y="4"/>
                      <a:pt x="39" y="12"/>
                      <a:pt x="39" y="21"/>
                    </a:cubicBezTo>
                    <a:cubicBezTo>
                      <a:pt x="39" y="31"/>
                      <a:pt x="31" y="38"/>
                      <a:pt x="22"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2" name="Freeform 308"/>
              <p:cNvSpPr>
                <a:spLocks/>
              </p:cNvSpPr>
              <p:nvPr/>
            </p:nvSpPr>
            <p:spPr bwMode="auto">
              <a:xfrm>
                <a:off x="2379" y="1303"/>
                <a:ext cx="28" cy="32"/>
              </a:xfrm>
              <a:custGeom>
                <a:avLst/>
                <a:gdLst>
                  <a:gd name="T0" fmla="*/ 8 w 19"/>
                  <a:gd name="T1" fmla="*/ 0 h 22"/>
                  <a:gd name="T2" fmla="*/ 0 w 19"/>
                  <a:gd name="T3" fmla="*/ 5 h 22"/>
                  <a:gd name="T4" fmla="*/ 4 w 19"/>
                  <a:gd name="T5" fmla="*/ 4 h 22"/>
                  <a:gd name="T6" fmla="*/ 12 w 19"/>
                  <a:gd name="T7" fmla="*/ 12 h 22"/>
                  <a:gd name="T8" fmla="*/ 4 w 19"/>
                  <a:gd name="T9" fmla="*/ 20 h 22"/>
                  <a:gd name="T10" fmla="*/ 1 w 19"/>
                  <a:gd name="T11" fmla="*/ 19 h 22"/>
                  <a:gd name="T12" fmla="*/ 8 w 19"/>
                  <a:gd name="T13" fmla="*/ 22 h 22"/>
                  <a:gd name="T14" fmla="*/ 19 w 19"/>
                  <a:gd name="T15" fmla="*/ 11 h 22"/>
                  <a:gd name="T16" fmla="*/ 8 w 19"/>
                  <a:gd name="T1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2">
                    <a:moveTo>
                      <a:pt x="8" y="0"/>
                    </a:moveTo>
                    <a:cubicBezTo>
                      <a:pt x="5" y="0"/>
                      <a:pt x="2" y="2"/>
                      <a:pt x="0" y="5"/>
                    </a:cubicBezTo>
                    <a:cubicBezTo>
                      <a:pt x="1" y="4"/>
                      <a:pt x="3" y="4"/>
                      <a:pt x="4" y="4"/>
                    </a:cubicBezTo>
                    <a:cubicBezTo>
                      <a:pt x="9" y="4"/>
                      <a:pt x="12" y="7"/>
                      <a:pt x="12" y="12"/>
                    </a:cubicBezTo>
                    <a:cubicBezTo>
                      <a:pt x="12" y="16"/>
                      <a:pt x="9" y="20"/>
                      <a:pt x="4" y="20"/>
                    </a:cubicBezTo>
                    <a:cubicBezTo>
                      <a:pt x="3" y="20"/>
                      <a:pt x="2" y="20"/>
                      <a:pt x="1" y="19"/>
                    </a:cubicBezTo>
                    <a:cubicBezTo>
                      <a:pt x="3" y="21"/>
                      <a:pt x="6" y="22"/>
                      <a:pt x="8" y="22"/>
                    </a:cubicBezTo>
                    <a:cubicBezTo>
                      <a:pt x="14" y="22"/>
                      <a:pt x="19" y="17"/>
                      <a:pt x="19" y="11"/>
                    </a:cubicBezTo>
                    <a:cubicBezTo>
                      <a:pt x="19" y="5"/>
                      <a:pt x="14"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3" name="Rectangle 309"/>
              <p:cNvSpPr>
                <a:spLocks noChangeArrowheads="1"/>
              </p:cNvSpPr>
              <p:nvPr/>
            </p:nvSpPr>
            <p:spPr bwMode="auto">
              <a:xfrm>
                <a:off x="2407" y="1317"/>
                <a:ext cx="10"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4" name="Freeform 310"/>
              <p:cNvSpPr>
                <a:spLocks noEditPoints="1"/>
              </p:cNvSpPr>
              <p:nvPr/>
            </p:nvSpPr>
            <p:spPr bwMode="auto">
              <a:xfrm>
                <a:off x="2080" y="2304"/>
                <a:ext cx="151" cy="153"/>
              </a:xfrm>
              <a:custGeom>
                <a:avLst/>
                <a:gdLst>
                  <a:gd name="T0" fmla="*/ 52 w 104"/>
                  <a:gd name="T1" fmla="*/ 0 h 105"/>
                  <a:gd name="T2" fmla="*/ 0 w 104"/>
                  <a:gd name="T3" fmla="*/ 53 h 105"/>
                  <a:gd name="T4" fmla="*/ 52 w 104"/>
                  <a:gd name="T5" fmla="*/ 105 h 105"/>
                  <a:gd name="T6" fmla="*/ 104 w 104"/>
                  <a:gd name="T7" fmla="*/ 53 h 105"/>
                  <a:gd name="T8" fmla="*/ 52 w 104"/>
                  <a:gd name="T9" fmla="*/ 0 h 105"/>
                  <a:gd name="T10" fmla="*/ 52 w 104"/>
                  <a:gd name="T11" fmla="*/ 94 h 105"/>
                  <a:gd name="T12" fmla="*/ 11 w 104"/>
                  <a:gd name="T13" fmla="*/ 53 h 105"/>
                  <a:gd name="T14" fmla="*/ 52 w 104"/>
                  <a:gd name="T15" fmla="*/ 11 h 105"/>
                  <a:gd name="T16" fmla="*/ 93 w 104"/>
                  <a:gd name="T17" fmla="*/ 53 h 105"/>
                  <a:gd name="T18" fmla="*/ 52 w 104"/>
                  <a:gd name="T19" fmla="*/ 9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05">
                    <a:moveTo>
                      <a:pt x="52" y="0"/>
                    </a:moveTo>
                    <a:cubicBezTo>
                      <a:pt x="23" y="0"/>
                      <a:pt x="0" y="24"/>
                      <a:pt x="0" y="53"/>
                    </a:cubicBezTo>
                    <a:cubicBezTo>
                      <a:pt x="0" y="82"/>
                      <a:pt x="23" y="105"/>
                      <a:pt x="52" y="105"/>
                    </a:cubicBezTo>
                    <a:cubicBezTo>
                      <a:pt x="81" y="105"/>
                      <a:pt x="104" y="82"/>
                      <a:pt x="104" y="53"/>
                    </a:cubicBezTo>
                    <a:cubicBezTo>
                      <a:pt x="104" y="24"/>
                      <a:pt x="81" y="0"/>
                      <a:pt x="52" y="0"/>
                    </a:cubicBezTo>
                    <a:close/>
                    <a:moveTo>
                      <a:pt x="52" y="94"/>
                    </a:moveTo>
                    <a:cubicBezTo>
                      <a:pt x="29" y="94"/>
                      <a:pt x="11" y="75"/>
                      <a:pt x="11" y="53"/>
                    </a:cubicBezTo>
                    <a:cubicBezTo>
                      <a:pt x="11" y="30"/>
                      <a:pt x="29" y="11"/>
                      <a:pt x="52" y="11"/>
                    </a:cubicBezTo>
                    <a:cubicBezTo>
                      <a:pt x="75" y="11"/>
                      <a:pt x="93" y="30"/>
                      <a:pt x="93" y="53"/>
                    </a:cubicBezTo>
                    <a:cubicBezTo>
                      <a:pt x="93" y="75"/>
                      <a:pt x="75" y="94"/>
                      <a:pt x="52"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5" name="Freeform 311"/>
              <p:cNvSpPr>
                <a:spLocks/>
              </p:cNvSpPr>
              <p:nvPr/>
            </p:nvSpPr>
            <p:spPr bwMode="auto">
              <a:xfrm>
                <a:off x="2110" y="2342"/>
                <a:ext cx="69" cy="77"/>
              </a:xfrm>
              <a:custGeom>
                <a:avLst/>
                <a:gdLst>
                  <a:gd name="T0" fmla="*/ 21 w 47"/>
                  <a:gd name="T1" fmla="*/ 0 h 53"/>
                  <a:gd name="T2" fmla="*/ 0 w 47"/>
                  <a:gd name="T3" fmla="*/ 10 h 53"/>
                  <a:gd name="T4" fmla="*/ 10 w 47"/>
                  <a:gd name="T5" fmla="*/ 8 h 53"/>
                  <a:gd name="T6" fmla="*/ 30 w 47"/>
                  <a:gd name="T7" fmla="*/ 27 h 53"/>
                  <a:gd name="T8" fmla="*/ 10 w 47"/>
                  <a:gd name="T9" fmla="*/ 47 h 53"/>
                  <a:gd name="T10" fmla="*/ 3 w 47"/>
                  <a:gd name="T11" fmla="*/ 45 h 53"/>
                  <a:gd name="T12" fmla="*/ 21 w 47"/>
                  <a:gd name="T13" fmla="*/ 53 h 53"/>
                  <a:gd name="T14" fmla="*/ 47 w 47"/>
                  <a:gd name="T15" fmla="*/ 27 h 53"/>
                  <a:gd name="T16" fmla="*/ 21 w 47"/>
                  <a:gd name="T17"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53">
                    <a:moveTo>
                      <a:pt x="21" y="0"/>
                    </a:moveTo>
                    <a:cubicBezTo>
                      <a:pt x="13" y="0"/>
                      <a:pt x="5" y="4"/>
                      <a:pt x="0" y="10"/>
                    </a:cubicBezTo>
                    <a:cubicBezTo>
                      <a:pt x="3" y="9"/>
                      <a:pt x="7" y="8"/>
                      <a:pt x="10" y="8"/>
                    </a:cubicBezTo>
                    <a:cubicBezTo>
                      <a:pt x="21" y="8"/>
                      <a:pt x="30" y="17"/>
                      <a:pt x="30" y="27"/>
                    </a:cubicBezTo>
                    <a:cubicBezTo>
                      <a:pt x="30" y="38"/>
                      <a:pt x="21" y="47"/>
                      <a:pt x="10" y="47"/>
                    </a:cubicBezTo>
                    <a:cubicBezTo>
                      <a:pt x="8" y="47"/>
                      <a:pt x="5" y="46"/>
                      <a:pt x="3" y="45"/>
                    </a:cubicBezTo>
                    <a:cubicBezTo>
                      <a:pt x="8" y="50"/>
                      <a:pt x="14" y="53"/>
                      <a:pt x="21" y="53"/>
                    </a:cubicBezTo>
                    <a:cubicBezTo>
                      <a:pt x="35" y="53"/>
                      <a:pt x="47" y="41"/>
                      <a:pt x="47" y="27"/>
                    </a:cubicBezTo>
                    <a:cubicBezTo>
                      <a:pt x="47" y="12"/>
                      <a:pt x="35" y="0"/>
                      <a:pt x="2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6" name="Rectangle 312"/>
              <p:cNvSpPr>
                <a:spLocks noChangeArrowheads="1"/>
              </p:cNvSpPr>
              <p:nvPr/>
            </p:nvSpPr>
            <p:spPr bwMode="auto">
              <a:xfrm>
                <a:off x="2179" y="2374"/>
                <a:ext cx="22"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7" name="Freeform 313"/>
              <p:cNvSpPr>
                <a:spLocks noEditPoints="1"/>
              </p:cNvSpPr>
              <p:nvPr/>
            </p:nvSpPr>
            <p:spPr bwMode="auto">
              <a:xfrm>
                <a:off x="1610" y="1891"/>
                <a:ext cx="151" cy="153"/>
              </a:xfrm>
              <a:custGeom>
                <a:avLst/>
                <a:gdLst>
                  <a:gd name="T0" fmla="*/ 52 w 104"/>
                  <a:gd name="T1" fmla="*/ 0 h 105"/>
                  <a:gd name="T2" fmla="*/ 0 w 104"/>
                  <a:gd name="T3" fmla="*/ 53 h 105"/>
                  <a:gd name="T4" fmla="*/ 52 w 104"/>
                  <a:gd name="T5" fmla="*/ 105 h 105"/>
                  <a:gd name="T6" fmla="*/ 104 w 104"/>
                  <a:gd name="T7" fmla="*/ 53 h 105"/>
                  <a:gd name="T8" fmla="*/ 52 w 104"/>
                  <a:gd name="T9" fmla="*/ 0 h 105"/>
                  <a:gd name="T10" fmla="*/ 52 w 104"/>
                  <a:gd name="T11" fmla="*/ 94 h 105"/>
                  <a:gd name="T12" fmla="*/ 11 w 104"/>
                  <a:gd name="T13" fmla="*/ 53 h 105"/>
                  <a:gd name="T14" fmla="*/ 52 w 104"/>
                  <a:gd name="T15" fmla="*/ 11 h 105"/>
                  <a:gd name="T16" fmla="*/ 93 w 104"/>
                  <a:gd name="T17" fmla="*/ 53 h 105"/>
                  <a:gd name="T18" fmla="*/ 52 w 104"/>
                  <a:gd name="T19" fmla="*/ 9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05">
                    <a:moveTo>
                      <a:pt x="52" y="0"/>
                    </a:moveTo>
                    <a:cubicBezTo>
                      <a:pt x="23" y="0"/>
                      <a:pt x="0" y="24"/>
                      <a:pt x="0" y="53"/>
                    </a:cubicBezTo>
                    <a:cubicBezTo>
                      <a:pt x="0" y="82"/>
                      <a:pt x="23" y="105"/>
                      <a:pt x="52" y="105"/>
                    </a:cubicBezTo>
                    <a:cubicBezTo>
                      <a:pt x="81" y="105"/>
                      <a:pt x="104" y="82"/>
                      <a:pt x="104" y="53"/>
                    </a:cubicBezTo>
                    <a:cubicBezTo>
                      <a:pt x="104" y="24"/>
                      <a:pt x="81" y="0"/>
                      <a:pt x="52" y="0"/>
                    </a:cubicBezTo>
                    <a:close/>
                    <a:moveTo>
                      <a:pt x="52" y="94"/>
                    </a:moveTo>
                    <a:cubicBezTo>
                      <a:pt x="29" y="94"/>
                      <a:pt x="11" y="76"/>
                      <a:pt x="11" y="53"/>
                    </a:cubicBezTo>
                    <a:cubicBezTo>
                      <a:pt x="11" y="30"/>
                      <a:pt x="29" y="11"/>
                      <a:pt x="52" y="11"/>
                    </a:cubicBezTo>
                    <a:cubicBezTo>
                      <a:pt x="75" y="11"/>
                      <a:pt x="93" y="30"/>
                      <a:pt x="93" y="53"/>
                    </a:cubicBezTo>
                    <a:cubicBezTo>
                      <a:pt x="93" y="76"/>
                      <a:pt x="75" y="94"/>
                      <a:pt x="52"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8" name="Freeform 314"/>
              <p:cNvSpPr>
                <a:spLocks/>
              </p:cNvSpPr>
              <p:nvPr/>
            </p:nvSpPr>
            <p:spPr bwMode="auto">
              <a:xfrm>
                <a:off x="1642" y="1930"/>
                <a:ext cx="67" cy="76"/>
              </a:xfrm>
              <a:custGeom>
                <a:avLst/>
                <a:gdLst>
                  <a:gd name="T0" fmla="*/ 20 w 46"/>
                  <a:gd name="T1" fmla="*/ 0 h 52"/>
                  <a:gd name="T2" fmla="*/ 0 w 46"/>
                  <a:gd name="T3" fmla="*/ 10 h 52"/>
                  <a:gd name="T4" fmla="*/ 9 w 46"/>
                  <a:gd name="T5" fmla="*/ 7 h 52"/>
                  <a:gd name="T6" fmla="*/ 29 w 46"/>
                  <a:gd name="T7" fmla="*/ 26 h 52"/>
                  <a:gd name="T8" fmla="*/ 9 w 46"/>
                  <a:gd name="T9" fmla="*/ 46 h 52"/>
                  <a:gd name="T10" fmla="*/ 2 w 46"/>
                  <a:gd name="T11" fmla="*/ 45 h 52"/>
                  <a:gd name="T12" fmla="*/ 20 w 46"/>
                  <a:gd name="T13" fmla="*/ 52 h 52"/>
                  <a:gd name="T14" fmla="*/ 46 w 46"/>
                  <a:gd name="T15" fmla="*/ 26 h 52"/>
                  <a:gd name="T16" fmla="*/ 20 w 46"/>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52">
                    <a:moveTo>
                      <a:pt x="20" y="0"/>
                    </a:moveTo>
                    <a:cubicBezTo>
                      <a:pt x="12" y="0"/>
                      <a:pt x="4" y="4"/>
                      <a:pt x="0" y="10"/>
                    </a:cubicBezTo>
                    <a:cubicBezTo>
                      <a:pt x="3" y="8"/>
                      <a:pt x="6" y="7"/>
                      <a:pt x="9" y="7"/>
                    </a:cubicBezTo>
                    <a:cubicBezTo>
                      <a:pt x="20" y="7"/>
                      <a:pt x="29" y="16"/>
                      <a:pt x="29" y="26"/>
                    </a:cubicBezTo>
                    <a:cubicBezTo>
                      <a:pt x="29" y="37"/>
                      <a:pt x="20" y="46"/>
                      <a:pt x="9" y="46"/>
                    </a:cubicBezTo>
                    <a:cubicBezTo>
                      <a:pt x="7" y="46"/>
                      <a:pt x="4" y="46"/>
                      <a:pt x="2" y="45"/>
                    </a:cubicBezTo>
                    <a:cubicBezTo>
                      <a:pt x="7" y="49"/>
                      <a:pt x="13" y="52"/>
                      <a:pt x="20" y="52"/>
                    </a:cubicBezTo>
                    <a:cubicBezTo>
                      <a:pt x="35" y="52"/>
                      <a:pt x="46" y="40"/>
                      <a:pt x="46" y="26"/>
                    </a:cubicBezTo>
                    <a:cubicBezTo>
                      <a:pt x="46" y="11"/>
                      <a:pt x="35" y="0"/>
                      <a:pt x="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9" name="Rectangle 315"/>
              <p:cNvSpPr>
                <a:spLocks noChangeArrowheads="1"/>
              </p:cNvSpPr>
              <p:nvPr/>
            </p:nvSpPr>
            <p:spPr bwMode="auto">
              <a:xfrm>
                <a:off x="1709" y="1961"/>
                <a:ext cx="22"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0" name="Oval 316"/>
              <p:cNvSpPr>
                <a:spLocks noChangeArrowheads="1"/>
              </p:cNvSpPr>
              <p:nvPr/>
            </p:nvSpPr>
            <p:spPr bwMode="auto">
              <a:xfrm>
                <a:off x="1499" y="2256"/>
                <a:ext cx="53" cy="5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1" name="Freeform 317"/>
              <p:cNvSpPr>
                <a:spLocks/>
              </p:cNvSpPr>
              <p:nvPr/>
            </p:nvSpPr>
            <p:spPr bwMode="auto">
              <a:xfrm>
                <a:off x="1464" y="2323"/>
                <a:ext cx="123" cy="281"/>
              </a:xfrm>
              <a:custGeom>
                <a:avLst/>
                <a:gdLst>
                  <a:gd name="T0" fmla="*/ 42 w 84"/>
                  <a:gd name="T1" fmla="*/ 108 h 193"/>
                  <a:gd name="T2" fmla="*/ 50 w 84"/>
                  <a:gd name="T3" fmla="*/ 193 h 193"/>
                  <a:gd name="T4" fmla="*/ 65 w 84"/>
                  <a:gd name="T5" fmla="*/ 193 h 193"/>
                  <a:gd name="T6" fmla="*/ 65 w 84"/>
                  <a:gd name="T7" fmla="*/ 93 h 193"/>
                  <a:gd name="T8" fmla="*/ 77 w 84"/>
                  <a:gd name="T9" fmla="*/ 93 h 193"/>
                  <a:gd name="T10" fmla="*/ 81 w 84"/>
                  <a:gd name="T11" fmla="*/ 35 h 193"/>
                  <a:gd name="T12" fmla="*/ 65 w 84"/>
                  <a:gd name="T13" fmla="*/ 2 h 193"/>
                  <a:gd name="T14" fmla="*/ 54 w 84"/>
                  <a:gd name="T15" fmla="*/ 0 h 193"/>
                  <a:gd name="T16" fmla="*/ 42 w 84"/>
                  <a:gd name="T17" fmla="*/ 0 h 193"/>
                  <a:gd name="T18" fmla="*/ 30 w 84"/>
                  <a:gd name="T19" fmla="*/ 0 h 193"/>
                  <a:gd name="T20" fmla="*/ 19 w 84"/>
                  <a:gd name="T21" fmla="*/ 2 h 193"/>
                  <a:gd name="T22" fmla="*/ 3 w 84"/>
                  <a:gd name="T23" fmla="*/ 35 h 193"/>
                  <a:gd name="T24" fmla="*/ 7 w 84"/>
                  <a:gd name="T25" fmla="*/ 93 h 193"/>
                  <a:gd name="T26" fmla="*/ 19 w 84"/>
                  <a:gd name="T27" fmla="*/ 93 h 193"/>
                  <a:gd name="T28" fmla="*/ 19 w 84"/>
                  <a:gd name="T29" fmla="*/ 193 h 193"/>
                  <a:gd name="T30" fmla="*/ 34 w 84"/>
                  <a:gd name="T31" fmla="*/ 193 h 193"/>
                  <a:gd name="T32" fmla="*/ 42 w 84"/>
                  <a:gd name="T33" fmla="*/ 10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4" h="193">
                    <a:moveTo>
                      <a:pt x="42" y="108"/>
                    </a:moveTo>
                    <a:cubicBezTo>
                      <a:pt x="50" y="193"/>
                      <a:pt x="50" y="193"/>
                      <a:pt x="50" y="193"/>
                    </a:cubicBezTo>
                    <a:cubicBezTo>
                      <a:pt x="65" y="193"/>
                      <a:pt x="65" y="193"/>
                      <a:pt x="65" y="193"/>
                    </a:cubicBezTo>
                    <a:cubicBezTo>
                      <a:pt x="65" y="93"/>
                      <a:pt x="65" y="93"/>
                      <a:pt x="65" y="93"/>
                    </a:cubicBezTo>
                    <a:cubicBezTo>
                      <a:pt x="77" y="93"/>
                      <a:pt x="77" y="93"/>
                      <a:pt x="77" y="93"/>
                    </a:cubicBezTo>
                    <a:cubicBezTo>
                      <a:pt x="81" y="35"/>
                      <a:pt x="81" y="35"/>
                      <a:pt x="81" y="35"/>
                    </a:cubicBezTo>
                    <a:cubicBezTo>
                      <a:pt x="81" y="35"/>
                      <a:pt x="84" y="9"/>
                      <a:pt x="65" y="2"/>
                    </a:cubicBezTo>
                    <a:cubicBezTo>
                      <a:pt x="62" y="1"/>
                      <a:pt x="58" y="0"/>
                      <a:pt x="54" y="0"/>
                    </a:cubicBezTo>
                    <a:cubicBezTo>
                      <a:pt x="42" y="0"/>
                      <a:pt x="42" y="0"/>
                      <a:pt x="42" y="0"/>
                    </a:cubicBezTo>
                    <a:cubicBezTo>
                      <a:pt x="30" y="0"/>
                      <a:pt x="30" y="0"/>
                      <a:pt x="30" y="0"/>
                    </a:cubicBezTo>
                    <a:cubicBezTo>
                      <a:pt x="26" y="0"/>
                      <a:pt x="22" y="1"/>
                      <a:pt x="19" y="2"/>
                    </a:cubicBezTo>
                    <a:cubicBezTo>
                      <a:pt x="0" y="9"/>
                      <a:pt x="3" y="35"/>
                      <a:pt x="3" y="35"/>
                    </a:cubicBezTo>
                    <a:cubicBezTo>
                      <a:pt x="7" y="93"/>
                      <a:pt x="7" y="93"/>
                      <a:pt x="7" y="93"/>
                    </a:cubicBezTo>
                    <a:cubicBezTo>
                      <a:pt x="19" y="93"/>
                      <a:pt x="19" y="93"/>
                      <a:pt x="19" y="93"/>
                    </a:cubicBezTo>
                    <a:cubicBezTo>
                      <a:pt x="19" y="193"/>
                      <a:pt x="19" y="193"/>
                      <a:pt x="19" y="193"/>
                    </a:cubicBezTo>
                    <a:cubicBezTo>
                      <a:pt x="34" y="193"/>
                      <a:pt x="34" y="193"/>
                      <a:pt x="34" y="193"/>
                    </a:cubicBezTo>
                    <a:lnTo>
                      <a:pt x="42" y="1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2" name="Oval 318"/>
              <p:cNvSpPr>
                <a:spLocks noChangeArrowheads="1"/>
              </p:cNvSpPr>
              <p:nvPr/>
            </p:nvSpPr>
            <p:spPr bwMode="auto">
              <a:xfrm>
                <a:off x="1024" y="3065"/>
                <a:ext cx="52" cy="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3" name="Freeform 319"/>
              <p:cNvSpPr>
                <a:spLocks/>
              </p:cNvSpPr>
              <p:nvPr/>
            </p:nvSpPr>
            <p:spPr bwMode="auto">
              <a:xfrm>
                <a:off x="989" y="3130"/>
                <a:ext cx="122" cy="282"/>
              </a:xfrm>
              <a:custGeom>
                <a:avLst/>
                <a:gdLst>
                  <a:gd name="T0" fmla="*/ 42 w 84"/>
                  <a:gd name="T1" fmla="*/ 108 h 194"/>
                  <a:gd name="T2" fmla="*/ 50 w 84"/>
                  <a:gd name="T3" fmla="*/ 194 h 194"/>
                  <a:gd name="T4" fmla="*/ 65 w 84"/>
                  <a:gd name="T5" fmla="*/ 194 h 194"/>
                  <a:gd name="T6" fmla="*/ 65 w 84"/>
                  <a:gd name="T7" fmla="*/ 93 h 194"/>
                  <a:gd name="T8" fmla="*/ 77 w 84"/>
                  <a:gd name="T9" fmla="*/ 93 h 194"/>
                  <a:gd name="T10" fmla="*/ 81 w 84"/>
                  <a:gd name="T11" fmla="*/ 35 h 194"/>
                  <a:gd name="T12" fmla="*/ 65 w 84"/>
                  <a:gd name="T13" fmla="*/ 2 h 194"/>
                  <a:gd name="T14" fmla="*/ 54 w 84"/>
                  <a:gd name="T15" fmla="*/ 0 h 194"/>
                  <a:gd name="T16" fmla="*/ 42 w 84"/>
                  <a:gd name="T17" fmla="*/ 0 h 194"/>
                  <a:gd name="T18" fmla="*/ 30 w 84"/>
                  <a:gd name="T19" fmla="*/ 0 h 194"/>
                  <a:gd name="T20" fmla="*/ 19 w 84"/>
                  <a:gd name="T21" fmla="*/ 2 h 194"/>
                  <a:gd name="T22" fmla="*/ 3 w 84"/>
                  <a:gd name="T23" fmla="*/ 35 h 194"/>
                  <a:gd name="T24" fmla="*/ 7 w 84"/>
                  <a:gd name="T25" fmla="*/ 93 h 194"/>
                  <a:gd name="T26" fmla="*/ 19 w 84"/>
                  <a:gd name="T27" fmla="*/ 93 h 194"/>
                  <a:gd name="T28" fmla="*/ 19 w 84"/>
                  <a:gd name="T29" fmla="*/ 194 h 194"/>
                  <a:gd name="T30" fmla="*/ 34 w 84"/>
                  <a:gd name="T31" fmla="*/ 194 h 194"/>
                  <a:gd name="T32" fmla="*/ 42 w 84"/>
                  <a:gd name="T33" fmla="*/ 10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4" h="194">
                    <a:moveTo>
                      <a:pt x="42" y="108"/>
                    </a:moveTo>
                    <a:cubicBezTo>
                      <a:pt x="50" y="194"/>
                      <a:pt x="50" y="194"/>
                      <a:pt x="50" y="194"/>
                    </a:cubicBezTo>
                    <a:cubicBezTo>
                      <a:pt x="65" y="194"/>
                      <a:pt x="65" y="194"/>
                      <a:pt x="65" y="194"/>
                    </a:cubicBezTo>
                    <a:cubicBezTo>
                      <a:pt x="65" y="93"/>
                      <a:pt x="65" y="93"/>
                      <a:pt x="65" y="93"/>
                    </a:cubicBezTo>
                    <a:cubicBezTo>
                      <a:pt x="77" y="93"/>
                      <a:pt x="77" y="93"/>
                      <a:pt x="77" y="93"/>
                    </a:cubicBezTo>
                    <a:cubicBezTo>
                      <a:pt x="81" y="35"/>
                      <a:pt x="81" y="35"/>
                      <a:pt x="81" y="35"/>
                    </a:cubicBezTo>
                    <a:cubicBezTo>
                      <a:pt x="81" y="35"/>
                      <a:pt x="84" y="9"/>
                      <a:pt x="65" y="2"/>
                    </a:cubicBezTo>
                    <a:cubicBezTo>
                      <a:pt x="62" y="1"/>
                      <a:pt x="58" y="0"/>
                      <a:pt x="54" y="0"/>
                    </a:cubicBezTo>
                    <a:cubicBezTo>
                      <a:pt x="42" y="0"/>
                      <a:pt x="42" y="0"/>
                      <a:pt x="42" y="0"/>
                    </a:cubicBezTo>
                    <a:cubicBezTo>
                      <a:pt x="30" y="0"/>
                      <a:pt x="30" y="0"/>
                      <a:pt x="30" y="0"/>
                    </a:cubicBezTo>
                    <a:cubicBezTo>
                      <a:pt x="26" y="0"/>
                      <a:pt x="22" y="1"/>
                      <a:pt x="19" y="2"/>
                    </a:cubicBezTo>
                    <a:cubicBezTo>
                      <a:pt x="0" y="9"/>
                      <a:pt x="3" y="35"/>
                      <a:pt x="3" y="35"/>
                    </a:cubicBezTo>
                    <a:cubicBezTo>
                      <a:pt x="7" y="93"/>
                      <a:pt x="7" y="93"/>
                      <a:pt x="7" y="93"/>
                    </a:cubicBezTo>
                    <a:cubicBezTo>
                      <a:pt x="19" y="93"/>
                      <a:pt x="19" y="93"/>
                      <a:pt x="19" y="93"/>
                    </a:cubicBezTo>
                    <a:cubicBezTo>
                      <a:pt x="19" y="194"/>
                      <a:pt x="19" y="194"/>
                      <a:pt x="19" y="194"/>
                    </a:cubicBezTo>
                    <a:cubicBezTo>
                      <a:pt x="34" y="194"/>
                      <a:pt x="34" y="194"/>
                      <a:pt x="34" y="194"/>
                    </a:cubicBezTo>
                    <a:lnTo>
                      <a:pt x="42" y="1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4" name="Rectangle 320"/>
              <p:cNvSpPr>
                <a:spLocks noChangeArrowheads="1"/>
              </p:cNvSpPr>
              <p:nvPr/>
            </p:nvSpPr>
            <p:spPr bwMode="auto">
              <a:xfrm>
                <a:off x="1761" y="2064"/>
                <a:ext cx="9" cy="2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5" name="Rectangle 321"/>
              <p:cNvSpPr>
                <a:spLocks noChangeArrowheads="1"/>
              </p:cNvSpPr>
              <p:nvPr/>
            </p:nvSpPr>
            <p:spPr bwMode="auto">
              <a:xfrm>
                <a:off x="1738" y="2064"/>
                <a:ext cx="9" cy="2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6" name="Freeform 322"/>
              <p:cNvSpPr>
                <a:spLocks/>
              </p:cNvSpPr>
              <p:nvPr/>
            </p:nvSpPr>
            <p:spPr bwMode="auto">
              <a:xfrm>
                <a:off x="1713" y="2081"/>
                <a:ext cx="80" cy="162"/>
              </a:xfrm>
              <a:custGeom>
                <a:avLst/>
                <a:gdLst>
                  <a:gd name="T0" fmla="*/ 55 w 55"/>
                  <a:gd name="T1" fmla="*/ 80 h 111"/>
                  <a:gd name="T2" fmla="*/ 51 w 55"/>
                  <a:gd name="T3" fmla="*/ 96 h 111"/>
                  <a:gd name="T4" fmla="*/ 27 w 55"/>
                  <a:gd name="T5" fmla="*/ 111 h 111"/>
                  <a:gd name="T6" fmla="*/ 0 w 55"/>
                  <a:gd name="T7" fmla="*/ 79 h 111"/>
                  <a:gd name="T8" fmla="*/ 6 w 55"/>
                  <a:gd name="T9" fmla="*/ 59 h 111"/>
                  <a:gd name="T10" fmla="*/ 25 w 55"/>
                  <a:gd name="T11" fmla="*/ 47 h 111"/>
                  <a:gd name="T12" fmla="*/ 39 w 55"/>
                  <a:gd name="T13" fmla="*/ 41 h 111"/>
                  <a:gd name="T14" fmla="*/ 43 w 55"/>
                  <a:gd name="T15" fmla="*/ 30 h 111"/>
                  <a:gd name="T16" fmla="*/ 28 w 55"/>
                  <a:gd name="T17" fmla="*/ 12 h 111"/>
                  <a:gd name="T18" fmla="*/ 15 w 55"/>
                  <a:gd name="T19" fmla="*/ 20 h 111"/>
                  <a:gd name="T20" fmla="*/ 12 w 55"/>
                  <a:gd name="T21" fmla="*/ 30 h 111"/>
                  <a:gd name="T22" fmla="*/ 3 w 55"/>
                  <a:gd name="T23" fmla="*/ 28 h 111"/>
                  <a:gd name="T24" fmla="*/ 9 w 55"/>
                  <a:gd name="T25" fmla="*/ 10 h 111"/>
                  <a:gd name="T26" fmla="*/ 28 w 55"/>
                  <a:gd name="T27" fmla="*/ 0 h 111"/>
                  <a:gd name="T28" fmla="*/ 47 w 55"/>
                  <a:gd name="T29" fmla="*/ 10 h 111"/>
                  <a:gd name="T30" fmla="*/ 52 w 55"/>
                  <a:gd name="T31" fmla="*/ 30 h 111"/>
                  <a:gd name="T32" fmla="*/ 46 w 55"/>
                  <a:gd name="T33" fmla="*/ 50 h 111"/>
                  <a:gd name="T34" fmla="*/ 28 w 55"/>
                  <a:gd name="T35" fmla="*/ 60 h 111"/>
                  <a:gd name="T36" fmla="*/ 13 w 55"/>
                  <a:gd name="T37" fmla="*/ 68 h 111"/>
                  <a:gd name="T38" fmla="*/ 10 w 55"/>
                  <a:gd name="T39" fmla="*/ 80 h 111"/>
                  <a:gd name="T40" fmla="*/ 27 w 55"/>
                  <a:gd name="T41" fmla="*/ 99 h 111"/>
                  <a:gd name="T42" fmla="*/ 41 w 55"/>
                  <a:gd name="T43" fmla="*/ 92 h 111"/>
                  <a:gd name="T44" fmla="*/ 45 w 55"/>
                  <a:gd name="T45" fmla="*/ 77 h 111"/>
                  <a:gd name="T46" fmla="*/ 55 w 55"/>
                  <a:gd name="T47" fmla="*/ 8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5" h="111">
                    <a:moveTo>
                      <a:pt x="55" y="80"/>
                    </a:moveTo>
                    <a:cubicBezTo>
                      <a:pt x="54" y="88"/>
                      <a:pt x="53" y="92"/>
                      <a:pt x="51" y="96"/>
                    </a:cubicBezTo>
                    <a:cubicBezTo>
                      <a:pt x="47" y="106"/>
                      <a:pt x="38" y="111"/>
                      <a:pt x="27" y="111"/>
                    </a:cubicBezTo>
                    <a:cubicBezTo>
                      <a:pt x="11" y="111"/>
                      <a:pt x="0" y="99"/>
                      <a:pt x="0" y="79"/>
                    </a:cubicBezTo>
                    <a:cubicBezTo>
                      <a:pt x="0" y="71"/>
                      <a:pt x="2" y="64"/>
                      <a:pt x="6" y="59"/>
                    </a:cubicBezTo>
                    <a:cubicBezTo>
                      <a:pt x="10" y="54"/>
                      <a:pt x="14" y="52"/>
                      <a:pt x="25" y="47"/>
                    </a:cubicBezTo>
                    <a:cubicBezTo>
                      <a:pt x="33" y="45"/>
                      <a:pt x="36" y="43"/>
                      <a:pt x="39" y="41"/>
                    </a:cubicBezTo>
                    <a:cubicBezTo>
                      <a:pt x="42" y="38"/>
                      <a:pt x="43" y="34"/>
                      <a:pt x="43" y="30"/>
                    </a:cubicBezTo>
                    <a:cubicBezTo>
                      <a:pt x="43" y="19"/>
                      <a:pt x="37" y="12"/>
                      <a:pt x="28" y="12"/>
                    </a:cubicBezTo>
                    <a:cubicBezTo>
                      <a:pt x="22" y="12"/>
                      <a:pt x="18" y="15"/>
                      <a:pt x="15" y="20"/>
                    </a:cubicBezTo>
                    <a:cubicBezTo>
                      <a:pt x="14" y="22"/>
                      <a:pt x="13" y="25"/>
                      <a:pt x="12" y="30"/>
                    </a:cubicBezTo>
                    <a:cubicBezTo>
                      <a:pt x="3" y="28"/>
                      <a:pt x="3" y="28"/>
                      <a:pt x="3" y="28"/>
                    </a:cubicBezTo>
                    <a:cubicBezTo>
                      <a:pt x="4" y="19"/>
                      <a:pt x="6" y="14"/>
                      <a:pt x="9" y="10"/>
                    </a:cubicBezTo>
                    <a:cubicBezTo>
                      <a:pt x="13" y="3"/>
                      <a:pt x="20" y="0"/>
                      <a:pt x="28" y="0"/>
                    </a:cubicBezTo>
                    <a:cubicBezTo>
                      <a:pt x="36" y="0"/>
                      <a:pt x="43" y="4"/>
                      <a:pt x="47" y="10"/>
                    </a:cubicBezTo>
                    <a:cubicBezTo>
                      <a:pt x="50" y="16"/>
                      <a:pt x="52" y="22"/>
                      <a:pt x="52" y="30"/>
                    </a:cubicBezTo>
                    <a:cubicBezTo>
                      <a:pt x="52" y="38"/>
                      <a:pt x="50" y="45"/>
                      <a:pt x="46" y="50"/>
                    </a:cubicBezTo>
                    <a:cubicBezTo>
                      <a:pt x="42" y="55"/>
                      <a:pt x="37" y="57"/>
                      <a:pt x="28" y="60"/>
                    </a:cubicBezTo>
                    <a:cubicBezTo>
                      <a:pt x="19" y="63"/>
                      <a:pt x="16" y="65"/>
                      <a:pt x="13" y="68"/>
                    </a:cubicBezTo>
                    <a:cubicBezTo>
                      <a:pt x="11" y="70"/>
                      <a:pt x="10" y="74"/>
                      <a:pt x="10" y="80"/>
                    </a:cubicBezTo>
                    <a:cubicBezTo>
                      <a:pt x="10" y="91"/>
                      <a:pt x="16" y="99"/>
                      <a:pt x="27" y="99"/>
                    </a:cubicBezTo>
                    <a:cubicBezTo>
                      <a:pt x="33" y="99"/>
                      <a:pt x="38" y="96"/>
                      <a:pt x="41" y="92"/>
                    </a:cubicBezTo>
                    <a:cubicBezTo>
                      <a:pt x="43" y="88"/>
                      <a:pt x="44" y="85"/>
                      <a:pt x="45" y="77"/>
                    </a:cubicBezTo>
                    <a:lnTo>
                      <a:pt x="55"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7" name="Rectangle 323"/>
              <p:cNvSpPr>
                <a:spLocks noChangeArrowheads="1"/>
              </p:cNvSpPr>
              <p:nvPr/>
            </p:nvSpPr>
            <p:spPr bwMode="auto">
              <a:xfrm>
                <a:off x="1214" y="643"/>
                <a:ext cx="10"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8" name="Rectangle 324"/>
              <p:cNvSpPr>
                <a:spLocks noChangeArrowheads="1"/>
              </p:cNvSpPr>
              <p:nvPr/>
            </p:nvSpPr>
            <p:spPr bwMode="auto">
              <a:xfrm>
                <a:off x="1188" y="643"/>
                <a:ext cx="10"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9" name="Freeform 325"/>
              <p:cNvSpPr>
                <a:spLocks/>
              </p:cNvSpPr>
              <p:nvPr/>
            </p:nvSpPr>
            <p:spPr bwMode="auto">
              <a:xfrm>
                <a:off x="1160" y="664"/>
                <a:ext cx="91" cy="181"/>
              </a:xfrm>
              <a:custGeom>
                <a:avLst/>
                <a:gdLst>
                  <a:gd name="T0" fmla="*/ 62 w 62"/>
                  <a:gd name="T1" fmla="*/ 90 h 125"/>
                  <a:gd name="T2" fmla="*/ 58 w 62"/>
                  <a:gd name="T3" fmla="*/ 108 h 125"/>
                  <a:gd name="T4" fmla="*/ 30 w 62"/>
                  <a:gd name="T5" fmla="*/ 125 h 125"/>
                  <a:gd name="T6" fmla="*/ 0 w 62"/>
                  <a:gd name="T7" fmla="*/ 89 h 125"/>
                  <a:gd name="T8" fmla="*/ 7 w 62"/>
                  <a:gd name="T9" fmla="*/ 66 h 125"/>
                  <a:gd name="T10" fmla="*/ 28 w 62"/>
                  <a:gd name="T11" fmla="*/ 53 h 125"/>
                  <a:gd name="T12" fmla="*/ 44 w 62"/>
                  <a:gd name="T13" fmla="*/ 46 h 125"/>
                  <a:gd name="T14" fmla="*/ 48 w 62"/>
                  <a:gd name="T15" fmla="*/ 33 h 125"/>
                  <a:gd name="T16" fmla="*/ 31 w 62"/>
                  <a:gd name="T17" fmla="*/ 13 h 125"/>
                  <a:gd name="T18" fmla="*/ 17 w 62"/>
                  <a:gd name="T19" fmla="*/ 22 h 125"/>
                  <a:gd name="T20" fmla="*/ 13 w 62"/>
                  <a:gd name="T21" fmla="*/ 34 h 125"/>
                  <a:gd name="T22" fmla="*/ 3 w 62"/>
                  <a:gd name="T23" fmla="*/ 31 h 125"/>
                  <a:gd name="T24" fmla="*/ 10 w 62"/>
                  <a:gd name="T25" fmla="*/ 10 h 125"/>
                  <a:gd name="T26" fmla="*/ 31 w 62"/>
                  <a:gd name="T27" fmla="*/ 0 h 125"/>
                  <a:gd name="T28" fmla="*/ 53 w 62"/>
                  <a:gd name="T29" fmla="*/ 11 h 125"/>
                  <a:gd name="T30" fmla="*/ 59 w 62"/>
                  <a:gd name="T31" fmla="*/ 33 h 125"/>
                  <a:gd name="T32" fmla="*/ 51 w 62"/>
                  <a:gd name="T33" fmla="*/ 56 h 125"/>
                  <a:gd name="T34" fmla="*/ 31 w 62"/>
                  <a:gd name="T35" fmla="*/ 68 h 125"/>
                  <a:gd name="T36" fmla="*/ 15 w 62"/>
                  <a:gd name="T37" fmla="*/ 76 h 125"/>
                  <a:gd name="T38" fmla="*/ 11 w 62"/>
                  <a:gd name="T39" fmla="*/ 90 h 125"/>
                  <a:gd name="T40" fmla="*/ 30 w 62"/>
                  <a:gd name="T41" fmla="*/ 111 h 125"/>
                  <a:gd name="T42" fmla="*/ 46 w 62"/>
                  <a:gd name="T43" fmla="*/ 103 h 125"/>
                  <a:gd name="T44" fmla="*/ 51 w 62"/>
                  <a:gd name="T45" fmla="*/ 87 h 125"/>
                  <a:gd name="T46" fmla="*/ 62 w 62"/>
                  <a:gd name="T47" fmla="*/ 9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2" h="125">
                    <a:moveTo>
                      <a:pt x="62" y="90"/>
                    </a:moveTo>
                    <a:cubicBezTo>
                      <a:pt x="61" y="99"/>
                      <a:pt x="60" y="103"/>
                      <a:pt x="58" y="108"/>
                    </a:cubicBezTo>
                    <a:cubicBezTo>
                      <a:pt x="53" y="119"/>
                      <a:pt x="43" y="125"/>
                      <a:pt x="30" y="125"/>
                    </a:cubicBezTo>
                    <a:cubicBezTo>
                      <a:pt x="12" y="125"/>
                      <a:pt x="0" y="111"/>
                      <a:pt x="0" y="89"/>
                    </a:cubicBezTo>
                    <a:cubicBezTo>
                      <a:pt x="0" y="80"/>
                      <a:pt x="2" y="72"/>
                      <a:pt x="7" y="66"/>
                    </a:cubicBezTo>
                    <a:cubicBezTo>
                      <a:pt x="11" y="61"/>
                      <a:pt x="15" y="58"/>
                      <a:pt x="28" y="53"/>
                    </a:cubicBezTo>
                    <a:cubicBezTo>
                      <a:pt x="37" y="50"/>
                      <a:pt x="41" y="49"/>
                      <a:pt x="44" y="46"/>
                    </a:cubicBezTo>
                    <a:cubicBezTo>
                      <a:pt x="47" y="43"/>
                      <a:pt x="48" y="39"/>
                      <a:pt x="48" y="33"/>
                    </a:cubicBezTo>
                    <a:cubicBezTo>
                      <a:pt x="48" y="22"/>
                      <a:pt x="41" y="13"/>
                      <a:pt x="31" y="13"/>
                    </a:cubicBezTo>
                    <a:cubicBezTo>
                      <a:pt x="25" y="13"/>
                      <a:pt x="20" y="16"/>
                      <a:pt x="17" y="22"/>
                    </a:cubicBezTo>
                    <a:cubicBezTo>
                      <a:pt x="15" y="25"/>
                      <a:pt x="14" y="28"/>
                      <a:pt x="13" y="34"/>
                    </a:cubicBezTo>
                    <a:cubicBezTo>
                      <a:pt x="3" y="31"/>
                      <a:pt x="3" y="31"/>
                      <a:pt x="3" y="31"/>
                    </a:cubicBezTo>
                    <a:cubicBezTo>
                      <a:pt x="4" y="20"/>
                      <a:pt x="6" y="15"/>
                      <a:pt x="10" y="10"/>
                    </a:cubicBezTo>
                    <a:cubicBezTo>
                      <a:pt x="15" y="3"/>
                      <a:pt x="22" y="0"/>
                      <a:pt x="31" y="0"/>
                    </a:cubicBezTo>
                    <a:cubicBezTo>
                      <a:pt x="41" y="0"/>
                      <a:pt x="48" y="4"/>
                      <a:pt x="53" y="11"/>
                    </a:cubicBezTo>
                    <a:cubicBezTo>
                      <a:pt x="57" y="17"/>
                      <a:pt x="59" y="25"/>
                      <a:pt x="59" y="33"/>
                    </a:cubicBezTo>
                    <a:cubicBezTo>
                      <a:pt x="59" y="43"/>
                      <a:pt x="56" y="51"/>
                      <a:pt x="51" y="56"/>
                    </a:cubicBezTo>
                    <a:cubicBezTo>
                      <a:pt x="47" y="61"/>
                      <a:pt x="42" y="64"/>
                      <a:pt x="31" y="68"/>
                    </a:cubicBezTo>
                    <a:cubicBezTo>
                      <a:pt x="21" y="71"/>
                      <a:pt x="18" y="73"/>
                      <a:pt x="15" y="76"/>
                    </a:cubicBezTo>
                    <a:cubicBezTo>
                      <a:pt x="12" y="79"/>
                      <a:pt x="11" y="84"/>
                      <a:pt x="11" y="90"/>
                    </a:cubicBezTo>
                    <a:cubicBezTo>
                      <a:pt x="11" y="103"/>
                      <a:pt x="18" y="111"/>
                      <a:pt x="30" y="111"/>
                    </a:cubicBezTo>
                    <a:cubicBezTo>
                      <a:pt x="37" y="111"/>
                      <a:pt x="43" y="109"/>
                      <a:pt x="46" y="103"/>
                    </a:cubicBezTo>
                    <a:cubicBezTo>
                      <a:pt x="49" y="99"/>
                      <a:pt x="50" y="95"/>
                      <a:pt x="51" y="87"/>
                    </a:cubicBezTo>
                    <a:lnTo>
                      <a:pt x="62"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0" name="Rectangle 326"/>
              <p:cNvSpPr>
                <a:spLocks noChangeArrowheads="1"/>
              </p:cNvSpPr>
              <p:nvPr/>
            </p:nvSpPr>
            <p:spPr bwMode="auto">
              <a:xfrm>
                <a:off x="2443" y="888"/>
                <a:ext cx="11" cy="22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1" name="Rectangle 327"/>
              <p:cNvSpPr>
                <a:spLocks noChangeArrowheads="1"/>
              </p:cNvSpPr>
              <p:nvPr/>
            </p:nvSpPr>
            <p:spPr bwMode="auto">
              <a:xfrm>
                <a:off x="2417" y="888"/>
                <a:ext cx="10" cy="22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2" name="Freeform 328"/>
              <p:cNvSpPr>
                <a:spLocks/>
              </p:cNvSpPr>
              <p:nvPr/>
            </p:nvSpPr>
            <p:spPr bwMode="auto">
              <a:xfrm>
                <a:off x="2390" y="906"/>
                <a:ext cx="90" cy="184"/>
              </a:xfrm>
              <a:custGeom>
                <a:avLst/>
                <a:gdLst>
                  <a:gd name="T0" fmla="*/ 62 w 62"/>
                  <a:gd name="T1" fmla="*/ 91 h 126"/>
                  <a:gd name="T2" fmla="*/ 58 w 62"/>
                  <a:gd name="T3" fmla="*/ 109 h 126"/>
                  <a:gd name="T4" fmla="*/ 31 w 62"/>
                  <a:gd name="T5" fmla="*/ 126 h 126"/>
                  <a:gd name="T6" fmla="*/ 0 w 62"/>
                  <a:gd name="T7" fmla="*/ 90 h 126"/>
                  <a:gd name="T8" fmla="*/ 7 w 62"/>
                  <a:gd name="T9" fmla="*/ 67 h 126"/>
                  <a:gd name="T10" fmla="*/ 28 w 62"/>
                  <a:gd name="T11" fmla="*/ 54 h 126"/>
                  <a:gd name="T12" fmla="*/ 44 w 62"/>
                  <a:gd name="T13" fmla="*/ 46 h 126"/>
                  <a:gd name="T14" fmla="*/ 48 w 62"/>
                  <a:gd name="T15" fmla="*/ 34 h 126"/>
                  <a:gd name="T16" fmla="*/ 31 w 62"/>
                  <a:gd name="T17" fmla="*/ 14 h 126"/>
                  <a:gd name="T18" fmla="*/ 17 w 62"/>
                  <a:gd name="T19" fmla="*/ 23 h 126"/>
                  <a:gd name="T20" fmla="*/ 13 w 62"/>
                  <a:gd name="T21" fmla="*/ 34 h 126"/>
                  <a:gd name="T22" fmla="*/ 3 w 62"/>
                  <a:gd name="T23" fmla="*/ 32 h 126"/>
                  <a:gd name="T24" fmla="*/ 10 w 62"/>
                  <a:gd name="T25" fmla="*/ 11 h 126"/>
                  <a:gd name="T26" fmla="*/ 31 w 62"/>
                  <a:gd name="T27" fmla="*/ 0 h 126"/>
                  <a:gd name="T28" fmla="*/ 53 w 62"/>
                  <a:gd name="T29" fmla="*/ 12 h 126"/>
                  <a:gd name="T30" fmla="*/ 59 w 62"/>
                  <a:gd name="T31" fmla="*/ 34 h 126"/>
                  <a:gd name="T32" fmla="*/ 51 w 62"/>
                  <a:gd name="T33" fmla="*/ 57 h 126"/>
                  <a:gd name="T34" fmla="*/ 31 w 62"/>
                  <a:gd name="T35" fmla="*/ 69 h 126"/>
                  <a:gd name="T36" fmla="*/ 15 w 62"/>
                  <a:gd name="T37" fmla="*/ 77 h 126"/>
                  <a:gd name="T38" fmla="*/ 11 w 62"/>
                  <a:gd name="T39" fmla="*/ 91 h 126"/>
                  <a:gd name="T40" fmla="*/ 30 w 62"/>
                  <a:gd name="T41" fmla="*/ 112 h 126"/>
                  <a:gd name="T42" fmla="*/ 46 w 62"/>
                  <a:gd name="T43" fmla="*/ 104 h 126"/>
                  <a:gd name="T44" fmla="*/ 51 w 62"/>
                  <a:gd name="T45" fmla="*/ 88 h 126"/>
                  <a:gd name="T46" fmla="*/ 62 w 62"/>
                  <a:gd name="T47" fmla="*/ 9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2" h="126">
                    <a:moveTo>
                      <a:pt x="62" y="91"/>
                    </a:moveTo>
                    <a:cubicBezTo>
                      <a:pt x="61" y="100"/>
                      <a:pt x="60" y="104"/>
                      <a:pt x="58" y="109"/>
                    </a:cubicBezTo>
                    <a:cubicBezTo>
                      <a:pt x="53" y="120"/>
                      <a:pt x="43" y="126"/>
                      <a:pt x="31" y="126"/>
                    </a:cubicBezTo>
                    <a:cubicBezTo>
                      <a:pt x="12" y="126"/>
                      <a:pt x="0" y="112"/>
                      <a:pt x="0" y="90"/>
                    </a:cubicBezTo>
                    <a:cubicBezTo>
                      <a:pt x="0" y="81"/>
                      <a:pt x="2" y="72"/>
                      <a:pt x="7" y="67"/>
                    </a:cubicBezTo>
                    <a:cubicBezTo>
                      <a:pt x="11" y="62"/>
                      <a:pt x="15" y="59"/>
                      <a:pt x="28" y="54"/>
                    </a:cubicBezTo>
                    <a:cubicBezTo>
                      <a:pt x="37" y="51"/>
                      <a:pt x="41" y="49"/>
                      <a:pt x="44" y="46"/>
                    </a:cubicBezTo>
                    <a:cubicBezTo>
                      <a:pt x="47" y="44"/>
                      <a:pt x="48" y="39"/>
                      <a:pt x="48" y="34"/>
                    </a:cubicBezTo>
                    <a:cubicBezTo>
                      <a:pt x="48" y="22"/>
                      <a:pt x="41" y="14"/>
                      <a:pt x="31" y="14"/>
                    </a:cubicBezTo>
                    <a:cubicBezTo>
                      <a:pt x="25" y="14"/>
                      <a:pt x="20" y="17"/>
                      <a:pt x="17" y="23"/>
                    </a:cubicBezTo>
                    <a:cubicBezTo>
                      <a:pt x="15" y="26"/>
                      <a:pt x="14" y="28"/>
                      <a:pt x="13" y="34"/>
                    </a:cubicBezTo>
                    <a:cubicBezTo>
                      <a:pt x="3" y="32"/>
                      <a:pt x="3" y="32"/>
                      <a:pt x="3" y="32"/>
                    </a:cubicBezTo>
                    <a:cubicBezTo>
                      <a:pt x="4" y="21"/>
                      <a:pt x="6" y="16"/>
                      <a:pt x="10" y="11"/>
                    </a:cubicBezTo>
                    <a:cubicBezTo>
                      <a:pt x="15" y="4"/>
                      <a:pt x="22" y="0"/>
                      <a:pt x="31" y="0"/>
                    </a:cubicBezTo>
                    <a:cubicBezTo>
                      <a:pt x="41" y="0"/>
                      <a:pt x="48" y="5"/>
                      <a:pt x="53" y="12"/>
                    </a:cubicBezTo>
                    <a:cubicBezTo>
                      <a:pt x="57" y="18"/>
                      <a:pt x="59" y="26"/>
                      <a:pt x="59" y="34"/>
                    </a:cubicBezTo>
                    <a:cubicBezTo>
                      <a:pt x="59" y="44"/>
                      <a:pt x="56" y="52"/>
                      <a:pt x="51" y="57"/>
                    </a:cubicBezTo>
                    <a:cubicBezTo>
                      <a:pt x="47" y="62"/>
                      <a:pt x="42" y="65"/>
                      <a:pt x="31" y="69"/>
                    </a:cubicBezTo>
                    <a:cubicBezTo>
                      <a:pt x="21" y="72"/>
                      <a:pt x="18" y="73"/>
                      <a:pt x="15" y="77"/>
                    </a:cubicBezTo>
                    <a:cubicBezTo>
                      <a:pt x="12" y="80"/>
                      <a:pt x="11" y="84"/>
                      <a:pt x="11" y="91"/>
                    </a:cubicBezTo>
                    <a:cubicBezTo>
                      <a:pt x="11" y="104"/>
                      <a:pt x="18" y="112"/>
                      <a:pt x="30" y="112"/>
                    </a:cubicBezTo>
                    <a:cubicBezTo>
                      <a:pt x="37" y="112"/>
                      <a:pt x="43" y="109"/>
                      <a:pt x="46" y="104"/>
                    </a:cubicBezTo>
                    <a:cubicBezTo>
                      <a:pt x="49" y="100"/>
                      <a:pt x="50" y="96"/>
                      <a:pt x="51" y="88"/>
                    </a:cubicBezTo>
                    <a:lnTo>
                      <a:pt x="62"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3" name="Rectangle 329"/>
              <p:cNvSpPr>
                <a:spLocks noChangeArrowheads="1"/>
              </p:cNvSpPr>
              <p:nvPr/>
            </p:nvSpPr>
            <p:spPr bwMode="auto">
              <a:xfrm>
                <a:off x="2065" y="1760"/>
                <a:ext cx="37" cy="4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4" name="Freeform 330"/>
              <p:cNvSpPr>
                <a:spLocks/>
              </p:cNvSpPr>
              <p:nvPr/>
            </p:nvSpPr>
            <p:spPr bwMode="auto">
              <a:xfrm>
                <a:off x="1908" y="732"/>
                <a:ext cx="42" cy="28"/>
              </a:xfrm>
              <a:custGeom>
                <a:avLst/>
                <a:gdLst>
                  <a:gd name="T0" fmla="*/ 25 w 29"/>
                  <a:gd name="T1" fmla="*/ 19 h 19"/>
                  <a:gd name="T2" fmla="*/ 25 w 29"/>
                  <a:gd name="T3" fmla="*/ 12 h 19"/>
                  <a:gd name="T4" fmla="*/ 28 w 29"/>
                  <a:gd name="T5" fmla="*/ 4 h 19"/>
                  <a:gd name="T6" fmla="*/ 21 w 29"/>
                  <a:gd name="T7" fmla="*/ 2 h 19"/>
                  <a:gd name="T8" fmla="*/ 14 w 29"/>
                  <a:gd name="T9" fmla="*/ 0 h 19"/>
                  <a:gd name="T10" fmla="*/ 12 w 29"/>
                  <a:gd name="T11" fmla="*/ 3 h 19"/>
                  <a:gd name="T12" fmla="*/ 11 w 29"/>
                  <a:gd name="T13" fmla="*/ 1 h 19"/>
                  <a:gd name="T14" fmla="*/ 8 w 29"/>
                  <a:gd name="T15" fmla="*/ 2 h 19"/>
                  <a:gd name="T16" fmla="*/ 1 w 29"/>
                  <a:gd name="T17" fmla="*/ 13 h 19"/>
                  <a:gd name="T18" fmla="*/ 1 w 29"/>
                  <a:gd name="T19" fmla="*/ 18 h 19"/>
                  <a:gd name="T20" fmla="*/ 7 w 29"/>
                  <a:gd name="T21" fmla="*/ 19 h 19"/>
                  <a:gd name="T22" fmla="*/ 25 w 29"/>
                  <a:gd name="T23"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19">
                    <a:moveTo>
                      <a:pt x="25" y="19"/>
                    </a:moveTo>
                    <a:cubicBezTo>
                      <a:pt x="25" y="19"/>
                      <a:pt x="28" y="19"/>
                      <a:pt x="25" y="12"/>
                    </a:cubicBezTo>
                    <a:cubicBezTo>
                      <a:pt x="25" y="12"/>
                      <a:pt x="29" y="9"/>
                      <a:pt x="28" y="4"/>
                    </a:cubicBezTo>
                    <a:cubicBezTo>
                      <a:pt x="28" y="4"/>
                      <a:pt x="24" y="1"/>
                      <a:pt x="21" y="2"/>
                    </a:cubicBezTo>
                    <a:cubicBezTo>
                      <a:pt x="21" y="2"/>
                      <a:pt x="13" y="1"/>
                      <a:pt x="14" y="0"/>
                    </a:cubicBezTo>
                    <a:cubicBezTo>
                      <a:pt x="14" y="0"/>
                      <a:pt x="13" y="1"/>
                      <a:pt x="12" y="3"/>
                    </a:cubicBezTo>
                    <a:cubicBezTo>
                      <a:pt x="11" y="1"/>
                      <a:pt x="11" y="1"/>
                      <a:pt x="11" y="1"/>
                    </a:cubicBezTo>
                    <a:cubicBezTo>
                      <a:pt x="11" y="1"/>
                      <a:pt x="9" y="0"/>
                      <a:pt x="8" y="2"/>
                    </a:cubicBezTo>
                    <a:cubicBezTo>
                      <a:pt x="1" y="13"/>
                      <a:pt x="1" y="13"/>
                      <a:pt x="1" y="13"/>
                    </a:cubicBezTo>
                    <a:cubicBezTo>
                      <a:pt x="1" y="13"/>
                      <a:pt x="0" y="17"/>
                      <a:pt x="1" y="18"/>
                    </a:cubicBezTo>
                    <a:cubicBezTo>
                      <a:pt x="1" y="18"/>
                      <a:pt x="3" y="19"/>
                      <a:pt x="7" y="19"/>
                    </a:cubicBezTo>
                    <a:cubicBezTo>
                      <a:pt x="25" y="19"/>
                      <a:pt x="25" y="19"/>
                      <a:pt x="25" y="1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5" name="Freeform 331"/>
              <p:cNvSpPr>
                <a:spLocks/>
              </p:cNvSpPr>
              <p:nvPr/>
            </p:nvSpPr>
            <p:spPr bwMode="auto">
              <a:xfrm>
                <a:off x="1924" y="733"/>
                <a:ext cx="5" cy="22"/>
              </a:xfrm>
              <a:custGeom>
                <a:avLst/>
                <a:gdLst>
                  <a:gd name="T0" fmla="*/ 1 w 3"/>
                  <a:gd name="T1" fmla="*/ 13 h 15"/>
                  <a:gd name="T2" fmla="*/ 3 w 3"/>
                  <a:gd name="T3" fmla="*/ 0 h 15"/>
                  <a:gd name="T4" fmla="*/ 2 w 3"/>
                  <a:gd name="T5" fmla="*/ 15 h 15"/>
                  <a:gd name="T6" fmla="*/ 1 w 3"/>
                  <a:gd name="T7" fmla="*/ 13 h 15"/>
                </a:gdLst>
                <a:ahLst/>
                <a:cxnLst>
                  <a:cxn ang="0">
                    <a:pos x="T0" y="T1"/>
                  </a:cxn>
                  <a:cxn ang="0">
                    <a:pos x="T2" y="T3"/>
                  </a:cxn>
                  <a:cxn ang="0">
                    <a:pos x="T4" y="T5"/>
                  </a:cxn>
                  <a:cxn ang="0">
                    <a:pos x="T6" y="T7"/>
                  </a:cxn>
                </a:cxnLst>
                <a:rect l="0" t="0" r="r" b="b"/>
                <a:pathLst>
                  <a:path w="3" h="15">
                    <a:moveTo>
                      <a:pt x="1" y="13"/>
                    </a:moveTo>
                    <a:cubicBezTo>
                      <a:pt x="1" y="13"/>
                      <a:pt x="0" y="2"/>
                      <a:pt x="3" y="0"/>
                    </a:cubicBezTo>
                    <a:cubicBezTo>
                      <a:pt x="3" y="0"/>
                      <a:pt x="2" y="12"/>
                      <a:pt x="2" y="15"/>
                    </a:cubicBezTo>
                    <a:cubicBezTo>
                      <a:pt x="1" y="13"/>
                      <a:pt x="1" y="13"/>
                      <a:pt x="1" y="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6" name="Freeform 332"/>
              <p:cNvSpPr>
                <a:spLocks/>
              </p:cNvSpPr>
              <p:nvPr/>
            </p:nvSpPr>
            <p:spPr bwMode="auto">
              <a:xfrm>
                <a:off x="1946" y="736"/>
                <a:ext cx="1"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1" y="1"/>
                      <a:pt x="1" y="1"/>
                    </a:cubicBezTo>
                    <a:cubicBezTo>
                      <a:pt x="1" y="1"/>
                      <a:pt x="1"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7" name="Freeform 333"/>
              <p:cNvSpPr>
                <a:spLocks noEditPoints="1"/>
              </p:cNvSpPr>
              <p:nvPr/>
            </p:nvSpPr>
            <p:spPr bwMode="auto">
              <a:xfrm>
                <a:off x="1934" y="738"/>
                <a:ext cx="15" cy="22"/>
              </a:xfrm>
              <a:custGeom>
                <a:avLst/>
                <a:gdLst>
                  <a:gd name="T0" fmla="*/ 6 w 10"/>
                  <a:gd name="T1" fmla="*/ 8 h 15"/>
                  <a:gd name="T2" fmla="*/ 5 w 10"/>
                  <a:gd name="T3" fmla="*/ 12 h 15"/>
                  <a:gd name="T4" fmla="*/ 7 w 10"/>
                  <a:gd name="T5" fmla="*/ 15 h 15"/>
                  <a:gd name="T6" fmla="*/ 6 w 10"/>
                  <a:gd name="T7" fmla="*/ 8 h 15"/>
                  <a:gd name="T8" fmla="*/ 9 w 10"/>
                  <a:gd name="T9" fmla="*/ 0 h 15"/>
                  <a:gd name="T10" fmla="*/ 7 w 10"/>
                  <a:gd name="T11" fmla="*/ 6 h 15"/>
                  <a:gd name="T12" fmla="*/ 0 w 10"/>
                  <a:gd name="T13" fmla="*/ 10 h 15"/>
                  <a:gd name="T14" fmla="*/ 1 w 10"/>
                  <a:gd name="T15" fmla="*/ 10 h 15"/>
                  <a:gd name="T16" fmla="*/ 2 w 10"/>
                  <a:gd name="T17" fmla="*/ 10 h 15"/>
                  <a:gd name="T18" fmla="*/ 6 w 10"/>
                  <a:gd name="T19" fmla="*/ 8 h 15"/>
                  <a:gd name="T20" fmla="*/ 6 w 10"/>
                  <a:gd name="T21" fmla="*/ 8 h 15"/>
                  <a:gd name="T22" fmla="*/ 9 w 10"/>
                  <a:gd name="T2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15">
                    <a:moveTo>
                      <a:pt x="6" y="8"/>
                    </a:moveTo>
                    <a:cubicBezTo>
                      <a:pt x="6" y="8"/>
                      <a:pt x="10" y="12"/>
                      <a:pt x="5" y="12"/>
                    </a:cubicBezTo>
                    <a:cubicBezTo>
                      <a:pt x="6" y="13"/>
                      <a:pt x="6" y="14"/>
                      <a:pt x="7" y="15"/>
                    </a:cubicBezTo>
                    <a:cubicBezTo>
                      <a:pt x="10" y="13"/>
                      <a:pt x="6" y="8"/>
                      <a:pt x="6" y="8"/>
                    </a:cubicBezTo>
                    <a:moveTo>
                      <a:pt x="9" y="0"/>
                    </a:moveTo>
                    <a:cubicBezTo>
                      <a:pt x="9" y="2"/>
                      <a:pt x="7" y="6"/>
                      <a:pt x="7" y="6"/>
                    </a:cubicBezTo>
                    <a:cubicBezTo>
                      <a:pt x="0" y="10"/>
                      <a:pt x="0" y="10"/>
                      <a:pt x="0" y="10"/>
                    </a:cubicBezTo>
                    <a:cubicBezTo>
                      <a:pt x="1" y="10"/>
                      <a:pt x="1" y="10"/>
                      <a:pt x="1" y="10"/>
                    </a:cubicBezTo>
                    <a:cubicBezTo>
                      <a:pt x="1" y="10"/>
                      <a:pt x="1" y="10"/>
                      <a:pt x="2" y="10"/>
                    </a:cubicBezTo>
                    <a:cubicBezTo>
                      <a:pt x="6" y="8"/>
                      <a:pt x="6" y="8"/>
                      <a:pt x="6" y="8"/>
                    </a:cubicBezTo>
                    <a:cubicBezTo>
                      <a:pt x="6" y="8"/>
                      <a:pt x="6" y="8"/>
                      <a:pt x="6" y="8"/>
                    </a:cubicBezTo>
                    <a:cubicBezTo>
                      <a:pt x="10" y="4"/>
                      <a:pt x="9" y="1"/>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8" name="Freeform 334"/>
              <p:cNvSpPr>
                <a:spLocks noEditPoints="1"/>
              </p:cNvSpPr>
              <p:nvPr/>
            </p:nvSpPr>
            <p:spPr bwMode="auto">
              <a:xfrm>
                <a:off x="1910" y="736"/>
                <a:ext cx="16" cy="19"/>
              </a:xfrm>
              <a:custGeom>
                <a:avLst/>
                <a:gdLst>
                  <a:gd name="T0" fmla="*/ 10 w 11"/>
                  <a:gd name="T1" fmla="*/ 4 h 13"/>
                  <a:gd name="T2" fmla="*/ 11 w 11"/>
                  <a:gd name="T3" fmla="*/ 2 h 13"/>
                  <a:gd name="T4" fmla="*/ 10 w 11"/>
                  <a:gd name="T5" fmla="*/ 4 h 13"/>
                  <a:gd name="T6" fmla="*/ 11 w 11"/>
                  <a:gd name="T7" fmla="*/ 11 h 13"/>
                  <a:gd name="T8" fmla="*/ 8 w 11"/>
                  <a:gd name="T9" fmla="*/ 12 h 13"/>
                  <a:gd name="T10" fmla="*/ 7 w 11"/>
                  <a:gd name="T11" fmla="*/ 10 h 13"/>
                  <a:gd name="T12" fmla="*/ 10 w 11"/>
                  <a:gd name="T13" fmla="*/ 4 h 13"/>
                  <a:gd name="T14" fmla="*/ 11 w 11"/>
                  <a:gd name="T15" fmla="*/ 0 h 13"/>
                  <a:gd name="T16" fmla="*/ 6 w 11"/>
                  <a:gd name="T17" fmla="*/ 8 h 13"/>
                  <a:gd name="T18" fmla="*/ 9 w 11"/>
                  <a:gd name="T19" fmla="*/ 13 h 13"/>
                  <a:gd name="T20" fmla="*/ 11 w 11"/>
                  <a:gd name="T21" fmla="*/ 11 h 13"/>
                  <a:gd name="T22" fmla="*/ 11 w 11"/>
                  <a:gd name="T23" fmla="*/ 0 h 13"/>
                  <a:gd name="T24" fmla="*/ 11 w 11"/>
                  <a:gd name="T2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13">
                    <a:moveTo>
                      <a:pt x="10" y="4"/>
                    </a:moveTo>
                    <a:cubicBezTo>
                      <a:pt x="10" y="3"/>
                      <a:pt x="11" y="2"/>
                      <a:pt x="11" y="2"/>
                    </a:cubicBezTo>
                    <a:cubicBezTo>
                      <a:pt x="11" y="2"/>
                      <a:pt x="11" y="3"/>
                      <a:pt x="10" y="4"/>
                    </a:cubicBezTo>
                    <a:cubicBezTo>
                      <a:pt x="10" y="6"/>
                      <a:pt x="11" y="11"/>
                      <a:pt x="11" y="11"/>
                    </a:cubicBezTo>
                    <a:cubicBezTo>
                      <a:pt x="9" y="12"/>
                      <a:pt x="8" y="12"/>
                      <a:pt x="8" y="12"/>
                    </a:cubicBezTo>
                    <a:cubicBezTo>
                      <a:pt x="5" y="12"/>
                      <a:pt x="7" y="10"/>
                      <a:pt x="7" y="10"/>
                    </a:cubicBezTo>
                    <a:cubicBezTo>
                      <a:pt x="9" y="8"/>
                      <a:pt x="10" y="5"/>
                      <a:pt x="10" y="4"/>
                    </a:cubicBezTo>
                    <a:moveTo>
                      <a:pt x="11" y="0"/>
                    </a:moveTo>
                    <a:cubicBezTo>
                      <a:pt x="6" y="8"/>
                      <a:pt x="6" y="8"/>
                      <a:pt x="6" y="8"/>
                    </a:cubicBezTo>
                    <a:cubicBezTo>
                      <a:pt x="0" y="11"/>
                      <a:pt x="5" y="12"/>
                      <a:pt x="9" y="13"/>
                    </a:cubicBezTo>
                    <a:cubicBezTo>
                      <a:pt x="9" y="12"/>
                      <a:pt x="10" y="12"/>
                      <a:pt x="11" y="11"/>
                    </a:cubicBezTo>
                    <a:cubicBezTo>
                      <a:pt x="10" y="7"/>
                      <a:pt x="11" y="0"/>
                      <a:pt x="11" y="0"/>
                    </a:cubicBezTo>
                    <a:cubicBezTo>
                      <a:pt x="11" y="0"/>
                      <a:pt x="11"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9" name="Freeform 335"/>
              <p:cNvSpPr>
                <a:spLocks noEditPoints="1"/>
              </p:cNvSpPr>
              <p:nvPr/>
            </p:nvSpPr>
            <p:spPr bwMode="auto">
              <a:xfrm>
                <a:off x="1930" y="735"/>
                <a:ext cx="17" cy="17"/>
              </a:xfrm>
              <a:custGeom>
                <a:avLst/>
                <a:gdLst>
                  <a:gd name="T0" fmla="*/ 5 w 12"/>
                  <a:gd name="T1" fmla="*/ 4 h 12"/>
                  <a:gd name="T2" fmla="*/ 5 w 12"/>
                  <a:gd name="T3" fmla="*/ 2 h 12"/>
                  <a:gd name="T4" fmla="*/ 7 w 12"/>
                  <a:gd name="T5" fmla="*/ 2 h 12"/>
                  <a:gd name="T6" fmla="*/ 2 w 12"/>
                  <a:gd name="T7" fmla="*/ 11 h 12"/>
                  <a:gd name="T8" fmla="*/ 5 w 12"/>
                  <a:gd name="T9" fmla="*/ 4 h 12"/>
                  <a:gd name="T10" fmla="*/ 5 w 12"/>
                  <a:gd name="T11" fmla="*/ 4 h 12"/>
                  <a:gd name="T12" fmla="*/ 6 w 12"/>
                  <a:gd name="T13" fmla="*/ 0 h 12"/>
                  <a:gd name="T14" fmla="*/ 4 w 12"/>
                  <a:gd name="T15" fmla="*/ 1 h 12"/>
                  <a:gd name="T16" fmla="*/ 0 w 12"/>
                  <a:gd name="T17" fmla="*/ 12 h 12"/>
                  <a:gd name="T18" fmla="*/ 1 w 12"/>
                  <a:gd name="T19" fmla="*/ 12 h 12"/>
                  <a:gd name="T20" fmla="*/ 2 w 12"/>
                  <a:gd name="T21" fmla="*/ 12 h 12"/>
                  <a:gd name="T22" fmla="*/ 9 w 12"/>
                  <a:gd name="T23" fmla="*/ 4 h 12"/>
                  <a:gd name="T24" fmla="*/ 6 w 12"/>
                  <a:gd name="T25"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12">
                    <a:moveTo>
                      <a:pt x="5" y="4"/>
                    </a:moveTo>
                    <a:cubicBezTo>
                      <a:pt x="2" y="2"/>
                      <a:pt x="3" y="2"/>
                      <a:pt x="5" y="2"/>
                    </a:cubicBezTo>
                    <a:cubicBezTo>
                      <a:pt x="6" y="2"/>
                      <a:pt x="7" y="2"/>
                      <a:pt x="7" y="2"/>
                    </a:cubicBezTo>
                    <a:cubicBezTo>
                      <a:pt x="12" y="3"/>
                      <a:pt x="2" y="11"/>
                      <a:pt x="2" y="11"/>
                    </a:cubicBezTo>
                    <a:cubicBezTo>
                      <a:pt x="8" y="5"/>
                      <a:pt x="6" y="4"/>
                      <a:pt x="5" y="4"/>
                    </a:cubicBezTo>
                    <a:cubicBezTo>
                      <a:pt x="5" y="4"/>
                      <a:pt x="5" y="4"/>
                      <a:pt x="5" y="4"/>
                    </a:cubicBezTo>
                    <a:moveTo>
                      <a:pt x="6" y="0"/>
                    </a:moveTo>
                    <a:cubicBezTo>
                      <a:pt x="5" y="0"/>
                      <a:pt x="4" y="1"/>
                      <a:pt x="4" y="1"/>
                    </a:cubicBezTo>
                    <a:cubicBezTo>
                      <a:pt x="2" y="1"/>
                      <a:pt x="1" y="8"/>
                      <a:pt x="0" y="12"/>
                    </a:cubicBezTo>
                    <a:cubicBezTo>
                      <a:pt x="0" y="12"/>
                      <a:pt x="1" y="12"/>
                      <a:pt x="1" y="12"/>
                    </a:cubicBezTo>
                    <a:cubicBezTo>
                      <a:pt x="1" y="12"/>
                      <a:pt x="2" y="12"/>
                      <a:pt x="2" y="12"/>
                    </a:cubicBezTo>
                    <a:cubicBezTo>
                      <a:pt x="9" y="5"/>
                      <a:pt x="9" y="4"/>
                      <a:pt x="9" y="4"/>
                    </a:cubicBezTo>
                    <a:cubicBezTo>
                      <a:pt x="10" y="1"/>
                      <a:pt x="8"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0" name="Freeform 336"/>
              <p:cNvSpPr>
                <a:spLocks/>
              </p:cNvSpPr>
              <p:nvPr/>
            </p:nvSpPr>
            <p:spPr bwMode="auto">
              <a:xfrm>
                <a:off x="1937" y="749"/>
                <a:ext cx="12" cy="6"/>
              </a:xfrm>
              <a:custGeom>
                <a:avLst/>
                <a:gdLst>
                  <a:gd name="T0" fmla="*/ 4 w 8"/>
                  <a:gd name="T1" fmla="*/ 0 h 4"/>
                  <a:gd name="T2" fmla="*/ 0 w 8"/>
                  <a:gd name="T3" fmla="*/ 2 h 4"/>
                  <a:gd name="T4" fmla="*/ 3 w 8"/>
                  <a:gd name="T5" fmla="*/ 4 h 4"/>
                  <a:gd name="T6" fmla="*/ 4 w 8"/>
                  <a:gd name="T7" fmla="*/ 0 h 4"/>
                  <a:gd name="T8" fmla="*/ 4 w 8"/>
                  <a:gd name="T9" fmla="*/ 0 h 4"/>
                  <a:gd name="T10" fmla="*/ 4 w 8"/>
                  <a:gd name="T11" fmla="*/ 0 h 4"/>
                  <a:gd name="T12" fmla="*/ 4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4" y="0"/>
                    </a:moveTo>
                    <a:cubicBezTo>
                      <a:pt x="0" y="2"/>
                      <a:pt x="0" y="2"/>
                      <a:pt x="0" y="2"/>
                    </a:cubicBezTo>
                    <a:cubicBezTo>
                      <a:pt x="1" y="3"/>
                      <a:pt x="2" y="3"/>
                      <a:pt x="3" y="4"/>
                    </a:cubicBezTo>
                    <a:cubicBezTo>
                      <a:pt x="8" y="4"/>
                      <a:pt x="4" y="0"/>
                      <a:pt x="4" y="0"/>
                    </a:cubicBezTo>
                    <a:cubicBezTo>
                      <a:pt x="4" y="0"/>
                      <a:pt x="4" y="0"/>
                      <a:pt x="4" y="0"/>
                    </a:cubicBezTo>
                    <a:cubicBezTo>
                      <a:pt x="4" y="0"/>
                      <a:pt x="4" y="0"/>
                      <a:pt x="4" y="0"/>
                    </a:cubicBezTo>
                    <a:cubicBezTo>
                      <a:pt x="4"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1" name="Freeform 337"/>
              <p:cNvSpPr>
                <a:spLocks/>
              </p:cNvSpPr>
              <p:nvPr/>
            </p:nvSpPr>
            <p:spPr bwMode="auto">
              <a:xfrm>
                <a:off x="1870" y="749"/>
                <a:ext cx="115" cy="141"/>
              </a:xfrm>
              <a:custGeom>
                <a:avLst/>
                <a:gdLst>
                  <a:gd name="T0" fmla="*/ 34 w 79"/>
                  <a:gd name="T1" fmla="*/ 7 h 97"/>
                  <a:gd name="T2" fmla="*/ 18 w 79"/>
                  <a:gd name="T3" fmla="*/ 27 h 97"/>
                  <a:gd name="T4" fmla="*/ 17 w 79"/>
                  <a:gd name="T5" fmla="*/ 35 h 97"/>
                  <a:gd name="T6" fmla="*/ 18 w 79"/>
                  <a:gd name="T7" fmla="*/ 41 h 97"/>
                  <a:gd name="T8" fmla="*/ 16 w 79"/>
                  <a:gd name="T9" fmla="*/ 48 h 97"/>
                  <a:gd name="T10" fmla="*/ 16 w 79"/>
                  <a:gd name="T11" fmla="*/ 52 h 97"/>
                  <a:gd name="T12" fmla="*/ 16 w 79"/>
                  <a:gd name="T13" fmla="*/ 56 h 97"/>
                  <a:gd name="T14" fmla="*/ 16 w 79"/>
                  <a:gd name="T15" fmla="*/ 59 h 97"/>
                  <a:gd name="T16" fmla="*/ 16 w 79"/>
                  <a:gd name="T17" fmla="*/ 61 h 97"/>
                  <a:gd name="T18" fmla="*/ 15 w 79"/>
                  <a:gd name="T19" fmla="*/ 67 h 97"/>
                  <a:gd name="T20" fmla="*/ 12 w 79"/>
                  <a:gd name="T21" fmla="*/ 83 h 97"/>
                  <a:gd name="T22" fmla="*/ 11 w 79"/>
                  <a:gd name="T23" fmla="*/ 88 h 97"/>
                  <a:gd name="T24" fmla="*/ 5 w 79"/>
                  <a:gd name="T25" fmla="*/ 93 h 97"/>
                  <a:gd name="T26" fmla="*/ 24 w 79"/>
                  <a:gd name="T27" fmla="*/ 96 h 97"/>
                  <a:gd name="T28" fmla="*/ 55 w 79"/>
                  <a:gd name="T29" fmla="*/ 95 h 97"/>
                  <a:gd name="T30" fmla="*/ 68 w 79"/>
                  <a:gd name="T31" fmla="*/ 94 h 97"/>
                  <a:gd name="T32" fmla="*/ 77 w 79"/>
                  <a:gd name="T33" fmla="*/ 91 h 97"/>
                  <a:gd name="T34" fmla="*/ 77 w 79"/>
                  <a:gd name="T35" fmla="*/ 87 h 97"/>
                  <a:gd name="T36" fmla="*/ 72 w 79"/>
                  <a:gd name="T37" fmla="*/ 84 h 97"/>
                  <a:gd name="T38" fmla="*/ 67 w 79"/>
                  <a:gd name="T39" fmla="*/ 84 h 97"/>
                  <a:gd name="T40" fmla="*/ 67 w 79"/>
                  <a:gd name="T41" fmla="*/ 79 h 97"/>
                  <a:gd name="T42" fmla="*/ 65 w 79"/>
                  <a:gd name="T43" fmla="*/ 75 h 97"/>
                  <a:gd name="T44" fmla="*/ 66 w 79"/>
                  <a:gd name="T45" fmla="*/ 61 h 97"/>
                  <a:gd name="T46" fmla="*/ 66 w 79"/>
                  <a:gd name="T47" fmla="*/ 50 h 97"/>
                  <a:gd name="T48" fmla="*/ 66 w 79"/>
                  <a:gd name="T49" fmla="*/ 46 h 97"/>
                  <a:gd name="T50" fmla="*/ 66 w 79"/>
                  <a:gd name="T51" fmla="*/ 39 h 97"/>
                  <a:gd name="T52" fmla="*/ 66 w 79"/>
                  <a:gd name="T53" fmla="*/ 30 h 97"/>
                  <a:gd name="T54" fmla="*/ 60 w 79"/>
                  <a:gd name="T55" fmla="*/ 18 h 97"/>
                  <a:gd name="T56" fmla="*/ 45 w 79"/>
                  <a:gd name="T57" fmla="*/ 2 h 97"/>
                  <a:gd name="T58" fmla="*/ 34 w 79"/>
                  <a:gd name="T59" fmla="*/ 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7">
                    <a:moveTo>
                      <a:pt x="34" y="7"/>
                    </a:moveTo>
                    <a:cubicBezTo>
                      <a:pt x="34" y="7"/>
                      <a:pt x="18" y="9"/>
                      <a:pt x="18" y="27"/>
                    </a:cubicBezTo>
                    <a:cubicBezTo>
                      <a:pt x="17" y="35"/>
                      <a:pt x="17" y="35"/>
                      <a:pt x="17" y="35"/>
                    </a:cubicBezTo>
                    <a:cubicBezTo>
                      <a:pt x="17" y="35"/>
                      <a:pt x="17" y="39"/>
                      <a:pt x="18" y="41"/>
                    </a:cubicBezTo>
                    <a:cubicBezTo>
                      <a:pt x="18" y="41"/>
                      <a:pt x="18" y="42"/>
                      <a:pt x="16" y="48"/>
                    </a:cubicBezTo>
                    <a:cubicBezTo>
                      <a:pt x="16" y="48"/>
                      <a:pt x="16" y="49"/>
                      <a:pt x="16" y="52"/>
                    </a:cubicBezTo>
                    <a:cubicBezTo>
                      <a:pt x="16" y="56"/>
                      <a:pt x="16" y="56"/>
                      <a:pt x="16" y="56"/>
                    </a:cubicBezTo>
                    <a:cubicBezTo>
                      <a:pt x="16" y="56"/>
                      <a:pt x="16" y="57"/>
                      <a:pt x="16" y="59"/>
                    </a:cubicBezTo>
                    <a:cubicBezTo>
                      <a:pt x="16" y="59"/>
                      <a:pt x="18" y="60"/>
                      <a:pt x="16" y="61"/>
                    </a:cubicBezTo>
                    <a:cubicBezTo>
                      <a:pt x="16" y="61"/>
                      <a:pt x="15" y="61"/>
                      <a:pt x="15" y="67"/>
                    </a:cubicBezTo>
                    <a:cubicBezTo>
                      <a:pt x="15" y="67"/>
                      <a:pt x="14" y="81"/>
                      <a:pt x="12" y="83"/>
                    </a:cubicBezTo>
                    <a:cubicBezTo>
                      <a:pt x="12" y="83"/>
                      <a:pt x="11" y="85"/>
                      <a:pt x="11" y="88"/>
                    </a:cubicBezTo>
                    <a:cubicBezTo>
                      <a:pt x="11" y="88"/>
                      <a:pt x="0" y="88"/>
                      <a:pt x="5" y="93"/>
                    </a:cubicBezTo>
                    <a:cubicBezTo>
                      <a:pt x="5" y="93"/>
                      <a:pt x="18" y="97"/>
                      <a:pt x="24" y="96"/>
                    </a:cubicBezTo>
                    <a:cubicBezTo>
                      <a:pt x="24" y="96"/>
                      <a:pt x="51" y="94"/>
                      <a:pt x="55" y="95"/>
                    </a:cubicBezTo>
                    <a:cubicBezTo>
                      <a:pt x="68" y="94"/>
                      <a:pt x="68" y="94"/>
                      <a:pt x="68" y="94"/>
                    </a:cubicBezTo>
                    <a:cubicBezTo>
                      <a:pt x="68" y="94"/>
                      <a:pt x="75" y="90"/>
                      <a:pt x="77" y="91"/>
                    </a:cubicBezTo>
                    <a:cubicBezTo>
                      <a:pt x="77" y="91"/>
                      <a:pt x="79" y="87"/>
                      <a:pt x="77" y="87"/>
                    </a:cubicBezTo>
                    <a:cubicBezTo>
                      <a:pt x="77" y="87"/>
                      <a:pt x="72" y="85"/>
                      <a:pt x="72" y="84"/>
                    </a:cubicBezTo>
                    <a:cubicBezTo>
                      <a:pt x="72" y="84"/>
                      <a:pt x="69" y="83"/>
                      <a:pt x="67" y="84"/>
                    </a:cubicBezTo>
                    <a:cubicBezTo>
                      <a:pt x="67" y="84"/>
                      <a:pt x="66" y="82"/>
                      <a:pt x="67" y="79"/>
                    </a:cubicBezTo>
                    <a:cubicBezTo>
                      <a:pt x="65" y="75"/>
                      <a:pt x="65" y="75"/>
                      <a:pt x="65" y="75"/>
                    </a:cubicBezTo>
                    <a:cubicBezTo>
                      <a:pt x="65" y="75"/>
                      <a:pt x="64" y="67"/>
                      <a:pt x="66" y="61"/>
                    </a:cubicBezTo>
                    <a:cubicBezTo>
                      <a:pt x="66" y="61"/>
                      <a:pt x="67" y="52"/>
                      <a:pt x="66" y="50"/>
                    </a:cubicBezTo>
                    <a:cubicBezTo>
                      <a:pt x="66" y="50"/>
                      <a:pt x="64" y="47"/>
                      <a:pt x="66" y="46"/>
                    </a:cubicBezTo>
                    <a:cubicBezTo>
                      <a:pt x="66" y="46"/>
                      <a:pt x="67" y="46"/>
                      <a:pt x="66" y="39"/>
                    </a:cubicBezTo>
                    <a:cubicBezTo>
                      <a:pt x="66" y="39"/>
                      <a:pt x="65" y="30"/>
                      <a:pt x="66" y="30"/>
                    </a:cubicBezTo>
                    <a:cubicBezTo>
                      <a:pt x="66" y="30"/>
                      <a:pt x="67" y="24"/>
                      <a:pt x="60" y="18"/>
                    </a:cubicBezTo>
                    <a:cubicBezTo>
                      <a:pt x="60" y="18"/>
                      <a:pt x="50" y="3"/>
                      <a:pt x="45" y="2"/>
                    </a:cubicBezTo>
                    <a:cubicBezTo>
                      <a:pt x="45" y="2"/>
                      <a:pt x="36" y="0"/>
                      <a:pt x="34" y="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2" name="Freeform 338"/>
              <p:cNvSpPr>
                <a:spLocks/>
              </p:cNvSpPr>
              <p:nvPr/>
            </p:nvSpPr>
            <p:spPr bwMode="auto">
              <a:xfrm>
                <a:off x="1898" y="760"/>
                <a:ext cx="20" cy="16"/>
              </a:xfrm>
              <a:custGeom>
                <a:avLst/>
                <a:gdLst>
                  <a:gd name="T0" fmla="*/ 14 w 14"/>
                  <a:gd name="T1" fmla="*/ 0 h 11"/>
                  <a:gd name="T2" fmla="*/ 14 w 14"/>
                  <a:gd name="T3" fmla="*/ 0 h 11"/>
                  <a:gd name="T4" fmla="*/ 5 w 14"/>
                  <a:gd name="T5" fmla="*/ 6 h 11"/>
                  <a:gd name="T6" fmla="*/ 2 w 14"/>
                  <a:gd name="T7" fmla="*/ 11 h 11"/>
                  <a:gd name="T8" fmla="*/ 14 w 14"/>
                  <a:gd name="T9" fmla="*/ 0 h 11"/>
                </a:gdLst>
                <a:ahLst/>
                <a:cxnLst>
                  <a:cxn ang="0">
                    <a:pos x="T0" y="T1"/>
                  </a:cxn>
                  <a:cxn ang="0">
                    <a:pos x="T2" y="T3"/>
                  </a:cxn>
                  <a:cxn ang="0">
                    <a:pos x="T4" y="T5"/>
                  </a:cxn>
                  <a:cxn ang="0">
                    <a:pos x="T6" y="T7"/>
                  </a:cxn>
                  <a:cxn ang="0">
                    <a:pos x="T8" y="T9"/>
                  </a:cxn>
                </a:cxnLst>
                <a:rect l="0" t="0" r="r" b="b"/>
                <a:pathLst>
                  <a:path w="14" h="11">
                    <a:moveTo>
                      <a:pt x="14" y="0"/>
                    </a:moveTo>
                    <a:cubicBezTo>
                      <a:pt x="14" y="0"/>
                      <a:pt x="14" y="0"/>
                      <a:pt x="14" y="0"/>
                    </a:cubicBezTo>
                    <a:cubicBezTo>
                      <a:pt x="9" y="2"/>
                      <a:pt x="5" y="6"/>
                      <a:pt x="5" y="6"/>
                    </a:cubicBezTo>
                    <a:cubicBezTo>
                      <a:pt x="0" y="11"/>
                      <a:pt x="2" y="11"/>
                      <a:pt x="2" y="11"/>
                    </a:cubicBezTo>
                    <a:cubicBezTo>
                      <a:pt x="6" y="10"/>
                      <a:pt x="14"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3" name="Freeform 339"/>
              <p:cNvSpPr>
                <a:spLocks/>
              </p:cNvSpPr>
              <p:nvPr/>
            </p:nvSpPr>
            <p:spPr bwMode="auto">
              <a:xfrm>
                <a:off x="1911" y="792"/>
                <a:ext cx="2"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cubicBezTo>
                      <a:pt x="1"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4" name="Freeform 340"/>
              <p:cNvSpPr>
                <a:spLocks/>
              </p:cNvSpPr>
              <p:nvPr/>
            </p:nvSpPr>
            <p:spPr bwMode="auto">
              <a:xfrm>
                <a:off x="1936" y="856"/>
                <a:ext cx="3" cy="5"/>
              </a:xfrm>
              <a:custGeom>
                <a:avLst/>
                <a:gdLst>
                  <a:gd name="T0" fmla="*/ 0 w 2"/>
                  <a:gd name="T1" fmla="*/ 4 h 4"/>
                  <a:gd name="T2" fmla="*/ 2 w 2"/>
                  <a:gd name="T3" fmla="*/ 4 h 4"/>
                  <a:gd name="T4" fmla="*/ 2 w 2"/>
                  <a:gd name="T5" fmla="*/ 0 h 4"/>
                  <a:gd name="T6" fmla="*/ 1 w 2"/>
                  <a:gd name="T7" fmla="*/ 0 h 4"/>
                  <a:gd name="T8" fmla="*/ 0 w 2"/>
                  <a:gd name="T9" fmla="*/ 4 h 4"/>
                </a:gdLst>
                <a:ahLst/>
                <a:cxnLst>
                  <a:cxn ang="0">
                    <a:pos x="T0" y="T1"/>
                  </a:cxn>
                  <a:cxn ang="0">
                    <a:pos x="T2" y="T3"/>
                  </a:cxn>
                  <a:cxn ang="0">
                    <a:pos x="T4" y="T5"/>
                  </a:cxn>
                  <a:cxn ang="0">
                    <a:pos x="T6" y="T7"/>
                  </a:cxn>
                  <a:cxn ang="0">
                    <a:pos x="T8" y="T9"/>
                  </a:cxn>
                </a:cxnLst>
                <a:rect l="0" t="0" r="r" b="b"/>
                <a:pathLst>
                  <a:path w="2" h="4">
                    <a:moveTo>
                      <a:pt x="0" y="4"/>
                    </a:moveTo>
                    <a:cubicBezTo>
                      <a:pt x="1" y="4"/>
                      <a:pt x="1" y="4"/>
                      <a:pt x="2" y="4"/>
                    </a:cubicBezTo>
                    <a:cubicBezTo>
                      <a:pt x="2" y="2"/>
                      <a:pt x="2" y="1"/>
                      <a:pt x="2" y="0"/>
                    </a:cubicBezTo>
                    <a:cubicBezTo>
                      <a:pt x="1" y="0"/>
                      <a:pt x="1" y="0"/>
                      <a:pt x="1" y="0"/>
                    </a:cubicBezTo>
                    <a:cubicBezTo>
                      <a:pt x="0" y="1"/>
                      <a:pt x="0" y="2"/>
                      <a:pt x="0"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5" name="Freeform 341"/>
              <p:cNvSpPr>
                <a:spLocks/>
              </p:cNvSpPr>
              <p:nvPr/>
            </p:nvSpPr>
            <p:spPr bwMode="auto">
              <a:xfrm>
                <a:off x="1910" y="761"/>
                <a:ext cx="17" cy="19"/>
              </a:xfrm>
              <a:custGeom>
                <a:avLst/>
                <a:gdLst>
                  <a:gd name="T0" fmla="*/ 9 w 12"/>
                  <a:gd name="T1" fmla="*/ 0 h 13"/>
                  <a:gd name="T2" fmla="*/ 3 w 12"/>
                  <a:gd name="T3" fmla="*/ 8 h 13"/>
                  <a:gd name="T4" fmla="*/ 6 w 12"/>
                  <a:gd name="T5" fmla="*/ 8 h 13"/>
                  <a:gd name="T6" fmla="*/ 9 w 12"/>
                  <a:gd name="T7" fmla="*/ 0 h 13"/>
                </a:gdLst>
                <a:ahLst/>
                <a:cxnLst>
                  <a:cxn ang="0">
                    <a:pos x="T0" y="T1"/>
                  </a:cxn>
                  <a:cxn ang="0">
                    <a:pos x="T2" y="T3"/>
                  </a:cxn>
                  <a:cxn ang="0">
                    <a:pos x="T4" y="T5"/>
                  </a:cxn>
                  <a:cxn ang="0">
                    <a:pos x="T6" y="T7"/>
                  </a:cxn>
                </a:cxnLst>
                <a:rect l="0" t="0" r="r" b="b"/>
                <a:pathLst>
                  <a:path w="12" h="13">
                    <a:moveTo>
                      <a:pt x="9" y="0"/>
                    </a:moveTo>
                    <a:cubicBezTo>
                      <a:pt x="9" y="0"/>
                      <a:pt x="12" y="13"/>
                      <a:pt x="3" y="8"/>
                    </a:cubicBezTo>
                    <a:cubicBezTo>
                      <a:pt x="3" y="8"/>
                      <a:pt x="0" y="5"/>
                      <a:pt x="6" y="8"/>
                    </a:cubicBezTo>
                    <a:cubicBezTo>
                      <a:pt x="6" y="8"/>
                      <a:pt x="10" y="9"/>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66" name="Picture 34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23" y="752"/>
                <a:ext cx="19" cy="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sp>
            <p:nvSpPr>
              <p:cNvPr id="367" name="Freeform 343"/>
              <p:cNvSpPr>
                <a:spLocks/>
              </p:cNvSpPr>
              <p:nvPr/>
            </p:nvSpPr>
            <p:spPr bwMode="auto">
              <a:xfrm>
                <a:off x="1923" y="752"/>
                <a:ext cx="33" cy="15"/>
              </a:xfrm>
              <a:custGeom>
                <a:avLst/>
                <a:gdLst>
                  <a:gd name="T0" fmla="*/ 6 w 23"/>
                  <a:gd name="T1" fmla="*/ 0 h 10"/>
                  <a:gd name="T2" fmla="*/ 9 w 23"/>
                  <a:gd name="T3" fmla="*/ 7 h 10"/>
                  <a:gd name="T4" fmla="*/ 0 w 23"/>
                  <a:gd name="T5" fmla="*/ 5 h 10"/>
                  <a:gd name="T6" fmla="*/ 6 w 23"/>
                  <a:gd name="T7" fmla="*/ 0 h 10"/>
                </a:gdLst>
                <a:ahLst/>
                <a:cxnLst>
                  <a:cxn ang="0">
                    <a:pos x="T0" y="T1"/>
                  </a:cxn>
                  <a:cxn ang="0">
                    <a:pos x="T2" y="T3"/>
                  </a:cxn>
                  <a:cxn ang="0">
                    <a:pos x="T4" y="T5"/>
                  </a:cxn>
                  <a:cxn ang="0">
                    <a:pos x="T6" y="T7"/>
                  </a:cxn>
                </a:cxnLst>
                <a:rect l="0" t="0" r="r" b="b"/>
                <a:pathLst>
                  <a:path w="23" h="10">
                    <a:moveTo>
                      <a:pt x="6" y="0"/>
                    </a:moveTo>
                    <a:cubicBezTo>
                      <a:pt x="6" y="0"/>
                      <a:pt x="21" y="7"/>
                      <a:pt x="9" y="7"/>
                    </a:cubicBezTo>
                    <a:cubicBezTo>
                      <a:pt x="0" y="5"/>
                      <a:pt x="0" y="5"/>
                      <a:pt x="0" y="5"/>
                    </a:cubicBezTo>
                    <a:cubicBezTo>
                      <a:pt x="0" y="5"/>
                      <a:pt x="23" y="1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8" name="Freeform 344"/>
              <p:cNvSpPr>
                <a:spLocks/>
              </p:cNvSpPr>
              <p:nvPr/>
            </p:nvSpPr>
            <p:spPr bwMode="auto">
              <a:xfrm>
                <a:off x="1933" y="738"/>
                <a:ext cx="14" cy="13"/>
              </a:xfrm>
              <a:custGeom>
                <a:avLst/>
                <a:gdLst>
                  <a:gd name="T0" fmla="*/ 3 w 10"/>
                  <a:gd name="T1" fmla="*/ 0 h 9"/>
                  <a:gd name="T2" fmla="*/ 3 w 10"/>
                  <a:gd name="T3" fmla="*/ 2 h 9"/>
                  <a:gd name="T4" fmla="*/ 3 w 10"/>
                  <a:gd name="T5" fmla="*/ 2 h 9"/>
                  <a:gd name="T6" fmla="*/ 0 w 10"/>
                  <a:gd name="T7" fmla="*/ 9 h 9"/>
                  <a:gd name="T8" fmla="*/ 5 w 10"/>
                  <a:gd name="T9" fmla="*/ 0 h 9"/>
                  <a:gd name="T10" fmla="*/ 3 w 10"/>
                  <a:gd name="T11" fmla="*/ 0 h 9"/>
                </a:gdLst>
                <a:ahLst/>
                <a:cxnLst>
                  <a:cxn ang="0">
                    <a:pos x="T0" y="T1"/>
                  </a:cxn>
                  <a:cxn ang="0">
                    <a:pos x="T2" y="T3"/>
                  </a:cxn>
                  <a:cxn ang="0">
                    <a:pos x="T4" y="T5"/>
                  </a:cxn>
                  <a:cxn ang="0">
                    <a:pos x="T6" y="T7"/>
                  </a:cxn>
                  <a:cxn ang="0">
                    <a:pos x="T8" y="T9"/>
                  </a:cxn>
                  <a:cxn ang="0">
                    <a:pos x="T10" y="T11"/>
                  </a:cxn>
                </a:cxnLst>
                <a:rect l="0" t="0" r="r" b="b"/>
                <a:pathLst>
                  <a:path w="10" h="9">
                    <a:moveTo>
                      <a:pt x="3" y="0"/>
                    </a:moveTo>
                    <a:cubicBezTo>
                      <a:pt x="1" y="0"/>
                      <a:pt x="0" y="0"/>
                      <a:pt x="3" y="2"/>
                    </a:cubicBezTo>
                    <a:cubicBezTo>
                      <a:pt x="3" y="2"/>
                      <a:pt x="3" y="2"/>
                      <a:pt x="3" y="2"/>
                    </a:cubicBezTo>
                    <a:cubicBezTo>
                      <a:pt x="4" y="2"/>
                      <a:pt x="6" y="3"/>
                      <a:pt x="0" y="9"/>
                    </a:cubicBezTo>
                    <a:cubicBezTo>
                      <a:pt x="0" y="9"/>
                      <a:pt x="10" y="1"/>
                      <a:pt x="5" y="0"/>
                    </a:cubicBezTo>
                    <a:cubicBezTo>
                      <a:pt x="5"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9" name="Freeform 345"/>
              <p:cNvSpPr>
                <a:spLocks noEditPoints="1"/>
              </p:cNvSpPr>
              <p:nvPr/>
            </p:nvSpPr>
            <p:spPr bwMode="auto">
              <a:xfrm>
                <a:off x="1917" y="739"/>
                <a:ext cx="9" cy="15"/>
              </a:xfrm>
              <a:custGeom>
                <a:avLst/>
                <a:gdLst>
                  <a:gd name="T0" fmla="*/ 5 w 6"/>
                  <a:gd name="T1" fmla="*/ 2 h 10"/>
                  <a:gd name="T2" fmla="*/ 2 w 6"/>
                  <a:gd name="T3" fmla="*/ 8 h 10"/>
                  <a:gd name="T4" fmla="*/ 3 w 6"/>
                  <a:gd name="T5" fmla="*/ 10 h 10"/>
                  <a:gd name="T6" fmla="*/ 6 w 6"/>
                  <a:gd name="T7" fmla="*/ 9 h 10"/>
                  <a:gd name="T8" fmla="*/ 5 w 6"/>
                  <a:gd name="T9" fmla="*/ 2 h 10"/>
                  <a:gd name="T10" fmla="*/ 6 w 6"/>
                  <a:gd name="T11" fmla="*/ 0 h 10"/>
                  <a:gd name="T12" fmla="*/ 5 w 6"/>
                  <a:gd name="T13" fmla="*/ 2 h 10"/>
                  <a:gd name="T14" fmla="*/ 6 w 6"/>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0">
                    <a:moveTo>
                      <a:pt x="5" y="2"/>
                    </a:moveTo>
                    <a:cubicBezTo>
                      <a:pt x="5" y="3"/>
                      <a:pt x="4" y="6"/>
                      <a:pt x="2" y="8"/>
                    </a:cubicBezTo>
                    <a:cubicBezTo>
                      <a:pt x="2" y="8"/>
                      <a:pt x="0" y="10"/>
                      <a:pt x="3" y="10"/>
                    </a:cubicBezTo>
                    <a:cubicBezTo>
                      <a:pt x="3" y="10"/>
                      <a:pt x="4" y="10"/>
                      <a:pt x="6" y="9"/>
                    </a:cubicBezTo>
                    <a:cubicBezTo>
                      <a:pt x="6" y="9"/>
                      <a:pt x="5" y="4"/>
                      <a:pt x="5" y="2"/>
                    </a:cubicBezTo>
                    <a:moveTo>
                      <a:pt x="6" y="0"/>
                    </a:moveTo>
                    <a:cubicBezTo>
                      <a:pt x="6" y="0"/>
                      <a:pt x="5" y="1"/>
                      <a:pt x="5" y="2"/>
                    </a:cubicBezTo>
                    <a:cubicBezTo>
                      <a:pt x="6" y="1"/>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0" name="Freeform 346"/>
              <p:cNvSpPr>
                <a:spLocks/>
              </p:cNvSpPr>
              <p:nvPr/>
            </p:nvSpPr>
            <p:spPr bwMode="auto">
              <a:xfrm>
                <a:off x="1905" y="744"/>
                <a:ext cx="13" cy="13"/>
              </a:xfrm>
              <a:custGeom>
                <a:avLst/>
                <a:gdLst>
                  <a:gd name="T0" fmla="*/ 9 w 9"/>
                  <a:gd name="T1" fmla="*/ 0 h 9"/>
                  <a:gd name="T2" fmla="*/ 4 w 9"/>
                  <a:gd name="T3" fmla="*/ 8 h 9"/>
                  <a:gd name="T4" fmla="*/ 9 w 9"/>
                  <a:gd name="T5" fmla="*/ 8 h 9"/>
                  <a:gd name="T6" fmla="*/ 9 w 9"/>
                  <a:gd name="T7" fmla="*/ 0 h 9"/>
                </a:gdLst>
                <a:ahLst/>
                <a:cxnLst>
                  <a:cxn ang="0">
                    <a:pos x="T0" y="T1"/>
                  </a:cxn>
                  <a:cxn ang="0">
                    <a:pos x="T2" y="T3"/>
                  </a:cxn>
                  <a:cxn ang="0">
                    <a:pos x="T4" y="T5"/>
                  </a:cxn>
                  <a:cxn ang="0">
                    <a:pos x="T6" y="T7"/>
                  </a:cxn>
                </a:cxnLst>
                <a:rect l="0" t="0" r="r" b="b"/>
                <a:pathLst>
                  <a:path w="9" h="9">
                    <a:moveTo>
                      <a:pt x="9" y="0"/>
                    </a:moveTo>
                    <a:cubicBezTo>
                      <a:pt x="9" y="0"/>
                      <a:pt x="3" y="4"/>
                      <a:pt x="4" y="8"/>
                    </a:cubicBezTo>
                    <a:cubicBezTo>
                      <a:pt x="4" y="8"/>
                      <a:pt x="4" y="8"/>
                      <a:pt x="9" y="8"/>
                    </a:cubicBezTo>
                    <a:cubicBezTo>
                      <a:pt x="9" y="8"/>
                      <a:pt x="0" y="9"/>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1" name="Freeform 347"/>
              <p:cNvSpPr>
                <a:spLocks/>
              </p:cNvSpPr>
              <p:nvPr/>
            </p:nvSpPr>
            <p:spPr bwMode="auto">
              <a:xfrm>
                <a:off x="1872" y="773"/>
                <a:ext cx="67" cy="113"/>
              </a:xfrm>
              <a:custGeom>
                <a:avLst/>
                <a:gdLst>
                  <a:gd name="T0" fmla="*/ 26 w 46"/>
                  <a:gd name="T1" fmla="*/ 0 h 78"/>
                  <a:gd name="T2" fmla="*/ 20 w 46"/>
                  <a:gd name="T3" fmla="*/ 10 h 78"/>
                  <a:gd name="T4" fmla="*/ 32 w 46"/>
                  <a:gd name="T5" fmla="*/ 18 h 78"/>
                  <a:gd name="T6" fmla="*/ 20 w 46"/>
                  <a:gd name="T7" fmla="*/ 20 h 78"/>
                  <a:gd name="T8" fmla="*/ 20 w 46"/>
                  <a:gd name="T9" fmla="*/ 26 h 78"/>
                  <a:gd name="T10" fmla="*/ 18 w 46"/>
                  <a:gd name="T11" fmla="*/ 43 h 78"/>
                  <a:gd name="T12" fmla="*/ 22 w 46"/>
                  <a:gd name="T13" fmla="*/ 47 h 78"/>
                  <a:gd name="T14" fmla="*/ 14 w 46"/>
                  <a:gd name="T15" fmla="*/ 70 h 78"/>
                  <a:gd name="T16" fmla="*/ 11 w 46"/>
                  <a:gd name="T17" fmla="*/ 73 h 78"/>
                  <a:gd name="T18" fmla="*/ 4 w 46"/>
                  <a:gd name="T19" fmla="*/ 76 h 78"/>
                  <a:gd name="T20" fmla="*/ 12 w 46"/>
                  <a:gd name="T21" fmla="*/ 72 h 78"/>
                  <a:gd name="T22" fmla="*/ 12 w 46"/>
                  <a:gd name="T23" fmla="*/ 68 h 78"/>
                  <a:gd name="T24" fmla="*/ 15 w 46"/>
                  <a:gd name="T25" fmla="*/ 46 h 78"/>
                  <a:gd name="T26" fmla="*/ 15 w 46"/>
                  <a:gd name="T27" fmla="*/ 42 h 78"/>
                  <a:gd name="T28" fmla="*/ 15 w 46"/>
                  <a:gd name="T29" fmla="*/ 32 h 78"/>
                  <a:gd name="T30" fmla="*/ 18 w 46"/>
                  <a:gd name="T31" fmla="*/ 25 h 78"/>
                  <a:gd name="T32" fmla="*/ 26 w 46"/>
                  <a:gd name="T33"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78">
                    <a:moveTo>
                      <a:pt x="26" y="0"/>
                    </a:moveTo>
                    <a:cubicBezTo>
                      <a:pt x="20" y="10"/>
                      <a:pt x="20" y="10"/>
                      <a:pt x="20" y="10"/>
                    </a:cubicBezTo>
                    <a:cubicBezTo>
                      <a:pt x="20" y="10"/>
                      <a:pt x="21" y="12"/>
                      <a:pt x="32" y="18"/>
                    </a:cubicBezTo>
                    <a:cubicBezTo>
                      <a:pt x="32" y="18"/>
                      <a:pt x="36" y="21"/>
                      <a:pt x="20" y="20"/>
                    </a:cubicBezTo>
                    <a:cubicBezTo>
                      <a:pt x="20" y="20"/>
                      <a:pt x="18" y="21"/>
                      <a:pt x="20" y="26"/>
                    </a:cubicBezTo>
                    <a:cubicBezTo>
                      <a:pt x="18" y="43"/>
                      <a:pt x="18" y="43"/>
                      <a:pt x="18" y="43"/>
                    </a:cubicBezTo>
                    <a:cubicBezTo>
                      <a:pt x="18" y="43"/>
                      <a:pt x="46" y="49"/>
                      <a:pt x="22" y="47"/>
                    </a:cubicBezTo>
                    <a:cubicBezTo>
                      <a:pt x="22" y="47"/>
                      <a:pt x="20" y="43"/>
                      <a:pt x="14" y="70"/>
                    </a:cubicBezTo>
                    <a:cubicBezTo>
                      <a:pt x="14" y="70"/>
                      <a:pt x="30" y="78"/>
                      <a:pt x="11" y="73"/>
                    </a:cubicBezTo>
                    <a:cubicBezTo>
                      <a:pt x="11" y="73"/>
                      <a:pt x="5" y="75"/>
                      <a:pt x="4" y="76"/>
                    </a:cubicBezTo>
                    <a:cubicBezTo>
                      <a:pt x="4" y="76"/>
                      <a:pt x="0" y="74"/>
                      <a:pt x="12" y="72"/>
                    </a:cubicBezTo>
                    <a:cubicBezTo>
                      <a:pt x="12" y="72"/>
                      <a:pt x="10" y="71"/>
                      <a:pt x="12" y="68"/>
                    </a:cubicBezTo>
                    <a:cubicBezTo>
                      <a:pt x="12" y="68"/>
                      <a:pt x="15" y="47"/>
                      <a:pt x="15" y="46"/>
                    </a:cubicBezTo>
                    <a:cubicBezTo>
                      <a:pt x="15" y="46"/>
                      <a:pt x="21" y="46"/>
                      <a:pt x="15" y="42"/>
                    </a:cubicBezTo>
                    <a:cubicBezTo>
                      <a:pt x="15" y="42"/>
                      <a:pt x="17" y="34"/>
                      <a:pt x="15" y="32"/>
                    </a:cubicBezTo>
                    <a:cubicBezTo>
                      <a:pt x="18" y="25"/>
                      <a:pt x="18" y="25"/>
                      <a:pt x="18" y="25"/>
                    </a:cubicBezTo>
                    <a:cubicBezTo>
                      <a:pt x="18" y="25"/>
                      <a:pt x="13" y="15"/>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2" name="Freeform 348"/>
              <p:cNvSpPr>
                <a:spLocks/>
              </p:cNvSpPr>
              <p:nvPr/>
            </p:nvSpPr>
            <p:spPr bwMode="auto">
              <a:xfrm>
                <a:off x="1897" y="786"/>
                <a:ext cx="8" cy="27"/>
              </a:xfrm>
              <a:custGeom>
                <a:avLst/>
                <a:gdLst>
                  <a:gd name="T0" fmla="*/ 3 w 6"/>
                  <a:gd name="T1" fmla="*/ 7 h 19"/>
                  <a:gd name="T2" fmla="*/ 4 w 6"/>
                  <a:gd name="T3" fmla="*/ 7 h 19"/>
                  <a:gd name="T4" fmla="*/ 3 w 6"/>
                  <a:gd name="T5" fmla="*/ 3 h 19"/>
                  <a:gd name="T6" fmla="*/ 2 w 6"/>
                  <a:gd name="T7" fmla="*/ 3 h 19"/>
                  <a:gd name="T8" fmla="*/ 1 w 6"/>
                  <a:gd name="T9" fmla="*/ 6 h 19"/>
                  <a:gd name="T10" fmla="*/ 1 w 6"/>
                  <a:gd name="T11" fmla="*/ 10 h 19"/>
                  <a:gd name="T12" fmla="*/ 1 w 6"/>
                  <a:gd name="T13" fmla="*/ 15 h 19"/>
                  <a:gd name="T14" fmla="*/ 1 w 6"/>
                  <a:gd name="T15" fmla="*/ 13 h 19"/>
                  <a:gd name="T16" fmla="*/ 1 w 6"/>
                  <a:gd name="T17" fmla="*/ 14 h 19"/>
                  <a:gd name="T18" fmla="*/ 2 w 6"/>
                  <a:gd name="T19" fmla="*/ 18 h 19"/>
                  <a:gd name="T20" fmla="*/ 2 w 6"/>
                  <a:gd name="T21" fmla="*/ 17 h 19"/>
                  <a:gd name="T22" fmla="*/ 4 w 6"/>
                  <a:gd name="T23" fmla="*/ 12 h 19"/>
                  <a:gd name="T24" fmla="*/ 1 w 6"/>
                  <a:gd name="T25" fmla="*/ 7 h 19"/>
                  <a:gd name="T26" fmla="*/ 3 w 6"/>
                  <a:gd name="T27" fmla="*/ 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9">
                    <a:moveTo>
                      <a:pt x="3" y="7"/>
                    </a:moveTo>
                    <a:cubicBezTo>
                      <a:pt x="4" y="7"/>
                      <a:pt x="4" y="7"/>
                      <a:pt x="4" y="7"/>
                    </a:cubicBezTo>
                    <a:cubicBezTo>
                      <a:pt x="4" y="7"/>
                      <a:pt x="6" y="3"/>
                      <a:pt x="3" y="3"/>
                    </a:cubicBezTo>
                    <a:cubicBezTo>
                      <a:pt x="3" y="3"/>
                      <a:pt x="3" y="0"/>
                      <a:pt x="2" y="3"/>
                    </a:cubicBezTo>
                    <a:cubicBezTo>
                      <a:pt x="2" y="3"/>
                      <a:pt x="1" y="3"/>
                      <a:pt x="1" y="6"/>
                    </a:cubicBezTo>
                    <a:cubicBezTo>
                      <a:pt x="1" y="6"/>
                      <a:pt x="0" y="9"/>
                      <a:pt x="1" y="10"/>
                    </a:cubicBezTo>
                    <a:cubicBezTo>
                      <a:pt x="1" y="10"/>
                      <a:pt x="5" y="15"/>
                      <a:pt x="1" y="15"/>
                    </a:cubicBezTo>
                    <a:cubicBezTo>
                      <a:pt x="1" y="13"/>
                      <a:pt x="1" y="13"/>
                      <a:pt x="1" y="13"/>
                    </a:cubicBezTo>
                    <a:cubicBezTo>
                      <a:pt x="1" y="13"/>
                      <a:pt x="0" y="12"/>
                      <a:pt x="1" y="14"/>
                    </a:cubicBezTo>
                    <a:cubicBezTo>
                      <a:pt x="2" y="18"/>
                      <a:pt x="2" y="18"/>
                      <a:pt x="2" y="18"/>
                    </a:cubicBezTo>
                    <a:cubicBezTo>
                      <a:pt x="2" y="18"/>
                      <a:pt x="2" y="19"/>
                      <a:pt x="2" y="17"/>
                    </a:cubicBezTo>
                    <a:cubicBezTo>
                      <a:pt x="2" y="17"/>
                      <a:pt x="6" y="16"/>
                      <a:pt x="4" y="12"/>
                    </a:cubicBezTo>
                    <a:cubicBezTo>
                      <a:pt x="4" y="12"/>
                      <a:pt x="1" y="8"/>
                      <a:pt x="1" y="7"/>
                    </a:cubicBezTo>
                    <a:cubicBezTo>
                      <a:pt x="1" y="7"/>
                      <a:pt x="2" y="2"/>
                      <a:pt x="3" y="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3" name="Freeform 349"/>
              <p:cNvSpPr>
                <a:spLocks/>
              </p:cNvSpPr>
              <p:nvPr/>
            </p:nvSpPr>
            <p:spPr bwMode="auto">
              <a:xfrm>
                <a:off x="1905" y="790"/>
                <a:ext cx="6" cy="20"/>
              </a:xfrm>
              <a:custGeom>
                <a:avLst/>
                <a:gdLst>
                  <a:gd name="T0" fmla="*/ 0 w 4"/>
                  <a:gd name="T1" fmla="*/ 2 h 14"/>
                  <a:gd name="T2" fmla="*/ 0 w 4"/>
                  <a:gd name="T3" fmla="*/ 3 h 14"/>
                  <a:gd name="T4" fmla="*/ 2 w 4"/>
                  <a:gd name="T5" fmla="*/ 2 h 14"/>
                  <a:gd name="T6" fmla="*/ 1 w 4"/>
                  <a:gd name="T7" fmla="*/ 10 h 14"/>
                  <a:gd name="T8" fmla="*/ 1 w 4"/>
                  <a:gd name="T9" fmla="*/ 13 h 14"/>
                  <a:gd name="T10" fmla="*/ 1 w 4"/>
                  <a:gd name="T11" fmla="*/ 14 h 14"/>
                  <a:gd name="T12" fmla="*/ 3 w 4"/>
                  <a:gd name="T13" fmla="*/ 14 h 14"/>
                  <a:gd name="T14" fmla="*/ 4 w 4"/>
                  <a:gd name="T15" fmla="*/ 0 h 14"/>
                  <a:gd name="T16" fmla="*/ 3 w 4"/>
                  <a:gd name="T17" fmla="*/ 0 h 14"/>
                  <a:gd name="T18" fmla="*/ 0 w 4"/>
                  <a:gd name="T19"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4">
                    <a:moveTo>
                      <a:pt x="0" y="2"/>
                    </a:moveTo>
                    <a:cubicBezTo>
                      <a:pt x="0" y="3"/>
                      <a:pt x="0" y="3"/>
                      <a:pt x="0" y="3"/>
                    </a:cubicBezTo>
                    <a:cubicBezTo>
                      <a:pt x="2" y="2"/>
                      <a:pt x="2" y="2"/>
                      <a:pt x="2" y="2"/>
                    </a:cubicBezTo>
                    <a:cubicBezTo>
                      <a:pt x="2" y="2"/>
                      <a:pt x="1" y="8"/>
                      <a:pt x="1" y="10"/>
                    </a:cubicBezTo>
                    <a:cubicBezTo>
                      <a:pt x="1" y="13"/>
                      <a:pt x="1" y="13"/>
                      <a:pt x="1" y="13"/>
                    </a:cubicBezTo>
                    <a:cubicBezTo>
                      <a:pt x="1" y="14"/>
                      <a:pt x="1" y="14"/>
                      <a:pt x="1" y="14"/>
                    </a:cubicBezTo>
                    <a:cubicBezTo>
                      <a:pt x="3" y="14"/>
                      <a:pt x="3" y="14"/>
                      <a:pt x="3" y="14"/>
                    </a:cubicBezTo>
                    <a:cubicBezTo>
                      <a:pt x="3" y="14"/>
                      <a:pt x="4" y="4"/>
                      <a:pt x="4" y="0"/>
                    </a:cubicBezTo>
                    <a:cubicBezTo>
                      <a:pt x="3" y="0"/>
                      <a:pt x="3" y="0"/>
                      <a:pt x="3" y="0"/>
                    </a:cubicBezTo>
                    <a:cubicBezTo>
                      <a:pt x="0" y="2"/>
                      <a:pt x="0" y="2"/>
                      <a:pt x="0"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4" name="Freeform 350"/>
              <p:cNvSpPr>
                <a:spLocks/>
              </p:cNvSpPr>
              <p:nvPr/>
            </p:nvSpPr>
            <p:spPr bwMode="auto">
              <a:xfrm>
                <a:off x="1934" y="808"/>
                <a:ext cx="5" cy="4"/>
              </a:xfrm>
              <a:custGeom>
                <a:avLst/>
                <a:gdLst>
                  <a:gd name="T0" fmla="*/ 2 w 5"/>
                  <a:gd name="T1" fmla="*/ 0 h 4"/>
                  <a:gd name="T2" fmla="*/ 0 w 5"/>
                  <a:gd name="T3" fmla="*/ 4 h 4"/>
                  <a:gd name="T4" fmla="*/ 3 w 5"/>
                  <a:gd name="T5" fmla="*/ 4 h 4"/>
                  <a:gd name="T6" fmla="*/ 5 w 5"/>
                  <a:gd name="T7" fmla="*/ 0 h 4"/>
                  <a:gd name="T8" fmla="*/ 2 w 5"/>
                  <a:gd name="T9" fmla="*/ 0 h 4"/>
                </a:gdLst>
                <a:ahLst/>
                <a:cxnLst>
                  <a:cxn ang="0">
                    <a:pos x="T0" y="T1"/>
                  </a:cxn>
                  <a:cxn ang="0">
                    <a:pos x="T2" y="T3"/>
                  </a:cxn>
                  <a:cxn ang="0">
                    <a:pos x="T4" y="T5"/>
                  </a:cxn>
                  <a:cxn ang="0">
                    <a:pos x="T6" y="T7"/>
                  </a:cxn>
                  <a:cxn ang="0">
                    <a:pos x="T8" y="T9"/>
                  </a:cxn>
                </a:cxnLst>
                <a:rect l="0" t="0" r="r" b="b"/>
                <a:pathLst>
                  <a:path w="5" h="4">
                    <a:moveTo>
                      <a:pt x="2" y="0"/>
                    </a:moveTo>
                    <a:lnTo>
                      <a:pt x="0" y="4"/>
                    </a:lnTo>
                    <a:lnTo>
                      <a:pt x="3" y="4"/>
                    </a:lnTo>
                    <a:lnTo>
                      <a:pt x="5"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5" name="Freeform 351"/>
              <p:cNvSpPr>
                <a:spLocks/>
              </p:cNvSpPr>
              <p:nvPr/>
            </p:nvSpPr>
            <p:spPr bwMode="auto">
              <a:xfrm>
                <a:off x="1934" y="808"/>
                <a:ext cx="5" cy="4"/>
              </a:xfrm>
              <a:custGeom>
                <a:avLst/>
                <a:gdLst>
                  <a:gd name="T0" fmla="*/ 2 w 5"/>
                  <a:gd name="T1" fmla="*/ 0 h 4"/>
                  <a:gd name="T2" fmla="*/ 0 w 5"/>
                  <a:gd name="T3" fmla="*/ 4 h 4"/>
                  <a:gd name="T4" fmla="*/ 3 w 5"/>
                  <a:gd name="T5" fmla="*/ 4 h 4"/>
                  <a:gd name="T6" fmla="*/ 5 w 5"/>
                  <a:gd name="T7" fmla="*/ 0 h 4"/>
                  <a:gd name="T8" fmla="*/ 2 w 5"/>
                  <a:gd name="T9" fmla="*/ 0 h 4"/>
                </a:gdLst>
                <a:ahLst/>
                <a:cxnLst>
                  <a:cxn ang="0">
                    <a:pos x="T0" y="T1"/>
                  </a:cxn>
                  <a:cxn ang="0">
                    <a:pos x="T2" y="T3"/>
                  </a:cxn>
                  <a:cxn ang="0">
                    <a:pos x="T4" y="T5"/>
                  </a:cxn>
                  <a:cxn ang="0">
                    <a:pos x="T6" y="T7"/>
                  </a:cxn>
                  <a:cxn ang="0">
                    <a:pos x="T8" y="T9"/>
                  </a:cxn>
                </a:cxnLst>
                <a:rect l="0" t="0" r="r" b="b"/>
                <a:pathLst>
                  <a:path w="5" h="4">
                    <a:moveTo>
                      <a:pt x="2" y="0"/>
                    </a:moveTo>
                    <a:lnTo>
                      <a:pt x="0" y="4"/>
                    </a:lnTo>
                    <a:lnTo>
                      <a:pt x="3" y="4"/>
                    </a:lnTo>
                    <a:lnTo>
                      <a:pt x="5" y="0"/>
                    </a:lnTo>
                    <a:lnTo>
                      <a:pt x="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6" name="Freeform 352"/>
              <p:cNvSpPr>
                <a:spLocks noEditPoints="1"/>
              </p:cNvSpPr>
              <p:nvPr/>
            </p:nvSpPr>
            <p:spPr bwMode="auto">
              <a:xfrm>
                <a:off x="1911" y="790"/>
                <a:ext cx="13" cy="20"/>
              </a:xfrm>
              <a:custGeom>
                <a:avLst/>
                <a:gdLst>
                  <a:gd name="T0" fmla="*/ 5 w 9"/>
                  <a:gd name="T1" fmla="*/ 0 h 14"/>
                  <a:gd name="T2" fmla="*/ 1 w 9"/>
                  <a:gd name="T3" fmla="*/ 4 h 14"/>
                  <a:gd name="T4" fmla="*/ 0 w 9"/>
                  <a:gd name="T5" fmla="*/ 11 h 14"/>
                  <a:gd name="T6" fmla="*/ 3 w 9"/>
                  <a:gd name="T7" fmla="*/ 14 h 14"/>
                  <a:gd name="T8" fmla="*/ 5 w 9"/>
                  <a:gd name="T9" fmla="*/ 14 h 14"/>
                  <a:gd name="T10" fmla="*/ 8 w 9"/>
                  <a:gd name="T11" fmla="*/ 11 h 14"/>
                  <a:gd name="T12" fmla="*/ 9 w 9"/>
                  <a:gd name="T13" fmla="*/ 3 h 14"/>
                  <a:gd name="T14" fmla="*/ 5 w 9"/>
                  <a:gd name="T15" fmla="*/ 0 h 14"/>
                  <a:gd name="T16" fmla="*/ 5 w 9"/>
                  <a:gd name="T17" fmla="*/ 11 h 14"/>
                  <a:gd name="T18" fmla="*/ 3 w 9"/>
                  <a:gd name="T19" fmla="*/ 10 h 14"/>
                  <a:gd name="T20" fmla="*/ 4 w 9"/>
                  <a:gd name="T21" fmla="*/ 3 h 14"/>
                  <a:gd name="T22" fmla="*/ 6 w 9"/>
                  <a:gd name="T23" fmla="*/ 3 h 14"/>
                  <a:gd name="T24" fmla="*/ 5 w 9"/>
                  <a:gd name="T25"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4">
                    <a:moveTo>
                      <a:pt x="5" y="0"/>
                    </a:moveTo>
                    <a:cubicBezTo>
                      <a:pt x="1" y="0"/>
                      <a:pt x="1" y="4"/>
                      <a:pt x="1" y="4"/>
                    </a:cubicBezTo>
                    <a:cubicBezTo>
                      <a:pt x="0" y="11"/>
                      <a:pt x="0" y="11"/>
                      <a:pt x="0" y="11"/>
                    </a:cubicBezTo>
                    <a:cubicBezTo>
                      <a:pt x="0" y="13"/>
                      <a:pt x="3" y="14"/>
                      <a:pt x="3" y="14"/>
                    </a:cubicBezTo>
                    <a:cubicBezTo>
                      <a:pt x="5" y="14"/>
                      <a:pt x="5" y="14"/>
                      <a:pt x="5" y="14"/>
                    </a:cubicBezTo>
                    <a:cubicBezTo>
                      <a:pt x="8" y="14"/>
                      <a:pt x="8" y="11"/>
                      <a:pt x="8" y="11"/>
                    </a:cubicBezTo>
                    <a:cubicBezTo>
                      <a:pt x="8" y="9"/>
                      <a:pt x="9" y="3"/>
                      <a:pt x="9" y="3"/>
                    </a:cubicBezTo>
                    <a:cubicBezTo>
                      <a:pt x="9" y="0"/>
                      <a:pt x="5" y="0"/>
                      <a:pt x="5" y="0"/>
                    </a:cubicBezTo>
                    <a:moveTo>
                      <a:pt x="5" y="11"/>
                    </a:moveTo>
                    <a:cubicBezTo>
                      <a:pt x="5" y="11"/>
                      <a:pt x="3" y="14"/>
                      <a:pt x="3" y="10"/>
                    </a:cubicBezTo>
                    <a:cubicBezTo>
                      <a:pt x="4" y="3"/>
                      <a:pt x="4" y="3"/>
                      <a:pt x="4" y="3"/>
                    </a:cubicBezTo>
                    <a:cubicBezTo>
                      <a:pt x="4" y="3"/>
                      <a:pt x="5" y="0"/>
                      <a:pt x="6" y="3"/>
                    </a:cubicBezTo>
                    <a:cubicBezTo>
                      <a:pt x="6" y="3"/>
                      <a:pt x="5" y="10"/>
                      <a:pt x="5" y="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7" name="Freeform 353"/>
              <p:cNvSpPr>
                <a:spLocks noEditPoints="1"/>
              </p:cNvSpPr>
              <p:nvPr/>
            </p:nvSpPr>
            <p:spPr bwMode="auto">
              <a:xfrm>
                <a:off x="1923" y="790"/>
                <a:ext cx="13" cy="22"/>
              </a:xfrm>
              <a:custGeom>
                <a:avLst/>
                <a:gdLst>
                  <a:gd name="T0" fmla="*/ 9 w 9"/>
                  <a:gd name="T1" fmla="*/ 2 h 15"/>
                  <a:gd name="T2" fmla="*/ 7 w 9"/>
                  <a:gd name="T3" fmla="*/ 0 h 15"/>
                  <a:gd name="T4" fmla="*/ 2 w 9"/>
                  <a:gd name="T5" fmla="*/ 4 h 15"/>
                  <a:gd name="T6" fmla="*/ 4 w 9"/>
                  <a:gd name="T7" fmla="*/ 14 h 15"/>
                  <a:gd name="T8" fmla="*/ 9 w 9"/>
                  <a:gd name="T9" fmla="*/ 10 h 15"/>
                  <a:gd name="T10" fmla="*/ 9 w 9"/>
                  <a:gd name="T11" fmla="*/ 2 h 15"/>
                  <a:gd name="T12" fmla="*/ 5 w 9"/>
                  <a:gd name="T13" fmla="*/ 12 h 15"/>
                  <a:gd name="T14" fmla="*/ 4 w 9"/>
                  <a:gd name="T15" fmla="*/ 6 h 15"/>
                  <a:gd name="T16" fmla="*/ 6 w 9"/>
                  <a:gd name="T17" fmla="*/ 1 h 15"/>
                  <a:gd name="T18" fmla="*/ 6 w 9"/>
                  <a:gd name="T19" fmla="*/ 5 h 15"/>
                  <a:gd name="T20" fmla="*/ 5 w 9"/>
                  <a:gd name="T21"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5">
                    <a:moveTo>
                      <a:pt x="9" y="2"/>
                    </a:moveTo>
                    <a:cubicBezTo>
                      <a:pt x="9" y="2"/>
                      <a:pt x="9" y="0"/>
                      <a:pt x="7" y="0"/>
                    </a:cubicBezTo>
                    <a:cubicBezTo>
                      <a:pt x="7" y="0"/>
                      <a:pt x="2" y="0"/>
                      <a:pt x="2" y="4"/>
                    </a:cubicBezTo>
                    <a:cubicBezTo>
                      <a:pt x="2" y="4"/>
                      <a:pt x="0" y="15"/>
                      <a:pt x="4" y="14"/>
                    </a:cubicBezTo>
                    <a:cubicBezTo>
                      <a:pt x="4" y="14"/>
                      <a:pt x="9" y="15"/>
                      <a:pt x="9" y="10"/>
                    </a:cubicBezTo>
                    <a:cubicBezTo>
                      <a:pt x="9" y="2"/>
                      <a:pt x="9" y="2"/>
                      <a:pt x="9" y="2"/>
                    </a:cubicBezTo>
                    <a:moveTo>
                      <a:pt x="5" y="12"/>
                    </a:moveTo>
                    <a:cubicBezTo>
                      <a:pt x="5" y="12"/>
                      <a:pt x="3" y="13"/>
                      <a:pt x="4" y="6"/>
                    </a:cubicBezTo>
                    <a:cubicBezTo>
                      <a:pt x="4" y="6"/>
                      <a:pt x="3" y="1"/>
                      <a:pt x="6" y="1"/>
                    </a:cubicBezTo>
                    <a:cubicBezTo>
                      <a:pt x="6" y="1"/>
                      <a:pt x="7" y="1"/>
                      <a:pt x="6" y="5"/>
                    </a:cubicBezTo>
                    <a:cubicBezTo>
                      <a:pt x="6" y="5"/>
                      <a:pt x="7" y="13"/>
                      <a:pt x="5" y="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8" name="Freeform 354"/>
              <p:cNvSpPr>
                <a:spLocks noEditPoints="1"/>
              </p:cNvSpPr>
              <p:nvPr/>
            </p:nvSpPr>
            <p:spPr bwMode="auto">
              <a:xfrm>
                <a:off x="1940" y="789"/>
                <a:ext cx="12" cy="23"/>
              </a:xfrm>
              <a:custGeom>
                <a:avLst/>
                <a:gdLst>
                  <a:gd name="T0" fmla="*/ 6 w 8"/>
                  <a:gd name="T1" fmla="*/ 1 h 16"/>
                  <a:gd name="T2" fmla="*/ 2 w 8"/>
                  <a:gd name="T3" fmla="*/ 1 h 16"/>
                  <a:gd name="T4" fmla="*/ 0 w 8"/>
                  <a:gd name="T5" fmla="*/ 4 h 16"/>
                  <a:gd name="T6" fmla="*/ 0 w 8"/>
                  <a:gd name="T7" fmla="*/ 12 h 16"/>
                  <a:gd name="T8" fmla="*/ 2 w 8"/>
                  <a:gd name="T9" fmla="*/ 15 h 16"/>
                  <a:gd name="T10" fmla="*/ 6 w 8"/>
                  <a:gd name="T11" fmla="*/ 13 h 16"/>
                  <a:gd name="T12" fmla="*/ 6 w 8"/>
                  <a:gd name="T13" fmla="*/ 1 h 16"/>
                  <a:gd name="T14" fmla="*/ 3 w 8"/>
                  <a:gd name="T15" fmla="*/ 14 h 16"/>
                  <a:gd name="T16" fmla="*/ 2 w 8"/>
                  <a:gd name="T17" fmla="*/ 10 h 16"/>
                  <a:gd name="T18" fmla="*/ 2 w 8"/>
                  <a:gd name="T19" fmla="*/ 2 h 16"/>
                  <a:gd name="T20" fmla="*/ 5 w 8"/>
                  <a:gd name="T21" fmla="*/ 4 h 16"/>
                  <a:gd name="T22" fmla="*/ 3 w 8"/>
                  <a:gd name="T23"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6">
                    <a:moveTo>
                      <a:pt x="6" y="1"/>
                    </a:moveTo>
                    <a:cubicBezTo>
                      <a:pt x="6" y="1"/>
                      <a:pt x="4" y="0"/>
                      <a:pt x="2" y="1"/>
                    </a:cubicBezTo>
                    <a:cubicBezTo>
                      <a:pt x="2" y="1"/>
                      <a:pt x="0" y="0"/>
                      <a:pt x="0" y="4"/>
                    </a:cubicBezTo>
                    <a:cubicBezTo>
                      <a:pt x="0" y="4"/>
                      <a:pt x="1" y="8"/>
                      <a:pt x="0" y="12"/>
                    </a:cubicBezTo>
                    <a:cubicBezTo>
                      <a:pt x="0" y="12"/>
                      <a:pt x="0" y="16"/>
                      <a:pt x="2" y="15"/>
                    </a:cubicBezTo>
                    <a:cubicBezTo>
                      <a:pt x="2" y="15"/>
                      <a:pt x="6" y="16"/>
                      <a:pt x="6" y="13"/>
                    </a:cubicBezTo>
                    <a:cubicBezTo>
                      <a:pt x="6" y="13"/>
                      <a:pt x="8" y="2"/>
                      <a:pt x="6" y="1"/>
                    </a:cubicBezTo>
                    <a:moveTo>
                      <a:pt x="3" y="14"/>
                    </a:moveTo>
                    <a:cubicBezTo>
                      <a:pt x="3" y="14"/>
                      <a:pt x="1" y="13"/>
                      <a:pt x="2" y="10"/>
                    </a:cubicBezTo>
                    <a:cubicBezTo>
                      <a:pt x="2" y="10"/>
                      <a:pt x="2" y="3"/>
                      <a:pt x="2" y="2"/>
                    </a:cubicBezTo>
                    <a:cubicBezTo>
                      <a:pt x="2" y="2"/>
                      <a:pt x="4" y="1"/>
                      <a:pt x="5" y="4"/>
                    </a:cubicBezTo>
                    <a:cubicBezTo>
                      <a:pt x="5" y="4"/>
                      <a:pt x="6" y="15"/>
                      <a:pt x="3" y="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9" name="Freeform 355"/>
              <p:cNvSpPr>
                <a:spLocks noEditPoints="1"/>
              </p:cNvSpPr>
              <p:nvPr/>
            </p:nvSpPr>
            <p:spPr bwMode="auto">
              <a:xfrm>
                <a:off x="1950" y="787"/>
                <a:ext cx="11" cy="25"/>
              </a:xfrm>
              <a:custGeom>
                <a:avLst/>
                <a:gdLst>
                  <a:gd name="T0" fmla="*/ 6 w 7"/>
                  <a:gd name="T1" fmla="*/ 3 h 17"/>
                  <a:gd name="T2" fmla="*/ 1 w 7"/>
                  <a:gd name="T3" fmla="*/ 3 h 17"/>
                  <a:gd name="T4" fmla="*/ 1 w 7"/>
                  <a:gd name="T5" fmla="*/ 13 h 17"/>
                  <a:gd name="T6" fmla="*/ 4 w 7"/>
                  <a:gd name="T7" fmla="*/ 17 h 17"/>
                  <a:gd name="T8" fmla="*/ 6 w 7"/>
                  <a:gd name="T9" fmla="*/ 12 h 17"/>
                  <a:gd name="T10" fmla="*/ 6 w 7"/>
                  <a:gd name="T11" fmla="*/ 3 h 17"/>
                  <a:gd name="T12" fmla="*/ 4 w 7"/>
                  <a:gd name="T13" fmla="*/ 15 h 17"/>
                  <a:gd name="T14" fmla="*/ 3 w 7"/>
                  <a:gd name="T15" fmla="*/ 9 h 17"/>
                  <a:gd name="T16" fmla="*/ 4 w 7"/>
                  <a:gd name="T17" fmla="*/ 3 h 17"/>
                  <a:gd name="T18" fmla="*/ 5 w 7"/>
                  <a:gd name="T19" fmla="*/ 7 h 17"/>
                  <a:gd name="T20" fmla="*/ 4 w 7"/>
                  <a:gd name="T21" fmla="*/ 1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17">
                    <a:moveTo>
                      <a:pt x="6" y="3"/>
                    </a:moveTo>
                    <a:cubicBezTo>
                      <a:pt x="2" y="0"/>
                      <a:pt x="1" y="3"/>
                      <a:pt x="1" y="3"/>
                    </a:cubicBezTo>
                    <a:cubicBezTo>
                      <a:pt x="2" y="4"/>
                      <a:pt x="1" y="13"/>
                      <a:pt x="1" y="13"/>
                    </a:cubicBezTo>
                    <a:cubicBezTo>
                      <a:pt x="0" y="17"/>
                      <a:pt x="4" y="17"/>
                      <a:pt x="4" y="17"/>
                    </a:cubicBezTo>
                    <a:cubicBezTo>
                      <a:pt x="6" y="17"/>
                      <a:pt x="6" y="12"/>
                      <a:pt x="6" y="12"/>
                    </a:cubicBezTo>
                    <a:cubicBezTo>
                      <a:pt x="7" y="3"/>
                      <a:pt x="6" y="3"/>
                      <a:pt x="6" y="3"/>
                    </a:cubicBezTo>
                    <a:moveTo>
                      <a:pt x="4" y="15"/>
                    </a:moveTo>
                    <a:cubicBezTo>
                      <a:pt x="4" y="15"/>
                      <a:pt x="2" y="15"/>
                      <a:pt x="3" y="9"/>
                    </a:cubicBezTo>
                    <a:cubicBezTo>
                      <a:pt x="3" y="9"/>
                      <a:pt x="2" y="3"/>
                      <a:pt x="4" y="3"/>
                    </a:cubicBezTo>
                    <a:cubicBezTo>
                      <a:pt x="4" y="3"/>
                      <a:pt x="5" y="3"/>
                      <a:pt x="5" y="7"/>
                    </a:cubicBezTo>
                    <a:cubicBezTo>
                      <a:pt x="5" y="7"/>
                      <a:pt x="6" y="15"/>
                      <a:pt x="4" y="1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0" name="Freeform 356"/>
              <p:cNvSpPr>
                <a:spLocks noEditPoints="1"/>
              </p:cNvSpPr>
              <p:nvPr/>
            </p:nvSpPr>
            <p:spPr bwMode="auto">
              <a:xfrm>
                <a:off x="1961" y="790"/>
                <a:ext cx="5" cy="25"/>
              </a:xfrm>
              <a:custGeom>
                <a:avLst/>
                <a:gdLst>
                  <a:gd name="T0" fmla="*/ 3 w 4"/>
                  <a:gd name="T1" fmla="*/ 5 h 17"/>
                  <a:gd name="T2" fmla="*/ 2 w 4"/>
                  <a:gd name="T3" fmla="*/ 1 h 17"/>
                  <a:gd name="T4" fmla="*/ 0 w 4"/>
                  <a:gd name="T5" fmla="*/ 3 h 17"/>
                  <a:gd name="T6" fmla="*/ 0 w 4"/>
                  <a:gd name="T7" fmla="*/ 13 h 17"/>
                  <a:gd name="T8" fmla="*/ 2 w 4"/>
                  <a:gd name="T9" fmla="*/ 15 h 17"/>
                  <a:gd name="T10" fmla="*/ 3 w 4"/>
                  <a:gd name="T11" fmla="*/ 10 h 17"/>
                  <a:gd name="T12" fmla="*/ 3 w 4"/>
                  <a:gd name="T13" fmla="*/ 5 h 17"/>
                  <a:gd name="T14" fmla="*/ 1 w 4"/>
                  <a:gd name="T15" fmla="*/ 14 h 17"/>
                  <a:gd name="T16" fmla="*/ 1 w 4"/>
                  <a:gd name="T17" fmla="*/ 7 h 17"/>
                  <a:gd name="T18" fmla="*/ 1 w 4"/>
                  <a:gd name="T19" fmla="*/ 3 h 17"/>
                  <a:gd name="T20" fmla="*/ 2 w 4"/>
                  <a:gd name="T21" fmla="*/ 4 h 17"/>
                  <a:gd name="T22" fmla="*/ 1 w 4"/>
                  <a:gd name="T23" fmla="*/ 1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17">
                    <a:moveTo>
                      <a:pt x="3" y="5"/>
                    </a:moveTo>
                    <a:cubicBezTo>
                      <a:pt x="3" y="5"/>
                      <a:pt x="3" y="1"/>
                      <a:pt x="2" y="1"/>
                    </a:cubicBezTo>
                    <a:cubicBezTo>
                      <a:pt x="2" y="1"/>
                      <a:pt x="0" y="0"/>
                      <a:pt x="0" y="3"/>
                    </a:cubicBezTo>
                    <a:cubicBezTo>
                      <a:pt x="0" y="3"/>
                      <a:pt x="0" y="6"/>
                      <a:pt x="0" y="13"/>
                    </a:cubicBezTo>
                    <a:cubicBezTo>
                      <a:pt x="0" y="13"/>
                      <a:pt x="0" y="17"/>
                      <a:pt x="2" y="15"/>
                    </a:cubicBezTo>
                    <a:cubicBezTo>
                      <a:pt x="2" y="15"/>
                      <a:pt x="4" y="14"/>
                      <a:pt x="3" y="10"/>
                    </a:cubicBezTo>
                    <a:cubicBezTo>
                      <a:pt x="3" y="10"/>
                      <a:pt x="3" y="5"/>
                      <a:pt x="3" y="5"/>
                    </a:cubicBezTo>
                    <a:moveTo>
                      <a:pt x="1" y="14"/>
                    </a:moveTo>
                    <a:cubicBezTo>
                      <a:pt x="1" y="14"/>
                      <a:pt x="0" y="13"/>
                      <a:pt x="1" y="7"/>
                    </a:cubicBezTo>
                    <a:cubicBezTo>
                      <a:pt x="1" y="7"/>
                      <a:pt x="0" y="4"/>
                      <a:pt x="1" y="3"/>
                    </a:cubicBezTo>
                    <a:cubicBezTo>
                      <a:pt x="1" y="3"/>
                      <a:pt x="2" y="2"/>
                      <a:pt x="2" y="4"/>
                    </a:cubicBezTo>
                    <a:cubicBezTo>
                      <a:pt x="2" y="4"/>
                      <a:pt x="2" y="14"/>
                      <a:pt x="1" y="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1" name="Freeform 357"/>
              <p:cNvSpPr>
                <a:spLocks/>
              </p:cNvSpPr>
              <p:nvPr/>
            </p:nvSpPr>
            <p:spPr bwMode="auto">
              <a:xfrm>
                <a:off x="1937" y="854"/>
                <a:ext cx="18" cy="22"/>
              </a:xfrm>
              <a:custGeom>
                <a:avLst/>
                <a:gdLst>
                  <a:gd name="T0" fmla="*/ 10 w 12"/>
                  <a:gd name="T1" fmla="*/ 6 h 15"/>
                  <a:gd name="T2" fmla="*/ 1 w 12"/>
                  <a:gd name="T3" fmla="*/ 5 h 15"/>
                  <a:gd name="T4" fmla="*/ 3 w 12"/>
                  <a:gd name="T5" fmla="*/ 15 h 15"/>
                  <a:gd name="T6" fmla="*/ 10 w 12"/>
                  <a:gd name="T7" fmla="*/ 6 h 15"/>
                </a:gdLst>
                <a:ahLst/>
                <a:cxnLst>
                  <a:cxn ang="0">
                    <a:pos x="T0" y="T1"/>
                  </a:cxn>
                  <a:cxn ang="0">
                    <a:pos x="T2" y="T3"/>
                  </a:cxn>
                  <a:cxn ang="0">
                    <a:pos x="T4" y="T5"/>
                  </a:cxn>
                  <a:cxn ang="0">
                    <a:pos x="T6" y="T7"/>
                  </a:cxn>
                </a:cxnLst>
                <a:rect l="0" t="0" r="r" b="b"/>
                <a:pathLst>
                  <a:path w="12" h="15">
                    <a:moveTo>
                      <a:pt x="10" y="6"/>
                    </a:moveTo>
                    <a:cubicBezTo>
                      <a:pt x="12" y="0"/>
                      <a:pt x="5" y="3"/>
                      <a:pt x="1" y="5"/>
                    </a:cubicBezTo>
                    <a:cubicBezTo>
                      <a:pt x="0" y="8"/>
                      <a:pt x="2" y="13"/>
                      <a:pt x="3" y="15"/>
                    </a:cubicBezTo>
                    <a:cubicBezTo>
                      <a:pt x="5" y="11"/>
                      <a:pt x="9" y="10"/>
                      <a:pt x="10" y="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2" name="Freeform 358"/>
              <p:cNvSpPr>
                <a:spLocks noEditPoints="1"/>
              </p:cNvSpPr>
              <p:nvPr/>
            </p:nvSpPr>
            <p:spPr bwMode="auto">
              <a:xfrm>
                <a:off x="1962" y="816"/>
                <a:ext cx="6" cy="57"/>
              </a:xfrm>
              <a:custGeom>
                <a:avLst/>
                <a:gdLst>
                  <a:gd name="T0" fmla="*/ 2 w 4"/>
                  <a:gd name="T1" fmla="*/ 31 h 39"/>
                  <a:gd name="T2" fmla="*/ 2 w 4"/>
                  <a:gd name="T3" fmla="*/ 36 h 39"/>
                  <a:gd name="T4" fmla="*/ 3 w 4"/>
                  <a:gd name="T5" fmla="*/ 39 h 39"/>
                  <a:gd name="T6" fmla="*/ 4 w 4"/>
                  <a:gd name="T7" fmla="*/ 39 h 39"/>
                  <a:gd name="T8" fmla="*/ 2 w 4"/>
                  <a:gd name="T9" fmla="*/ 31 h 39"/>
                  <a:gd name="T10" fmla="*/ 2 w 4"/>
                  <a:gd name="T11" fmla="*/ 31 h 39"/>
                  <a:gd name="T12" fmla="*/ 2 w 4"/>
                  <a:gd name="T13" fmla="*/ 31 h 39"/>
                  <a:gd name="T14" fmla="*/ 2 w 4"/>
                  <a:gd name="T15" fmla="*/ 0 h 39"/>
                  <a:gd name="T16" fmla="*/ 1 w 4"/>
                  <a:gd name="T17" fmla="*/ 2 h 39"/>
                  <a:gd name="T18" fmla="*/ 1 w 4"/>
                  <a:gd name="T19" fmla="*/ 1 h 39"/>
                  <a:gd name="T20" fmla="*/ 1 w 4"/>
                  <a:gd name="T21" fmla="*/ 15 h 39"/>
                  <a:gd name="T22" fmla="*/ 1 w 4"/>
                  <a:gd name="T23" fmla="*/ 24 h 39"/>
                  <a:gd name="T24" fmla="*/ 1 w 4"/>
                  <a:gd name="T25" fmla="*/ 16 h 39"/>
                  <a:gd name="T26" fmla="*/ 2 w 4"/>
                  <a:gd name="T2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39">
                    <a:moveTo>
                      <a:pt x="2" y="31"/>
                    </a:moveTo>
                    <a:cubicBezTo>
                      <a:pt x="2" y="34"/>
                      <a:pt x="2" y="36"/>
                      <a:pt x="2" y="36"/>
                    </a:cubicBezTo>
                    <a:cubicBezTo>
                      <a:pt x="2" y="38"/>
                      <a:pt x="2" y="39"/>
                      <a:pt x="3" y="39"/>
                    </a:cubicBezTo>
                    <a:cubicBezTo>
                      <a:pt x="3" y="39"/>
                      <a:pt x="4" y="39"/>
                      <a:pt x="4" y="39"/>
                    </a:cubicBezTo>
                    <a:cubicBezTo>
                      <a:pt x="2" y="31"/>
                      <a:pt x="2" y="31"/>
                      <a:pt x="2" y="31"/>
                    </a:cubicBezTo>
                    <a:cubicBezTo>
                      <a:pt x="2" y="31"/>
                      <a:pt x="2" y="31"/>
                      <a:pt x="2" y="31"/>
                    </a:cubicBezTo>
                    <a:cubicBezTo>
                      <a:pt x="2" y="31"/>
                      <a:pt x="2" y="31"/>
                      <a:pt x="2" y="31"/>
                    </a:cubicBezTo>
                    <a:moveTo>
                      <a:pt x="2" y="0"/>
                    </a:moveTo>
                    <a:cubicBezTo>
                      <a:pt x="1" y="1"/>
                      <a:pt x="1" y="2"/>
                      <a:pt x="1" y="2"/>
                    </a:cubicBezTo>
                    <a:cubicBezTo>
                      <a:pt x="1" y="2"/>
                      <a:pt x="1" y="1"/>
                      <a:pt x="1" y="1"/>
                    </a:cubicBezTo>
                    <a:cubicBezTo>
                      <a:pt x="3" y="1"/>
                      <a:pt x="1" y="15"/>
                      <a:pt x="1" y="15"/>
                    </a:cubicBezTo>
                    <a:cubicBezTo>
                      <a:pt x="0" y="16"/>
                      <a:pt x="0" y="21"/>
                      <a:pt x="1" y="24"/>
                    </a:cubicBezTo>
                    <a:cubicBezTo>
                      <a:pt x="1" y="20"/>
                      <a:pt x="1" y="16"/>
                      <a:pt x="1" y="16"/>
                    </a:cubicBezTo>
                    <a:cubicBezTo>
                      <a:pt x="3" y="12"/>
                      <a:pt x="2" y="2"/>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3" name="Freeform 359"/>
              <p:cNvSpPr>
                <a:spLocks/>
              </p:cNvSpPr>
              <p:nvPr/>
            </p:nvSpPr>
            <p:spPr bwMode="auto">
              <a:xfrm>
                <a:off x="1975" y="870"/>
                <a:ext cx="2" cy="2"/>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1"/>
                    </a:cubicBezTo>
                    <a:cubicBezTo>
                      <a:pt x="0" y="1"/>
                      <a:pt x="0" y="1"/>
                      <a:pt x="0" y="1"/>
                    </a:cubicBezTo>
                    <a:cubicBezTo>
                      <a:pt x="0"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4" name="Freeform 360"/>
              <p:cNvSpPr>
                <a:spLocks noEditPoints="1"/>
              </p:cNvSpPr>
              <p:nvPr/>
            </p:nvSpPr>
            <p:spPr bwMode="auto">
              <a:xfrm>
                <a:off x="1968" y="872"/>
                <a:ext cx="14" cy="7"/>
              </a:xfrm>
              <a:custGeom>
                <a:avLst/>
                <a:gdLst>
                  <a:gd name="T0" fmla="*/ 5 w 10"/>
                  <a:gd name="T1" fmla="*/ 0 h 5"/>
                  <a:gd name="T2" fmla="*/ 5 w 10"/>
                  <a:gd name="T3" fmla="*/ 0 h 5"/>
                  <a:gd name="T4" fmla="*/ 5 w 10"/>
                  <a:gd name="T5" fmla="*/ 1 h 5"/>
                  <a:gd name="T6" fmla="*/ 7 w 10"/>
                  <a:gd name="T7" fmla="*/ 2 h 5"/>
                  <a:gd name="T8" fmla="*/ 8 w 10"/>
                  <a:gd name="T9" fmla="*/ 3 h 5"/>
                  <a:gd name="T10" fmla="*/ 10 w 10"/>
                  <a:gd name="T11" fmla="*/ 4 h 5"/>
                  <a:gd name="T12" fmla="*/ 10 w 10"/>
                  <a:gd name="T13" fmla="*/ 5 h 5"/>
                  <a:gd name="T14" fmla="*/ 10 w 10"/>
                  <a:gd name="T15" fmla="*/ 5 h 5"/>
                  <a:gd name="T16" fmla="*/ 6 w 10"/>
                  <a:gd name="T17" fmla="*/ 1 h 5"/>
                  <a:gd name="T18" fmla="*/ 5 w 10"/>
                  <a:gd name="T19" fmla="*/ 0 h 5"/>
                  <a:gd name="T20" fmla="*/ 5 w 10"/>
                  <a:gd name="T21" fmla="*/ 0 h 5"/>
                  <a:gd name="T22" fmla="*/ 5 w 10"/>
                  <a:gd name="T23" fmla="*/ 0 h 5"/>
                  <a:gd name="T24" fmla="*/ 5 w 10"/>
                  <a:gd name="T25" fmla="*/ 0 h 5"/>
                  <a:gd name="T26" fmla="*/ 3 w 10"/>
                  <a:gd name="T27" fmla="*/ 0 h 5"/>
                  <a:gd name="T28" fmla="*/ 0 w 10"/>
                  <a:gd name="T29" fmla="*/ 1 h 5"/>
                  <a:gd name="T30" fmla="*/ 3 w 10"/>
                  <a:gd name="T31" fmla="*/ 0 h 5"/>
                  <a:gd name="T32" fmla="*/ 3 w 10"/>
                  <a:gd name="T33" fmla="*/ 0 h 5"/>
                  <a:gd name="T34" fmla="*/ 5 w 10"/>
                  <a:gd name="T35" fmla="*/ 0 h 5"/>
                  <a:gd name="T36" fmla="*/ 4 w 10"/>
                  <a:gd name="T37" fmla="*/ 0 h 5"/>
                  <a:gd name="T38" fmla="*/ 4 w 10"/>
                  <a:gd name="T39" fmla="*/ 0 h 5"/>
                  <a:gd name="T40" fmla="*/ 4 w 10"/>
                  <a:gd name="T41" fmla="*/ 0 h 5"/>
                  <a:gd name="T42" fmla="*/ 5 w 10"/>
                  <a:gd name="T43" fmla="*/ 0 h 5"/>
                  <a:gd name="T44" fmla="*/ 5 w 10"/>
                  <a:gd name="T45" fmla="*/ 0 h 5"/>
                  <a:gd name="T46" fmla="*/ 4 w 10"/>
                  <a:gd name="T47" fmla="*/ 0 h 5"/>
                  <a:gd name="T48" fmla="*/ 5 w 10"/>
                  <a:gd name="T49" fmla="*/ 0 h 5"/>
                  <a:gd name="T50" fmla="*/ 5 w 10"/>
                  <a:gd name="T5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 h="5">
                    <a:moveTo>
                      <a:pt x="5" y="0"/>
                    </a:moveTo>
                    <a:cubicBezTo>
                      <a:pt x="5" y="0"/>
                      <a:pt x="5" y="0"/>
                      <a:pt x="5" y="0"/>
                    </a:cubicBezTo>
                    <a:cubicBezTo>
                      <a:pt x="5" y="1"/>
                      <a:pt x="5" y="1"/>
                      <a:pt x="5" y="1"/>
                    </a:cubicBezTo>
                    <a:cubicBezTo>
                      <a:pt x="7" y="2"/>
                      <a:pt x="7" y="2"/>
                      <a:pt x="7" y="2"/>
                    </a:cubicBezTo>
                    <a:cubicBezTo>
                      <a:pt x="8" y="2"/>
                      <a:pt x="8" y="2"/>
                      <a:pt x="8" y="3"/>
                    </a:cubicBezTo>
                    <a:cubicBezTo>
                      <a:pt x="10" y="4"/>
                      <a:pt x="10" y="4"/>
                      <a:pt x="10" y="4"/>
                    </a:cubicBezTo>
                    <a:cubicBezTo>
                      <a:pt x="10" y="5"/>
                      <a:pt x="10" y="5"/>
                      <a:pt x="10" y="5"/>
                    </a:cubicBezTo>
                    <a:cubicBezTo>
                      <a:pt x="10" y="5"/>
                      <a:pt x="10" y="5"/>
                      <a:pt x="10" y="5"/>
                    </a:cubicBezTo>
                    <a:cubicBezTo>
                      <a:pt x="10" y="5"/>
                      <a:pt x="9" y="2"/>
                      <a:pt x="6" y="1"/>
                    </a:cubicBezTo>
                    <a:cubicBezTo>
                      <a:pt x="6" y="1"/>
                      <a:pt x="6" y="1"/>
                      <a:pt x="5" y="0"/>
                    </a:cubicBezTo>
                    <a:moveTo>
                      <a:pt x="5" y="0"/>
                    </a:moveTo>
                    <a:cubicBezTo>
                      <a:pt x="5" y="0"/>
                      <a:pt x="5" y="0"/>
                      <a:pt x="5" y="0"/>
                    </a:cubicBezTo>
                    <a:cubicBezTo>
                      <a:pt x="5" y="0"/>
                      <a:pt x="5" y="0"/>
                      <a:pt x="5" y="0"/>
                    </a:cubicBezTo>
                    <a:moveTo>
                      <a:pt x="3" y="0"/>
                    </a:moveTo>
                    <a:cubicBezTo>
                      <a:pt x="2" y="0"/>
                      <a:pt x="1" y="0"/>
                      <a:pt x="0" y="1"/>
                    </a:cubicBezTo>
                    <a:cubicBezTo>
                      <a:pt x="1" y="1"/>
                      <a:pt x="3" y="0"/>
                      <a:pt x="3" y="0"/>
                    </a:cubicBezTo>
                    <a:cubicBezTo>
                      <a:pt x="3" y="0"/>
                      <a:pt x="3" y="0"/>
                      <a:pt x="3" y="0"/>
                    </a:cubicBezTo>
                    <a:moveTo>
                      <a:pt x="5" y="0"/>
                    </a:moveTo>
                    <a:cubicBezTo>
                      <a:pt x="4" y="0"/>
                      <a:pt x="4" y="0"/>
                      <a:pt x="4" y="0"/>
                    </a:cubicBezTo>
                    <a:cubicBezTo>
                      <a:pt x="4" y="0"/>
                      <a:pt x="4" y="0"/>
                      <a:pt x="4" y="0"/>
                    </a:cubicBezTo>
                    <a:cubicBezTo>
                      <a:pt x="4" y="0"/>
                      <a:pt x="4" y="0"/>
                      <a:pt x="4" y="0"/>
                    </a:cubicBezTo>
                    <a:cubicBezTo>
                      <a:pt x="4" y="0"/>
                      <a:pt x="4" y="0"/>
                      <a:pt x="5" y="0"/>
                    </a:cubicBezTo>
                    <a:cubicBezTo>
                      <a:pt x="5" y="0"/>
                      <a:pt x="5" y="0"/>
                      <a:pt x="5" y="0"/>
                    </a:cubicBezTo>
                    <a:cubicBezTo>
                      <a:pt x="4" y="0"/>
                      <a:pt x="4" y="0"/>
                      <a:pt x="4" y="0"/>
                    </a:cubicBezTo>
                    <a:cubicBezTo>
                      <a:pt x="4" y="0"/>
                      <a:pt x="5" y="0"/>
                      <a:pt x="5" y="0"/>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5" name="Freeform 361"/>
              <p:cNvSpPr>
                <a:spLocks noEditPoints="1"/>
              </p:cNvSpPr>
              <p:nvPr/>
            </p:nvSpPr>
            <p:spPr bwMode="auto">
              <a:xfrm>
                <a:off x="1961" y="781"/>
                <a:ext cx="4" cy="16"/>
              </a:xfrm>
              <a:custGeom>
                <a:avLst/>
                <a:gdLst>
                  <a:gd name="T0" fmla="*/ 3 w 3"/>
                  <a:gd name="T1" fmla="*/ 11 h 11"/>
                  <a:gd name="T2" fmla="*/ 3 w 3"/>
                  <a:gd name="T3" fmla="*/ 11 h 11"/>
                  <a:gd name="T4" fmla="*/ 3 w 3"/>
                  <a:gd name="T5" fmla="*/ 11 h 11"/>
                  <a:gd name="T6" fmla="*/ 3 w 3"/>
                  <a:gd name="T7" fmla="*/ 11 h 11"/>
                  <a:gd name="T8" fmla="*/ 0 w 3"/>
                  <a:gd name="T9" fmla="*/ 0 h 11"/>
                  <a:gd name="T10" fmla="*/ 2 w 3"/>
                  <a:gd name="T11" fmla="*/ 8 h 11"/>
                  <a:gd name="T12" fmla="*/ 3 w 3"/>
                  <a:gd name="T13" fmla="*/ 10 h 11"/>
                  <a:gd name="T14" fmla="*/ 3 w 3"/>
                  <a:gd name="T15" fmla="*/ 6 h 11"/>
                  <a:gd name="T16" fmla="*/ 0 w 3"/>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1">
                    <a:moveTo>
                      <a:pt x="3" y="11"/>
                    </a:moveTo>
                    <a:cubicBezTo>
                      <a:pt x="3" y="11"/>
                      <a:pt x="3" y="11"/>
                      <a:pt x="3" y="11"/>
                    </a:cubicBezTo>
                    <a:cubicBezTo>
                      <a:pt x="3" y="11"/>
                      <a:pt x="3" y="11"/>
                      <a:pt x="3" y="11"/>
                    </a:cubicBezTo>
                    <a:cubicBezTo>
                      <a:pt x="3" y="11"/>
                      <a:pt x="3" y="11"/>
                      <a:pt x="3" y="11"/>
                    </a:cubicBezTo>
                    <a:moveTo>
                      <a:pt x="0" y="0"/>
                    </a:moveTo>
                    <a:cubicBezTo>
                      <a:pt x="1" y="3"/>
                      <a:pt x="2" y="5"/>
                      <a:pt x="2" y="8"/>
                    </a:cubicBezTo>
                    <a:cubicBezTo>
                      <a:pt x="3" y="8"/>
                      <a:pt x="3" y="9"/>
                      <a:pt x="3" y="10"/>
                    </a:cubicBezTo>
                    <a:cubicBezTo>
                      <a:pt x="3" y="8"/>
                      <a:pt x="3" y="6"/>
                      <a:pt x="3" y="6"/>
                    </a:cubicBezTo>
                    <a:cubicBezTo>
                      <a:pt x="3" y="4"/>
                      <a:pt x="2" y="2"/>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6" name="Freeform 362"/>
              <p:cNvSpPr>
                <a:spLocks/>
              </p:cNvSpPr>
              <p:nvPr/>
            </p:nvSpPr>
            <p:spPr bwMode="auto">
              <a:xfrm>
                <a:off x="1963" y="793"/>
                <a:ext cx="2" cy="4"/>
              </a:xfrm>
              <a:custGeom>
                <a:avLst/>
                <a:gdLst>
                  <a:gd name="T0" fmla="*/ 0 w 1"/>
                  <a:gd name="T1" fmla="*/ 0 h 3"/>
                  <a:gd name="T2" fmla="*/ 1 w 1"/>
                  <a:gd name="T3" fmla="*/ 3 h 3"/>
                  <a:gd name="T4" fmla="*/ 1 w 1"/>
                  <a:gd name="T5" fmla="*/ 3 h 3"/>
                  <a:gd name="T6" fmla="*/ 1 w 1"/>
                  <a:gd name="T7" fmla="*/ 2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cubicBezTo>
                      <a:pt x="1" y="1"/>
                      <a:pt x="1" y="2"/>
                      <a:pt x="1" y="3"/>
                    </a:cubicBezTo>
                    <a:cubicBezTo>
                      <a:pt x="1" y="3"/>
                      <a:pt x="1" y="3"/>
                      <a:pt x="1" y="3"/>
                    </a:cubicBezTo>
                    <a:cubicBezTo>
                      <a:pt x="1" y="2"/>
                      <a:pt x="1" y="2"/>
                      <a:pt x="1" y="2"/>
                    </a:cubicBezTo>
                    <a:cubicBezTo>
                      <a:pt x="1" y="1"/>
                      <a:pt x="1"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7" name="Freeform 363"/>
              <p:cNvSpPr>
                <a:spLocks/>
              </p:cNvSpPr>
              <p:nvPr/>
            </p:nvSpPr>
            <p:spPr bwMode="auto">
              <a:xfrm>
                <a:off x="1943" y="760"/>
                <a:ext cx="2" cy="1"/>
              </a:xfrm>
              <a:custGeom>
                <a:avLst/>
                <a:gdLst>
                  <a:gd name="T0" fmla="*/ 0 w 2"/>
                  <a:gd name="T1" fmla="*/ 0 h 1"/>
                  <a:gd name="T2" fmla="*/ 2 w 2"/>
                  <a:gd name="T3" fmla="*/ 1 h 1"/>
                  <a:gd name="T4" fmla="*/ 2 w 2"/>
                  <a:gd name="T5" fmla="*/ 0 h 1"/>
                  <a:gd name="T6" fmla="*/ 0 w 2"/>
                  <a:gd name="T7" fmla="*/ 0 h 1"/>
                </a:gdLst>
                <a:ahLst/>
                <a:cxnLst>
                  <a:cxn ang="0">
                    <a:pos x="T0" y="T1"/>
                  </a:cxn>
                  <a:cxn ang="0">
                    <a:pos x="T2" y="T3"/>
                  </a:cxn>
                  <a:cxn ang="0">
                    <a:pos x="T4" y="T5"/>
                  </a:cxn>
                  <a:cxn ang="0">
                    <a:pos x="T6" y="T7"/>
                  </a:cxn>
                </a:cxnLst>
                <a:rect l="0" t="0" r="r" b="b"/>
                <a:pathLst>
                  <a:path w="2" h="1">
                    <a:moveTo>
                      <a:pt x="0" y="0"/>
                    </a:moveTo>
                    <a:lnTo>
                      <a:pt x="2" y="1"/>
                    </a:lnTo>
                    <a:lnTo>
                      <a:pt x="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8" name="Freeform 364"/>
              <p:cNvSpPr>
                <a:spLocks/>
              </p:cNvSpPr>
              <p:nvPr/>
            </p:nvSpPr>
            <p:spPr bwMode="auto">
              <a:xfrm>
                <a:off x="1943" y="760"/>
                <a:ext cx="2" cy="1"/>
              </a:xfrm>
              <a:custGeom>
                <a:avLst/>
                <a:gdLst>
                  <a:gd name="T0" fmla="*/ 0 w 2"/>
                  <a:gd name="T1" fmla="*/ 0 h 1"/>
                  <a:gd name="T2" fmla="*/ 2 w 2"/>
                  <a:gd name="T3" fmla="*/ 1 h 1"/>
                  <a:gd name="T4" fmla="*/ 2 w 2"/>
                  <a:gd name="T5" fmla="*/ 0 h 1"/>
                  <a:gd name="T6" fmla="*/ 0 w 2"/>
                  <a:gd name="T7" fmla="*/ 0 h 1"/>
                </a:gdLst>
                <a:ahLst/>
                <a:cxnLst>
                  <a:cxn ang="0">
                    <a:pos x="T0" y="T1"/>
                  </a:cxn>
                  <a:cxn ang="0">
                    <a:pos x="T2" y="T3"/>
                  </a:cxn>
                  <a:cxn ang="0">
                    <a:pos x="T4" y="T5"/>
                  </a:cxn>
                  <a:cxn ang="0">
                    <a:pos x="T6" y="T7"/>
                  </a:cxn>
                </a:cxnLst>
                <a:rect l="0" t="0" r="r" b="b"/>
                <a:pathLst>
                  <a:path w="2" h="1">
                    <a:moveTo>
                      <a:pt x="0" y="0"/>
                    </a:moveTo>
                    <a:lnTo>
                      <a:pt x="2" y="1"/>
                    </a:lnTo>
                    <a:lnTo>
                      <a:pt x="2"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9" name="Freeform 365"/>
              <p:cNvSpPr>
                <a:spLocks/>
              </p:cNvSpPr>
              <p:nvPr/>
            </p:nvSpPr>
            <p:spPr bwMode="auto">
              <a:xfrm>
                <a:off x="1870" y="880"/>
                <a:ext cx="121" cy="12"/>
              </a:xfrm>
              <a:custGeom>
                <a:avLst/>
                <a:gdLst>
                  <a:gd name="T0" fmla="*/ 78 w 83"/>
                  <a:gd name="T1" fmla="*/ 0 h 8"/>
                  <a:gd name="T2" fmla="*/ 77 w 83"/>
                  <a:gd name="T3" fmla="*/ 1 h 8"/>
                  <a:gd name="T4" fmla="*/ 77 w 83"/>
                  <a:gd name="T5" fmla="*/ 1 h 8"/>
                  <a:gd name="T6" fmla="*/ 68 w 83"/>
                  <a:gd name="T7" fmla="*/ 4 h 8"/>
                  <a:gd name="T8" fmla="*/ 55 w 83"/>
                  <a:gd name="T9" fmla="*/ 5 h 8"/>
                  <a:gd name="T10" fmla="*/ 50 w 83"/>
                  <a:gd name="T11" fmla="*/ 5 h 8"/>
                  <a:gd name="T12" fmla="*/ 24 w 83"/>
                  <a:gd name="T13" fmla="*/ 6 h 8"/>
                  <a:gd name="T14" fmla="*/ 21 w 83"/>
                  <a:gd name="T15" fmla="*/ 6 h 8"/>
                  <a:gd name="T16" fmla="*/ 5 w 83"/>
                  <a:gd name="T17" fmla="*/ 3 h 8"/>
                  <a:gd name="T18" fmla="*/ 4 w 83"/>
                  <a:gd name="T19" fmla="*/ 2 h 8"/>
                  <a:gd name="T20" fmla="*/ 4 w 83"/>
                  <a:gd name="T21" fmla="*/ 2 h 8"/>
                  <a:gd name="T22" fmla="*/ 7 w 83"/>
                  <a:gd name="T23" fmla="*/ 5 h 8"/>
                  <a:gd name="T24" fmla="*/ 21 w 83"/>
                  <a:gd name="T25" fmla="*/ 8 h 8"/>
                  <a:gd name="T26" fmla="*/ 25 w 83"/>
                  <a:gd name="T27" fmla="*/ 7 h 8"/>
                  <a:gd name="T28" fmla="*/ 56 w 83"/>
                  <a:gd name="T29" fmla="*/ 6 h 8"/>
                  <a:gd name="T30" fmla="*/ 71 w 83"/>
                  <a:gd name="T31" fmla="*/ 4 h 8"/>
                  <a:gd name="T32" fmla="*/ 80 w 83"/>
                  <a:gd name="T33" fmla="*/ 0 h 8"/>
                  <a:gd name="T34" fmla="*/ 78 w 83"/>
                  <a:gd name="T35" fmla="*/ 0 h 8"/>
                  <a:gd name="T36" fmla="*/ 78 w 83"/>
                  <a:gd name="T3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3" h="8">
                    <a:moveTo>
                      <a:pt x="78" y="0"/>
                    </a:moveTo>
                    <a:cubicBezTo>
                      <a:pt x="78" y="0"/>
                      <a:pt x="77" y="1"/>
                      <a:pt x="77" y="1"/>
                    </a:cubicBezTo>
                    <a:cubicBezTo>
                      <a:pt x="77" y="1"/>
                      <a:pt x="77" y="1"/>
                      <a:pt x="77" y="1"/>
                    </a:cubicBezTo>
                    <a:cubicBezTo>
                      <a:pt x="74" y="1"/>
                      <a:pt x="68" y="4"/>
                      <a:pt x="68" y="4"/>
                    </a:cubicBezTo>
                    <a:cubicBezTo>
                      <a:pt x="55" y="5"/>
                      <a:pt x="55" y="5"/>
                      <a:pt x="55" y="5"/>
                    </a:cubicBezTo>
                    <a:cubicBezTo>
                      <a:pt x="54" y="5"/>
                      <a:pt x="52" y="5"/>
                      <a:pt x="50" y="5"/>
                    </a:cubicBezTo>
                    <a:cubicBezTo>
                      <a:pt x="41" y="5"/>
                      <a:pt x="24" y="6"/>
                      <a:pt x="24" y="6"/>
                    </a:cubicBezTo>
                    <a:cubicBezTo>
                      <a:pt x="23" y="6"/>
                      <a:pt x="22" y="6"/>
                      <a:pt x="21" y="6"/>
                    </a:cubicBezTo>
                    <a:cubicBezTo>
                      <a:pt x="15" y="6"/>
                      <a:pt x="5" y="3"/>
                      <a:pt x="5" y="3"/>
                    </a:cubicBezTo>
                    <a:cubicBezTo>
                      <a:pt x="4" y="2"/>
                      <a:pt x="4" y="2"/>
                      <a:pt x="4" y="2"/>
                    </a:cubicBezTo>
                    <a:cubicBezTo>
                      <a:pt x="4" y="2"/>
                      <a:pt x="4" y="2"/>
                      <a:pt x="4" y="2"/>
                    </a:cubicBezTo>
                    <a:cubicBezTo>
                      <a:pt x="4" y="2"/>
                      <a:pt x="0" y="2"/>
                      <a:pt x="7" y="5"/>
                    </a:cubicBezTo>
                    <a:cubicBezTo>
                      <a:pt x="7" y="5"/>
                      <a:pt x="14" y="8"/>
                      <a:pt x="21" y="8"/>
                    </a:cubicBezTo>
                    <a:cubicBezTo>
                      <a:pt x="22" y="8"/>
                      <a:pt x="24" y="7"/>
                      <a:pt x="25" y="7"/>
                    </a:cubicBezTo>
                    <a:cubicBezTo>
                      <a:pt x="25" y="7"/>
                      <a:pt x="52" y="6"/>
                      <a:pt x="56" y="6"/>
                    </a:cubicBezTo>
                    <a:cubicBezTo>
                      <a:pt x="56" y="6"/>
                      <a:pt x="66" y="6"/>
                      <a:pt x="71" y="4"/>
                    </a:cubicBezTo>
                    <a:cubicBezTo>
                      <a:pt x="71" y="4"/>
                      <a:pt x="83" y="0"/>
                      <a:pt x="80" y="0"/>
                    </a:cubicBezTo>
                    <a:cubicBezTo>
                      <a:pt x="79" y="0"/>
                      <a:pt x="79" y="0"/>
                      <a:pt x="78" y="0"/>
                    </a:cubicBezTo>
                    <a:cubicBezTo>
                      <a:pt x="78" y="0"/>
                      <a:pt x="78" y="0"/>
                      <a:pt x="7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0" name="Freeform 366"/>
              <p:cNvSpPr>
                <a:spLocks noEditPoints="1"/>
              </p:cNvSpPr>
              <p:nvPr/>
            </p:nvSpPr>
            <p:spPr bwMode="auto">
              <a:xfrm>
                <a:off x="1876" y="760"/>
                <a:ext cx="108" cy="129"/>
              </a:xfrm>
              <a:custGeom>
                <a:avLst/>
                <a:gdLst>
                  <a:gd name="T0" fmla="*/ 43 w 74"/>
                  <a:gd name="T1" fmla="*/ 69 h 89"/>
                  <a:gd name="T2" fmla="*/ 47 w 74"/>
                  <a:gd name="T3" fmla="*/ 34 h 89"/>
                  <a:gd name="T4" fmla="*/ 50 w 74"/>
                  <a:gd name="T5" fmla="*/ 33 h 89"/>
                  <a:gd name="T6" fmla="*/ 50 w 74"/>
                  <a:gd name="T7" fmla="*/ 35 h 89"/>
                  <a:gd name="T8" fmla="*/ 36 w 74"/>
                  <a:gd name="T9" fmla="*/ 68 h 89"/>
                  <a:gd name="T10" fmla="*/ 40 w 74"/>
                  <a:gd name="T11" fmla="*/ 79 h 89"/>
                  <a:gd name="T12" fmla="*/ 32 w 74"/>
                  <a:gd name="T13" fmla="*/ 82 h 89"/>
                  <a:gd name="T14" fmla="*/ 13 w 74"/>
                  <a:gd name="T15" fmla="*/ 88 h 89"/>
                  <a:gd name="T16" fmla="*/ 20 w 74"/>
                  <a:gd name="T17" fmla="*/ 89 h 89"/>
                  <a:gd name="T18" fmla="*/ 73 w 74"/>
                  <a:gd name="T19" fmla="*/ 84 h 89"/>
                  <a:gd name="T20" fmla="*/ 72 w 74"/>
                  <a:gd name="T21" fmla="*/ 83 h 89"/>
                  <a:gd name="T22" fmla="*/ 70 w 74"/>
                  <a:gd name="T23" fmla="*/ 79 h 89"/>
                  <a:gd name="T24" fmla="*/ 67 w 74"/>
                  <a:gd name="T25" fmla="*/ 77 h 89"/>
                  <a:gd name="T26" fmla="*/ 53 w 74"/>
                  <a:gd name="T27" fmla="*/ 84 h 89"/>
                  <a:gd name="T28" fmla="*/ 45 w 74"/>
                  <a:gd name="T29" fmla="*/ 80 h 89"/>
                  <a:gd name="T30" fmla="*/ 42 w 74"/>
                  <a:gd name="T31" fmla="*/ 66 h 89"/>
                  <a:gd name="T32" fmla="*/ 46 w 74"/>
                  <a:gd name="T33" fmla="*/ 65 h 89"/>
                  <a:gd name="T34" fmla="*/ 52 w 74"/>
                  <a:gd name="T35" fmla="*/ 59 h 89"/>
                  <a:gd name="T36" fmla="*/ 57 w 74"/>
                  <a:gd name="T37" fmla="*/ 47 h 89"/>
                  <a:gd name="T38" fmla="*/ 58 w 74"/>
                  <a:gd name="T39" fmla="*/ 37 h 89"/>
                  <a:gd name="T40" fmla="*/ 57 w 74"/>
                  <a:gd name="T41" fmla="*/ 30 h 89"/>
                  <a:gd name="T42" fmla="*/ 55 w 74"/>
                  <a:gd name="T43" fmla="*/ 36 h 89"/>
                  <a:gd name="T44" fmla="*/ 54 w 74"/>
                  <a:gd name="T45" fmla="*/ 30 h 89"/>
                  <a:gd name="T46" fmla="*/ 56 w 74"/>
                  <a:gd name="T47" fmla="*/ 30 h 89"/>
                  <a:gd name="T48" fmla="*/ 39 w 74"/>
                  <a:gd name="T49" fmla="*/ 34 h 89"/>
                  <a:gd name="T50" fmla="*/ 43 w 74"/>
                  <a:gd name="T51" fmla="*/ 33 h 89"/>
                  <a:gd name="T52" fmla="*/ 43 w 74"/>
                  <a:gd name="T53" fmla="*/ 33 h 89"/>
                  <a:gd name="T54" fmla="*/ 46 w 74"/>
                  <a:gd name="T55" fmla="*/ 27 h 89"/>
                  <a:gd name="T56" fmla="*/ 44 w 74"/>
                  <a:gd name="T57" fmla="*/ 23 h 89"/>
                  <a:gd name="T58" fmla="*/ 44 w 74"/>
                  <a:gd name="T59" fmla="*/ 24 h 89"/>
                  <a:gd name="T60" fmla="*/ 55 w 74"/>
                  <a:gd name="T61" fmla="*/ 22 h 89"/>
                  <a:gd name="T62" fmla="*/ 55 w 74"/>
                  <a:gd name="T63" fmla="*/ 22 h 89"/>
                  <a:gd name="T64" fmla="*/ 48 w 74"/>
                  <a:gd name="T65" fmla="*/ 25 h 89"/>
                  <a:gd name="T66" fmla="*/ 24 w 74"/>
                  <a:gd name="T67" fmla="*/ 21 h 89"/>
                  <a:gd name="T68" fmla="*/ 53 w 74"/>
                  <a:gd name="T69" fmla="*/ 21 h 89"/>
                  <a:gd name="T70" fmla="*/ 51 w 74"/>
                  <a:gd name="T71" fmla="*/ 24 h 89"/>
                  <a:gd name="T72" fmla="*/ 53 w 74"/>
                  <a:gd name="T73" fmla="*/ 21 h 89"/>
                  <a:gd name="T74" fmla="*/ 48 w 74"/>
                  <a:gd name="T75" fmla="*/ 16 h 89"/>
                  <a:gd name="T76" fmla="*/ 31 w 74"/>
                  <a:gd name="T77" fmla="*/ 11 h 89"/>
                  <a:gd name="T78" fmla="*/ 32 w 74"/>
                  <a:gd name="T79" fmla="*/ 0 h 89"/>
                  <a:gd name="T80" fmla="*/ 18 w 74"/>
                  <a:gd name="T81" fmla="*/ 19 h 89"/>
                  <a:gd name="T82" fmla="*/ 21 w 74"/>
                  <a:gd name="T83" fmla="*/ 19 h 89"/>
                  <a:gd name="T84" fmla="*/ 25 w 74"/>
                  <a:gd name="T85" fmla="*/ 22 h 89"/>
                  <a:gd name="T86" fmla="*/ 29 w 74"/>
                  <a:gd name="T87" fmla="*/ 21 h 89"/>
                  <a:gd name="T88" fmla="*/ 47 w 74"/>
                  <a:gd name="T89" fmla="*/ 18 h 89"/>
                  <a:gd name="T90" fmla="*/ 48 w 74"/>
                  <a:gd name="T91" fmla="*/ 20 h 89"/>
                  <a:gd name="T92" fmla="*/ 46 w 74"/>
                  <a:gd name="T93" fmla="*/ 8 h 89"/>
                  <a:gd name="T94" fmla="*/ 43 w 74"/>
                  <a:gd name="T95" fmla="*/ 3 h 89"/>
                  <a:gd name="T96" fmla="*/ 32 w 74"/>
                  <a:gd name="T9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89">
                    <a:moveTo>
                      <a:pt x="43" y="69"/>
                    </a:moveTo>
                    <a:cubicBezTo>
                      <a:pt x="43" y="69"/>
                      <a:pt x="43" y="69"/>
                      <a:pt x="43" y="70"/>
                    </a:cubicBezTo>
                    <a:cubicBezTo>
                      <a:pt x="43" y="70"/>
                      <a:pt x="43" y="70"/>
                      <a:pt x="43" y="70"/>
                    </a:cubicBezTo>
                    <a:cubicBezTo>
                      <a:pt x="43" y="69"/>
                      <a:pt x="43" y="69"/>
                      <a:pt x="43" y="69"/>
                    </a:cubicBezTo>
                    <a:moveTo>
                      <a:pt x="49" y="31"/>
                    </a:moveTo>
                    <a:cubicBezTo>
                      <a:pt x="48" y="31"/>
                      <a:pt x="47" y="31"/>
                      <a:pt x="46" y="32"/>
                    </a:cubicBezTo>
                    <a:cubicBezTo>
                      <a:pt x="46" y="34"/>
                      <a:pt x="47" y="34"/>
                      <a:pt x="47" y="34"/>
                    </a:cubicBezTo>
                    <a:cubicBezTo>
                      <a:pt x="47" y="34"/>
                      <a:pt x="47" y="34"/>
                      <a:pt x="47" y="34"/>
                    </a:cubicBezTo>
                    <a:cubicBezTo>
                      <a:pt x="48" y="34"/>
                      <a:pt x="49" y="32"/>
                      <a:pt x="49" y="31"/>
                    </a:cubicBezTo>
                    <a:moveTo>
                      <a:pt x="52" y="30"/>
                    </a:moveTo>
                    <a:cubicBezTo>
                      <a:pt x="52" y="30"/>
                      <a:pt x="51" y="30"/>
                      <a:pt x="51" y="30"/>
                    </a:cubicBezTo>
                    <a:cubicBezTo>
                      <a:pt x="51" y="32"/>
                      <a:pt x="50" y="33"/>
                      <a:pt x="50" y="33"/>
                    </a:cubicBezTo>
                    <a:cubicBezTo>
                      <a:pt x="50" y="33"/>
                      <a:pt x="50" y="34"/>
                      <a:pt x="50" y="34"/>
                    </a:cubicBezTo>
                    <a:cubicBezTo>
                      <a:pt x="52" y="34"/>
                      <a:pt x="52" y="34"/>
                      <a:pt x="52" y="34"/>
                    </a:cubicBezTo>
                    <a:cubicBezTo>
                      <a:pt x="51" y="35"/>
                      <a:pt x="51" y="35"/>
                      <a:pt x="51" y="35"/>
                    </a:cubicBezTo>
                    <a:cubicBezTo>
                      <a:pt x="51" y="35"/>
                      <a:pt x="51" y="35"/>
                      <a:pt x="50" y="35"/>
                    </a:cubicBezTo>
                    <a:cubicBezTo>
                      <a:pt x="50" y="35"/>
                      <a:pt x="48" y="36"/>
                      <a:pt x="45" y="40"/>
                    </a:cubicBezTo>
                    <a:cubicBezTo>
                      <a:pt x="43" y="41"/>
                      <a:pt x="25" y="48"/>
                      <a:pt x="34" y="54"/>
                    </a:cubicBezTo>
                    <a:cubicBezTo>
                      <a:pt x="34" y="54"/>
                      <a:pt x="34" y="54"/>
                      <a:pt x="34" y="54"/>
                    </a:cubicBezTo>
                    <a:cubicBezTo>
                      <a:pt x="35" y="54"/>
                      <a:pt x="47" y="55"/>
                      <a:pt x="36" y="68"/>
                    </a:cubicBezTo>
                    <a:cubicBezTo>
                      <a:pt x="36" y="68"/>
                      <a:pt x="24" y="80"/>
                      <a:pt x="33" y="80"/>
                    </a:cubicBezTo>
                    <a:cubicBezTo>
                      <a:pt x="34" y="80"/>
                      <a:pt x="36" y="80"/>
                      <a:pt x="39" y="79"/>
                    </a:cubicBezTo>
                    <a:cubicBezTo>
                      <a:pt x="39" y="79"/>
                      <a:pt x="39" y="79"/>
                      <a:pt x="40" y="79"/>
                    </a:cubicBezTo>
                    <a:cubicBezTo>
                      <a:pt x="40" y="79"/>
                      <a:pt x="40" y="79"/>
                      <a:pt x="40" y="79"/>
                    </a:cubicBezTo>
                    <a:cubicBezTo>
                      <a:pt x="40" y="80"/>
                      <a:pt x="40" y="80"/>
                      <a:pt x="40" y="80"/>
                    </a:cubicBezTo>
                    <a:cubicBezTo>
                      <a:pt x="40" y="80"/>
                      <a:pt x="40" y="80"/>
                      <a:pt x="40" y="80"/>
                    </a:cubicBezTo>
                    <a:cubicBezTo>
                      <a:pt x="40" y="80"/>
                      <a:pt x="36" y="82"/>
                      <a:pt x="33" y="82"/>
                    </a:cubicBezTo>
                    <a:cubicBezTo>
                      <a:pt x="32" y="82"/>
                      <a:pt x="32" y="82"/>
                      <a:pt x="32" y="82"/>
                    </a:cubicBezTo>
                    <a:cubicBezTo>
                      <a:pt x="32" y="82"/>
                      <a:pt x="32" y="82"/>
                      <a:pt x="31" y="82"/>
                    </a:cubicBezTo>
                    <a:cubicBezTo>
                      <a:pt x="30" y="82"/>
                      <a:pt x="23" y="83"/>
                      <a:pt x="21" y="87"/>
                    </a:cubicBezTo>
                    <a:cubicBezTo>
                      <a:pt x="21" y="87"/>
                      <a:pt x="20" y="89"/>
                      <a:pt x="16" y="89"/>
                    </a:cubicBezTo>
                    <a:cubicBezTo>
                      <a:pt x="16" y="89"/>
                      <a:pt x="14" y="89"/>
                      <a:pt x="13" y="88"/>
                    </a:cubicBezTo>
                    <a:cubicBezTo>
                      <a:pt x="0" y="85"/>
                      <a:pt x="0" y="85"/>
                      <a:pt x="0" y="85"/>
                    </a:cubicBezTo>
                    <a:cubicBezTo>
                      <a:pt x="0" y="85"/>
                      <a:pt x="0" y="85"/>
                      <a:pt x="1" y="86"/>
                    </a:cubicBezTo>
                    <a:cubicBezTo>
                      <a:pt x="1" y="86"/>
                      <a:pt x="11" y="89"/>
                      <a:pt x="17" y="89"/>
                    </a:cubicBezTo>
                    <a:cubicBezTo>
                      <a:pt x="18" y="89"/>
                      <a:pt x="19" y="89"/>
                      <a:pt x="20" y="89"/>
                    </a:cubicBezTo>
                    <a:cubicBezTo>
                      <a:pt x="20" y="89"/>
                      <a:pt x="37" y="88"/>
                      <a:pt x="46" y="88"/>
                    </a:cubicBezTo>
                    <a:cubicBezTo>
                      <a:pt x="48" y="88"/>
                      <a:pt x="50" y="88"/>
                      <a:pt x="51" y="88"/>
                    </a:cubicBezTo>
                    <a:cubicBezTo>
                      <a:pt x="64" y="87"/>
                      <a:pt x="64" y="87"/>
                      <a:pt x="64" y="87"/>
                    </a:cubicBezTo>
                    <a:cubicBezTo>
                      <a:pt x="64" y="87"/>
                      <a:pt x="70" y="84"/>
                      <a:pt x="73" y="84"/>
                    </a:cubicBezTo>
                    <a:cubicBezTo>
                      <a:pt x="73" y="84"/>
                      <a:pt x="73" y="84"/>
                      <a:pt x="73" y="84"/>
                    </a:cubicBezTo>
                    <a:cubicBezTo>
                      <a:pt x="73" y="84"/>
                      <a:pt x="74" y="83"/>
                      <a:pt x="74" y="83"/>
                    </a:cubicBezTo>
                    <a:cubicBezTo>
                      <a:pt x="73" y="82"/>
                      <a:pt x="73" y="82"/>
                      <a:pt x="73" y="82"/>
                    </a:cubicBezTo>
                    <a:cubicBezTo>
                      <a:pt x="73" y="83"/>
                      <a:pt x="72" y="83"/>
                      <a:pt x="72" y="83"/>
                    </a:cubicBezTo>
                    <a:cubicBezTo>
                      <a:pt x="71" y="83"/>
                      <a:pt x="71" y="83"/>
                      <a:pt x="71" y="83"/>
                    </a:cubicBezTo>
                    <a:cubicBezTo>
                      <a:pt x="72" y="81"/>
                      <a:pt x="72" y="80"/>
                      <a:pt x="71" y="80"/>
                    </a:cubicBezTo>
                    <a:cubicBezTo>
                      <a:pt x="70" y="79"/>
                      <a:pt x="70" y="79"/>
                      <a:pt x="70" y="79"/>
                    </a:cubicBezTo>
                    <a:cubicBezTo>
                      <a:pt x="70" y="79"/>
                      <a:pt x="70" y="79"/>
                      <a:pt x="70" y="79"/>
                    </a:cubicBezTo>
                    <a:cubicBezTo>
                      <a:pt x="68" y="81"/>
                      <a:pt x="64" y="85"/>
                      <a:pt x="64" y="85"/>
                    </a:cubicBezTo>
                    <a:cubicBezTo>
                      <a:pt x="63" y="84"/>
                      <a:pt x="68" y="78"/>
                      <a:pt x="68" y="78"/>
                    </a:cubicBezTo>
                    <a:cubicBezTo>
                      <a:pt x="68" y="78"/>
                      <a:pt x="68" y="78"/>
                      <a:pt x="68" y="78"/>
                    </a:cubicBezTo>
                    <a:cubicBezTo>
                      <a:pt x="67" y="77"/>
                      <a:pt x="67" y="77"/>
                      <a:pt x="67" y="77"/>
                    </a:cubicBezTo>
                    <a:cubicBezTo>
                      <a:pt x="67" y="77"/>
                      <a:pt x="67" y="77"/>
                      <a:pt x="67" y="77"/>
                    </a:cubicBezTo>
                    <a:cubicBezTo>
                      <a:pt x="66" y="78"/>
                      <a:pt x="66" y="78"/>
                      <a:pt x="64" y="79"/>
                    </a:cubicBezTo>
                    <a:cubicBezTo>
                      <a:pt x="59" y="84"/>
                      <a:pt x="56" y="85"/>
                      <a:pt x="54" y="85"/>
                    </a:cubicBezTo>
                    <a:cubicBezTo>
                      <a:pt x="53" y="85"/>
                      <a:pt x="53" y="84"/>
                      <a:pt x="53" y="84"/>
                    </a:cubicBezTo>
                    <a:cubicBezTo>
                      <a:pt x="55" y="80"/>
                      <a:pt x="63" y="78"/>
                      <a:pt x="63" y="78"/>
                    </a:cubicBezTo>
                    <a:cubicBezTo>
                      <a:pt x="63" y="78"/>
                      <a:pt x="59" y="78"/>
                      <a:pt x="55" y="78"/>
                    </a:cubicBezTo>
                    <a:cubicBezTo>
                      <a:pt x="51" y="78"/>
                      <a:pt x="47" y="78"/>
                      <a:pt x="45" y="80"/>
                    </a:cubicBezTo>
                    <a:cubicBezTo>
                      <a:pt x="45" y="80"/>
                      <a:pt x="45" y="80"/>
                      <a:pt x="45" y="80"/>
                    </a:cubicBezTo>
                    <a:cubicBezTo>
                      <a:pt x="45" y="80"/>
                      <a:pt x="45" y="80"/>
                      <a:pt x="45" y="80"/>
                    </a:cubicBezTo>
                    <a:cubicBezTo>
                      <a:pt x="44" y="78"/>
                      <a:pt x="42" y="73"/>
                      <a:pt x="43" y="70"/>
                    </a:cubicBezTo>
                    <a:cubicBezTo>
                      <a:pt x="42" y="70"/>
                      <a:pt x="42" y="70"/>
                      <a:pt x="41" y="70"/>
                    </a:cubicBezTo>
                    <a:cubicBezTo>
                      <a:pt x="41" y="68"/>
                      <a:pt x="41" y="67"/>
                      <a:pt x="42" y="66"/>
                    </a:cubicBezTo>
                    <a:cubicBezTo>
                      <a:pt x="43" y="66"/>
                      <a:pt x="43" y="66"/>
                      <a:pt x="43" y="66"/>
                    </a:cubicBezTo>
                    <a:cubicBezTo>
                      <a:pt x="43" y="66"/>
                      <a:pt x="43" y="66"/>
                      <a:pt x="43" y="66"/>
                    </a:cubicBezTo>
                    <a:cubicBezTo>
                      <a:pt x="42" y="66"/>
                      <a:pt x="42" y="66"/>
                      <a:pt x="42" y="66"/>
                    </a:cubicBezTo>
                    <a:cubicBezTo>
                      <a:pt x="43" y="66"/>
                      <a:pt x="45" y="65"/>
                      <a:pt x="46" y="65"/>
                    </a:cubicBezTo>
                    <a:cubicBezTo>
                      <a:pt x="46" y="65"/>
                      <a:pt x="46" y="65"/>
                      <a:pt x="46" y="65"/>
                    </a:cubicBezTo>
                    <a:cubicBezTo>
                      <a:pt x="48" y="63"/>
                      <a:pt x="50" y="62"/>
                      <a:pt x="52" y="62"/>
                    </a:cubicBezTo>
                    <a:cubicBezTo>
                      <a:pt x="54" y="62"/>
                      <a:pt x="56" y="62"/>
                      <a:pt x="57" y="64"/>
                    </a:cubicBezTo>
                    <a:cubicBezTo>
                      <a:pt x="57" y="64"/>
                      <a:pt x="56" y="59"/>
                      <a:pt x="52" y="59"/>
                    </a:cubicBezTo>
                    <a:cubicBezTo>
                      <a:pt x="51" y="59"/>
                      <a:pt x="51" y="59"/>
                      <a:pt x="50" y="59"/>
                    </a:cubicBezTo>
                    <a:cubicBezTo>
                      <a:pt x="50" y="59"/>
                      <a:pt x="40" y="58"/>
                      <a:pt x="55" y="55"/>
                    </a:cubicBezTo>
                    <a:cubicBezTo>
                      <a:pt x="55" y="55"/>
                      <a:pt x="62" y="54"/>
                      <a:pt x="54" y="54"/>
                    </a:cubicBezTo>
                    <a:cubicBezTo>
                      <a:pt x="54" y="54"/>
                      <a:pt x="47" y="51"/>
                      <a:pt x="57" y="47"/>
                    </a:cubicBezTo>
                    <a:cubicBezTo>
                      <a:pt x="57" y="47"/>
                      <a:pt x="65" y="42"/>
                      <a:pt x="55" y="42"/>
                    </a:cubicBezTo>
                    <a:cubicBezTo>
                      <a:pt x="55" y="42"/>
                      <a:pt x="54" y="42"/>
                      <a:pt x="53" y="42"/>
                    </a:cubicBezTo>
                    <a:cubicBezTo>
                      <a:pt x="53" y="42"/>
                      <a:pt x="53" y="42"/>
                      <a:pt x="52" y="42"/>
                    </a:cubicBezTo>
                    <a:cubicBezTo>
                      <a:pt x="49" y="42"/>
                      <a:pt x="42" y="41"/>
                      <a:pt x="58" y="37"/>
                    </a:cubicBezTo>
                    <a:cubicBezTo>
                      <a:pt x="58" y="37"/>
                      <a:pt x="58" y="37"/>
                      <a:pt x="59" y="36"/>
                    </a:cubicBezTo>
                    <a:cubicBezTo>
                      <a:pt x="58" y="36"/>
                      <a:pt x="58" y="34"/>
                      <a:pt x="58" y="34"/>
                    </a:cubicBezTo>
                    <a:cubicBezTo>
                      <a:pt x="58" y="33"/>
                      <a:pt x="58" y="32"/>
                      <a:pt x="58" y="31"/>
                    </a:cubicBezTo>
                    <a:cubicBezTo>
                      <a:pt x="58" y="31"/>
                      <a:pt x="57" y="30"/>
                      <a:pt x="57" y="30"/>
                    </a:cubicBezTo>
                    <a:cubicBezTo>
                      <a:pt x="57" y="30"/>
                      <a:pt x="57" y="31"/>
                      <a:pt x="57" y="31"/>
                    </a:cubicBezTo>
                    <a:cubicBezTo>
                      <a:pt x="57" y="31"/>
                      <a:pt x="57" y="36"/>
                      <a:pt x="56" y="36"/>
                    </a:cubicBezTo>
                    <a:cubicBezTo>
                      <a:pt x="56" y="36"/>
                      <a:pt x="55" y="36"/>
                      <a:pt x="55" y="36"/>
                    </a:cubicBezTo>
                    <a:cubicBezTo>
                      <a:pt x="55" y="36"/>
                      <a:pt x="55" y="36"/>
                      <a:pt x="55" y="36"/>
                    </a:cubicBezTo>
                    <a:cubicBezTo>
                      <a:pt x="54" y="36"/>
                      <a:pt x="51" y="35"/>
                      <a:pt x="52" y="32"/>
                    </a:cubicBezTo>
                    <a:cubicBezTo>
                      <a:pt x="52" y="32"/>
                      <a:pt x="52" y="31"/>
                      <a:pt x="52" y="30"/>
                    </a:cubicBezTo>
                    <a:moveTo>
                      <a:pt x="54" y="30"/>
                    </a:moveTo>
                    <a:cubicBezTo>
                      <a:pt x="54" y="30"/>
                      <a:pt x="54" y="30"/>
                      <a:pt x="54" y="30"/>
                    </a:cubicBezTo>
                    <a:cubicBezTo>
                      <a:pt x="54" y="34"/>
                      <a:pt x="55" y="34"/>
                      <a:pt x="55" y="34"/>
                    </a:cubicBezTo>
                    <a:cubicBezTo>
                      <a:pt x="55" y="34"/>
                      <a:pt x="55" y="34"/>
                      <a:pt x="55" y="34"/>
                    </a:cubicBezTo>
                    <a:cubicBezTo>
                      <a:pt x="55" y="34"/>
                      <a:pt x="55" y="34"/>
                      <a:pt x="55" y="34"/>
                    </a:cubicBezTo>
                    <a:cubicBezTo>
                      <a:pt x="56" y="34"/>
                      <a:pt x="56" y="32"/>
                      <a:pt x="56" y="30"/>
                    </a:cubicBezTo>
                    <a:cubicBezTo>
                      <a:pt x="55" y="30"/>
                      <a:pt x="55" y="30"/>
                      <a:pt x="54" y="30"/>
                    </a:cubicBezTo>
                    <a:moveTo>
                      <a:pt x="44" y="29"/>
                    </a:moveTo>
                    <a:cubicBezTo>
                      <a:pt x="43" y="30"/>
                      <a:pt x="42" y="32"/>
                      <a:pt x="40" y="33"/>
                    </a:cubicBezTo>
                    <a:cubicBezTo>
                      <a:pt x="40" y="34"/>
                      <a:pt x="40" y="34"/>
                      <a:pt x="39" y="34"/>
                    </a:cubicBezTo>
                    <a:cubicBezTo>
                      <a:pt x="39" y="35"/>
                      <a:pt x="38" y="37"/>
                      <a:pt x="38" y="38"/>
                    </a:cubicBezTo>
                    <a:cubicBezTo>
                      <a:pt x="46" y="35"/>
                      <a:pt x="46" y="35"/>
                      <a:pt x="46" y="35"/>
                    </a:cubicBezTo>
                    <a:cubicBezTo>
                      <a:pt x="44" y="35"/>
                      <a:pt x="44" y="33"/>
                      <a:pt x="44" y="32"/>
                    </a:cubicBezTo>
                    <a:cubicBezTo>
                      <a:pt x="44" y="33"/>
                      <a:pt x="44" y="33"/>
                      <a:pt x="43" y="33"/>
                    </a:cubicBezTo>
                    <a:cubicBezTo>
                      <a:pt x="42" y="36"/>
                      <a:pt x="42" y="36"/>
                      <a:pt x="42" y="36"/>
                    </a:cubicBezTo>
                    <a:cubicBezTo>
                      <a:pt x="40" y="36"/>
                      <a:pt x="40" y="36"/>
                      <a:pt x="40" y="36"/>
                    </a:cubicBezTo>
                    <a:cubicBezTo>
                      <a:pt x="41" y="33"/>
                      <a:pt x="41" y="33"/>
                      <a:pt x="41" y="33"/>
                    </a:cubicBezTo>
                    <a:cubicBezTo>
                      <a:pt x="43" y="33"/>
                      <a:pt x="43" y="33"/>
                      <a:pt x="43" y="33"/>
                    </a:cubicBezTo>
                    <a:cubicBezTo>
                      <a:pt x="42" y="32"/>
                      <a:pt x="42" y="32"/>
                      <a:pt x="44" y="30"/>
                    </a:cubicBezTo>
                    <a:cubicBezTo>
                      <a:pt x="44" y="29"/>
                      <a:pt x="44" y="29"/>
                      <a:pt x="44" y="29"/>
                    </a:cubicBezTo>
                    <a:moveTo>
                      <a:pt x="49" y="25"/>
                    </a:moveTo>
                    <a:cubicBezTo>
                      <a:pt x="48" y="26"/>
                      <a:pt x="47" y="27"/>
                      <a:pt x="46" y="27"/>
                    </a:cubicBezTo>
                    <a:cubicBezTo>
                      <a:pt x="46" y="28"/>
                      <a:pt x="46" y="28"/>
                      <a:pt x="46" y="28"/>
                    </a:cubicBezTo>
                    <a:cubicBezTo>
                      <a:pt x="47" y="28"/>
                      <a:pt x="48" y="27"/>
                      <a:pt x="49" y="26"/>
                    </a:cubicBezTo>
                    <a:cubicBezTo>
                      <a:pt x="49" y="26"/>
                      <a:pt x="49" y="26"/>
                      <a:pt x="49" y="25"/>
                    </a:cubicBezTo>
                    <a:moveTo>
                      <a:pt x="44" y="23"/>
                    </a:moveTo>
                    <a:cubicBezTo>
                      <a:pt x="43" y="24"/>
                      <a:pt x="43" y="24"/>
                      <a:pt x="42" y="25"/>
                    </a:cubicBezTo>
                    <a:cubicBezTo>
                      <a:pt x="42" y="25"/>
                      <a:pt x="41" y="26"/>
                      <a:pt x="43" y="26"/>
                    </a:cubicBezTo>
                    <a:cubicBezTo>
                      <a:pt x="43" y="26"/>
                      <a:pt x="44" y="26"/>
                      <a:pt x="44" y="26"/>
                    </a:cubicBezTo>
                    <a:cubicBezTo>
                      <a:pt x="44" y="25"/>
                      <a:pt x="44" y="24"/>
                      <a:pt x="44" y="24"/>
                    </a:cubicBezTo>
                    <a:cubicBezTo>
                      <a:pt x="44" y="24"/>
                      <a:pt x="44" y="23"/>
                      <a:pt x="44" y="23"/>
                    </a:cubicBezTo>
                    <a:moveTo>
                      <a:pt x="55" y="22"/>
                    </a:moveTo>
                    <a:cubicBezTo>
                      <a:pt x="55" y="22"/>
                      <a:pt x="55" y="22"/>
                      <a:pt x="55" y="22"/>
                    </a:cubicBezTo>
                    <a:cubicBezTo>
                      <a:pt x="55" y="22"/>
                      <a:pt x="55" y="22"/>
                      <a:pt x="55" y="22"/>
                    </a:cubicBezTo>
                    <a:cubicBezTo>
                      <a:pt x="54" y="22"/>
                      <a:pt x="54" y="23"/>
                      <a:pt x="54" y="24"/>
                    </a:cubicBezTo>
                    <a:cubicBezTo>
                      <a:pt x="54" y="24"/>
                      <a:pt x="54" y="24"/>
                      <a:pt x="54" y="24"/>
                    </a:cubicBezTo>
                    <a:cubicBezTo>
                      <a:pt x="54" y="24"/>
                      <a:pt x="55" y="23"/>
                      <a:pt x="55" y="22"/>
                    </a:cubicBezTo>
                    <a:cubicBezTo>
                      <a:pt x="55" y="22"/>
                      <a:pt x="55" y="22"/>
                      <a:pt x="55" y="22"/>
                    </a:cubicBezTo>
                    <a:moveTo>
                      <a:pt x="47" y="22"/>
                    </a:moveTo>
                    <a:cubicBezTo>
                      <a:pt x="47" y="22"/>
                      <a:pt x="46" y="22"/>
                      <a:pt x="46" y="22"/>
                    </a:cubicBezTo>
                    <a:cubicBezTo>
                      <a:pt x="46" y="23"/>
                      <a:pt x="46" y="24"/>
                      <a:pt x="46" y="26"/>
                    </a:cubicBezTo>
                    <a:cubicBezTo>
                      <a:pt x="47" y="25"/>
                      <a:pt x="47" y="25"/>
                      <a:pt x="48" y="25"/>
                    </a:cubicBezTo>
                    <a:cubicBezTo>
                      <a:pt x="49" y="25"/>
                      <a:pt x="49" y="25"/>
                      <a:pt x="49" y="25"/>
                    </a:cubicBezTo>
                    <a:cubicBezTo>
                      <a:pt x="49" y="24"/>
                      <a:pt x="49" y="24"/>
                      <a:pt x="49" y="24"/>
                    </a:cubicBezTo>
                    <a:cubicBezTo>
                      <a:pt x="49" y="22"/>
                      <a:pt x="48" y="22"/>
                      <a:pt x="47" y="22"/>
                    </a:cubicBezTo>
                    <a:moveTo>
                      <a:pt x="24" y="21"/>
                    </a:moveTo>
                    <a:cubicBezTo>
                      <a:pt x="24" y="21"/>
                      <a:pt x="24" y="22"/>
                      <a:pt x="24" y="22"/>
                    </a:cubicBezTo>
                    <a:cubicBezTo>
                      <a:pt x="24" y="22"/>
                      <a:pt x="24" y="22"/>
                      <a:pt x="24" y="22"/>
                    </a:cubicBezTo>
                    <a:cubicBezTo>
                      <a:pt x="24" y="22"/>
                      <a:pt x="24" y="21"/>
                      <a:pt x="24" y="21"/>
                    </a:cubicBezTo>
                    <a:moveTo>
                      <a:pt x="53" y="21"/>
                    </a:moveTo>
                    <a:cubicBezTo>
                      <a:pt x="52" y="21"/>
                      <a:pt x="51" y="21"/>
                      <a:pt x="50" y="22"/>
                    </a:cubicBezTo>
                    <a:cubicBezTo>
                      <a:pt x="51" y="22"/>
                      <a:pt x="51" y="23"/>
                      <a:pt x="51" y="24"/>
                    </a:cubicBezTo>
                    <a:cubicBezTo>
                      <a:pt x="51" y="24"/>
                      <a:pt x="51" y="24"/>
                      <a:pt x="51" y="24"/>
                    </a:cubicBezTo>
                    <a:cubicBezTo>
                      <a:pt x="51" y="24"/>
                      <a:pt x="51" y="24"/>
                      <a:pt x="51" y="24"/>
                    </a:cubicBezTo>
                    <a:cubicBezTo>
                      <a:pt x="51" y="24"/>
                      <a:pt x="51" y="25"/>
                      <a:pt x="51" y="25"/>
                    </a:cubicBezTo>
                    <a:cubicBezTo>
                      <a:pt x="52" y="25"/>
                      <a:pt x="52" y="25"/>
                      <a:pt x="52" y="25"/>
                    </a:cubicBezTo>
                    <a:cubicBezTo>
                      <a:pt x="52" y="23"/>
                      <a:pt x="52" y="22"/>
                      <a:pt x="52" y="22"/>
                    </a:cubicBezTo>
                    <a:cubicBezTo>
                      <a:pt x="52" y="22"/>
                      <a:pt x="52" y="22"/>
                      <a:pt x="53" y="21"/>
                    </a:cubicBezTo>
                    <a:moveTo>
                      <a:pt x="31" y="11"/>
                    </a:moveTo>
                    <a:cubicBezTo>
                      <a:pt x="31" y="11"/>
                      <a:pt x="33" y="11"/>
                      <a:pt x="33" y="6"/>
                    </a:cubicBezTo>
                    <a:cubicBezTo>
                      <a:pt x="39" y="17"/>
                      <a:pt x="39" y="17"/>
                      <a:pt x="39" y="17"/>
                    </a:cubicBezTo>
                    <a:cubicBezTo>
                      <a:pt x="39" y="17"/>
                      <a:pt x="45" y="16"/>
                      <a:pt x="48" y="16"/>
                    </a:cubicBezTo>
                    <a:cubicBezTo>
                      <a:pt x="50" y="16"/>
                      <a:pt x="51" y="17"/>
                      <a:pt x="46" y="18"/>
                    </a:cubicBezTo>
                    <a:cubicBezTo>
                      <a:pt x="46" y="18"/>
                      <a:pt x="46" y="18"/>
                      <a:pt x="45" y="18"/>
                    </a:cubicBezTo>
                    <a:cubicBezTo>
                      <a:pt x="44" y="18"/>
                      <a:pt x="39" y="18"/>
                      <a:pt x="34" y="23"/>
                    </a:cubicBezTo>
                    <a:cubicBezTo>
                      <a:pt x="34" y="23"/>
                      <a:pt x="34" y="11"/>
                      <a:pt x="31" y="11"/>
                    </a:cubicBezTo>
                    <a:cubicBezTo>
                      <a:pt x="31" y="11"/>
                      <a:pt x="31" y="11"/>
                      <a:pt x="31" y="11"/>
                    </a:cubicBezTo>
                    <a:cubicBezTo>
                      <a:pt x="31" y="11"/>
                      <a:pt x="31" y="11"/>
                      <a:pt x="31" y="11"/>
                    </a:cubicBezTo>
                    <a:cubicBezTo>
                      <a:pt x="31" y="11"/>
                      <a:pt x="31" y="11"/>
                      <a:pt x="31" y="11"/>
                    </a:cubicBezTo>
                    <a:moveTo>
                      <a:pt x="32" y="0"/>
                    </a:moveTo>
                    <a:cubicBezTo>
                      <a:pt x="32" y="0"/>
                      <a:pt x="35" y="11"/>
                      <a:pt x="30" y="11"/>
                    </a:cubicBezTo>
                    <a:cubicBezTo>
                      <a:pt x="29" y="11"/>
                      <a:pt x="27" y="10"/>
                      <a:pt x="25" y="9"/>
                    </a:cubicBezTo>
                    <a:cubicBezTo>
                      <a:pt x="25" y="9"/>
                      <a:pt x="25" y="9"/>
                      <a:pt x="25" y="9"/>
                    </a:cubicBezTo>
                    <a:cubicBezTo>
                      <a:pt x="24" y="9"/>
                      <a:pt x="22" y="10"/>
                      <a:pt x="18" y="19"/>
                    </a:cubicBezTo>
                    <a:cubicBezTo>
                      <a:pt x="18" y="19"/>
                      <a:pt x="20" y="20"/>
                      <a:pt x="22" y="21"/>
                    </a:cubicBezTo>
                    <a:cubicBezTo>
                      <a:pt x="23" y="21"/>
                      <a:pt x="23" y="21"/>
                      <a:pt x="23" y="21"/>
                    </a:cubicBezTo>
                    <a:cubicBezTo>
                      <a:pt x="24" y="21"/>
                      <a:pt x="24" y="21"/>
                      <a:pt x="24" y="21"/>
                    </a:cubicBezTo>
                    <a:cubicBezTo>
                      <a:pt x="24" y="20"/>
                      <a:pt x="23" y="19"/>
                      <a:pt x="21" y="19"/>
                    </a:cubicBezTo>
                    <a:cubicBezTo>
                      <a:pt x="21" y="19"/>
                      <a:pt x="20" y="19"/>
                      <a:pt x="19" y="19"/>
                    </a:cubicBezTo>
                    <a:cubicBezTo>
                      <a:pt x="19" y="19"/>
                      <a:pt x="23" y="9"/>
                      <a:pt x="24" y="9"/>
                    </a:cubicBezTo>
                    <a:cubicBezTo>
                      <a:pt x="24" y="9"/>
                      <a:pt x="24" y="9"/>
                      <a:pt x="24" y="9"/>
                    </a:cubicBezTo>
                    <a:cubicBezTo>
                      <a:pt x="25" y="22"/>
                      <a:pt x="25" y="22"/>
                      <a:pt x="25" y="22"/>
                    </a:cubicBezTo>
                    <a:cubicBezTo>
                      <a:pt x="25" y="22"/>
                      <a:pt x="26" y="22"/>
                      <a:pt x="26" y="22"/>
                    </a:cubicBezTo>
                    <a:cubicBezTo>
                      <a:pt x="27" y="22"/>
                      <a:pt x="27" y="21"/>
                      <a:pt x="28" y="21"/>
                    </a:cubicBezTo>
                    <a:cubicBezTo>
                      <a:pt x="28" y="21"/>
                      <a:pt x="29" y="21"/>
                      <a:pt x="29" y="21"/>
                    </a:cubicBezTo>
                    <a:cubicBezTo>
                      <a:pt x="29" y="21"/>
                      <a:pt x="29" y="21"/>
                      <a:pt x="29" y="21"/>
                    </a:cubicBezTo>
                    <a:cubicBezTo>
                      <a:pt x="30" y="21"/>
                      <a:pt x="32" y="22"/>
                      <a:pt x="33" y="23"/>
                    </a:cubicBezTo>
                    <a:cubicBezTo>
                      <a:pt x="33" y="24"/>
                      <a:pt x="34" y="24"/>
                      <a:pt x="34" y="24"/>
                    </a:cubicBezTo>
                    <a:cubicBezTo>
                      <a:pt x="35" y="22"/>
                      <a:pt x="37" y="21"/>
                      <a:pt x="38" y="21"/>
                    </a:cubicBezTo>
                    <a:cubicBezTo>
                      <a:pt x="41" y="20"/>
                      <a:pt x="44" y="18"/>
                      <a:pt x="47" y="18"/>
                    </a:cubicBezTo>
                    <a:cubicBezTo>
                      <a:pt x="47" y="18"/>
                      <a:pt x="48" y="18"/>
                      <a:pt x="48" y="18"/>
                    </a:cubicBezTo>
                    <a:cubicBezTo>
                      <a:pt x="48" y="18"/>
                      <a:pt x="48" y="18"/>
                      <a:pt x="49" y="18"/>
                    </a:cubicBezTo>
                    <a:cubicBezTo>
                      <a:pt x="49" y="18"/>
                      <a:pt x="49" y="18"/>
                      <a:pt x="47" y="20"/>
                    </a:cubicBezTo>
                    <a:cubicBezTo>
                      <a:pt x="48" y="20"/>
                      <a:pt x="48" y="20"/>
                      <a:pt x="48" y="20"/>
                    </a:cubicBezTo>
                    <a:cubicBezTo>
                      <a:pt x="49" y="20"/>
                      <a:pt x="50" y="19"/>
                      <a:pt x="53" y="17"/>
                    </a:cubicBezTo>
                    <a:cubicBezTo>
                      <a:pt x="53" y="17"/>
                      <a:pt x="49" y="17"/>
                      <a:pt x="50" y="15"/>
                    </a:cubicBezTo>
                    <a:cubicBezTo>
                      <a:pt x="50" y="15"/>
                      <a:pt x="40" y="7"/>
                      <a:pt x="45" y="7"/>
                    </a:cubicBezTo>
                    <a:cubicBezTo>
                      <a:pt x="45" y="7"/>
                      <a:pt x="46" y="7"/>
                      <a:pt x="46" y="8"/>
                    </a:cubicBezTo>
                    <a:cubicBezTo>
                      <a:pt x="46" y="8"/>
                      <a:pt x="54" y="8"/>
                      <a:pt x="58" y="15"/>
                    </a:cubicBezTo>
                    <a:cubicBezTo>
                      <a:pt x="58" y="14"/>
                      <a:pt x="58" y="13"/>
                      <a:pt x="58" y="12"/>
                    </a:cubicBezTo>
                    <a:cubicBezTo>
                      <a:pt x="58" y="12"/>
                      <a:pt x="50" y="4"/>
                      <a:pt x="47" y="1"/>
                    </a:cubicBezTo>
                    <a:cubicBezTo>
                      <a:pt x="46" y="1"/>
                      <a:pt x="46" y="3"/>
                      <a:pt x="43" y="3"/>
                    </a:cubicBezTo>
                    <a:cubicBezTo>
                      <a:pt x="42" y="3"/>
                      <a:pt x="40" y="3"/>
                      <a:pt x="38" y="2"/>
                    </a:cubicBezTo>
                    <a:cubicBezTo>
                      <a:pt x="38" y="2"/>
                      <a:pt x="36" y="1"/>
                      <a:pt x="33" y="1"/>
                    </a:cubicBezTo>
                    <a:cubicBezTo>
                      <a:pt x="33" y="1"/>
                      <a:pt x="33" y="1"/>
                      <a:pt x="32" y="0"/>
                    </a:cubicBezTo>
                    <a:cubicBezTo>
                      <a:pt x="32" y="0"/>
                      <a:pt x="32" y="0"/>
                      <a:pt x="32" y="0"/>
                    </a:cubicBezTo>
                    <a:cubicBezTo>
                      <a:pt x="32" y="0"/>
                      <a:pt x="32"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1" name="Freeform 367"/>
              <p:cNvSpPr>
                <a:spLocks/>
              </p:cNvSpPr>
              <p:nvPr/>
            </p:nvSpPr>
            <p:spPr bwMode="auto">
              <a:xfrm>
                <a:off x="1904" y="773"/>
                <a:ext cx="9" cy="19"/>
              </a:xfrm>
              <a:custGeom>
                <a:avLst/>
                <a:gdLst>
                  <a:gd name="T0" fmla="*/ 5 w 6"/>
                  <a:gd name="T1" fmla="*/ 0 h 13"/>
                  <a:gd name="T2" fmla="*/ 0 w 6"/>
                  <a:gd name="T3" fmla="*/ 10 h 13"/>
                  <a:gd name="T4" fmla="*/ 2 w 6"/>
                  <a:gd name="T5" fmla="*/ 10 h 13"/>
                  <a:gd name="T6" fmla="*/ 5 w 6"/>
                  <a:gd name="T7" fmla="*/ 12 h 13"/>
                  <a:gd name="T8" fmla="*/ 5 w 6"/>
                  <a:gd name="T9" fmla="*/ 12 h 13"/>
                  <a:gd name="T10" fmla="*/ 5 w 6"/>
                  <a:gd name="T11" fmla="*/ 12 h 13"/>
                  <a:gd name="T12" fmla="*/ 5 w 6"/>
                  <a:gd name="T13" fmla="*/ 13 h 13"/>
                  <a:gd name="T14" fmla="*/ 6 w 6"/>
                  <a:gd name="T15" fmla="*/ 13 h 13"/>
                  <a:gd name="T16" fmla="*/ 5 w 6"/>
                  <a:gd name="T17" fmla="*/ 0 h 13"/>
                  <a:gd name="T18" fmla="*/ 5 w 6"/>
                  <a:gd name="T1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13">
                    <a:moveTo>
                      <a:pt x="5" y="0"/>
                    </a:moveTo>
                    <a:cubicBezTo>
                      <a:pt x="4" y="0"/>
                      <a:pt x="0" y="10"/>
                      <a:pt x="0" y="10"/>
                    </a:cubicBezTo>
                    <a:cubicBezTo>
                      <a:pt x="1" y="10"/>
                      <a:pt x="2" y="10"/>
                      <a:pt x="2" y="10"/>
                    </a:cubicBezTo>
                    <a:cubicBezTo>
                      <a:pt x="4" y="10"/>
                      <a:pt x="5" y="11"/>
                      <a:pt x="5" y="12"/>
                    </a:cubicBezTo>
                    <a:cubicBezTo>
                      <a:pt x="5" y="12"/>
                      <a:pt x="5" y="12"/>
                      <a:pt x="5" y="12"/>
                    </a:cubicBezTo>
                    <a:cubicBezTo>
                      <a:pt x="5" y="12"/>
                      <a:pt x="5" y="12"/>
                      <a:pt x="5" y="12"/>
                    </a:cubicBezTo>
                    <a:cubicBezTo>
                      <a:pt x="5" y="12"/>
                      <a:pt x="5" y="13"/>
                      <a:pt x="5" y="13"/>
                    </a:cubicBezTo>
                    <a:cubicBezTo>
                      <a:pt x="5" y="13"/>
                      <a:pt x="6" y="13"/>
                      <a:pt x="6" y="13"/>
                    </a:cubicBezTo>
                    <a:cubicBezTo>
                      <a:pt x="5" y="0"/>
                      <a:pt x="5" y="0"/>
                      <a:pt x="5" y="0"/>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2" name="Freeform 368"/>
              <p:cNvSpPr>
                <a:spLocks noEditPoints="1"/>
              </p:cNvSpPr>
              <p:nvPr/>
            </p:nvSpPr>
            <p:spPr bwMode="auto">
              <a:xfrm>
                <a:off x="1921" y="768"/>
                <a:ext cx="29" cy="25"/>
              </a:xfrm>
              <a:custGeom>
                <a:avLst/>
                <a:gdLst>
                  <a:gd name="T0" fmla="*/ 0 w 20"/>
                  <a:gd name="T1" fmla="*/ 5 h 17"/>
                  <a:gd name="T2" fmla="*/ 0 w 20"/>
                  <a:gd name="T3" fmla="*/ 5 h 17"/>
                  <a:gd name="T4" fmla="*/ 0 w 20"/>
                  <a:gd name="T5" fmla="*/ 5 h 17"/>
                  <a:gd name="T6" fmla="*/ 2 w 20"/>
                  <a:gd name="T7" fmla="*/ 0 h 17"/>
                  <a:gd name="T8" fmla="*/ 0 w 20"/>
                  <a:gd name="T9" fmla="*/ 5 h 17"/>
                  <a:gd name="T10" fmla="*/ 0 w 20"/>
                  <a:gd name="T11" fmla="*/ 5 h 17"/>
                  <a:gd name="T12" fmla="*/ 3 w 20"/>
                  <a:gd name="T13" fmla="*/ 17 h 17"/>
                  <a:gd name="T14" fmla="*/ 14 w 20"/>
                  <a:gd name="T15" fmla="*/ 12 h 17"/>
                  <a:gd name="T16" fmla="*/ 15 w 20"/>
                  <a:gd name="T17" fmla="*/ 12 h 17"/>
                  <a:gd name="T18" fmla="*/ 17 w 20"/>
                  <a:gd name="T19" fmla="*/ 10 h 17"/>
                  <a:gd name="T20" fmla="*/ 8 w 20"/>
                  <a:gd name="T21" fmla="*/ 11 h 17"/>
                  <a:gd name="T22" fmla="*/ 2 w 20"/>
                  <a:gd name="T2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17">
                    <a:moveTo>
                      <a:pt x="0" y="5"/>
                    </a:moveTo>
                    <a:cubicBezTo>
                      <a:pt x="0" y="5"/>
                      <a:pt x="0" y="5"/>
                      <a:pt x="0" y="5"/>
                    </a:cubicBezTo>
                    <a:cubicBezTo>
                      <a:pt x="0" y="5"/>
                      <a:pt x="0" y="5"/>
                      <a:pt x="0" y="5"/>
                    </a:cubicBezTo>
                    <a:moveTo>
                      <a:pt x="2" y="0"/>
                    </a:moveTo>
                    <a:cubicBezTo>
                      <a:pt x="2" y="5"/>
                      <a:pt x="0" y="5"/>
                      <a:pt x="0" y="5"/>
                    </a:cubicBezTo>
                    <a:cubicBezTo>
                      <a:pt x="0" y="5"/>
                      <a:pt x="0" y="5"/>
                      <a:pt x="0" y="5"/>
                    </a:cubicBezTo>
                    <a:cubicBezTo>
                      <a:pt x="3" y="5"/>
                      <a:pt x="3" y="17"/>
                      <a:pt x="3" y="17"/>
                    </a:cubicBezTo>
                    <a:cubicBezTo>
                      <a:pt x="8" y="12"/>
                      <a:pt x="13" y="12"/>
                      <a:pt x="14" y="12"/>
                    </a:cubicBezTo>
                    <a:cubicBezTo>
                      <a:pt x="15" y="12"/>
                      <a:pt x="15" y="12"/>
                      <a:pt x="15" y="12"/>
                    </a:cubicBezTo>
                    <a:cubicBezTo>
                      <a:pt x="20" y="11"/>
                      <a:pt x="19" y="10"/>
                      <a:pt x="17" y="10"/>
                    </a:cubicBezTo>
                    <a:cubicBezTo>
                      <a:pt x="14" y="10"/>
                      <a:pt x="8" y="11"/>
                      <a:pt x="8" y="11"/>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3" name="Freeform 369"/>
              <p:cNvSpPr>
                <a:spLocks/>
              </p:cNvSpPr>
              <p:nvPr/>
            </p:nvSpPr>
            <p:spPr bwMode="auto">
              <a:xfrm>
                <a:off x="1936" y="856"/>
                <a:ext cx="3" cy="5"/>
              </a:xfrm>
              <a:custGeom>
                <a:avLst/>
                <a:gdLst>
                  <a:gd name="T0" fmla="*/ 1 w 2"/>
                  <a:gd name="T1" fmla="*/ 0 h 4"/>
                  <a:gd name="T2" fmla="*/ 0 w 2"/>
                  <a:gd name="T3" fmla="*/ 4 h 4"/>
                  <a:gd name="T4" fmla="*/ 2 w 2"/>
                  <a:gd name="T5" fmla="*/ 4 h 4"/>
                  <a:gd name="T6" fmla="*/ 2 w 2"/>
                  <a:gd name="T7" fmla="*/ 4 h 4"/>
                  <a:gd name="T8" fmla="*/ 2 w 2"/>
                  <a:gd name="T9" fmla="*/ 4 h 4"/>
                  <a:gd name="T10" fmla="*/ 2 w 2"/>
                  <a:gd name="T11" fmla="*/ 4 h 4"/>
                  <a:gd name="T12" fmla="*/ 2 w 2"/>
                  <a:gd name="T13" fmla="*/ 4 h 4"/>
                  <a:gd name="T14" fmla="*/ 2 w 2"/>
                  <a:gd name="T15" fmla="*/ 0 h 4"/>
                  <a:gd name="T16" fmla="*/ 1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1" y="0"/>
                    </a:moveTo>
                    <a:cubicBezTo>
                      <a:pt x="0" y="1"/>
                      <a:pt x="0" y="2"/>
                      <a:pt x="0" y="4"/>
                    </a:cubicBezTo>
                    <a:cubicBezTo>
                      <a:pt x="1" y="4"/>
                      <a:pt x="1" y="4"/>
                      <a:pt x="2" y="4"/>
                    </a:cubicBezTo>
                    <a:cubicBezTo>
                      <a:pt x="2" y="4"/>
                      <a:pt x="2" y="4"/>
                      <a:pt x="2" y="4"/>
                    </a:cubicBezTo>
                    <a:cubicBezTo>
                      <a:pt x="2" y="4"/>
                      <a:pt x="2" y="4"/>
                      <a:pt x="2" y="4"/>
                    </a:cubicBezTo>
                    <a:cubicBezTo>
                      <a:pt x="2" y="4"/>
                      <a:pt x="2" y="4"/>
                      <a:pt x="2" y="4"/>
                    </a:cubicBezTo>
                    <a:cubicBezTo>
                      <a:pt x="2" y="4"/>
                      <a:pt x="2" y="4"/>
                      <a:pt x="2" y="4"/>
                    </a:cubicBezTo>
                    <a:cubicBezTo>
                      <a:pt x="2" y="2"/>
                      <a:pt x="2" y="1"/>
                      <a:pt x="2"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94" name="Picture 37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18" y="754"/>
                <a:ext cx="11" cy="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5" name="Freeform 371"/>
              <p:cNvSpPr>
                <a:spLocks/>
              </p:cNvSpPr>
              <p:nvPr/>
            </p:nvSpPr>
            <p:spPr bwMode="auto">
              <a:xfrm>
                <a:off x="1923" y="760"/>
                <a:ext cx="1" cy="1"/>
              </a:xfrm>
              <a:custGeom>
                <a:avLst/>
                <a:gdLst>
                  <a:gd name="T0" fmla="*/ 0 w 1"/>
                  <a:gd name="T1" fmla="*/ 0 h 1"/>
                  <a:gd name="T2" fmla="*/ 1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1" y="1"/>
                      <a:pt x="1" y="1"/>
                    </a:cubicBezTo>
                    <a:cubicBezTo>
                      <a:pt x="1" y="1"/>
                      <a:pt x="1" y="1"/>
                      <a:pt x="1" y="1"/>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6" name="Freeform 372"/>
              <p:cNvSpPr>
                <a:spLocks/>
              </p:cNvSpPr>
              <p:nvPr/>
            </p:nvSpPr>
            <p:spPr bwMode="auto">
              <a:xfrm>
                <a:off x="1908" y="790"/>
                <a:ext cx="3" cy="2"/>
              </a:xfrm>
              <a:custGeom>
                <a:avLst/>
                <a:gdLst>
                  <a:gd name="T0" fmla="*/ 1 w 2"/>
                  <a:gd name="T1" fmla="*/ 0 h 1"/>
                  <a:gd name="T2" fmla="*/ 0 w 2"/>
                  <a:gd name="T3" fmla="*/ 0 h 1"/>
                  <a:gd name="T4" fmla="*/ 2 w 2"/>
                  <a:gd name="T5" fmla="*/ 1 h 1"/>
                  <a:gd name="T6" fmla="*/ 2 w 2"/>
                  <a:gd name="T7" fmla="*/ 0 h 1"/>
                  <a:gd name="T8" fmla="*/ 2 w 2"/>
                  <a:gd name="T9" fmla="*/ 0 h 1"/>
                  <a:gd name="T10" fmla="*/ 2 w 2"/>
                  <a:gd name="T11" fmla="*/ 0 h 1"/>
                  <a:gd name="T12" fmla="*/ 1 w 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1" y="0"/>
                    </a:moveTo>
                    <a:cubicBezTo>
                      <a:pt x="0" y="0"/>
                      <a:pt x="0" y="0"/>
                      <a:pt x="0" y="0"/>
                    </a:cubicBezTo>
                    <a:cubicBezTo>
                      <a:pt x="1" y="0"/>
                      <a:pt x="1" y="0"/>
                      <a:pt x="2" y="1"/>
                    </a:cubicBezTo>
                    <a:cubicBezTo>
                      <a:pt x="2" y="1"/>
                      <a:pt x="2" y="0"/>
                      <a:pt x="2" y="0"/>
                    </a:cubicBezTo>
                    <a:cubicBezTo>
                      <a:pt x="2" y="0"/>
                      <a:pt x="2" y="0"/>
                      <a:pt x="2" y="0"/>
                    </a:cubicBezTo>
                    <a:cubicBezTo>
                      <a:pt x="2" y="0"/>
                      <a:pt x="2" y="0"/>
                      <a:pt x="2"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7" name="Freeform 373"/>
              <p:cNvSpPr>
                <a:spLocks/>
              </p:cNvSpPr>
              <p:nvPr/>
            </p:nvSpPr>
            <p:spPr bwMode="auto">
              <a:xfrm>
                <a:off x="1934" y="808"/>
                <a:ext cx="5" cy="4"/>
              </a:xfrm>
              <a:custGeom>
                <a:avLst/>
                <a:gdLst>
                  <a:gd name="T0" fmla="*/ 1 w 3"/>
                  <a:gd name="T1" fmla="*/ 0 h 3"/>
                  <a:gd name="T2" fmla="*/ 0 w 3"/>
                  <a:gd name="T3" fmla="*/ 3 h 3"/>
                  <a:gd name="T4" fmla="*/ 2 w 3"/>
                  <a:gd name="T5" fmla="*/ 3 h 3"/>
                  <a:gd name="T6" fmla="*/ 3 w 3"/>
                  <a:gd name="T7" fmla="*/ 0 h 3"/>
                  <a:gd name="T8" fmla="*/ 3 w 3"/>
                  <a:gd name="T9" fmla="*/ 0 h 3"/>
                  <a:gd name="T10" fmla="*/ 3 w 3"/>
                  <a:gd name="T11" fmla="*/ 0 h 3"/>
                  <a:gd name="T12" fmla="*/ 3 w 3"/>
                  <a:gd name="T13" fmla="*/ 0 h 3"/>
                  <a:gd name="T14" fmla="*/ 1 w 3"/>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1" y="0"/>
                    </a:moveTo>
                    <a:cubicBezTo>
                      <a:pt x="0" y="3"/>
                      <a:pt x="0" y="3"/>
                      <a:pt x="0" y="3"/>
                    </a:cubicBezTo>
                    <a:cubicBezTo>
                      <a:pt x="2" y="3"/>
                      <a:pt x="2" y="3"/>
                      <a:pt x="2" y="3"/>
                    </a:cubicBezTo>
                    <a:cubicBezTo>
                      <a:pt x="3" y="0"/>
                      <a:pt x="3" y="0"/>
                      <a:pt x="3" y="0"/>
                    </a:cubicBezTo>
                    <a:cubicBezTo>
                      <a:pt x="3" y="0"/>
                      <a:pt x="3" y="0"/>
                      <a:pt x="3" y="0"/>
                    </a:cubicBezTo>
                    <a:cubicBezTo>
                      <a:pt x="3" y="0"/>
                      <a:pt x="3" y="0"/>
                      <a:pt x="3" y="0"/>
                    </a:cubicBezTo>
                    <a:cubicBezTo>
                      <a:pt x="3" y="0"/>
                      <a:pt x="3" y="0"/>
                      <a:pt x="3"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8" name="Freeform 374"/>
              <p:cNvSpPr>
                <a:spLocks/>
              </p:cNvSpPr>
              <p:nvPr/>
            </p:nvSpPr>
            <p:spPr bwMode="auto">
              <a:xfrm>
                <a:off x="1914" y="790"/>
                <a:ext cx="10" cy="3"/>
              </a:xfrm>
              <a:custGeom>
                <a:avLst/>
                <a:gdLst>
                  <a:gd name="T0" fmla="*/ 3 w 7"/>
                  <a:gd name="T1" fmla="*/ 0 h 2"/>
                  <a:gd name="T2" fmla="*/ 3 w 7"/>
                  <a:gd name="T3" fmla="*/ 0 h 2"/>
                  <a:gd name="T4" fmla="*/ 2 w 7"/>
                  <a:gd name="T5" fmla="*/ 0 h 2"/>
                  <a:gd name="T6" fmla="*/ 0 w 7"/>
                  <a:gd name="T7" fmla="*/ 1 h 2"/>
                  <a:gd name="T8" fmla="*/ 7 w 7"/>
                  <a:gd name="T9" fmla="*/ 2 h 2"/>
                  <a:gd name="T10" fmla="*/ 3 w 7"/>
                  <a:gd name="T11" fmla="*/ 0 h 2"/>
                </a:gdLst>
                <a:ahLst/>
                <a:cxnLst>
                  <a:cxn ang="0">
                    <a:pos x="T0" y="T1"/>
                  </a:cxn>
                  <a:cxn ang="0">
                    <a:pos x="T2" y="T3"/>
                  </a:cxn>
                  <a:cxn ang="0">
                    <a:pos x="T4" y="T5"/>
                  </a:cxn>
                  <a:cxn ang="0">
                    <a:pos x="T6" y="T7"/>
                  </a:cxn>
                  <a:cxn ang="0">
                    <a:pos x="T8" y="T9"/>
                  </a:cxn>
                  <a:cxn ang="0">
                    <a:pos x="T10" y="T11"/>
                  </a:cxn>
                </a:cxnLst>
                <a:rect l="0" t="0" r="r" b="b"/>
                <a:pathLst>
                  <a:path w="7" h="2">
                    <a:moveTo>
                      <a:pt x="3" y="0"/>
                    </a:moveTo>
                    <a:cubicBezTo>
                      <a:pt x="3" y="0"/>
                      <a:pt x="3" y="0"/>
                      <a:pt x="3" y="0"/>
                    </a:cubicBezTo>
                    <a:cubicBezTo>
                      <a:pt x="3" y="0"/>
                      <a:pt x="2" y="0"/>
                      <a:pt x="2" y="0"/>
                    </a:cubicBezTo>
                    <a:cubicBezTo>
                      <a:pt x="1" y="0"/>
                      <a:pt x="1" y="1"/>
                      <a:pt x="0" y="1"/>
                    </a:cubicBezTo>
                    <a:cubicBezTo>
                      <a:pt x="2" y="2"/>
                      <a:pt x="4" y="2"/>
                      <a:pt x="7" y="2"/>
                    </a:cubicBezTo>
                    <a:cubicBezTo>
                      <a:pt x="6" y="1"/>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9" name="Freeform 375"/>
              <p:cNvSpPr>
                <a:spLocks noEditPoints="1"/>
              </p:cNvSpPr>
              <p:nvPr/>
            </p:nvSpPr>
            <p:spPr bwMode="auto">
              <a:xfrm>
                <a:off x="1926" y="790"/>
                <a:ext cx="8" cy="19"/>
              </a:xfrm>
              <a:custGeom>
                <a:avLst/>
                <a:gdLst>
                  <a:gd name="T0" fmla="*/ 6 w 6"/>
                  <a:gd name="T1" fmla="*/ 12 h 13"/>
                  <a:gd name="T2" fmla="*/ 5 w 6"/>
                  <a:gd name="T3" fmla="*/ 13 h 13"/>
                  <a:gd name="T4" fmla="*/ 6 w 6"/>
                  <a:gd name="T5" fmla="*/ 12 h 13"/>
                  <a:gd name="T6" fmla="*/ 4 w 6"/>
                  <a:gd name="T7" fmla="*/ 0 h 13"/>
                  <a:gd name="T8" fmla="*/ 0 w 6"/>
                  <a:gd name="T9" fmla="*/ 3 h 13"/>
                  <a:gd name="T10" fmla="*/ 0 w 6"/>
                  <a:gd name="T11" fmla="*/ 3 h 13"/>
                  <a:gd name="T12" fmla="*/ 4 w 6"/>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6" h="13">
                    <a:moveTo>
                      <a:pt x="6" y="12"/>
                    </a:moveTo>
                    <a:cubicBezTo>
                      <a:pt x="6" y="12"/>
                      <a:pt x="6" y="13"/>
                      <a:pt x="5" y="13"/>
                    </a:cubicBezTo>
                    <a:cubicBezTo>
                      <a:pt x="6" y="13"/>
                      <a:pt x="6" y="13"/>
                      <a:pt x="6" y="12"/>
                    </a:cubicBezTo>
                    <a:moveTo>
                      <a:pt x="4" y="0"/>
                    </a:moveTo>
                    <a:cubicBezTo>
                      <a:pt x="3" y="0"/>
                      <a:pt x="1" y="1"/>
                      <a:pt x="0" y="3"/>
                    </a:cubicBezTo>
                    <a:cubicBezTo>
                      <a:pt x="0" y="3"/>
                      <a:pt x="0" y="3"/>
                      <a:pt x="0" y="3"/>
                    </a:cubicBezTo>
                    <a:cubicBezTo>
                      <a:pt x="0" y="3"/>
                      <a:pt x="2"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0" name="Freeform 376"/>
              <p:cNvSpPr>
                <a:spLocks noEditPoints="1"/>
              </p:cNvSpPr>
              <p:nvPr/>
            </p:nvSpPr>
            <p:spPr bwMode="auto">
              <a:xfrm>
                <a:off x="1940" y="789"/>
                <a:ext cx="10" cy="21"/>
              </a:xfrm>
              <a:custGeom>
                <a:avLst/>
                <a:gdLst>
                  <a:gd name="T0" fmla="*/ 7 w 7"/>
                  <a:gd name="T1" fmla="*/ 10 h 15"/>
                  <a:gd name="T2" fmla="*/ 5 w 7"/>
                  <a:gd name="T3" fmla="*/ 11 h 15"/>
                  <a:gd name="T4" fmla="*/ 3 w 7"/>
                  <a:gd name="T5" fmla="*/ 14 h 15"/>
                  <a:gd name="T6" fmla="*/ 3 w 7"/>
                  <a:gd name="T7" fmla="*/ 14 h 15"/>
                  <a:gd name="T8" fmla="*/ 2 w 7"/>
                  <a:gd name="T9" fmla="*/ 12 h 15"/>
                  <a:gd name="T10" fmla="*/ 0 w 7"/>
                  <a:gd name="T11" fmla="*/ 12 h 15"/>
                  <a:gd name="T12" fmla="*/ 2 w 7"/>
                  <a:gd name="T13" fmla="*/ 15 h 15"/>
                  <a:gd name="T14" fmla="*/ 6 w 7"/>
                  <a:gd name="T15" fmla="*/ 14 h 15"/>
                  <a:gd name="T16" fmla="*/ 6 w 7"/>
                  <a:gd name="T17" fmla="*/ 13 h 15"/>
                  <a:gd name="T18" fmla="*/ 7 w 7"/>
                  <a:gd name="T19" fmla="*/ 10 h 15"/>
                  <a:gd name="T20" fmla="*/ 2 w 7"/>
                  <a:gd name="T21" fmla="*/ 7 h 15"/>
                  <a:gd name="T22" fmla="*/ 0 w 7"/>
                  <a:gd name="T23" fmla="*/ 9 h 15"/>
                  <a:gd name="T24" fmla="*/ 0 w 7"/>
                  <a:gd name="T25" fmla="*/ 10 h 15"/>
                  <a:gd name="T26" fmla="*/ 2 w 7"/>
                  <a:gd name="T27" fmla="*/ 8 h 15"/>
                  <a:gd name="T28" fmla="*/ 2 w 7"/>
                  <a:gd name="T29" fmla="*/ 7 h 15"/>
                  <a:gd name="T30" fmla="*/ 7 w 7"/>
                  <a:gd name="T31" fmla="*/ 4 h 15"/>
                  <a:gd name="T32" fmla="*/ 5 w 7"/>
                  <a:gd name="T33" fmla="*/ 5 h 15"/>
                  <a:gd name="T34" fmla="*/ 5 w 7"/>
                  <a:gd name="T35" fmla="*/ 6 h 15"/>
                  <a:gd name="T36" fmla="*/ 7 w 7"/>
                  <a:gd name="T37" fmla="*/ 5 h 15"/>
                  <a:gd name="T38" fmla="*/ 7 w 7"/>
                  <a:gd name="T39" fmla="*/ 4 h 15"/>
                  <a:gd name="T40" fmla="*/ 3 w 7"/>
                  <a:gd name="T41" fmla="*/ 0 h 15"/>
                  <a:gd name="T42" fmla="*/ 0 w 7"/>
                  <a:gd name="T43" fmla="*/ 3 h 15"/>
                  <a:gd name="T44" fmla="*/ 0 w 7"/>
                  <a:gd name="T45" fmla="*/ 4 h 15"/>
                  <a:gd name="T46" fmla="*/ 0 w 7"/>
                  <a:gd name="T47" fmla="*/ 6 h 15"/>
                  <a:gd name="T48" fmla="*/ 2 w 7"/>
                  <a:gd name="T49" fmla="*/ 6 h 15"/>
                  <a:gd name="T50" fmla="*/ 2 w 7"/>
                  <a:gd name="T51" fmla="*/ 2 h 15"/>
                  <a:gd name="T52" fmla="*/ 3 w 7"/>
                  <a:gd name="T53" fmla="*/ 2 h 15"/>
                  <a:gd name="T54" fmla="*/ 5 w 7"/>
                  <a:gd name="T55" fmla="*/ 4 h 15"/>
                  <a:gd name="T56" fmla="*/ 5 w 7"/>
                  <a:gd name="T57" fmla="*/ 5 h 15"/>
                  <a:gd name="T58" fmla="*/ 7 w 7"/>
                  <a:gd name="T59" fmla="*/ 4 h 15"/>
                  <a:gd name="T60" fmla="*/ 6 w 7"/>
                  <a:gd name="T61" fmla="*/ 2 h 15"/>
                  <a:gd name="T62" fmla="*/ 6 w 7"/>
                  <a:gd name="T63" fmla="*/ 2 h 15"/>
                  <a:gd name="T64" fmla="*/ 4 w 7"/>
                  <a:gd name="T65" fmla="*/ 2 h 15"/>
                  <a:gd name="T66" fmla="*/ 4 w 7"/>
                  <a:gd name="T67" fmla="*/ 0 h 15"/>
                  <a:gd name="T68" fmla="*/ 3 w 7"/>
                  <a:gd name="T6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 h="15">
                    <a:moveTo>
                      <a:pt x="7" y="10"/>
                    </a:moveTo>
                    <a:cubicBezTo>
                      <a:pt x="6" y="10"/>
                      <a:pt x="6" y="10"/>
                      <a:pt x="5" y="11"/>
                    </a:cubicBezTo>
                    <a:cubicBezTo>
                      <a:pt x="5" y="12"/>
                      <a:pt x="4" y="14"/>
                      <a:pt x="3" y="14"/>
                    </a:cubicBezTo>
                    <a:cubicBezTo>
                      <a:pt x="3" y="14"/>
                      <a:pt x="3" y="14"/>
                      <a:pt x="3" y="14"/>
                    </a:cubicBezTo>
                    <a:cubicBezTo>
                      <a:pt x="3" y="14"/>
                      <a:pt x="2" y="14"/>
                      <a:pt x="2" y="12"/>
                    </a:cubicBezTo>
                    <a:cubicBezTo>
                      <a:pt x="1" y="12"/>
                      <a:pt x="1" y="12"/>
                      <a:pt x="0" y="12"/>
                    </a:cubicBezTo>
                    <a:cubicBezTo>
                      <a:pt x="0" y="13"/>
                      <a:pt x="0" y="15"/>
                      <a:pt x="2" y="15"/>
                    </a:cubicBezTo>
                    <a:cubicBezTo>
                      <a:pt x="6" y="14"/>
                      <a:pt x="6" y="14"/>
                      <a:pt x="6" y="14"/>
                    </a:cubicBezTo>
                    <a:cubicBezTo>
                      <a:pt x="6" y="14"/>
                      <a:pt x="6" y="13"/>
                      <a:pt x="6" y="13"/>
                    </a:cubicBezTo>
                    <a:cubicBezTo>
                      <a:pt x="6" y="13"/>
                      <a:pt x="7" y="12"/>
                      <a:pt x="7" y="10"/>
                    </a:cubicBezTo>
                    <a:moveTo>
                      <a:pt x="2" y="7"/>
                    </a:moveTo>
                    <a:cubicBezTo>
                      <a:pt x="2" y="8"/>
                      <a:pt x="1" y="8"/>
                      <a:pt x="0" y="9"/>
                    </a:cubicBezTo>
                    <a:cubicBezTo>
                      <a:pt x="0" y="9"/>
                      <a:pt x="0" y="9"/>
                      <a:pt x="0" y="10"/>
                    </a:cubicBezTo>
                    <a:cubicBezTo>
                      <a:pt x="1" y="9"/>
                      <a:pt x="2" y="9"/>
                      <a:pt x="2" y="8"/>
                    </a:cubicBezTo>
                    <a:cubicBezTo>
                      <a:pt x="2" y="8"/>
                      <a:pt x="2" y="8"/>
                      <a:pt x="2" y="7"/>
                    </a:cubicBezTo>
                    <a:moveTo>
                      <a:pt x="7" y="4"/>
                    </a:moveTo>
                    <a:cubicBezTo>
                      <a:pt x="7" y="4"/>
                      <a:pt x="6" y="5"/>
                      <a:pt x="5" y="5"/>
                    </a:cubicBezTo>
                    <a:cubicBezTo>
                      <a:pt x="5" y="6"/>
                      <a:pt x="5" y="6"/>
                      <a:pt x="5" y="6"/>
                    </a:cubicBezTo>
                    <a:cubicBezTo>
                      <a:pt x="6" y="6"/>
                      <a:pt x="6" y="6"/>
                      <a:pt x="7" y="5"/>
                    </a:cubicBezTo>
                    <a:cubicBezTo>
                      <a:pt x="7" y="5"/>
                      <a:pt x="7" y="4"/>
                      <a:pt x="7" y="4"/>
                    </a:cubicBezTo>
                    <a:moveTo>
                      <a:pt x="3" y="0"/>
                    </a:moveTo>
                    <a:cubicBezTo>
                      <a:pt x="3" y="1"/>
                      <a:pt x="2" y="2"/>
                      <a:pt x="0" y="3"/>
                    </a:cubicBezTo>
                    <a:cubicBezTo>
                      <a:pt x="0" y="3"/>
                      <a:pt x="0" y="4"/>
                      <a:pt x="0" y="4"/>
                    </a:cubicBezTo>
                    <a:cubicBezTo>
                      <a:pt x="0" y="4"/>
                      <a:pt x="0" y="5"/>
                      <a:pt x="0" y="6"/>
                    </a:cubicBezTo>
                    <a:cubicBezTo>
                      <a:pt x="1" y="6"/>
                      <a:pt x="2" y="6"/>
                      <a:pt x="2" y="6"/>
                    </a:cubicBezTo>
                    <a:cubicBezTo>
                      <a:pt x="2" y="4"/>
                      <a:pt x="2" y="3"/>
                      <a:pt x="2" y="2"/>
                    </a:cubicBezTo>
                    <a:cubicBezTo>
                      <a:pt x="2" y="2"/>
                      <a:pt x="3" y="2"/>
                      <a:pt x="3" y="2"/>
                    </a:cubicBezTo>
                    <a:cubicBezTo>
                      <a:pt x="4" y="2"/>
                      <a:pt x="5" y="2"/>
                      <a:pt x="5" y="4"/>
                    </a:cubicBezTo>
                    <a:cubicBezTo>
                      <a:pt x="5" y="4"/>
                      <a:pt x="5" y="4"/>
                      <a:pt x="5" y="5"/>
                    </a:cubicBezTo>
                    <a:cubicBezTo>
                      <a:pt x="7" y="4"/>
                      <a:pt x="7" y="4"/>
                      <a:pt x="7" y="4"/>
                    </a:cubicBezTo>
                    <a:cubicBezTo>
                      <a:pt x="7" y="3"/>
                      <a:pt x="7" y="2"/>
                      <a:pt x="6" y="2"/>
                    </a:cubicBezTo>
                    <a:cubicBezTo>
                      <a:pt x="6" y="2"/>
                      <a:pt x="6" y="2"/>
                      <a:pt x="6" y="2"/>
                    </a:cubicBezTo>
                    <a:cubicBezTo>
                      <a:pt x="6" y="2"/>
                      <a:pt x="5" y="2"/>
                      <a:pt x="4" y="2"/>
                    </a:cubicBezTo>
                    <a:cubicBezTo>
                      <a:pt x="3" y="2"/>
                      <a:pt x="3" y="2"/>
                      <a:pt x="4"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1" name="Freeform 377"/>
              <p:cNvSpPr>
                <a:spLocks noEditPoints="1"/>
              </p:cNvSpPr>
              <p:nvPr/>
            </p:nvSpPr>
            <p:spPr bwMode="auto">
              <a:xfrm>
                <a:off x="1950" y="790"/>
                <a:ext cx="9" cy="22"/>
              </a:xfrm>
              <a:custGeom>
                <a:avLst/>
                <a:gdLst>
                  <a:gd name="T0" fmla="*/ 3 w 6"/>
                  <a:gd name="T1" fmla="*/ 9 h 15"/>
                  <a:gd name="T2" fmla="*/ 1 w 6"/>
                  <a:gd name="T3" fmla="*/ 9 h 15"/>
                  <a:gd name="T4" fmla="*/ 1 w 6"/>
                  <a:gd name="T5" fmla="*/ 11 h 15"/>
                  <a:gd name="T6" fmla="*/ 4 w 6"/>
                  <a:gd name="T7" fmla="*/ 15 h 15"/>
                  <a:gd name="T8" fmla="*/ 4 w 6"/>
                  <a:gd name="T9" fmla="*/ 15 h 15"/>
                  <a:gd name="T10" fmla="*/ 5 w 6"/>
                  <a:gd name="T11" fmla="*/ 15 h 15"/>
                  <a:gd name="T12" fmla="*/ 6 w 6"/>
                  <a:gd name="T13" fmla="*/ 10 h 15"/>
                  <a:gd name="T14" fmla="*/ 6 w 6"/>
                  <a:gd name="T15" fmla="*/ 9 h 15"/>
                  <a:gd name="T16" fmla="*/ 5 w 6"/>
                  <a:gd name="T17" fmla="*/ 9 h 15"/>
                  <a:gd name="T18" fmla="*/ 4 w 6"/>
                  <a:gd name="T19" fmla="*/ 13 h 15"/>
                  <a:gd name="T20" fmla="*/ 4 w 6"/>
                  <a:gd name="T21" fmla="*/ 13 h 15"/>
                  <a:gd name="T22" fmla="*/ 4 w 6"/>
                  <a:gd name="T23" fmla="*/ 13 h 15"/>
                  <a:gd name="T24" fmla="*/ 3 w 6"/>
                  <a:gd name="T25" fmla="*/ 9 h 15"/>
                  <a:gd name="T26" fmla="*/ 2 w 6"/>
                  <a:gd name="T27" fmla="*/ 0 h 15"/>
                  <a:gd name="T28" fmla="*/ 2 w 6"/>
                  <a:gd name="T29" fmla="*/ 0 h 15"/>
                  <a:gd name="T30" fmla="*/ 1 w 6"/>
                  <a:gd name="T31" fmla="*/ 1 h 15"/>
                  <a:gd name="T32" fmla="*/ 1 w 6"/>
                  <a:gd name="T33" fmla="*/ 4 h 15"/>
                  <a:gd name="T34" fmla="*/ 3 w 6"/>
                  <a:gd name="T35" fmla="*/ 3 h 15"/>
                  <a:gd name="T36" fmla="*/ 4 w 6"/>
                  <a:gd name="T37" fmla="*/ 1 h 15"/>
                  <a:gd name="T38" fmla="*/ 4 w 6"/>
                  <a:gd name="T39" fmla="*/ 1 h 15"/>
                  <a:gd name="T40" fmla="*/ 4 w 6"/>
                  <a:gd name="T41" fmla="*/ 1 h 15"/>
                  <a:gd name="T42" fmla="*/ 4 w 6"/>
                  <a:gd name="T43" fmla="*/ 1 h 15"/>
                  <a:gd name="T44" fmla="*/ 2 w 6"/>
                  <a:gd name="T4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 h="15">
                    <a:moveTo>
                      <a:pt x="3" y="9"/>
                    </a:moveTo>
                    <a:cubicBezTo>
                      <a:pt x="2" y="9"/>
                      <a:pt x="2" y="9"/>
                      <a:pt x="1" y="9"/>
                    </a:cubicBezTo>
                    <a:cubicBezTo>
                      <a:pt x="1" y="10"/>
                      <a:pt x="1" y="11"/>
                      <a:pt x="1" y="11"/>
                    </a:cubicBezTo>
                    <a:cubicBezTo>
                      <a:pt x="0" y="14"/>
                      <a:pt x="3" y="15"/>
                      <a:pt x="4" y="15"/>
                    </a:cubicBezTo>
                    <a:cubicBezTo>
                      <a:pt x="4" y="15"/>
                      <a:pt x="4" y="15"/>
                      <a:pt x="4" y="15"/>
                    </a:cubicBezTo>
                    <a:cubicBezTo>
                      <a:pt x="4" y="15"/>
                      <a:pt x="5" y="15"/>
                      <a:pt x="5" y="15"/>
                    </a:cubicBezTo>
                    <a:cubicBezTo>
                      <a:pt x="6" y="15"/>
                      <a:pt x="6" y="10"/>
                      <a:pt x="6" y="10"/>
                    </a:cubicBezTo>
                    <a:cubicBezTo>
                      <a:pt x="6" y="10"/>
                      <a:pt x="6" y="9"/>
                      <a:pt x="6" y="9"/>
                    </a:cubicBezTo>
                    <a:cubicBezTo>
                      <a:pt x="6" y="9"/>
                      <a:pt x="5" y="9"/>
                      <a:pt x="5" y="9"/>
                    </a:cubicBezTo>
                    <a:cubicBezTo>
                      <a:pt x="5" y="11"/>
                      <a:pt x="5" y="13"/>
                      <a:pt x="4" y="13"/>
                    </a:cubicBezTo>
                    <a:cubicBezTo>
                      <a:pt x="4" y="13"/>
                      <a:pt x="4" y="13"/>
                      <a:pt x="4" y="13"/>
                    </a:cubicBezTo>
                    <a:cubicBezTo>
                      <a:pt x="4" y="13"/>
                      <a:pt x="4" y="13"/>
                      <a:pt x="4" y="13"/>
                    </a:cubicBezTo>
                    <a:cubicBezTo>
                      <a:pt x="4" y="13"/>
                      <a:pt x="3" y="13"/>
                      <a:pt x="3" y="9"/>
                    </a:cubicBezTo>
                    <a:moveTo>
                      <a:pt x="2" y="0"/>
                    </a:moveTo>
                    <a:cubicBezTo>
                      <a:pt x="2" y="0"/>
                      <a:pt x="2" y="0"/>
                      <a:pt x="2" y="0"/>
                    </a:cubicBezTo>
                    <a:cubicBezTo>
                      <a:pt x="1" y="1"/>
                      <a:pt x="1" y="1"/>
                      <a:pt x="1" y="1"/>
                    </a:cubicBezTo>
                    <a:cubicBezTo>
                      <a:pt x="1" y="1"/>
                      <a:pt x="1" y="2"/>
                      <a:pt x="1" y="4"/>
                    </a:cubicBezTo>
                    <a:cubicBezTo>
                      <a:pt x="2" y="3"/>
                      <a:pt x="2" y="3"/>
                      <a:pt x="3" y="3"/>
                    </a:cubicBezTo>
                    <a:cubicBezTo>
                      <a:pt x="3" y="2"/>
                      <a:pt x="3" y="1"/>
                      <a:pt x="4" y="1"/>
                    </a:cubicBezTo>
                    <a:cubicBezTo>
                      <a:pt x="4" y="1"/>
                      <a:pt x="4" y="1"/>
                      <a:pt x="4" y="1"/>
                    </a:cubicBezTo>
                    <a:cubicBezTo>
                      <a:pt x="4" y="1"/>
                      <a:pt x="4" y="1"/>
                      <a:pt x="4" y="1"/>
                    </a:cubicBezTo>
                    <a:cubicBezTo>
                      <a:pt x="4" y="1"/>
                      <a:pt x="4" y="1"/>
                      <a:pt x="4" y="1"/>
                    </a:cubicBezTo>
                    <a:cubicBezTo>
                      <a:pt x="4" y="1"/>
                      <a:pt x="4"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2" name="Freeform 378"/>
              <p:cNvSpPr>
                <a:spLocks noEditPoints="1"/>
              </p:cNvSpPr>
              <p:nvPr/>
            </p:nvSpPr>
            <p:spPr bwMode="auto">
              <a:xfrm>
                <a:off x="1961" y="797"/>
                <a:ext cx="5" cy="19"/>
              </a:xfrm>
              <a:custGeom>
                <a:avLst/>
                <a:gdLst>
                  <a:gd name="T0" fmla="*/ 1 w 4"/>
                  <a:gd name="T1" fmla="*/ 5 h 13"/>
                  <a:gd name="T2" fmla="*/ 1 w 4"/>
                  <a:gd name="T3" fmla="*/ 9 h 13"/>
                  <a:gd name="T4" fmla="*/ 2 w 4"/>
                  <a:gd name="T5" fmla="*/ 6 h 13"/>
                  <a:gd name="T6" fmla="*/ 2 w 4"/>
                  <a:gd name="T7" fmla="*/ 7 h 13"/>
                  <a:gd name="T8" fmla="*/ 1 w 4"/>
                  <a:gd name="T9" fmla="*/ 7 h 13"/>
                  <a:gd name="T10" fmla="*/ 1 w 4"/>
                  <a:gd name="T11" fmla="*/ 5 h 13"/>
                  <a:gd name="T12" fmla="*/ 3 w 4"/>
                  <a:gd name="T13" fmla="*/ 0 h 13"/>
                  <a:gd name="T14" fmla="*/ 3 w 4"/>
                  <a:gd name="T15" fmla="*/ 5 h 13"/>
                  <a:gd name="T16" fmla="*/ 3 w 4"/>
                  <a:gd name="T17" fmla="*/ 5 h 13"/>
                  <a:gd name="T18" fmla="*/ 3 w 4"/>
                  <a:gd name="T19" fmla="*/ 8 h 13"/>
                  <a:gd name="T20" fmla="*/ 3 w 4"/>
                  <a:gd name="T21" fmla="*/ 13 h 13"/>
                  <a:gd name="T22" fmla="*/ 3 w 4"/>
                  <a:gd name="T23" fmla="*/ 13 h 13"/>
                  <a:gd name="T24" fmla="*/ 3 w 4"/>
                  <a:gd name="T2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13">
                    <a:moveTo>
                      <a:pt x="1" y="5"/>
                    </a:moveTo>
                    <a:cubicBezTo>
                      <a:pt x="0" y="9"/>
                      <a:pt x="1" y="9"/>
                      <a:pt x="1" y="9"/>
                    </a:cubicBezTo>
                    <a:cubicBezTo>
                      <a:pt x="1" y="9"/>
                      <a:pt x="2" y="8"/>
                      <a:pt x="2" y="6"/>
                    </a:cubicBezTo>
                    <a:cubicBezTo>
                      <a:pt x="2" y="7"/>
                      <a:pt x="2" y="7"/>
                      <a:pt x="2" y="7"/>
                    </a:cubicBezTo>
                    <a:cubicBezTo>
                      <a:pt x="1" y="7"/>
                      <a:pt x="1" y="7"/>
                      <a:pt x="1" y="7"/>
                    </a:cubicBezTo>
                    <a:cubicBezTo>
                      <a:pt x="1" y="7"/>
                      <a:pt x="1" y="6"/>
                      <a:pt x="1" y="5"/>
                    </a:cubicBezTo>
                    <a:moveTo>
                      <a:pt x="3" y="0"/>
                    </a:moveTo>
                    <a:cubicBezTo>
                      <a:pt x="3" y="2"/>
                      <a:pt x="3" y="4"/>
                      <a:pt x="3" y="5"/>
                    </a:cubicBezTo>
                    <a:cubicBezTo>
                      <a:pt x="3" y="5"/>
                      <a:pt x="3" y="5"/>
                      <a:pt x="3" y="5"/>
                    </a:cubicBezTo>
                    <a:cubicBezTo>
                      <a:pt x="3" y="6"/>
                      <a:pt x="3" y="7"/>
                      <a:pt x="3" y="8"/>
                    </a:cubicBezTo>
                    <a:cubicBezTo>
                      <a:pt x="3" y="8"/>
                      <a:pt x="4" y="9"/>
                      <a:pt x="3" y="13"/>
                    </a:cubicBezTo>
                    <a:cubicBezTo>
                      <a:pt x="3" y="13"/>
                      <a:pt x="3" y="13"/>
                      <a:pt x="3" y="13"/>
                    </a:cubicBezTo>
                    <a:cubicBezTo>
                      <a:pt x="4" y="12"/>
                      <a:pt x="4" y="8"/>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3" name="Freeform 379"/>
              <p:cNvSpPr>
                <a:spLocks noEditPoints="1"/>
              </p:cNvSpPr>
              <p:nvPr/>
            </p:nvSpPr>
            <p:spPr bwMode="auto">
              <a:xfrm>
                <a:off x="1939" y="851"/>
                <a:ext cx="29" cy="22"/>
              </a:xfrm>
              <a:custGeom>
                <a:avLst/>
                <a:gdLst>
                  <a:gd name="T0" fmla="*/ 20 w 20"/>
                  <a:gd name="T1" fmla="*/ 15 h 15"/>
                  <a:gd name="T2" fmla="*/ 20 w 20"/>
                  <a:gd name="T3" fmla="*/ 15 h 15"/>
                  <a:gd name="T4" fmla="*/ 20 w 20"/>
                  <a:gd name="T5" fmla="*/ 15 h 15"/>
                  <a:gd name="T6" fmla="*/ 20 w 20"/>
                  <a:gd name="T7" fmla="*/ 15 h 15"/>
                  <a:gd name="T8" fmla="*/ 20 w 20"/>
                  <a:gd name="T9" fmla="*/ 15 h 15"/>
                  <a:gd name="T10" fmla="*/ 9 w 20"/>
                  <a:gd name="T11" fmla="*/ 8 h 15"/>
                  <a:gd name="T12" fmla="*/ 9 w 20"/>
                  <a:gd name="T13" fmla="*/ 8 h 15"/>
                  <a:gd name="T14" fmla="*/ 9 w 20"/>
                  <a:gd name="T15" fmla="*/ 8 h 15"/>
                  <a:gd name="T16" fmla="*/ 9 w 20"/>
                  <a:gd name="T17" fmla="*/ 8 h 15"/>
                  <a:gd name="T18" fmla="*/ 9 w 20"/>
                  <a:gd name="T19" fmla="*/ 8 h 15"/>
                  <a:gd name="T20" fmla="*/ 9 w 20"/>
                  <a:gd name="T21" fmla="*/ 8 h 15"/>
                  <a:gd name="T22" fmla="*/ 0 w 20"/>
                  <a:gd name="T23" fmla="*/ 6 h 15"/>
                  <a:gd name="T24" fmla="*/ 0 w 20"/>
                  <a:gd name="T25" fmla="*/ 6 h 15"/>
                  <a:gd name="T26" fmla="*/ 0 w 20"/>
                  <a:gd name="T27" fmla="*/ 6 h 15"/>
                  <a:gd name="T28" fmla="*/ 5 w 20"/>
                  <a:gd name="T29" fmla="*/ 5 h 15"/>
                  <a:gd name="T30" fmla="*/ 0 w 20"/>
                  <a:gd name="T31" fmla="*/ 6 h 15"/>
                  <a:gd name="T32" fmla="*/ 5 w 20"/>
                  <a:gd name="T33" fmla="*/ 5 h 15"/>
                  <a:gd name="T34" fmla="*/ 5 w 20"/>
                  <a:gd name="T35" fmla="*/ 5 h 15"/>
                  <a:gd name="T36" fmla="*/ 5 w 20"/>
                  <a:gd name="T37" fmla="*/ 5 h 15"/>
                  <a:gd name="T38" fmla="*/ 5 w 20"/>
                  <a:gd name="T39" fmla="*/ 5 h 15"/>
                  <a:gd name="T40" fmla="*/ 7 w 20"/>
                  <a:gd name="T41" fmla="*/ 5 h 15"/>
                  <a:gd name="T42" fmla="*/ 9 w 20"/>
                  <a:gd name="T43" fmla="*/ 8 h 15"/>
                  <a:gd name="T44" fmla="*/ 7 w 20"/>
                  <a:gd name="T45" fmla="*/ 5 h 15"/>
                  <a:gd name="T46" fmla="*/ 7 w 20"/>
                  <a:gd name="T47" fmla="*/ 5 h 15"/>
                  <a:gd name="T48" fmla="*/ 7 w 20"/>
                  <a:gd name="T49" fmla="*/ 5 h 15"/>
                  <a:gd name="T50" fmla="*/ 7 w 20"/>
                  <a:gd name="T51" fmla="*/ 5 h 15"/>
                  <a:gd name="T52" fmla="*/ 7 w 20"/>
                  <a:gd name="T53" fmla="*/ 5 h 15"/>
                  <a:gd name="T54" fmla="*/ 17 w 20"/>
                  <a:gd name="T55" fmla="*/ 0 h 15"/>
                  <a:gd name="T56" fmla="*/ 18 w 20"/>
                  <a:gd name="T57" fmla="*/ 7 h 15"/>
                  <a:gd name="T58" fmla="*/ 18 w 20"/>
                  <a:gd name="T59" fmla="*/ 6 h 15"/>
                  <a:gd name="T60" fmla="*/ 18 w 20"/>
                  <a:gd name="T61" fmla="*/ 5 h 15"/>
                  <a:gd name="T62" fmla="*/ 18 w 20"/>
                  <a:gd name="T63" fmla="*/ 5 h 15"/>
                  <a:gd name="T64" fmla="*/ 17 w 20"/>
                  <a:gd name="T6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 h="15">
                    <a:moveTo>
                      <a:pt x="20" y="15"/>
                    </a:moveTo>
                    <a:cubicBezTo>
                      <a:pt x="20" y="15"/>
                      <a:pt x="20" y="15"/>
                      <a:pt x="20" y="15"/>
                    </a:cubicBezTo>
                    <a:cubicBezTo>
                      <a:pt x="20" y="15"/>
                      <a:pt x="20" y="15"/>
                      <a:pt x="20" y="15"/>
                    </a:cubicBezTo>
                    <a:cubicBezTo>
                      <a:pt x="20" y="15"/>
                      <a:pt x="20" y="15"/>
                      <a:pt x="20" y="15"/>
                    </a:cubicBezTo>
                    <a:cubicBezTo>
                      <a:pt x="20" y="15"/>
                      <a:pt x="20" y="15"/>
                      <a:pt x="20" y="15"/>
                    </a:cubicBezTo>
                    <a:moveTo>
                      <a:pt x="9" y="8"/>
                    </a:moveTo>
                    <a:cubicBezTo>
                      <a:pt x="9" y="8"/>
                      <a:pt x="9" y="8"/>
                      <a:pt x="9" y="8"/>
                    </a:cubicBezTo>
                    <a:cubicBezTo>
                      <a:pt x="9" y="8"/>
                      <a:pt x="9" y="8"/>
                      <a:pt x="9" y="8"/>
                    </a:cubicBezTo>
                    <a:moveTo>
                      <a:pt x="9" y="8"/>
                    </a:moveTo>
                    <a:cubicBezTo>
                      <a:pt x="9" y="8"/>
                      <a:pt x="9" y="8"/>
                      <a:pt x="9" y="8"/>
                    </a:cubicBezTo>
                    <a:cubicBezTo>
                      <a:pt x="9" y="8"/>
                      <a:pt x="9" y="8"/>
                      <a:pt x="9" y="8"/>
                    </a:cubicBezTo>
                    <a:moveTo>
                      <a:pt x="0" y="6"/>
                    </a:moveTo>
                    <a:cubicBezTo>
                      <a:pt x="0" y="6"/>
                      <a:pt x="0" y="6"/>
                      <a:pt x="0" y="6"/>
                    </a:cubicBezTo>
                    <a:cubicBezTo>
                      <a:pt x="0" y="6"/>
                      <a:pt x="0" y="6"/>
                      <a:pt x="0" y="6"/>
                    </a:cubicBezTo>
                    <a:moveTo>
                      <a:pt x="5" y="5"/>
                    </a:moveTo>
                    <a:cubicBezTo>
                      <a:pt x="3" y="5"/>
                      <a:pt x="2" y="6"/>
                      <a:pt x="0" y="6"/>
                    </a:cubicBezTo>
                    <a:cubicBezTo>
                      <a:pt x="2" y="6"/>
                      <a:pt x="3" y="5"/>
                      <a:pt x="5" y="5"/>
                    </a:cubicBezTo>
                    <a:moveTo>
                      <a:pt x="5" y="5"/>
                    </a:moveTo>
                    <a:cubicBezTo>
                      <a:pt x="5" y="5"/>
                      <a:pt x="5" y="5"/>
                      <a:pt x="5" y="5"/>
                    </a:cubicBezTo>
                    <a:cubicBezTo>
                      <a:pt x="5" y="5"/>
                      <a:pt x="5" y="5"/>
                      <a:pt x="5" y="5"/>
                    </a:cubicBezTo>
                    <a:moveTo>
                      <a:pt x="7" y="5"/>
                    </a:moveTo>
                    <a:cubicBezTo>
                      <a:pt x="9" y="5"/>
                      <a:pt x="10" y="5"/>
                      <a:pt x="9" y="8"/>
                    </a:cubicBezTo>
                    <a:cubicBezTo>
                      <a:pt x="10" y="5"/>
                      <a:pt x="9" y="5"/>
                      <a:pt x="7" y="5"/>
                    </a:cubicBezTo>
                    <a:moveTo>
                      <a:pt x="7" y="5"/>
                    </a:moveTo>
                    <a:cubicBezTo>
                      <a:pt x="7" y="5"/>
                      <a:pt x="7" y="5"/>
                      <a:pt x="7" y="5"/>
                    </a:cubicBezTo>
                    <a:cubicBezTo>
                      <a:pt x="7" y="5"/>
                      <a:pt x="7" y="5"/>
                      <a:pt x="7" y="5"/>
                    </a:cubicBezTo>
                    <a:cubicBezTo>
                      <a:pt x="7" y="5"/>
                      <a:pt x="7" y="5"/>
                      <a:pt x="7" y="5"/>
                    </a:cubicBezTo>
                    <a:moveTo>
                      <a:pt x="17" y="0"/>
                    </a:moveTo>
                    <a:cubicBezTo>
                      <a:pt x="17" y="3"/>
                      <a:pt x="17" y="6"/>
                      <a:pt x="18" y="7"/>
                    </a:cubicBezTo>
                    <a:cubicBezTo>
                      <a:pt x="18" y="7"/>
                      <a:pt x="18" y="6"/>
                      <a:pt x="18" y="6"/>
                    </a:cubicBezTo>
                    <a:cubicBezTo>
                      <a:pt x="18" y="5"/>
                      <a:pt x="18" y="5"/>
                      <a:pt x="18" y="5"/>
                    </a:cubicBezTo>
                    <a:cubicBezTo>
                      <a:pt x="18" y="5"/>
                      <a:pt x="18" y="5"/>
                      <a:pt x="18" y="5"/>
                    </a:cubicBezTo>
                    <a:cubicBezTo>
                      <a:pt x="18" y="5"/>
                      <a:pt x="17" y="3"/>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4" name="Freeform 380"/>
              <p:cNvSpPr>
                <a:spLocks/>
              </p:cNvSpPr>
              <p:nvPr/>
            </p:nvSpPr>
            <p:spPr bwMode="auto">
              <a:xfrm>
                <a:off x="1961" y="805"/>
                <a:ext cx="4" cy="7"/>
              </a:xfrm>
              <a:custGeom>
                <a:avLst/>
                <a:gdLst>
                  <a:gd name="T0" fmla="*/ 0 w 3"/>
                  <a:gd name="T1" fmla="*/ 0 h 5"/>
                  <a:gd name="T2" fmla="*/ 0 w 3"/>
                  <a:gd name="T3" fmla="*/ 3 h 5"/>
                  <a:gd name="T4" fmla="*/ 1 w 3"/>
                  <a:gd name="T5" fmla="*/ 5 h 5"/>
                  <a:gd name="T6" fmla="*/ 2 w 3"/>
                  <a:gd name="T7" fmla="*/ 3 h 5"/>
                  <a:gd name="T8" fmla="*/ 3 w 3"/>
                  <a:gd name="T9" fmla="*/ 3 h 5"/>
                  <a:gd name="T10" fmla="*/ 3 w 3"/>
                  <a:gd name="T11" fmla="*/ 3 h 5"/>
                  <a:gd name="T12" fmla="*/ 3 w 3"/>
                  <a:gd name="T13" fmla="*/ 0 h 5"/>
                  <a:gd name="T14" fmla="*/ 3 w 3"/>
                  <a:gd name="T15" fmla="*/ 0 h 5"/>
                  <a:gd name="T16" fmla="*/ 2 w 3"/>
                  <a:gd name="T17" fmla="*/ 1 h 5"/>
                  <a:gd name="T18" fmla="*/ 1 w 3"/>
                  <a:gd name="T19" fmla="*/ 4 h 5"/>
                  <a:gd name="T20" fmla="*/ 1 w 3"/>
                  <a:gd name="T21" fmla="*/ 0 h 5"/>
                  <a:gd name="T22" fmla="*/ 0 w 3"/>
                  <a:gd name="T2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5">
                    <a:moveTo>
                      <a:pt x="0" y="0"/>
                    </a:moveTo>
                    <a:cubicBezTo>
                      <a:pt x="0" y="1"/>
                      <a:pt x="0" y="2"/>
                      <a:pt x="0" y="3"/>
                    </a:cubicBezTo>
                    <a:cubicBezTo>
                      <a:pt x="0" y="3"/>
                      <a:pt x="0" y="5"/>
                      <a:pt x="1" y="5"/>
                    </a:cubicBezTo>
                    <a:cubicBezTo>
                      <a:pt x="2" y="5"/>
                      <a:pt x="2" y="3"/>
                      <a:pt x="2" y="3"/>
                    </a:cubicBezTo>
                    <a:cubicBezTo>
                      <a:pt x="2" y="3"/>
                      <a:pt x="2" y="3"/>
                      <a:pt x="3" y="3"/>
                    </a:cubicBezTo>
                    <a:cubicBezTo>
                      <a:pt x="3" y="3"/>
                      <a:pt x="3" y="3"/>
                      <a:pt x="3" y="3"/>
                    </a:cubicBezTo>
                    <a:cubicBezTo>
                      <a:pt x="3" y="2"/>
                      <a:pt x="3" y="1"/>
                      <a:pt x="3" y="0"/>
                    </a:cubicBezTo>
                    <a:cubicBezTo>
                      <a:pt x="3" y="0"/>
                      <a:pt x="3" y="0"/>
                      <a:pt x="3" y="0"/>
                    </a:cubicBezTo>
                    <a:cubicBezTo>
                      <a:pt x="2" y="1"/>
                      <a:pt x="2" y="1"/>
                      <a:pt x="2" y="1"/>
                    </a:cubicBezTo>
                    <a:cubicBezTo>
                      <a:pt x="2" y="3"/>
                      <a:pt x="1" y="4"/>
                      <a:pt x="1" y="4"/>
                    </a:cubicBezTo>
                    <a:cubicBezTo>
                      <a:pt x="1" y="4"/>
                      <a:pt x="0" y="4"/>
                      <a:pt x="1"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5" name="Freeform 381"/>
              <p:cNvSpPr>
                <a:spLocks/>
              </p:cNvSpPr>
              <p:nvPr/>
            </p:nvSpPr>
            <p:spPr bwMode="auto">
              <a:xfrm>
                <a:off x="1937" y="858"/>
                <a:ext cx="16" cy="18"/>
              </a:xfrm>
              <a:custGeom>
                <a:avLst/>
                <a:gdLst>
                  <a:gd name="T0" fmla="*/ 8 w 11"/>
                  <a:gd name="T1" fmla="*/ 0 h 12"/>
                  <a:gd name="T2" fmla="*/ 8 w 11"/>
                  <a:gd name="T3" fmla="*/ 0 h 12"/>
                  <a:gd name="T4" fmla="*/ 6 w 11"/>
                  <a:gd name="T5" fmla="*/ 0 h 12"/>
                  <a:gd name="T6" fmla="*/ 6 w 11"/>
                  <a:gd name="T7" fmla="*/ 0 h 12"/>
                  <a:gd name="T8" fmla="*/ 6 w 11"/>
                  <a:gd name="T9" fmla="*/ 0 h 12"/>
                  <a:gd name="T10" fmla="*/ 1 w 11"/>
                  <a:gd name="T11" fmla="*/ 1 h 12"/>
                  <a:gd name="T12" fmla="*/ 1 w 11"/>
                  <a:gd name="T13" fmla="*/ 1 h 12"/>
                  <a:gd name="T14" fmla="*/ 1 w 11"/>
                  <a:gd name="T15" fmla="*/ 1 h 12"/>
                  <a:gd name="T16" fmla="*/ 1 w 11"/>
                  <a:gd name="T17" fmla="*/ 1 h 12"/>
                  <a:gd name="T18" fmla="*/ 1 w 11"/>
                  <a:gd name="T19" fmla="*/ 2 h 12"/>
                  <a:gd name="T20" fmla="*/ 1 w 11"/>
                  <a:gd name="T21" fmla="*/ 2 h 12"/>
                  <a:gd name="T22" fmla="*/ 1 w 11"/>
                  <a:gd name="T23" fmla="*/ 2 h 12"/>
                  <a:gd name="T24" fmla="*/ 3 w 11"/>
                  <a:gd name="T25" fmla="*/ 12 h 12"/>
                  <a:gd name="T26" fmla="*/ 3 w 11"/>
                  <a:gd name="T27" fmla="*/ 12 h 12"/>
                  <a:gd name="T28" fmla="*/ 10 w 11"/>
                  <a:gd name="T29" fmla="*/ 3 h 12"/>
                  <a:gd name="T30" fmla="*/ 10 w 11"/>
                  <a:gd name="T31" fmla="*/ 3 h 12"/>
                  <a:gd name="T32" fmla="*/ 10 w 11"/>
                  <a:gd name="T33" fmla="*/ 3 h 12"/>
                  <a:gd name="T34" fmla="*/ 10 w 11"/>
                  <a:gd name="T35" fmla="*/ 3 h 12"/>
                  <a:gd name="T36" fmla="*/ 10 w 11"/>
                  <a:gd name="T37" fmla="*/ 3 h 12"/>
                  <a:gd name="T38" fmla="*/ 10 w 11"/>
                  <a:gd name="T39" fmla="*/ 3 h 12"/>
                  <a:gd name="T40" fmla="*/ 8 w 11"/>
                  <a:gd name="T41" fmla="*/ 0 h 12"/>
                  <a:gd name="T42" fmla="*/ 8 w 11"/>
                  <a:gd name="T4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 h="12">
                    <a:moveTo>
                      <a:pt x="8" y="0"/>
                    </a:moveTo>
                    <a:cubicBezTo>
                      <a:pt x="8" y="0"/>
                      <a:pt x="8" y="0"/>
                      <a:pt x="8" y="0"/>
                    </a:cubicBezTo>
                    <a:cubicBezTo>
                      <a:pt x="8" y="0"/>
                      <a:pt x="7" y="0"/>
                      <a:pt x="6" y="0"/>
                    </a:cubicBezTo>
                    <a:cubicBezTo>
                      <a:pt x="6" y="0"/>
                      <a:pt x="6" y="0"/>
                      <a:pt x="6" y="0"/>
                    </a:cubicBezTo>
                    <a:cubicBezTo>
                      <a:pt x="6" y="0"/>
                      <a:pt x="6" y="0"/>
                      <a:pt x="6" y="0"/>
                    </a:cubicBezTo>
                    <a:cubicBezTo>
                      <a:pt x="4" y="0"/>
                      <a:pt x="3" y="1"/>
                      <a:pt x="1" y="1"/>
                    </a:cubicBezTo>
                    <a:cubicBezTo>
                      <a:pt x="1" y="1"/>
                      <a:pt x="1" y="1"/>
                      <a:pt x="1" y="1"/>
                    </a:cubicBezTo>
                    <a:cubicBezTo>
                      <a:pt x="1" y="1"/>
                      <a:pt x="1" y="1"/>
                      <a:pt x="1" y="1"/>
                    </a:cubicBezTo>
                    <a:cubicBezTo>
                      <a:pt x="1" y="1"/>
                      <a:pt x="1" y="1"/>
                      <a:pt x="1" y="1"/>
                    </a:cubicBezTo>
                    <a:cubicBezTo>
                      <a:pt x="1" y="1"/>
                      <a:pt x="1" y="1"/>
                      <a:pt x="1" y="2"/>
                    </a:cubicBezTo>
                    <a:cubicBezTo>
                      <a:pt x="1" y="2"/>
                      <a:pt x="1" y="2"/>
                      <a:pt x="1" y="2"/>
                    </a:cubicBezTo>
                    <a:cubicBezTo>
                      <a:pt x="1" y="2"/>
                      <a:pt x="1" y="2"/>
                      <a:pt x="1" y="2"/>
                    </a:cubicBezTo>
                    <a:cubicBezTo>
                      <a:pt x="0" y="5"/>
                      <a:pt x="2" y="10"/>
                      <a:pt x="3" y="12"/>
                    </a:cubicBezTo>
                    <a:cubicBezTo>
                      <a:pt x="3" y="12"/>
                      <a:pt x="3" y="12"/>
                      <a:pt x="3" y="12"/>
                    </a:cubicBezTo>
                    <a:cubicBezTo>
                      <a:pt x="5" y="8"/>
                      <a:pt x="9" y="7"/>
                      <a:pt x="10" y="3"/>
                    </a:cubicBezTo>
                    <a:cubicBezTo>
                      <a:pt x="10" y="3"/>
                      <a:pt x="10" y="3"/>
                      <a:pt x="10" y="3"/>
                    </a:cubicBezTo>
                    <a:cubicBezTo>
                      <a:pt x="10" y="3"/>
                      <a:pt x="10" y="3"/>
                      <a:pt x="10" y="3"/>
                    </a:cubicBezTo>
                    <a:cubicBezTo>
                      <a:pt x="10" y="3"/>
                      <a:pt x="10" y="3"/>
                      <a:pt x="10" y="3"/>
                    </a:cubicBezTo>
                    <a:cubicBezTo>
                      <a:pt x="10" y="3"/>
                      <a:pt x="10" y="3"/>
                      <a:pt x="10" y="3"/>
                    </a:cubicBezTo>
                    <a:cubicBezTo>
                      <a:pt x="10" y="3"/>
                      <a:pt x="10" y="3"/>
                      <a:pt x="10" y="3"/>
                    </a:cubicBezTo>
                    <a:cubicBezTo>
                      <a:pt x="11" y="0"/>
                      <a:pt x="10" y="0"/>
                      <a:pt x="8" y="0"/>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6" name="Freeform 382"/>
              <p:cNvSpPr>
                <a:spLocks/>
              </p:cNvSpPr>
              <p:nvPr/>
            </p:nvSpPr>
            <p:spPr bwMode="auto">
              <a:xfrm>
                <a:off x="1934" y="809"/>
                <a:ext cx="37" cy="67"/>
              </a:xfrm>
              <a:custGeom>
                <a:avLst/>
                <a:gdLst>
                  <a:gd name="T0" fmla="*/ 21 w 25"/>
                  <a:gd name="T1" fmla="*/ 0 h 46"/>
                  <a:gd name="T2" fmla="*/ 20 w 25"/>
                  <a:gd name="T3" fmla="*/ 2 h 46"/>
                  <a:gd name="T4" fmla="*/ 19 w 25"/>
                  <a:gd name="T5" fmla="*/ 2 h 46"/>
                  <a:gd name="T6" fmla="*/ 19 w 25"/>
                  <a:gd name="T7" fmla="*/ 2 h 46"/>
                  <a:gd name="T8" fmla="*/ 18 w 25"/>
                  <a:gd name="T9" fmla="*/ 3 h 46"/>
                  <a:gd name="T10" fmla="*/ 12 w 25"/>
                  <a:gd name="T11" fmla="*/ 8 h 46"/>
                  <a:gd name="T12" fmla="*/ 13 w 25"/>
                  <a:gd name="T13" fmla="*/ 8 h 46"/>
                  <a:gd name="T14" fmla="*/ 15 w 25"/>
                  <a:gd name="T15" fmla="*/ 8 h 46"/>
                  <a:gd name="T16" fmla="*/ 17 w 25"/>
                  <a:gd name="T17" fmla="*/ 13 h 46"/>
                  <a:gd name="T18" fmla="*/ 14 w 25"/>
                  <a:gd name="T19" fmla="*/ 20 h 46"/>
                  <a:gd name="T20" fmla="*/ 15 w 25"/>
                  <a:gd name="T21" fmla="*/ 21 h 46"/>
                  <a:gd name="T22" fmla="*/ 10 w 25"/>
                  <a:gd name="T23" fmla="*/ 25 h 46"/>
                  <a:gd name="T24" fmla="*/ 12 w 25"/>
                  <a:gd name="T25" fmla="*/ 25 h 46"/>
                  <a:gd name="T26" fmla="*/ 17 w 25"/>
                  <a:gd name="T27" fmla="*/ 30 h 46"/>
                  <a:gd name="T28" fmla="*/ 12 w 25"/>
                  <a:gd name="T29" fmla="*/ 28 h 46"/>
                  <a:gd name="T30" fmla="*/ 6 w 25"/>
                  <a:gd name="T31" fmla="*/ 31 h 46"/>
                  <a:gd name="T32" fmla="*/ 6 w 25"/>
                  <a:gd name="T33" fmla="*/ 31 h 46"/>
                  <a:gd name="T34" fmla="*/ 2 w 25"/>
                  <a:gd name="T35" fmla="*/ 32 h 46"/>
                  <a:gd name="T36" fmla="*/ 3 w 25"/>
                  <a:gd name="T37" fmla="*/ 32 h 46"/>
                  <a:gd name="T38" fmla="*/ 3 w 25"/>
                  <a:gd name="T39" fmla="*/ 32 h 46"/>
                  <a:gd name="T40" fmla="*/ 3 w 25"/>
                  <a:gd name="T41" fmla="*/ 36 h 46"/>
                  <a:gd name="T42" fmla="*/ 3 w 25"/>
                  <a:gd name="T43" fmla="*/ 35 h 46"/>
                  <a:gd name="T44" fmla="*/ 3 w 25"/>
                  <a:gd name="T45" fmla="*/ 35 h 46"/>
                  <a:gd name="T46" fmla="*/ 3 w 25"/>
                  <a:gd name="T47" fmla="*/ 35 h 46"/>
                  <a:gd name="T48" fmla="*/ 3 w 25"/>
                  <a:gd name="T49" fmla="*/ 35 h 46"/>
                  <a:gd name="T50" fmla="*/ 8 w 25"/>
                  <a:gd name="T51" fmla="*/ 34 h 46"/>
                  <a:gd name="T52" fmla="*/ 8 w 25"/>
                  <a:gd name="T53" fmla="*/ 34 h 46"/>
                  <a:gd name="T54" fmla="*/ 8 w 25"/>
                  <a:gd name="T55" fmla="*/ 34 h 46"/>
                  <a:gd name="T56" fmla="*/ 10 w 25"/>
                  <a:gd name="T57" fmla="*/ 34 h 46"/>
                  <a:gd name="T58" fmla="*/ 10 w 25"/>
                  <a:gd name="T59" fmla="*/ 34 h 46"/>
                  <a:gd name="T60" fmla="*/ 10 w 25"/>
                  <a:gd name="T61" fmla="*/ 34 h 46"/>
                  <a:gd name="T62" fmla="*/ 10 w 25"/>
                  <a:gd name="T63" fmla="*/ 34 h 46"/>
                  <a:gd name="T64" fmla="*/ 10 w 25"/>
                  <a:gd name="T65" fmla="*/ 34 h 46"/>
                  <a:gd name="T66" fmla="*/ 12 w 25"/>
                  <a:gd name="T67" fmla="*/ 37 h 46"/>
                  <a:gd name="T68" fmla="*/ 12 w 25"/>
                  <a:gd name="T69" fmla="*/ 37 h 46"/>
                  <a:gd name="T70" fmla="*/ 12 w 25"/>
                  <a:gd name="T71" fmla="*/ 37 h 46"/>
                  <a:gd name="T72" fmla="*/ 12 w 25"/>
                  <a:gd name="T73" fmla="*/ 37 h 46"/>
                  <a:gd name="T74" fmla="*/ 12 w 25"/>
                  <a:gd name="T75" fmla="*/ 37 h 46"/>
                  <a:gd name="T76" fmla="*/ 12 w 25"/>
                  <a:gd name="T77" fmla="*/ 37 h 46"/>
                  <a:gd name="T78" fmla="*/ 5 w 25"/>
                  <a:gd name="T79" fmla="*/ 46 h 46"/>
                  <a:gd name="T80" fmla="*/ 5 w 25"/>
                  <a:gd name="T81" fmla="*/ 46 h 46"/>
                  <a:gd name="T82" fmla="*/ 15 w 25"/>
                  <a:gd name="T83" fmla="*/ 44 h 46"/>
                  <a:gd name="T84" fmla="*/ 23 w 25"/>
                  <a:gd name="T85" fmla="*/ 44 h 46"/>
                  <a:gd name="T86" fmla="*/ 23 w 25"/>
                  <a:gd name="T87" fmla="*/ 44 h 46"/>
                  <a:gd name="T88" fmla="*/ 23 w 25"/>
                  <a:gd name="T89" fmla="*/ 44 h 46"/>
                  <a:gd name="T90" fmla="*/ 22 w 25"/>
                  <a:gd name="T91" fmla="*/ 44 h 46"/>
                  <a:gd name="T92" fmla="*/ 21 w 25"/>
                  <a:gd name="T93" fmla="*/ 41 h 46"/>
                  <a:gd name="T94" fmla="*/ 21 w 25"/>
                  <a:gd name="T95" fmla="*/ 36 h 46"/>
                  <a:gd name="T96" fmla="*/ 20 w 25"/>
                  <a:gd name="T97" fmla="*/ 29 h 46"/>
                  <a:gd name="T98" fmla="*/ 20 w 25"/>
                  <a:gd name="T99" fmla="*/ 20 h 46"/>
                  <a:gd name="T100" fmla="*/ 20 w 25"/>
                  <a:gd name="T101" fmla="*/ 6 h 46"/>
                  <a:gd name="T102" fmla="*/ 20 w 25"/>
                  <a:gd name="T103" fmla="*/ 7 h 46"/>
                  <a:gd name="T104" fmla="*/ 21 w 25"/>
                  <a:gd name="T105" fmla="*/ 5 h 46"/>
                  <a:gd name="T106" fmla="*/ 21 w 25"/>
                  <a:gd name="T107" fmla="*/ 5 h 46"/>
                  <a:gd name="T108" fmla="*/ 21 w 25"/>
                  <a:gd name="T10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 h="46">
                    <a:moveTo>
                      <a:pt x="21" y="0"/>
                    </a:moveTo>
                    <a:cubicBezTo>
                      <a:pt x="21" y="2"/>
                      <a:pt x="20" y="2"/>
                      <a:pt x="20" y="2"/>
                    </a:cubicBezTo>
                    <a:cubicBezTo>
                      <a:pt x="20" y="2"/>
                      <a:pt x="19" y="2"/>
                      <a:pt x="19" y="2"/>
                    </a:cubicBezTo>
                    <a:cubicBezTo>
                      <a:pt x="19" y="2"/>
                      <a:pt x="19" y="2"/>
                      <a:pt x="19" y="2"/>
                    </a:cubicBezTo>
                    <a:cubicBezTo>
                      <a:pt x="18" y="3"/>
                      <a:pt x="18" y="3"/>
                      <a:pt x="18" y="3"/>
                    </a:cubicBezTo>
                    <a:cubicBezTo>
                      <a:pt x="2" y="7"/>
                      <a:pt x="9" y="8"/>
                      <a:pt x="12" y="8"/>
                    </a:cubicBezTo>
                    <a:cubicBezTo>
                      <a:pt x="13" y="8"/>
                      <a:pt x="13" y="8"/>
                      <a:pt x="13" y="8"/>
                    </a:cubicBezTo>
                    <a:cubicBezTo>
                      <a:pt x="14" y="8"/>
                      <a:pt x="15" y="8"/>
                      <a:pt x="15" y="8"/>
                    </a:cubicBezTo>
                    <a:cubicBezTo>
                      <a:pt x="25" y="8"/>
                      <a:pt x="17" y="13"/>
                      <a:pt x="17" y="13"/>
                    </a:cubicBezTo>
                    <a:cubicBezTo>
                      <a:pt x="7" y="17"/>
                      <a:pt x="14" y="20"/>
                      <a:pt x="14" y="20"/>
                    </a:cubicBezTo>
                    <a:cubicBezTo>
                      <a:pt x="22" y="20"/>
                      <a:pt x="15" y="21"/>
                      <a:pt x="15" y="21"/>
                    </a:cubicBezTo>
                    <a:cubicBezTo>
                      <a:pt x="0" y="24"/>
                      <a:pt x="10" y="25"/>
                      <a:pt x="10" y="25"/>
                    </a:cubicBezTo>
                    <a:cubicBezTo>
                      <a:pt x="11" y="25"/>
                      <a:pt x="11" y="25"/>
                      <a:pt x="12" y="25"/>
                    </a:cubicBezTo>
                    <a:cubicBezTo>
                      <a:pt x="16" y="25"/>
                      <a:pt x="17" y="30"/>
                      <a:pt x="17" y="30"/>
                    </a:cubicBezTo>
                    <a:cubicBezTo>
                      <a:pt x="16" y="28"/>
                      <a:pt x="14" y="28"/>
                      <a:pt x="12" y="28"/>
                    </a:cubicBezTo>
                    <a:cubicBezTo>
                      <a:pt x="10" y="28"/>
                      <a:pt x="8" y="29"/>
                      <a:pt x="6" y="31"/>
                    </a:cubicBezTo>
                    <a:cubicBezTo>
                      <a:pt x="6" y="31"/>
                      <a:pt x="6" y="31"/>
                      <a:pt x="6" y="31"/>
                    </a:cubicBezTo>
                    <a:cubicBezTo>
                      <a:pt x="5" y="31"/>
                      <a:pt x="3" y="32"/>
                      <a:pt x="2" y="32"/>
                    </a:cubicBezTo>
                    <a:cubicBezTo>
                      <a:pt x="3" y="32"/>
                      <a:pt x="3" y="32"/>
                      <a:pt x="3" y="32"/>
                    </a:cubicBezTo>
                    <a:cubicBezTo>
                      <a:pt x="3" y="32"/>
                      <a:pt x="3" y="32"/>
                      <a:pt x="3" y="32"/>
                    </a:cubicBezTo>
                    <a:cubicBezTo>
                      <a:pt x="3" y="33"/>
                      <a:pt x="3" y="34"/>
                      <a:pt x="3" y="36"/>
                    </a:cubicBezTo>
                    <a:cubicBezTo>
                      <a:pt x="3" y="35"/>
                      <a:pt x="3" y="35"/>
                      <a:pt x="3" y="35"/>
                    </a:cubicBezTo>
                    <a:cubicBezTo>
                      <a:pt x="3" y="35"/>
                      <a:pt x="3" y="35"/>
                      <a:pt x="3" y="35"/>
                    </a:cubicBezTo>
                    <a:cubicBezTo>
                      <a:pt x="3" y="35"/>
                      <a:pt x="3" y="35"/>
                      <a:pt x="3" y="35"/>
                    </a:cubicBezTo>
                    <a:cubicBezTo>
                      <a:pt x="3" y="35"/>
                      <a:pt x="3" y="35"/>
                      <a:pt x="3" y="35"/>
                    </a:cubicBezTo>
                    <a:cubicBezTo>
                      <a:pt x="5" y="35"/>
                      <a:pt x="6" y="34"/>
                      <a:pt x="8" y="34"/>
                    </a:cubicBezTo>
                    <a:cubicBezTo>
                      <a:pt x="8" y="34"/>
                      <a:pt x="8" y="34"/>
                      <a:pt x="8" y="34"/>
                    </a:cubicBezTo>
                    <a:cubicBezTo>
                      <a:pt x="8" y="34"/>
                      <a:pt x="8" y="34"/>
                      <a:pt x="8" y="34"/>
                    </a:cubicBezTo>
                    <a:cubicBezTo>
                      <a:pt x="9" y="34"/>
                      <a:pt x="10" y="34"/>
                      <a:pt x="10" y="34"/>
                    </a:cubicBezTo>
                    <a:cubicBezTo>
                      <a:pt x="10" y="34"/>
                      <a:pt x="10" y="34"/>
                      <a:pt x="10" y="34"/>
                    </a:cubicBezTo>
                    <a:cubicBezTo>
                      <a:pt x="10" y="34"/>
                      <a:pt x="10" y="34"/>
                      <a:pt x="10" y="34"/>
                    </a:cubicBezTo>
                    <a:cubicBezTo>
                      <a:pt x="10" y="34"/>
                      <a:pt x="10" y="34"/>
                      <a:pt x="10" y="34"/>
                    </a:cubicBezTo>
                    <a:cubicBezTo>
                      <a:pt x="10" y="34"/>
                      <a:pt x="10" y="34"/>
                      <a:pt x="10" y="34"/>
                    </a:cubicBezTo>
                    <a:cubicBezTo>
                      <a:pt x="12" y="34"/>
                      <a:pt x="13" y="34"/>
                      <a:pt x="12" y="37"/>
                    </a:cubicBezTo>
                    <a:cubicBezTo>
                      <a:pt x="12" y="37"/>
                      <a:pt x="12" y="37"/>
                      <a:pt x="12" y="37"/>
                    </a:cubicBezTo>
                    <a:cubicBezTo>
                      <a:pt x="12" y="37"/>
                      <a:pt x="12" y="37"/>
                      <a:pt x="12" y="37"/>
                    </a:cubicBezTo>
                    <a:cubicBezTo>
                      <a:pt x="12" y="37"/>
                      <a:pt x="12" y="37"/>
                      <a:pt x="12" y="37"/>
                    </a:cubicBezTo>
                    <a:cubicBezTo>
                      <a:pt x="12" y="37"/>
                      <a:pt x="12" y="37"/>
                      <a:pt x="12" y="37"/>
                    </a:cubicBezTo>
                    <a:cubicBezTo>
                      <a:pt x="12" y="37"/>
                      <a:pt x="12" y="37"/>
                      <a:pt x="12" y="37"/>
                    </a:cubicBezTo>
                    <a:cubicBezTo>
                      <a:pt x="11" y="41"/>
                      <a:pt x="7" y="42"/>
                      <a:pt x="5" y="46"/>
                    </a:cubicBezTo>
                    <a:cubicBezTo>
                      <a:pt x="5" y="46"/>
                      <a:pt x="5" y="46"/>
                      <a:pt x="5" y="46"/>
                    </a:cubicBezTo>
                    <a:cubicBezTo>
                      <a:pt x="7" y="44"/>
                      <a:pt x="11" y="44"/>
                      <a:pt x="15" y="44"/>
                    </a:cubicBezTo>
                    <a:cubicBezTo>
                      <a:pt x="19" y="44"/>
                      <a:pt x="23" y="44"/>
                      <a:pt x="23" y="44"/>
                    </a:cubicBezTo>
                    <a:cubicBezTo>
                      <a:pt x="23" y="44"/>
                      <a:pt x="23" y="44"/>
                      <a:pt x="23" y="44"/>
                    </a:cubicBezTo>
                    <a:cubicBezTo>
                      <a:pt x="23" y="44"/>
                      <a:pt x="23" y="44"/>
                      <a:pt x="23" y="44"/>
                    </a:cubicBezTo>
                    <a:cubicBezTo>
                      <a:pt x="23" y="44"/>
                      <a:pt x="22" y="44"/>
                      <a:pt x="22" y="44"/>
                    </a:cubicBezTo>
                    <a:cubicBezTo>
                      <a:pt x="21" y="44"/>
                      <a:pt x="21" y="43"/>
                      <a:pt x="21" y="41"/>
                    </a:cubicBezTo>
                    <a:cubicBezTo>
                      <a:pt x="21" y="41"/>
                      <a:pt x="21" y="39"/>
                      <a:pt x="21" y="36"/>
                    </a:cubicBezTo>
                    <a:cubicBezTo>
                      <a:pt x="20" y="35"/>
                      <a:pt x="20" y="32"/>
                      <a:pt x="20" y="29"/>
                    </a:cubicBezTo>
                    <a:cubicBezTo>
                      <a:pt x="19" y="26"/>
                      <a:pt x="19" y="21"/>
                      <a:pt x="20" y="20"/>
                    </a:cubicBezTo>
                    <a:cubicBezTo>
                      <a:pt x="20" y="20"/>
                      <a:pt x="22" y="6"/>
                      <a:pt x="20" y="6"/>
                    </a:cubicBezTo>
                    <a:cubicBezTo>
                      <a:pt x="20" y="6"/>
                      <a:pt x="20" y="7"/>
                      <a:pt x="20" y="7"/>
                    </a:cubicBezTo>
                    <a:cubicBezTo>
                      <a:pt x="20" y="7"/>
                      <a:pt x="20" y="6"/>
                      <a:pt x="21" y="5"/>
                    </a:cubicBezTo>
                    <a:cubicBezTo>
                      <a:pt x="21" y="5"/>
                      <a:pt x="21" y="5"/>
                      <a:pt x="21" y="5"/>
                    </a:cubicBezTo>
                    <a:cubicBezTo>
                      <a:pt x="22" y="1"/>
                      <a:pt x="21" y="0"/>
                      <a:pt x="2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7" name="Freeform 383"/>
              <p:cNvSpPr>
                <a:spLocks/>
              </p:cNvSpPr>
              <p:nvPr/>
            </p:nvSpPr>
            <p:spPr bwMode="auto">
              <a:xfrm>
                <a:off x="1962" y="809"/>
                <a:ext cx="3" cy="3"/>
              </a:xfrm>
              <a:custGeom>
                <a:avLst/>
                <a:gdLst>
                  <a:gd name="T0" fmla="*/ 2 w 2"/>
                  <a:gd name="T1" fmla="*/ 0 h 2"/>
                  <a:gd name="T2" fmla="*/ 1 w 2"/>
                  <a:gd name="T3" fmla="*/ 0 h 2"/>
                  <a:gd name="T4" fmla="*/ 0 w 2"/>
                  <a:gd name="T5" fmla="*/ 2 h 2"/>
                  <a:gd name="T6" fmla="*/ 0 w 2"/>
                  <a:gd name="T7" fmla="*/ 2 h 2"/>
                  <a:gd name="T8" fmla="*/ 1 w 2"/>
                  <a:gd name="T9" fmla="*/ 2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cubicBezTo>
                      <a:pt x="1" y="0"/>
                      <a:pt x="1" y="0"/>
                      <a:pt x="1" y="0"/>
                    </a:cubicBezTo>
                    <a:cubicBezTo>
                      <a:pt x="1" y="0"/>
                      <a:pt x="1" y="2"/>
                      <a:pt x="0" y="2"/>
                    </a:cubicBezTo>
                    <a:cubicBezTo>
                      <a:pt x="0" y="2"/>
                      <a:pt x="0" y="2"/>
                      <a:pt x="0" y="2"/>
                    </a:cubicBezTo>
                    <a:cubicBezTo>
                      <a:pt x="0" y="2"/>
                      <a:pt x="1" y="2"/>
                      <a:pt x="1" y="2"/>
                    </a:cubicBezTo>
                    <a:cubicBezTo>
                      <a:pt x="1" y="2"/>
                      <a:pt x="2" y="2"/>
                      <a:pt x="2" y="0"/>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8" name="Freeform 384"/>
              <p:cNvSpPr>
                <a:spLocks noEditPoints="1"/>
              </p:cNvSpPr>
              <p:nvPr/>
            </p:nvSpPr>
            <p:spPr bwMode="auto">
              <a:xfrm>
                <a:off x="1939" y="858"/>
                <a:ext cx="13" cy="18"/>
              </a:xfrm>
              <a:custGeom>
                <a:avLst/>
                <a:gdLst>
                  <a:gd name="T0" fmla="*/ 9 w 9"/>
                  <a:gd name="T1" fmla="*/ 3 h 12"/>
                  <a:gd name="T2" fmla="*/ 9 w 9"/>
                  <a:gd name="T3" fmla="*/ 3 h 12"/>
                  <a:gd name="T4" fmla="*/ 2 w 9"/>
                  <a:gd name="T5" fmla="*/ 12 h 12"/>
                  <a:gd name="T6" fmla="*/ 2 w 9"/>
                  <a:gd name="T7" fmla="*/ 12 h 12"/>
                  <a:gd name="T8" fmla="*/ 9 w 9"/>
                  <a:gd name="T9" fmla="*/ 3 h 12"/>
                  <a:gd name="T10" fmla="*/ 9 w 9"/>
                  <a:gd name="T11" fmla="*/ 3 h 12"/>
                  <a:gd name="T12" fmla="*/ 9 w 9"/>
                  <a:gd name="T13" fmla="*/ 3 h 12"/>
                  <a:gd name="T14" fmla="*/ 9 w 9"/>
                  <a:gd name="T15" fmla="*/ 3 h 12"/>
                  <a:gd name="T16" fmla="*/ 9 w 9"/>
                  <a:gd name="T17" fmla="*/ 3 h 12"/>
                  <a:gd name="T18" fmla="*/ 9 w 9"/>
                  <a:gd name="T19" fmla="*/ 3 h 12"/>
                  <a:gd name="T20" fmla="*/ 9 w 9"/>
                  <a:gd name="T21" fmla="*/ 3 h 12"/>
                  <a:gd name="T22" fmla="*/ 9 w 9"/>
                  <a:gd name="T23" fmla="*/ 3 h 12"/>
                  <a:gd name="T24" fmla="*/ 0 w 9"/>
                  <a:gd name="T25" fmla="*/ 1 h 12"/>
                  <a:gd name="T26" fmla="*/ 0 w 9"/>
                  <a:gd name="T27" fmla="*/ 1 h 12"/>
                  <a:gd name="T28" fmla="*/ 0 w 9"/>
                  <a:gd name="T29" fmla="*/ 1 h 12"/>
                  <a:gd name="T30" fmla="*/ 0 w 9"/>
                  <a:gd name="T31" fmla="*/ 1 h 12"/>
                  <a:gd name="T32" fmla="*/ 0 w 9"/>
                  <a:gd name="T33" fmla="*/ 1 h 12"/>
                  <a:gd name="T34" fmla="*/ 0 w 9"/>
                  <a:gd name="T35" fmla="*/ 1 h 12"/>
                  <a:gd name="T36" fmla="*/ 5 w 9"/>
                  <a:gd name="T37" fmla="*/ 0 h 12"/>
                  <a:gd name="T38" fmla="*/ 5 w 9"/>
                  <a:gd name="T39" fmla="*/ 0 h 12"/>
                  <a:gd name="T40" fmla="*/ 5 w 9"/>
                  <a:gd name="T41" fmla="*/ 0 h 12"/>
                  <a:gd name="T42" fmla="*/ 7 w 9"/>
                  <a:gd name="T43" fmla="*/ 0 h 12"/>
                  <a:gd name="T44" fmla="*/ 5 w 9"/>
                  <a:gd name="T45" fmla="*/ 0 h 12"/>
                  <a:gd name="T46" fmla="*/ 7 w 9"/>
                  <a:gd name="T47" fmla="*/ 0 h 12"/>
                  <a:gd name="T48" fmla="*/ 7 w 9"/>
                  <a:gd name="T49" fmla="*/ 0 h 12"/>
                  <a:gd name="T50" fmla="*/ 7 w 9"/>
                  <a:gd name="T51" fmla="*/ 0 h 12"/>
                  <a:gd name="T52" fmla="*/ 7 w 9"/>
                  <a:gd name="T53" fmla="*/ 0 h 12"/>
                  <a:gd name="T54" fmla="*/ 7 w 9"/>
                  <a:gd name="T55"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 h="12">
                    <a:moveTo>
                      <a:pt x="9" y="3"/>
                    </a:moveTo>
                    <a:cubicBezTo>
                      <a:pt x="9" y="3"/>
                      <a:pt x="9" y="3"/>
                      <a:pt x="9" y="3"/>
                    </a:cubicBezTo>
                    <a:cubicBezTo>
                      <a:pt x="8" y="7"/>
                      <a:pt x="4" y="8"/>
                      <a:pt x="2" y="12"/>
                    </a:cubicBezTo>
                    <a:cubicBezTo>
                      <a:pt x="2" y="12"/>
                      <a:pt x="2" y="12"/>
                      <a:pt x="2" y="12"/>
                    </a:cubicBezTo>
                    <a:cubicBezTo>
                      <a:pt x="4" y="8"/>
                      <a:pt x="8" y="7"/>
                      <a:pt x="9" y="3"/>
                    </a:cubicBezTo>
                    <a:cubicBezTo>
                      <a:pt x="9" y="3"/>
                      <a:pt x="9" y="3"/>
                      <a:pt x="9" y="3"/>
                    </a:cubicBezTo>
                    <a:moveTo>
                      <a:pt x="9" y="3"/>
                    </a:moveTo>
                    <a:cubicBezTo>
                      <a:pt x="9" y="3"/>
                      <a:pt x="9" y="3"/>
                      <a:pt x="9" y="3"/>
                    </a:cubicBezTo>
                    <a:cubicBezTo>
                      <a:pt x="9" y="3"/>
                      <a:pt x="9" y="3"/>
                      <a:pt x="9" y="3"/>
                    </a:cubicBezTo>
                    <a:moveTo>
                      <a:pt x="9" y="3"/>
                    </a:moveTo>
                    <a:cubicBezTo>
                      <a:pt x="9" y="3"/>
                      <a:pt x="9" y="3"/>
                      <a:pt x="9" y="3"/>
                    </a:cubicBezTo>
                    <a:cubicBezTo>
                      <a:pt x="9" y="3"/>
                      <a:pt x="9" y="3"/>
                      <a:pt x="9" y="3"/>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5" y="0"/>
                    </a:moveTo>
                    <a:cubicBezTo>
                      <a:pt x="5" y="0"/>
                      <a:pt x="5" y="0"/>
                      <a:pt x="5" y="0"/>
                    </a:cubicBezTo>
                    <a:cubicBezTo>
                      <a:pt x="5" y="0"/>
                      <a:pt x="5" y="0"/>
                      <a:pt x="5" y="0"/>
                    </a:cubicBezTo>
                    <a:moveTo>
                      <a:pt x="7" y="0"/>
                    </a:moveTo>
                    <a:cubicBezTo>
                      <a:pt x="7" y="0"/>
                      <a:pt x="6" y="0"/>
                      <a:pt x="5" y="0"/>
                    </a:cubicBezTo>
                    <a:cubicBezTo>
                      <a:pt x="6" y="0"/>
                      <a:pt x="7" y="0"/>
                      <a:pt x="7" y="0"/>
                    </a:cubicBezTo>
                    <a:moveTo>
                      <a:pt x="7" y="0"/>
                    </a:moveTo>
                    <a:cubicBezTo>
                      <a:pt x="7" y="0"/>
                      <a:pt x="7" y="0"/>
                      <a:pt x="7" y="0"/>
                    </a:cubicBezTo>
                    <a:cubicBezTo>
                      <a:pt x="7" y="0"/>
                      <a:pt x="7" y="0"/>
                      <a:pt x="7"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9" name="Freeform 385"/>
              <p:cNvSpPr>
                <a:spLocks noEditPoints="1"/>
              </p:cNvSpPr>
              <p:nvPr/>
            </p:nvSpPr>
            <p:spPr bwMode="auto">
              <a:xfrm>
                <a:off x="1971" y="872"/>
                <a:ext cx="3" cy="2"/>
              </a:xfrm>
              <a:custGeom>
                <a:avLst/>
                <a:gdLst>
                  <a:gd name="T0" fmla="*/ 1 w 2"/>
                  <a:gd name="T1" fmla="*/ 1 h 2"/>
                  <a:gd name="T2" fmla="*/ 0 w 2"/>
                  <a:gd name="T3" fmla="*/ 2 h 2"/>
                  <a:gd name="T4" fmla="*/ 1 w 2"/>
                  <a:gd name="T5" fmla="*/ 1 h 2"/>
                  <a:gd name="T6" fmla="*/ 2 w 2"/>
                  <a:gd name="T7" fmla="*/ 0 h 2"/>
                  <a:gd name="T8" fmla="*/ 1 w 2"/>
                  <a:gd name="T9" fmla="*/ 0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1" y="1"/>
                    </a:moveTo>
                    <a:cubicBezTo>
                      <a:pt x="1" y="1"/>
                      <a:pt x="0" y="2"/>
                      <a:pt x="0" y="2"/>
                    </a:cubicBezTo>
                    <a:cubicBezTo>
                      <a:pt x="0" y="2"/>
                      <a:pt x="0" y="1"/>
                      <a:pt x="1" y="1"/>
                    </a:cubicBezTo>
                    <a:moveTo>
                      <a:pt x="2" y="0"/>
                    </a:moveTo>
                    <a:cubicBezTo>
                      <a:pt x="2" y="0"/>
                      <a:pt x="1" y="0"/>
                      <a:pt x="1" y="0"/>
                    </a:cubicBezTo>
                    <a:cubicBezTo>
                      <a:pt x="1" y="0"/>
                      <a:pt x="2" y="0"/>
                      <a:pt x="2" y="0"/>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0" name="Freeform 386"/>
              <p:cNvSpPr>
                <a:spLocks noEditPoints="1"/>
              </p:cNvSpPr>
              <p:nvPr/>
            </p:nvSpPr>
            <p:spPr bwMode="auto">
              <a:xfrm>
                <a:off x="1953" y="872"/>
                <a:ext cx="21" cy="11"/>
              </a:xfrm>
              <a:custGeom>
                <a:avLst/>
                <a:gdLst>
                  <a:gd name="T0" fmla="*/ 12 w 14"/>
                  <a:gd name="T1" fmla="*/ 2 h 8"/>
                  <a:gd name="T2" fmla="*/ 13 w 14"/>
                  <a:gd name="T3" fmla="*/ 1 h 8"/>
                  <a:gd name="T4" fmla="*/ 12 w 14"/>
                  <a:gd name="T5" fmla="*/ 2 h 8"/>
                  <a:gd name="T6" fmla="*/ 13 w 14"/>
                  <a:gd name="T7" fmla="*/ 0 h 8"/>
                  <a:gd name="T8" fmla="*/ 10 w 14"/>
                  <a:gd name="T9" fmla="*/ 1 h 8"/>
                  <a:gd name="T10" fmla="*/ 10 w 14"/>
                  <a:gd name="T11" fmla="*/ 1 h 8"/>
                  <a:gd name="T12" fmla="*/ 10 w 14"/>
                  <a:gd name="T13" fmla="*/ 1 h 8"/>
                  <a:gd name="T14" fmla="*/ 10 w 14"/>
                  <a:gd name="T15" fmla="*/ 1 h 8"/>
                  <a:gd name="T16" fmla="*/ 10 w 14"/>
                  <a:gd name="T17" fmla="*/ 1 h 8"/>
                  <a:gd name="T18" fmla="*/ 0 w 14"/>
                  <a:gd name="T19" fmla="*/ 7 h 8"/>
                  <a:gd name="T20" fmla="*/ 1 w 14"/>
                  <a:gd name="T21" fmla="*/ 8 h 8"/>
                  <a:gd name="T22" fmla="*/ 11 w 14"/>
                  <a:gd name="T23" fmla="*/ 2 h 8"/>
                  <a:gd name="T24" fmla="*/ 14 w 14"/>
                  <a:gd name="T25" fmla="*/ 0 h 8"/>
                  <a:gd name="T26" fmla="*/ 14 w 14"/>
                  <a:gd name="T27" fmla="*/ 0 h 8"/>
                  <a:gd name="T28" fmla="*/ 14 w 14"/>
                  <a:gd name="T29" fmla="*/ 0 h 8"/>
                  <a:gd name="T30" fmla="*/ 13 w 14"/>
                  <a:gd name="T3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 h="8">
                    <a:moveTo>
                      <a:pt x="12" y="2"/>
                    </a:moveTo>
                    <a:cubicBezTo>
                      <a:pt x="12" y="2"/>
                      <a:pt x="13" y="1"/>
                      <a:pt x="13" y="1"/>
                    </a:cubicBezTo>
                    <a:cubicBezTo>
                      <a:pt x="12" y="1"/>
                      <a:pt x="12" y="2"/>
                      <a:pt x="12" y="2"/>
                    </a:cubicBezTo>
                    <a:moveTo>
                      <a:pt x="13" y="0"/>
                    </a:moveTo>
                    <a:cubicBezTo>
                      <a:pt x="13" y="0"/>
                      <a:pt x="11"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2" y="3"/>
                      <a:pt x="0" y="7"/>
                    </a:cubicBezTo>
                    <a:cubicBezTo>
                      <a:pt x="0" y="7"/>
                      <a:pt x="0" y="8"/>
                      <a:pt x="1" y="8"/>
                    </a:cubicBezTo>
                    <a:cubicBezTo>
                      <a:pt x="3" y="8"/>
                      <a:pt x="6" y="7"/>
                      <a:pt x="11" y="2"/>
                    </a:cubicBezTo>
                    <a:cubicBezTo>
                      <a:pt x="13" y="1"/>
                      <a:pt x="13" y="1"/>
                      <a:pt x="14" y="0"/>
                    </a:cubicBezTo>
                    <a:cubicBezTo>
                      <a:pt x="14" y="0"/>
                      <a:pt x="14" y="0"/>
                      <a:pt x="14" y="0"/>
                    </a:cubicBezTo>
                    <a:cubicBezTo>
                      <a:pt x="14" y="0"/>
                      <a:pt x="14" y="0"/>
                      <a:pt x="14" y="0"/>
                    </a:cubicBezTo>
                    <a:cubicBezTo>
                      <a:pt x="14" y="0"/>
                      <a:pt x="13"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1" name="Freeform 387"/>
              <p:cNvSpPr>
                <a:spLocks noEditPoints="1"/>
              </p:cNvSpPr>
              <p:nvPr/>
            </p:nvSpPr>
            <p:spPr bwMode="auto">
              <a:xfrm>
                <a:off x="1968" y="873"/>
                <a:ext cx="14" cy="10"/>
              </a:xfrm>
              <a:custGeom>
                <a:avLst/>
                <a:gdLst>
                  <a:gd name="T0" fmla="*/ 8 w 10"/>
                  <a:gd name="T1" fmla="*/ 2 h 7"/>
                  <a:gd name="T2" fmla="*/ 8 w 10"/>
                  <a:gd name="T3" fmla="*/ 5 h 7"/>
                  <a:gd name="T4" fmla="*/ 9 w 10"/>
                  <a:gd name="T5" fmla="*/ 5 h 7"/>
                  <a:gd name="T6" fmla="*/ 10 w 10"/>
                  <a:gd name="T7" fmla="*/ 4 h 7"/>
                  <a:gd name="T8" fmla="*/ 10 w 10"/>
                  <a:gd name="T9" fmla="*/ 3 h 7"/>
                  <a:gd name="T10" fmla="*/ 8 w 10"/>
                  <a:gd name="T11" fmla="*/ 2 h 7"/>
                  <a:gd name="T12" fmla="*/ 5 w 10"/>
                  <a:gd name="T13" fmla="*/ 0 h 7"/>
                  <a:gd name="T14" fmla="*/ 5 w 10"/>
                  <a:gd name="T15" fmla="*/ 0 h 7"/>
                  <a:gd name="T16" fmla="*/ 1 w 10"/>
                  <a:gd name="T17" fmla="*/ 7 h 7"/>
                  <a:gd name="T18" fmla="*/ 7 w 10"/>
                  <a:gd name="T19" fmla="*/ 1 h 7"/>
                  <a:gd name="T20" fmla="*/ 7 w 10"/>
                  <a:gd name="T21" fmla="*/ 1 h 7"/>
                  <a:gd name="T22" fmla="*/ 5 w 10"/>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7">
                    <a:moveTo>
                      <a:pt x="8" y="2"/>
                    </a:moveTo>
                    <a:cubicBezTo>
                      <a:pt x="9" y="2"/>
                      <a:pt x="9" y="3"/>
                      <a:pt x="8" y="5"/>
                    </a:cubicBezTo>
                    <a:cubicBezTo>
                      <a:pt x="8" y="5"/>
                      <a:pt x="8" y="5"/>
                      <a:pt x="9" y="5"/>
                    </a:cubicBezTo>
                    <a:cubicBezTo>
                      <a:pt x="9" y="5"/>
                      <a:pt x="10" y="5"/>
                      <a:pt x="10" y="4"/>
                    </a:cubicBezTo>
                    <a:cubicBezTo>
                      <a:pt x="10" y="3"/>
                      <a:pt x="10" y="3"/>
                      <a:pt x="10" y="3"/>
                    </a:cubicBezTo>
                    <a:cubicBezTo>
                      <a:pt x="8" y="2"/>
                      <a:pt x="8" y="2"/>
                      <a:pt x="8" y="2"/>
                    </a:cubicBezTo>
                    <a:moveTo>
                      <a:pt x="5" y="0"/>
                    </a:moveTo>
                    <a:cubicBezTo>
                      <a:pt x="5" y="0"/>
                      <a:pt x="5" y="0"/>
                      <a:pt x="5" y="0"/>
                    </a:cubicBezTo>
                    <a:cubicBezTo>
                      <a:pt x="5" y="0"/>
                      <a:pt x="0" y="6"/>
                      <a:pt x="1" y="7"/>
                    </a:cubicBezTo>
                    <a:cubicBezTo>
                      <a:pt x="1" y="7"/>
                      <a:pt x="5" y="3"/>
                      <a:pt x="7" y="1"/>
                    </a:cubicBezTo>
                    <a:cubicBezTo>
                      <a:pt x="7" y="1"/>
                      <a:pt x="7" y="1"/>
                      <a:pt x="7" y="1"/>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2" name="Freeform 388"/>
              <p:cNvSpPr>
                <a:spLocks noEditPoints="1"/>
              </p:cNvSpPr>
              <p:nvPr/>
            </p:nvSpPr>
            <p:spPr bwMode="auto">
              <a:xfrm>
                <a:off x="1934" y="770"/>
                <a:ext cx="29" cy="38"/>
              </a:xfrm>
              <a:custGeom>
                <a:avLst/>
                <a:gdLst>
                  <a:gd name="T0" fmla="*/ 4 w 20"/>
                  <a:gd name="T1" fmla="*/ 23 h 26"/>
                  <a:gd name="T2" fmla="*/ 3 w 20"/>
                  <a:gd name="T3" fmla="*/ 26 h 26"/>
                  <a:gd name="T4" fmla="*/ 3 w 20"/>
                  <a:gd name="T5" fmla="*/ 26 h 26"/>
                  <a:gd name="T6" fmla="*/ 3 w 20"/>
                  <a:gd name="T7" fmla="*/ 26 h 26"/>
                  <a:gd name="T8" fmla="*/ 4 w 20"/>
                  <a:gd name="T9" fmla="*/ 25 h 26"/>
                  <a:gd name="T10" fmla="*/ 4 w 20"/>
                  <a:gd name="T11" fmla="*/ 25 h 26"/>
                  <a:gd name="T12" fmla="*/ 4 w 20"/>
                  <a:gd name="T13" fmla="*/ 23 h 26"/>
                  <a:gd name="T14" fmla="*/ 9 w 20"/>
                  <a:gd name="T15" fmla="*/ 19 h 26"/>
                  <a:gd name="T16" fmla="*/ 6 w 20"/>
                  <a:gd name="T17" fmla="*/ 21 h 26"/>
                  <a:gd name="T18" fmla="*/ 6 w 20"/>
                  <a:gd name="T19" fmla="*/ 23 h 26"/>
                  <a:gd name="T20" fmla="*/ 6 w 20"/>
                  <a:gd name="T21" fmla="*/ 25 h 26"/>
                  <a:gd name="T22" fmla="*/ 9 w 20"/>
                  <a:gd name="T23" fmla="*/ 24 h 26"/>
                  <a:gd name="T24" fmla="*/ 9 w 20"/>
                  <a:gd name="T25" fmla="*/ 19 h 26"/>
                  <a:gd name="T26" fmla="*/ 12 w 20"/>
                  <a:gd name="T27" fmla="*/ 18 h 26"/>
                  <a:gd name="T28" fmla="*/ 11 w 20"/>
                  <a:gd name="T29" fmla="*/ 18 h 26"/>
                  <a:gd name="T30" fmla="*/ 11 w 20"/>
                  <a:gd name="T31" fmla="*/ 23 h 26"/>
                  <a:gd name="T32" fmla="*/ 12 w 20"/>
                  <a:gd name="T33" fmla="*/ 23 h 26"/>
                  <a:gd name="T34" fmla="*/ 12 w 20"/>
                  <a:gd name="T35" fmla="*/ 18 h 26"/>
                  <a:gd name="T36" fmla="*/ 15 w 20"/>
                  <a:gd name="T37" fmla="*/ 15 h 26"/>
                  <a:gd name="T38" fmla="*/ 14 w 20"/>
                  <a:gd name="T39" fmla="*/ 17 h 26"/>
                  <a:gd name="T40" fmla="*/ 14 w 20"/>
                  <a:gd name="T41" fmla="*/ 17 h 26"/>
                  <a:gd name="T42" fmla="*/ 14 w 20"/>
                  <a:gd name="T43" fmla="*/ 21 h 26"/>
                  <a:gd name="T44" fmla="*/ 14 w 20"/>
                  <a:gd name="T45" fmla="*/ 23 h 26"/>
                  <a:gd name="T46" fmla="*/ 14 w 20"/>
                  <a:gd name="T47" fmla="*/ 23 h 26"/>
                  <a:gd name="T48" fmla="*/ 16 w 20"/>
                  <a:gd name="T49" fmla="*/ 23 h 26"/>
                  <a:gd name="T50" fmla="*/ 16 w 20"/>
                  <a:gd name="T51" fmla="*/ 19 h 26"/>
                  <a:gd name="T52" fmla="*/ 15 w 20"/>
                  <a:gd name="T53" fmla="*/ 15 h 26"/>
                  <a:gd name="T54" fmla="*/ 5 w 20"/>
                  <a:gd name="T55" fmla="*/ 0 h 26"/>
                  <a:gd name="T56" fmla="*/ 10 w 20"/>
                  <a:gd name="T57" fmla="*/ 8 h 26"/>
                  <a:gd name="T58" fmla="*/ 13 w 20"/>
                  <a:gd name="T59" fmla="*/ 10 h 26"/>
                  <a:gd name="T60" fmla="*/ 8 w 20"/>
                  <a:gd name="T61" fmla="*/ 13 h 26"/>
                  <a:gd name="T62" fmla="*/ 10 w 20"/>
                  <a:gd name="T63" fmla="*/ 14 h 26"/>
                  <a:gd name="T64" fmla="*/ 10 w 20"/>
                  <a:gd name="T65" fmla="*/ 15 h 26"/>
                  <a:gd name="T66" fmla="*/ 13 w 20"/>
                  <a:gd name="T67" fmla="*/ 14 h 26"/>
                  <a:gd name="T68" fmla="*/ 14 w 20"/>
                  <a:gd name="T69" fmla="*/ 14 h 26"/>
                  <a:gd name="T70" fmla="*/ 17 w 20"/>
                  <a:gd name="T71" fmla="*/ 15 h 26"/>
                  <a:gd name="T72" fmla="*/ 17 w 20"/>
                  <a:gd name="T73" fmla="*/ 23 h 26"/>
                  <a:gd name="T74" fmla="*/ 18 w 20"/>
                  <a:gd name="T75" fmla="*/ 24 h 26"/>
                  <a:gd name="T76" fmla="*/ 18 w 20"/>
                  <a:gd name="T77" fmla="*/ 17 h 26"/>
                  <a:gd name="T78" fmla="*/ 19 w 20"/>
                  <a:gd name="T79" fmla="*/ 15 h 26"/>
                  <a:gd name="T80" fmla="*/ 20 w 20"/>
                  <a:gd name="T81" fmla="*/ 15 h 26"/>
                  <a:gd name="T82" fmla="*/ 20 w 20"/>
                  <a:gd name="T83" fmla="*/ 15 h 26"/>
                  <a:gd name="T84" fmla="*/ 20 w 20"/>
                  <a:gd name="T85" fmla="*/ 16 h 26"/>
                  <a:gd name="T86" fmla="*/ 18 w 20"/>
                  <a:gd name="T87" fmla="*/ 8 h 26"/>
                  <a:gd name="T88" fmla="*/ 6 w 20"/>
                  <a:gd name="T89" fmla="*/ 1 h 26"/>
                  <a:gd name="T90" fmla="*/ 5 w 20"/>
                  <a:gd name="T9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 h="26">
                    <a:moveTo>
                      <a:pt x="4" y="23"/>
                    </a:moveTo>
                    <a:cubicBezTo>
                      <a:pt x="2" y="25"/>
                      <a:pt x="2" y="25"/>
                      <a:pt x="3" y="26"/>
                    </a:cubicBezTo>
                    <a:cubicBezTo>
                      <a:pt x="3" y="26"/>
                      <a:pt x="3" y="26"/>
                      <a:pt x="3" y="26"/>
                    </a:cubicBezTo>
                    <a:cubicBezTo>
                      <a:pt x="3" y="26"/>
                      <a:pt x="3" y="26"/>
                      <a:pt x="3" y="26"/>
                    </a:cubicBezTo>
                    <a:cubicBezTo>
                      <a:pt x="4" y="26"/>
                      <a:pt x="4" y="26"/>
                      <a:pt x="4" y="25"/>
                    </a:cubicBezTo>
                    <a:cubicBezTo>
                      <a:pt x="4" y="25"/>
                      <a:pt x="4" y="25"/>
                      <a:pt x="4" y="25"/>
                    </a:cubicBezTo>
                    <a:cubicBezTo>
                      <a:pt x="4" y="24"/>
                      <a:pt x="4" y="23"/>
                      <a:pt x="4" y="23"/>
                    </a:cubicBezTo>
                    <a:moveTo>
                      <a:pt x="9" y="19"/>
                    </a:moveTo>
                    <a:cubicBezTo>
                      <a:pt x="8" y="20"/>
                      <a:pt x="7" y="21"/>
                      <a:pt x="6" y="21"/>
                    </a:cubicBezTo>
                    <a:cubicBezTo>
                      <a:pt x="6" y="22"/>
                      <a:pt x="6" y="23"/>
                      <a:pt x="6" y="23"/>
                    </a:cubicBezTo>
                    <a:cubicBezTo>
                      <a:pt x="6" y="24"/>
                      <a:pt x="6" y="24"/>
                      <a:pt x="6" y="25"/>
                    </a:cubicBezTo>
                    <a:cubicBezTo>
                      <a:pt x="7" y="24"/>
                      <a:pt x="8" y="24"/>
                      <a:pt x="9" y="24"/>
                    </a:cubicBezTo>
                    <a:cubicBezTo>
                      <a:pt x="9" y="22"/>
                      <a:pt x="9" y="21"/>
                      <a:pt x="9" y="19"/>
                    </a:cubicBezTo>
                    <a:moveTo>
                      <a:pt x="12" y="18"/>
                    </a:moveTo>
                    <a:cubicBezTo>
                      <a:pt x="12" y="18"/>
                      <a:pt x="12" y="18"/>
                      <a:pt x="11" y="18"/>
                    </a:cubicBezTo>
                    <a:cubicBezTo>
                      <a:pt x="11" y="20"/>
                      <a:pt x="11" y="22"/>
                      <a:pt x="11" y="23"/>
                    </a:cubicBezTo>
                    <a:cubicBezTo>
                      <a:pt x="11" y="23"/>
                      <a:pt x="12" y="23"/>
                      <a:pt x="12" y="23"/>
                    </a:cubicBezTo>
                    <a:cubicBezTo>
                      <a:pt x="12" y="21"/>
                      <a:pt x="12" y="19"/>
                      <a:pt x="12" y="18"/>
                    </a:cubicBezTo>
                    <a:moveTo>
                      <a:pt x="15" y="15"/>
                    </a:moveTo>
                    <a:cubicBezTo>
                      <a:pt x="15" y="16"/>
                      <a:pt x="14" y="17"/>
                      <a:pt x="14" y="17"/>
                    </a:cubicBezTo>
                    <a:cubicBezTo>
                      <a:pt x="14" y="17"/>
                      <a:pt x="14" y="17"/>
                      <a:pt x="14" y="17"/>
                    </a:cubicBezTo>
                    <a:cubicBezTo>
                      <a:pt x="14" y="19"/>
                      <a:pt x="14" y="21"/>
                      <a:pt x="14" y="21"/>
                    </a:cubicBezTo>
                    <a:cubicBezTo>
                      <a:pt x="14" y="22"/>
                      <a:pt x="14" y="22"/>
                      <a:pt x="14" y="23"/>
                    </a:cubicBezTo>
                    <a:cubicBezTo>
                      <a:pt x="14" y="23"/>
                      <a:pt x="14" y="23"/>
                      <a:pt x="14" y="23"/>
                    </a:cubicBezTo>
                    <a:cubicBezTo>
                      <a:pt x="15" y="23"/>
                      <a:pt x="15" y="23"/>
                      <a:pt x="16" y="23"/>
                    </a:cubicBezTo>
                    <a:cubicBezTo>
                      <a:pt x="16" y="21"/>
                      <a:pt x="16" y="19"/>
                      <a:pt x="16" y="19"/>
                    </a:cubicBezTo>
                    <a:cubicBezTo>
                      <a:pt x="16" y="16"/>
                      <a:pt x="15" y="15"/>
                      <a:pt x="15" y="15"/>
                    </a:cubicBezTo>
                    <a:moveTo>
                      <a:pt x="5" y="0"/>
                    </a:moveTo>
                    <a:cubicBezTo>
                      <a:pt x="0" y="0"/>
                      <a:pt x="10" y="8"/>
                      <a:pt x="10" y="8"/>
                    </a:cubicBezTo>
                    <a:cubicBezTo>
                      <a:pt x="9" y="10"/>
                      <a:pt x="13" y="10"/>
                      <a:pt x="13" y="10"/>
                    </a:cubicBezTo>
                    <a:cubicBezTo>
                      <a:pt x="10" y="12"/>
                      <a:pt x="9" y="13"/>
                      <a:pt x="8" y="13"/>
                    </a:cubicBezTo>
                    <a:cubicBezTo>
                      <a:pt x="9" y="14"/>
                      <a:pt x="10" y="14"/>
                      <a:pt x="10" y="14"/>
                    </a:cubicBezTo>
                    <a:cubicBezTo>
                      <a:pt x="10" y="14"/>
                      <a:pt x="10" y="15"/>
                      <a:pt x="10" y="15"/>
                    </a:cubicBezTo>
                    <a:cubicBezTo>
                      <a:pt x="11" y="14"/>
                      <a:pt x="12" y="14"/>
                      <a:pt x="13" y="14"/>
                    </a:cubicBezTo>
                    <a:cubicBezTo>
                      <a:pt x="13" y="14"/>
                      <a:pt x="13" y="14"/>
                      <a:pt x="14" y="14"/>
                    </a:cubicBezTo>
                    <a:cubicBezTo>
                      <a:pt x="15" y="14"/>
                      <a:pt x="16" y="14"/>
                      <a:pt x="17" y="15"/>
                    </a:cubicBezTo>
                    <a:cubicBezTo>
                      <a:pt x="17" y="15"/>
                      <a:pt x="18" y="15"/>
                      <a:pt x="17" y="23"/>
                    </a:cubicBezTo>
                    <a:cubicBezTo>
                      <a:pt x="17" y="23"/>
                      <a:pt x="18" y="24"/>
                      <a:pt x="18" y="24"/>
                    </a:cubicBezTo>
                    <a:cubicBezTo>
                      <a:pt x="18" y="19"/>
                      <a:pt x="18" y="17"/>
                      <a:pt x="18" y="17"/>
                    </a:cubicBezTo>
                    <a:cubicBezTo>
                      <a:pt x="18" y="15"/>
                      <a:pt x="18" y="15"/>
                      <a:pt x="19" y="15"/>
                    </a:cubicBezTo>
                    <a:cubicBezTo>
                      <a:pt x="19" y="15"/>
                      <a:pt x="20" y="15"/>
                      <a:pt x="20" y="15"/>
                    </a:cubicBezTo>
                    <a:cubicBezTo>
                      <a:pt x="20" y="15"/>
                      <a:pt x="20" y="15"/>
                      <a:pt x="20" y="15"/>
                    </a:cubicBezTo>
                    <a:cubicBezTo>
                      <a:pt x="20" y="15"/>
                      <a:pt x="20" y="15"/>
                      <a:pt x="20" y="16"/>
                    </a:cubicBezTo>
                    <a:cubicBezTo>
                      <a:pt x="20" y="13"/>
                      <a:pt x="19" y="11"/>
                      <a:pt x="18" y="8"/>
                    </a:cubicBezTo>
                    <a:cubicBezTo>
                      <a:pt x="14" y="1"/>
                      <a:pt x="6" y="1"/>
                      <a:pt x="6" y="1"/>
                    </a:cubicBezTo>
                    <a:cubicBezTo>
                      <a:pt x="6"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3" name="Freeform 389"/>
              <p:cNvSpPr>
                <a:spLocks/>
              </p:cNvSpPr>
              <p:nvPr/>
            </p:nvSpPr>
            <p:spPr bwMode="auto">
              <a:xfrm>
                <a:off x="1939" y="80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4" name="Freeform 390"/>
              <p:cNvSpPr>
                <a:spLocks noEditPoints="1"/>
              </p:cNvSpPr>
              <p:nvPr/>
            </p:nvSpPr>
            <p:spPr bwMode="auto">
              <a:xfrm>
                <a:off x="1940" y="789"/>
                <a:ext cx="10" cy="17"/>
              </a:xfrm>
              <a:custGeom>
                <a:avLst/>
                <a:gdLst>
                  <a:gd name="T0" fmla="*/ 2 w 7"/>
                  <a:gd name="T1" fmla="*/ 8 h 12"/>
                  <a:gd name="T2" fmla="*/ 0 w 7"/>
                  <a:gd name="T3" fmla="*/ 10 h 12"/>
                  <a:gd name="T4" fmla="*/ 0 w 7"/>
                  <a:gd name="T5" fmla="*/ 12 h 12"/>
                  <a:gd name="T6" fmla="*/ 0 w 7"/>
                  <a:gd name="T7" fmla="*/ 12 h 12"/>
                  <a:gd name="T8" fmla="*/ 2 w 7"/>
                  <a:gd name="T9" fmla="*/ 12 h 12"/>
                  <a:gd name="T10" fmla="*/ 2 w 7"/>
                  <a:gd name="T11" fmla="*/ 10 h 12"/>
                  <a:gd name="T12" fmla="*/ 2 w 7"/>
                  <a:gd name="T13" fmla="*/ 8 h 12"/>
                  <a:gd name="T14" fmla="*/ 7 w 7"/>
                  <a:gd name="T15" fmla="*/ 5 h 12"/>
                  <a:gd name="T16" fmla="*/ 5 w 7"/>
                  <a:gd name="T17" fmla="*/ 6 h 12"/>
                  <a:gd name="T18" fmla="*/ 5 w 7"/>
                  <a:gd name="T19" fmla="*/ 11 h 12"/>
                  <a:gd name="T20" fmla="*/ 7 w 7"/>
                  <a:gd name="T21" fmla="*/ 10 h 12"/>
                  <a:gd name="T22" fmla="*/ 7 w 7"/>
                  <a:gd name="T23" fmla="*/ 5 h 12"/>
                  <a:gd name="T24" fmla="*/ 4 w 7"/>
                  <a:gd name="T25" fmla="*/ 0 h 12"/>
                  <a:gd name="T26" fmla="*/ 4 w 7"/>
                  <a:gd name="T27" fmla="*/ 2 h 12"/>
                  <a:gd name="T28" fmla="*/ 6 w 7"/>
                  <a:gd name="T29" fmla="*/ 2 h 12"/>
                  <a:gd name="T30" fmla="*/ 6 w 7"/>
                  <a:gd name="T31" fmla="*/ 2 h 12"/>
                  <a:gd name="T32" fmla="*/ 6 w 7"/>
                  <a:gd name="T33" fmla="*/ 1 h 12"/>
                  <a:gd name="T34" fmla="*/ 4 w 7"/>
                  <a:gd name="T35"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2">
                    <a:moveTo>
                      <a:pt x="2" y="8"/>
                    </a:moveTo>
                    <a:cubicBezTo>
                      <a:pt x="2" y="9"/>
                      <a:pt x="1" y="9"/>
                      <a:pt x="0" y="10"/>
                    </a:cubicBezTo>
                    <a:cubicBezTo>
                      <a:pt x="0" y="10"/>
                      <a:pt x="0" y="11"/>
                      <a:pt x="0" y="12"/>
                    </a:cubicBezTo>
                    <a:cubicBezTo>
                      <a:pt x="0" y="12"/>
                      <a:pt x="0" y="12"/>
                      <a:pt x="0" y="12"/>
                    </a:cubicBezTo>
                    <a:cubicBezTo>
                      <a:pt x="1" y="12"/>
                      <a:pt x="1" y="12"/>
                      <a:pt x="2" y="12"/>
                    </a:cubicBezTo>
                    <a:cubicBezTo>
                      <a:pt x="2" y="11"/>
                      <a:pt x="2" y="11"/>
                      <a:pt x="2" y="10"/>
                    </a:cubicBezTo>
                    <a:cubicBezTo>
                      <a:pt x="2" y="10"/>
                      <a:pt x="2" y="9"/>
                      <a:pt x="2" y="8"/>
                    </a:cubicBezTo>
                    <a:moveTo>
                      <a:pt x="7" y="5"/>
                    </a:moveTo>
                    <a:cubicBezTo>
                      <a:pt x="6" y="6"/>
                      <a:pt x="6" y="6"/>
                      <a:pt x="5" y="6"/>
                    </a:cubicBezTo>
                    <a:cubicBezTo>
                      <a:pt x="5" y="8"/>
                      <a:pt x="5" y="9"/>
                      <a:pt x="5" y="11"/>
                    </a:cubicBezTo>
                    <a:cubicBezTo>
                      <a:pt x="6" y="10"/>
                      <a:pt x="6" y="10"/>
                      <a:pt x="7" y="10"/>
                    </a:cubicBezTo>
                    <a:cubicBezTo>
                      <a:pt x="7" y="9"/>
                      <a:pt x="7" y="7"/>
                      <a:pt x="7" y="5"/>
                    </a:cubicBezTo>
                    <a:moveTo>
                      <a:pt x="4" y="0"/>
                    </a:moveTo>
                    <a:cubicBezTo>
                      <a:pt x="3" y="2"/>
                      <a:pt x="3" y="2"/>
                      <a:pt x="4" y="2"/>
                    </a:cubicBezTo>
                    <a:cubicBezTo>
                      <a:pt x="5" y="2"/>
                      <a:pt x="6" y="2"/>
                      <a:pt x="6" y="2"/>
                    </a:cubicBezTo>
                    <a:cubicBezTo>
                      <a:pt x="6" y="2"/>
                      <a:pt x="6" y="2"/>
                      <a:pt x="6" y="2"/>
                    </a:cubicBezTo>
                    <a:cubicBezTo>
                      <a:pt x="6" y="2"/>
                      <a:pt x="6" y="1"/>
                      <a:pt x="6" y="1"/>
                    </a:cubicBezTo>
                    <a:cubicBezTo>
                      <a:pt x="6" y="1"/>
                      <a:pt x="5"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5" name="Freeform 391"/>
              <p:cNvSpPr>
                <a:spLocks noEditPoints="1"/>
              </p:cNvSpPr>
              <p:nvPr/>
            </p:nvSpPr>
            <p:spPr bwMode="auto">
              <a:xfrm>
                <a:off x="1952" y="790"/>
                <a:ext cx="9" cy="13"/>
              </a:xfrm>
              <a:custGeom>
                <a:avLst/>
                <a:gdLst>
                  <a:gd name="T0" fmla="*/ 2 w 6"/>
                  <a:gd name="T1" fmla="*/ 3 h 9"/>
                  <a:gd name="T2" fmla="*/ 0 w 6"/>
                  <a:gd name="T3" fmla="*/ 4 h 9"/>
                  <a:gd name="T4" fmla="*/ 0 w 6"/>
                  <a:gd name="T5" fmla="*/ 9 h 9"/>
                  <a:gd name="T6" fmla="*/ 2 w 6"/>
                  <a:gd name="T7" fmla="*/ 9 h 9"/>
                  <a:gd name="T8" fmla="*/ 2 w 6"/>
                  <a:gd name="T9" fmla="*/ 7 h 9"/>
                  <a:gd name="T10" fmla="*/ 2 w 6"/>
                  <a:gd name="T11" fmla="*/ 3 h 9"/>
                  <a:gd name="T12" fmla="*/ 2 w 6"/>
                  <a:gd name="T13" fmla="*/ 0 h 9"/>
                  <a:gd name="T14" fmla="*/ 1 w 6"/>
                  <a:gd name="T15" fmla="*/ 0 h 9"/>
                  <a:gd name="T16" fmla="*/ 1 w 6"/>
                  <a:gd name="T17" fmla="*/ 0 h 9"/>
                  <a:gd name="T18" fmla="*/ 3 w 6"/>
                  <a:gd name="T19" fmla="*/ 1 h 9"/>
                  <a:gd name="T20" fmla="*/ 4 w 6"/>
                  <a:gd name="T21" fmla="*/ 5 h 9"/>
                  <a:gd name="T22" fmla="*/ 4 w 6"/>
                  <a:gd name="T23" fmla="*/ 9 h 9"/>
                  <a:gd name="T24" fmla="*/ 5 w 6"/>
                  <a:gd name="T25" fmla="*/ 9 h 9"/>
                  <a:gd name="T26" fmla="*/ 5 w 6"/>
                  <a:gd name="T27" fmla="*/ 1 h 9"/>
                  <a:gd name="T28" fmla="*/ 2 w 6"/>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9">
                    <a:moveTo>
                      <a:pt x="2" y="3"/>
                    </a:moveTo>
                    <a:cubicBezTo>
                      <a:pt x="1" y="3"/>
                      <a:pt x="1" y="3"/>
                      <a:pt x="0" y="4"/>
                    </a:cubicBezTo>
                    <a:cubicBezTo>
                      <a:pt x="0" y="5"/>
                      <a:pt x="0" y="7"/>
                      <a:pt x="0" y="9"/>
                    </a:cubicBezTo>
                    <a:cubicBezTo>
                      <a:pt x="1" y="9"/>
                      <a:pt x="1" y="9"/>
                      <a:pt x="2" y="9"/>
                    </a:cubicBezTo>
                    <a:cubicBezTo>
                      <a:pt x="2" y="8"/>
                      <a:pt x="2" y="8"/>
                      <a:pt x="2" y="7"/>
                    </a:cubicBezTo>
                    <a:cubicBezTo>
                      <a:pt x="2" y="7"/>
                      <a:pt x="2" y="5"/>
                      <a:pt x="2" y="3"/>
                    </a:cubicBezTo>
                    <a:moveTo>
                      <a:pt x="2" y="0"/>
                    </a:moveTo>
                    <a:cubicBezTo>
                      <a:pt x="1" y="0"/>
                      <a:pt x="1" y="0"/>
                      <a:pt x="1" y="0"/>
                    </a:cubicBezTo>
                    <a:cubicBezTo>
                      <a:pt x="1" y="0"/>
                      <a:pt x="1" y="0"/>
                      <a:pt x="1" y="0"/>
                    </a:cubicBezTo>
                    <a:cubicBezTo>
                      <a:pt x="3" y="0"/>
                      <a:pt x="3" y="1"/>
                      <a:pt x="3" y="1"/>
                    </a:cubicBezTo>
                    <a:cubicBezTo>
                      <a:pt x="3" y="1"/>
                      <a:pt x="4" y="2"/>
                      <a:pt x="4" y="5"/>
                    </a:cubicBezTo>
                    <a:cubicBezTo>
                      <a:pt x="4" y="5"/>
                      <a:pt x="4" y="7"/>
                      <a:pt x="4" y="9"/>
                    </a:cubicBezTo>
                    <a:cubicBezTo>
                      <a:pt x="4" y="9"/>
                      <a:pt x="5" y="9"/>
                      <a:pt x="5" y="9"/>
                    </a:cubicBezTo>
                    <a:cubicBezTo>
                      <a:pt x="6" y="1"/>
                      <a:pt x="5" y="1"/>
                      <a:pt x="5" y="1"/>
                    </a:cubicBezTo>
                    <a:cubicBezTo>
                      <a:pt x="4"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6" name="Freeform 392"/>
              <p:cNvSpPr>
                <a:spLocks noEditPoints="1"/>
              </p:cNvSpPr>
              <p:nvPr/>
            </p:nvSpPr>
            <p:spPr bwMode="auto">
              <a:xfrm>
                <a:off x="1961" y="793"/>
                <a:ext cx="4" cy="15"/>
              </a:xfrm>
              <a:custGeom>
                <a:avLst/>
                <a:gdLst>
                  <a:gd name="T0" fmla="*/ 3 w 3"/>
                  <a:gd name="T1" fmla="*/ 3 h 10"/>
                  <a:gd name="T2" fmla="*/ 3 w 3"/>
                  <a:gd name="T3" fmla="*/ 8 h 10"/>
                  <a:gd name="T4" fmla="*/ 3 w 3"/>
                  <a:gd name="T5" fmla="*/ 3 h 10"/>
                  <a:gd name="T6" fmla="*/ 3 w 3"/>
                  <a:gd name="T7" fmla="*/ 3 h 10"/>
                  <a:gd name="T8" fmla="*/ 1 w 3"/>
                  <a:gd name="T9" fmla="*/ 0 h 10"/>
                  <a:gd name="T10" fmla="*/ 1 w 3"/>
                  <a:gd name="T11" fmla="*/ 1 h 10"/>
                  <a:gd name="T12" fmla="*/ 1 w 3"/>
                  <a:gd name="T13" fmla="*/ 5 h 10"/>
                  <a:gd name="T14" fmla="*/ 1 w 3"/>
                  <a:gd name="T15" fmla="*/ 8 h 10"/>
                  <a:gd name="T16" fmla="*/ 1 w 3"/>
                  <a:gd name="T17" fmla="*/ 10 h 10"/>
                  <a:gd name="T18" fmla="*/ 2 w 3"/>
                  <a:gd name="T19" fmla="*/ 10 h 10"/>
                  <a:gd name="T20" fmla="*/ 2 w 3"/>
                  <a:gd name="T21" fmla="*/ 9 h 10"/>
                  <a:gd name="T22" fmla="*/ 2 w 3"/>
                  <a:gd name="T23" fmla="*/ 2 h 10"/>
                  <a:gd name="T24" fmla="*/ 1 w 3"/>
                  <a:gd name="T2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10">
                    <a:moveTo>
                      <a:pt x="3" y="3"/>
                    </a:moveTo>
                    <a:cubicBezTo>
                      <a:pt x="3" y="4"/>
                      <a:pt x="3" y="7"/>
                      <a:pt x="3" y="8"/>
                    </a:cubicBezTo>
                    <a:cubicBezTo>
                      <a:pt x="3" y="7"/>
                      <a:pt x="3" y="5"/>
                      <a:pt x="3" y="3"/>
                    </a:cubicBezTo>
                    <a:cubicBezTo>
                      <a:pt x="3" y="3"/>
                      <a:pt x="3" y="3"/>
                      <a:pt x="3" y="3"/>
                    </a:cubicBezTo>
                    <a:moveTo>
                      <a:pt x="1" y="0"/>
                    </a:moveTo>
                    <a:cubicBezTo>
                      <a:pt x="1" y="0"/>
                      <a:pt x="1" y="1"/>
                      <a:pt x="1" y="1"/>
                    </a:cubicBezTo>
                    <a:cubicBezTo>
                      <a:pt x="0" y="2"/>
                      <a:pt x="1" y="5"/>
                      <a:pt x="1" y="5"/>
                    </a:cubicBezTo>
                    <a:cubicBezTo>
                      <a:pt x="1" y="6"/>
                      <a:pt x="1" y="7"/>
                      <a:pt x="1" y="8"/>
                    </a:cubicBezTo>
                    <a:cubicBezTo>
                      <a:pt x="1" y="9"/>
                      <a:pt x="1" y="10"/>
                      <a:pt x="1" y="10"/>
                    </a:cubicBezTo>
                    <a:cubicBezTo>
                      <a:pt x="1" y="10"/>
                      <a:pt x="1" y="10"/>
                      <a:pt x="2" y="10"/>
                    </a:cubicBezTo>
                    <a:cubicBezTo>
                      <a:pt x="2" y="10"/>
                      <a:pt x="2" y="10"/>
                      <a:pt x="2" y="9"/>
                    </a:cubicBezTo>
                    <a:cubicBezTo>
                      <a:pt x="2" y="6"/>
                      <a:pt x="2" y="2"/>
                      <a:pt x="2" y="2"/>
                    </a:cubicBezTo>
                    <a:cubicBezTo>
                      <a:pt x="2" y="1"/>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7" name="Freeform 393"/>
              <p:cNvSpPr>
                <a:spLocks/>
              </p:cNvSpPr>
              <p:nvPr/>
            </p:nvSpPr>
            <p:spPr bwMode="auto">
              <a:xfrm>
                <a:off x="1961" y="792"/>
                <a:ext cx="4" cy="14"/>
              </a:xfrm>
              <a:custGeom>
                <a:avLst/>
                <a:gdLst>
                  <a:gd name="T0" fmla="*/ 1 w 3"/>
                  <a:gd name="T1" fmla="*/ 0 h 10"/>
                  <a:gd name="T2" fmla="*/ 0 w 3"/>
                  <a:gd name="T3" fmla="*/ 2 h 10"/>
                  <a:gd name="T4" fmla="*/ 0 w 3"/>
                  <a:gd name="T5" fmla="*/ 9 h 10"/>
                  <a:gd name="T6" fmla="*/ 1 w 3"/>
                  <a:gd name="T7" fmla="*/ 9 h 10"/>
                  <a:gd name="T8" fmla="*/ 1 w 3"/>
                  <a:gd name="T9" fmla="*/ 6 h 10"/>
                  <a:gd name="T10" fmla="*/ 1 w 3"/>
                  <a:gd name="T11" fmla="*/ 2 h 10"/>
                  <a:gd name="T12" fmla="*/ 1 w 3"/>
                  <a:gd name="T13" fmla="*/ 1 h 10"/>
                  <a:gd name="T14" fmla="*/ 2 w 3"/>
                  <a:gd name="T15" fmla="*/ 3 h 10"/>
                  <a:gd name="T16" fmla="*/ 2 w 3"/>
                  <a:gd name="T17" fmla="*/ 10 h 10"/>
                  <a:gd name="T18" fmla="*/ 3 w 3"/>
                  <a:gd name="T19" fmla="*/ 9 h 10"/>
                  <a:gd name="T20" fmla="*/ 3 w 3"/>
                  <a:gd name="T21" fmla="*/ 4 h 10"/>
                  <a:gd name="T22" fmla="*/ 2 w 3"/>
                  <a:gd name="T23" fmla="*/ 1 h 10"/>
                  <a:gd name="T24" fmla="*/ 2 w 3"/>
                  <a:gd name="T25" fmla="*/ 0 h 10"/>
                  <a:gd name="T26" fmla="*/ 2 w 3"/>
                  <a:gd name="T27" fmla="*/ 0 h 10"/>
                  <a:gd name="T28" fmla="*/ 1 w 3"/>
                  <a:gd name="T2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10">
                    <a:moveTo>
                      <a:pt x="1" y="0"/>
                    </a:moveTo>
                    <a:cubicBezTo>
                      <a:pt x="0" y="0"/>
                      <a:pt x="0" y="0"/>
                      <a:pt x="0" y="2"/>
                    </a:cubicBezTo>
                    <a:cubicBezTo>
                      <a:pt x="0" y="2"/>
                      <a:pt x="0" y="4"/>
                      <a:pt x="0" y="9"/>
                    </a:cubicBezTo>
                    <a:cubicBezTo>
                      <a:pt x="0" y="9"/>
                      <a:pt x="0" y="9"/>
                      <a:pt x="1" y="9"/>
                    </a:cubicBezTo>
                    <a:cubicBezTo>
                      <a:pt x="1" y="8"/>
                      <a:pt x="1" y="7"/>
                      <a:pt x="1" y="6"/>
                    </a:cubicBezTo>
                    <a:cubicBezTo>
                      <a:pt x="1" y="6"/>
                      <a:pt x="0" y="3"/>
                      <a:pt x="1" y="2"/>
                    </a:cubicBezTo>
                    <a:cubicBezTo>
                      <a:pt x="1" y="2"/>
                      <a:pt x="1" y="1"/>
                      <a:pt x="1" y="1"/>
                    </a:cubicBezTo>
                    <a:cubicBezTo>
                      <a:pt x="2" y="1"/>
                      <a:pt x="2" y="2"/>
                      <a:pt x="2" y="3"/>
                    </a:cubicBezTo>
                    <a:cubicBezTo>
                      <a:pt x="2" y="3"/>
                      <a:pt x="2" y="7"/>
                      <a:pt x="2" y="10"/>
                    </a:cubicBezTo>
                    <a:cubicBezTo>
                      <a:pt x="2" y="10"/>
                      <a:pt x="2" y="10"/>
                      <a:pt x="3" y="9"/>
                    </a:cubicBezTo>
                    <a:cubicBezTo>
                      <a:pt x="3" y="8"/>
                      <a:pt x="3" y="5"/>
                      <a:pt x="3" y="4"/>
                    </a:cubicBezTo>
                    <a:cubicBezTo>
                      <a:pt x="3" y="3"/>
                      <a:pt x="3" y="2"/>
                      <a:pt x="2" y="1"/>
                    </a:cubicBezTo>
                    <a:cubicBezTo>
                      <a:pt x="2" y="0"/>
                      <a:pt x="2" y="0"/>
                      <a:pt x="2" y="0"/>
                    </a:cubicBezTo>
                    <a:cubicBezTo>
                      <a:pt x="2" y="0"/>
                      <a:pt x="2" y="0"/>
                      <a:pt x="2" y="0"/>
                    </a:cubicBezTo>
                    <a:cubicBezTo>
                      <a:pt x="2"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8" name="Freeform 394"/>
              <p:cNvSpPr>
                <a:spLocks/>
              </p:cNvSpPr>
              <p:nvPr/>
            </p:nvSpPr>
            <p:spPr bwMode="auto">
              <a:xfrm>
                <a:off x="1911" y="790"/>
                <a:ext cx="35" cy="66"/>
              </a:xfrm>
              <a:custGeom>
                <a:avLst/>
                <a:gdLst>
                  <a:gd name="T0" fmla="*/ 24 w 24"/>
                  <a:gd name="T1" fmla="*/ 30 h 45"/>
                  <a:gd name="T2" fmla="*/ 23 w 24"/>
                  <a:gd name="T3" fmla="*/ 34 h 45"/>
                  <a:gd name="T4" fmla="*/ 21 w 24"/>
                  <a:gd name="T5" fmla="*/ 37 h 45"/>
                  <a:gd name="T6" fmla="*/ 19 w 24"/>
                  <a:gd name="T7" fmla="*/ 39 h 45"/>
                  <a:gd name="T8" fmla="*/ 15 w 24"/>
                  <a:gd name="T9" fmla="*/ 40 h 45"/>
                  <a:gd name="T10" fmla="*/ 15 w 24"/>
                  <a:gd name="T11" fmla="*/ 43 h 45"/>
                  <a:gd name="T12" fmla="*/ 15 w 24"/>
                  <a:gd name="T13" fmla="*/ 45 h 45"/>
                  <a:gd name="T14" fmla="*/ 14 w 24"/>
                  <a:gd name="T15" fmla="*/ 45 h 45"/>
                  <a:gd name="T16" fmla="*/ 10 w 24"/>
                  <a:gd name="T17" fmla="*/ 45 h 45"/>
                  <a:gd name="T18" fmla="*/ 9 w 24"/>
                  <a:gd name="T19" fmla="*/ 45 h 45"/>
                  <a:gd name="T20" fmla="*/ 9 w 24"/>
                  <a:gd name="T21" fmla="*/ 43 h 45"/>
                  <a:gd name="T22" fmla="*/ 9 w 24"/>
                  <a:gd name="T23" fmla="*/ 41 h 45"/>
                  <a:gd name="T24" fmla="*/ 3 w 24"/>
                  <a:gd name="T25" fmla="*/ 40 h 45"/>
                  <a:gd name="T26" fmla="*/ 0 w 24"/>
                  <a:gd name="T27" fmla="*/ 39 h 45"/>
                  <a:gd name="T28" fmla="*/ 0 w 24"/>
                  <a:gd name="T29" fmla="*/ 38 h 45"/>
                  <a:gd name="T30" fmla="*/ 0 w 24"/>
                  <a:gd name="T31" fmla="*/ 36 h 45"/>
                  <a:gd name="T32" fmla="*/ 1 w 24"/>
                  <a:gd name="T33" fmla="*/ 34 h 45"/>
                  <a:gd name="T34" fmla="*/ 1 w 24"/>
                  <a:gd name="T35" fmla="*/ 33 h 45"/>
                  <a:gd name="T36" fmla="*/ 2 w 24"/>
                  <a:gd name="T37" fmla="*/ 33 h 45"/>
                  <a:gd name="T38" fmla="*/ 2 w 24"/>
                  <a:gd name="T39" fmla="*/ 34 h 45"/>
                  <a:gd name="T40" fmla="*/ 5 w 24"/>
                  <a:gd name="T41" fmla="*/ 34 h 45"/>
                  <a:gd name="T42" fmla="*/ 10 w 24"/>
                  <a:gd name="T43" fmla="*/ 35 h 45"/>
                  <a:gd name="T44" fmla="*/ 15 w 24"/>
                  <a:gd name="T45" fmla="*/ 34 h 45"/>
                  <a:gd name="T46" fmla="*/ 17 w 24"/>
                  <a:gd name="T47" fmla="*/ 31 h 45"/>
                  <a:gd name="T48" fmla="*/ 15 w 24"/>
                  <a:gd name="T49" fmla="*/ 27 h 45"/>
                  <a:gd name="T50" fmla="*/ 10 w 24"/>
                  <a:gd name="T51" fmla="*/ 25 h 45"/>
                  <a:gd name="T52" fmla="*/ 7 w 24"/>
                  <a:gd name="T53" fmla="*/ 23 h 45"/>
                  <a:gd name="T54" fmla="*/ 4 w 24"/>
                  <a:gd name="T55" fmla="*/ 21 h 45"/>
                  <a:gd name="T56" fmla="*/ 1 w 24"/>
                  <a:gd name="T57" fmla="*/ 18 h 45"/>
                  <a:gd name="T58" fmla="*/ 1 w 24"/>
                  <a:gd name="T59" fmla="*/ 14 h 45"/>
                  <a:gd name="T60" fmla="*/ 3 w 24"/>
                  <a:gd name="T61" fmla="*/ 8 h 45"/>
                  <a:gd name="T62" fmla="*/ 10 w 24"/>
                  <a:gd name="T63" fmla="*/ 5 h 45"/>
                  <a:gd name="T64" fmla="*/ 10 w 24"/>
                  <a:gd name="T65" fmla="*/ 2 h 45"/>
                  <a:gd name="T66" fmla="*/ 10 w 24"/>
                  <a:gd name="T67" fmla="*/ 0 h 45"/>
                  <a:gd name="T68" fmla="*/ 12 w 24"/>
                  <a:gd name="T69" fmla="*/ 0 h 45"/>
                  <a:gd name="T70" fmla="*/ 15 w 24"/>
                  <a:gd name="T71" fmla="*/ 0 h 45"/>
                  <a:gd name="T72" fmla="*/ 16 w 24"/>
                  <a:gd name="T73" fmla="*/ 0 h 45"/>
                  <a:gd name="T74" fmla="*/ 16 w 24"/>
                  <a:gd name="T75" fmla="*/ 2 h 45"/>
                  <a:gd name="T76" fmla="*/ 16 w 24"/>
                  <a:gd name="T77" fmla="*/ 4 h 45"/>
                  <a:gd name="T78" fmla="*/ 20 w 24"/>
                  <a:gd name="T79" fmla="*/ 5 h 45"/>
                  <a:gd name="T80" fmla="*/ 22 w 24"/>
                  <a:gd name="T81" fmla="*/ 5 h 45"/>
                  <a:gd name="T82" fmla="*/ 22 w 24"/>
                  <a:gd name="T83" fmla="*/ 6 h 45"/>
                  <a:gd name="T84" fmla="*/ 22 w 24"/>
                  <a:gd name="T85" fmla="*/ 8 h 45"/>
                  <a:gd name="T86" fmla="*/ 21 w 24"/>
                  <a:gd name="T87" fmla="*/ 10 h 45"/>
                  <a:gd name="T88" fmla="*/ 20 w 24"/>
                  <a:gd name="T89" fmla="*/ 11 h 45"/>
                  <a:gd name="T90" fmla="*/ 17 w 24"/>
                  <a:gd name="T91" fmla="*/ 10 h 45"/>
                  <a:gd name="T92" fmla="*/ 14 w 24"/>
                  <a:gd name="T93" fmla="*/ 10 h 45"/>
                  <a:gd name="T94" fmla="*/ 9 w 24"/>
                  <a:gd name="T95" fmla="*/ 11 h 45"/>
                  <a:gd name="T96" fmla="*/ 8 w 24"/>
                  <a:gd name="T97" fmla="*/ 14 h 45"/>
                  <a:gd name="T98" fmla="*/ 9 w 24"/>
                  <a:gd name="T99" fmla="*/ 17 h 45"/>
                  <a:gd name="T100" fmla="*/ 14 w 24"/>
                  <a:gd name="T101" fmla="*/ 19 h 45"/>
                  <a:gd name="T102" fmla="*/ 21 w 24"/>
                  <a:gd name="T103" fmla="*/ 24 h 45"/>
                  <a:gd name="T104" fmla="*/ 24 w 24"/>
                  <a:gd name="T105" fmla="*/ 3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4" h="45">
                    <a:moveTo>
                      <a:pt x="24" y="30"/>
                    </a:moveTo>
                    <a:cubicBezTo>
                      <a:pt x="24" y="32"/>
                      <a:pt x="24" y="33"/>
                      <a:pt x="23" y="34"/>
                    </a:cubicBezTo>
                    <a:cubicBezTo>
                      <a:pt x="23" y="36"/>
                      <a:pt x="22" y="37"/>
                      <a:pt x="21" y="37"/>
                    </a:cubicBezTo>
                    <a:cubicBezTo>
                      <a:pt x="21" y="38"/>
                      <a:pt x="20" y="39"/>
                      <a:pt x="19" y="39"/>
                    </a:cubicBezTo>
                    <a:cubicBezTo>
                      <a:pt x="18" y="40"/>
                      <a:pt x="16" y="40"/>
                      <a:pt x="15" y="40"/>
                    </a:cubicBezTo>
                    <a:cubicBezTo>
                      <a:pt x="15" y="43"/>
                      <a:pt x="15" y="43"/>
                      <a:pt x="15" y="43"/>
                    </a:cubicBezTo>
                    <a:cubicBezTo>
                      <a:pt x="15" y="44"/>
                      <a:pt x="15" y="44"/>
                      <a:pt x="15" y="45"/>
                    </a:cubicBezTo>
                    <a:cubicBezTo>
                      <a:pt x="15" y="45"/>
                      <a:pt x="14" y="45"/>
                      <a:pt x="14" y="45"/>
                    </a:cubicBezTo>
                    <a:cubicBezTo>
                      <a:pt x="10" y="45"/>
                      <a:pt x="10" y="45"/>
                      <a:pt x="10" y="45"/>
                    </a:cubicBezTo>
                    <a:cubicBezTo>
                      <a:pt x="10" y="45"/>
                      <a:pt x="9" y="45"/>
                      <a:pt x="9" y="45"/>
                    </a:cubicBezTo>
                    <a:cubicBezTo>
                      <a:pt x="9" y="44"/>
                      <a:pt x="9" y="44"/>
                      <a:pt x="9" y="43"/>
                    </a:cubicBezTo>
                    <a:cubicBezTo>
                      <a:pt x="9" y="41"/>
                      <a:pt x="9" y="41"/>
                      <a:pt x="9" y="41"/>
                    </a:cubicBezTo>
                    <a:cubicBezTo>
                      <a:pt x="6" y="41"/>
                      <a:pt x="4" y="40"/>
                      <a:pt x="3" y="40"/>
                    </a:cubicBezTo>
                    <a:cubicBezTo>
                      <a:pt x="2" y="40"/>
                      <a:pt x="1" y="39"/>
                      <a:pt x="0" y="39"/>
                    </a:cubicBezTo>
                    <a:cubicBezTo>
                      <a:pt x="0" y="39"/>
                      <a:pt x="0" y="38"/>
                      <a:pt x="0" y="38"/>
                    </a:cubicBezTo>
                    <a:cubicBezTo>
                      <a:pt x="0" y="37"/>
                      <a:pt x="0" y="36"/>
                      <a:pt x="0" y="36"/>
                    </a:cubicBezTo>
                    <a:cubicBezTo>
                      <a:pt x="0" y="35"/>
                      <a:pt x="0" y="34"/>
                      <a:pt x="1" y="34"/>
                    </a:cubicBezTo>
                    <a:cubicBezTo>
                      <a:pt x="1" y="33"/>
                      <a:pt x="1" y="33"/>
                      <a:pt x="1" y="33"/>
                    </a:cubicBezTo>
                    <a:cubicBezTo>
                      <a:pt x="2" y="33"/>
                      <a:pt x="2" y="33"/>
                      <a:pt x="2" y="33"/>
                    </a:cubicBezTo>
                    <a:cubicBezTo>
                      <a:pt x="2" y="34"/>
                      <a:pt x="2" y="34"/>
                      <a:pt x="2" y="34"/>
                    </a:cubicBezTo>
                    <a:cubicBezTo>
                      <a:pt x="3" y="34"/>
                      <a:pt x="4" y="34"/>
                      <a:pt x="5" y="34"/>
                    </a:cubicBezTo>
                    <a:cubicBezTo>
                      <a:pt x="6" y="35"/>
                      <a:pt x="8" y="35"/>
                      <a:pt x="10" y="35"/>
                    </a:cubicBezTo>
                    <a:cubicBezTo>
                      <a:pt x="12" y="35"/>
                      <a:pt x="13" y="35"/>
                      <a:pt x="15" y="34"/>
                    </a:cubicBezTo>
                    <a:cubicBezTo>
                      <a:pt x="16" y="33"/>
                      <a:pt x="17" y="32"/>
                      <a:pt x="17" y="31"/>
                    </a:cubicBezTo>
                    <a:cubicBezTo>
                      <a:pt x="17" y="29"/>
                      <a:pt x="16" y="28"/>
                      <a:pt x="15" y="27"/>
                    </a:cubicBezTo>
                    <a:cubicBezTo>
                      <a:pt x="14" y="27"/>
                      <a:pt x="13" y="26"/>
                      <a:pt x="10" y="25"/>
                    </a:cubicBezTo>
                    <a:cubicBezTo>
                      <a:pt x="9" y="24"/>
                      <a:pt x="8" y="24"/>
                      <a:pt x="7" y="23"/>
                    </a:cubicBezTo>
                    <a:cubicBezTo>
                      <a:pt x="6" y="22"/>
                      <a:pt x="5" y="22"/>
                      <a:pt x="4" y="21"/>
                    </a:cubicBezTo>
                    <a:cubicBezTo>
                      <a:pt x="3" y="20"/>
                      <a:pt x="2" y="19"/>
                      <a:pt x="1" y="18"/>
                    </a:cubicBezTo>
                    <a:cubicBezTo>
                      <a:pt x="1" y="17"/>
                      <a:pt x="1" y="15"/>
                      <a:pt x="1" y="14"/>
                    </a:cubicBezTo>
                    <a:cubicBezTo>
                      <a:pt x="1" y="12"/>
                      <a:pt x="1" y="10"/>
                      <a:pt x="3" y="8"/>
                    </a:cubicBezTo>
                    <a:cubicBezTo>
                      <a:pt x="4" y="6"/>
                      <a:pt x="7" y="5"/>
                      <a:pt x="10" y="5"/>
                    </a:cubicBezTo>
                    <a:cubicBezTo>
                      <a:pt x="10" y="2"/>
                      <a:pt x="10" y="2"/>
                      <a:pt x="10" y="2"/>
                    </a:cubicBezTo>
                    <a:cubicBezTo>
                      <a:pt x="10" y="1"/>
                      <a:pt x="10" y="0"/>
                      <a:pt x="10" y="0"/>
                    </a:cubicBezTo>
                    <a:cubicBezTo>
                      <a:pt x="10" y="0"/>
                      <a:pt x="11" y="0"/>
                      <a:pt x="12" y="0"/>
                    </a:cubicBezTo>
                    <a:cubicBezTo>
                      <a:pt x="15" y="0"/>
                      <a:pt x="15" y="0"/>
                      <a:pt x="15" y="0"/>
                    </a:cubicBezTo>
                    <a:cubicBezTo>
                      <a:pt x="16" y="0"/>
                      <a:pt x="16" y="0"/>
                      <a:pt x="16" y="0"/>
                    </a:cubicBezTo>
                    <a:cubicBezTo>
                      <a:pt x="16" y="0"/>
                      <a:pt x="16" y="1"/>
                      <a:pt x="16" y="2"/>
                    </a:cubicBezTo>
                    <a:cubicBezTo>
                      <a:pt x="16" y="4"/>
                      <a:pt x="16" y="4"/>
                      <a:pt x="16" y="4"/>
                    </a:cubicBezTo>
                    <a:cubicBezTo>
                      <a:pt x="18" y="4"/>
                      <a:pt x="19" y="5"/>
                      <a:pt x="20" y="5"/>
                    </a:cubicBezTo>
                    <a:cubicBezTo>
                      <a:pt x="20" y="5"/>
                      <a:pt x="21" y="5"/>
                      <a:pt x="22" y="5"/>
                    </a:cubicBezTo>
                    <a:cubicBezTo>
                      <a:pt x="22" y="5"/>
                      <a:pt x="22" y="6"/>
                      <a:pt x="22" y="6"/>
                    </a:cubicBezTo>
                    <a:cubicBezTo>
                      <a:pt x="22" y="7"/>
                      <a:pt x="22" y="8"/>
                      <a:pt x="22" y="8"/>
                    </a:cubicBezTo>
                    <a:cubicBezTo>
                      <a:pt x="22" y="9"/>
                      <a:pt x="21" y="9"/>
                      <a:pt x="21" y="10"/>
                    </a:cubicBezTo>
                    <a:cubicBezTo>
                      <a:pt x="21" y="11"/>
                      <a:pt x="20" y="11"/>
                      <a:pt x="20" y="11"/>
                    </a:cubicBezTo>
                    <a:cubicBezTo>
                      <a:pt x="20" y="11"/>
                      <a:pt x="19" y="10"/>
                      <a:pt x="17" y="10"/>
                    </a:cubicBezTo>
                    <a:cubicBezTo>
                      <a:pt x="16" y="10"/>
                      <a:pt x="15" y="10"/>
                      <a:pt x="14" y="10"/>
                    </a:cubicBezTo>
                    <a:cubicBezTo>
                      <a:pt x="12" y="10"/>
                      <a:pt x="10" y="10"/>
                      <a:pt x="9" y="11"/>
                    </a:cubicBezTo>
                    <a:cubicBezTo>
                      <a:pt x="8" y="12"/>
                      <a:pt x="8" y="12"/>
                      <a:pt x="8" y="14"/>
                    </a:cubicBezTo>
                    <a:cubicBezTo>
                      <a:pt x="8" y="15"/>
                      <a:pt x="8" y="16"/>
                      <a:pt x="9" y="17"/>
                    </a:cubicBezTo>
                    <a:cubicBezTo>
                      <a:pt x="10" y="17"/>
                      <a:pt x="12" y="18"/>
                      <a:pt x="14" y="19"/>
                    </a:cubicBezTo>
                    <a:cubicBezTo>
                      <a:pt x="17" y="20"/>
                      <a:pt x="20" y="22"/>
                      <a:pt x="21" y="24"/>
                    </a:cubicBezTo>
                    <a:cubicBezTo>
                      <a:pt x="23" y="26"/>
                      <a:pt x="24" y="28"/>
                      <a:pt x="24"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9" name="Freeform 395"/>
              <p:cNvSpPr>
                <a:spLocks/>
              </p:cNvSpPr>
              <p:nvPr/>
            </p:nvSpPr>
            <p:spPr bwMode="auto">
              <a:xfrm>
                <a:off x="851" y="1362"/>
                <a:ext cx="36" cy="24"/>
              </a:xfrm>
              <a:custGeom>
                <a:avLst/>
                <a:gdLst>
                  <a:gd name="T0" fmla="*/ 21 w 25"/>
                  <a:gd name="T1" fmla="*/ 17 h 17"/>
                  <a:gd name="T2" fmla="*/ 22 w 25"/>
                  <a:gd name="T3" fmla="*/ 11 h 17"/>
                  <a:gd name="T4" fmla="*/ 24 w 25"/>
                  <a:gd name="T5" fmla="*/ 4 h 17"/>
                  <a:gd name="T6" fmla="*/ 18 w 25"/>
                  <a:gd name="T7" fmla="*/ 2 h 17"/>
                  <a:gd name="T8" fmla="*/ 12 w 25"/>
                  <a:gd name="T9" fmla="*/ 0 h 17"/>
                  <a:gd name="T10" fmla="*/ 11 w 25"/>
                  <a:gd name="T11" fmla="*/ 3 h 17"/>
                  <a:gd name="T12" fmla="*/ 9 w 25"/>
                  <a:gd name="T13" fmla="*/ 2 h 17"/>
                  <a:gd name="T14" fmla="*/ 7 w 25"/>
                  <a:gd name="T15" fmla="*/ 2 h 17"/>
                  <a:gd name="T16" fmla="*/ 1 w 25"/>
                  <a:gd name="T17" fmla="*/ 11 h 17"/>
                  <a:gd name="T18" fmla="*/ 1 w 25"/>
                  <a:gd name="T19" fmla="*/ 16 h 17"/>
                  <a:gd name="T20" fmla="*/ 6 w 25"/>
                  <a:gd name="T21" fmla="*/ 17 h 17"/>
                  <a:gd name="T22" fmla="*/ 21 w 25"/>
                  <a:gd name="T2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17">
                    <a:moveTo>
                      <a:pt x="21" y="17"/>
                    </a:moveTo>
                    <a:cubicBezTo>
                      <a:pt x="21" y="17"/>
                      <a:pt x="24" y="16"/>
                      <a:pt x="22" y="11"/>
                    </a:cubicBezTo>
                    <a:cubicBezTo>
                      <a:pt x="22" y="11"/>
                      <a:pt x="25" y="8"/>
                      <a:pt x="24" y="4"/>
                    </a:cubicBezTo>
                    <a:cubicBezTo>
                      <a:pt x="24" y="4"/>
                      <a:pt x="21" y="1"/>
                      <a:pt x="18" y="2"/>
                    </a:cubicBezTo>
                    <a:cubicBezTo>
                      <a:pt x="18" y="2"/>
                      <a:pt x="11" y="1"/>
                      <a:pt x="12" y="0"/>
                    </a:cubicBezTo>
                    <a:cubicBezTo>
                      <a:pt x="12" y="0"/>
                      <a:pt x="11" y="2"/>
                      <a:pt x="11" y="3"/>
                    </a:cubicBezTo>
                    <a:cubicBezTo>
                      <a:pt x="9" y="2"/>
                      <a:pt x="9" y="2"/>
                      <a:pt x="9" y="2"/>
                    </a:cubicBezTo>
                    <a:cubicBezTo>
                      <a:pt x="9" y="2"/>
                      <a:pt x="8" y="1"/>
                      <a:pt x="7" y="2"/>
                    </a:cubicBezTo>
                    <a:cubicBezTo>
                      <a:pt x="1" y="11"/>
                      <a:pt x="1" y="11"/>
                      <a:pt x="1" y="11"/>
                    </a:cubicBezTo>
                    <a:cubicBezTo>
                      <a:pt x="1" y="11"/>
                      <a:pt x="0" y="15"/>
                      <a:pt x="1" y="16"/>
                    </a:cubicBezTo>
                    <a:cubicBezTo>
                      <a:pt x="1" y="16"/>
                      <a:pt x="3" y="17"/>
                      <a:pt x="6" y="17"/>
                    </a:cubicBezTo>
                    <a:cubicBezTo>
                      <a:pt x="21" y="17"/>
                      <a:pt x="21" y="17"/>
                      <a:pt x="21" y="1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0" name="Freeform 396"/>
              <p:cNvSpPr>
                <a:spLocks/>
              </p:cNvSpPr>
              <p:nvPr/>
            </p:nvSpPr>
            <p:spPr bwMode="auto">
              <a:xfrm>
                <a:off x="865" y="1365"/>
                <a:ext cx="3" cy="17"/>
              </a:xfrm>
              <a:custGeom>
                <a:avLst/>
                <a:gdLst>
                  <a:gd name="T0" fmla="*/ 1 w 2"/>
                  <a:gd name="T1" fmla="*/ 10 h 12"/>
                  <a:gd name="T2" fmla="*/ 2 w 2"/>
                  <a:gd name="T3" fmla="*/ 0 h 12"/>
                  <a:gd name="T4" fmla="*/ 2 w 2"/>
                  <a:gd name="T5" fmla="*/ 12 h 12"/>
                  <a:gd name="T6" fmla="*/ 1 w 2"/>
                  <a:gd name="T7" fmla="*/ 10 h 12"/>
                </a:gdLst>
                <a:ahLst/>
                <a:cxnLst>
                  <a:cxn ang="0">
                    <a:pos x="T0" y="T1"/>
                  </a:cxn>
                  <a:cxn ang="0">
                    <a:pos x="T2" y="T3"/>
                  </a:cxn>
                  <a:cxn ang="0">
                    <a:pos x="T4" y="T5"/>
                  </a:cxn>
                  <a:cxn ang="0">
                    <a:pos x="T6" y="T7"/>
                  </a:cxn>
                </a:cxnLst>
                <a:rect l="0" t="0" r="r" b="b"/>
                <a:pathLst>
                  <a:path w="2" h="12">
                    <a:moveTo>
                      <a:pt x="1" y="10"/>
                    </a:moveTo>
                    <a:cubicBezTo>
                      <a:pt x="1" y="10"/>
                      <a:pt x="0" y="1"/>
                      <a:pt x="2" y="0"/>
                    </a:cubicBezTo>
                    <a:cubicBezTo>
                      <a:pt x="2" y="0"/>
                      <a:pt x="1" y="10"/>
                      <a:pt x="2" y="12"/>
                    </a:cubicBezTo>
                    <a:cubicBezTo>
                      <a:pt x="1" y="10"/>
                      <a:pt x="1" y="10"/>
                      <a:pt x="1" y="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1" name="Freeform 397"/>
              <p:cNvSpPr>
                <a:spLocks noEditPoints="1"/>
              </p:cNvSpPr>
              <p:nvPr/>
            </p:nvSpPr>
            <p:spPr bwMode="auto">
              <a:xfrm>
                <a:off x="874" y="1366"/>
                <a:ext cx="12" cy="20"/>
              </a:xfrm>
              <a:custGeom>
                <a:avLst/>
                <a:gdLst>
                  <a:gd name="T0" fmla="*/ 5 w 8"/>
                  <a:gd name="T1" fmla="*/ 8 h 14"/>
                  <a:gd name="T2" fmla="*/ 4 w 8"/>
                  <a:gd name="T3" fmla="*/ 11 h 14"/>
                  <a:gd name="T4" fmla="*/ 6 w 8"/>
                  <a:gd name="T5" fmla="*/ 14 h 14"/>
                  <a:gd name="T6" fmla="*/ 5 w 8"/>
                  <a:gd name="T7" fmla="*/ 8 h 14"/>
                  <a:gd name="T8" fmla="*/ 7 w 8"/>
                  <a:gd name="T9" fmla="*/ 1 h 14"/>
                  <a:gd name="T10" fmla="*/ 6 w 8"/>
                  <a:gd name="T11" fmla="*/ 6 h 14"/>
                  <a:gd name="T12" fmla="*/ 0 w 8"/>
                  <a:gd name="T13" fmla="*/ 9 h 14"/>
                  <a:gd name="T14" fmla="*/ 0 w 8"/>
                  <a:gd name="T15" fmla="*/ 9 h 14"/>
                  <a:gd name="T16" fmla="*/ 1 w 8"/>
                  <a:gd name="T17" fmla="*/ 10 h 14"/>
                  <a:gd name="T18" fmla="*/ 5 w 8"/>
                  <a:gd name="T19" fmla="*/ 8 h 14"/>
                  <a:gd name="T20" fmla="*/ 5 w 8"/>
                  <a:gd name="T21" fmla="*/ 8 h 14"/>
                  <a:gd name="T22" fmla="*/ 7 w 8"/>
                  <a:gd name="T23" fmla="*/ 1 h 14"/>
                  <a:gd name="T24" fmla="*/ 7 w 8"/>
                  <a:gd name="T25" fmla="*/ 0 h 14"/>
                  <a:gd name="T26" fmla="*/ 7 w 8"/>
                  <a:gd name="T27" fmla="*/ 1 h 14"/>
                  <a:gd name="T28" fmla="*/ 7 w 8"/>
                  <a:gd name="T2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4">
                    <a:moveTo>
                      <a:pt x="5" y="8"/>
                    </a:moveTo>
                    <a:cubicBezTo>
                      <a:pt x="5" y="8"/>
                      <a:pt x="8" y="11"/>
                      <a:pt x="4" y="11"/>
                    </a:cubicBezTo>
                    <a:cubicBezTo>
                      <a:pt x="4" y="12"/>
                      <a:pt x="5" y="13"/>
                      <a:pt x="6" y="14"/>
                    </a:cubicBezTo>
                    <a:cubicBezTo>
                      <a:pt x="8" y="12"/>
                      <a:pt x="5" y="8"/>
                      <a:pt x="5" y="8"/>
                    </a:cubicBezTo>
                    <a:moveTo>
                      <a:pt x="7" y="1"/>
                    </a:moveTo>
                    <a:cubicBezTo>
                      <a:pt x="7" y="3"/>
                      <a:pt x="6" y="6"/>
                      <a:pt x="6" y="6"/>
                    </a:cubicBezTo>
                    <a:cubicBezTo>
                      <a:pt x="0" y="9"/>
                      <a:pt x="0" y="9"/>
                      <a:pt x="0" y="9"/>
                    </a:cubicBezTo>
                    <a:cubicBezTo>
                      <a:pt x="0" y="9"/>
                      <a:pt x="0" y="9"/>
                      <a:pt x="0" y="9"/>
                    </a:cubicBezTo>
                    <a:cubicBezTo>
                      <a:pt x="0" y="9"/>
                      <a:pt x="1" y="9"/>
                      <a:pt x="1" y="10"/>
                    </a:cubicBezTo>
                    <a:cubicBezTo>
                      <a:pt x="5" y="8"/>
                      <a:pt x="5" y="8"/>
                      <a:pt x="5" y="8"/>
                    </a:cubicBezTo>
                    <a:cubicBezTo>
                      <a:pt x="5" y="8"/>
                      <a:pt x="5" y="8"/>
                      <a:pt x="5" y="8"/>
                    </a:cubicBezTo>
                    <a:cubicBezTo>
                      <a:pt x="8" y="5"/>
                      <a:pt x="8" y="2"/>
                      <a:pt x="7" y="1"/>
                    </a:cubicBezTo>
                    <a:moveTo>
                      <a:pt x="7" y="0"/>
                    </a:moveTo>
                    <a:cubicBezTo>
                      <a:pt x="7" y="0"/>
                      <a:pt x="7" y="1"/>
                      <a:pt x="7" y="1"/>
                    </a:cubicBezTo>
                    <a:cubicBezTo>
                      <a:pt x="7" y="1"/>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2" name="Freeform 398"/>
              <p:cNvSpPr>
                <a:spLocks noEditPoints="1"/>
              </p:cNvSpPr>
              <p:nvPr/>
            </p:nvSpPr>
            <p:spPr bwMode="auto">
              <a:xfrm>
                <a:off x="852" y="1366"/>
                <a:ext cx="15" cy="16"/>
              </a:xfrm>
              <a:custGeom>
                <a:avLst/>
                <a:gdLst>
                  <a:gd name="T0" fmla="*/ 9 w 10"/>
                  <a:gd name="T1" fmla="*/ 3 h 11"/>
                  <a:gd name="T2" fmla="*/ 9 w 10"/>
                  <a:gd name="T3" fmla="*/ 2 h 11"/>
                  <a:gd name="T4" fmla="*/ 9 w 10"/>
                  <a:gd name="T5" fmla="*/ 3 h 11"/>
                  <a:gd name="T6" fmla="*/ 9 w 10"/>
                  <a:gd name="T7" fmla="*/ 10 h 11"/>
                  <a:gd name="T8" fmla="*/ 7 w 10"/>
                  <a:gd name="T9" fmla="*/ 10 h 11"/>
                  <a:gd name="T10" fmla="*/ 6 w 10"/>
                  <a:gd name="T11" fmla="*/ 8 h 11"/>
                  <a:gd name="T12" fmla="*/ 9 w 10"/>
                  <a:gd name="T13" fmla="*/ 3 h 11"/>
                  <a:gd name="T14" fmla="*/ 10 w 10"/>
                  <a:gd name="T15" fmla="*/ 0 h 11"/>
                  <a:gd name="T16" fmla="*/ 5 w 10"/>
                  <a:gd name="T17" fmla="*/ 6 h 11"/>
                  <a:gd name="T18" fmla="*/ 8 w 10"/>
                  <a:gd name="T19" fmla="*/ 11 h 11"/>
                  <a:gd name="T20" fmla="*/ 10 w 10"/>
                  <a:gd name="T21" fmla="*/ 10 h 11"/>
                  <a:gd name="T22" fmla="*/ 10 w 10"/>
                  <a:gd name="T23" fmla="*/ 0 h 11"/>
                  <a:gd name="T24" fmla="*/ 10 w 10"/>
                  <a:gd name="T25"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11">
                    <a:moveTo>
                      <a:pt x="9" y="3"/>
                    </a:moveTo>
                    <a:cubicBezTo>
                      <a:pt x="9" y="2"/>
                      <a:pt x="9" y="2"/>
                      <a:pt x="9" y="2"/>
                    </a:cubicBezTo>
                    <a:cubicBezTo>
                      <a:pt x="9" y="2"/>
                      <a:pt x="9" y="2"/>
                      <a:pt x="9" y="3"/>
                    </a:cubicBezTo>
                    <a:cubicBezTo>
                      <a:pt x="9" y="5"/>
                      <a:pt x="9" y="10"/>
                      <a:pt x="9" y="10"/>
                    </a:cubicBezTo>
                    <a:cubicBezTo>
                      <a:pt x="8" y="10"/>
                      <a:pt x="7" y="10"/>
                      <a:pt x="7" y="10"/>
                    </a:cubicBezTo>
                    <a:cubicBezTo>
                      <a:pt x="5" y="10"/>
                      <a:pt x="6" y="8"/>
                      <a:pt x="6" y="8"/>
                    </a:cubicBezTo>
                    <a:cubicBezTo>
                      <a:pt x="8" y="7"/>
                      <a:pt x="9" y="5"/>
                      <a:pt x="9" y="3"/>
                    </a:cubicBezTo>
                    <a:moveTo>
                      <a:pt x="10" y="0"/>
                    </a:moveTo>
                    <a:cubicBezTo>
                      <a:pt x="5" y="6"/>
                      <a:pt x="5" y="6"/>
                      <a:pt x="5" y="6"/>
                    </a:cubicBezTo>
                    <a:cubicBezTo>
                      <a:pt x="0" y="9"/>
                      <a:pt x="4" y="10"/>
                      <a:pt x="8" y="11"/>
                    </a:cubicBezTo>
                    <a:cubicBezTo>
                      <a:pt x="8" y="10"/>
                      <a:pt x="9" y="10"/>
                      <a:pt x="10" y="10"/>
                    </a:cubicBezTo>
                    <a:cubicBezTo>
                      <a:pt x="9" y="6"/>
                      <a:pt x="10" y="0"/>
                      <a:pt x="10" y="0"/>
                    </a:cubicBezTo>
                    <a:cubicBezTo>
                      <a:pt x="10" y="0"/>
                      <a:pt x="10"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3" name="Freeform 399"/>
              <p:cNvSpPr>
                <a:spLocks noEditPoints="1"/>
              </p:cNvSpPr>
              <p:nvPr/>
            </p:nvSpPr>
            <p:spPr bwMode="auto">
              <a:xfrm>
                <a:off x="870" y="1365"/>
                <a:ext cx="14" cy="14"/>
              </a:xfrm>
              <a:custGeom>
                <a:avLst/>
                <a:gdLst>
                  <a:gd name="T0" fmla="*/ 4 w 10"/>
                  <a:gd name="T1" fmla="*/ 4 h 10"/>
                  <a:gd name="T2" fmla="*/ 4 w 10"/>
                  <a:gd name="T3" fmla="*/ 2 h 10"/>
                  <a:gd name="T4" fmla="*/ 6 w 10"/>
                  <a:gd name="T5" fmla="*/ 2 h 10"/>
                  <a:gd name="T6" fmla="*/ 2 w 10"/>
                  <a:gd name="T7" fmla="*/ 10 h 10"/>
                  <a:gd name="T8" fmla="*/ 5 w 10"/>
                  <a:gd name="T9" fmla="*/ 4 h 10"/>
                  <a:gd name="T10" fmla="*/ 4 w 10"/>
                  <a:gd name="T11" fmla="*/ 4 h 10"/>
                  <a:gd name="T12" fmla="*/ 5 w 10"/>
                  <a:gd name="T13" fmla="*/ 0 h 10"/>
                  <a:gd name="T14" fmla="*/ 3 w 10"/>
                  <a:gd name="T15" fmla="*/ 1 h 10"/>
                  <a:gd name="T16" fmla="*/ 0 w 10"/>
                  <a:gd name="T17" fmla="*/ 10 h 10"/>
                  <a:gd name="T18" fmla="*/ 1 w 10"/>
                  <a:gd name="T19" fmla="*/ 10 h 10"/>
                  <a:gd name="T20" fmla="*/ 2 w 10"/>
                  <a:gd name="T21" fmla="*/ 10 h 10"/>
                  <a:gd name="T22" fmla="*/ 7 w 10"/>
                  <a:gd name="T23" fmla="*/ 4 h 10"/>
                  <a:gd name="T24" fmla="*/ 5 w 10"/>
                  <a:gd name="T2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10">
                    <a:moveTo>
                      <a:pt x="4" y="4"/>
                    </a:moveTo>
                    <a:cubicBezTo>
                      <a:pt x="1" y="2"/>
                      <a:pt x="3" y="2"/>
                      <a:pt x="4" y="2"/>
                    </a:cubicBezTo>
                    <a:cubicBezTo>
                      <a:pt x="5" y="2"/>
                      <a:pt x="6" y="2"/>
                      <a:pt x="6" y="2"/>
                    </a:cubicBezTo>
                    <a:cubicBezTo>
                      <a:pt x="10" y="3"/>
                      <a:pt x="2" y="10"/>
                      <a:pt x="2" y="10"/>
                    </a:cubicBezTo>
                    <a:cubicBezTo>
                      <a:pt x="7" y="4"/>
                      <a:pt x="5" y="4"/>
                      <a:pt x="5" y="4"/>
                    </a:cubicBezTo>
                    <a:cubicBezTo>
                      <a:pt x="5" y="4"/>
                      <a:pt x="4" y="4"/>
                      <a:pt x="4" y="4"/>
                    </a:cubicBezTo>
                    <a:moveTo>
                      <a:pt x="5" y="0"/>
                    </a:moveTo>
                    <a:cubicBezTo>
                      <a:pt x="4" y="0"/>
                      <a:pt x="3" y="1"/>
                      <a:pt x="3" y="1"/>
                    </a:cubicBezTo>
                    <a:cubicBezTo>
                      <a:pt x="2" y="1"/>
                      <a:pt x="1" y="7"/>
                      <a:pt x="0" y="10"/>
                    </a:cubicBezTo>
                    <a:cubicBezTo>
                      <a:pt x="0" y="10"/>
                      <a:pt x="1" y="10"/>
                      <a:pt x="1" y="10"/>
                    </a:cubicBezTo>
                    <a:cubicBezTo>
                      <a:pt x="1" y="10"/>
                      <a:pt x="2" y="10"/>
                      <a:pt x="2" y="10"/>
                    </a:cubicBezTo>
                    <a:cubicBezTo>
                      <a:pt x="8" y="4"/>
                      <a:pt x="7" y="4"/>
                      <a:pt x="7" y="4"/>
                    </a:cubicBezTo>
                    <a:cubicBezTo>
                      <a:pt x="8" y="1"/>
                      <a:pt x="7"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4" name="Freeform 400"/>
              <p:cNvSpPr>
                <a:spLocks/>
              </p:cNvSpPr>
              <p:nvPr/>
            </p:nvSpPr>
            <p:spPr bwMode="auto">
              <a:xfrm>
                <a:off x="875" y="1378"/>
                <a:ext cx="11" cy="4"/>
              </a:xfrm>
              <a:custGeom>
                <a:avLst/>
                <a:gdLst>
                  <a:gd name="T0" fmla="*/ 4 w 7"/>
                  <a:gd name="T1" fmla="*/ 0 h 3"/>
                  <a:gd name="T2" fmla="*/ 0 w 7"/>
                  <a:gd name="T3" fmla="*/ 2 h 3"/>
                  <a:gd name="T4" fmla="*/ 3 w 7"/>
                  <a:gd name="T5" fmla="*/ 3 h 3"/>
                  <a:gd name="T6" fmla="*/ 4 w 7"/>
                  <a:gd name="T7" fmla="*/ 0 h 3"/>
                  <a:gd name="T8" fmla="*/ 4 w 7"/>
                  <a:gd name="T9" fmla="*/ 0 h 3"/>
                  <a:gd name="T10" fmla="*/ 4 w 7"/>
                  <a:gd name="T11" fmla="*/ 0 h 3"/>
                  <a:gd name="T12" fmla="*/ 4 w 7"/>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7" h="3">
                    <a:moveTo>
                      <a:pt x="4" y="0"/>
                    </a:moveTo>
                    <a:cubicBezTo>
                      <a:pt x="0" y="2"/>
                      <a:pt x="0" y="2"/>
                      <a:pt x="0" y="2"/>
                    </a:cubicBezTo>
                    <a:cubicBezTo>
                      <a:pt x="1" y="2"/>
                      <a:pt x="2" y="3"/>
                      <a:pt x="3" y="3"/>
                    </a:cubicBezTo>
                    <a:cubicBezTo>
                      <a:pt x="7" y="3"/>
                      <a:pt x="4" y="0"/>
                      <a:pt x="4" y="0"/>
                    </a:cubicBezTo>
                    <a:cubicBezTo>
                      <a:pt x="4" y="0"/>
                      <a:pt x="4" y="0"/>
                      <a:pt x="4" y="0"/>
                    </a:cubicBezTo>
                    <a:cubicBezTo>
                      <a:pt x="4" y="0"/>
                      <a:pt x="4" y="0"/>
                      <a:pt x="4" y="0"/>
                    </a:cubicBezTo>
                    <a:cubicBezTo>
                      <a:pt x="4"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5" name="Freeform 401"/>
              <p:cNvSpPr>
                <a:spLocks/>
              </p:cNvSpPr>
              <p:nvPr/>
            </p:nvSpPr>
            <p:spPr bwMode="auto">
              <a:xfrm>
                <a:off x="820" y="1378"/>
                <a:ext cx="96" cy="119"/>
              </a:xfrm>
              <a:custGeom>
                <a:avLst/>
                <a:gdLst>
                  <a:gd name="T0" fmla="*/ 28 w 66"/>
                  <a:gd name="T1" fmla="*/ 5 h 82"/>
                  <a:gd name="T2" fmla="*/ 14 w 66"/>
                  <a:gd name="T3" fmla="*/ 22 h 82"/>
                  <a:gd name="T4" fmla="*/ 14 w 66"/>
                  <a:gd name="T5" fmla="*/ 29 h 82"/>
                  <a:gd name="T6" fmla="*/ 15 w 66"/>
                  <a:gd name="T7" fmla="*/ 34 h 82"/>
                  <a:gd name="T8" fmla="*/ 13 w 66"/>
                  <a:gd name="T9" fmla="*/ 40 h 82"/>
                  <a:gd name="T10" fmla="*/ 13 w 66"/>
                  <a:gd name="T11" fmla="*/ 44 h 82"/>
                  <a:gd name="T12" fmla="*/ 13 w 66"/>
                  <a:gd name="T13" fmla="*/ 47 h 82"/>
                  <a:gd name="T14" fmla="*/ 13 w 66"/>
                  <a:gd name="T15" fmla="*/ 49 h 82"/>
                  <a:gd name="T16" fmla="*/ 13 w 66"/>
                  <a:gd name="T17" fmla="*/ 51 h 82"/>
                  <a:gd name="T18" fmla="*/ 12 w 66"/>
                  <a:gd name="T19" fmla="*/ 57 h 82"/>
                  <a:gd name="T20" fmla="*/ 10 w 66"/>
                  <a:gd name="T21" fmla="*/ 70 h 82"/>
                  <a:gd name="T22" fmla="*/ 9 w 66"/>
                  <a:gd name="T23" fmla="*/ 74 h 82"/>
                  <a:gd name="T24" fmla="*/ 3 w 66"/>
                  <a:gd name="T25" fmla="*/ 78 h 82"/>
                  <a:gd name="T26" fmla="*/ 20 w 66"/>
                  <a:gd name="T27" fmla="*/ 81 h 82"/>
                  <a:gd name="T28" fmla="*/ 46 w 66"/>
                  <a:gd name="T29" fmla="*/ 80 h 82"/>
                  <a:gd name="T30" fmla="*/ 57 w 66"/>
                  <a:gd name="T31" fmla="*/ 79 h 82"/>
                  <a:gd name="T32" fmla="*/ 65 w 66"/>
                  <a:gd name="T33" fmla="*/ 76 h 82"/>
                  <a:gd name="T34" fmla="*/ 64 w 66"/>
                  <a:gd name="T35" fmla="*/ 73 h 82"/>
                  <a:gd name="T36" fmla="*/ 60 w 66"/>
                  <a:gd name="T37" fmla="*/ 70 h 82"/>
                  <a:gd name="T38" fmla="*/ 56 w 66"/>
                  <a:gd name="T39" fmla="*/ 71 h 82"/>
                  <a:gd name="T40" fmla="*/ 56 w 66"/>
                  <a:gd name="T41" fmla="*/ 67 h 82"/>
                  <a:gd name="T42" fmla="*/ 54 w 66"/>
                  <a:gd name="T43" fmla="*/ 64 h 82"/>
                  <a:gd name="T44" fmla="*/ 55 w 66"/>
                  <a:gd name="T45" fmla="*/ 51 h 82"/>
                  <a:gd name="T46" fmla="*/ 55 w 66"/>
                  <a:gd name="T47" fmla="*/ 42 h 82"/>
                  <a:gd name="T48" fmla="*/ 55 w 66"/>
                  <a:gd name="T49" fmla="*/ 39 h 82"/>
                  <a:gd name="T50" fmla="*/ 55 w 66"/>
                  <a:gd name="T51" fmla="*/ 33 h 82"/>
                  <a:gd name="T52" fmla="*/ 56 w 66"/>
                  <a:gd name="T53" fmla="*/ 25 h 82"/>
                  <a:gd name="T54" fmla="*/ 50 w 66"/>
                  <a:gd name="T55" fmla="*/ 15 h 82"/>
                  <a:gd name="T56" fmla="*/ 37 w 66"/>
                  <a:gd name="T57" fmla="*/ 1 h 82"/>
                  <a:gd name="T58" fmla="*/ 28 w 66"/>
                  <a:gd name="T59" fmla="*/ 5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6" h="82">
                    <a:moveTo>
                      <a:pt x="28" y="5"/>
                    </a:moveTo>
                    <a:cubicBezTo>
                      <a:pt x="28" y="5"/>
                      <a:pt x="15" y="7"/>
                      <a:pt x="14" y="22"/>
                    </a:cubicBezTo>
                    <a:cubicBezTo>
                      <a:pt x="14" y="29"/>
                      <a:pt x="14" y="29"/>
                      <a:pt x="14" y="29"/>
                    </a:cubicBezTo>
                    <a:cubicBezTo>
                      <a:pt x="14" y="29"/>
                      <a:pt x="13" y="33"/>
                      <a:pt x="15" y="34"/>
                    </a:cubicBezTo>
                    <a:cubicBezTo>
                      <a:pt x="15" y="34"/>
                      <a:pt x="15" y="35"/>
                      <a:pt x="13" y="40"/>
                    </a:cubicBezTo>
                    <a:cubicBezTo>
                      <a:pt x="13" y="40"/>
                      <a:pt x="13" y="41"/>
                      <a:pt x="13" y="44"/>
                    </a:cubicBezTo>
                    <a:cubicBezTo>
                      <a:pt x="13" y="47"/>
                      <a:pt x="13" y="47"/>
                      <a:pt x="13" y="47"/>
                    </a:cubicBezTo>
                    <a:cubicBezTo>
                      <a:pt x="13" y="47"/>
                      <a:pt x="13" y="48"/>
                      <a:pt x="13" y="49"/>
                    </a:cubicBezTo>
                    <a:cubicBezTo>
                      <a:pt x="13" y="49"/>
                      <a:pt x="14" y="50"/>
                      <a:pt x="13" y="51"/>
                    </a:cubicBezTo>
                    <a:cubicBezTo>
                      <a:pt x="13" y="51"/>
                      <a:pt x="12" y="51"/>
                      <a:pt x="12" y="57"/>
                    </a:cubicBezTo>
                    <a:cubicBezTo>
                      <a:pt x="12" y="57"/>
                      <a:pt x="11" y="68"/>
                      <a:pt x="10" y="70"/>
                    </a:cubicBezTo>
                    <a:cubicBezTo>
                      <a:pt x="10" y="70"/>
                      <a:pt x="8" y="71"/>
                      <a:pt x="9" y="74"/>
                    </a:cubicBezTo>
                    <a:cubicBezTo>
                      <a:pt x="9" y="74"/>
                      <a:pt x="0" y="74"/>
                      <a:pt x="3" y="78"/>
                    </a:cubicBezTo>
                    <a:cubicBezTo>
                      <a:pt x="3" y="78"/>
                      <a:pt x="14" y="82"/>
                      <a:pt x="20" y="81"/>
                    </a:cubicBezTo>
                    <a:cubicBezTo>
                      <a:pt x="20" y="81"/>
                      <a:pt x="43" y="80"/>
                      <a:pt x="46" y="80"/>
                    </a:cubicBezTo>
                    <a:cubicBezTo>
                      <a:pt x="57" y="79"/>
                      <a:pt x="57" y="79"/>
                      <a:pt x="57" y="79"/>
                    </a:cubicBezTo>
                    <a:cubicBezTo>
                      <a:pt x="57" y="79"/>
                      <a:pt x="63" y="76"/>
                      <a:pt x="65" y="76"/>
                    </a:cubicBezTo>
                    <a:cubicBezTo>
                      <a:pt x="65" y="76"/>
                      <a:pt x="66" y="74"/>
                      <a:pt x="64" y="73"/>
                    </a:cubicBezTo>
                    <a:cubicBezTo>
                      <a:pt x="64" y="73"/>
                      <a:pt x="60" y="71"/>
                      <a:pt x="60" y="70"/>
                    </a:cubicBezTo>
                    <a:cubicBezTo>
                      <a:pt x="60" y="70"/>
                      <a:pt x="58" y="70"/>
                      <a:pt x="56" y="71"/>
                    </a:cubicBezTo>
                    <a:cubicBezTo>
                      <a:pt x="56" y="71"/>
                      <a:pt x="55" y="69"/>
                      <a:pt x="56" y="67"/>
                    </a:cubicBezTo>
                    <a:cubicBezTo>
                      <a:pt x="54" y="64"/>
                      <a:pt x="54" y="64"/>
                      <a:pt x="54" y="64"/>
                    </a:cubicBezTo>
                    <a:cubicBezTo>
                      <a:pt x="54" y="64"/>
                      <a:pt x="53" y="56"/>
                      <a:pt x="55" y="51"/>
                    </a:cubicBezTo>
                    <a:cubicBezTo>
                      <a:pt x="55" y="51"/>
                      <a:pt x="56" y="44"/>
                      <a:pt x="55" y="42"/>
                    </a:cubicBezTo>
                    <a:cubicBezTo>
                      <a:pt x="55" y="42"/>
                      <a:pt x="54" y="40"/>
                      <a:pt x="55" y="39"/>
                    </a:cubicBezTo>
                    <a:cubicBezTo>
                      <a:pt x="55" y="39"/>
                      <a:pt x="56" y="38"/>
                      <a:pt x="55" y="33"/>
                    </a:cubicBezTo>
                    <a:cubicBezTo>
                      <a:pt x="55" y="33"/>
                      <a:pt x="55" y="25"/>
                      <a:pt x="56" y="25"/>
                    </a:cubicBezTo>
                    <a:cubicBezTo>
                      <a:pt x="56" y="25"/>
                      <a:pt x="56" y="20"/>
                      <a:pt x="50" y="15"/>
                    </a:cubicBezTo>
                    <a:cubicBezTo>
                      <a:pt x="50" y="15"/>
                      <a:pt x="41" y="2"/>
                      <a:pt x="37" y="1"/>
                    </a:cubicBezTo>
                    <a:cubicBezTo>
                      <a:pt x="37" y="1"/>
                      <a:pt x="30" y="0"/>
                      <a:pt x="28"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6" name="Freeform 402"/>
              <p:cNvSpPr>
                <a:spLocks/>
              </p:cNvSpPr>
              <p:nvPr/>
            </p:nvSpPr>
            <p:spPr bwMode="auto">
              <a:xfrm>
                <a:off x="842" y="1386"/>
                <a:ext cx="19" cy="13"/>
              </a:xfrm>
              <a:custGeom>
                <a:avLst/>
                <a:gdLst>
                  <a:gd name="T0" fmla="*/ 13 w 13"/>
                  <a:gd name="T1" fmla="*/ 0 h 9"/>
                  <a:gd name="T2" fmla="*/ 12 w 13"/>
                  <a:gd name="T3" fmla="*/ 0 h 9"/>
                  <a:gd name="T4" fmla="*/ 5 w 13"/>
                  <a:gd name="T5" fmla="*/ 4 h 9"/>
                  <a:gd name="T6" fmla="*/ 2 w 13"/>
                  <a:gd name="T7" fmla="*/ 9 h 9"/>
                  <a:gd name="T8" fmla="*/ 13 w 13"/>
                  <a:gd name="T9" fmla="*/ 0 h 9"/>
                </a:gdLst>
                <a:ahLst/>
                <a:cxnLst>
                  <a:cxn ang="0">
                    <a:pos x="T0" y="T1"/>
                  </a:cxn>
                  <a:cxn ang="0">
                    <a:pos x="T2" y="T3"/>
                  </a:cxn>
                  <a:cxn ang="0">
                    <a:pos x="T4" y="T5"/>
                  </a:cxn>
                  <a:cxn ang="0">
                    <a:pos x="T6" y="T7"/>
                  </a:cxn>
                  <a:cxn ang="0">
                    <a:pos x="T8" y="T9"/>
                  </a:cxn>
                </a:cxnLst>
                <a:rect l="0" t="0" r="r" b="b"/>
                <a:pathLst>
                  <a:path w="13" h="9">
                    <a:moveTo>
                      <a:pt x="13" y="0"/>
                    </a:moveTo>
                    <a:cubicBezTo>
                      <a:pt x="12" y="0"/>
                      <a:pt x="12" y="0"/>
                      <a:pt x="12" y="0"/>
                    </a:cubicBezTo>
                    <a:cubicBezTo>
                      <a:pt x="8" y="1"/>
                      <a:pt x="5" y="4"/>
                      <a:pt x="5" y="4"/>
                    </a:cubicBezTo>
                    <a:cubicBezTo>
                      <a:pt x="0" y="9"/>
                      <a:pt x="2" y="9"/>
                      <a:pt x="2" y="9"/>
                    </a:cubicBezTo>
                    <a:cubicBezTo>
                      <a:pt x="6" y="8"/>
                      <a:pt x="13"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7" name="Freeform 403"/>
              <p:cNvSpPr>
                <a:spLocks/>
              </p:cNvSpPr>
              <p:nvPr/>
            </p:nvSpPr>
            <p:spPr bwMode="auto">
              <a:xfrm>
                <a:off x="854" y="1413"/>
                <a:ext cx="1"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1" y="0"/>
                      <a:pt x="1" y="0"/>
                    </a:cubicBezTo>
                    <a:cubicBezTo>
                      <a:pt x="1" y="0"/>
                      <a:pt x="1" y="0"/>
                      <a:pt x="1"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8" name="Freeform 404"/>
              <p:cNvSpPr>
                <a:spLocks/>
              </p:cNvSpPr>
              <p:nvPr/>
            </p:nvSpPr>
            <p:spPr bwMode="auto">
              <a:xfrm>
                <a:off x="874" y="1468"/>
                <a:ext cx="3" cy="4"/>
              </a:xfrm>
              <a:custGeom>
                <a:avLst/>
                <a:gdLst>
                  <a:gd name="T0" fmla="*/ 1 w 2"/>
                  <a:gd name="T1" fmla="*/ 3 h 3"/>
                  <a:gd name="T2" fmla="*/ 2 w 2"/>
                  <a:gd name="T3" fmla="*/ 2 h 3"/>
                  <a:gd name="T4" fmla="*/ 2 w 2"/>
                  <a:gd name="T5" fmla="*/ 0 h 3"/>
                  <a:gd name="T6" fmla="*/ 2 w 2"/>
                  <a:gd name="T7" fmla="*/ 0 h 3"/>
                  <a:gd name="T8" fmla="*/ 1 w 2"/>
                  <a:gd name="T9" fmla="*/ 3 h 3"/>
                </a:gdLst>
                <a:ahLst/>
                <a:cxnLst>
                  <a:cxn ang="0">
                    <a:pos x="T0" y="T1"/>
                  </a:cxn>
                  <a:cxn ang="0">
                    <a:pos x="T2" y="T3"/>
                  </a:cxn>
                  <a:cxn ang="0">
                    <a:pos x="T4" y="T5"/>
                  </a:cxn>
                  <a:cxn ang="0">
                    <a:pos x="T6" y="T7"/>
                  </a:cxn>
                  <a:cxn ang="0">
                    <a:pos x="T8" y="T9"/>
                  </a:cxn>
                </a:cxnLst>
                <a:rect l="0" t="0" r="r" b="b"/>
                <a:pathLst>
                  <a:path w="2" h="3">
                    <a:moveTo>
                      <a:pt x="1" y="3"/>
                    </a:moveTo>
                    <a:cubicBezTo>
                      <a:pt x="1" y="3"/>
                      <a:pt x="1" y="3"/>
                      <a:pt x="2" y="2"/>
                    </a:cubicBezTo>
                    <a:cubicBezTo>
                      <a:pt x="2" y="1"/>
                      <a:pt x="2" y="0"/>
                      <a:pt x="2" y="0"/>
                    </a:cubicBezTo>
                    <a:cubicBezTo>
                      <a:pt x="2" y="0"/>
                      <a:pt x="2" y="0"/>
                      <a:pt x="2" y="0"/>
                    </a:cubicBezTo>
                    <a:cubicBezTo>
                      <a:pt x="1" y="0"/>
                      <a:pt x="0" y="1"/>
                      <a:pt x="1"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9" name="Freeform 405"/>
              <p:cNvSpPr>
                <a:spLocks/>
              </p:cNvSpPr>
              <p:nvPr/>
            </p:nvSpPr>
            <p:spPr bwMode="auto">
              <a:xfrm>
                <a:off x="854" y="1388"/>
                <a:ext cx="13" cy="14"/>
              </a:xfrm>
              <a:custGeom>
                <a:avLst/>
                <a:gdLst>
                  <a:gd name="T0" fmla="*/ 7 w 9"/>
                  <a:gd name="T1" fmla="*/ 0 h 10"/>
                  <a:gd name="T2" fmla="*/ 2 w 9"/>
                  <a:gd name="T3" fmla="*/ 6 h 10"/>
                  <a:gd name="T4" fmla="*/ 4 w 9"/>
                  <a:gd name="T5" fmla="*/ 6 h 10"/>
                  <a:gd name="T6" fmla="*/ 7 w 9"/>
                  <a:gd name="T7" fmla="*/ 0 h 10"/>
                </a:gdLst>
                <a:ahLst/>
                <a:cxnLst>
                  <a:cxn ang="0">
                    <a:pos x="T0" y="T1"/>
                  </a:cxn>
                  <a:cxn ang="0">
                    <a:pos x="T2" y="T3"/>
                  </a:cxn>
                  <a:cxn ang="0">
                    <a:pos x="T4" y="T5"/>
                  </a:cxn>
                  <a:cxn ang="0">
                    <a:pos x="T6" y="T7"/>
                  </a:cxn>
                </a:cxnLst>
                <a:rect l="0" t="0" r="r" b="b"/>
                <a:pathLst>
                  <a:path w="9" h="10">
                    <a:moveTo>
                      <a:pt x="7" y="0"/>
                    </a:moveTo>
                    <a:cubicBezTo>
                      <a:pt x="7" y="0"/>
                      <a:pt x="9" y="10"/>
                      <a:pt x="2" y="6"/>
                    </a:cubicBezTo>
                    <a:cubicBezTo>
                      <a:pt x="2" y="6"/>
                      <a:pt x="0" y="4"/>
                      <a:pt x="4" y="6"/>
                    </a:cubicBezTo>
                    <a:cubicBezTo>
                      <a:pt x="4" y="6"/>
                      <a:pt x="8" y="7"/>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28" name="Picture 40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4" y="1380"/>
              <a:ext cx="16" cy="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sp>
          <p:nvSpPr>
            <p:cNvPr id="43" name="Freeform 408"/>
            <p:cNvSpPr>
              <a:spLocks/>
            </p:cNvSpPr>
            <p:nvPr/>
          </p:nvSpPr>
          <p:spPr bwMode="auto">
            <a:xfrm>
              <a:off x="864" y="1379"/>
              <a:ext cx="27" cy="13"/>
            </a:xfrm>
            <a:custGeom>
              <a:avLst/>
              <a:gdLst>
                <a:gd name="T0" fmla="*/ 5 w 19"/>
                <a:gd name="T1" fmla="*/ 0 h 9"/>
                <a:gd name="T2" fmla="*/ 8 w 19"/>
                <a:gd name="T3" fmla="*/ 6 h 9"/>
                <a:gd name="T4" fmla="*/ 0 w 19"/>
                <a:gd name="T5" fmla="*/ 5 h 9"/>
                <a:gd name="T6" fmla="*/ 5 w 19"/>
                <a:gd name="T7" fmla="*/ 0 h 9"/>
              </a:gdLst>
              <a:ahLst/>
              <a:cxnLst>
                <a:cxn ang="0">
                  <a:pos x="T0" y="T1"/>
                </a:cxn>
                <a:cxn ang="0">
                  <a:pos x="T2" y="T3"/>
                </a:cxn>
                <a:cxn ang="0">
                  <a:pos x="T4" y="T5"/>
                </a:cxn>
                <a:cxn ang="0">
                  <a:pos x="T6" y="T7"/>
                </a:cxn>
              </a:cxnLst>
              <a:rect l="0" t="0" r="r" b="b"/>
              <a:pathLst>
                <a:path w="19" h="9">
                  <a:moveTo>
                    <a:pt x="5" y="0"/>
                  </a:moveTo>
                  <a:cubicBezTo>
                    <a:pt x="5" y="0"/>
                    <a:pt x="17" y="7"/>
                    <a:pt x="8" y="6"/>
                  </a:cubicBezTo>
                  <a:cubicBezTo>
                    <a:pt x="0" y="5"/>
                    <a:pt x="0" y="5"/>
                    <a:pt x="0" y="5"/>
                  </a:cubicBezTo>
                  <a:cubicBezTo>
                    <a:pt x="0" y="5"/>
                    <a:pt x="19" y="9"/>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Freeform 409"/>
            <p:cNvSpPr>
              <a:spLocks/>
            </p:cNvSpPr>
            <p:nvPr/>
          </p:nvSpPr>
          <p:spPr bwMode="auto">
            <a:xfrm>
              <a:off x="871" y="1367"/>
              <a:ext cx="13" cy="12"/>
            </a:xfrm>
            <a:custGeom>
              <a:avLst/>
              <a:gdLst>
                <a:gd name="T0" fmla="*/ 3 w 9"/>
                <a:gd name="T1" fmla="*/ 0 h 8"/>
                <a:gd name="T2" fmla="*/ 3 w 9"/>
                <a:gd name="T3" fmla="*/ 2 h 8"/>
                <a:gd name="T4" fmla="*/ 4 w 9"/>
                <a:gd name="T5" fmla="*/ 2 h 8"/>
                <a:gd name="T6" fmla="*/ 1 w 9"/>
                <a:gd name="T7" fmla="*/ 8 h 8"/>
                <a:gd name="T8" fmla="*/ 5 w 9"/>
                <a:gd name="T9" fmla="*/ 0 h 8"/>
                <a:gd name="T10" fmla="*/ 3 w 9"/>
                <a:gd name="T11" fmla="*/ 0 h 8"/>
              </a:gdLst>
              <a:ahLst/>
              <a:cxnLst>
                <a:cxn ang="0">
                  <a:pos x="T0" y="T1"/>
                </a:cxn>
                <a:cxn ang="0">
                  <a:pos x="T2" y="T3"/>
                </a:cxn>
                <a:cxn ang="0">
                  <a:pos x="T4" y="T5"/>
                </a:cxn>
                <a:cxn ang="0">
                  <a:pos x="T6" y="T7"/>
                </a:cxn>
                <a:cxn ang="0">
                  <a:pos x="T8" y="T9"/>
                </a:cxn>
                <a:cxn ang="0">
                  <a:pos x="T10" y="T11"/>
                </a:cxn>
              </a:cxnLst>
              <a:rect l="0" t="0" r="r" b="b"/>
              <a:pathLst>
                <a:path w="9" h="8">
                  <a:moveTo>
                    <a:pt x="3" y="0"/>
                  </a:moveTo>
                  <a:cubicBezTo>
                    <a:pt x="2" y="0"/>
                    <a:pt x="0" y="0"/>
                    <a:pt x="3" y="2"/>
                  </a:cubicBezTo>
                  <a:cubicBezTo>
                    <a:pt x="3" y="2"/>
                    <a:pt x="4" y="2"/>
                    <a:pt x="4" y="2"/>
                  </a:cubicBezTo>
                  <a:cubicBezTo>
                    <a:pt x="4" y="2"/>
                    <a:pt x="6" y="2"/>
                    <a:pt x="1" y="8"/>
                  </a:cubicBezTo>
                  <a:cubicBezTo>
                    <a:pt x="1" y="8"/>
                    <a:pt x="9" y="1"/>
                    <a:pt x="5" y="0"/>
                  </a:cubicBezTo>
                  <a:cubicBezTo>
                    <a:pt x="5"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Freeform 410"/>
            <p:cNvSpPr>
              <a:spLocks noEditPoints="1"/>
            </p:cNvSpPr>
            <p:nvPr/>
          </p:nvSpPr>
          <p:spPr bwMode="auto">
            <a:xfrm>
              <a:off x="859" y="1369"/>
              <a:ext cx="6" cy="12"/>
            </a:xfrm>
            <a:custGeom>
              <a:avLst/>
              <a:gdLst>
                <a:gd name="T0" fmla="*/ 4 w 4"/>
                <a:gd name="T1" fmla="*/ 1 h 8"/>
                <a:gd name="T2" fmla="*/ 1 w 4"/>
                <a:gd name="T3" fmla="*/ 6 h 8"/>
                <a:gd name="T4" fmla="*/ 2 w 4"/>
                <a:gd name="T5" fmla="*/ 8 h 8"/>
                <a:gd name="T6" fmla="*/ 4 w 4"/>
                <a:gd name="T7" fmla="*/ 8 h 8"/>
                <a:gd name="T8" fmla="*/ 4 w 4"/>
                <a:gd name="T9" fmla="*/ 1 h 8"/>
                <a:gd name="T10" fmla="*/ 4 w 4"/>
                <a:gd name="T11" fmla="*/ 0 h 8"/>
                <a:gd name="T12" fmla="*/ 4 w 4"/>
                <a:gd name="T13" fmla="*/ 1 h 8"/>
                <a:gd name="T14" fmla="*/ 4 w 4"/>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8">
                  <a:moveTo>
                    <a:pt x="4" y="1"/>
                  </a:moveTo>
                  <a:cubicBezTo>
                    <a:pt x="4" y="3"/>
                    <a:pt x="3" y="5"/>
                    <a:pt x="1" y="6"/>
                  </a:cubicBezTo>
                  <a:cubicBezTo>
                    <a:pt x="1" y="6"/>
                    <a:pt x="0" y="8"/>
                    <a:pt x="2" y="8"/>
                  </a:cubicBezTo>
                  <a:cubicBezTo>
                    <a:pt x="2" y="8"/>
                    <a:pt x="3" y="8"/>
                    <a:pt x="4" y="8"/>
                  </a:cubicBezTo>
                  <a:cubicBezTo>
                    <a:pt x="4" y="8"/>
                    <a:pt x="4" y="3"/>
                    <a:pt x="4" y="1"/>
                  </a:cubicBezTo>
                  <a:moveTo>
                    <a:pt x="4" y="0"/>
                  </a:moveTo>
                  <a:cubicBezTo>
                    <a:pt x="4" y="0"/>
                    <a:pt x="4" y="0"/>
                    <a:pt x="4" y="1"/>
                  </a:cubicBezTo>
                  <a:cubicBezTo>
                    <a:pt x="4"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Freeform 411"/>
            <p:cNvSpPr>
              <a:spLocks/>
            </p:cNvSpPr>
            <p:nvPr/>
          </p:nvSpPr>
          <p:spPr bwMode="auto">
            <a:xfrm>
              <a:off x="848" y="1372"/>
              <a:ext cx="11" cy="11"/>
            </a:xfrm>
            <a:custGeom>
              <a:avLst/>
              <a:gdLst>
                <a:gd name="T0" fmla="*/ 8 w 8"/>
                <a:gd name="T1" fmla="*/ 0 h 8"/>
                <a:gd name="T2" fmla="*/ 4 w 8"/>
                <a:gd name="T3" fmla="*/ 7 h 8"/>
                <a:gd name="T4" fmla="*/ 8 w 8"/>
                <a:gd name="T5" fmla="*/ 7 h 8"/>
                <a:gd name="T6" fmla="*/ 8 w 8"/>
                <a:gd name="T7" fmla="*/ 0 h 8"/>
              </a:gdLst>
              <a:ahLst/>
              <a:cxnLst>
                <a:cxn ang="0">
                  <a:pos x="T0" y="T1"/>
                </a:cxn>
                <a:cxn ang="0">
                  <a:pos x="T2" y="T3"/>
                </a:cxn>
                <a:cxn ang="0">
                  <a:pos x="T4" y="T5"/>
                </a:cxn>
                <a:cxn ang="0">
                  <a:pos x="T6" y="T7"/>
                </a:cxn>
              </a:cxnLst>
              <a:rect l="0" t="0" r="r" b="b"/>
              <a:pathLst>
                <a:path w="8" h="8">
                  <a:moveTo>
                    <a:pt x="8" y="0"/>
                  </a:moveTo>
                  <a:cubicBezTo>
                    <a:pt x="8" y="0"/>
                    <a:pt x="3" y="4"/>
                    <a:pt x="4" y="7"/>
                  </a:cubicBezTo>
                  <a:cubicBezTo>
                    <a:pt x="4" y="7"/>
                    <a:pt x="4" y="7"/>
                    <a:pt x="8" y="7"/>
                  </a:cubicBezTo>
                  <a:cubicBezTo>
                    <a:pt x="8" y="7"/>
                    <a:pt x="0" y="8"/>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Freeform 412"/>
            <p:cNvSpPr>
              <a:spLocks/>
            </p:cNvSpPr>
            <p:nvPr/>
          </p:nvSpPr>
          <p:spPr bwMode="auto">
            <a:xfrm>
              <a:off x="820" y="1397"/>
              <a:ext cx="57" cy="96"/>
            </a:xfrm>
            <a:custGeom>
              <a:avLst/>
              <a:gdLst>
                <a:gd name="T0" fmla="*/ 22 w 39"/>
                <a:gd name="T1" fmla="*/ 0 h 66"/>
                <a:gd name="T2" fmla="*/ 17 w 39"/>
                <a:gd name="T3" fmla="*/ 9 h 66"/>
                <a:gd name="T4" fmla="*/ 27 w 39"/>
                <a:gd name="T5" fmla="*/ 15 h 66"/>
                <a:gd name="T6" fmla="*/ 17 w 39"/>
                <a:gd name="T7" fmla="*/ 17 h 66"/>
                <a:gd name="T8" fmla="*/ 17 w 39"/>
                <a:gd name="T9" fmla="*/ 22 h 66"/>
                <a:gd name="T10" fmla="*/ 15 w 39"/>
                <a:gd name="T11" fmla="*/ 37 h 66"/>
                <a:gd name="T12" fmla="*/ 19 w 39"/>
                <a:gd name="T13" fmla="*/ 40 h 66"/>
                <a:gd name="T14" fmla="*/ 12 w 39"/>
                <a:gd name="T15" fmla="*/ 59 h 66"/>
                <a:gd name="T16" fmla="*/ 10 w 39"/>
                <a:gd name="T17" fmla="*/ 62 h 66"/>
                <a:gd name="T18" fmla="*/ 4 w 39"/>
                <a:gd name="T19" fmla="*/ 64 h 66"/>
                <a:gd name="T20" fmla="*/ 10 w 39"/>
                <a:gd name="T21" fmla="*/ 61 h 66"/>
                <a:gd name="T22" fmla="*/ 10 w 39"/>
                <a:gd name="T23" fmla="*/ 58 h 66"/>
                <a:gd name="T24" fmla="*/ 13 w 39"/>
                <a:gd name="T25" fmla="*/ 39 h 66"/>
                <a:gd name="T26" fmla="*/ 13 w 39"/>
                <a:gd name="T27" fmla="*/ 36 h 66"/>
                <a:gd name="T28" fmla="*/ 13 w 39"/>
                <a:gd name="T29" fmla="*/ 27 h 66"/>
                <a:gd name="T30" fmla="*/ 15 w 39"/>
                <a:gd name="T31" fmla="*/ 22 h 66"/>
                <a:gd name="T32" fmla="*/ 22 w 39"/>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 h="66">
                  <a:moveTo>
                    <a:pt x="22" y="0"/>
                  </a:moveTo>
                  <a:cubicBezTo>
                    <a:pt x="17" y="9"/>
                    <a:pt x="17" y="9"/>
                    <a:pt x="17" y="9"/>
                  </a:cubicBezTo>
                  <a:cubicBezTo>
                    <a:pt x="17" y="9"/>
                    <a:pt x="18" y="10"/>
                    <a:pt x="27" y="15"/>
                  </a:cubicBezTo>
                  <a:cubicBezTo>
                    <a:pt x="27" y="15"/>
                    <a:pt x="31" y="18"/>
                    <a:pt x="17" y="17"/>
                  </a:cubicBezTo>
                  <a:cubicBezTo>
                    <a:pt x="17" y="17"/>
                    <a:pt x="15" y="18"/>
                    <a:pt x="17" y="22"/>
                  </a:cubicBezTo>
                  <a:cubicBezTo>
                    <a:pt x="15" y="37"/>
                    <a:pt x="15" y="37"/>
                    <a:pt x="15" y="37"/>
                  </a:cubicBezTo>
                  <a:cubicBezTo>
                    <a:pt x="15" y="37"/>
                    <a:pt x="39" y="42"/>
                    <a:pt x="19" y="40"/>
                  </a:cubicBezTo>
                  <a:cubicBezTo>
                    <a:pt x="19" y="40"/>
                    <a:pt x="17" y="36"/>
                    <a:pt x="12" y="59"/>
                  </a:cubicBezTo>
                  <a:cubicBezTo>
                    <a:pt x="12" y="59"/>
                    <a:pt x="26" y="66"/>
                    <a:pt x="10" y="62"/>
                  </a:cubicBezTo>
                  <a:cubicBezTo>
                    <a:pt x="10" y="62"/>
                    <a:pt x="4" y="63"/>
                    <a:pt x="4" y="64"/>
                  </a:cubicBezTo>
                  <a:cubicBezTo>
                    <a:pt x="4" y="64"/>
                    <a:pt x="0" y="63"/>
                    <a:pt x="10" y="61"/>
                  </a:cubicBezTo>
                  <a:cubicBezTo>
                    <a:pt x="10" y="61"/>
                    <a:pt x="8" y="61"/>
                    <a:pt x="10" y="58"/>
                  </a:cubicBezTo>
                  <a:cubicBezTo>
                    <a:pt x="10" y="58"/>
                    <a:pt x="13" y="40"/>
                    <a:pt x="13" y="39"/>
                  </a:cubicBezTo>
                  <a:cubicBezTo>
                    <a:pt x="13" y="39"/>
                    <a:pt x="18" y="39"/>
                    <a:pt x="13" y="36"/>
                  </a:cubicBezTo>
                  <a:cubicBezTo>
                    <a:pt x="13" y="36"/>
                    <a:pt x="15" y="29"/>
                    <a:pt x="13" y="27"/>
                  </a:cubicBezTo>
                  <a:cubicBezTo>
                    <a:pt x="15" y="22"/>
                    <a:pt x="15" y="22"/>
                    <a:pt x="15" y="22"/>
                  </a:cubicBezTo>
                  <a:cubicBezTo>
                    <a:pt x="15" y="22"/>
                    <a:pt x="11" y="13"/>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Freeform 413"/>
            <p:cNvSpPr>
              <a:spLocks/>
            </p:cNvSpPr>
            <p:nvPr/>
          </p:nvSpPr>
          <p:spPr bwMode="auto">
            <a:xfrm>
              <a:off x="842" y="1408"/>
              <a:ext cx="7" cy="23"/>
            </a:xfrm>
            <a:custGeom>
              <a:avLst/>
              <a:gdLst>
                <a:gd name="T0" fmla="*/ 2 w 5"/>
                <a:gd name="T1" fmla="*/ 5 h 16"/>
                <a:gd name="T2" fmla="*/ 3 w 5"/>
                <a:gd name="T3" fmla="*/ 5 h 16"/>
                <a:gd name="T4" fmla="*/ 2 w 5"/>
                <a:gd name="T5" fmla="*/ 2 h 16"/>
                <a:gd name="T6" fmla="*/ 1 w 5"/>
                <a:gd name="T7" fmla="*/ 2 h 16"/>
                <a:gd name="T8" fmla="*/ 0 w 5"/>
                <a:gd name="T9" fmla="*/ 5 h 16"/>
                <a:gd name="T10" fmla="*/ 1 w 5"/>
                <a:gd name="T11" fmla="*/ 9 h 16"/>
                <a:gd name="T12" fmla="*/ 1 w 5"/>
                <a:gd name="T13" fmla="*/ 13 h 16"/>
                <a:gd name="T14" fmla="*/ 0 w 5"/>
                <a:gd name="T15" fmla="*/ 11 h 16"/>
                <a:gd name="T16" fmla="*/ 0 w 5"/>
                <a:gd name="T17" fmla="*/ 12 h 16"/>
                <a:gd name="T18" fmla="*/ 1 w 5"/>
                <a:gd name="T19" fmla="*/ 15 h 16"/>
                <a:gd name="T20" fmla="*/ 1 w 5"/>
                <a:gd name="T21" fmla="*/ 14 h 16"/>
                <a:gd name="T22" fmla="*/ 3 w 5"/>
                <a:gd name="T23" fmla="*/ 10 h 16"/>
                <a:gd name="T24" fmla="*/ 1 w 5"/>
                <a:gd name="T25" fmla="*/ 5 h 16"/>
                <a:gd name="T26" fmla="*/ 2 w 5"/>
                <a:gd name="T27"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16">
                  <a:moveTo>
                    <a:pt x="2" y="5"/>
                  </a:moveTo>
                  <a:cubicBezTo>
                    <a:pt x="3" y="5"/>
                    <a:pt x="3" y="5"/>
                    <a:pt x="3" y="5"/>
                  </a:cubicBezTo>
                  <a:cubicBezTo>
                    <a:pt x="3" y="5"/>
                    <a:pt x="4" y="2"/>
                    <a:pt x="2" y="2"/>
                  </a:cubicBezTo>
                  <a:cubicBezTo>
                    <a:pt x="2" y="2"/>
                    <a:pt x="2" y="0"/>
                    <a:pt x="1" y="2"/>
                  </a:cubicBezTo>
                  <a:cubicBezTo>
                    <a:pt x="1" y="2"/>
                    <a:pt x="0" y="3"/>
                    <a:pt x="0" y="5"/>
                  </a:cubicBezTo>
                  <a:cubicBezTo>
                    <a:pt x="0" y="5"/>
                    <a:pt x="0" y="8"/>
                    <a:pt x="1" y="9"/>
                  </a:cubicBezTo>
                  <a:cubicBezTo>
                    <a:pt x="1" y="9"/>
                    <a:pt x="4" y="12"/>
                    <a:pt x="1" y="13"/>
                  </a:cubicBezTo>
                  <a:cubicBezTo>
                    <a:pt x="0" y="11"/>
                    <a:pt x="0" y="11"/>
                    <a:pt x="0" y="11"/>
                  </a:cubicBezTo>
                  <a:cubicBezTo>
                    <a:pt x="0" y="11"/>
                    <a:pt x="0" y="10"/>
                    <a:pt x="0" y="12"/>
                  </a:cubicBezTo>
                  <a:cubicBezTo>
                    <a:pt x="1" y="15"/>
                    <a:pt x="1" y="15"/>
                    <a:pt x="1" y="15"/>
                  </a:cubicBezTo>
                  <a:cubicBezTo>
                    <a:pt x="1" y="15"/>
                    <a:pt x="2" y="16"/>
                    <a:pt x="1" y="14"/>
                  </a:cubicBezTo>
                  <a:cubicBezTo>
                    <a:pt x="1" y="14"/>
                    <a:pt x="5" y="13"/>
                    <a:pt x="3" y="10"/>
                  </a:cubicBezTo>
                  <a:cubicBezTo>
                    <a:pt x="3" y="10"/>
                    <a:pt x="0" y="6"/>
                    <a:pt x="1" y="5"/>
                  </a:cubicBezTo>
                  <a:cubicBezTo>
                    <a:pt x="1" y="5"/>
                    <a:pt x="2" y="1"/>
                    <a:pt x="2"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Freeform 414"/>
            <p:cNvSpPr>
              <a:spLocks/>
            </p:cNvSpPr>
            <p:nvPr/>
          </p:nvSpPr>
          <p:spPr bwMode="auto">
            <a:xfrm>
              <a:off x="848" y="1411"/>
              <a:ext cx="6" cy="18"/>
            </a:xfrm>
            <a:custGeom>
              <a:avLst/>
              <a:gdLst>
                <a:gd name="T0" fmla="*/ 0 w 4"/>
                <a:gd name="T1" fmla="*/ 2 h 12"/>
                <a:gd name="T2" fmla="*/ 0 w 4"/>
                <a:gd name="T3" fmla="*/ 3 h 12"/>
                <a:gd name="T4" fmla="*/ 2 w 4"/>
                <a:gd name="T5" fmla="*/ 2 h 12"/>
                <a:gd name="T6" fmla="*/ 2 w 4"/>
                <a:gd name="T7" fmla="*/ 9 h 12"/>
                <a:gd name="T8" fmla="*/ 2 w 4"/>
                <a:gd name="T9" fmla="*/ 12 h 12"/>
                <a:gd name="T10" fmla="*/ 1 w 4"/>
                <a:gd name="T11" fmla="*/ 12 h 12"/>
                <a:gd name="T12" fmla="*/ 3 w 4"/>
                <a:gd name="T13" fmla="*/ 12 h 12"/>
                <a:gd name="T14" fmla="*/ 4 w 4"/>
                <a:gd name="T15" fmla="*/ 1 h 12"/>
                <a:gd name="T16" fmla="*/ 3 w 4"/>
                <a:gd name="T17" fmla="*/ 0 h 12"/>
                <a:gd name="T18" fmla="*/ 0 w 4"/>
                <a:gd name="T19"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2">
                  <a:moveTo>
                    <a:pt x="0" y="2"/>
                  </a:moveTo>
                  <a:cubicBezTo>
                    <a:pt x="0" y="3"/>
                    <a:pt x="0" y="3"/>
                    <a:pt x="0" y="3"/>
                  </a:cubicBezTo>
                  <a:cubicBezTo>
                    <a:pt x="2" y="2"/>
                    <a:pt x="2" y="2"/>
                    <a:pt x="2" y="2"/>
                  </a:cubicBezTo>
                  <a:cubicBezTo>
                    <a:pt x="2" y="2"/>
                    <a:pt x="2" y="7"/>
                    <a:pt x="2" y="9"/>
                  </a:cubicBezTo>
                  <a:cubicBezTo>
                    <a:pt x="2" y="12"/>
                    <a:pt x="2" y="12"/>
                    <a:pt x="2" y="12"/>
                  </a:cubicBezTo>
                  <a:cubicBezTo>
                    <a:pt x="1" y="12"/>
                    <a:pt x="1" y="12"/>
                    <a:pt x="1" y="12"/>
                  </a:cubicBezTo>
                  <a:cubicBezTo>
                    <a:pt x="3" y="12"/>
                    <a:pt x="3" y="12"/>
                    <a:pt x="3" y="12"/>
                  </a:cubicBezTo>
                  <a:cubicBezTo>
                    <a:pt x="3" y="12"/>
                    <a:pt x="4" y="4"/>
                    <a:pt x="4" y="1"/>
                  </a:cubicBezTo>
                  <a:cubicBezTo>
                    <a:pt x="3" y="0"/>
                    <a:pt x="3" y="0"/>
                    <a:pt x="3" y="0"/>
                  </a:cubicBezTo>
                  <a:cubicBezTo>
                    <a:pt x="0" y="2"/>
                    <a:pt x="0" y="2"/>
                    <a:pt x="0"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Freeform 415"/>
            <p:cNvSpPr>
              <a:spLocks/>
            </p:cNvSpPr>
            <p:nvPr/>
          </p:nvSpPr>
          <p:spPr bwMode="auto">
            <a:xfrm>
              <a:off x="874" y="1426"/>
              <a:ext cx="3" cy="4"/>
            </a:xfrm>
            <a:custGeom>
              <a:avLst/>
              <a:gdLst>
                <a:gd name="T0" fmla="*/ 1 w 3"/>
                <a:gd name="T1" fmla="*/ 0 h 4"/>
                <a:gd name="T2" fmla="*/ 0 w 3"/>
                <a:gd name="T3" fmla="*/ 4 h 4"/>
                <a:gd name="T4" fmla="*/ 1 w 3"/>
                <a:gd name="T5" fmla="*/ 4 h 4"/>
                <a:gd name="T6" fmla="*/ 3 w 3"/>
                <a:gd name="T7" fmla="*/ 0 h 4"/>
                <a:gd name="T8" fmla="*/ 1 w 3"/>
                <a:gd name="T9" fmla="*/ 0 h 4"/>
              </a:gdLst>
              <a:ahLst/>
              <a:cxnLst>
                <a:cxn ang="0">
                  <a:pos x="T0" y="T1"/>
                </a:cxn>
                <a:cxn ang="0">
                  <a:pos x="T2" y="T3"/>
                </a:cxn>
                <a:cxn ang="0">
                  <a:pos x="T4" y="T5"/>
                </a:cxn>
                <a:cxn ang="0">
                  <a:pos x="T6" y="T7"/>
                </a:cxn>
                <a:cxn ang="0">
                  <a:pos x="T8" y="T9"/>
                </a:cxn>
              </a:cxnLst>
              <a:rect l="0" t="0" r="r" b="b"/>
              <a:pathLst>
                <a:path w="3" h="4">
                  <a:moveTo>
                    <a:pt x="1" y="0"/>
                  </a:moveTo>
                  <a:lnTo>
                    <a:pt x="0" y="4"/>
                  </a:lnTo>
                  <a:lnTo>
                    <a:pt x="1" y="4"/>
                  </a:lnTo>
                  <a:lnTo>
                    <a:pt x="3"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Freeform 416"/>
            <p:cNvSpPr>
              <a:spLocks/>
            </p:cNvSpPr>
            <p:nvPr/>
          </p:nvSpPr>
          <p:spPr bwMode="auto">
            <a:xfrm>
              <a:off x="874" y="1426"/>
              <a:ext cx="3" cy="4"/>
            </a:xfrm>
            <a:custGeom>
              <a:avLst/>
              <a:gdLst>
                <a:gd name="T0" fmla="*/ 1 w 3"/>
                <a:gd name="T1" fmla="*/ 0 h 4"/>
                <a:gd name="T2" fmla="*/ 0 w 3"/>
                <a:gd name="T3" fmla="*/ 4 h 4"/>
                <a:gd name="T4" fmla="*/ 1 w 3"/>
                <a:gd name="T5" fmla="*/ 4 h 4"/>
                <a:gd name="T6" fmla="*/ 3 w 3"/>
                <a:gd name="T7" fmla="*/ 0 h 4"/>
                <a:gd name="T8" fmla="*/ 1 w 3"/>
                <a:gd name="T9" fmla="*/ 0 h 4"/>
              </a:gdLst>
              <a:ahLst/>
              <a:cxnLst>
                <a:cxn ang="0">
                  <a:pos x="T0" y="T1"/>
                </a:cxn>
                <a:cxn ang="0">
                  <a:pos x="T2" y="T3"/>
                </a:cxn>
                <a:cxn ang="0">
                  <a:pos x="T4" y="T5"/>
                </a:cxn>
                <a:cxn ang="0">
                  <a:pos x="T6" y="T7"/>
                </a:cxn>
                <a:cxn ang="0">
                  <a:pos x="T8" y="T9"/>
                </a:cxn>
              </a:cxnLst>
              <a:rect l="0" t="0" r="r" b="b"/>
              <a:pathLst>
                <a:path w="3" h="4">
                  <a:moveTo>
                    <a:pt x="1" y="0"/>
                  </a:moveTo>
                  <a:lnTo>
                    <a:pt x="0" y="4"/>
                  </a:lnTo>
                  <a:lnTo>
                    <a:pt x="1" y="4"/>
                  </a:lnTo>
                  <a:lnTo>
                    <a:pt x="3" y="0"/>
                  </a:lnTo>
                  <a:lnTo>
                    <a:pt x="1"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Freeform 417"/>
            <p:cNvSpPr>
              <a:spLocks noEditPoints="1"/>
            </p:cNvSpPr>
            <p:nvPr/>
          </p:nvSpPr>
          <p:spPr bwMode="auto">
            <a:xfrm>
              <a:off x="854" y="1411"/>
              <a:ext cx="11" cy="18"/>
            </a:xfrm>
            <a:custGeom>
              <a:avLst/>
              <a:gdLst>
                <a:gd name="T0" fmla="*/ 4 w 8"/>
                <a:gd name="T1" fmla="*/ 1 h 12"/>
                <a:gd name="T2" fmla="*/ 1 w 8"/>
                <a:gd name="T3" fmla="*/ 4 h 12"/>
                <a:gd name="T4" fmla="*/ 0 w 8"/>
                <a:gd name="T5" fmla="*/ 9 h 12"/>
                <a:gd name="T6" fmla="*/ 2 w 8"/>
                <a:gd name="T7" fmla="*/ 12 h 12"/>
                <a:gd name="T8" fmla="*/ 4 w 8"/>
                <a:gd name="T9" fmla="*/ 12 h 12"/>
                <a:gd name="T10" fmla="*/ 7 w 8"/>
                <a:gd name="T11" fmla="*/ 9 h 12"/>
                <a:gd name="T12" fmla="*/ 7 w 8"/>
                <a:gd name="T13" fmla="*/ 3 h 12"/>
                <a:gd name="T14" fmla="*/ 4 w 8"/>
                <a:gd name="T15" fmla="*/ 1 h 12"/>
                <a:gd name="T16" fmla="*/ 5 w 8"/>
                <a:gd name="T17" fmla="*/ 10 h 12"/>
                <a:gd name="T18" fmla="*/ 2 w 8"/>
                <a:gd name="T19" fmla="*/ 9 h 12"/>
                <a:gd name="T20" fmla="*/ 3 w 8"/>
                <a:gd name="T21" fmla="*/ 3 h 12"/>
                <a:gd name="T22" fmla="*/ 5 w 8"/>
                <a:gd name="T23" fmla="*/ 3 h 12"/>
                <a:gd name="T24" fmla="*/ 5 w 8"/>
                <a:gd name="T25"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2">
                  <a:moveTo>
                    <a:pt x="4" y="1"/>
                  </a:moveTo>
                  <a:cubicBezTo>
                    <a:pt x="1" y="1"/>
                    <a:pt x="1" y="4"/>
                    <a:pt x="1" y="4"/>
                  </a:cubicBezTo>
                  <a:cubicBezTo>
                    <a:pt x="0" y="9"/>
                    <a:pt x="0" y="9"/>
                    <a:pt x="0" y="9"/>
                  </a:cubicBezTo>
                  <a:cubicBezTo>
                    <a:pt x="0" y="12"/>
                    <a:pt x="2" y="12"/>
                    <a:pt x="2" y="12"/>
                  </a:cubicBezTo>
                  <a:cubicBezTo>
                    <a:pt x="4" y="12"/>
                    <a:pt x="4" y="12"/>
                    <a:pt x="4" y="12"/>
                  </a:cubicBezTo>
                  <a:cubicBezTo>
                    <a:pt x="6" y="12"/>
                    <a:pt x="7" y="9"/>
                    <a:pt x="7" y="9"/>
                  </a:cubicBezTo>
                  <a:cubicBezTo>
                    <a:pt x="6" y="8"/>
                    <a:pt x="7" y="3"/>
                    <a:pt x="7" y="3"/>
                  </a:cubicBezTo>
                  <a:cubicBezTo>
                    <a:pt x="8" y="0"/>
                    <a:pt x="4" y="1"/>
                    <a:pt x="4" y="1"/>
                  </a:cubicBezTo>
                  <a:moveTo>
                    <a:pt x="5" y="10"/>
                  </a:moveTo>
                  <a:cubicBezTo>
                    <a:pt x="5" y="10"/>
                    <a:pt x="3" y="12"/>
                    <a:pt x="2" y="9"/>
                  </a:cubicBezTo>
                  <a:cubicBezTo>
                    <a:pt x="3" y="3"/>
                    <a:pt x="3" y="3"/>
                    <a:pt x="3" y="3"/>
                  </a:cubicBezTo>
                  <a:cubicBezTo>
                    <a:pt x="3" y="3"/>
                    <a:pt x="4" y="1"/>
                    <a:pt x="5" y="3"/>
                  </a:cubicBezTo>
                  <a:cubicBezTo>
                    <a:pt x="5" y="3"/>
                    <a:pt x="4" y="9"/>
                    <a:pt x="5" y="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Freeform 418"/>
            <p:cNvSpPr>
              <a:spLocks noEditPoints="1"/>
            </p:cNvSpPr>
            <p:nvPr/>
          </p:nvSpPr>
          <p:spPr bwMode="auto">
            <a:xfrm>
              <a:off x="864" y="1411"/>
              <a:ext cx="10" cy="19"/>
            </a:xfrm>
            <a:custGeom>
              <a:avLst/>
              <a:gdLst>
                <a:gd name="T0" fmla="*/ 7 w 7"/>
                <a:gd name="T1" fmla="*/ 2 h 13"/>
                <a:gd name="T2" fmla="*/ 5 w 7"/>
                <a:gd name="T3" fmla="*/ 1 h 13"/>
                <a:gd name="T4" fmla="*/ 1 w 7"/>
                <a:gd name="T5" fmla="*/ 4 h 13"/>
                <a:gd name="T6" fmla="*/ 3 w 7"/>
                <a:gd name="T7" fmla="*/ 12 h 13"/>
                <a:gd name="T8" fmla="*/ 7 w 7"/>
                <a:gd name="T9" fmla="*/ 9 h 13"/>
                <a:gd name="T10" fmla="*/ 7 w 7"/>
                <a:gd name="T11" fmla="*/ 2 h 13"/>
                <a:gd name="T12" fmla="*/ 4 w 7"/>
                <a:gd name="T13" fmla="*/ 11 h 13"/>
                <a:gd name="T14" fmla="*/ 3 w 7"/>
                <a:gd name="T15" fmla="*/ 6 h 13"/>
                <a:gd name="T16" fmla="*/ 5 w 7"/>
                <a:gd name="T17" fmla="*/ 1 h 13"/>
                <a:gd name="T18" fmla="*/ 5 w 7"/>
                <a:gd name="T19" fmla="*/ 5 h 13"/>
                <a:gd name="T20" fmla="*/ 4 w 7"/>
                <a:gd name="T21"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13">
                  <a:moveTo>
                    <a:pt x="7" y="2"/>
                  </a:moveTo>
                  <a:cubicBezTo>
                    <a:pt x="7" y="2"/>
                    <a:pt x="7" y="0"/>
                    <a:pt x="5" y="1"/>
                  </a:cubicBezTo>
                  <a:cubicBezTo>
                    <a:pt x="5" y="1"/>
                    <a:pt x="2" y="1"/>
                    <a:pt x="1" y="4"/>
                  </a:cubicBezTo>
                  <a:cubicBezTo>
                    <a:pt x="1" y="4"/>
                    <a:pt x="0" y="13"/>
                    <a:pt x="3" y="12"/>
                  </a:cubicBezTo>
                  <a:cubicBezTo>
                    <a:pt x="3" y="12"/>
                    <a:pt x="7" y="13"/>
                    <a:pt x="7" y="9"/>
                  </a:cubicBezTo>
                  <a:cubicBezTo>
                    <a:pt x="7" y="2"/>
                    <a:pt x="7" y="2"/>
                    <a:pt x="7" y="2"/>
                  </a:cubicBezTo>
                  <a:moveTo>
                    <a:pt x="4" y="11"/>
                  </a:moveTo>
                  <a:cubicBezTo>
                    <a:pt x="4" y="11"/>
                    <a:pt x="2" y="12"/>
                    <a:pt x="3" y="6"/>
                  </a:cubicBezTo>
                  <a:cubicBezTo>
                    <a:pt x="3" y="6"/>
                    <a:pt x="2" y="1"/>
                    <a:pt x="5" y="1"/>
                  </a:cubicBezTo>
                  <a:cubicBezTo>
                    <a:pt x="5" y="1"/>
                    <a:pt x="5" y="1"/>
                    <a:pt x="5" y="5"/>
                  </a:cubicBezTo>
                  <a:cubicBezTo>
                    <a:pt x="5" y="5"/>
                    <a:pt x="6" y="11"/>
                    <a:pt x="4" y="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Freeform 419"/>
            <p:cNvSpPr>
              <a:spLocks noEditPoints="1"/>
            </p:cNvSpPr>
            <p:nvPr/>
          </p:nvSpPr>
          <p:spPr bwMode="auto">
            <a:xfrm>
              <a:off x="878" y="1410"/>
              <a:ext cx="10" cy="20"/>
            </a:xfrm>
            <a:custGeom>
              <a:avLst/>
              <a:gdLst>
                <a:gd name="T0" fmla="*/ 5 w 7"/>
                <a:gd name="T1" fmla="*/ 2 h 14"/>
                <a:gd name="T2" fmla="*/ 2 w 7"/>
                <a:gd name="T3" fmla="*/ 1 h 14"/>
                <a:gd name="T4" fmla="*/ 0 w 7"/>
                <a:gd name="T5" fmla="*/ 4 h 14"/>
                <a:gd name="T6" fmla="*/ 0 w 7"/>
                <a:gd name="T7" fmla="*/ 11 h 14"/>
                <a:gd name="T8" fmla="*/ 2 w 7"/>
                <a:gd name="T9" fmla="*/ 13 h 14"/>
                <a:gd name="T10" fmla="*/ 5 w 7"/>
                <a:gd name="T11" fmla="*/ 11 h 14"/>
                <a:gd name="T12" fmla="*/ 5 w 7"/>
                <a:gd name="T13" fmla="*/ 2 h 14"/>
                <a:gd name="T14" fmla="*/ 2 w 7"/>
                <a:gd name="T15" fmla="*/ 12 h 14"/>
                <a:gd name="T16" fmla="*/ 2 w 7"/>
                <a:gd name="T17" fmla="*/ 9 h 14"/>
                <a:gd name="T18" fmla="*/ 2 w 7"/>
                <a:gd name="T19" fmla="*/ 3 h 14"/>
                <a:gd name="T20" fmla="*/ 4 w 7"/>
                <a:gd name="T21" fmla="*/ 4 h 14"/>
                <a:gd name="T22" fmla="*/ 2 w 7"/>
                <a:gd name="T23"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14">
                  <a:moveTo>
                    <a:pt x="5" y="2"/>
                  </a:moveTo>
                  <a:cubicBezTo>
                    <a:pt x="5" y="2"/>
                    <a:pt x="3" y="0"/>
                    <a:pt x="2" y="1"/>
                  </a:cubicBezTo>
                  <a:cubicBezTo>
                    <a:pt x="2" y="1"/>
                    <a:pt x="0" y="1"/>
                    <a:pt x="0" y="4"/>
                  </a:cubicBezTo>
                  <a:cubicBezTo>
                    <a:pt x="0" y="4"/>
                    <a:pt x="1" y="7"/>
                    <a:pt x="0" y="11"/>
                  </a:cubicBezTo>
                  <a:cubicBezTo>
                    <a:pt x="0" y="11"/>
                    <a:pt x="0" y="14"/>
                    <a:pt x="2" y="13"/>
                  </a:cubicBezTo>
                  <a:cubicBezTo>
                    <a:pt x="2" y="13"/>
                    <a:pt x="5" y="14"/>
                    <a:pt x="5" y="11"/>
                  </a:cubicBezTo>
                  <a:cubicBezTo>
                    <a:pt x="5" y="11"/>
                    <a:pt x="7" y="2"/>
                    <a:pt x="5" y="2"/>
                  </a:cubicBezTo>
                  <a:moveTo>
                    <a:pt x="2" y="12"/>
                  </a:moveTo>
                  <a:cubicBezTo>
                    <a:pt x="2" y="12"/>
                    <a:pt x="1" y="12"/>
                    <a:pt x="2" y="9"/>
                  </a:cubicBezTo>
                  <a:cubicBezTo>
                    <a:pt x="2" y="9"/>
                    <a:pt x="2" y="3"/>
                    <a:pt x="2" y="3"/>
                  </a:cubicBezTo>
                  <a:cubicBezTo>
                    <a:pt x="2" y="3"/>
                    <a:pt x="3" y="1"/>
                    <a:pt x="4" y="4"/>
                  </a:cubicBezTo>
                  <a:cubicBezTo>
                    <a:pt x="4" y="4"/>
                    <a:pt x="5" y="13"/>
                    <a:pt x="2" y="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Freeform 420"/>
            <p:cNvSpPr>
              <a:spLocks noEditPoints="1"/>
            </p:cNvSpPr>
            <p:nvPr/>
          </p:nvSpPr>
          <p:spPr bwMode="auto">
            <a:xfrm>
              <a:off x="887" y="1410"/>
              <a:ext cx="7" cy="20"/>
            </a:xfrm>
            <a:custGeom>
              <a:avLst/>
              <a:gdLst>
                <a:gd name="T0" fmla="*/ 5 w 5"/>
                <a:gd name="T1" fmla="*/ 2 h 14"/>
                <a:gd name="T2" fmla="*/ 1 w 5"/>
                <a:gd name="T3" fmla="*/ 2 h 14"/>
                <a:gd name="T4" fmla="*/ 0 w 5"/>
                <a:gd name="T5" fmla="*/ 11 h 14"/>
                <a:gd name="T6" fmla="*/ 3 w 5"/>
                <a:gd name="T7" fmla="*/ 14 h 14"/>
                <a:gd name="T8" fmla="*/ 5 w 5"/>
                <a:gd name="T9" fmla="*/ 10 h 14"/>
                <a:gd name="T10" fmla="*/ 5 w 5"/>
                <a:gd name="T11" fmla="*/ 2 h 14"/>
                <a:gd name="T12" fmla="*/ 3 w 5"/>
                <a:gd name="T13" fmla="*/ 12 h 14"/>
                <a:gd name="T14" fmla="*/ 2 w 5"/>
                <a:gd name="T15" fmla="*/ 7 h 14"/>
                <a:gd name="T16" fmla="*/ 3 w 5"/>
                <a:gd name="T17" fmla="*/ 2 h 14"/>
                <a:gd name="T18" fmla="*/ 4 w 5"/>
                <a:gd name="T19" fmla="*/ 6 h 14"/>
                <a:gd name="T20" fmla="*/ 3 w 5"/>
                <a:gd name="T21"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4">
                  <a:moveTo>
                    <a:pt x="5" y="2"/>
                  </a:moveTo>
                  <a:cubicBezTo>
                    <a:pt x="2" y="0"/>
                    <a:pt x="1" y="2"/>
                    <a:pt x="1" y="2"/>
                  </a:cubicBezTo>
                  <a:cubicBezTo>
                    <a:pt x="1" y="3"/>
                    <a:pt x="0" y="11"/>
                    <a:pt x="0" y="11"/>
                  </a:cubicBezTo>
                  <a:cubicBezTo>
                    <a:pt x="0" y="14"/>
                    <a:pt x="3" y="14"/>
                    <a:pt x="3" y="14"/>
                  </a:cubicBezTo>
                  <a:cubicBezTo>
                    <a:pt x="5" y="14"/>
                    <a:pt x="5" y="10"/>
                    <a:pt x="5" y="10"/>
                  </a:cubicBezTo>
                  <a:cubicBezTo>
                    <a:pt x="5" y="2"/>
                    <a:pt x="5" y="2"/>
                    <a:pt x="5" y="2"/>
                  </a:cubicBezTo>
                  <a:moveTo>
                    <a:pt x="3" y="12"/>
                  </a:moveTo>
                  <a:cubicBezTo>
                    <a:pt x="3" y="12"/>
                    <a:pt x="2" y="12"/>
                    <a:pt x="2" y="7"/>
                  </a:cubicBezTo>
                  <a:cubicBezTo>
                    <a:pt x="2" y="7"/>
                    <a:pt x="2" y="2"/>
                    <a:pt x="3" y="2"/>
                  </a:cubicBezTo>
                  <a:cubicBezTo>
                    <a:pt x="3" y="2"/>
                    <a:pt x="4" y="2"/>
                    <a:pt x="4" y="6"/>
                  </a:cubicBezTo>
                  <a:cubicBezTo>
                    <a:pt x="4" y="6"/>
                    <a:pt x="5" y="13"/>
                    <a:pt x="3" y="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Freeform 421"/>
            <p:cNvSpPr>
              <a:spLocks noEditPoints="1"/>
            </p:cNvSpPr>
            <p:nvPr/>
          </p:nvSpPr>
          <p:spPr bwMode="auto">
            <a:xfrm>
              <a:off x="894" y="1411"/>
              <a:ext cx="6" cy="22"/>
            </a:xfrm>
            <a:custGeom>
              <a:avLst/>
              <a:gdLst>
                <a:gd name="T0" fmla="*/ 3 w 4"/>
                <a:gd name="T1" fmla="*/ 4 h 15"/>
                <a:gd name="T2" fmla="*/ 2 w 4"/>
                <a:gd name="T3" fmla="*/ 1 h 15"/>
                <a:gd name="T4" fmla="*/ 1 w 4"/>
                <a:gd name="T5" fmla="*/ 3 h 15"/>
                <a:gd name="T6" fmla="*/ 0 w 4"/>
                <a:gd name="T7" fmla="*/ 11 h 15"/>
                <a:gd name="T8" fmla="*/ 3 w 4"/>
                <a:gd name="T9" fmla="*/ 13 h 15"/>
                <a:gd name="T10" fmla="*/ 3 w 4"/>
                <a:gd name="T11" fmla="*/ 9 h 15"/>
                <a:gd name="T12" fmla="*/ 3 w 4"/>
                <a:gd name="T13" fmla="*/ 4 h 15"/>
                <a:gd name="T14" fmla="*/ 2 w 4"/>
                <a:gd name="T15" fmla="*/ 12 h 15"/>
                <a:gd name="T16" fmla="*/ 2 w 4"/>
                <a:gd name="T17" fmla="*/ 6 h 15"/>
                <a:gd name="T18" fmla="*/ 2 w 4"/>
                <a:gd name="T19" fmla="*/ 3 h 15"/>
                <a:gd name="T20" fmla="*/ 3 w 4"/>
                <a:gd name="T21" fmla="*/ 4 h 15"/>
                <a:gd name="T22" fmla="*/ 2 w 4"/>
                <a:gd name="T23"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15">
                  <a:moveTo>
                    <a:pt x="3" y="4"/>
                  </a:moveTo>
                  <a:cubicBezTo>
                    <a:pt x="3" y="4"/>
                    <a:pt x="3" y="1"/>
                    <a:pt x="2" y="1"/>
                  </a:cubicBezTo>
                  <a:cubicBezTo>
                    <a:pt x="2" y="1"/>
                    <a:pt x="1" y="0"/>
                    <a:pt x="1" y="3"/>
                  </a:cubicBezTo>
                  <a:cubicBezTo>
                    <a:pt x="1" y="3"/>
                    <a:pt x="1" y="6"/>
                    <a:pt x="0" y="11"/>
                  </a:cubicBezTo>
                  <a:cubicBezTo>
                    <a:pt x="0" y="11"/>
                    <a:pt x="1" y="15"/>
                    <a:pt x="3" y="13"/>
                  </a:cubicBezTo>
                  <a:cubicBezTo>
                    <a:pt x="3" y="13"/>
                    <a:pt x="4" y="12"/>
                    <a:pt x="3" y="9"/>
                  </a:cubicBezTo>
                  <a:cubicBezTo>
                    <a:pt x="3" y="9"/>
                    <a:pt x="3" y="5"/>
                    <a:pt x="3" y="4"/>
                  </a:cubicBezTo>
                  <a:moveTo>
                    <a:pt x="2" y="12"/>
                  </a:moveTo>
                  <a:cubicBezTo>
                    <a:pt x="2" y="12"/>
                    <a:pt x="1" y="12"/>
                    <a:pt x="2" y="6"/>
                  </a:cubicBezTo>
                  <a:cubicBezTo>
                    <a:pt x="2" y="6"/>
                    <a:pt x="1" y="3"/>
                    <a:pt x="2" y="3"/>
                  </a:cubicBezTo>
                  <a:cubicBezTo>
                    <a:pt x="2" y="3"/>
                    <a:pt x="2" y="2"/>
                    <a:pt x="3" y="4"/>
                  </a:cubicBezTo>
                  <a:cubicBezTo>
                    <a:pt x="3" y="4"/>
                    <a:pt x="3" y="12"/>
                    <a:pt x="2" y="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Freeform 422"/>
            <p:cNvSpPr>
              <a:spLocks/>
            </p:cNvSpPr>
            <p:nvPr/>
          </p:nvSpPr>
          <p:spPr bwMode="auto">
            <a:xfrm>
              <a:off x="877" y="1466"/>
              <a:ext cx="14" cy="18"/>
            </a:xfrm>
            <a:custGeom>
              <a:avLst/>
              <a:gdLst>
                <a:gd name="T0" fmla="*/ 8 w 10"/>
                <a:gd name="T1" fmla="*/ 5 h 12"/>
                <a:gd name="T2" fmla="*/ 0 w 10"/>
                <a:gd name="T3" fmla="*/ 3 h 12"/>
                <a:gd name="T4" fmla="*/ 2 w 10"/>
                <a:gd name="T5" fmla="*/ 12 h 12"/>
                <a:gd name="T6" fmla="*/ 8 w 10"/>
                <a:gd name="T7" fmla="*/ 5 h 12"/>
              </a:gdLst>
              <a:ahLst/>
              <a:cxnLst>
                <a:cxn ang="0">
                  <a:pos x="T0" y="T1"/>
                </a:cxn>
                <a:cxn ang="0">
                  <a:pos x="T2" y="T3"/>
                </a:cxn>
                <a:cxn ang="0">
                  <a:pos x="T4" y="T5"/>
                </a:cxn>
                <a:cxn ang="0">
                  <a:pos x="T6" y="T7"/>
                </a:cxn>
              </a:cxnLst>
              <a:rect l="0" t="0" r="r" b="b"/>
              <a:pathLst>
                <a:path w="10" h="12">
                  <a:moveTo>
                    <a:pt x="8" y="5"/>
                  </a:moveTo>
                  <a:cubicBezTo>
                    <a:pt x="10" y="0"/>
                    <a:pt x="3" y="3"/>
                    <a:pt x="0" y="3"/>
                  </a:cubicBezTo>
                  <a:cubicBezTo>
                    <a:pt x="0" y="7"/>
                    <a:pt x="1" y="11"/>
                    <a:pt x="2" y="12"/>
                  </a:cubicBezTo>
                  <a:cubicBezTo>
                    <a:pt x="3" y="9"/>
                    <a:pt x="7" y="8"/>
                    <a:pt x="8"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Freeform 423"/>
            <p:cNvSpPr>
              <a:spLocks noEditPoints="1"/>
            </p:cNvSpPr>
            <p:nvPr/>
          </p:nvSpPr>
          <p:spPr bwMode="auto">
            <a:xfrm>
              <a:off x="897" y="1434"/>
              <a:ext cx="5" cy="48"/>
            </a:xfrm>
            <a:custGeom>
              <a:avLst/>
              <a:gdLst>
                <a:gd name="T0" fmla="*/ 1 w 3"/>
                <a:gd name="T1" fmla="*/ 26 h 33"/>
                <a:gd name="T2" fmla="*/ 2 w 3"/>
                <a:gd name="T3" fmla="*/ 30 h 33"/>
                <a:gd name="T4" fmla="*/ 2 w 3"/>
                <a:gd name="T5" fmla="*/ 33 h 33"/>
                <a:gd name="T6" fmla="*/ 3 w 3"/>
                <a:gd name="T7" fmla="*/ 33 h 33"/>
                <a:gd name="T8" fmla="*/ 1 w 3"/>
                <a:gd name="T9" fmla="*/ 26 h 33"/>
                <a:gd name="T10" fmla="*/ 1 w 3"/>
                <a:gd name="T11" fmla="*/ 26 h 33"/>
                <a:gd name="T12" fmla="*/ 1 w 3"/>
                <a:gd name="T13" fmla="*/ 26 h 33"/>
                <a:gd name="T14" fmla="*/ 1 w 3"/>
                <a:gd name="T15" fmla="*/ 0 h 33"/>
                <a:gd name="T16" fmla="*/ 0 w 3"/>
                <a:gd name="T17" fmla="*/ 1 h 33"/>
                <a:gd name="T18" fmla="*/ 1 w 3"/>
                <a:gd name="T19" fmla="*/ 1 h 33"/>
                <a:gd name="T20" fmla="*/ 1 w 3"/>
                <a:gd name="T21" fmla="*/ 12 h 33"/>
                <a:gd name="T22" fmla="*/ 0 w 3"/>
                <a:gd name="T23" fmla="*/ 20 h 33"/>
                <a:gd name="T24" fmla="*/ 1 w 3"/>
                <a:gd name="T25" fmla="*/ 13 h 33"/>
                <a:gd name="T26" fmla="*/ 1 w 3"/>
                <a:gd name="T2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33">
                  <a:moveTo>
                    <a:pt x="1" y="26"/>
                  </a:moveTo>
                  <a:cubicBezTo>
                    <a:pt x="1" y="28"/>
                    <a:pt x="2" y="30"/>
                    <a:pt x="2" y="30"/>
                  </a:cubicBezTo>
                  <a:cubicBezTo>
                    <a:pt x="1" y="32"/>
                    <a:pt x="1" y="33"/>
                    <a:pt x="2" y="33"/>
                  </a:cubicBezTo>
                  <a:cubicBezTo>
                    <a:pt x="3" y="33"/>
                    <a:pt x="3" y="33"/>
                    <a:pt x="3" y="33"/>
                  </a:cubicBezTo>
                  <a:cubicBezTo>
                    <a:pt x="2" y="26"/>
                    <a:pt x="1" y="26"/>
                    <a:pt x="1" y="26"/>
                  </a:cubicBezTo>
                  <a:cubicBezTo>
                    <a:pt x="1" y="26"/>
                    <a:pt x="1" y="26"/>
                    <a:pt x="1" y="26"/>
                  </a:cubicBezTo>
                  <a:cubicBezTo>
                    <a:pt x="1" y="26"/>
                    <a:pt x="1" y="26"/>
                    <a:pt x="1" y="26"/>
                  </a:cubicBezTo>
                  <a:moveTo>
                    <a:pt x="1" y="0"/>
                  </a:moveTo>
                  <a:cubicBezTo>
                    <a:pt x="1" y="1"/>
                    <a:pt x="0" y="1"/>
                    <a:pt x="0" y="1"/>
                  </a:cubicBezTo>
                  <a:cubicBezTo>
                    <a:pt x="0" y="1"/>
                    <a:pt x="0" y="1"/>
                    <a:pt x="1" y="1"/>
                  </a:cubicBezTo>
                  <a:cubicBezTo>
                    <a:pt x="2" y="1"/>
                    <a:pt x="1" y="12"/>
                    <a:pt x="1" y="12"/>
                  </a:cubicBezTo>
                  <a:cubicBezTo>
                    <a:pt x="0" y="13"/>
                    <a:pt x="0" y="17"/>
                    <a:pt x="0" y="20"/>
                  </a:cubicBezTo>
                  <a:cubicBezTo>
                    <a:pt x="0" y="17"/>
                    <a:pt x="1" y="13"/>
                    <a:pt x="1" y="13"/>
                  </a:cubicBezTo>
                  <a:cubicBezTo>
                    <a:pt x="2" y="9"/>
                    <a:pt x="1" y="1"/>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Freeform 424"/>
            <p:cNvSpPr>
              <a:spLocks/>
            </p:cNvSpPr>
            <p:nvPr/>
          </p:nvSpPr>
          <p:spPr bwMode="auto">
            <a:xfrm>
              <a:off x="907" y="1479"/>
              <a:ext cx="2"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0" y="0"/>
                    <a:pt x="0" y="0"/>
                  </a:cubicBezTo>
                  <a:cubicBezTo>
                    <a:pt x="0" y="0"/>
                    <a:pt x="0" y="0"/>
                    <a:pt x="0"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Freeform 425"/>
            <p:cNvSpPr>
              <a:spLocks noEditPoints="1"/>
            </p:cNvSpPr>
            <p:nvPr/>
          </p:nvSpPr>
          <p:spPr bwMode="auto">
            <a:xfrm>
              <a:off x="902" y="1479"/>
              <a:ext cx="13" cy="8"/>
            </a:xfrm>
            <a:custGeom>
              <a:avLst/>
              <a:gdLst>
                <a:gd name="T0" fmla="*/ 4 w 9"/>
                <a:gd name="T1" fmla="*/ 1 h 5"/>
                <a:gd name="T2" fmla="*/ 4 w 9"/>
                <a:gd name="T3" fmla="*/ 1 h 5"/>
                <a:gd name="T4" fmla="*/ 4 w 9"/>
                <a:gd name="T5" fmla="*/ 1 h 5"/>
                <a:gd name="T6" fmla="*/ 6 w 9"/>
                <a:gd name="T7" fmla="*/ 3 h 5"/>
                <a:gd name="T8" fmla="*/ 7 w 9"/>
                <a:gd name="T9" fmla="*/ 3 h 5"/>
                <a:gd name="T10" fmla="*/ 8 w 9"/>
                <a:gd name="T11" fmla="*/ 4 h 5"/>
                <a:gd name="T12" fmla="*/ 9 w 9"/>
                <a:gd name="T13" fmla="*/ 5 h 5"/>
                <a:gd name="T14" fmla="*/ 9 w 9"/>
                <a:gd name="T15" fmla="*/ 5 h 5"/>
                <a:gd name="T16" fmla="*/ 5 w 9"/>
                <a:gd name="T17" fmla="*/ 2 h 5"/>
                <a:gd name="T18" fmla="*/ 4 w 9"/>
                <a:gd name="T19" fmla="*/ 1 h 5"/>
                <a:gd name="T20" fmla="*/ 4 w 9"/>
                <a:gd name="T21" fmla="*/ 1 h 5"/>
                <a:gd name="T22" fmla="*/ 4 w 9"/>
                <a:gd name="T23" fmla="*/ 1 h 5"/>
                <a:gd name="T24" fmla="*/ 4 w 9"/>
                <a:gd name="T25" fmla="*/ 1 h 5"/>
                <a:gd name="T26" fmla="*/ 2 w 9"/>
                <a:gd name="T27" fmla="*/ 1 h 5"/>
                <a:gd name="T28" fmla="*/ 0 w 9"/>
                <a:gd name="T29" fmla="*/ 2 h 5"/>
                <a:gd name="T30" fmla="*/ 3 w 9"/>
                <a:gd name="T31" fmla="*/ 1 h 5"/>
                <a:gd name="T32" fmla="*/ 2 w 9"/>
                <a:gd name="T33" fmla="*/ 1 h 5"/>
                <a:gd name="T34" fmla="*/ 4 w 9"/>
                <a:gd name="T35" fmla="*/ 0 h 5"/>
                <a:gd name="T36" fmla="*/ 4 w 9"/>
                <a:gd name="T37" fmla="*/ 1 h 5"/>
                <a:gd name="T38" fmla="*/ 3 w 9"/>
                <a:gd name="T39" fmla="*/ 1 h 5"/>
                <a:gd name="T40" fmla="*/ 4 w 9"/>
                <a:gd name="T41" fmla="*/ 1 h 5"/>
                <a:gd name="T42" fmla="*/ 4 w 9"/>
                <a:gd name="T43" fmla="*/ 1 h 5"/>
                <a:gd name="T44" fmla="*/ 4 w 9"/>
                <a:gd name="T45" fmla="*/ 1 h 5"/>
                <a:gd name="T46" fmla="*/ 4 w 9"/>
                <a:gd name="T47" fmla="*/ 1 h 5"/>
                <a:gd name="T48" fmla="*/ 4 w 9"/>
                <a:gd name="T49" fmla="*/ 0 h 5"/>
                <a:gd name="T50" fmla="*/ 4 w 9"/>
                <a:gd name="T5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 h="5">
                  <a:moveTo>
                    <a:pt x="4" y="1"/>
                  </a:moveTo>
                  <a:cubicBezTo>
                    <a:pt x="4" y="1"/>
                    <a:pt x="4" y="1"/>
                    <a:pt x="4" y="1"/>
                  </a:cubicBezTo>
                  <a:cubicBezTo>
                    <a:pt x="4" y="1"/>
                    <a:pt x="4" y="1"/>
                    <a:pt x="4" y="1"/>
                  </a:cubicBezTo>
                  <a:cubicBezTo>
                    <a:pt x="6" y="3"/>
                    <a:pt x="6" y="3"/>
                    <a:pt x="6" y="3"/>
                  </a:cubicBezTo>
                  <a:cubicBezTo>
                    <a:pt x="6" y="3"/>
                    <a:pt x="7" y="3"/>
                    <a:pt x="7" y="3"/>
                  </a:cubicBezTo>
                  <a:cubicBezTo>
                    <a:pt x="8" y="4"/>
                    <a:pt x="8" y="4"/>
                    <a:pt x="8" y="4"/>
                  </a:cubicBezTo>
                  <a:cubicBezTo>
                    <a:pt x="9" y="5"/>
                    <a:pt x="9" y="5"/>
                    <a:pt x="9" y="5"/>
                  </a:cubicBezTo>
                  <a:cubicBezTo>
                    <a:pt x="9" y="5"/>
                    <a:pt x="9" y="5"/>
                    <a:pt x="9" y="5"/>
                  </a:cubicBezTo>
                  <a:cubicBezTo>
                    <a:pt x="9" y="5"/>
                    <a:pt x="8" y="2"/>
                    <a:pt x="5" y="2"/>
                  </a:cubicBezTo>
                  <a:cubicBezTo>
                    <a:pt x="5" y="2"/>
                    <a:pt x="5" y="1"/>
                    <a:pt x="4" y="1"/>
                  </a:cubicBezTo>
                  <a:moveTo>
                    <a:pt x="4" y="1"/>
                  </a:moveTo>
                  <a:cubicBezTo>
                    <a:pt x="4" y="1"/>
                    <a:pt x="4" y="1"/>
                    <a:pt x="4" y="1"/>
                  </a:cubicBezTo>
                  <a:cubicBezTo>
                    <a:pt x="4" y="1"/>
                    <a:pt x="4" y="1"/>
                    <a:pt x="4" y="1"/>
                  </a:cubicBezTo>
                  <a:moveTo>
                    <a:pt x="2" y="1"/>
                  </a:moveTo>
                  <a:cubicBezTo>
                    <a:pt x="2" y="1"/>
                    <a:pt x="1" y="1"/>
                    <a:pt x="0" y="2"/>
                  </a:cubicBezTo>
                  <a:cubicBezTo>
                    <a:pt x="1" y="1"/>
                    <a:pt x="2" y="1"/>
                    <a:pt x="3" y="1"/>
                  </a:cubicBezTo>
                  <a:cubicBezTo>
                    <a:pt x="3" y="1"/>
                    <a:pt x="3" y="1"/>
                    <a:pt x="2" y="1"/>
                  </a:cubicBezTo>
                  <a:moveTo>
                    <a:pt x="4" y="0"/>
                  </a:moveTo>
                  <a:cubicBezTo>
                    <a:pt x="4" y="1"/>
                    <a:pt x="4" y="1"/>
                    <a:pt x="4" y="1"/>
                  </a:cubicBezTo>
                  <a:cubicBezTo>
                    <a:pt x="3" y="1"/>
                    <a:pt x="3" y="1"/>
                    <a:pt x="3" y="1"/>
                  </a:cubicBezTo>
                  <a:cubicBezTo>
                    <a:pt x="4" y="1"/>
                    <a:pt x="4" y="1"/>
                    <a:pt x="4" y="1"/>
                  </a:cubicBezTo>
                  <a:cubicBezTo>
                    <a:pt x="4" y="1"/>
                    <a:pt x="4" y="1"/>
                    <a:pt x="4" y="1"/>
                  </a:cubicBezTo>
                  <a:cubicBezTo>
                    <a:pt x="4" y="1"/>
                    <a:pt x="4" y="1"/>
                    <a:pt x="4" y="1"/>
                  </a:cubicBezTo>
                  <a:cubicBezTo>
                    <a:pt x="4" y="1"/>
                    <a:pt x="4" y="1"/>
                    <a:pt x="4" y="1"/>
                  </a:cubicBezTo>
                  <a:cubicBezTo>
                    <a:pt x="4" y="1"/>
                    <a:pt x="4" y="1"/>
                    <a:pt x="4" y="0"/>
                  </a:cubicBezTo>
                  <a:cubicBezTo>
                    <a:pt x="4"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Freeform 426"/>
            <p:cNvSpPr>
              <a:spLocks noEditPoints="1"/>
            </p:cNvSpPr>
            <p:nvPr/>
          </p:nvSpPr>
          <p:spPr bwMode="auto">
            <a:xfrm>
              <a:off x="896" y="1404"/>
              <a:ext cx="4" cy="14"/>
            </a:xfrm>
            <a:custGeom>
              <a:avLst/>
              <a:gdLst>
                <a:gd name="T0" fmla="*/ 2 w 3"/>
                <a:gd name="T1" fmla="*/ 9 h 10"/>
                <a:gd name="T2" fmla="*/ 2 w 3"/>
                <a:gd name="T3" fmla="*/ 9 h 10"/>
                <a:gd name="T4" fmla="*/ 2 w 3"/>
                <a:gd name="T5" fmla="*/ 10 h 10"/>
                <a:gd name="T6" fmla="*/ 2 w 3"/>
                <a:gd name="T7" fmla="*/ 9 h 10"/>
                <a:gd name="T8" fmla="*/ 0 w 3"/>
                <a:gd name="T9" fmla="*/ 0 h 10"/>
                <a:gd name="T10" fmla="*/ 2 w 3"/>
                <a:gd name="T11" fmla="*/ 7 h 10"/>
                <a:gd name="T12" fmla="*/ 2 w 3"/>
                <a:gd name="T13" fmla="*/ 9 h 10"/>
                <a:gd name="T14" fmla="*/ 3 w 3"/>
                <a:gd name="T15" fmla="*/ 6 h 10"/>
                <a:gd name="T16" fmla="*/ 0 w 3"/>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0">
                  <a:moveTo>
                    <a:pt x="2" y="9"/>
                  </a:moveTo>
                  <a:cubicBezTo>
                    <a:pt x="2" y="9"/>
                    <a:pt x="2" y="9"/>
                    <a:pt x="2" y="9"/>
                  </a:cubicBezTo>
                  <a:cubicBezTo>
                    <a:pt x="2" y="10"/>
                    <a:pt x="2" y="10"/>
                    <a:pt x="2" y="10"/>
                  </a:cubicBezTo>
                  <a:cubicBezTo>
                    <a:pt x="2" y="10"/>
                    <a:pt x="2" y="9"/>
                    <a:pt x="2" y="9"/>
                  </a:cubicBezTo>
                  <a:moveTo>
                    <a:pt x="0" y="0"/>
                  </a:moveTo>
                  <a:cubicBezTo>
                    <a:pt x="1" y="3"/>
                    <a:pt x="1" y="5"/>
                    <a:pt x="2" y="7"/>
                  </a:cubicBezTo>
                  <a:cubicBezTo>
                    <a:pt x="2" y="7"/>
                    <a:pt x="2" y="8"/>
                    <a:pt x="2" y="9"/>
                  </a:cubicBezTo>
                  <a:cubicBezTo>
                    <a:pt x="3" y="7"/>
                    <a:pt x="3" y="6"/>
                    <a:pt x="3" y="6"/>
                  </a:cubicBezTo>
                  <a:cubicBezTo>
                    <a:pt x="2" y="4"/>
                    <a:pt x="1" y="2"/>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 name="Freeform 427"/>
            <p:cNvSpPr>
              <a:spLocks/>
            </p:cNvSpPr>
            <p:nvPr/>
          </p:nvSpPr>
          <p:spPr bwMode="auto">
            <a:xfrm>
              <a:off x="899" y="1414"/>
              <a:ext cx="0" cy="3"/>
            </a:xfrm>
            <a:custGeom>
              <a:avLst/>
              <a:gdLst>
                <a:gd name="T0" fmla="*/ 0 h 2"/>
                <a:gd name="T1" fmla="*/ 2 h 2"/>
                <a:gd name="T2" fmla="*/ 2 h 2"/>
                <a:gd name="T3" fmla="*/ 2 h 2"/>
                <a:gd name="T4" fmla="*/ 0 h 2"/>
              </a:gdLst>
              <a:ahLst/>
              <a:cxnLst>
                <a:cxn ang="0">
                  <a:pos x="0" y="T0"/>
                </a:cxn>
                <a:cxn ang="0">
                  <a:pos x="0" y="T1"/>
                </a:cxn>
                <a:cxn ang="0">
                  <a:pos x="0" y="T2"/>
                </a:cxn>
                <a:cxn ang="0">
                  <a:pos x="0" y="T3"/>
                </a:cxn>
                <a:cxn ang="0">
                  <a:pos x="0" y="T4"/>
                </a:cxn>
              </a:cxnLst>
              <a:rect l="0" t="0" r="r" b="b"/>
              <a:pathLst>
                <a:path h="2">
                  <a:moveTo>
                    <a:pt x="0" y="0"/>
                  </a:moveTo>
                  <a:cubicBezTo>
                    <a:pt x="0" y="1"/>
                    <a:pt x="0" y="2"/>
                    <a:pt x="0" y="2"/>
                  </a:cubicBezTo>
                  <a:cubicBezTo>
                    <a:pt x="0" y="2"/>
                    <a:pt x="0" y="2"/>
                    <a:pt x="0" y="2"/>
                  </a:cubicBezTo>
                  <a:cubicBezTo>
                    <a:pt x="0" y="2"/>
                    <a:pt x="0" y="2"/>
                    <a:pt x="0" y="2"/>
                  </a:cubicBezTo>
                  <a:cubicBezTo>
                    <a:pt x="0" y="1"/>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Rectangle 428"/>
            <p:cNvSpPr>
              <a:spLocks noChangeArrowheads="1"/>
            </p:cNvSpPr>
            <p:nvPr/>
          </p:nvSpPr>
          <p:spPr bwMode="auto">
            <a:xfrm>
              <a:off x="881" y="1386"/>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Freeform 429"/>
            <p:cNvSpPr>
              <a:spLocks/>
            </p:cNvSpPr>
            <p:nvPr/>
          </p:nvSpPr>
          <p:spPr bwMode="auto">
            <a:xfrm>
              <a:off x="881" y="1386"/>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Freeform 430"/>
            <p:cNvSpPr>
              <a:spLocks/>
            </p:cNvSpPr>
            <p:nvPr/>
          </p:nvSpPr>
          <p:spPr bwMode="auto">
            <a:xfrm>
              <a:off x="820" y="1487"/>
              <a:ext cx="100" cy="10"/>
            </a:xfrm>
            <a:custGeom>
              <a:avLst/>
              <a:gdLst>
                <a:gd name="T0" fmla="*/ 65 w 69"/>
                <a:gd name="T1" fmla="*/ 0 h 7"/>
                <a:gd name="T2" fmla="*/ 65 w 69"/>
                <a:gd name="T3" fmla="*/ 1 h 7"/>
                <a:gd name="T4" fmla="*/ 65 w 69"/>
                <a:gd name="T5" fmla="*/ 1 h 7"/>
                <a:gd name="T6" fmla="*/ 57 w 69"/>
                <a:gd name="T7" fmla="*/ 4 h 7"/>
                <a:gd name="T8" fmla="*/ 46 w 69"/>
                <a:gd name="T9" fmla="*/ 5 h 7"/>
                <a:gd name="T10" fmla="*/ 42 w 69"/>
                <a:gd name="T11" fmla="*/ 5 h 7"/>
                <a:gd name="T12" fmla="*/ 20 w 69"/>
                <a:gd name="T13" fmla="*/ 6 h 7"/>
                <a:gd name="T14" fmla="*/ 17 w 69"/>
                <a:gd name="T15" fmla="*/ 6 h 7"/>
                <a:gd name="T16" fmla="*/ 3 w 69"/>
                <a:gd name="T17" fmla="*/ 3 h 7"/>
                <a:gd name="T18" fmla="*/ 3 w 69"/>
                <a:gd name="T19" fmla="*/ 2 h 7"/>
                <a:gd name="T20" fmla="*/ 2 w 69"/>
                <a:gd name="T21" fmla="*/ 2 h 7"/>
                <a:gd name="T22" fmla="*/ 5 w 69"/>
                <a:gd name="T23" fmla="*/ 5 h 7"/>
                <a:gd name="T24" fmla="*/ 17 w 69"/>
                <a:gd name="T25" fmla="*/ 7 h 7"/>
                <a:gd name="T26" fmla="*/ 21 w 69"/>
                <a:gd name="T27" fmla="*/ 7 h 7"/>
                <a:gd name="T28" fmla="*/ 46 w 69"/>
                <a:gd name="T29" fmla="*/ 6 h 7"/>
                <a:gd name="T30" fmla="*/ 59 w 69"/>
                <a:gd name="T31" fmla="*/ 4 h 7"/>
                <a:gd name="T32" fmla="*/ 67 w 69"/>
                <a:gd name="T33" fmla="*/ 1 h 7"/>
                <a:gd name="T34" fmla="*/ 65 w 69"/>
                <a:gd name="T35" fmla="*/ 1 h 7"/>
                <a:gd name="T36" fmla="*/ 65 w 69"/>
                <a:gd name="T3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9" h="7">
                  <a:moveTo>
                    <a:pt x="65" y="0"/>
                  </a:moveTo>
                  <a:cubicBezTo>
                    <a:pt x="65" y="1"/>
                    <a:pt x="65" y="1"/>
                    <a:pt x="65" y="1"/>
                  </a:cubicBezTo>
                  <a:cubicBezTo>
                    <a:pt x="65" y="1"/>
                    <a:pt x="65" y="1"/>
                    <a:pt x="65" y="1"/>
                  </a:cubicBezTo>
                  <a:cubicBezTo>
                    <a:pt x="62" y="1"/>
                    <a:pt x="57" y="4"/>
                    <a:pt x="57" y="4"/>
                  </a:cubicBezTo>
                  <a:cubicBezTo>
                    <a:pt x="46" y="5"/>
                    <a:pt x="46" y="5"/>
                    <a:pt x="46" y="5"/>
                  </a:cubicBezTo>
                  <a:cubicBezTo>
                    <a:pt x="45" y="5"/>
                    <a:pt x="44" y="5"/>
                    <a:pt x="42" y="5"/>
                  </a:cubicBezTo>
                  <a:cubicBezTo>
                    <a:pt x="34" y="5"/>
                    <a:pt x="20" y="6"/>
                    <a:pt x="20" y="6"/>
                  </a:cubicBezTo>
                  <a:cubicBezTo>
                    <a:pt x="19" y="6"/>
                    <a:pt x="18" y="6"/>
                    <a:pt x="17" y="6"/>
                  </a:cubicBezTo>
                  <a:cubicBezTo>
                    <a:pt x="12" y="6"/>
                    <a:pt x="3" y="3"/>
                    <a:pt x="3" y="3"/>
                  </a:cubicBezTo>
                  <a:cubicBezTo>
                    <a:pt x="3" y="3"/>
                    <a:pt x="3" y="2"/>
                    <a:pt x="3" y="2"/>
                  </a:cubicBezTo>
                  <a:cubicBezTo>
                    <a:pt x="2" y="2"/>
                    <a:pt x="2" y="2"/>
                    <a:pt x="2" y="2"/>
                  </a:cubicBezTo>
                  <a:cubicBezTo>
                    <a:pt x="2" y="2"/>
                    <a:pt x="0" y="3"/>
                    <a:pt x="5" y="5"/>
                  </a:cubicBezTo>
                  <a:cubicBezTo>
                    <a:pt x="5" y="5"/>
                    <a:pt x="11" y="7"/>
                    <a:pt x="17" y="7"/>
                  </a:cubicBezTo>
                  <a:cubicBezTo>
                    <a:pt x="18" y="7"/>
                    <a:pt x="19" y="7"/>
                    <a:pt x="21" y="7"/>
                  </a:cubicBezTo>
                  <a:cubicBezTo>
                    <a:pt x="21" y="7"/>
                    <a:pt x="43" y="6"/>
                    <a:pt x="46" y="6"/>
                  </a:cubicBezTo>
                  <a:cubicBezTo>
                    <a:pt x="46" y="6"/>
                    <a:pt x="55" y="6"/>
                    <a:pt x="59" y="4"/>
                  </a:cubicBezTo>
                  <a:cubicBezTo>
                    <a:pt x="59" y="4"/>
                    <a:pt x="69" y="1"/>
                    <a:pt x="67" y="1"/>
                  </a:cubicBezTo>
                  <a:cubicBezTo>
                    <a:pt x="66" y="1"/>
                    <a:pt x="66" y="1"/>
                    <a:pt x="65" y="1"/>
                  </a:cubicBezTo>
                  <a:cubicBezTo>
                    <a:pt x="65" y="0"/>
                    <a:pt x="65" y="0"/>
                    <a:pt x="6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 name="Freeform 431"/>
            <p:cNvSpPr>
              <a:spLocks noEditPoints="1"/>
            </p:cNvSpPr>
            <p:nvPr/>
          </p:nvSpPr>
          <p:spPr bwMode="auto">
            <a:xfrm>
              <a:off x="824" y="1386"/>
              <a:ext cx="91" cy="109"/>
            </a:xfrm>
            <a:custGeom>
              <a:avLst/>
              <a:gdLst>
                <a:gd name="T0" fmla="*/ 53 w 62"/>
                <a:gd name="T1" fmla="*/ 66 h 75"/>
                <a:gd name="T2" fmla="*/ 36 w 62"/>
                <a:gd name="T3" fmla="*/ 58 h 75"/>
                <a:gd name="T4" fmla="*/ 42 w 62"/>
                <a:gd name="T5" fmla="*/ 57 h 75"/>
                <a:gd name="T6" fmla="*/ 44 w 62"/>
                <a:gd name="T7" fmla="*/ 60 h 75"/>
                <a:gd name="T8" fmla="*/ 42 w 62"/>
                <a:gd name="T9" fmla="*/ 57 h 75"/>
                <a:gd name="T10" fmla="*/ 51 w 62"/>
                <a:gd name="T11" fmla="*/ 58 h 75"/>
                <a:gd name="T12" fmla="*/ 49 w 62"/>
                <a:gd name="T13" fmla="*/ 26 h 75"/>
                <a:gd name="T14" fmla="*/ 50 w 62"/>
                <a:gd name="T15" fmla="*/ 27 h 75"/>
                <a:gd name="T16" fmla="*/ 39 w 62"/>
                <a:gd name="T17" fmla="*/ 28 h 75"/>
                <a:gd name="T18" fmla="*/ 43 w 62"/>
                <a:gd name="T19" fmla="*/ 25 h 75"/>
                <a:gd name="T20" fmla="*/ 43 w 62"/>
                <a:gd name="T21" fmla="*/ 30 h 75"/>
                <a:gd name="T22" fmla="*/ 29 w 62"/>
                <a:gd name="T23" fmla="*/ 46 h 75"/>
                <a:gd name="T24" fmla="*/ 34 w 62"/>
                <a:gd name="T25" fmla="*/ 67 h 75"/>
                <a:gd name="T26" fmla="*/ 27 w 62"/>
                <a:gd name="T27" fmla="*/ 69 h 75"/>
                <a:gd name="T28" fmla="*/ 11 w 62"/>
                <a:gd name="T29" fmla="*/ 74 h 75"/>
                <a:gd name="T30" fmla="*/ 17 w 62"/>
                <a:gd name="T31" fmla="*/ 75 h 75"/>
                <a:gd name="T32" fmla="*/ 62 w 62"/>
                <a:gd name="T33" fmla="*/ 70 h 75"/>
                <a:gd name="T34" fmla="*/ 60 w 62"/>
                <a:gd name="T35" fmla="*/ 70 h 75"/>
                <a:gd name="T36" fmla="*/ 59 w 62"/>
                <a:gd name="T37" fmla="*/ 66 h 75"/>
                <a:gd name="T38" fmla="*/ 57 w 62"/>
                <a:gd name="T39" fmla="*/ 65 h 75"/>
                <a:gd name="T40" fmla="*/ 45 w 62"/>
                <a:gd name="T41" fmla="*/ 71 h 75"/>
                <a:gd name="T42" fmla="*/ 38 w 62"/>
                <a:gd name="T43" fmla="*/ 67 h 75"/>
                <a:gd name="T44" fmla="*/ 36 w 62"/>
                <a:gd name="T45" fmla="*/ 56 h 75"/>
                <a:gd name="T46" fmla="*/ 39 w 62"/>
                <a:gd name="T47" fmla="*/ 55 h 75"/>
                <a:gd name="T48" fmla="*/ 43 w 62"/>
                <a:gd name="T49" fmla="*/ 50 h 75"/>
                <a:gd name="T50" fmla="*/ 48 w 62"/>
                <a:gd name="T51" fmla="*/ 39 h 75"/>
                <a:gd name="T52" fmla="*/ 49 w 62"/>
                <a:gd name="T53" fmla="*/ 31 h 75"/>
                <a:gd name="T54" fmla="*/ 48 w 62"/>
                <a:gd name="T55" fmla="*/ 25 h 75"/>
                <a:gd name="T56" fmla="*/ 46 w 62"/>
                <a:gd name="T57" fmla="*/ 30 h 75"/>
                <a:gd name="T58" fmla="*/ 45 w 62"/>
                <a:gd name="T59" fmla="*/ 25 h 75"/>
                <a:gd name="T60" fmla="*/ 47 w 62"/>
                <a:gd name="T61" fmla="*/ 25 h 75"/>
                <a:gd name="T62" fmla="*/ 33 w 62"/>
                <a:gd name="T63" fmla="*/ 29 h 75"/>
                <a:gd name="T64" fmla="*/ 36 w 62"/>
                <a:gd name="T65" fmla="*/ 27 h 75"/>
                <a:gd name="T66" fmla="*/ 36 w 62"/>
                <a:gd name="T67" fmla="*/ 27 h 75"/>
                <a:gd name="T68" fmla="*/ 51 w 62"/>
                <a:gd name="T69" fmla="*/ 26 h 75"/>
                <a:gd name="T70" fmla="*/ 51 w 62"/>
                <a:gd name="T71" fmla="*/ 33 h 75"/>
                <a:gd name="T72" fmla="*/ 39 w 62"/>
                <a:gd name="T73" fmla="*/ 23 h 75"/>
                <a:gd name="T74" fmla="*/ 35 w 62"/>
                <a:gd name="T75" fmla="*/ 21 h 75"/>
                <a:gd name="T76" fmla="*/ 37 w 62"/>
                <a:gd name="T77" fmla="*/ 19 h 75"/>
                <a:gd name="T78" fmla="*/ 45 w 62"/>
                <a:gd name="T79" fmla="*/ 20 h 75"/>
                <a:gd name="T80" fmla="*/ 40 w 62"/>
                <a:gd name="T81" fmla="*/ 18 h 75"/>
                <a:gd name="T82" fmla="*/ 41 w 62"/>
                <a:gd name="T83" fmla="*/ 20 h 75"/>
                <a:gd name="T84" fmla="*/ 20 w 62"/>
                <a:gd name="T85" fmla="*/ 18 h 75"/>
                <a:gd name="T86" fmla="*/ 42 w 62"/>
                <a:gd name="T87" fmla="*/ 18 h 75"/>
                <a:gd name="T88" fmla="*/ 43 w 62"/>
                <a:gd name="T89" fmla="*/ 21 h 75"/>
                <a:gd name="T90" fmla="*/ 26 w 62"/>
                <a:gd name="T91" fmla="*/ 9 h 75"/>
                <a:gd name="T92" fmla="*/ 39 w 62"/>
                <a:gd name="T93" fmla="*/ 15 h 75"/>
                <a:gd name="T94" fmla="*/ 26 w 62"/>
                <a:gd name="T95" fmla="*/ 9 h 75"/>
                <a:gd name="T96" fmla="*/ 25 w 62"/>
                <a:gd name="T97" fmla="*/ 9 h 75"/>
                <a:gd name="T98" fmla="*/ 19 w 62"/>
                <a:gd name="T99" fmla="*/ 17 h 75"/>
                <a:gd name="T100" fmla="*/ 16 w 62"/>
                <a:gd name="T101" fmla="*/ 16 h 75"/>
                <a:gd name="T102" fmla="*/ 22 w 62"/>
                <a:gd name="T103" fmla="*/ 18 h 75"/>
                <a:gd name="T104" fmla="*/ 27 w 62"/>
                <a:gd name="T105" fmla="*/ 19 h 75"/>
                <a:gd name="T106" fmla="*/ 40 w 62"/>
                <a:gd name="T107" fmla="*/ 15 h 75"/>
                <a:gd name="T108" fmla="*/ 45 w 62"/>
                <a:gd name="T109" fmla="*/ 14 h 75"/>
                <a:gd name="T110" fmla="*/ 49 w 62"/>
                <a:gd name="T111" fmla="*/ 12 h 75"/>
                <a:gd name="T112" fmla="*/ 32 w 62"/>
                <a:gd name="T113" fmla="*/ 1 h 75"/>
                <a:gd name="T114" fmla="*/ 26 w 62"/>
                <a:gd name="T115"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2" h="75">
                  <a:moveTo>
                    <a:pt x="53" y="66"/>
                  </a:moveTo>
                  <a:cubicBezTo>
                    <a:pt x="53" y="66"/>
                    <a:pt x="53" y="66"/>
                    <a:pt x="53" y="66"/>
                  </a:cubicBezTo>
                  <a:cubicBezTo>
                    <a:pt x="53" y="66"/>
                    <a:pt x="53" y="66"/>
                    <a:pt x="53" y="66"/>
                  </a:cubicBezTo>
                  <a:cubicBezTo>
                    <a:pt x="53" y="66"/>
                    <a:pt x="53" y="66"/>
                    <a:pt x="53" y="66"/>
                  </a:cubicBezTo>
                  <a:cubicBezTo>
                    <a:pt x="53" y="66"/>
                    <a:pt x="53" y="66"/>
                    <a:pt x="53" y="66"/>
                  </a:cubicBezTo>
                  <a:moveTo>
                    <a:pt x="36" y="58"/>
                  </a:moveTo>
                  <a:cubicBezTo>
                    <a:pt x="36" y="58"/>
                    <a:pt x="36" y="58"/>
                    <a:pt x="36" y="58"/>
                  </a:cubicBezTo>
                  <a:cubicBezTo>
                    <a:pt x="36" y="58"/>
                    <a:pt x="36" y="58"/>
                    <a:pt x="36" y="58"/>
                  </a:cubicBezTo>
                  <a:moveTo>
                    <a:pt x="41" y="57"/>
                  </a:moveTo>
                  <a:cubicBezTo>
                    <a:pt x="39" y="57"/>
                    <a:pt x="38" y="58"/>
                    <a:pt x="36" y="58"/>
                  </a:cubicBezTo>
                  <a:cubicBezTo>
                    <a:pt x="38" y="58"/>
                    <a:pt x="39" y="57"/>
                    <a:pt x="41" y="57"/>
                  </a:cubicBezTo>
                  <a:moveTo>
                    <a:pt x="42" y="57"/>
                  </a:moveTo>
                  <a:cubicBezTo>
                    <a:pt x="41" y="57"/>
                    <a:pt x="41" y="57"/>
                    <a:pt x="41" y="57"/>
                  </a:cubicBezTo>
                  <a:cubicBezTo>
                    <a:pt x="41" y="57"/>
                    <a:pt x="41" y="57"/>
                    <a:pt x="42" y="57"/>
                  </a:cubicBezTo>
                  <a:moveTo>
                    <a:pt x="42" y="57"/>
                  </a:moveTo>
                  <a:cubicBezTo>
                    <a:pt x="44" y="57"/>
                    <a:pt x="45" y="57"/>
                    <a:pt x="44" y="60"/>
                  </a:cubicBezTo>
                  <a:cubicBezTo>
                    <a:pt x="45" y="57"/>
                    <a:pt x="44" y="57"/>
                    <a:pt x="42" y="57"/>
                  </a:cubicBezTo>
                  <a:moveTo>
                    <a:pt x="42" y="57"/>
                  </a:moveTo>
                  <a:cubicBezTo>
                    <a:pt x="42" y="57"/>
                    <a:pt x="42" y="57"/>
                    <a:pt x="42" y="57"/>
                  </a:cubicBezTo>
                  <a:cubicBezTo>
                    <a:pt x="42" y="57"/>
                    <a:pt x="42" y="57"/>
                    <a:pt x="42" y="57"/>
                  </a:cubicBezTo>
                  <a:cubicBezTo>
                    <a:pt x="42" y="57"/>
                    <a:pt x="42" y="57"/>
                    <a:pt x="42" y="57"/>
                  </a:cubicBezTo>
                  <a:moveTo>
                    <a:pt x="50" y="53"/>
                  </a:moveTo>
                  <a:cubicBezTo>
                    <a:pt x="50" y="56"/>
                    <a:pt x="51" y="58"/>
                    <a:pt x="51" y="59"/>
                  </a:cubicBezTo>
                  <a:cubicBezTo>
                    <a:pt x="51" y="59"/>
                    <a:pt x="51" y="58"/>
                    <a:pt x="51" y="58"/>
                  </a:cubicBezTo>
                  <a:cubicBezTo>
                    <a:pt x="51" y="58"/>
                    <a:pt x="51" y="58"/>
                    <a:pt x="51" y="58"/>
                  </a:cubicBezTo>
                  <a:cubicBezTo>
                    <a:pt x="51" y="58"/>
                    <a:pt x="51" y="58"/>
                    <a:pt x="51" y="58"/>
                  </a:cubicBezTo>
                  <a:cubicBezTo>
                    <a:pt x="51" y="58"/>
                    <a:pt x="51" y="56"/>
                    <a:pt x="50" y="53"/>
                  </a:cubicBezTo>
                  <a:moveTo>
                    <a:pt x="49" y="26"/>
                  </a:moveTo>
                  <a:cubicBezTo>
                    <a:pt x="49" y="29"/>
                    <a:pt x="50" y="29"/>
                    <a:pt x="50" y="29"/>
                  </a:cubicBezTo>
                  <a:cubicBezTo>
                    <a:pt x="50" y="29"/>
                    <a:pt x="50" y="28"/>
                    <a:pt x="50" y="27"/>
                  </a:cubicBezTo>
                  <a:cubicBezTo>
                    <a:pt x="50" y="27"/>
                    <a:pt x="50" y="27"/>
                    <a:pt x="50" y="27"/>
                  </a:cubicBezTo>
                  <a:cubicBezTo>
                    <a:pt x="50" y="27"/>
                    <a:pt x="50" y="27"/>
                    <a:pt x="50" y="27"/>
                  </a:cubicBezTo>
                  <a:cubicBezTo>
                    <a:pt x="50" y="27"/>
                    <a:pt x="50" y="27"/>
                    <a:pt x="49" y="26"/>
                  </a:cubicBezTo>
                  <a:moveTo>
                    <a:pt x="41" y="25"/>
                  </a:moveTo>
                  <a:cubicBezTo>
                    <a:pt x="40" y="26"/>
                    <a:pt x="40" y="26"/>
                    <a:pt x="39" y="26"/>
                  </a:cubicBezTo>
                  <a:cubicBezTo>
                    <a:pt x="38" y="28"/>
                    <a:pt x="39" y="28"/>
                    <a:pt x="39" y="28"/>
                  </a:cubicBezTo>
                  <a:cubicBezTo>
                    <a:pt x="39" y="28"/>
                    <a:pt x="39" y="28"/>
                    <a:pt x="40" y="28"/>
                  </a:cubicBezTo>
                  <a:cubicBezTo>
                    <a:pt x="40" y="28"/>
                    <a:pt x="41" y="27"/>
                    <a:pt x="41" y="25"/>
                  </a:cubicBezTo>
                  <a:moveTo>
                    <a:pt x="44" y="25"/>
                  </a:moveTo>
                  <a:cubicBezTo>
                    <a:pt x="43" y="25"/>
                    <a:pt x="43" y="25"/>
                    <a:pt x="43" y="25"/>
                  </a:cubicBezTo>
                  <a:cubicBezTo>
                    <a:pt x="43" y="26"/>
                    <a:pt x="42" y="27"/>
                    <a:pt x="42" y="27"/>
                  </a:cubicBezTo>
                  <a:cubicBezTo>
                    <a:pt x="42" y="28"/>
                    <a:pt x="42" y="28"/>
                    <a:pt x="42" y="28"/>
                  </a:cubicBezTo>
                  <a:cubicBezTo>
                    <a:pt x="43" y="28"/>
                    <a:pt x="43" y="28"/>
                    <a:pt x="43" y="28"/>
                  </a:cubicBezTo>
                  <a:cubicBezTo>
                    <a:pt x="43" y="30"/>
                    <a:pt x="43" y="30"/>
                    <a:pt x="43" y="30"/>
                  </a:cubicBezTo>
                  <a:cubicBezTo>
                    <a:pt x="43" y="30"/>
                    <a:pt x="43" y="30"/>
                    <a:pt x="42" y="30"/>
                  </a:cubicBezTo>
                  <a:cubicBezTo>
                    <a:pt x="42" y="30"/>
                    <a:pt x="40" y="30"/>
                    <a:pt x="38" y="33"/>
                  </a:cubicBezTo>
                  <a:cubicBezTo>
                    <a:pt x="36" y="34"/>
                    <a:pt x="20" y="41"/>
                    <a:pt x="29" y="46"/>
                  </a:cubicBezTo>
                  <a:cubicBezTo>
                    <a:pt x="29" y="46"/>
                    <a:pt x="29" y="46"/>
                    <a:pt x="29" y="46"/>
                  </a:cubicBezTo>
                  <a:cubicBezTo>
                    <a:pt x="29" y="46"/>
                    <a:pt x="40" y="46"/>
                    <a:pt x="30" y="57"/>
                  </a:cubicBezTo>
                  <a:cubicBezTo>
                    <a:pt x="30" y="57"/>
                    <a:pt x="20" y="68"/>
                    <a:pt x="27" y="68"/>
                  </a:cubicBezTo>
                  <a:cubicBezTo>
                    <a:pt x="28" y="68"/>
                    <a:pt x="30" y="67"/>
                    <a:pt x="32" y="67"/>
                  </a:cubicBezTo>
                  <a:cubicBezTo>
                    <a:pt x="34" y="67"/>
                    <a:pt x="34" y="67"/>
                    <a:pt x="34" y="67"/>
                  </a:cubicBezTo>
                  <a:cubicBezTo>
                    <a:pt x="34" y="67"/>
                    <a:pt x="34" y="67"/>
                    <a:pt x="34" y="67"/>
                  </a:cubicBezTo>
                  <a:cubicBezTo>
                    <a:pt x="34" y="67"/>
                    <a:pt x="34" y="67"/>
                    <a:pt x="34" y="67"/>
                  </a:cubicBezTo>
                  <a:cubicBezTo>
                    <a:pt x="34" y="67"/>
                    <a:pt x="30" y="69"/>
                    <a:pt x="27" y="69"/>
                  </a:cubicBezTo>
                  <a:cubicBezTo>
                    <a:pt x="27" y="69"/>
                    <a:pt x="27" y="69"/>
                    <a:pt x="27" y="69"/>
                  </a:cubicBezTo>
                  <a:cubicBezTo>
                    <a:pt x="27" y="69"/>
                    <a:pt x="26" y="69"/>
                    <a:pt x="26" y="69"/>
                  </a:cubicBezTo>
                  <a:cubicBezTo>
                    <a:pt x="25" y="69"/>
                    <a:pt x="19" y="69"/>
                    <a:pt x="18" y="73"/>
                  </a:cubicBezTo>
                  <a:cubicBezTo>
                    <a:pt x="18" y="73"/>
                    <a:pt x="17" y="75"/>
                    <a:pt x="14" y="75"/>
                  </a:cubicBezTo>
                  <a:cubicBezTo>
                    <a:pt x="13" y="75"/>
                    <a:pt x="12" y="75"/>
                    <a:pt x="11" y="74"/>
                  </a:cubicBezTo>
                  <a:cubicBezTo>
                    <a:pt x="0" y="71"/>
                    <a:pt x="0" y="71"/>
                    <a:pt x="0" y="71"/>
                  </a:cubicBezTo>
                  <a:cubicBezTo>
                    <a:pt x="0" y="71"/>
                    <a:pt x="0" y="72"/>
                    <a:pt x="0" y="72"/>
                  </a:cubicBezTo>
                  <a:cubicBezTo>
                    <a:pt x="0" y="72"/>
                    <a:pt x="9" y="75"/>
                    <a:pt x="14" y="75"/>
                  </a:cubicBezTo>
                  <a:cubicBezTo>
                    <a:pt x="15" y="75"/>
                    <a:pt x="16" y="75"/>
                    <a:pt x="17" y="75"/>
                  </a:cubicBezTo>
                  <a:cubicBezTo>
                    <a:pt x="17" y="75"/>
                    <a:pt x="31" y="74"/>
                    <a:pt x="39" y="74"/>
                  </a:cubicBezTo>
                  <a:cubicBezTo>
                    <a:pt x="41" y="74"/>
                    <a:pt x="42" y="74"/>
                    <a:pt x="43" y="74"/>
                  </a:cubicBezTo>
                  <a:cubicBezTo>
                    <a:pt x="54" y="73"/>
                    <a:pt x="54" y="73"/>
                    <a:pt x="54" y="73"/>
                  </a:cubicBezTo>
                  <a:cubicBezTo>
                    <a:pt x="54" y="73"/>
                    <a:pt x="59" y="70"/>
                    <a:pt x="62" y="70"/>
                  </a:cubicBezTo>
                  <a:cubicBezTo>
                    <a:pt x="62" y="70"/>
                    <a:pt x="62" y="70"/>
                    <a:pt x="62" y="70"/>
                  </a:cubicBezTo>
                  <a:cubicBezTo>
                    <a:pt x="62" y="70"/>
                    <a:pt x="62" y="70"/>
                    <a:pt x="62" y="69"/>
                  </a:cubicBezTo>
                  <a:cubicBezTo>
                    <a:pt x="62" y="69"/>
                    <a:pt x="62" y="69"/>
                    <a:pt x="62" y="69"/>
                  </a:cubicBezTo>
                  <a:cubicBezTo>
                    <a:pt x="61" y="70"/>
                    <a:pt x="61" y="70"/>
                    <a:pt x="60" y="70"/>
                  </a:cubicBezTo>
                  <a:cubicBezTo>
                    <a:pt x="60" y="70"/>
                    <a:pt x="60" y="70"/>
                    <a:pt x="60" y="70"/>
                  </a:cubicBezTo>
                  <a:cubicBezTo>
                    <a:pt x="61" y="68"/>
                    <a:pt x="60" y="67"/>
                    <a:pt x="60" y="67"/>
                  </a:cubicBezTo>
                  <a:cubicBezTo>
                    <a:pt x="59" y="67"/>
                    <a:pt x="59" y="67"/>
                    <a:pt x="59" y="67"/>
                  </a:cubicBezTo>
                  <a:cubicBezTo>
                    <a:pt x="59" y="66"/>
                    <a:pt x="59" y="66"/>
                    <a:pt x="59" y="66"/>
                  </a:cubicBezTo>
                  <a:cubicBezTo>
                    <a:pt x="57" y="68"/>
                    <a:pt x="54" y="72"/>
                    <a:pt x="54" y="72"/>
                  </a:cubicBezTo>
                  <a:cubicBezTo>
                    <a:pt x="53" y="71"/>
                    <a:pt x="57" y="66"/>
                    <a:pt x="57" y="66"/>
                  </a:cubicBezTo>
                  <a:cubicBezTo>
                    <a:pt x="57" y="65"/>
                    <a:pt x="57" y="65"/>
                    <a:pt x="57" y="65"/>
                  </a:cubicBezTo>
                  <a:cubicBezTo>
                    <a:pt x="57" y="65"/>
                    <a:pt x="57" y="65"/>
                    <a:pt x="57" y="65"/>
                  </a:cubicBezTo>
                  <a:cubicBezTo>
                    <a:pt x="57" y="65"/>
                    <a:pt x="56" y="65"/>
                    <a:pt x="56" y="65"/>
                  </a:cubicBezTo>
                  <a:cubicBezTo>
                    <a:pt x="56" y="65"/>
                    <a:pt x="55" y="66"/>
                    <a:pt x="54" y="67"/>
                  </a:cubicBezTo>
                  <a:cubicBezTo>
                    <a:pt x="50" y="70"/>
                    <a:pt x="47" y="71"/>
                    <a:pt x="46" y="71"/>
                  </a:cubicBezTo>
                  <a:cubicBezTo>
                    <a:pt x="45" y="71"/>
                    <a:pt x="45" y="71"/>
                    <a:pt x="45" y="71"/>
                  </a:cubicBezTo>
                  <a:cubicBezTo>
                    <a:pt x="46" y="68"/>
                    <a:pt x="53" y="66"/>
                    <a:pt x="53" y="66"/>
                  </a:cubicBezTo>
                  <a:cubicBezTo>
                    <a:pt x="53" y="66"/>
                    <a:pt x="49" y="65"/>
                    <a:pt x="46" y="65"/>
                  </a:cubicBezTo>
                  <a:cubicBezTo>
                    <a:pt x="43" y="65"/>
                    <a:pt x="39" y="66"/>
                    <a:pt x="38" y="67"/>
                  </a:cubicBezTo>
                  <a:cubicBezTo>
                    <a:pt x="38" y="67"/>
                    <a:pt x="38" y="67"/>
                    <a:pt x="38" y="67"/>
                  </a:cubicBezTo>
                  <a:cubicBezTo>
                    <a:pt x="38" y="67"/>
                    <a:pt x="38" y="67"/>
                    <a:pt x="38" y="67"/>
                  </a:cubicBezTo>
                  <a:cubicBezTo>
                    <a:pt x="37" y="66"/>
                    <a:pt x="36" y="62"/>
                    <a:pt x="36" y="58"/>
                  </a:cubicBezTo>
                  <a:cubicBezTo>
                    <a:pt x="35" y="59"/>
                    <a:pt x="35" y="59"/>
                    <a:pt x="35" y="59"/>
                  </a:cubicBezTo>
                  <a:cubicBezTo>
                    <a:pt x="34" y="57"/>
                    <a:pt x="35" y="56"/>
                    <a:pt x="36" y="56"/>
                  </a:cubicBezTo>
                  <a:cubicBezTo>
                    <a:pt x="36" y="56"/>
                    <a:pt x="36" y="56"/>
                    <a:pt x="36" y="56"/>
                  </a:cubicBezTo>
                  <a:cubicBezTo>
                    <a:pt x="36" y="56"/>
                    <a:pt x="36" y="56"/>
                    <a:pt x="36" y="56"/>
                  </a:cubicBezTo>
                  <a:cubicBezTo>
                    <a:pt x="36" y="56"/>
                    <a:pt x="36" y="56"/>
                    <a:pt x="36" y="56"/>
                  </a:cubicBezTo>
                  <a:cubicBezTo>
                    <a:pt x="36" y="55"/>
                    <a:pt x="38" y="55"/>
                    <a:pt x="39" y="55"/>
                  </a:cubicBezTo>
                  <a:cubicBezTo>
                    <a:pt x="39" y="55"/>
                    <a:pt x="39" y="55"/>
                    <a:pt x="39" y="55"/>
                  </a:cubicBezTo>
                  <a:cubicBezTo>
                    <a:pt x="40" y="53"/>
                    <a:pt x="42" y="52"/>
                    <a:pt x="44" y="52"/>
                  </a:cubicBezTo>
                  <a:cubicBezTo>
                    <a:pt x="45" y="52"/>
                    <a:pt x="47" y="52"/>
                    <a:pt x="48" y="54"/>
                  </a:cubicBezTo>
                  <a:cubicBezTo>
                    <a:pt x="48" y="54"/>
                    <a:pt x="47" y="50"/>
                    <a:pt x="43" y="50"/>
                  </a:cubicBezTo>
                  <a:cubicBezTo>
                    <a:pt x="43" y="50"/>
                    <a:pt x="42" y="50"/>
                    <a:pt x="42" y="50"/>
                  </a:cubicBezTo>
                  <a:cubicBezTo>
                    <a:pt x="42" y="50"/>
                    <a:pt x="34" y="48"/>
                    <a:pt x="46" y="46"/>
                  </a:cubicBezTo>
                  <a:cubicBezTo>
                    <a:pt x="46" y="46"/>
                    <a:pt x="52" y="45"/>
                    <a:pt x="45" y="45"/>
                  </a:cubicBezTo>
                  <a:cubicBezTo>
                    <a:pt x="45" y="45"/>
                    <a:pt x="40" y="43"/>
                    <a:pt x="48" y="39"/>
                  </a:cubicBezTo>
                  <a:cubicBezTo>
                    <a:pt x="48" y="39"/>
                    <a:pt x="54" y="35"/>
                    <a:pt x="47" y="35"/>
                  </a:cubicBezTo>
                  <a:cubicBezTo>
                    <a:pt x="46" y="35"/>
                    <a:pt x="46" y="35"/>
                    <a:pt x="45" y="35"/>
                  </a:cubicBezTo>
                  <a:cubicBezTo>
                    <a:pt x="45" y="35"/>
                    <a:pt x="44" y="35"/>
                    <a:pt x="44" y="35"/>
                  </a:cubicBezTo>
                  <a:cubicBezTo>
                    <a:pt x="41" y="35"/>
                    <a:pt x="35" y="35"/>
                    <a:pt x="49" y="31"/>
                  </a:cubicBezTo>
                  <a:cubicBezTo>
                    <a:pt x="49" y="31"/>
                    <a:pt x="49" y="31"/>
                    <a:pt x="49" y="30"/>
                  </a:cubicBezTo>
                  <a:cubicBezTo>
                    <a:pt x="49" y="30"/>
                    <a:pt x="48" y="28"/>
                    <a:pt x="48" y="28"/>
                  </a:cubicBezTo>
                  <a:cubicBezTo>
                    <a:pt x="49" y="27"/>
                    <a:pt x="49" y="26"/>
                    <a:pt x="49" y="26"/>
                  </a:cubicBezTo>
                  <a:cubicBezTo>
                    <a:pt x="49" y="25"/>
                    <a:pt x="48" y="25"/>
                    <a:pt x="48" y="25"/>
                  </a:cubicBezTo>
                  <a:cubicBezTo>
                    <a:pt x="48" y="25"/>
                    <a:pt x="48" y="25"/>
                    <a:pt x="48" y="26"/>
                  </a:cubicBezTo>
                  <a:cubicBezTo>
                    <a:pt x="48" y="26"/>
                    <a:pt x="48" y="30"/>
                    <a:pt x="47" y="30"/>
                  </a:cubicBezTo>
                  <a:cubicBezTo>
                    <a:pt x="47" y="30"/>
                    <a:pt x="47" y="30"/>
                    <a:pt x="46" y="30"/>
                  </a:cubicBezTo>
                  <a:cubicBezTo>
                    <a:pt x="46" y="30"/>
                    <a:pt x="46" y="30"/>
                    <a:pt x="46" y="30"/>
                  </a:cubicBezTo>
                  <a:cubicBezTo>
                    <a:pt x="45" y="30"/>
                    <a:pt x="43" y="29"/>
                    <a:pt x="43" y="27"/>
                  </a:cubicBezTo>
                  <a:cubicBezTo>
                    <a:pt x="43" y="27"/>
                    <a:pt x="44" y="26"/>
                    <a:pt x="44" y="25"/>
                  </a:cubicBezTo>
                  <a:moveTo>
                    <a:pt x="45" y="25"/>
                  </a:moveTo>
                  <a:cubicBezTo>
                    <a:pt x="45" y="25"/>
                    <a:pt x="45" y="25"/>
                    <a:pt x="45" y="25"/>
                  </a:cubicBezTo>
                  <a:cubicBezTo>
                    <a:pt x="45" y="28"/>
                    <a:pt x="46" y="28"/>
                    <a:pt x="46" y="28"/>
                  </a:cubicBezTo>
                  <a:cubicBezTo>
                    <a:pt x="46" y="28"/>
                    <a:pt x="46" y="28"/>
                    <a:pt x="46" y="28"/>
                  </a:cubicBezTo>
                  <a:cubicBezTo>
                    <a:pt x="46" y="28"/>
                    <a:pt x="46" y="28"/>
                    <a:pt x="46" y="28"/>
                  </a:cubicBezTo>
                  <a:cubicBezTo>
                    <a:pt x="47" y="28"/>
                    <a:pt x="47" y="27"/>
                    <a:pt x="47" y="25"/>
                  </a:cubicBezTo>
                  <a:cubicBezTo>
                    <a:pt x="47" y="25"/>
                    <a:pt x="46" y="25"/>
                    <a:pt x="45" y="25"/>
                  </a:cubicBezTo>
                  <a:moveTo>
                    <a:pt x="37" y="24"/>
                  </a:moveTo>
                  <a:cubicBezTo>
                    <a:pt x="36" y="25"/>
                    <a:pt x="35" y="26"/>
                    <a:pt x="34" y="27"/>
                  </a:cubicBezTo>
                  <a:cubicBezTo>
                    <a:pt x="34" y="28"/>
                    <a:pt x="33" y="28"/>
                    <a:pt x="33" y="29"/>
                  </a:cubicBezTo>
                  <a:cubicBezTo>
                    <a:pt x="32" y="30"/>
                    <a:pt x="32" y="31"/>
                    <a:pt x="32" y="32"/>
                  </a:cubicBezTo>
                  <a:cubicBezTo>
                    <a:pt x="39" y="30"/>
                    <a:pt x="39" y="30"/>
                    <a:pt x="39" y="30"/>
                  </a:cubicBezTo>
                  <a:cubicBezTo>
                    <a:pt x="37" y="29"/>
                    <a:pt x="37" y="28"/>
                    <a:pt x="37" y="27"/>
                  </a:cubicBezTo>
                  <a:cubicBezTo>
                    <a:pt x="37" y="27"/>
                    <a:pt x="37" y="27"/>
                    <a:pt x="36" y="27"/>
                  </a:cubicBezTo>
                  <a:cubicBezTo>
                    <a:pt x="35" y="30"/>
                    <a:pt x="35" y="30"/>
                    <a:pt x="35" y="30"/>
                  </a:cubicBezTo>
                  <a:cubicBezTo>
                    <a:pt x="34" y="30"/>
                    <a:pt x="34" y="30"/>
                    <a:pt x="34" y="30"/>
                  </a:cubicBezTo>
                  <a:cubicBezTo>
                    <a:pt x="35" y="27"/>
                    <a:pt x="35" y="27"/>
                    <a:pt x="35" y="27"/>
                  </a:cubicBezTo>
                  <a:cubicBezTo>
                    <a:pt x="36" y="27"/>
                    <a:pt x="36" y="27"/>
                    <a:pt x="36" y="27"/>
                  </a:cubicBezTo>
                  <a:cubicBezTo>
                    <a:pt x="35" y="27"/>
                    <a:pt x="35" y="26"/>
                    <a:pt x="37" y="25"/>
                  </a:cubicBezTo>
                  <a:cubicBezTo>
                    <a:pt x="37" y="24"/>
                    <a:pt x="37" y="24"/>
                    <a:pt x="37" y="24"/>
                  </a:cubicBezTo>
                  <a:moveTo>
                    <a:pt x="51" y="22"/>
                  </a:moveTo>
                  <a:cubicBezTo>
                    <a:pt x="51" y="23"/>
                    <a:pt x="51" y="25"/>
                    <a:pt x="51" y="26"/>
                  </a:cubicBezTo>
                  <a:cubicBezTo>
                    <a:pt x="51" y="26"/>
                    <a:pt x="51" y="26"/>
                    <a:pt x="51" y="26"/>
                  </a:cubicBezTo>
                  <a:cubicBezTo>
                    <a:pt x="51" y="27"/>
                    <a:pt x="51" y="28"/>
                    <a:pt x="51" y="28"/>
                  </a:cubicBezTo>
                  <a:cubicBezTo>
                    <a:pt x="52" y="28"/>
                    <a:pt x="52" y="29"/>
                    <a:pt x="51" y="33"/>
                  </a:cubicBezTo>
                  <a:cubicBezTo>
                    <a:pt x="51" y="33"/>
                    <a:pt x="51" y="33"/>
                    <a:pt x="51" y="33"/>
                  </a:cubicBezTo>
                  <a:cubicBezTo>
                    <a:pt x="52" y="31"/>
                    <a:pt x="52" y="28"/>
                    <a:pt x="51" y="22"/>
                  </a:cubicBezTo>
                  <a:moveTo>
                    <a:pt x="41" y="21"/>
                  </a:moveTo>
                  <a:cubicBezTo>
                    <a:pt x="41" y="21"/>
                    <a:pt x="40" y="22"/>
                    <a:pt x="39" y="23"/>
                  </a:cubicBezTo>
                  <a:cubicBezTo>
                    <a:pt x="39" y="23"/>
                    <a:pt x="39" y="23"/>
                    <a:pt x="39" y="23"/>
                  </a:cubicBezTo>
                  <a:cubicBezTo>
                    <a:pt x="40" y="23"/>
                    <a:pt x="40" y="23"/>
                    <a:pt x="41" y="22"/>
                  </a:cubicBezTo>
                  <a:cubicBezTo>
                    <a:pt x="41" y="22"/>
                    <a:pt x="41" y="21"/>
                    <a:pt x="41" y="21"/>
                  </a:cubicBezTo>
                  <a:moveTo>
                    <a:pt x="37" y="19"/>
                  </a:moveTo>
                  <a:cubicBezTo>
                    <a:pt x="37" y="20"/>
                    <a:pt x="36" y="20"/>
                    <a:pt x="35" y="21"/>
                  </a:cubicBezTo>
                  <a:cubicBezTo>
                    <a:pt x="35" y="21"/>
                    <a:pt x="34" y="22"/>
                    <a:pt x="36" y="22"/>
                  </a:cubicBezTo>
                  <a:cubicBezTo>
                    <a:pt x="36" y="22"/>
                    <a:pt x="37" y="22"/>
                    <a:pt x="37" y="22"/>
                  </a:cubicBezTo>
                  <a:cubicBezTo>
                    <a:pt x="37" y="21"/>
                    <a:pt x="37" y="20"/>
                    <a:pt x="37" y="20"/>
                  </a:cubicBezTo>
                  <a:cubicBezTo>
                    <a:pt x="37" y="20"/>
                    <a:pt x="37" y="19"/>
                    <a:pt x="37" y="19"/>
                  </a:cubicBezTo>
                  <a:moveTo>
                    <a:pt x="46" y="18"/>
                  </a:moveTo>
                  <a:cubicBezTo>
                    <a:pt x="46" y="18"/>
                    <a:pt x="46" y="18"/>
                    <a:pt x="46" y="18"/>
                  </a:cubicBezTo>
                  <a:cubicBezTo>
                    <a:pt x="46" y="18"/>
                    <a:pt x="46" y="18"/>
                    <a:pt x="46" y="18"/>
                  </a:cubicBezTo>
                  <a:cubicBezTo>
                    <a:pt x="45" y="18"/>
                    <a:pt x="45" y="19"/>
                    <a:pt x="45" y="20"/>
                  </a:cubicBezTo>
                  <a:cubicBezTo>
                    <a:pt x="45" y="20"/>
                    <a:pt x="45" y="20"/>
                    <a:pt x="46" y="20"/>
                  </a:cubicBezTo>
                  <a:cubicBezTo>
                    <a:pt x="46" y="20"/>
                    <a:pt x="46" y="19"/>
                    <a:pt x="46" y="18"/>
                  </a:cubicBezTo>
                  <a:cubicBezTo>
                    <a:pt x="46" y="18"/>
                    <a:pt x="46" y="18"/>
                    <a:pt x="46" y="18"/>
                  </a:cubicBezTo>
                  <a:moveTo>
                    <a:pt x="40" y="18"/>
                  </a:moveTo>
                  <a:cubicBezTo>
                    <a:pt x="39" y="18"/>
                    <a:pt x="39" y="19"/>
                    <a:pt x="39" y="19"/>
                  </a:cubicBezTo>
                  <a:cubicBezTo>
                    <a:pt x="39" y="19"/>
                    <a:pt x="39" y="20"/>
                    <a:pt x="39" y="21"/>
                  </a:cubicBezTo>
                  <a:cubicBezTo>
                    <a:pt x="39" y="21"/>
                    <a:pt x="40" y="21"/>
                    <a:pt x="40" y="21"/>
                  </a:cubicBezTo>
                  <a:cubicBezTo>
                    <a:pt x="41" y="20"/>
                    <a:pt x="41" y="20"/>
                    <a:pt x="41" y="20"/>
                  </a:cubicBezTo>
                  <a:cubicBezTo>
                    <a:pt x="41" y="20"/>
                    <a:pt x="41" y="20"/>
                    <a:pt x="41" y="20"/>
                  </a:cubicBezTo>
                  <a:cubicBezTo>
                    <a:pt x="41" y="19"/>
                    <a:pt x="40" y="18"/>
                    <a:pt x="40" y="18"/>
                  </a:cubicBezTo>
                  <a:moveTo>
                    <a:pt x="20" y="18"/>
                  </a:moveTo>
                  <a:cubicBezTo>
                    <a:pt x="20" y="18"/>
                    <a:pt x="20" y="18"/>
                    <a:pt x="20" y="18"/>
                  </a:cubicBezTo>
                  <a:cubicBezTo>
                    <a:pt x="20" y="18"/>
                    <a:pt x="20" y="18"/>
                    <a:pt x="20" y="18"/>
                  </a:cubicBezTo>
                  <a:cubicBezTo>
                    <a:pt x="20" y="18"/>
                    <a:pt x="20" y="18"/>
                    <a:pt x="20" y="18"/>
                  </a:cubicBezTo>
                  <a:moveTo>
                    <a:pt x="44" y="18"/>
                  </a:moveTo>
                  <a:cubicBezTo>
                    <a:pt x="44" y="18"/>
                    <a:pt x="43" y="18"/>
                    <a:pt x="42" y="18"/>
                  </a:cubicBezTo>
                  <a:cubicBezTo>
                    <a:pt x="43" y="18"/>
                    <a:pt x="43" y="19"/>
                    <a:pt x="43" y="20"/>
                  </a:cubicBezTo>
                  <a:cubicBezTo>
                    <a:pt x="43" y="20"/>
                    <a:pt x="43" y="20"/>
                    <a:pt x="43" y="20"/>
                  </a:cubicBezTo>
                  <a:cubicBezTo>
                    <a:pt x="43" y="20"/>
                    <a:pt x="43" y="20"/>
                    <a:pt x="43" y="20"/>
                  </a:cubicBezTo>
                  <a:cubicBezTo>
                    <a:pt x="43" y="20"/>
                    <a:pt x="43" y="21"/>
                    <a:pt x="43" y="21"/>
                  </a:cubicBezTo>
                  <a:cubicBezTo>
                    <a:pt x="43" y="21"/>
                    <a:pt x="44" y="21"/>
                    <a:pt x="44" y="20"/>
                  </a:cubicBezTo>
                  <a:cubicBezTo>
                    <a:pt x="44" y="19"/>
                    <a:pt x="44" y="19"/>
                    <a:pt x="44" y="18"/>
                  </a:cubicBezTo>
                  <a:cubicBezTo>
                    <a:pt x="44" y="18"/>
                    <a:pt x="44" y="18"/>
                    <a:pt x="44" y="18"/>
                  </a:cubicBezTo>
                  <a:moveTo>
                    <a:pt x="26" y="9"/>
                  </a:moveTo>
                  <a:cubicBezTo>
                    <a:pt x="26" y="9"/>
                    <a:pt x="28" y="9"/>
                    <a:pt x="28" y="5"/>
                  </a:cubicBezTo>
                  <a:cubicBezTo>
                    <a:pt x="33" y="14"/>
                    <a:pt x="33" y="14"/>
                    <a:pt x="33" y="14"/>
                  </a:cubicBezTo>
                  <a:cubicBezTo>
                    <a:pt x="33" y="14"/>
                    <a:pt x="38" y="13"/>
                    <a:pt x="41" y="13"/>
                  </a:cubicBezTo>
                  <a:cubicBezTo>
                    <a:pt x="42" y="13"/>
                    <a:pt x="43" y="14"/>
                    <a:pt x="39" y="15"/>
                  </a:cubicBezTo>
                  <a:cubicBezTo>
                    <a:pt x="39" y="15"/>
                    <a:pt x="39" y="14"/>
                    <a:pt x="38" y="14"/>
                  </a:cubicBezTo>
                  <a:cubicBezTo>
                    <a:pt x="37" y="14"/>
                    <a:pt x="33" y="15"/>
                    <a:pt x="29" y="19"/>
                  </a:cubicBezTo>
                  <a:cubicBezTo>
                    <a:pt x="29" y="19"/>
                    <a:pt x="29" y="9"/>
                    <a:pt x="26" y="9"/>
                  </a:cubicBezTo>
                  <a:cubicBezTo>
                    <a:pt x="26" y="9"/>
                    <a:pt x="26" y="9"/>
                    <a:pt x="26" y="9"/>
                  </a:cubicBezTo>
                  <a:cubicBezTo>
                    <a:pt x="26" y="9"/>
                    <a:pt x="26" y="9"/>
                    <a:pt x="26" y="9"/>
                  </a:cubicBezTo>
                  <a:cubicBezTo>
                    <a:pt x="26" y="9"/>
                    <a:pt x="26" y="9"/>
                    <a:pt x="26" y="9"/>
                  </a:cubicBezTo>
                  <a:moveTo>
                    <a:pt x="26" y="0"/>
                  </a:moveTo>
                  <a:cubicBezTo>
                    <a:pt x="26" y="0"/>
                    <a:pt x="29" y="9"/>
                    <a:pt x="25" y="9"/>
                  </a:cubicBezTo>
                  <a:cubicBezTo>
                    <a:pt x="24" y="9"/>
                    <a:pt x="23" y="8"/>
                    <a:pt x="21" y="7"/>
                  </a:cubicBezTo>
                  <a:cubicBezTo>
                    <a:pt x="21" y="7"/>
                    <a:pt x="21" y="7"/>
                    <a:pt x="20" y="7"/>
                  </a:cubicBezTo>
                  <a:cubicBezTo>
                    <a:pt x="20" y="7"/>
                    <a:pt x="18" y="8"/>
                    <a:pt x="15" y="16"/>
                  </a:cubicBezTo>
                  <a:cubicBezTo>
                    <a:pt x="15" y="16"/>
                    <a:pt x="16" y="17"/>
                    <a:pt x="19" y="17"/>
                  </a:cubicBezTo>
                  <a:cubicBezTo>
                    <a:pt x="19" y="17"/>
                    <a:pt x="19" y="17"/>
                    <a:pt x="19" y="17"/>
                  </a:cubicBezTo>
                  <a:cubicBezTo>
                    <a:pt x="20" y="18"/>
                    <a:pt x="20" y="18"/>
                    <a:pt x="20" y="18"/>
                  </a:cubicBezTo>
                  <a:cubicBezTo>
                    <a:pt x="20" y="17"/>
                    <a:pt x="19" y="15"/>
                    <a:pt x="18" y="15"/>
                  </a:cubicBezTo>
                  <a:cubicBezTo>
                    <a:pt x="17" y="15"/>
                    <a:pt x="17" y="15"/>
                    <a:pt x="16" y="16"/>
                  </a:cubicBezTo>
                  <a:cubicBezTo>
                    <a:pt x="16" y="16"/>
                    <a:pt x="19" y="7"/>
                    <a:pt x="20" y="7"/>
                  </a:cubicBezTo>
                  <a:cubicBezTo>
                    <a:pt x="20" y="7"/>
                    <a:pt x="20" y="7"/>
                    <a:pt x="20" y="7"/>
                  </a:cubicBezTo>
                  <a:cubicBezTo>
                    <a:pt x="21" y="18"/>
                    <a:pt x="21" y="18"/>
                    <a:pt x="21" y="18"/>
                  </a:cubicBezTo>
                  <a:cubicBezTo>
                    <a:pt x="21" y="18"/>
                    <a:pt x="21" y="18"/>
                    <a:pt x="22" y="18"/>
                  </a:cubicBezTo>
                  <a:cubicBezTo>
                    <a:pt x="22" y="18"/>
                    <a:pt x="23" y="18"/>
                    <a:pt x="24" y="18"/>
                  </a:cubicBezTo>
                  <a:cubicBezTo>
                    <a:pt x="24" y="18"/>
                    <a:pt x="24" y="18"/>
                    <a:pt x="24" y="18"/>
                  </a:cubicBezTo>
                  <a:cubicBezTo>
                    <a:pt x="24" y="18"/>
                    <a:pt x="24" y="18"/>
                    <a:pt x="24" y="18"/>
                  </a:cubicBezTo>
                  <a:cubicBezTo>
                    <a:pt x="25" y="18"/>
                    <a:pt x="27" y="18"/>
                    <a:pt x="27" y="19"/>
                  </a:cubicBezTo>
                  <a:cubicBezTo>
                    <a:pt x="28" y="20"/>
                    <a:pt x="28" y="20"/>
                    <a:pt x="29" y="20"/>
                  </a:cubicBezTo>
                  <a:cubicBezTo>
                    <a:pt x="29" y="18"/>
                    <a:pt x="31" y="18"/>
                    <a:pt x="32" y="18"/>
                  </a:cubicBezTo>
                  <a:cubicBezTo>
                    <a:pt x="34" y="16"/>
                    <a:pt x="37" y="15"/>
                    <a:pt x="39" y="15"/>
                  </a:cubicBezTo>
                  <a:cubicBezTo>
                    <a:pt x="40" y="15"/>
                    <a:pt x="40" y="15"/>
                    <a:pt x="40" y="15"/>
                  </a:cubicBezTo>
                  <a:cubicBezTo>
                    <a:pt x="40" y="15"/>
                    <a:pt x="41" y="15"/>
                    <a:pt x="41" y="15"/>
                  </a:cubicBezTo>
                  <a:cubicBezTo>
                    <a:pt x="41" y="15"/>
                    <a:pt x="42" y="15"/>
                    <a:pt x="40" y="17"/>
                  </a:cubicBezTo>
                  <a:cubicBezTo>
                    <a:pt x="40" y="17"/>
                    <a:pt x="40" y="17"/>
                    <a:pt x="40" y="17"/>
                  </a:cubicBezTo>
                  <a:cubicBezTo>
                    <a:pt x="41" y="16"/>
                    <a:pt x="42" y="15"/>
                    <a:pt x="45" y="14"/>
                  </a:cubicBezTo>
                  <a:cubicBezTo>
                    <a:pt x="45" y="14"/>
                    <a:pt x="41" y="14"/>
                    <a:pt x="42" y="12"/>
                  </a:cubicBezTo>
                  <a:cubicBezTo>
                    <a:pt x="42" y="12"/>
                    <a:pt x="34" y="6"/>
                    <a:pt x="38" y="6"/>
                  </a:cubicBezTo>
                  <a:cubicBezTo>
                    <a:pt x="38" y="6"/>
                    <a:pt x="38" y="6"/>
                    <a:pt x="39" y="6"/>
                  </a:cubicBezTo>
                  <a:cubicBezTo>
                    <a:pt x="39" y="6"/>
                    <a:pt x="45" y="6"/>
                    <a:pt x="49" y="12"/>
                  </a:cubicBezTo>
                  <a:cubicBezTo>
                    <a:pt x="49" y="12"/>
                    <a:pt x="49" y="11"/>
                    <a:pt x="48" y="10"/>
                  </a:cubicBezTo>
                  <a:cubicBezTo>
                    <a:pt x="48" y="10"/>
                    <a:pt x="42" y="3"/>
                    <a:pt x="39" y="0"/>
                  </a:cubicBezTo>
                  <a:cubicBezTo>
                    <a:pt x="39" y="1"/>
                    <a:pt x="38" y="2"/>
                    <a:pt x="36" y="2"/>
                  </a:cubicBezTo>
                  <a:cubicBezTo>
                    <a:pt x="35" y="2"/>
                    <a:pt x="34" y="2"/>
                    <a:pt x="32" y="1"/>
                  </a:cubicBezTo>
                  <a:cubicBezTo>
                    <a:pt x="32" y="1"/>
                    <a:pt x="30" y="1"/>
                    <a:pt x="28" y="0"/>
                  </a:cubicBezTo>
                  <a:cubicBezTo>
                    <a:pt x="28" y="0"/>
                    <a:pt x="27" y="0"/>
                    <a:pt x="27" y="0"/>
                  </a:cubicBezTo>
                  <a:cubicBezTo>
                    <a:pt x="27" y="0"/>
                    <a:pt x="27" y="0"/>
                    <a:pt x="27" y="0"/>
                  </a:cubicBezTo>
                  <a:cubicBezTo>
                    <a:pt x="27" y="0"/>
                    <a:pt x="27"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Freeform 432"/>
            <p:cNvSpPr>
              <a:spLocks/>
            </p:cNvSpPr>
            <p:nvPr/>
          </p:nvSpPr>
          <p:spPr bwMode="auto">
            <a:xfrm>
              <a:off x="848" y="1397"/>
              <a:ext cx="7" cy="16"/>
            </a:xfrm>
            <a:custGeom>
              <a:avLst/>
              <a:gdLst>
                <a:gd name="T0" fmla="*/ 4 w 5"/>
                <a:gd name="T1" fmla="*/ 0 h 11"/>
                <a:gd name="T2" fmla="*/ 0 w 5"/>
                <a:gd name="T3" fmla="*/ 9 h 11"/>
                <a:gd name="T4" fmla="*/ 2 w 5"/>
                <a:gd name="T5" fmla="*/ 8 h 11"/>
                <a:gd name="T6" fmla="*/ 4 w 5"/>
                <a:gd name="T7" fmla="*/ 11 h 11"/>
                <a:gd name="T8" fmla="*/ 4 w 5"/>
                <a:gd name="T9" fmla="*/ 11 h 11"/>
                <a:gd name="T10" fmla="*/ 4 w 5"/>
                <a:gd name="T11" fmla="*/ 11 h 11"/>
                <a:gd name="T12" fmla="*/ 4 w 5"/>
                <a:gd name="T13" fmla="*/ 11 h 11"/>
                <a:gd name="T14" fmla="*/ 5 w 5"/>
                <a:gd name="T15" fmla="*/ 11 h 11"/>
                <a:gd name="T16" fmla="*/ 4 w 5"/>
                <a:gd name="T17" fmla="*/ 0 h 11"/>
                <a:gd name="T18" fmla="*/ 4 w 5"/>
                <a:gd name="T1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11">
                  <a:moveTo>
                    <a:pt x="4" y="0"/>
                  </a:moveTo>
                  <a:cubicBezTo>
                    <a:pt x="3" y="0"/>
                    <a:pt x="0" y="9"/>
                    <a:pt x="0" y="9"/>
                  </a:cubicBezTo>
                  <a:cubicBezTo>
                    <a:pt x="1" y="8"/>
                    <a:pt x="1" y="8"/>
                    <a:pt x="2" y="8"/>
                  </a:cubicBezTo>
                  <a:cubicBezTo>
                    <a:pt x="3" y="8"/>
                    <a:pt x="4" y="10"/>
                    <a:pt x="4" y="11"/>
                  </a:cubicBezTo>
                  <a:cubicBezTo>
                    <a:pt x="4" y="11"/>
                    <a:pt x="4" y="11"/>
                    <a:pt x="4" y="11"/>
                  </a:cubicBezTo>
                  <a:cubicBezTo>
                    <a:pt x="4" y="11"/>
                    <a:pt x="4" y="11"/>
                    <a:pt x="4" y="11"/>
                  </a:cubicBezTo>
                  <a:cubicBezTo>
                    <a:pt x="4" y="11"/>
                    <a:pt x="4" y="11"/>
                    <a:pt x="4" y="11"/>
                  </a:cubicBezTo>
                  <a:cubicBezTo>
                    <a:pt x="4" y="11"/>
                    <a:pt x="4" y="11"/>
                    <a:pt x="5" y="11"/>
                  </a:cubicBezTo>
                  <a:cubicBezTo>
                    <a:pt x="4" y="0"/>
                    <a:pt x="4" y="0"/>
                    <a:pt x="4" y="0"/>
                  </a:cubicBezTo>
                  <a:cubicBezTo>
                    <a:pt x="4"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Freeform 433"/>
            <p:cNvSpPr>
              <a:spLocks noEditPoints="1"/>
            </p:cNvSpPr>
            <p:nvPr/>
          </p:nvSpPr>
          <p:spPr bwMode="auto">
            <a:xfrm>
              <a:off x="862" y="1394"/>
              <a:ext cx="25" cy="20"/>
            </a:xfrm>
            <a:custGeom>
              <a:avLst/>
              <a:gdLst>
                <a:gd name="T0" fmla="*/ 0 w 17"/>
                <a:gd name="T1" fmla="*/ 4 h 14"/>
                <a:gd name="T2" fmla="*/ 0 w 17"/>
                <a:gd name="T3" fmla="*/ 4 h 14"/>
                <a:gd name="T4" fmla="*/ 0 w 17"/>
                <a:gd name="T5" fmla="*/ 4 h 14"/>
                <a:gd name="T6" fmla="*/ 2 w 17"/>
                <a:gd name="T7" fmla="*/ 0 h 14"/>
                <a:gd name="T8" fmla="*/ 0 w 17"/>
                <a:gd name="T9" fmla="*/ 4 h 14"/>
                <a:gd name="T10" fmla="*/ 0 w 17"/>
                <a:gd name="T11" fmla="*/ 4 h 14"/>
                <a:gd name="T12" fmla="*/ 3 w 17"/>
                <a:gd name="T13" fmla="*/ 14 h 14"/>
                <a:gd name="T14" fmla="*/ 12 w 17"/>
                <a:gd name="T15" fmla="*/ 9 h 14"/>
                <a:gd name="T16" fmla="*/ 13 w 17"/>
                <a:gd name="T17" fmla="*/ 10 h 14"/>
                <a:gd name="T18" fmla="*/ 15 w 17"/>
                <a:gd name="T19" fmla="*/ 8 h 14"/>
                <a:gd name="T20" fmla="*/ 7 w 17"/>
                <a:gd name="T21" fmla="*/ 9 h 14"/>
                <a:gd name="T22" fmla="*/ 2 w 17"/>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4">
                  <a:moveTo>
                    <a:pt x="0" y="4"/>
                  </a:moveTo>
                  <a:cubicBezTo>
                    <a:pt x="0" y="4"/>
                    <a:pt x="0" y="4"/>
                    <a:pt x="0" y="4"/>
                  </a:cubicBezTo>
                  <a:cubicBezTo>
                    <a:pt x="0" y="4"/>
                    <a:pt x="0" y="4"/>
                    <a:pt x="0" y="4"/>
                  </a:cubicBezTo>
                  <a:moveTo>
                    <a:pt x="2" y="0"/>
                  </a:moveTo>
                  <a:cubicBezTo>
                    <a:pt x="2" y="4"/>
                    <a:pt x="0" y="4"/>
                    <a:pt x="0" y="4"/>
                  </a:cubicBezTo>
                  <a:cubicBezTo>
                    <a:pt x="0" y="4"/>
                    <a:pt x="0" y="4"/>
                    <a:pt x="0" y="4"/>
                  </a:cubicBezTo>
                  <a:cubicBezTo>
                    <a:pt x="3" y="4"/>
                    <a:pt x="3" y="14"/>
                    <a:pt x="3" y="14"/>
                  </a:cubicBezTo>
                  <a:cubicBezTo>
                    <a:pt x="7" y="10"/>
                    <a:pt x="11" y="9"/>
                    <a:pt x="12" y="9"/>
                  </a:cubicBezTo>
                  <a:cubicBezTo>
                    <a:pt x="13" y="9"/>
                    <a:pt x="13" y="10"/>
                    <a:pt x="13" y="10"/>
                  </a:cubicBezTo>
                  <a:cubicBezTo>
                    <a:pt x="17" y="9"/>
                    <a:pt x="16" y="8"/>
                    <a:pt x="15" y="8"/>
                  </a:cubicBezTo>
                  <a:cubicBezTo>
                    <a:pt x="12" y="8"/>
                    <a:pt x="7" y="9"/>
                    <a:pt x="7" y="9"/>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Freeform 434"/>
            <p:cNvSpPr>
              <a:spLocks/>
            </p:cNvSpPr>
            <p:nvPr/>
          </p:nvSpPr>
          <p:spPr bwMode="auto">
            <a:xfrm>
              <a:off x="874" y="1468"/>
              <a:ext cx="3" cy="4"/>
            </a:xfrm>
            <a:custGeom>
              <a:avLst/>
              <a:gdLst>
                <a:gd name="T0" fmla="*/ 2 w 2"/>
                <a:gd name="T1" fmla="*/ 0 h 3"/>
                <a:gd name="T2" fmla="*/ 1 w 2"/>
                <a:gd name="T3" fmla="*/ 3 h 3"/>
                <a:gd name="T4" fmla="*/ 2 w 2"/>
                <a:gd name="T5" fmla="*/ 2 h 3"/>
                <a:gd name="T6" fmla="*/ 2 w 2"/>
                <a:gd name="T7" fmla="*/ 2 h 3"/>
                <a:gd name="T8" fmla="*/ 2 w 2"/>
                <a:gd name="T9" fmla="*/ 2 h 3"/>
                <a:gd name="T10" fmla="*/ 2 w 2"/>
                <a:gd name="T11" fmla="*/ 2 h 3"/>
                <a:gd name="T12" fmla="*/ 2 w 2"/>
                <a:gd name="T13" fmla="*/ 2 h 3"/>
                <a:gd name="T14" fmla="*/ 2 w 2"/>
                <a:gd name="T15" fmla="*/ 0 h 3"/>
                <a:gd name="T16" fmla="*/ 2 w 2"/>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2" y="0"/>
                  </a:moveTo>
                  <a:cubicBezTo>
                    <a:pt x="1" y="0"/>
                    <a:pt x="0" y="1"/>
                    <a:pt x="1" y="3"/>
                  </a:cubicBezTo>
                  <a:cubicBezTo>
                    <a:pt x="1" y="3"/>
                    <a:pt x="1" y="3"/>
                    <a:pt x="2" y="2"/>
                  </a:cubicBezTo>
                  <a:cubicBezTo>
                    <a:pt x="2" y="2"/>
                    <a:pt x="2" y="2"/>
                    <a:pt x="2" y="2"/>
                  </a:cubicBezTo>
                  <a:cubicBezTo>
                    <a:pt x="2" y="2"/>
                    <a:pt x="2" y="2"/>
                    <a:pt x="2" y="2"/>
                  </a:cubicBezTo>
                  <a:cubicBezTo>
                    <a:pt x="2" y="2"/>
                    <a:pt x="2" y="2"/>
                    <a:pt x="2" y="2"/>
                  </a:cubicBezTo>
                  <a:cubicBezTo>
                    <a:pt x="2" y="2"/>
                    <a:pt x="2" y="2"/>
                    <a:pt x="2" y="2"/>
                  </a:cubicBezTo>
                  <a:cubicBezTo>
                    <a:pt x="2" y="1"/>
                    <a:pt x="2" y="0"/>
                    <a:pt x="2" y="0"/>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75" name="Picture 43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59" y="1383"/>
              <a:ext cx="11" cy="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sp>
          <p:nvSpPr>
            <p:cNvPr id="76" name="Freeform 436"/>
            <p:cNvSpPr>
              <a:spLocks/>
            </p:cNvSpPr>
            <p:nvPr/>
          </p:nvSpPr>
          <p:spPr bwMode="auto">
            <a:xfrm>
              <a:off x="864" y="1386"/>
              <a:ext cx="1"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1" y="0"/>
                  </a:cubicBezTo>
                  <a:cubicBezTo>
                    <a:pt x="1" y="0"/>
                    <a:pt x="1" y="0"/>
                    <a:pt x="1"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7" name="Freeform 437"/>
            <p:cNvSpPr>
              <a:spLocks/>
            </p:cNvSpPr>
            <p:nvPr/>
          </p:nvSpPr>
          <p:spPr bwMode="auto">
            <a:xfrm>
              <a:off x="852" y="1411"/>
              <a:ext cx="2" cy="2"/>
            </a:xfrm>
            <a:custGeom>
              <a:avLst/>
              <a:gdLst>
                <a:gd name="T0" fmla="*/ 0 w 1"/>
                <a:gd name="T1" fmla="*/ 0 h 1"/>
                <a:gd name="T2" fmla="*/ 0 w 1"/>
                <a:gd name="T3" fmla="*/ 0 h 1"/>
                <a:gd name="T4" fmla="*/ 1 w 1"/>
                <a:gd name="T5" fmla="*/ 1 h 1"/>
                <a:gd name="T6" fmla="*/ 1 w 1"/>
                <a:gd name="T7" fmla="*/ 1 h 1"/>
                <a:gd name="T8" fmla="*/ 1 w 1"/>
                <a:gd name="T9" fmla="*/ 1 h 1"/>
                <a:gd name="T10" fmla="*/ 1 w 1"/>
                <a:gd name="T11" fmla="*/ 1 h 1"/>
                <a:gd name="T12" fmla="*/ 0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0"/>
                  </a:moveTo>
                  <a:cubicBezTo>
                    <a:pt x="0" y="0"/>
                    <a:pt x="0" y="0"/>
                    <a:pt x="0" y="0"/>
                  </a:cubicBezTo>
                  <a:cubicBezTo>
                    <a:pt x="0" y="1"/>
                    <a:pt x="1" y="1"/>
                    <a:pt x="1" y="1"/>
                  </a:cubicBezTo>
                  <a:cubicBezTo>
                    <a:pt x="1" y="1"/>
                    <a:pt x="1" y="1"/>
                    <a:pt x="1" y="1"/>
                  </a:cubicBezTo>
                  <a:cubicBezTo>
                    <a:pt x="1" y="1"/>
                    <a:pt x="1" y="1"/>
                    <a:pt x="1" y="1"/>
                  </a:cubicBezTo>
                  <a:cubicBezTo>
                    <a:pt x="1" y="1"/>
                    <a:pt x="1" y="1"/>
                    <a:pt x="1" y="1"/>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8" name="Freeform 438"/>
            <p:cNvSpPr>
              <a:spLocks/>
            </p:cNvSpPr>
            <p:nvPr/>
          </p:nvSpPr>
          <p:spPr bwMode="auto">
            <a:xfrm>
              <a:off x="874" y="1426"/>
              <a:ext cx="3" cy="4"/>
            </a:xfrm>
            <a:custGeom>
              <a:avLst/>
              <a:gdLst>
                <a:gd name="T0" fmla="*/ 1 w 2"/>
                <a:gd name="T1" fmla="*/ 0 h 3"/>
                <a:gd name="T2" fmla="*/ 0 w 2"/>
                <a:gd name="T3" fmla="*/ 3 h 3"/>
                <a:gd name="T4" fmla="*/ 1 w 2"/>
                <a:gd name="T5" fmla="*/ 3 h 3"/>
                <a:gd name="T6" fmla="*/ 2 w 2"/>
                <a:gd name="T7" fmla="*/ 0 h 3"/>
                <a:gd name="T8" fmla="*/ 2 w 2"/>
                <a:gd name="T9" fmla="*/ 0 h 3"/>
                <a:gd name="T10" fmla="*/ 2 w 2"/>
                <a:gd name="T11" fmla="*/ 0 h 3"/>
                <a:gd name="T12" fmla="*/ 2 w 2"/>
                <a:gd name="T13" fmla="*/ 0 h 3"/>
                <a:gd name="T14" fmla="*/ 1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1" y="0"/>
                  </a:moveTo>
                  <a:cubicBezTo>
                    <a:pt x="0" y="3"/>
                    <a:pt x="0" y="3"/>
                    <a:pt x="0" y="3"/>
                  </a:cubicBezTo>
                  <a:cubicBezTo>
                    <a:pt x="1" y="3"/>
                    <a:pt x="1" y="3"/>
                    <a:pt x="1" y="3"/>
                  </a:cubicBezTo>
                  <a:cubicBezTo>
                    <a:pt x="2" y="0"/>
                    <a:pt x="2" y="0"/>
                    <a:pt x="2" y="0"/>
                  </a:cubicBezTo>
                  <a:cubicBezTo>
                    <a:pt x="2" y="0"/>
                    <a:pt x="2" y="0"/>
                    <a:pt x="2" y="0"/>
                  </a:cubicBezTo>
                  <a:cubicBezTo>
                    <a:pt x="2" y="0"/>
                    <a:pt x="2" y="0"/>
                    <a:pt x="2" y="0"/>
                  </a:cubicBezTo>
                  <a:cubicBezTo>
                    <a:pt x="2" y="0"/>
                    <a:pt x="2" y="0"/>
                    <a:pt x="2"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9" name="Freeform 439"/>
            <p:cNvSpPr>
              <a:spLocks/>
            </p:cNvSpPr>
            <p:nvPr/>
          </p:nvSpPr>
          <p:spPr bwMode="auto">
            <a:xfrm>
              <a:off x="856" y="1413"/>
              <a:ext cx="8" cy="1"/>
            </a:xfrm>
            <a:custGeom>
              <a:avLst/>
              <a:gdLst>
                <a:gd name="T0" fmla="*/ 2 w 5"/>
                <a:gd name="T1" fmla="*/ 0 h 1"/>
                <a:gd name="T2" fmla="*/ 2 w 5"/>
                <a:gd name="T3" fmla="*/ 0 h 1"/>
                <a:gd name="T4" fmla="*/ 2 w 5"/>
                <a:gd name="T5" fmla="*/ 0 h 1"/>
                <a:gd name="T6" fmla="*/ 0 w 5"/>
                <a:gd name="T7" fmla="*/ 0 h 1"/>
                <a:gd name="T8" fmla="*/ 5 w 5"/>
                <a:gd name="T9" fmla="*/ 1 h 1"/>
                <a:gd name="T10" fmla="*/ 2 w 5"/>
                <a:gd name="T11" fmla="*/ 0 h 1"/>
              </a:gdLst>
              <a:ahLst/>
              <a:cxnLst>
                <a:cxn ang="0">
                  <a:pos x="T0" y="T1"/>
                </a:cxn>
                <a:cxn ang="0">
                  <a:pos x="T2" y="T3"/>
                </a:cxn>
                <a:cxn ang="0">
                  <a:pos x="T4" y="T5"/>
                </a:cxn>
                <a:cxn ang="0">
                  <a:pos x="T6" y="T7"/>
                </a:cxn>
                <a:cxn ang="0">
                  <a:pos x="T8" y="T9"/>
                </a:cxn>
                <a:cxn ang="0">
                  <a:pos x="T10" y="T11"/>
                </a:cxn>
              </a:cxnLst>
              <a:rect l="0" t="0" r="r" b="b"/>
              <a:pathLst>
                <a:path w="5" h="1">
                  <a:moveTo>
                    <a:pt x="2" y="0"/>
                  </a:moveTo>
                  <a:cubicBezTo>
                    <a:pt x="2" y="0"/>
                    <a:pt x="2" y="0"/>
                    <a:pt x="2" y="0"/>
                  </a:cubicBezTo>
                  <a:cubicBezTo>
                    <a:pt x="2" y="0"/>
                    <a:pt x="2" y="0"/>
                    <a:pt x="2" y="0"/>
                  </a:cubicBezTo>
                  <a:cubicBezTo>
                    <a:pt x="1" y="0"/>
                    <a:pt x="0" y="0"/>
                    <a:pt x="0" y="0"/>
                  </a:cubicBezTo>
                  <a:cubicBezTo>
                    <a:pt x="2" y="1"/>
                    <a:pt x="3" y="1"/>
                    <a:pt x="5" y="1"/>
                  </a:cubicBezTo>
                  <a:cubicBezTo>
                    <a:pt x="5"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0" name="Freeform 440"/>
            <p:cNvSpPr>
              <a:spLocks noEditPoints="1"/>
            </p:cNvSpPr>
            <p:nvPr/>
          </p:nvSpPr>
          <p:spPr bwMode="auto">
            <a:xfrm>
              <a:off x="867" y="1413"/>
              <a:ext cx="7" cy="16"/>
            </a:xfrm>
            <a:custGeom>
              <a:avLst/>
              <a:gdLst>
                <a:gd name="T0" fmla="*/ 5 w 5"/>
                <a:gd name="T1" fmla="*/ 9 h 11"/>
                <a:gd name="T2" fmla="*/ 4 w 5"/>
                <a:gd name="T3" fmla="*/ 11 h 11"/>
                <a:gd name="T4" fmla="*/ 5 w 5"/>
                <a:gd name="T5" fmla="*/ 9 h 11"/>
                <a:gd name="T6" fmla="*/ 3 w 5"/>
                <a:gd name="T7" fmla="*/ 0 h 11"/>
                <a:gd name="T8" fmla="*/ 0 w 5"/>
                <a:gd name="T9" fmla="*/ 2 h 11"/>
                <a:gd name="T10" fmla="*/ 0 w 5"/>
                <a:gd name="T11" fmla="*/ 2 h 11"/>
                <a:gd name="T12" fmla="*/ 3 w 5"/>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5" h="11">
                  <a:moveTo>
                    <a:pt x="5" y="9"/>
                  </a:moveTo>
                  <a:cubicBezTo>
                    <a:pt x="5" y="10"/>
                    <a:pt x="4" y="10"/>
                    <a:pt x="4" y="11"/>
                  </a:cubicBezTo>
                  <a:cubicBezTo>
                    <a:pt x="4" y="10"/>
                    <a:pt x="5" y="10"/>
                    <a:pt x="5" y="9"/>
                  </a:cubicBezTo>
                  <a:moveTo>
                    <a:pt x="3" y="0"/>
                  </a:moveTo>
                  <a:cubicBezTo>
                    <a:pt x="2" y="0"/>
                    <a:pt x="0" y="0"/>
                    <a:pt x="0" y="2"/>
                  </a:cubicBezTo>
                  <a:cubicBezTo>
                    <a:pt x="0" y="2"/>
                    <a:pt x="0" y="2"/>
                    <a:pt x="0" y="2"/>
                  </a:cubicBezTo>
                  <a:cubicBezTo>
                    <a:pt x="0" y="2"/>
                    <a:pt x="1" y="1"/>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 name="Freeform 441"/>
            <p:cNvSpPr>
              <a:spLocks noEditPoints="1"/>
            </p:cNvSpPr>
            <p:nvPr/>
          </p:nvSpPr>
          <p:spPr bwMode="auto">
            <a:xfrm>
              <a:off x="878" y="1411"/>
              <a:ext cx="9" cy="19"/>
            </a:xfrm>
            <a:custGeom>
              <a:avLst/>
              <a:gdLst>
                <a:gd name="T0" fmla="*/ 6 w 6"/>
                <a:gd name="T1" fmla="*/ 8 h 13"/>
                <a:gd name="T2" fmla="*/ 4 w 6"/>
                <a:gd name="T3" fmla="*/ 8 h 13"/>
                <a:gd name="T4" fmla="*/ 3 w 6"/>
                <a:gd name="T5" fmla="*/ 11 h 13"/>
                <a:gd name="T6" fmla="*/ 2 w 6"/>
                <a:gd name="T7" fmla="*/ 11 h 13"/>
                <a:gd name="T8" fmla="*/ 2 w 6"/>
                <a:gd name="T9" fmla="*/ 9 h 13"/>
                <a:gd name="T10" fmla="*/ 0 w 6"/>
                <a:gd name="T11" fmla="*/ 10 h 13"/>
                <a:gd name="T12" fmla="*/ 2 w 6"/>
                <a:gd name="T13" fmla="*/ 13 h 13"/>
                <a:gd name="T14" fmla="*/ 5 w 6"/>
                <a:gd name="T15" fmla="*/ 11 h 13"/>
                <a:gd name="T16" fmla="*/ 5 w 6"/>
                <a:gd name="T17" fmla="*/ 10 h 13"/>
                <a:gd name="T18" fmla="*/ 6 w 6"/>
                <a:gd name="T19" fmla="*/ 8 h 13"/>
                <a:gd name="T20" fmla="*/ 2 w 6"/>
                <a:gd name="T21" fmla="*/ 6 h 13"/>
                <a:gd name="T22" fmla="*/ 0 w 6"/>
                <a:gd name="T23" fmla="*/ 7 h 13"/>
                <a:gd name="T24" fmla="*/ 0 w 6"/>
                <a:gd name="T25" fmla="*/ 8 h 13"/>
                <a:gd name="T26" fmla="*/ 2 w 6"/>
                <a:gd name="T27" fmla="*/ 6 h 13"/>
                <a:gd name="T28" fmla="*/ 2 w 6"/>
                <a:gd name="T29" fmla="*/ 6 h 13"/>
                <a:gd name="T30" fmla="*/ 6 w 6"/>
                <a:gd name="T31" fmla="*/ 3 h 13"/>
                <a:gd name="T32" fmla="*/ 4 w 6"/>
                <a:gd name="T33" fmla="*/ 4 h 13"/>
                <a:gd name="T34" fmla="*/ 4 w 6"/>
                <a:gd name="T35" fmla="*/ 5 h 13"/>
                <a:gd name="T36" fmla="*/ 6 w 6"/>
                <a:gd name="T37" fmla="*/ 4 h 13"/>
                <a:gd name="T38" fmla="*/ 6 w 6"/>
                <a:gd name="T39" fmla="*/ 3 h 13"/>
                <a:gd name="T40" fmla="*/ 3 w 6"/>
                <a:gd name="T41" fmla="*/ 0 h 13"/>
                <a:gd name="T42" fmla="*/ 0 w 6"/>
                <a:gd name="T43" fmla="*/ 2 h 13"/>
                <a:gd name="T44" fmla="*/ 0 w 6"/>
                <a:gd name="T45" fmla="*/ 3 h 13"/>
                <a:gd name="T46" fmla="*/ 0 w 6"/>
                <a:gd name="T47" fmla="*/ 5 h 13"/>
                <a:gd name="T48" fmla="*/ 2 w 6"/>
                <a:gd name="T49" fmla="*/ 4 h 13"/>
                <a:gd name="T50" fmla="*/ 2 w 6"/>
                <a:gd name="T51" fmla="*/ 2 h 13"/>
                <a:gd name="T52" fmla="*/ 3 w 6"/>
                <a:gd name="T53" fmla="*/ 1 h 13"/>
                <a:gd name="T54" fmla="*/ 4 w 6"/>
                <a:gd name="T55" fmla="*/ 3 h 13"/>
                <a:gd name="T56" fmla="*/ 4 w 6"/>
                <a:gd name="T57" fmla="*/ 3 h 13"/>
                <a:gd name="T58" fmla="*/ 6 w 6"/>
                <a:gd name="T59" fmla="*/ 3 h 13"/>
                <a:gd name="T60" fmla="*/ 5 w 6"/>
                <a:gd name="T61" fmla="*/ 1 h 13"/>
                <a:gd name="T62" fmla="*/ 5 w 6"/>
                <a:gd name="T63" fmla="*/ 1 h 13"/>
                <a:gd name="T64" fmla="*/ 4 w 6"/>
                <a:gd name="T65" fmla="*/ 1 h 13"/>
                <a:gd name="T66" fmla="*/ 3 w 6"/>
                <a:gd name="T67" fmla="*/ 0 h 13"/>
                <a:gd name="T68" fmla="*/ 3 w 6"/>
                <a:gd name="T6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 h="13">
                  <a:moveTo>
                    <a:pt x="6" y="8"/>
                  </a:moveTo>
                  <a:cubicBezTo>
                    <a:pt x="5" y="8"/>
                    <a:pt x="5" y="8"/>
                    <a:pt x="4" y="8"/>
                  </a:cubicBezTo>
                  <a:cubicBezTo>
                    <a:pt x="4" y="10"/>
                    <a:pt x="3" y="11"/>
                    <a:pt x="3" y="11"/>
                  </a:cubicBezTo>
                  <a:cubicBezTo>
                    <a:pt x="2" y="11"/>
                    <a:pt x="2" y="11"/>
                    <a:pt x="2" y="11"/>
                  </a:cubicBezTo>
                  <a:cubicBezTo>
                    <a:pt x="2" y="11"/>
                    <a:pt x="1" y="11"/>
                    <a:pt x="2" y="9"/>
                  </a:cubicBezTo>
                  <a:cubicBezTo>
                    <a:pt x="1" y="10"/>
                    <a:pt x="1" y="10"/>
                    <a:pt x="0" y="10"/>
                  </a:cubicBezTo>
                  <a:cubicBezTo>
                    <a:pt x="0" y="11"/>
                    <a:pt x="0" y="12"/>
                    <a:pt x="2" y="13"/>
                  </a:cubicBezTo>
                  <a:cubicBezTo>
                    <a:pt x="5" y="11"/>
                    <a:pt x="5" y="11"/>
                    <a:pt x="5" y="11"/>
                  </a:cubicBezTo>
                  <a:cubicBezTo>
                    <a:pt x="5" y="11"/>
                    <a:pt x="5" y="11"/>
                    <a:pt x="5" y="10"/>
                  </a:cubicBezTo>
                  <a:cubicBezTo>
                    <a:pt x="5" y="10"/>
                    <a:pt x="6" y="9"/>
                    <a:pt x="6" y="8"/>
                  </a:cubicBezTo>
                  <a:moveTo>
                    <a:pt x="2" y="6"/>
                  </a:moveTo>
                  <a:cubicBezTo>
                    <a:pt x="1" y="6"/>
                    <a:pt x="1" y="7"/>
                    <a:pt x="0" y="7"/>
                  </a:cubicBezTo>
                  <a:cubicBezTo>
                    <a:pt x="0" y="7"/>
                    <a:pt x="0" y="7"/>
                    <a:pt x="0" y="8"/>
                  </a:cubicBezTo>
                  <a:cubicBezTo>
                    <a:pt x="1" y="7"/>
                    <a:pt x="1" y="7"/>
                    <a:pt x="2" y="6"/>
                  </a:cubicBezTo>
                  <a:cubicBezTo>
                    <a:pt x="2" y="6"/>
                    <a:pt x="2" y="6"/>
                    <a:pt x="2" y="6"/>
                  </a:cubicBezTo>
                  <a:moveTo>
                    <a:pt x="6" y="3"/>
                  </a:moveTo>
                  <a:cubicBezTo>
                    <a:pt x="6" y="3"/>
                    <a:pt x="5" y="3"/>
                    <a:pt x="4" y="4"/>
                  </a:cubicBezTo>
                  <a:cubicBezTo>
                    <a:pt x="4" y="4"/>
                    <a:pt x="4" y="5"/>
                    <a:pt x="4" y="5"/>
                  </a:cubicBezTo>
                  <a:cubicBezTo>
                    <a:pt x="5" y="5"/>
                    <a:pt x="5" y="4"/>
                    <a:pt x="6" y="4"/>
                  </a:cubicBezTo>
                  <a:cubicBezTo>
                    <a:pt x="6" y="4"/>
                    <a:pt x="6" y="3"/>
                    <a:pt x="6" y="3"/>
                  </a:cubicBezTo>
                  <a:moveTo>
                    <a:pt x="3" y="0"/>
                  </a:moveTo>
                  <a:cubicBezTo>
                    <a:pt x="2" y="0"/>
                    <a:pt x="1" y="1"/>
                    <a:pt x="0" y="2"/>
                  </a:cubicBezTo>
                  <a:cubicBezTo>
                    <a:pt x="0" y="2"/>
                    <a:pt x="0" y="3"/>
                    <a:pt x="0" y="3"/>
                  </a:cubicBezTo>
                  <a:cubicBezTo>
                    <a:pt x="0" y="3"/>
                    <a:pt x="0" y="4"/>
                    <a:pt x="0" y="5"/>
                  </a:cubicBezTo>
                  <a:cubicBezTo>
                    <a:pt x="1" y="5"/>
                    <a:pt x="1" y="5"/>
                    <a:pt x="2" y="4"/>
                  </a:cubicBezTo>
                  <a:cubicBezTo>
                    <a:pt x="2" y="3"/>
                    <a:pt x="2" y="2"/>
                    <a:pt x="2" y="2"/>
                  </a:cubicBezTo>
                  <a:cubicBezTo>
                    <a:pt x="2" y="2"/>
                    <a:pt x="2" y="1"/>
                    <a:pt x="3" y="1"/>
                  </a:cubicBezTo>
                  <a:cubicBezTo>
                    <a:pt x="3" y="1"/>
                    <a:pt x="4" y="2"/>
                    <a:pt x="4" y="3"/>
                  </a:cubicBezTo>
                  <a:cubicBezTo>
                    <a:pt x="4" y="3"/>
                    <a:pt x="4" y="3"/>
                    <a:pt x="4" y="3"/>
                  </a:cubicBezTo>
                  <a:cubicBezTo>
                    <a:pt x="6" y="3"/>
                    <a:pt x="6" y="3"/>
                    <a:pt x="6" y="3"/>
                  </a:cubicBezTo>
                  <a:cubicBezTo>
                    <a:pt x="6" y="2"/>
                    <a:pt x="6" y="1"/>
                    <a:pt x="5" y="1"/>
                  </a:cubicBezTo>
                  <a:cubicBezTo>
                    <a:pt x="5" y="1"/>
                    <a:pt x="5" y="1"/>
                    <a:pt x="5" y="1"/>
                  </a:cubicBezTo>
                  <a:cubicBezTo>
                    <a:pt x="5" y="1"/>
                    <a:pt x="4" y="1"/>
                    <a:pt x="4" y="1"/>
                  </a:cubicBezTo>
                  <a:cubicBezTo>
                    <a:pt x="3" y="1"/>
                    <a:pt x="2" y="1"/>
                    <a:pt x="3"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 name="Freeform 442"/>
            <p:cNvSpPr>
              <a:spLocks noEditPoints="1"/>
            </p:cNvSpPr>
            <p:nvPr/>
          </p:nvSpPr>
          <p:spPr bwMode="auto">
            <a:xfrm>
              <a:off x="887" y="1411"/>
              <a:ext cx="7" cy="19"/>
            </a:xfrm>
            <a:custGeom>
              <a:avLst/>
              <a:gdLst>
                <a:gd name="T0" fmla="*/ 2 w 5"/>
                <a:gd name="T1" fmla="*/ 8 h 13"/>
                <a:gd name="T2" fmla="*/ 1 w 5"/>
                <a:gd name="T3" fmla="*/ 8 h 13"/>
                <a:gd name="T4" fmla="*/ 0 w 5"/>
                <a:gd name="T5" fmla="*/ 10 h 13"/>
                <a:gd name="T6" fmla="*/ 3 w 5"/>
                <a:gd name="T7" fmla="*/ 13 h 13"/>
                <a:gd name="T8" fmla="*/ 3 w 5"/>
                <a:gd name="T9" fmla="*/ 13 h 13"/>
                <a:gd name="T10" fmla="*/ 4 w 5"/>
                <a:gd name="T11" fmla="*/ 13 h 13"/>
                <a:gd name="T12" fmla="*/ 5 w 5"/>
                <a:gd name="T13" fmla="*/ 9 h 13"/>
                <a:gd name="T14" fmla="*/ 5 w 5"/>
                <a:gd name="T15" fmla="*/ 8 h 13"/>
                <a:gd name="T16" fmla="*/ 4 w 5"/>
                <a:gd name="T17" fmla="*/ 8 h 13"/>
                <a:gd name="T18" fmla="*/ 3 w 5"/>
                <a:gd name="T19" fmla="*/ 11 h 13"/>
                <a:gd name="T20" fmla="*/ 3 w 5"/>
                <a:gd name="T21" fmla="*/ 11 h 13"/>
                <a:gd name="T22" fmla="*/ 3 w 5"/>
                <a:gd name="T23" fmla="*/ 11 h 13"/>
                <a:gd name="T24" fmla="*/ 2 w 5"/>
                <a:gd name="T25" fmla="*/ 8 h 13"/>
                <a:gd name="T26" fmla="*/ 2 w 5"/>
                <a:gd name="T27" fmla="*/ 0 h 13"/>
                <a:gd name="T28" fmla="*/ 1 w 5"/>
                <a:gd name="T29" fmla="*/ 1 h 13"/>
                <a:gd name="T30" fmla="*/ 1 w 5"/>
                <a:gd name="T31" fmla="*/ 1 h 13"/>
                <a:gd name="T32" fmla="*/ 1 w 5"/>
                <a:gd name="T33" fmla="*/ 3 h 13"/>
                <a:gd name="T34" fmla="*/ 2 w 5"/>
                <a:gd name="T35" fmla="*/ 3 h 13"/>
                <a:gd name="T36" fmla="*/ 3 w 5"/>
                <a:gd name="T37" fmla="*/ 1 h 13"/>
                <a:gd name="T38" fmla="*/ 3 w 5"/>
                <a:gd name="T39" fmla="*/ 1 h 13"/>
                <a:gd name="T40" fmla="*/ 3 w 5"/>
                <a:gd name="T41" fmla="*/ 1 h 13"/>
                <a:gd name="T42" fmla="*/ 3 w 5"/>
                <a:gd name="T43" fmla="*/ 1 h 13"/>
                <a:gd name="T44" fmla="*/ 2 w 5"/>
                <a:gd name="T4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 h="13">
                  <a:moveTo>
                    <a:pt x="2" y="8"/>
                  </a:moveTo>
                  <a:cubicBezTo>
                    <a:pt x="2" y="8"/>
                    <a:pt x="1" y="8"/>
                    <a:pt x="1" y="8"/>
                  </a:cubicBezTo>
                  <a:cubicBezTo>
                    <a:pt x="1" y="9"/>
                    <a:pt x="0" y="10"/>
                    <a:pt x="0" y="10"/>
                  </a:cubicBezTo>
                  <a:cubicBezTo>
                    <a:pt x="0" y="12"/>
                    <a:pt x="2" y="13"/>
                    <a:pt x="3" y="13"/>
                  </a:cubicBezTo>
                  <a:cubicBezTo>
                    <a:pt x="3" y="13"/>
                    <a:pt x="3" y="13"/>
                    <a:pt x="3" y="13"/>
                  </a:cubicBezTo>
                  <a:cubicBezTo>
                    <a:pt x="4" y="13"/>
                    <a:pt x="4" y="13"/>
                    <a:pt x="4" y="13"/>
                  </a:cubicBezTo>
                  <a:cubicBezTo>
                    <a:pt x="5" y="13"/>
                    <a:pt x="5" y="9"/>
                    <a:pt x="5" y="9"/>
                  </a:cubicBezTo>
                  <a:cubicBezTo>
                    <a:pt x="5" y="8"/>
                    <a:pt x="5" y="8"/>
                    <a:pt x="5" y="8"/>
                  </a:cubicBezTo>
                  <a:cubicBezTo>
                    <a:pt x="5" y="8"/>
                    <a:pt x="4" y="8"/>
                    <a:pt x="4" y="8"/>
                  </a:cubicBezTo>
                  <a:cubicBezTo>
                    <a:pt x="4" y="10"/>
                    <a:pt x="4" y="11"/>
                    <a:pt x="3" y="11"/>
                  </a:cubicBezTo>
                  <a:cubicBezTo>
                    <a:pt x="3" y="11"/>
                    <a:pt x="3" y="11"/>
                    <a:pt x="3" y="11"/>
                  </a:cubicBezTo>
                  <a:cubicBezTo>
                    <a:pt x="3" y="11"/>
                    <a:pt x="3" y="11"/>
                    <a:pt x="3" y="11"/>
                  </a:cubicBezTo>
                  <a:cubicBezTo>
                    <a:pt x="3" y="11"/>
                    <a:pt x="2" y="11"/>
                    <a:pt x="2" y="8"/>
                  </a:cubicBezTo>
                  <a:moveTo>
                    <a:pt x="2" y="0"/>
                  </a:moveTo>
                  <a:cubicBezTo>
                    <a:pt x="2" y="0"/>
                    <a:pt x="2" y="1"/>
                    <a:pt x="1" y="1"/>
                  </a:cubicBezTo>
                  <a:cubicBezTo>
                    <a:pt x="1" y="1"/>
                    <a:pt x="1" y="1"/>
                    <a:pt x="1" y="1"/>
                  </a:cubicBezTo>
                  <a:cubicBezTo>
                    <a:pt x="1" y="2"/>
                    <a:pt x="1" y="2"/>
                    <a:pt x="1" y="3"/>
                  </a:cubicBezTo>
                  <a:cubicBezTo>
                    <a:pt x="1" y="3"/>
                    <a:pt x="2" y="3"/>
                    <a:pt x="2" y="3"/>
                  </a:cubicBezTo>
                  <a:cubicBezTo>
                    <a:pt x="2" y="2"/>
                    <a:pt x="2" y="1"/>
                    <a:pt x="3" y="1"/>
                  </a:cubicBezTo>
                  <a:cubicBezTo>
                    <a:pt x="3" y="1"/>
                    <a:pt x="3" y="1"/>
                    <a:pt x="3" y="1"/>
                  </a:cubicBezTo>
                  <a:cubicBezTo>
                    <a:pt x="3" y="1"/>
                    <a:pt x="3" y="1"/>
                    <a:pt x="3" y="1"/>
                  </a:cubicBezTo>
                  <a:cubicBezTo>
                    <a:pt x="3" y="1"/>
                    <a:pt x="3" y="1"/>
                    <a:pt x="3" y="1"/>
                  </a:cubicBezTo>
                  <a:cubicBezTo>
                    <a:pt x="3"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3" name="Freeform 443"/>
            <p:cNvSpPr>
              <a:spLocks/>
            </p:cNvSpPr>
            <p:nvPr/>
          </p:nvSpPr>
          <p:spPr bwMode="auto">
            <a:xfrm>
              <a:off x="894" y="1424"/>
              <a:ext cx="5" cy="6"/>
            </a:xfrm>
            <a:custGeom>
              <a:avLst/>
              <a:gdLst>
                <a:gd name="T0" fmla="*/ 1 w 3"/>
                <a:gd name="T1" fmla="*/ 0 h 4"/>
                <a:gd name="T2" fmla="*/ 0 w 3"/>
                <a:gd name="T3" fmla="*/ 2 h 4"/>
                <a:gd name="T4" fmla="*/ 1 w 3"/>
                <a:gd name="T5" fmla="*/ 4 h 4"/>
                <a:gd name="T6" fmla="*/ 2 w 3"/>
                <a:gd name="T7" fmla="*/ 2 h 4"/>
                <a:gd name="T8" fmla="*/ 3 w 3"/>
                <a:gd name="T9" fmla="*/ 2 h 4"/>
                <a:gd name="T10" fmla="*/ 3 w 3"/>
                <a:gd name="T11" fmla="*/ 2 h 4"/>
                <a:gd name="T12" fmla="*/ 3 w 3"/>
                <a:gd name="T13" fmla="*/ 0 h 4"/>
                <a:gd name="T14" fmla="*/ 3 w 3"/>
                <a:gd name="T15" fmla="*/ 0 h 4"/>
                <a:gd name="T16" fmla="*/ 2 w 3"/>
                <a:gd name="T17" fmla="*/ 1 h 4"/>
                <a:gd name="T18" fmla="*/ 2 w 3"/>
                <a:gd name="T19" fmla="*/ 3 h 4"/>
                <a:gd name="T20" fmla="*/ 1 w 3"/>
                <a:gd name="T21" fmla="*/ 0 h 4"/>
                <a:gd name="T22" fmla="*/ 1 w 3"/>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4">
                  <a:moveTo>
                    <a:pt x="1" y="0"/>
                  </a:moveTo>
                  <a:cubicBezTo>
                    <a:pt x="1" y="0"/>
                    <a:pt x="1" y="1"/>
                    <a:pt x="0" y="2"/>
                  </a:cubicBezTo>
                  <a:cubicBezTo>
                    <a:pt x="0" y="2"/>
                    <a:pt x="1" y="4"/>
                    <a:pt x="1" y="4"/>
                  </a:cubicBezTo>
                  <a:cubicBezTo>
                    <a:pt x="2" y="4"/>
                    <a:pt x="3" y="3"/>
                    <a:pt x="2" y="2"/>
                  </a:cubicBezTo>
                  <a:cubicBezTo>
                    <a:pt x="2" y="2"/>
                    <a:pt x="3" y="2"/>
                    <a:pt x="3" y="2"/>
                  </a:cubicBezTo>
                  <a:cubicBezTo>
                    <a:pt x="3" y="2"/>
                    <a:pt x="3" y="2"/>
                    <a:pt x="3" y="2"/>
                  </a:cubicBezTo>
                  <a:cubicBezTo>
                    <a:pt x="3" y="2"/>
                    <a:pt x="3" y="1"/>
                    <a:pt x="3" y="0"/>
                  </a:cubicBezTo>
                  <a:cubicBezTo>
                    <a:pt x="3" y="0"/>
                    <a:pt x="3" y="0"/>
                    <a:pt x="3" y="0"/>
                  </a:cubicBezTo>
                  <a:cubicBezTo>
                    <a:pt x="3" y="0"/>
                    <a:pt x="3" y="1"/>
                    <a:pt x="2" y="1"/>
                  </a:cubicBezTo>
                  <a:cubicBezTo>
                    <a:pt x="2" y="2"/>
                    <a:pt x="2" y="3"/>
                    <a:pt x="2" y="3"/>
                  </a:cubicBezTo>
                  <a:cubicBezTo>
                    <a:pt x="2" y="3"/>
                    <a:pt x="1" y="3"/>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Freeform 444"/>
            <p:cNvSpPr>
              <a:spLocks/>
            </p:cNvSpPr>
            <p:nvPr/>
          </p:nvSpPr>
          <p:spPr bwMode="auto">
            <a:xfrm>
              <a:off x="877" y="1469"/>
              <a:ext cx="13" cy="15"/>
            </a:xfrm>
            <a:custGeom>
              <a:avLst/>
              <a:gdLst>
                <a:gd name="T0" fmla="*/ 6 w 9"/>
                <a:gd name="T1" fmla="*/ 0 h 10"/>
                <a:gd name="T2" fmla="*/ 6 w 9"/>
                <a:gd name="T3" fmla="*/ 0 h 10"/>
                <a:gd name="T4" fmla="*/ 6 w 9"/>
                <a:gd name="T5" fmla="*/ 0 h 10"/>
                <a:gd name="T6" fmla="*/ 5 w 9"/>
                <a:gd name="T7" fmla="*/ 0 h 10"/>
                <a:gd name="T8" fmla="*/ 5 w 9"/>
                <a:gd name="T9" fmla="*/ 0 h 10"/>
                <a:gd name="T10" fmla="*/ 0 w 9"/>
                <a:gd name="T11" fmla="*/ 1 h 10"/>
                <a:gd name="T12" fmla="*/ 0 w 9"/>
                <a:gd name="T13" fmla="*/ 1 h 10"/>
                <a:gd name="T14" fmla="*/ 0 w 9"/>
                <a:gd name="T15" fmla="*/ 1 h 10"/>
                <a:gd name="T16" fmla="*/ 0 w 9"/>
                <a:gd name="T17" fmla="*/ 1 h 10"/>
                <a:gd name="T18" fmla="*/ 0 w 9"/>
                <a:gd name="T19" fmla="*/ 1 h 10"/>
                <a:gd name="T20" fmla="*/ 0 w 9"/>
                <a:gd name="T21" fmla="*/ 1 h 10"/>
                <a:gd name="T22" fmla="*/ 0 w 9"/>
                <a:gd name="T23" fmla="*/ 1 h 10"/>
                <a:gd name="T24" fmla="*/ 2 w 9"/>
                <a:gd name="T25" fmla="*/ 10 h 10"/>
                <a:gd name="T26" fmla="*/ 2 w 9"/>
                <a:gd name="T27" fmla="*/ 10 h 10"/>
                <a:gd name="T28" fmla="*/ 8 w 9"/>
                <a:gd name="T29" fmla="*/ 3 h 10"/>
                <a:gd name="T30" fmla="*/ 8 w 9"/>
                <a:gd name="T31" fmla="*/ 3 h 10"/>
                <a:gd name="T32" fmla="*/ 6 w 9"/>
                <a:gd name="T33" fmla="*/ 0 h 10"/>
                <a:gd name="T34" fmla="*/ 6 w 9"/>
                <a:gd name="T3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 h="10">
                  <a:moveTo>
                    <a:pt x="6" y="0"/>
                  </a:moveTo>
                  <a:cubicBezTo>
                    <a:pt x="6" y="0"/>
                    <a:pt x="6" y="0"/>
                    <a:pt x="6" y="0"/>
                  </a:cubicBezTo>
                  <a:cubicBezTo>
                    <a:pt x="6" y="0"/>
                    <a:pt x="6" y="0"/>
                    <a:pt x="6" y="0"/>
                  </a:cubicBezTo>
                  <a:cubicBezTo>
                    <a:pt x="5" y="0"/>
                    <a:pt x="5" y="0"/>
                    <a:pt x="5" y="0"/>
                  </a:cubicBezTo>
                  <a:cubicBezTo>
                    <a:pt x="5" y="0"/>
                    <a:pt x="5" y="0"/>
                    <a:pt x="5" y="0"/>
                  </a:cubicBezTo>
                  <a:cubicBezTo>
                    <a:pt x="3" y="0"/>
                    <a:pt x="2"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5"/>
                    <a:pt x="1" y="9"/>
                    <a:pt x="2" y="10"/>
                  </a:cubicBezTo>
                  <a:cubicBezTo>
                    <a:pt x="2" y="10"/>
                    <a:pt x="2" y="10"/>
                    <a:pt x="2" y="10"/>
                  </a:cubicBezTo>
                  <a:cubicBezTo>
                    <a:pt x="3" y="7"/>
                    <a:pt x="7" y="6"/>
                    <a:pt x="8" y="3"/>
                  </a:cubicBezTo>
                  <a:cubicBezTo>
                    <a:pt x="8" y="3"/>
                    <a:pt x="8" y="3"/>
                    <a:pt x="8" y="3"/>
                  </a:cubicBezTo>
                  <a:cubicBezTo>
                    <a:pt x="9" y="0"/>
                    <a:pt x="8" y="0"/>
                    <a:pt x="6" y="0"/>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 name="Freeform 445"/>
            <p:cNvSpPr>
              <a:spLocks/>
            </p:cNvSpPr>
            <p:nvPr/>
          </p:nvSpPr>
          <p:spPr bwMode="auto">
            <a:xfrm>
              <a:off x="874" y="1427"/>
              <a:ext cx="29" cy="57"/>
            </a:xfrm>
            <a:custGeom>
              <a:avLst/>
              <a:gdLst>
                <a:gd name="T0" fmla="*/ 17 w 20"/>
                <a:gd name="T1" fmla="*/ 0 h 39"/>
                <a:gd name="T2" fmla="*/ 17 w 20"/>
                <a:gd name="T3" fmla="*/ 2 h 39"/>
                <a:gd name="T4" fmla="*/ 16 w 20"/>
                <a:gd name="T5" fmla="*/ 2 h 39"/>
                <a:gd name="T6" fmla="*/ 15 w 20"/>
                <a:gd name="T7" fmla="*/ 2 h 39"/>
                <a:gd name="T8" fmla="*/ 15 w 20"/>
                <a:gd name="T9" fmla="*/ 3 h 39"/>
                <a:gd name="T10" fmla="*/ 10 w 20"/>
                <a:gd name="T11" fmla="*/ 7 h 39"/>
                <a:gd name="T12" fmla="*/ 11 w 20"/>
                <a:gd name="T13" fmla="*/ 7 h 39"/>
                <a:gd name="T14" fmla="*/ 13 w 20"/>
                <a:gd name="T15" fmla="*/ 7 h 39"/>
                <a:gd name="T16" fmla="*/ 14 w 20"/>
                <a:gd name="T17" fmla="*/ 11 h 39"/>
                <a:gd name="T18" fmla="*/ 11 w 20"/>
                <a:gd name="T19" fmla="*/ 17 h 39"/>
                <a:gd name="T20" fmla="*/ 12 w 20"/>
                <a:gd name="T21" fmla="*/ 18 h 39"/>
                <a:gd name="T22" fmla="*/ 8 w 20"/>
                <a:gd name="T23" fmla="*/ 22 h 39"/>
                <a:gd name="T24" fmla="*/ 9 w 20"/>
                <a:gd name="T25" fmla="*/ 22 h 39"/>
                <a:gd name="T26" fmla="*/ 14 w 20"/>
                <a:gd name="T27" fmla="*/ 26 h 39"/>
                <a:gd name="T28" fmla="*/ 10 w 20"/>
                <a:gd name="T29" fmla="*/ 24 h 39"/>
                <a:gd name="T30" fmla="*/ 5 w 20"/>
                <a:gd name="T31" fmla="*/ 27 h 39"/>
                <a:gd name="T32" fmla="*/ 5 w 20"/>
                <a:gd name="T33" fmla="*/ 27 h 39"/>
                <a:gd name="T34" fmla="*/ 2 w 20"/>
                <a:gd name="T35" fmla="*/ 28 h 39"/>
                <a:gd name="T36" fmla="*/ 2 w 20"/>
                <a:gd name="T37" fmla="*/ 28 h 39"/>
                <a:gd name="T38" fmla="*/ 2 w 20"/>
                <a:gd name="T39" fmla="*/ 28 h 39"/>
                <a:gd name="T40" fmla="*/ 2 w 20"/>
                <a:gd name="T41" fmla="*/ 30 h 39"/>
                <a:gd name="T42" fmla="*/ 2 w 20"/>
                <a:gd name="T43" fmla="*/ 30 h 39"/>
                <a:gd name="T44" fmla="*/ 2 w 20"/>
                <a:gd name="T45" fmla="*/ 30 h 39"/>
                <a:gd name="T46" fmla="*/ 2 w 20"/>
                <a:gd name="T47" fmla="*/ 30 h 39"/>
                <a:gd name="T48" fmla="*/ 2 w 20"/>
                <a:gd name="T49" fmla="*/ 30 h 39"/>
                <a:gd name="T50" fmla="*/ 7 w 20"/>
                <a:gd name="T51" fmla="*/ 29 h 39"/>
                <a:gd name="T52" fmla="*/ 7 w 20"/>
                <a:gd name="T53" fmla="*/ 29 h 39"/>
                <a:gd name="T54" fmla="*/ 8 w 20"/>
                <a:gd name="T55" fmla="*/ 29 h 39"/>
                <a:gd name="T56" fmla="*/ 8 w 20"/>
                <a:gd name="T57" fmla="*/ 29 h 39"/>
                <a:gd name="T58" fmla="*/ 8 w 20"/>
                <a:gd name="T59" fmla="*/ 29 h 39"/>
                <a:gd name="T60" fmla="*/ 8 w 20"/>
                <a:gd name="T61" fmla="*/ 29 h 39"/>
                <a:gd name="T62" fmla="*/ 8 w 20"/>
                <a:gd name="T63" fmla="*/ 29 h 39"/>
                <a:gd name="T64" fmla="*/ 8 w 20"/>
                <a:gd name="T65" fmla="*/ 29 h 39"/>
                <a:gd name="T66" fmla="*/ 10 w 20"/>
                <a:gd name="T67" fmla="*/ 32 h 39"/>
                <a:gd name="T68" fmla="*/ 10 w 20"/>
                <a:gd name="T69" fmla="*/ 32 h 39"/>
                <a:gd name="T70" fmla="*/ 4 w 20"/>
                <a:gd name="T71" fmla="*/ 39 h 39"/>
                <a:gd name="T72" fmla="*/ 4 w 20"/>
                <a:gd name="T73" fmla="*/ 39 h 39"/>
                <a:gd name="T74" fmla="*/ 12 w 20"/>
                <a:gd name="T75" fmla="*/ 37 h 39"/>
                <a:gd name="T76" fmla="*/ 19 w 20"/>
                <a:gd name="T77" fmla="*/ 38 h 39"/>
                <a:gd name="T78" fmla="*/ 19 w 20"/>
                <a:gd name="T79" fmla="*/ 38 h 39"/>
                <a:gd name="T80" fmla="*/ 19 w 20"/>
                <a:gd name="T81" fmla="*/ 38 h 39"/>
                <a:gd name="T82" fmla="*/ 18 w 20"/>
                <a:gd name="T83" fmla="*/ 38 h 39"/>
                <a:gd name="T84" fmla="*/ 18 w 20"/>
                <a:gd name="T85" fmla="*/ 35 h 39"/>
                <a:gd name="T86" fmla="*/ 17 w 20"/>
                <a:gd name="T87" fmla="*/ 31 h 39"/>
                <a:gd name="T88" fmla="*/ 16 w 20"/>
                <a:gd name="T89" fmla="*/ 25 h 39"/>
                <a:gd name="T90" fmla="*/ 17 w 20"/>
                <a:gd name="T91" fmla="*/ 17 h 39"/>
                <a:gd name="T92" fmla="*/ 17 w 20"/>
                <a:gd name="T93" fmla="*/ 6 h 39"/>
                <a:gd name="T94" fmla="*/ 16 w 20"/>
                <a:gd name="T95" fmla="*/ 6 h 39"/>
                <a:gd name="T96" fmla="*/ 17 w 20"/>
                <a:gd name="T97" fmla="*/ 5 h 39"/>
                <a:gd name="T98" fmla="*/ 17 w 20"/>
                <a:gd name="T99" fmla="*/ 5 h 39"/>
                <a:gd name="T100" fmla="*/ 17 w 20"/>
                <a:gd name="T10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 h="39">
                  <a:moveTo>
                    <a:pt x="17" y="0"/>
                  </a:moveTo>
                  <a:cubicBezTo>
                    <a:pt x="17" y="2"/>
                    <a:pt x="17" y="2"/>
                    <a:pt x="17" y="2"/>
                  </a:cubicBezTo>
                  <a:cubicBezTo>
                    <a:pt x="16" y="2"/>
                    <a:pt x="16" y="2"/>
                    <a:pt x="16" y="2"/>
                  </a:cubicBezTo>
                  <a:cubicBezTo>
                    <a:pt x="16" y="2"/>
                    <a:pt x="16" y="2"/>
                    <a:pt x="15" y="2"/>
                  </a:cubicBezTo>
                  <a:cubicBezTo>
                    <a:pt x="15" y="3"/>
                    <a:pt x="15" y="3"/>
                    <a:pt x="15" y="3"/>
                  </a:cubicBezTo>
                  <a:cubicBezTo>
                    <a:pt x="1" y="7"/>
                    <a:pt x="7" y="7"/>
                    <a:pt x="10" y="7"/>
                  </a:cubicBezTo>
                  <a:cubicBezTo>
                    <a:pt x="10" y="7"/>
                    <a:pt x="11" y="7"/>
                    <a:pt x="11" y="7"/>
                  </a:cubicBezTo>
                  <a:cubicBezTo>
                    <a:pt x="12" y="7"/>
                    <a:pt x="12" y="7"/>
                    <a:pt x="13" y="7"/>
                  </a:cubicBezTo>
                  <a:cubicBezTo>
                    <a:pt x="20" y="7"/>
                    <a:pt x="14" y="11"/>
                    <a:pt x="14" y="11"/>
                  </a:cubicBezTo>
                  <a:cubicBezTo>
                    <a:pt x="6" y="15"/>
                    <a:pt x="11" y="17"/>
                    <a:pt x="11" y="17"/>
                  </a:cubicBezTo>
                  <a:cubicBezTo>
                    <a:pt x="18" y="17"/>
                    <a:pt x="12" y="18"/>
                    <a:pt x="12" y="18"/>
                  </a:cubicBezTo>
                  <a:cubicBezTo>
                    <a:pt x="0" y="20"/>
                    <a:pt x="8" y="22"/>
                    <a:pt x="8" y="22"/>
                  </a:cubicBezTo>
                  <a:cubicBezTo>
                    <a:pt x="8" y="22"/>
                    <a:pt x="9" y="22"/>
                    <a:pt x="9" y="22"/>
                  </a:cubicBezTo>
                  <a:cubicBezTo>
                    <a:pt x="13" y="22"/>
                    <a:pt x="14" y="26"/>
                    <a:pt x="14" y="26"/>
                  </a:cubicBezTo>
                  <a:cubicBezTo>
                    <a:pt x="13" y="24"/>
                    <a:pt x="11" y="24"/>
                    <a:pt x="10" y="24"/>
                  </a:cubicBezTo>
                  <a:cubicBezTo>
                    <a:pt x="8" y="24"/>
                    <a:pt x="6" y="25"/>
                    <a:pt x="5" y="27"/>
                  </a:cubicBezTo>
                  <a:cubicBezTo>
                    <a:pt x="5" y="27"/>
                    <a:pt x="5" y="27"/>
                    <a:pt x="5" y="27"/>
                  </a:cubicBezTo>
                  <a:cubicBezTo>
                    <a:pt x="4" y="27"/>
                    <a:pt x="2" y="27"/>
                    <a:pt x="2" y="28"/>
                  </a:cubicBezTo>
                  <a:cubicBezTo>
                    <a:pt x="2" y="28"/>
                    <a:pt x="2" y="28"/>
                    <a:pt x="2" y="28"/>
                  </a:cubicBezTo>
                  <a:cubicBezTo>
                    <a:pt x="2" y="28"/>
                    <a:pt x="2" y="28"/>
                    <a:pt x="2" y="28"/>
                  </a:cubicBezTo>
                  <a:cubicBezTo>
                    <a:pt x="2" y="28"/>
                    <a:pt x="2" y="29"/>
                    <a:pt x="2" y="30"/>
                  </a:cubicBezTo>
                  <a:cubicBezTo>
                    <a:pt x="2" y="30"/>
                    <a:pt x="2" y="30"/>
                    <a:pt x="2" y="30"/>
                  </a:cubicBezTo>
                  <a:cubicBezTo>
                    <a:pt x="2" y="30"/>
                    <a:pt x="2" y="30"/>
                    <a:pt x="2" y="30"/>
                  </a:cubicBezTo>
                  <a:cubicBezTo>
                    <a:pt x="2" y="30"/>
                    <a:pt x="2" y="30"/>
                    <a:pt x="2" y="30"/>
                  </a:cubicBezTo>
                  <a:cubicBezTo>
                    <a:pt x="2" y="30"/>
                    <a:pt x="2" y="30"/>
                    <a:pt x="2" y="30"/>
                  </a:cubicBezTo>
                  <a:cubicBezTo>
                    <a:pt x="4" y="30"/>
                    <a:pt x="5" y="29"/>
                    <a:pt x="7" y="29"/>
                  </a:cubicBezTo>
                  <a:cubicBezTo>
                    <a:pt x="7" y="29"/>
                    <a:pt x="7" y="29"/>
                    <a:pt x="7" y="29"/>
                  </a:cubicBezTo>
                  <a:cubicBezTo>
                    <a:pt x="7" y="29"/>
                    <a:pt x="7" y="29"/>
                    <a:pt x="8" y="29"/>
                  </a:cubicBezTo>
                  <a:cubicBezTo>
                    <a:pt x="8" y="29"/>
                    <a:pt x="8" y="29"/>
                    <a:pt x="8" y="29"/>
                  </a:cubicBezTo>
                  <a:cubicBezTo>
                    <a:pt x="8" y="29"/>
                    <a:pt x="8" y="29"/>
                    <a:pt x="8" y="29"/>
                  </a:cubicBezTo>
                  <a:cubicBezTo>
                    <a:pt x="8" y="29"/>
                    <a:pt x="8" y="29"/>
                    <a:pt x="8" y="29"/>
                  </a:cubicBezTo>
                  <a:cubicBezTo>
                    <a:pt x="8" y="29"/>
                    <a:pt x="8" y="29"/>
                    <a:pt x="8" y="29"/>
                  </a:cubicBezTo>
                  <a:cubicBezTo>
                    <a:pt x="8" y="29"/>
                    <a:pt x="8" y="29"/>
                    <a:pt x="8" y="29"/>
                  </a:cubicBezTo>
                  <a:cubicBezTo>
                    <a:pt x="10" y="29"/>
                    <a:pt x="11" y="29"/>
                    <a:pt x="10" y="32"/>
                  </a:cubicBezTo>
                  <a:cubicBezTo>
                    <a:pt x="10" y="32"/>
                    <a:pt x="10" y="32"/>
                    <a:pt x="10" y="32"/>
                  </a:cubicBezTo>
                  <a:cubicBezTo>
                    <a:pt x="9" y="35"/>
                    <a:pt x="5" y="36"/>
                    <a:pt x="4" y="39"/>
                  </a:cubicBezTo>
                  <a:cubicBezTo>
                    <a:pt x="4" y="39"/>
                    <a:pt x="4" y="39"/>
                    <a:pt x="4" y="39"/>
                  </a:cubicBezTo>
                  <a:cubicBezTo>
                    <a:pt x="5" y="38"/>
                    <a:pt x="9" y="37"/>
                    <a:pt x="12" y="37"/>
                  </a:cubicBezTo>
                  <a:cubicBezTo>
                    <a:pt x="15" y="37"/>
                    <a:pt x="19" y="38"/>
                    <a:pt x="19" y="38"/>
                  </a:cubicBezTo>
                  <a:cubicBezTo>
                    <a:pt x="19" y="38"/>
                    <a:pt x="19" y="38"/>
                    <a:pt x="19" y="38"/>
                  </a:cubicBezTo>
                  <a:cubicBezTo>
                    <a:pt x="19" y="38"/>
                    <a:pt x="19" y="38"/>
                    <a:pt x="19" y="38"/>
                  </a:cubicBezTo>
                  <a:cubicBezTo>
                    <a:pt x="19" y="38"/>
                    <a:pt x="19" y="38"/>
                    <a:pt x="18" y="38"/>
                  </a:cubicBezTo>
                  <a:cubicBezTo>
                    <a:pt x="17" y="38"/>
                    <a:pt x="17" y="37"/>
                    <a:pt x="18" y="35"/>
                  </a:cubicBezTo>
                  <a:cubicBezTo>
                    <a:pt x="18" y="35"/>
                    <a:pt x="17" y="33"/>
                    <a:pt x="17" y="31"/>
                  </a:cubicBezTo>
                  <a:cubicBezTo>
                    <a:pt x="17" y="30"/>
                    <a:pt x="16" y="28"/>
                    <a:pt x="16" y="25"/>
                  </a:cubicBezTo>
                  <a:cubicBezTo>
                    <a:pt x="16" y="22"/>
                    <a:pt x="16" y="18"/>
                    <a:pt x="17" y="17"/>
                  </a:cubicBezTo>
                  <a:cubicBezTo>
                    <a:pt x="17" y="17"/>
                    <a:pt x="18" y="6"/>
                    <a:pt x="17" y="6"/>
                  </a:cubicBezTo>
                  <a:cubicBezTo>
                    <a:pt x="16" y="6"/>
                    <a:pt x="16" y="6"/>
                    <a:pt x="16" y="6"/>
                  </a:cubicBezTo>
                  <a:cubicBezTo>
                    <a:pt x="16" y="6"/>
                    <a:pt x="17" y="6"/>
                    <a:pt x="17" y="5"/>
                  </a:cubicBezTo>
                  <a:cubicBezTo>
                    <a:pt x="17" y="5"/>
                    <a:pt x="17" y="5"/>
                    <a:pt x="17" y="5"/>
                  </a:cubicBezTo>
                  <a:cubicBezTo>
                    <a:pt x="18" y="1"/>
                    <a:pt x="18"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Freeform 446"/>
            <p:cNvSpPr>
              <a:spLocks/>
            </p:cNvSpPr>
            <p:nvPr/>
          </p:nvSpPr>
          <p:spPr bwMode="auto">
            <a:xfrm>
              <a:off x="896" y="1427"/>
              <a:ext cx="3" cy="3"/>
            </a:xfrm>
            <a:custGeom>
              <a:avLst/>
              <a:gdLst>
                <a:gd name="T0" fmla="*/ 2 w 2"/>
                <a:gd name="T1" fmla="*/ 0 h 2"/>
                <a:gd name="T2" fmla="*/ 1 w 2"/>
                <a:gd name="T3" fmla="*/ 0 h 2"/>
                <a:gd name="T4" fmla="*/ 0 w 2"/>
                <a:gd name="T5" fmla="*/ 2 h 2"/>
                <a:gd name="T6" fmla="*/ 1 w 2"/>
                <a:gd name="T7" fmla="*/ 2 h 2"/>
                <a:gd name="T8" fmla="*/ 2 w 2"/>
                <a:gd name="T9" fmla="*/ 2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cubicBezTo>
                    <a:pt x="2" y="0"/>
                    <a:pt x="1" y="0"/>
                    <a:pt x="1" y="0"/>
                  </a:cubicBezTo>
                  <a:cubicBezTo>
                    <a:pt x="2" y="1"/>
                    <a:pt x="1" y="2"/>
                    <a:pt x="0" y="2"/>
                  </a:cubicBezTo>
                  <a:cubicBezTo>
                    <a:pt x="1" y="2"/>
                    <a:pt x="1" y="2"/>
                    <a:pt x="1" y="2"/>
                  </a:cubicBezTo>
                  <a:cubicBezTo>
                    <a:pt x="1" y="2"/>
                    <a:pt x="1" y="2"/>
                    <a:pt x="2" y="2"/>
                  </a:cubicBezTo>
                  <a:cubicBezTo>
                    <a:pt x="2" y="2"/>
                    <a:pt x="2" y="2"/>
                    <a:pt x="2" y="0"/>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7" name="Freeform 447"/>
            <p:cNvSpPr>
              <a:spLocks noEditPoints="1"/>
            </p:cNvSpPr>
            <p:nvPr/>
          </p:nvSpPr>
          <p:spPr bwMode="auto">
            <a:xfrm>
              <a:off x="877" y="1469"/>
              <a:ext cx="11" cy="15"/>
            </a:xfrm>
            <a:custGeom>
              <a:avLst/>
              <a:gdLst>
                <a:gd name="T0" fmla="*/ 8 w 8"/>
                <a:gd name="T1" fmla="*/ 3 h 10"/>
                <a:gd name="T2" fmla="*/ 8 w 8"/>
                <a:gd name="T3" fmla="*/ 3 h 10"/>
                <a:gd name="T4" fmla="*/ 2 w 8"/>
                <a:gd name="T5" fmla="*/ 10 h 10"/>
                <a:gd name="T6" fmla="*/ 2 w 8"/>
                <a:gd name="T7" fmla="*/ 10 h 10"/>
                <a:gd name="T8" fmla="*/ 8 w 8"/>
                <a:gd name="T9" fmla="*/ 3 h 10"/>
                <a:gd name="T10" fmla="*/ 8 w 8"/>
                <a:gd name="T11" fmla="*/ 3 h 10"/>
                <a:gd name="T12" fmla="*/ 0 w 8"/>
                <a:gd name="T13" fmla="*/ 1 h 10"/>
                <a:gd name="T14" fmla="*/ 0 w 8"/>
                <a:gd name="T15" fmla="*/ 1 h 10"/>
                <a:gd name="T16" fmla="*/ 0 w 8"/>
                <a:gd name="T17" fmla="*/ 1 h 10"/>
                <a:gd name="T18" fmla="*/ 0 w 8"/>
                <a:gd name="T19" fmla="*/ 1 h 10"/>
                <a:gd name="T20" fmla="*/ 0 w 8"/>
                <a:gd name="T21" fmla="*/ 1 h 10"/>
                <a:gd name="T22" fmla="*/ 0 w 8"/>
                <a:gd name="T23" fmla="*/ 1 h 10"/>
                <a:gd name="T24" fmla="*/ 5 w 8"/>
                <a:gd name="T25" fmla="*/ 0 h 10"/>
                <a:gd name="T26" fmla="*/ 5 w 8"/>
                <a:gd name="T27" fmla="*/ 0 h 10"/>
                <a:gd name="T28" fmla="*/ 5 w 8"/>
                <a:gd name="T29" fmla="*/ 0 h 10"/>
                <a:gd name="T30" fmla="*/ 6 w 8"/>
                <a:gd name="T31" fmla="*/ 0 h 10"/>
                <a:gd name="T32" fmla="*/ 6 w 8"/>
                <a:gd name="T33" fmla="*/ 0 h 10"/>
                <a:gd name="T34" fmla="*/ 6 w 8"/>
                <a:gd name="T35" fmla="*/ 0 h 10"/>
                <a:gd name="T36" fmla="*/ 6 w 8"/>
                <a:gd name="T37" fmla="*/ 0 h 10"/>
                <a:gd name="T38" fmla="*/ 6 w 8"/>
                <a:gd name="T39" fmla="*/ 0 h 10"/>
                <a:gd name="T40" fmla="*/ 6 w 8"/>
                <a:gd name="T41" fmla="*/ 0 h 10"/>
                <a:gd name="T42" fmla="*/ 6 w 8"/>
                <a:gd name="T4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 h="10">
                  <a:moveTo>
                    <a:pt x="8" y="3"/>
                  </a:moveTo>
                  <a:cubicBezTo>
                    <a:pt x="8" y="3"/>
                    <a:pt x="8" y="3"/>
                    <a:pt x="8" y="3"/>
                  </a:cubicBezTo>
                  <a:cubicBezTo>
                    <a:pt x="7" y="6"/>
                    <a:pt x="3" y="7"/>
                    <a:pt x="2" y="10"/>
                  </a:cubicBezTo>
                  <a:cubicBezTo>
                    <a:pt x="2" y="10"/>
                    <a:pt x="2" y="10"/>
                    <a:pt x="2" y="10"/>
                  </a:cubicBezTo>
                  <a:cubicBezTo>
                    <a:pt x="3" y="7"/>
                    <a:pt x="7" y="6"/>
                    <a:pt x="8" y="3"/>
                  </a:cubicBezTo>
                  <a:cubicBezTo>
                    <a:pt x="8" y="3"/>
                    <a:pt x="8" y="3"/>
                    <a:pt x="8" y="3"/>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5" y="0"/>
                  </a:moveTo>
                  <a:cubicBezTo>
                    <a:pt x="5" y="0"/>
                    <a:pt x="5" y="0"/>
                    <a:pt x="5" y="0"/>
                  </a:cubicBezTo>
                  <a:cubicBezTo>
                    <a:pt x="5" y="0"/>
                    <a:pt x="5" y="0"/>
                    <a:pt x="5" y="0"/>
                  </a:cubicBezTo>
                  <a:moveTo>
                    <a:pt x="6" y="0"/>
                  </a:moveTo>
                  <a:cubicBezTo>
                    <a:pt x="6" y="0"/>
                    <a:pt x="6" y="0"/>
                    <a:pt x="6" y="0"/>
                  </a:cubicBezTo>
                  <a:cubicBezTo>
                    <a:pt x="6" y="0"/>
                    <a:pt x="6" y="0"/>
                    <a:pt x="6" y="0"/>
                  </a:cubicBezTo>
                  <a:moveTo>
                    <a:pt x="6" y="0"/>
                  </a:moveTo>
                  <a:cubicBezTo>
                    <a:pt x="6" y="0"/>
                    <a:pt x="6" y="0"/>
                    <a:pt x="6" y="0"/>
                  </a:cubicBezTo>
                  <a:cubicBezTo>
                    <a:pt x="6" y="0"/>
                    <a:pt x="6" y="0"/>
                    <a:pt x="6" y="0"/>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8" name="Freeform 448"/>
            <p:cNvSpPr>
              <a:spLocks noEditPoints="1"/>
            </p:cNvSpPr>
            <p:nvPr/>
          </p:nvSpPr>
          <p:spPr bwMode="auto">
            <a:xfrm>
              <a:off x="903" y="1479"/>
              <a:ext cx="3" cy="3"/>
            </a:xfrm>
            <a:custGeom>
              <a:avLst/>
              <a:gdLst>
                <a:gd name="T0" fmla="*/ 2 w 2"/>
                <a:gd name="T1" fmla="*/ 1 h 2"/>
                <a:gd name="T2" fmla="*/ 0 w 2"/>
                <a:gd name="T3" fmla="*/ 2 h 2"/>
                <a:gd name="T4" fmla="*/ 2 w 2"/>
                <a:gd name="T5" fmla="*/ 1 h 2"/>
                <a:gd name="T6" fmla="*/ 2 w 2"/>
                <a:gd name="T7" fmla="*/ 0 h 2"/>
                <a:gd name="T8" fmla="*/ 2 w 2"/>
                <a:gd name="T9" fmla="*/ 1 h 2"/>
                <a:gd name="T10" fmla="*/ 2 w 2"/>
                <a:gd name="T11" fmla="*/ 1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1"/>
                  </a:moveTo>
                  <a:cubicBezTo>
                    <a:pt x="1" y="2"/>
                    <a:pt x="0" y="2"/>
                    <a:pt x="0" y="2"/>
                  </a:cubicBezTo>
                  <a:cubicBezTo>
                    <a:pt x="0" y="2"/>
                    <a:pt x="1" y="2"/>
                    <a:pt x="2" y="1"/>
                  </a:cubicBezTo>
                  <a:moveTo>
                    <a:pt x="2" y="0"/>
                  </a:moveTo>
                  <a:cubicBezTo>
                    <a:pt x="2" y="0"/>
                    <a:pt x="2" y="0"/>
                    <a:pt x="2" y="1"/>
                  </a:cubicBezTo>
                  <a:cubicBezTo>
                    <a:pt x="2" y="1"/>
                    <a:pt x="2" y="1"/>
                    <a:pt x="2" y="1"/>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9" name="Freeform 449"/>
            <p:cNvSpPr>
              <a:spLocks noEditPoints="1"/>
            </p:cNvSpPr>
            <p:nvPr/>
          </p:nvSpPr>
          <p:spPr bwMode="auto">
            <a:xfrm>
              <a:off x="890" y="1481"/>
              <a:ext cx="17" cy="9"/>
            </a:xfrm>
            <a:custGeom>
              <a:avLst/>
              <a:gdLst>
                <a:gd name="T0" fmla="*/ 9 w 12"/>
                <a:gd name="T1" fmla="*/ 1 h 6"/>
                <a:gd name="T2" fmla="*/ 11 w 12"/>
                <a:gd name="T3" fmla="*/ 0 h 6"/>
                <a:gd name="T4" fmla="*/ 9 w 12"/>
                <a:gd name="T5" fmla="*/ 1 h 6"/>
                <a:gd name="T6" fmla="*/ 11 w 12"/>
                <a:gd name="T7" fmla="*/ 0 h 6"/>
                <a:gd name="T8" fmla="*/ 8 w 12"/>
                <a:gd name="T9" fmla="*/ 1 h 6"/>
                <a:gd name="T10" fmla="*/ 8 w 12"/>
                <a:gd name="T11" fmla="*/ 1 h 6"/>
                <a:gd name="T12" fmla="*/ 8 w 12"/>
                <a:gd name="T13" fmla="*/ 1 h 6"/>
                <a:gd name="T14" fmla="*/ 8 w 12"/>
                <a:gd name="T15" fmla="*/ 1 h 6"/>
                <a:gd name="T16" fmla="*/ 8 w 12"/>
                <a:gd name="T17" fmla="*/ 1 h 6"/>
                <a:gd name="T18" fmla="*/ 0 w 12"/>
                <a:gd name="T19" fmla="*/ 6 h 6"/>
                <a:gd name="T20" fmla="*/ 1 w 12"/>
                <a:gd name="T21" fmla="*/ 6 h 6"/>
                <a:gd name="T22" fmla="*/ 9 w 12"/>
                <a:gd name="T23" fmla="*/ 2 h 6"/>
                <a:gd name="T24" fmla="*/ 11 w 12"/>
                <a:gd name="T25" fmla="*/ 0 h 6"/>
                <a:gd name="T26" fmla="*/ 12 w 12"/>
                <a:gd name="T27" fmla="*/ 0 h 6"/>
                <a:gd name="T28" fmla="*/ 11 w 12"/>
                <a:gd name="T29" fmla="*/ 0 h 6"/>
                <a:gd name="T30" fmla="*/ 11 w 12"/>
                <a:gd name="T3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6">
                  <a:moveTo>
                    <a:pt x="9" y="1"/>
                  </a:moveTo>
                  <a:cubicBezTo>
                    <a:pt x="9" y="1"/>
                    <a:pt x="10" y="1"/>
                    <a:pt x="11" y="0"/>
                  </a:cubicBezTo>
                  <a:cubicBezTo>
                    <a:pt x="10" y="1"/>
                    <a:pt x="9" y="1"/>
                    <a:pt x="9" y="1"/>
                  </a:cubicBezTo>
                  <a:moveTo>
                    <a:pt x="11" y="0"/>
                  </a:moveTo>
                  <a:cubicBezTo>
                    <a:pt x="10" y="0"/>
                    <a:pt x="9" y="0"/>
                    <a:pt x="8" y="1"/>
                  </a:cubicBezTo>
                  <a:cubicBezTo>
                    <a:pt x="8" y="1"/>
                    <a:pt x="8" y="1"/>
                    <a:pt x="8" y="1"/>
                  </a:cubicBezTo>
                  <a:cubicBezTo>
                    <a:pt x="8" y="1"/>
                    <a:pt x="8" y="1"/>
                    <a:pt x="8" y="1"/>
                  </a:cubicBezTo>
                  <a:cubicBezTo>
                    <a:pt x="8" y="1"/>
                    <a:pt x="8" y="1"/>
                    <a:pt x="8" y="1"/>
                  </a:cubicBezTo>
                  <a:cubicBezTo>
                    <a:pt x="8" y="1"/>
                    <a:pt x="8" y="1"/>
                    <a:pt x="8" y="1"/>
                  </a:cubicBezTo>
                  <a:cubicBezTo>
                    <a:pt x="8" y="1"/>
                    <a:pt x="1" y="3"/>
                    <a:pt x="0" y="6"/>
                  </a:cubicBezTo>
                  <a:cubicBezTo>
                    <a:pt x="0" y="6"/>
                    <a:pt x="0" y="6"/>
                    <a:pt x="1" y="6"/>
                  </a:cubicBezTo>
                  <a:cubicBezTo>
                    <a:pt x="2" y="6"/>
                    <a:pt x="5" y="5"/>
                    <a:pt x="9" y="2"/>
                  </a:cubicBezTo>
                  <a:cubicBezTo>
                    <a:pt x="10" y="1"/>
                    <a:pt x="11" y="0"/>
                    <a:pt x="11" y="0"/>
                  </a:cubicBezTo>
                  <a:cubicBezTo>
                    <a:pt x="11" y="0"/>
                    <a:pt x="12" y="0"/>
                    <a:pt x="12" y="0"/>
                  </a:cubicBezTo>
                  <a:cubicBezTo>
                    <a:pt x="11" y="0"/>
                    <a:pt x="11" y="0"/>
                    <a:pt x="11" y="0"/>
                  </a:cubicBezTo>
                  <a:cubicBezTo>
                    <a:pt x="11" y="0"/>
                    <a:pt x="11"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0" name="Freeform 450"/>
            <p:cNvSpPr>
              <a:spLocks noEditPoints="1"/>
            </p:cNvSpPr>
            <p:nvPr/>
          </p:nvSpPr>
          <p:spPr bwMode="auto">
            <a:xfrm>
              <a:off x="902" y="1481"/>
              <a:ext cx="13" cy="10"/>
            </a:xfrm>
            <a:custGeom>
              <a:avLst/>
              <a:gdLst>
                <a:gd name="T0" fmla="*/ 7 w 9"/>
                <a:gd name="T1" fmla="*/ 2 h 7"/>
                <a:gd name="T2" fmla="*/ 7 w 9"/>
                <a:gd name="T3" fmla="*/ 5 h 7"/>
                <a:gd name="T4" fmla="*/ 7 w 9"/>
                <a:gd name="T5" fmla="*/ 5 h 7"/>
                <a:gd name="T6" fmla="*/ 9 w 9"/>
                <a:gd name="T7" fmla="*/ 4 h 7"/>
                <a:gd name="T8" fmla="*/ 8 w 9"/>
                <a:gd name="T9" fmla="*/ 3 h 7"/>
                <a:gd name="T10" fmla="*/ 7 w 9"/>
                <a:gd name="T11" fmla="*/ 2 h 7"/>
                <a:gd name="T12" fmla="*/ 4 w 9"/>
                <a:gd name="T13" fmla="*/ 0 h 7"/>
                <a:gd name="T14" fmla="*/ 4 w 9"/>
                <a:gd name="T15" fmla="*/ 1 h 7"/>
                <a:gd name="T16" fmla="*/ 1 w 9"/>
                <a:gd name="T17" fmla="*/ 7 h 7"/>
                <a:gd name="T18" fmla="*/ 6 w 9"/>
                <a:gd name="T19" fmla="*/ 1 h 7"/>
                <a:gd name="T20" fmla="*/ 6 w 9"/>
                <a:gd name="T21" fmla="*/ 2 h 7"/>
                <a:gd name="T22" fmla="*/ 4 w 9"/>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7">
                  <a:moveTo>
                    <a:pt x="7" y="2"/>
                  </a:moveTo>
                  <a:cubicBezTo>
                    <a:pt x="7" y="2"/>
                    <a:pt x="8" y="3"/>
                    <a:pt x="7" y="5"/>
                  </a:cubicBezTo>
                  <a:cubicBezTo>
                    <a:pt x="7" y="5"/>
                    <a:pt x="7" y="5"/>
                    <a:pt x="7" y="5"/>
                  </a:cubicBezTo>
                  <a:cubicBezTo>
                    <a:pt x="8" y="5"/>
                    <a:pt x="8" y="5"/>
                    <a:pt x="9" y="4"/>
                  </a:cubicBezTo>
                  <a:cubicBezTo>
                    <a:pt x="8" y="3"/>
                    <a:pt x="8" y="3"/>
                    <a:pt x="8" y="3"/>
                  </a:cubicBezTo>
                  <a:cubicBezTo>
                    <a:pt x="7" y="2"/>
                    <a:pt x="7" y="2"/>
                    <a:pt x="7" y="2"/>
                  </a:cubicBezTo>
                  <a:moveTo>
                    <a:pt x="4" y="0"/>
                  </a:moveTo>
                  <a:cubicBezTo>
                    <a:pt x="4" y="1"/>
                    <a:pt x="4" y="1"/>
                    <a:pt x="4" y="1"/>
                  </a:cubicBezTo>
                  <a:cubicBezTo>
                    <a:pt x="4" y="1"/>
                    <a:pt x="0" y="6"/>
                    <a:pt x="1" y="7"/>
                  </a:cubicBezTo>
                  <a:cubicBezTo>
                    <a:pt x="1" y="7"/>
                    <a:pt x="4" y="3"/>
                    <a:pt x="6" y="1"/>
                  </a:cubicBezTo>
                  <a:cubicBezTo>
                    <a:pt x="6" y="1"/>
                    <a:pt x="6" y="1"/>
                    <a:pt x="6" y="2"/>
                  </a:cubicBezTo>
                  <a:cubicBezTo>
                    <a:pt x="4"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1" name="Freeform 451"/>
            <p:cNvSpPr>
              <a:spLocks noEditPoints="1"/>
            </p:cNvSpPr>
            <p:nvPr/>
          </p:nvSpPr>
          <p:spPr bwMode="auto">
            <a:xfrm>
              <a:off x="874" y="1395"/>
              <a:ext cx="25" cy="31"/>
            </a:xfrm>
            <a:custGeom>
              <a:avLst/>
              <a:gdLst>
                <a:gd name="T0" fmla="*/ 3 w 17"/>
                <a:gd name="T1" fmla="*/ 19 h 21"/>
                <a:gd name="T2" fmla="*/ 2 w 17"/>
                <a:gd name="T3" fmla="*/ 21 h 21"/>
                <a:gd name="T4" fmla="*/ 2 w 17"/>
                <a:gd name="T5" fmla="*/ 21 h 21"/>
                <a:gd name="T6" fmla="*/ 2 w 17"/>
                <a:gd name="T7" fmla="*/ 21 h 21"/>
                <a:gd name="T8" fmla="*/ 3 w 17"/>
                <a:gd name="T9" fmla="*/ 21 h 21"/>
                <a:gd name="T10" fmla="*/ 3 w 17"/>
                <a:gd name="T11" fmla="*/ 21 h 21"/>
                <a:gd name="T12" fmla="*/ 3 w 17"/>
                <a:gd name="T13" fmla="*/ 19 h 21"/>
                <a:gd name="T14" fmla="*/ 7 w 17"/>
                <a:gd name="T15" fmla="*/ 16 h 21"/>
                <a:gd name="T16" fmla="*/ 5 w 17"/>
                <a:gd name="T17" fmla="*/ 17 h 21"/>
                <a:gd name="T18" fmla="*/ 5 w 17"/>
                <a:gd name="T19" fmla="*/ 19 h 21"/>
                <a:gd name="T20" fmla="*/ 5 w 17"/>
                <a:gd name="T21" fmla="*/ 20 h 21"/>
                <a:gd name="T22" fmla="*/ 7 w 17"/>
                <a:gd name="T23" fmla="*/ 19 h 21"/>
                <a:gd name="T24" fmla="*/ 7 w 17"/>
                <a:gd name="T25" fmla="*/ 16 h 21"/>
                <a:gd name="T26" fmla="*/ 17 w 17"/>
                <a:gd name="T27" fmla="*/ 15 h 21"/>
                <a:gd name="T28" fmla="*/ 17 w 17"/>
                <a:gd name="T29" fmla="*/ 20 h 21"/>
                <a:gd name="T30" fmla="*/ 17 w 17"/>
                <a:gd name="T31" fmla="*/ 16 h 21"/>
                <a:gd name="T32" fmla="*/ 17 w 17"/>
                <a:gd name="T33" fmla="*/ 15 h 21"/>
                <a:gd name="T34" fmla="*/ 10 w 17"/>
                <a:gd name="T35" fmla="*/ 14 h 21"/>
                <a:gd name="T36" fmla="*/ 9 w 17"/>
                <a:gd name="T37" fmla="*/ 15 h 21"/>
                <a:gd name="T38" fmla="*/ 9 w 17"/>
                <a:gd name="T39" fmla="*/ 19 h 21"/>
                <a:gd name="T40" fmla="*/ 10 w 17"/>
                <a:gd name="T41" fmla="*/ 19 h 21"/>
                <a:gd name="T42" fmla="*/ 10 w 17"/>
                <a:gd name="T43" fmla="*/ 14 h 21"/>
                <a:gd name="T44" fmla="*/ 16 w 17"/>
                <a:gd name="T45" fmla="*/ 13 h 21"/>
                <a:gd name="T46" fmla="*/ 16 w 17"/>
                <a:gd name="T47" fmla="*/ 14 h 21"/>
                <a:gd name="T48" fmla="*/ 16 w 17"/>
                <a:gd name="T49" fmla="*/ 17 h 21"/>
                <a:gd name="T50" fmla="*/ 15 w 17"/>
                <a:gd name="T51" fmla="*/ 20 h 21"/>
                <a:gd name="T52" fmla="*/ 16 w 17"/>
                <a:gd name="T53" fmla="*/ 21 h 21"/>
                <a:gd name="T54" fmla="*/ 16 w 17"/>
                <a:gd name="T55" fmla="*/ 21 h 21"/>
                <a:gd name="T56" fmla="*/ 16 w 17"/>
                <a:gd name="T57" fmla="*/ 21 h 21"/>
                <a:gd name="T58" fmla="*/ 17 w 17"/>
                <a:gd name="T59" fmla="*/ 15 h 21"/>
                <a:gd name="T60" fmla="*/ 16 w 17"/>
                <a:gd name="T61" fmla="*/ 13 h 21"/>
                <a:gd name="T62" fmla="*/ 12 w 17"/>
                <a:gd name="T63" fmla="*/ 12 h 21"/>
                <a:gd name="T64" fmla="*/ 12 w 17"/>
                <a:gd name="T65" fmla="*/ 14 h 21"/>
                <a:gd name="T66" fmla="*/ 11 w 17"/>
                <a:gd name="T67" fmla="*/ 14 h 21"/>
                <a:gd name="T68" fmla="*/ 11 w 17"/>
                <a:gd name="T69" fmla="*/ 17 h 21"/>
                <a:gd name="T70" fmla="*/ 11 w 17"/>
                <a:gd name="T71" fmla="*/ 19 h 21"/>
                <a:gd name="T72" fmla="*/ 11 w 17"/>
                <a:gd name="T73" fmla="*/ 19 h 21"/>
                <a:gd name="T74" fmla="*/ 13 w 17"/>
                <a:gd name="T75" fmla="*/ 19 h 21"/>
                <a:gd name="T76" fmla="*/ 13 w 17"/>
                <a:gd name="T77" fmla="*/ 16 h 21"/>
                <a:gd name="T78" fmla="*/ 12 w 17"/>
                <a:gd name="T79" fmla="*/ 12 h 21"/>
                <a:gd name="T80" fmla="*/ 4 w 17"/>
                <a:gd name="T81" fmla="*/ 0 h 21"/>
                <a:gd name="T82" fmla="*/ 8 w 17"/>
                <a:gd name="T83" fmla="*/ 6 h 21"/>
                <a:gd name="T84" fmla="*/ 11 w 17"/>
                <a:gd name="T85" fmla="*/ 8 h 21"/>
                <a:gd name="T86" fmla="*/ 6 w 17"/>
                <a:gd name="T87" fmla="*/ 11 h 21"/>
                <a:gd name="T88" fmla="*/ 8 w 17"/>
                <a:gd name="T89" fmla="*/ 12 h 21"/>
                <a:gd name="T90" fmla="*/ 8 w 17"/>
                <a:gd name="T91" fmla="*/ 12 h 21"/>
                <a:gd name="T92" fmla="*/ 10 w 17"/>
                <a:gd name="T93" fmla="*/ 12 h 21"/>
                <a:gd name="T94" fmla="*/ 11 w 17"/>
                <a:gd name="T95" fmla="*/ 11 h 21"/>
                <a:gd name="T96" fmla="*/ 14 w 17"/>
                <a:gd name="T97" fmla="*/ 12 h 21"/>
                <a:gd name="T98" fmla="*/ 14 w 17"/>
                <a:gd name="T99" fmla="*/ 19 h 21"/>
                <a:gd name="T100" fmla="*/ 15 w 17"/>
                <a:gd name="T101" fmla="*/ 20 h 21"/>
                <a:gd name="T102" fmla="*/ 15 w 17"/>
                <a:gd name="T103" fmla="*/ 14 h 21"/>
                <a:gd name="T104" fmla="*/ 15 w 17"/>
                <a:gd name="T105" fmla="*/ 12 h 21"/>
                <a:gd name="T106" fmla="*/ 16 w 17"/>
                <a:gd name="T107" fmla="*/ 12 h 21"/>
                <a:gd name="T108" fmla="*/ 16 w 17"/>
                <a:gd name="T109" fmla="*/ 12 h 21"/>
                <a:gd name="T110" fmla="*/ 17 w 17"/>
                <a:gd name="T111" fmla="*/ 13 h 21"/>
                <a:gd name="T112" fmla="*/ 15 w 17"/>
                <a:gd name="T113" fmla="*/ 6 h 21"/>
                <a:gd name="T114" fmla="*/ 5 w 17"/>
                <a:gd name="T115" fmla="*/ 0 h 21"/>
                <a:gd name="T116" fmla="*/ 4 w 17"/>
                <a:gd name="T1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 h="21">
                  <a:moveTo>
                    <a:pt x="3" y="19"/>
                  </a:moveTo>
                  <a:cubicBezTo>
                    <a:pt x="1" y="20"/>
                    <a:pt x="1" y="21"/>
                    <a:pt x="2" y="21"/>
                  </a:cubicBezTo>
                  <a:cubicBezTo>
                    <a:pt x="2" y="21"/>
                    <a:pt x="2" y="21"/>
                    <a:pt x="2" y="21"/>
                  </a:cubicBezTo>
                  <a:cubicBezTo>
                    <a:pt x="2" y="21"/>
                    <a:pt x="2" y="21"/>
                    <a:pt x="2" y="21"/>
                  </a:cubicBezTo>
                  <a:cubicBezTo>
                    <a:pt x="3" y="21"/>
                    <a:pt x="3" y="21"/>
                    <a:pt x="3" y="21"/>
                  </a:cubicBezTo>
                  <a:cubicBezTo>
                    <a:pt x="3" y="21"/>
                    <a:pt x="3" y="21"/>
                    <a:pt x="3" y="21"/>
                  </a:cubicBezTo>
                  <a:cubicBezTo>
                    <a:pt x="3" y="20"/>
                    <a:pt x="3" y="19"/>
                    <a:pt x="3" y="19"/>
                  </a:cubicBezTo>
                  <a:moveTo>
                    <a:pt x="7" y="16"/>
                  </a:moveTo>
                  <a:cubicBezTo>
                    <a:pt x="6" y="17"/>
                    <a:pt x="6" y="17"/>
                    <a:pt x="5" y="17"/>
                  </a:cubicBezTo>
                  <a:cubicBezTo>
                    <a:pt x="5" y="18"/>
                    <a:pt x="5" y="19"/>
                    <a:pt x="5" y="19"/>
                  </a:cubicBezTo>
                  <a:cubicBezTo>
                    <a:pt x="5" y="20"/>
                    <a:pt x="5" y="20"/>
                    <a:pt x="5" y="20"/>
                  </a:cubicBezTo>
                  <a:cubicBezTo>
                    <a:pt x="6" y="20"/>
                    <a:pt x="6" y="20"/>
                    <a:pt x="7" y="19"/>
                  </a:cubicBezTo>
                  <a:cubicBezTo>
                    <a:pt x="7" y="18"/>
                    <a:pt x="7" y="17"/>
                    <a:pt x="7" y="16"/>
                  </a:cubicBezTo>
                  <a:moveTo>
                    <a:pt x="17" y="15"/>
                  </a:moveTo>
                  <a:cubicBezTo>
                    <a:pt x="17" y="16"/>
                    <a:pt x="17" y="19"/>
                    <a:pt x="17" y="20"/>
                  </a:cubicBezTo>
                  <a:cubicBezTo>
                    <a:pt x="17" y="19"/>
                    <a:pt x="17" y="17"/>
                    <a:pt x="17" y="16"/>
                  </a:cubicBezTo>
                  <a:cubicBezTo>
                    <a:pt x="17" y="16"/>
                    <a:pt x="17" y="16"/>
                    <a:pt x="17" y="15"/>
                  </a:cubicBezTo>
                  <a:moveTo>
                    <a:pt x="10" y="14"/>
                  </a:moveTo>
                  <a:cubicBezTo>
                    <a:pt x="10" y="15"/>
                    <a:pt x="9" y="15"/>
                    <a:pt x="9" y="15"/>
                  </a:cubicBezTo>
                  <a:cubicBezTo>
                    <a:pt x="9" y="16"/>
                    <a:pt x="9" y="18"/>
                    <a:pt x="9" y="19"/>
                  </a:cubicBezTo>
                  <a:cubicBezTo>
                    <a:pt x="9" y="19"/>
                    <a:pt x="9" y="19"/>
                    <a:pt x="10" y="19"/>
                  </a:cubicBezTo>
                  <a:cubicBezTo>
                    <a:pt x="10" y="18"/>
                    <a:pt x="10" y="16"/>
                    <a:pt x="10" y="14"/>
                  </a:cubicBezTo>
                  <a:moveTo>
                    <a:pt x="16" y="13"/>
                  </a:moveTo>
                  <a:cubicBezTo>
                    <a:pt x="16" y="13"/>
                    <a:pt x="16" y="14"/>
                    <a:pt x="16" y="14"/>
                  </a:cubicBezTo>
                  <a:cubicBezTo>
                    <a:pt x="15" y="14"/>
                    <a:pt x="16" y="17"/>
                    <a:pt x="16" y="17"/>
                  </a:cubicBezTo>
                  <a:cubicBezTo>
                    <a:pt x="15" y="18"/>
                    <a:pt x="15" y="19"/>
                    <a:pt x="15" y="20"/>
                  </a:cubicBezTo>
                  <a:cubicBezTo>
                    <a:pt x="16" y="21"/>
                    <a:pt x="16" y="21"/>
                    <a:pt x="16" y="21"/>
                  </a:cubicBezTo>
                  <a:cubicBezTo>
                    <a:pt x="16" y="21"/>
                    <a:pt x="16" y="21"/>
                    <a:pt x="16" y="21"/>
                  </a:cubicBezTo>
                  <a:cubicBezTo>
                    <a:pt x="16" y="21"/>
                    <a:pt x="16" y="21"/>
                    <a:pt x="16" y="21"/>
                  </a:cubicBezTo>
                  <a:cubicBezTo>
                    <a:pt x="17" y="18"/>
                    <a:pt x="17" y="15"/>
                    <a:pt x="17" y="15"/>
                  </a:cubicBezTo>
                  <a:cubicBezTo>
                    <a:pt x="17" y="14"/>
                    <a:pt x="16" y="13"/>
                    <a:pt x="16" y="13"/>
                  </a:cubicBezTo>
                  <a:moveTo>
                    <a:pt x="12" y="12"/>
                  </a:moveTo>
                  <a:cubicBezTo>
                    <a:pt x="12" y="13"/>
                    <a:pt x="12" y="14"/>
                    <a:pt x="12" y="14"/>
                  </a:cubicBezTo>
                  <a:cubicBezTo>
                    <a:pt x="11" y="14"/>
                    <a:pt x="11" y="14"/>
                    <a:pt x="11" y="14"/>
                  </a:cubicBezTo>
                  <a:cubicBezTo>
                    <a:pt x="11" y="15"/>
                    <a:pt x="11" y="17"/>
                    <a:pt x="11" y="17"/>
                  </a:cubicBezTo>
                  <a:cubicBezTo>
                    <a:pt x="11" y="18"/>
                    <a:pt x="11" y="18"/>
                    <a:pt x="11" y="19"/>
                  </a:cubicBezTo>
                  <a:cubicBezTo>
                    <a:pt x="11" y="19"/>
                    <a:pt x="11" y="19"/>
                    <a:pt x="11" y="19"/>
                  </a:cubicBezTo>
                  <a:cubicBezTo>
                    <a:pt x="12" y="19"/>
                    <a:pt x="13" y="19"/>
                    <a:pt x="13" y="19"/>
                  </a:cubicBezTo>
                  <a:cubicBezTo>
                    <a:pt x="13" y="17"/>
                    <a:pt x="13" y="16"/>
                    <a:pt x="13" y="16"/>
                  </a:cubicBezTo>
                  <a:cubicBezTo>
                    <a:pt x="13" y="13"/>
                    <a:pt x="12" y="13"/>
                    <a:pt x="12" y="12"/>
                  </a:cubicBezTo>
                  <a:moveTo>
                    <a:pt x="4" y="0"/>
                  </a:moveTo>
                  <a:cubicBezTo>
                    <a:pt x="0" y="0"/>
                    <a:pt x="8" y="6"/>
                    <a:pt x="8" y="6"/>
                  </a:cubicBezTo>
                  <a:cubicBezTo>
                    <a:pt x="7" y="8"/>
                    <a:pt x="11" y="8"/>
                    <a:pt x="11" y="8"/>
                  </a:cubicBezTo>
                  <a:cubicBezTo>
                    <a:pt x="8" y="9"/>
                    <a:pt x="7" y="10"/>
                    <a:pt x="6" y="11"/>
                  </a:cubicBezTo>
                  <a:cubicBezTo>
                    <a:pt x="7" y="11"/>
                    <a:pt x="8" y="12"/>
                    <a:pt x="8" y="12"/>
                  </a:cubicBezTo>
                  <a:cubicBezTo>
                    <a:pt x="8" y="12"/>
                    <a:pt x="8" y="12"/>
                    <a:pt x="8" y="12"/>
                  </a:cubicBezTo>
                  <a:cubicBezTo>
                    <a:pt x="9" y="12"/>
                    <a:pt x="10" y="12"/>
                    <a:pt x="10" y="12"/>
                  </a:cubicBezTo>
                  <a:cubicBezTo>
                    <a:pt x="11" y="11"/>
                    <a:pt x="11" y="11"/>
                    <a:pt x="11" y="11"/>
                  </a:cubicBezTo>
                  <a:cubicBezTo>
                    <a:pt x="12" y="11"/>
                    <a:pt x="13" y="11"/>
                    <a:pt x="14" y="12"/>
                  </a:cubicBezTo>
                  <a:cubicBezTo>
                    <a:pt x="14" y="12"/>
                    <a:pt x="14" y="12"/>
                    <a:pt x="14" y="19"/>
                  </a:cubicBezTo>
                  <a:cubicBezTo>
                    <a:pt x="14" y="19"/>
                    <a:pt x="15" y="19"/>
                    <a:pt x="15" y="20"/>
                  </a:cubicBezTo>
                  <a:cubicBezTo>
                    <a:pt x="15" y="16"/>
                    <a:pt x="15" y="14"/>
                    <a:pt x="15" y="14"/>
                  </a:cubicBezTo>
                  <a:cubicBezTo>
                    <a:pt x="15" y="12"/>
                    <a:pt x="15" y="12"/>
                    <a:pt x="15" y="12"/>
                  </a:cubicBezTo>
                  <a:cubicBezTo>
                    <a:pt x="16" y="12"/>
                    <a:pt x="16" y="12"/>
                    <a:pt x="16" y="12"/>
                  </a:cubicBezTo>
                  <a:cubicBezTo>
                    <a:pt x="16" y="12"/>
                    <a:pt x="16" y="12"/>
                    <a:pt x="16" y="12"/>
                  </a:cubicBezTo>
                  <a:cubicBezTo>
                    <a:pt x="16" y="12"/>
                    <a:pt x="17" y="12"/>
                    <a:pt x="17" y="13"/>
                  </a:cubicBezTo>
                  <a:cubicBezTo>
                    <a:pt x="16" y="11"/>
                    <a:pt x="16" y="9"/>
                    <a:pt x="15" y="6"/>
                  </a:cubicBezTo>
                  <a:cubicBezTo>
                    <a:pt x="11" y="0"/>
                    <a:pt x="5" y="0"/>
                    <a:pt x="5" y="0"/>
                  </a:cubicBezTo>
                  <a:cubicBezTo>
                    <a:pt x="4"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 name="Freeform 452"/>
            <p:cNvSpPr>
              <a:spLocks/>
            </p:cNvSpPr>
            <p:nvPr/>
          </p:nvSpPr>
          <p:spPr bwMode="auto">
            <a:xfrm>
              <a:off x="877" y="142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3" name="Freeform 453"/>
            <p:cNvSpPr>
              <a:spLocks noEditPoints="1"/>
            </p:cNvSpPr>
            <p:nvPr/>
          </p:nvSpPr>
          <p:spPr bwMode="auto">
            <a:xfrm>
              <a:off x="878" y="1411"/>
              <a:ext cx="9" cy="15"/>
            </a:xfrm>
            <a:custGeom>
              <a:avLst/>
              <a:gdLst>
                <a:gd name="T0" fmla="*/ 2 w 6"/>
                <a:gd name="T1" fmla="*/ 6 h 10"/>
                <a:gd name="T2" fmla="*/ 0 w 6"/>
                <a:gd name="T3" fmla="*/ 8 h 10"/>
                <a:gd name="T4" fmla="*/ 0 w 6"/>
                <a:gd name="T5" fmla="*/ 10 h 10"/>
                <a:gd name="T6" fmla="*/ 0 w 6"/>
                <a:gd name="T7" fmla="*/ 10 h 10"/>
                <a:gd name="T8" fmla="*/ 2 w 6"/>
                <a:gd name="T9" fmla="*/ 9 h 10"/>
                <a:gd name="T10" fmla="*/ 2 w 6"/>
                <a:gd name="T11" fmla="*/ 8 h 10"/>
                <a:gd name="T12" fmla="*/ 2 w 6"/>
                <a:gd name="T13" fmla="*/ 6 h 10"/>
                <a:gd name="T14" fmla="*/ 6 w 6"/>
                <a:gd name="T15" fmla="*/ 4 h 10"/>
                <a:gd name="T16" fmla="*/ 4 w 6"/>
                <a:gd name="T17" fmla="*/ 5 h 10"/>
                <a:gd name="T18" fmla="*/ 4 w 6"/>
                <a:gd name="T19" fmla="*/ 8 h 10"/>
                <a:gd name="T20" fmla="*/ 6 w 6"/>
                <a:gd name="T21" fmla="*/ 8 h 10"/>
                <a:gd name="T22" fmla="*/ 6 w 6"/>
                <a:gd name="T23" fmla="*/ 4 h 10"/>
                <a:gd name="T24" fmla="*/ 3 w 6"/>
                <a:gd name="T25" fmla="*/ 0 h 10"/>
                <a:gd name="T26" fmla="*/ 4 w 6"/>
                <a:gd name="T27" fmla="*/ 1 h 10"/>
                <a:gd name="T28" fmla="*/ 5 w 6"/>
                <a:gd name="T29" fmla="*/ 1 h 10"/>
                <a:gd name="T30" fmla="*/ 5 w 6"/>
                <a:gd name="T31" fmla="*/ 1 h 10"/>
                <a:gd name="T32" fmla="*/ 5 w 6"/>
                <a:gd name="T33" fmla="*/ 1 h 10"/>
                <a:gd name="T34" fmla="*/ 3 w 6"/>
                <a:gd name="T3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10">
                  <a:moveTo>
                    <a:pt x="2" y="6"/>
                  </a:moveTo>
                  <a:cubicBezTo>
                    <a:pt x="1" y="7"/>
                    <a:pt x="1" y="7"/>
                    <a:pt x="0" y="8"/>
                  </a:cubicBezTo>
                  <a:cubicBezTo>
                    <a:pt x="0" y="8"/>
                    <a:pt x="0" y="9"/>
                    <a:pt x="0" y="10"/>
                  </a:cubicBezTo>
                  <a:cubicBezTo>
                    <a:pt x="0" y="10"/>
                    <a:pt x="0" y="10"/>
                    <a:pt x="0" y="10"/>
                  </a:cubicBezTo>
                  <a:cubicBezTo>
                    <a:pt x="1" y="10"/>
                    <a:pt x="1" y="10"/>
                    <a:pt x="2" y="9"/>
                  </a:cubicBezTo>
                  <a:cubicBezTo>
                    <a:pt x="2" y="9"/>
                    <a:pt x="2" y="9"/>
                    <a:pt x="2" y="8"/>
                  </a:cubicBezTo>
                  <a:cubicBezTo>
                    <a:pt x="2" y="8"/>
                    <a:pt x="2" y="7"/>
                    <a:pt x="2" y="6"/>
                  </a:cubicBezTo>
                  <a:moveTo>
                    <a:pt x="6" y="4"/>
                  </a:moveTo>
                  <a:cubicBezTo>
                    <a:pt x="5" y="4"/>
                    <a:pt x="5" y="5"/>
                    <a:pt x="4" y="5"/>
                  </a:cubicBezTo>
                  <a:cubicBezTo>
                    <a:pt x="4" y="6"/>
                    <a:pt x="4" y="7"/>
                    <a:pt x="4" y="8"/>
                  </a:cubicBezTo>
                  <a:cubicBezTo>
                    <a:pt x="5" y="8"/>
                    <a:pt x="5" y="8"/>
                    <a:pt x="6" y="8"/>
                  </a:cubicBezTo>
                  <a:cubicBezTo>
                    <a:pt x="6" y="7"/>
                    <a:pt x="6" y="5"/>
                    <a:pt x="6" y="4"/>
                  </a:cubicBezTo>
                  <a:moveTo>
                    <a:pt x="3" y="0"/>
                  </a:moveTo>
                  <a:cubicBezTo>
                    <a:pt x="2" y="1"/>
                    <a:pt x="3" y="1"/>
                    <a:pt x="4" y="1"/>
                  </a:cubicBezTo>
                  <a:cubicBezTo>
                    <a:pt x="4" y="1"/>
                    <a:pt x="5" y="1"/>
                    <a:pt x="5" y="1"/>
                  </a:cubicBezTo>
                  <a:cubicBezTo>
                    <a:pt x="5" y="1"/>
                    <a:pt x="5" y="1"/>
                    <a:pt x="5" y="1"/>
                  </a:cubicBezTo>
                  <a:cubicBezTo>
                    <a:pt x="5" y="1"/>
                    <a:pt x="5" y="1"/>
                    <a:pt x="5" y="1"/>
                  </a:cubicBezTo>
                  <a:cubicBezTo>
                    <a:pt x="5" y="1"/>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4" name="Freeform 454"/>
            <p:cNvSpPr>
              <a:spLocks noEditPoints="1"/>
            </p:cNvSpPr>
            <p:nvPr/>
          </p:nvSpPr>
          <p:spPr bwMode="auto">
            <a:xfrm>
              <a:off x="888" y="1411"/>
              <a:ext cx="6" cy="12"/>
            </a:xfrm>
            <a:custGeom>
              <a:avLst/>
              <a:gdLst>
                <a:gd name="T0" fmla="*/ 1 w 4"/>
                <a:gd name="T1" fmla="*/ 3 h 8"/>
                <a:gd name="T2" fmla="*/ 0 w 4"/>
                <a:gd name="T3" fmla="*/ 3 h 8"/>
                <a:gd name="T4" fmla="*/ 0 w 4"/>
                <a:gd name="T5" fmla="*/ 8 h 8"/>
                <a:gd name="T6" fmla="*/ 1 w 4"/>
                <a:gd name="T7" fmla="*/ 8 h 8"/>
                <a:gd name="T8" fmla="*/ 1 w 4"/>
                <a:gd name="T9" fmla="*/ 6 h 8"/>
                <a:gd name="T10" fmla="*/ 1 w 4"/>
                <a:gd name="T11" fmla="*/ 3 h 8"/>
                <a:gd name="T12" fmla="*/ 1 w 4"/>
                <a:gd name="T13" fmla="*/ 0 h 8"/>
                <a:gd name="T14" fmla="*/ 0 w 4"/>
                <a:gd name="T15" fmla="*/ 1 h 8"/>
                <a:gd name="T16" fmla="*/ 1 w 4"/>
                <a:gd name="T17" fmla="*/ 0 h 8"/>
                <a:gd name="T18" fmla="*/ 2 w 4"/>
                <a:gd name="T19" fmla="*/ 1 h 8"/>
                <a:gd name="T20" fmla="*/ 3 w 4"/>
                <a:gd name="T21" fmla="*/ 5 h 8"/>
                <a:gd name="T22" fmla="*/ 3 w 4"/>
                <a:gd name="T23" fmla="*/ 8 h 8"/>
                <a:gd name="T24" fmla="*/ 4 w 4"/>
                <a:gd name="T25" fmla="*/ 8 h 8"/>
                <a:gd name="T26" fmla="*/ 4 w 4"/>
                <a:gd name="T27" fmla="*/ 1 h 8"/>
                <a:gd name="T28" fmla="*/ 1 w 4"/>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 h="8">
                  <a:moveTo>
                    <a:pt x="1" y="3"/>
                  </a:moveTo>
                  <a:cubicBezTo>
                    <a:pt x="1" y="3"/>
                    <a:pt x="0" y="3"/>
                    <a:pt x="0" y="3"/>
                  </a:cubicBezTo>
                  <a:cubicBezTo>
                    <a:pt x="0" y="5"/>
                    <a:pt x="0" y="7"/>
                    <a:pt x="0" y="8"/>
                  </a:cubicBezTo>
                  <a:cubicBezTo>
                    <a:pt x="0" y="8"/>
                    <a:pt x="1" y="8"/>
                    <a:pt x="1" y="8"/>
                  </a:cubicBezTo>
                  <a:cubicBezTo>
                    <a:pt x="1" y="7"/>
                    <a:pt x="1" y="7"/>
                    <a:pt x="1" y="6"/>
                  </a:cubicBezTo>
                  <a:cubicBezTo>
                    <a:pt x="1" y="6"/>
                    <a:pt x="1" y="4"/>
                    <a:pt x="1" y="3"/>
                  </a:cubicBezTo>
                  <a:moveTo>
                    <a:pt x="1" y="0"/>
                  </a:moveTo>
                  <a:cubicBezTo>
                    <a:pt x="1" y="0"/>
                    <a:pt x="1" y="0"/>
                    <a:pt x="0" y="1"/>
                  </a:cubicBezTo>
                  <a:cubicBezTo>
                    <a:pt x="1" y="1"/>
                    <a:pt x="1" y="0"/>
                    <a:pt x="1" y="0"/>
                  </a:cubicBezTo>
                  <a:cubicBezTo>
                    <a:pt x="2" y="0"/>
                    <a:pt x="2" y="1"/>
                    <a:pt x="2" y="1"/>
                  </a:cubicBezTo>
                  <a:cubicBezTo>
                    <a:pt x="2" y="2"/>
                    <a:pt x="3" y="2"/>
                    <a:pt x="3" y="5"/>
                  </a:cubicBezTo>
                  <a:cubicBezTo>
                    <a:pt x="3" y="5"/>
                    <a:pt x="3" y="6"/>
                    <a:pt x="3" y="8"/>
                  </a:cubicBezTo>
                  <a:cubicBezTo>
                    <a:pt x="3" y="8"/>
                    <a:pt x="4" y="8"/>
                    <a:pt x="4" y="8"/>
                  </a:cubicBezTo>
                  <a:cubicBezTo>
                    <a:pt x="4" y="1"/>
                    <a:pt x="4" y="1"/>
                    <a:pt x="4" y="1"/>
                  </a:cubicBezTo>
                  <a:cubicBezTo>
                    <a:pt x="3"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5" name="Freeform 455"/>
            <p:cNvSpPr>
              <a:spLocks/>
            </p:cNvSpPr>
            <p:nvPr/>
          </p:nvSpPr>
          <p:spPr bwMode="auto">
            <a:xfrm>
              <a:off x="896" y="1413"/>
              <a:ext cx="3" cy="13"/>
            </a:xfrm>
            <a:custGeom>
              <a:avLst/>
              <a:gdLst>
                <a:gd name="T0" fmla="*/ 0 w 2"/>
                <a:gd name="T1" fmla="*/ 0 h 9"/>
                <a:gd name="T2" fmla="*/ 0 w 2"/>
                <a:gd name="T3" fmla="*/ 2 h 9"/>
                <a:gd name="T4" fmla="*/ 0 w 2"/>
                <a:gd name="T5" fmla="*/ 8 h 9"/>
                <a:gd name="T6" fmla="*/ 0 w 2"/>
                <a:gd name="T7" fmla="*/ 8 h 9"/>
                <a:gd name="T8" fmla="*/ 1 w 2"/>
                <a:gd name="T9" fmla="*/ 5 h 9"/>
                <a:gd name="T10" fmla="*/ 1 w 2"/>
                <a:gd name="T11" fmla="*/ 2 h 9"/>
                <a:gd name="T12" fmla="*/ 1 w 2"/>
                <a:gd name="T13" fmla="*/ 1 h 9"/>
                <a:gd name="T14" fmla="*/ 2 w 2"/>
                <a:gd name="T15" fmla="*/ 3 h 9"/>
                <a:gd name="T16" fmla="*/ 1 w 2"/>
                <a:gd name="T17" fmla="*/ 9 h 9"/>
                <a:gd name="T18" fmla="*/ 2 w 2"/>
                <a:gd name="T19" fmla="*/ 8 h 9"/>
                <a:gd name="T20" fmla="*/ 2 w 2"/>
                <a:gd name="T21" fmla="*/ 3 h 9"/>
                <a:gd name="T22" fmla="*/ 2 w 2"/>
                <a:gd name="T23" fmla="*/ 1 h 9"/>
                <a:gd name="T24" fmla="*/ 1 w 2"/>
                <a:gd name="T25" fmla="*/ 0 h 9"/>
                <a:gd name="T26" fmla="*/ 1 w 2"/>
                <a:gd name="T27" fmla="*/ 0 h 9"/>
                <a:gd name="T28" fmla="*/ 0 w 2"/>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 h="9">
                  <a:moveTo>
                    <a:pt x="0" y="0"/>
                  </a:moveTo>
                  <a:cubicBezTo>
                    <a:pt x="0" y="0"/>
                    <a:pt x="0" y="0"/>
                    <a:pt x="0" y="2"/>
                  </a:cubicBezTo>
                  <a:cubicBezTo>
                    <a:pt x="0" y="2"/>
                    <a:pt x="0" y="4"/>
                    <a:pt x="0" y="8"/>
                  </a:cubicBezTo>
                  <a:cubicBezTo>
                    <a:pt x="0" y="8"/>
                    <a:pt x="0" y="8"/>
                    <a:pt x="0" y="8"/>
                  </a:cubicBezTo>
                  <a:cubicBezTo>
                    <a:pt x="0" y="7"/>
                    <a:pt x="0" y="6"/>
                    <a:pt x="1" y="5"/>
                  </a:cubicBezTo>
                  <a:cubicBezTo>
                    <a:pt x="1" y="5"/>
                    <a:pt x="0" y="2"/>
                    <a:pt x="1" y="2"/>
                  </a:cubicBezTo>
                  <a:cubicBezTo>
                    <a:pt x="1" y="2"/>
                    <a:pt x="1" y="1"/>
                    <a:pt x="1" y="1"/>
                  </a:cubicBezTo>
                  <a:cubicBezTo>
                    <a:pt x="1" y="1"/>
                    <a:pt x="2" y="2"/>
                    <a:pt x="2" y="3"/>
                  </a:cubicBezTo>
                  <a:cubicBezTo>
                    <a:pt x="2" y="3"/>
                    <a:pt x="2" y="6"/>
                    <a:pt x="1" y="9"/>
                  </a:cubicBezTo>
                  <a:cubicBezTo>
                    <a:pt x="2" y="9"/>
                    <a:pt x="2" y="8"/>
                    <a:pt x="2" y="8"/>
                  </a:cubicBezTo>
                  <a:cubicBezTo>
                    <a:pt x="2" y="7"/>
                    <a:pt x="2" y="4"/>
                    <a:pt x="2" y="3"/>
                  </a:cubicBezTo>
                  <a:cubicBezTo>
                    <a:pt x="2" y="3"/>
                    <a:pt x="2" y="2"/>
                    <a:pt x="2" y="1"/>
                  </a:cubicBezTo>
                  <a:cubicBezTo>
                    <a:pt x="2" y="0"/>
                    <a:pt x="1" y="0"/>
                    <a:pt x="1" y="0"/>
                  </a:cubicBezTo>
                  <a:cubicBezTo>
                    <a:pt x="1" y="0"/>
                    <a:pt x="1" y="0"/>
                    <a:pt x="1" y="0"/>
                  </a:cubicBezTo>
                  <a:cubicBezTo>
                    <a:pt x="1" y="0"/>
                    <a:pt x="1"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 name="Freeform 456"/>
            <p:cNvSpPr>
              <a:spLocks/>
            </p:cNvSpPr>
            <p:nvPr/>
          </p:nvSpPr>
          <p:spPr bwMode="auto">
            <a:xfrm>
              <a:off x="854" y="1411"/>
              <a:ext cx="29" cy="55"/>
            </a:xfrm>
            <a:custGeom>
              <a:avLst/>
              <a:gdLst>
                <a:gd name="T0" fmla="*/ 20 w 20"/>
                <a:gd name="T1" fmla="*/ 26 h 38"/>
                <a:gd name="T2" fmla="*/ 20 w 20"/>
                <a:gd name="T3" fmla="*/ 29 h 38"/>
                <a:gd name="T4" fmla="*/ 18 w 20"/>
                <a:gd name="T5" fmla="*/ 32 h 38"/>
                <a:gd name="T6" fmla="*/ 16 w 20"/>
                <a:gd name="T7" fmla="*/ 34 h 38"/>
                <a:gd name="T8" fmla="*/ 13 w 20"/>
                <a:gd name="T9" fmla="*/ 34 h 38"/>
                <a:gd name="T10" fmla="*/ 13 w 20"/>
                <a:gd name="T11" fmla="*/ 37 h 38"/>
                <a:gd name="T12" fmla="*/ 13 w 20"/>
                <a:gd name="T13" fmla="*/ 38 h 38"/>
                <a:gd name="T14" fmla="*/ 12 w 20"/>
                <a:gd name="T15" fmla="*/ 38 h 38"/>
                <a:gd name="T16" fmla="*/ 9 w 20"/>
                <a:gd name="T17" fmla="*/ 38 h 38"/>
                <a:gd name="T18" fmla="*/ 8 w 20"/>
                <a:gd name="T19" fmla="*/ 38 h 38"/>
                <a:gd name="T20" fmla="*/ 7 w 20"/>
                <a:gd name="T21" fmla="*/ 37 h 38"/>
                <a:gd name="T22" fmla="*/ 7 w 20"/>
                <a:gd name="T23" fmla="*/ 35 h 38"/>
                <a:gd name="T24" fmla="*/ 3 w 20"/>
                <a:gd name="T25" fmla="*/ 34 h 38"/>
                <a:gd name="T26" fmla="*/ 0 w 20"/>
                <a:gd name="T27" fmla="*/ 33 h 38"/>
                <a:gd name="T28" fmla="*/ 0 w 20"/>
                <a:gd name="T29" fmla="*/ 32 h 38"/>
                <a:gd name="T30" fmla="*/ 0 w 20"/>
                <a:gd name="T31" fmla="*/ 31 h 38"/>
                <a:gd name="T32" fmla="*/ 1 w 20"/>
                <a:gd name="T33" fmla="*/ 29 h 38"/>
                <a:gd name="T34" fmla="*/ 1 w 20"/>
                <a:gd name="T35" fmla="*/ 29 h 38"/>
                <a:gd name="T36" fmla="*/ 2 w 20"/>
                <a:gd name="T37" fmla="*/ 29 h 38"/>
                <a:gd name="T38" fmla="*/ 2 w 20"/>
                <a:gd name="T39" fmla="*/ 29 h 38"/>
                <a:gd name="T40" fmla="*/ 4 w 20"/>
                <a:gd name="T41" fmla="*/ 30 h 38"/>
                <a:gd name="T42" fmla="*/ 8 w 20"/>
                <a:gd name="T43" fmla="*/ 30 h 38"/>
                <a:gd name="T44" fmla="*/ 12 w 20"/>
                <a:gd name="T45" fmla="*/ 29 h 38"/>
                <a:gd name="T46" fmla="*/ 14 w 20"/>
                <a:gd name="T47" fmla="*/ 26 h 38"/>
                <a:gd name="T48" fmla="*/ 13 w 20"/>
                <a:gd name="T49" fmla="*/ 24 h 38"/>
                <a:gd name="T50" fmla="*/ 9 w 20"/>
                <a:gd name="T51" fmla="*/ 21 h 38"/>
                <a:gd name="T52" fmla="*/ 6 w 20"/>
                <a:gd name="T53" fmla="*/ 20 h 38"/>
                <a:gd name="T54" fmla="*/ 3 w 20"/>
                <a:gd name="T55" fmla="*/ 18 h 38"/>
                <a:gd name="T56" fmla="*/ 1 w 20"/>
                <a:gd name="T57" fmla="*/ 15 h 38"/>
                <a:gd name="T58" fmla="*/ 1 w 20"/>
                <a:gd name="T59" fmla="*/ 12 h 38"/>
                <a:gd name="T60" fmla="*/ 2 w 20"/>
                <a:gd name="T61" fmla="*/ 7 h 38"/>
                <a:gd name="T62" fmla="*/ 8 w 20"/>
                <a:gd name="T63" fmla="*/ 4 h 38"/>
                <a:gd name="T64" fmla="*/ 8 w 20"/>
                <a:gd name="T65" fmla="*/ 2 h 38"/>
                <a:gd name="T66" fmla="*/ 8 w 20"/>
                <a:gd name="T67" fmla="*/ 1 h 38"/>
                <a:gd name="T68" fmla="*/ 10 w 20"/>
                <a:gd name="T69" fmla="*/ 0 h 38"/>
                <a:gd name="T70" fmla="*/ 13 w 20"/>
                <a:gd name="T71" fmla="*/ 0 h 38"/>
                <a:gd name="T72" fmla="*/ 14 w 20"/>
                <a:gd name="T73" fmla="*/ 1 h 38"/>
                <a:gd name="T74" fmla="*/ 14 w 20"/>
                <a:gd name="T75" fmla="*/ 2 h 38"/>
                <a:gd name="T76" fmla="*/ 14 w 20"/>
                <a:gd name="T77" fmla="*/ 4 h 38"/>
                <a:gd name="T78" fmla="*/ 17 w 20"/>
                <a:gd name="T79" fmla="*/ 4 h 38"/>
                <a:gd name="T80" fmla="*/ 18 w 20"/>
                <a:gd name="T81" fmla="*/ 5 h 38"/>
                <a:gd name="T82" fmla="*/ 19 w 20"/>
                <a:gd name="T83" fmla="*/ 6 h 38"/>
                <a:gd name="T84" fmla="*/ 18 w 20"/>
                <a:gd name="T85" fmla="*/ 7 h 38"/>
                <a:gd name="T86" fmla="*/ 18 w 20"/>
                <a:gd name="T87" fmla="*/ 9 h 38"/>
                <a:gd name="T88" fmla="*/ 17 w 20"/>
                <a:gd name="T89" fmla="*/ 9 h 38"/>
                <a:gd name="T90" fmla="*/ 15 w 20"/>
                <a:gd name="T91" fmla="*/ 9 h 38"/>
                <a:gd name="T92" fmla="*/ 12 w 20"/>
                <a:gd name="T93" fmla="*/ 9 h 38"/>
                <a:gd name="T94" fmla="*/ 8 w 20"/>
                <a:gd name="T95" fmla="*/ 9 h 38"/>
                <a:gd name="T96" fmla="*/ 7 w 20"/>
                <a:gd name="T97" fmla="*/ 12 h 38"/>
                <a:gd name="T98" fmla="*/ 8 w 20"/>
                <a:gd name="T99" fmla="*/ 14 h 38"/>
                <a:gd name="T100" fmla="*/ 12 w 20"/>
                <a:gd name="T101" fmla="*/ 16 h 38"/>
                <a:gd name="T102" fmla="*/ 18 w 20"/>
                <a:gd name="T103" fmla="*/ 20 h 38"/>
                <a:gd name="T104" fmla="*/ 20 w 20"/>
                <a:gd name="T105" fmla="*/ 2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 h="38">
                  <a:moveTo>
                    <a:pt x="20" y="26"/>
                  </a:moveTo>
                  <a:cubicBezTo>
                    <a:pt x="20" y="27"/>
                    <a:pt x="20" y="29"/>
                    <a:pt x="20" y="29"/>
                  </a:cubicBezTo>
                  <a:cubicBezTo>
                    <a:pt x="19" y="30"/>
                    <a:pt x="19" y="31"/>
                    <a:pt x="18" y="32"/>
                  </a:cubicBezTo>
                  <a:cubicBezTo>
                    <a:pt x="18" y="33"/>
                    <a:pt x="17" y="33"/>
                    <a:pt x="16" y="34"/>
                  </a:cubicBezTo>
                  <a:cubicBezTo>
                    <a:pt x="15" y="34"/>
                    <a:pt x="14" y="34"/>
                    <a:pt x="13" y="34"/>
                  </a:cubicBezTo>
                  <a:cubicBezTo>
                    <a:pt x="13" y="37"/>
                    <a:pt x="13" y="37"/>
                    <a:pt x="13" y="37"/>
                  </a:cubicBezTo>
                  <a:cubicBezTo>
                    <a:pt x="13" y="38"/>
                    <a:pt x="13" y="38"/>
                    <a:pt x="13" y="38"/>
                  </a:cubicBezTo>
                  <a:cubicBezTo>
                    <a:pt x="13" y="38"/>
                    <a:pt x="12" y="38"/>
                    <a:pt x="12" y="38"/>
                  </a:cubicBezTo>
                  <a:cubicBezTo>
                    <a:pt x="9" y="38"/>
                    <a:pt x="9" y="38"/>
                    <a:pt x="9" y="38"/>
                  </a:cubicBezTo>
                  <a:cubicBezTo>
                    <a:pt x="8" y="38"/>
                    <a:pt x="8" y="38"/>
                    <a:pt x="8" y="38"/>
                  </a:cubicBezTo>
                  <a:cubicBezTo>
                    <a:pt x="7" y="38"/>
                    <a:pt x="7" y="37"/>
                    <a:pt x="7" y="37"/>
                  </a:cubicBezTo>
                  <a:cubicBezTo>
                    <a:pt x="7" y="35"/>
                    <a:pt x="7" y="35"/>
                    <a:pt x="7" y="35"/>
                  </a:cubicBezTo>
                  <a:cubicBezTo>
                    <a:pt x="5" y="35"/>
                    <a:pt x="4" y="35"/>
                    <a:pt x="3" y="34"/>
                  </a:cubicBezTo>
                  <a:cubicBezTo>
                    <a:pt x="1" y="34"/>
                    <a:pt x="1" y="34"/>
                    <a:pt x="0" y="33"/>
                  </a:cubicBezTo>
                  <a:cubicBezTo>
                    <a:pt x="0" y="33"/>
                    <a:pt x="0" y="33"/>
                    <a:pt x="0" y="32"/>
                  </a:cubicBezTo>
                  <a:cubicBezTo>
                    <a:pt x="0" y="32"/>
                    <a:pt x="0" y="31"/>
                    <a:pt x="0" y="31"/>
                  </a:cubicBezTo>
                  <a:cubicBezTo>
                    <a:pt x="0" y="30"/>
                    <a:pt x="0" y="30"/>
                    <a:pt x="1" y="29"/>
                  </a:cubicBezTo>
                  <a:cubicBezTo>
                    <a:pt x="1" y="29"/>
                    <a:pt x="1" y="28"/>
                    <a:pt x="1" y="29"/>
                  </a:cubicBezTo>
                  <a:cubicBezTo>
                    <a:pt x="2" y="29"/>
                    <a:pt x="2" y="29"/>
                    <a:pt x="2" y="29"/>
                  </a:cubicBezTo>
                  <a:cubicBezTo>
                    <a:pt x="2" y="29"/>
                    <a:pt x="2" y="29"/>
                    <a:pt x="2" y="29"/>
                  </a:cubicBezTo>
                  <a:cubicBezTo>
                    <a:pt x="3" y="29"/>
                    <a:pt x="3" y="29"/>
                    <a:pt x="4" y="30"/>
                  </a:cubicBezTo>
                  <a:cubicBezTo>
                    <a:pt x="5" y="30"/>
                    <a:pt x="7" y="30"/>
                    <a:pt x="8" y="30"/>
                  </a:cubicBezTo>
                  <a:cubicBezTo>
                    <a:pt x="10" y="30"/>
                    <a:pt x="11" y="30"/>
                    <a:pt x="12" y="29"/>
                  </a:cubicBezTo>
                  <a:cubicBezTo>
                    <a:pt x="14" y="29"/>
                    <a:pt x="14" y="28"/>
                    <a:pt x="14" y="26"/>
                  </a:cubicBezTo>
                  <a:cubicBezTo>
                    <a:pt x="14" y="25"/>
                    <a:pt x="14" y="24"/>
                    <a:pt x="13" y="24"/>
                  </a:cubicBezTo>
                  <a:cubicBezTo>
                    <a:pt x="12" y="23"/>
                    <a:pt x="11" y="22"/>
                    <a:pt x="9" y="21"/>
                  </a:cubicBezTo>
                  <a:cubicBezTo>
                    <a:pt x="8" y="21"/>
                    <a:pt x="7" y="20"/>
                    <a:pt x="6" y="20"/>
                  </a:cubicBezTo>
                  <a:cubicBezTo>
                    <a:pt x="5" y="19"/>
                    <a:pt x="4" y="19"/>
                    <a:pt x="3" y="18"/>
                  </a:cubicBezTo>
                  <a:cubicBezTo>
                    <a:pt x="2" y="17"/>
                    <a:pt x="2" y="16"/>
                    <a:pt x="1" y="15"/>
                  </a:cubicBezTo>
                  <a:cubicBezTo>
                    <a:pt x="1" y="14"/>
                    <a:pt x="1" y="13"/>
                    <a:pt x="1" y="12"/>
                  </a:cubicBezTo>
                  <a:cubicBezTo>
                    <a:pt x="1" y="10"/>
                    <a:pt x="1" y="9"/>
                    <a:pt x="2" y="7"/>
                  </a:cubicBezTo>
                  <a:cubicBezTo>
                    <a:pt x="4" y="6"/>
                    <a:pt x="6" y="5"/>
                    <a:pt x="8" y="4"/>
                  </a:cubicBezTo>
                  <a:cubicBezTo>
                    <a:pt x="8" y="2"/>
                    <a:pt x="8" y="2"/>
                    <a:pt x="8" y="2"/>
                  </a:cubicBezTo>
                  <a:cubicBezTo>
                    <a:pt x="8" y="1"/>
                    <a:pt x="8" y="1"/>
                    <a:pt x="8" y="1"/>
                  </a:cubicBezTo>
                  <a:cubicBezTo>
                    <a:pt x="9" y="0"/>
                    <a:pt x="9" y="0"/>
                    <a:pt x="10" y="0"/>
                  </a:cubicBezTo>
                  <a:cubicBezTo>
                    <a:pt x="13" y="0"/>
                    <a:pt x="13" y="0"/>
                    <a:pt x="13" y="0"/>
                  </a:cubicBezTo>
                  <a:cubicBezTo>
                    <a:pt x="13" y="0"/>
                    <a:pt x="14" y="0"/>
                    <a:pt x="14" y="1"/>
                  </a:cubicBezTo>
                  <a:cubicBezTo>
                    <a:pt x="14" y="1"/>
                    <a:pt x="14" y="1"/>
                    <a:pt x="14" y="2"/>
                  </a:cubicBezTo>
                  <a:cubicBezTo>
                    <a:pt x="14" y="4"/>
                    <a:pt x="14" y="4"/>
                    <a:pt x="14" y="4"/>
                  </a:cubicBezTo>
                  <a:cubicBezTo>
                    <a:pt x="15" y="4"/>
                    <a:pt x="16" y="4"/>
                    <a:pt x="17" y="4"/>
                  </a:cubicBezTo>
                  <a:cubicBezTo>
                    <a:pt x="17" y="5"/>
                    <a:pt x="18" y="5"/>
                    <a:pt x="18" y="5"/>
                  </a:cubicBezTo>
                  <a:cubicBezTo>
                    <a:pt x="18" y="5"/>
                    <a:pt x="19" y="5"/>
                    <a:pt x="19" y="6"/>
                  </a:cubicBezTo>
                  <a:cubicBezTo>
                    <a:pt x="19" y="6"/>
                    <a:pt x="19" y="7"/>
                    <a:pt x="18" y="7"/>
                  </a:cubicBezTo>
                  <a:cubicBezTo>
                    <a:pt x="18" y="8"/>
                    <a:pt x="18" y="8"/>
                    <a:pt x="18" y="9"/>
                  </a:cubicBezTo>
                  <a:cubicBezTo>
                    <a:pt x="18" y="9"/>
                    <a:pt x="17" y="10"/>
                    <a:pt x="17" y="9"/>
                  </a:cubicBezTo>
                  <a:cubicBezTo>
                    <a:pt x="17" y="9"/>
                    <a:pt x="16" y="9"/>
                    <a:pt x="15" y="9"/>
                  </a:cubicBezTo>
                  <a:cubicBezTo>
                    <a:pt x="14" y="9"/>
                    <a:pt x="13" y="9"/>
                    <a:pt x="12" y="9"/>
                  </a:cubicBezTo>
                  <a:cubicBezTo>
                    <a:pt x="10" y="9"/>
                    <a:pt x="8" y="9"/>
                    <a:pt x="8" y="9"/>
                  </a:cubicBezTo>
                  <a:cubicBezTo>
                    <a:pt x="7" y="10"/>
                    <a:pt x="7" y="11"/>
                    <a:pt x="7" y="12"/>
                  </a:cubicBezTo>
                  <a:cubicBezTo>
                    <a:pt x="7" y="13"/>
                    <a:pt x="7" y="14"/>
                    <a:pt x="8" y="14"/>
                  </a:cubicBezTo>
                  <a:cubicBezTo>
                    <a:pt x="9" y="15"/>
                    <a:pt x="10" y="16"/>
                    <a:pt x="12" y="16"/>
                  </a:cubicBezTo>
                  <a:cubicBezTo>
                    <a:pt x="14" y="18"/>
                    <a:pt x="17" y="19"/>
                    <a:pt x="18" y="20"/>
                  </a:cubicBezTo>
                  <a:cubicBezTo>
                    <a:pt x="20" y="22"/>
                    <a:pt x="20" y="24"/>
                    <a:pt x="20"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 name="Freeform 457"/>
            <p:cNvSpPr>
              <a:spLocks/>
            </p:cNvSpPr>
            <p:nvPr/>
          </p:nvSpPr>
          <p:spPr bwMode="auto">
            <a:xfrm>
              <a:off x="1310" y="735"/>
              <a:ext cx="31" cy="20"/>
            </a:xfrm>
            <a:custGeom>
              <a:avLst/>
              <a:gdLst>
                <a:gd name="T0" fmla="*/ 18 w 21"/>
                <a:gd name="T1" fmla="*/ 14 h 14"/>
                <a:gd name="T2" fmla="*/ 19 w 21"/>
                <a:gd name="T3" fmla="*/ 9 h 14"/>
                <a:gd name="T4" fmla="*/ 21 w 21"/>
                <a:gd name="T5" fmla="*/ 3 h 14"/>
                <a:gd name="T6" fmla="*/ 16 w 21"/>
                <a:gd name="T7" fmla="*/ 1 h 14"/>
                <a:gd name="T8" fmla="*/ 11 w 21"/>
                <a:gd name="T9" fmla="*/ 0 h 14"/>
                <a:gd name="T10" fmla="*/ 9 w 21"/>
                <a:gd name="T11" fmla="*/ 2 h 14"/>
                <a:gd name="T12" fmla="*/ 8 w 21"/>
                <a:gd name="T13" fmla="*/ 1 h 14"/>
                <a:gd name="T14" fmla="*/ 6 w 21"/>
                <a:gd name="T15" fmla="*/ 2 h 14"/>
                <a:gd name="T16" fmla="*/ 1 w 21"/>
                <a:gd name="T17" fmla="*/ 9 h 14"/>
                <a:gd name="T18" fmla="*/ 1 w 21"/>
                <a:gd name="T19" fmla="*/ 13 h 14"/>
                <a:gd name="T20" fmla="*/ 5 w 21"/>
                <a:gd name="T21" fmla="*/ 14 h 14"/>
                <a:gd name="T22" fmla="*/ 18 w 21"/>
                <a:gd name="T2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14">
                  <a:moveTo>
                    <a:pt x="18" y="14"/>
                  </a:moveTo>
                  <a:cubicBezTo>
                    <a:pt x="18" y="14"/>
                    <a:pt x="21" y="14"/>
                    <a:pt x="19" y="9"/>
                  </a:cubicBezTo>
                  <a:cubicBezTo>
                    <a:pt x="19" y="9"/>
                    <a:pt x="21" y="6"/>
                    <a:pt x="21" y="3"/>
                  </a:cubicBezTo>
                  <a:cubicBezTo>
                    <a:pt x="21" y="3"/>
                    <a:pt x="18" y="1"/>
                    <a:pt x="16" y="1"/>
                  </a:cubicBezTo>
                  <a:cubicBezTo>
                    <a:pt x="16" y="1"/>
                    <a:pt x="10" y="1"/>
                    <a:pt x="11" y="0"/>
                  </a:cubicBezTo>
                  <a:cubicBezTo>
                    <a:pt x="11" y="0"/>
                    <a:pt x="10" y="1"/>
                    <a:pt x="9" y="2"/>
                  </a:cubicBezTo>
                  <a:cubicBezTo>
                    <a:pt x="8" y="1"/>
                    <a:pt x="8" y="1"/>
                    <a:pt x="8" y="1"/>
                  </a:cubicBezTo>
                  <a:cubicBezTo>
                    <a:pt x="8" y="1"/>
                    <a:pt x="7" y="0"/>
                    <a:pt x="6" y="2"/>
                  </a:cubicBezTo>
                  <a:cubicBezTo>
                    <a:pt x="1" y="9"/>
                    <a:pt x="1" y="9"/>
                    <a:pt x="1" y="9"/>
                  </a:cubicBezTo>
                  <a:cubicBezTo>
                    <a:pt x="1" y="9"/>
                    <a:pt x="0" y="12"/>
                    <a:pt x="1" y="13"/>
                  </a:cubicBezTo>
                  <a:cubicBezTo>
                    <a:pt x="1" y="13"/>
                    <a:pt x="3" y="14"/>
                    <a:pt x="5" y="14"/>
                  </a:cubicBezTo>
                  <a:cubicBezTo>
                    <a:pt x="18" y="14"/>
                    <a:pt x="18" y="14"/>
                    <a:pt x="18" y="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 name="Freeform 458"/>
            <p:cNvSpPr>
              <a:spLocks/>
            </p:cNvSpPr>
            <p:nvPr/>
          </p:nvSpPr>
          <p:spPr bwMode="auto">
            <a:xfrm>
              <a:off x="1323" y="736"/>
              <a:ext cx="2" cy="16"/>
            </a:xfrm>
            <a:custGeom>
              <a:avLst/>
              <a:gdLst>
                <a:gd name="T0" fmla="*/ 0 w 1"/>
                <a:gd name="T1" fmla="*/ 9 h 11"/>
                <a:gd name="T2" fmla="*/ 1 w 1"/>
                <a:gd name="T3" fmla="*/ 0 h 11"/>
                <a:gd name="T4" fmla="*/ 1 w 1"/>
                <a:gd name="T5" fmla="*/ 11 h 11"/>
                <a:gd name="T6" fmla="*/ 0 w 1"/>
                <a:gd name="T7" fmla="*/ 9 h 11"/>
              </a:gdLst>
              <a:ahLst/>
              <a:cxnLst>
                <a:cxn ang="0">
                  <a:pos x="T0" y="T1"/>
                </a:cxn>
                <a:cxn ang="0">
                  <a:pos x="T2" y="T3"/>
                </a:cxn>
                <a:cxn ang="0">
                  <a:pos x="T4" y="T5"/>
                </a:cxn>
                <a:cxn ang="0">
                  <a:pos x="T6" y="T7"/>
                </a:cxn>
              </a:cxnLst>
              <a:rect l="0" t="0" r="r" b="b"/>
              <a:pathLst>
                <a:path w="1" h="11">
                  <a:moveTo>
                    <a:pt x="0" y="9"/>
                  </a:moveTo>
                  <a:cubicBezTo>
                    <a:pt x="0" y="9"/>
                    <a:pt x="0" y="1"/>
                    <a:pt x="1" y="0"/>
                  </a:cubicBezTo>
                  <a:cubicBezTo>
                    <a:pt x="1" y="0"/>
                    <a:pt x="1" y="9"/>
                    <a:pt x="1" y="11"/>
                  </a:cubicBezTo>
                  <a:cubicBezTo>
                    <a:pt x="0" y="9"/>
                    <a:pt x="0" y="9"/>
                    <a:pt x="0"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9" name="Freeform 459"/>
            <p:cNvSpPr>
              <a:spLocks noEditPoints="1"/>
            </p:cNvSpPr>
            <p:nvPr/>
          </p:nvSpPr>
          <p:spPr bwMode="auto">
            <a:xfrm>
              <a:off x="1329" y="739"/>
              <a:ext cx="12" cy="16"/>
            </a:xfrm>
            <a:custGeom>
              <a:avLst/>
              <a:gdLst>
                <a:gd name="T0" fmla="*/ 5 w 8"/>
                <a:gd name="T1" fmla="*/ 6 h 11"/>
                <a:gd name="T2" fmla="*/ 4 w 8"/>
                <a:gd name="T3" fmla="*/ 9 h 11"/>
                <a:gd name="T4" fmla="*/ 6 w 8"/>
                <a:gd name="T5" fmla="*/ 11 h 11"/>
                <a:gd name="T6" fmla="*/ 5 w 8"/>
                <a:gd name="T7" fmla="*/ 6 h 11"/>
                <a:gd name="T8" fmla="*/ 7 w 8"/>
                <a:gd name="T9" fmla="*/ 0 h 11"/>
                <a:gd name="T10" fmla="*/ 6 w 8"/>
                <a:gd name="T11" fmla="*/ 4 h 11"/>
                <a:gd name="T12" fmla="*/ 0 w 8"/>
                <a:gd name="T13" fmla="*/ 7 h 11"/>
                <a:gd name="T14" fmla="*/ 1 w 8"/>
                <a:gd name="T15" fmla="*/ 7 h 11"/>
                <a:gd name="T16" fmla="*/ 2 w 8"/>
                <a:gd name="T17" fmla="*/ 7 h 11"/>
                <a:gd name="T18" fmla="*/ 5 w 8"/>
                <a:gd name="T19" fmla="*/ 6 h 11"/>
                <a:gd name="T20" fmla="*/ 5 w 8"/>
                <a:gd name="T21" fmla="*/ 6 h 11"/>
                <a:gd name="T22" fmla="*/ 7 w 8"/>
                <a:gd name="T23" fmla="*/ 0 h 11"/>
                <a:gd name="T24" fmla="*/ 6 w 8"/>
                <a:gd name="T25" fmla="*/ 0 h 11"/>
                <a:gd name="T26" fmla="*/ 7 w 8"/>
                <a:gd name="T27" fmla="*/ 0 h 11"/>
                <a:gd name="T28" fmla="*/ 6 w 8"/>
                <a:gd name="T2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1">
                  <a:moveTo>
                    <a:pt x="5" y="6"/>
                  </a:moveTo>
                  <a:cubicBezTo>
                    <a:pt x="5" y="6"/>
                    <a:pt x="7" y="9"/>
                    <a:pt x="4" y="9"/>
                  </a:cubicBezTo>
                  <a:cubicBezTo>
                    <a:pt x="4" y="9"/>
                    <a:pt x="5" y="10"/>
                    <a:pt x="6" y="11"/>
                  </a:cubicBezTo>
                  <a:cubicBezTo>
                    <a:pt x="8" y="9"/>
                    <a:pt x="5" y="6"/>
                    <a:pt x="5" y="6"/>
                  </a:cubicBezTo>
                  <a:moveTo>
                    <a:pt x="7" y="0"/>
                  </a:moveTo>
                  <a:cubicBezTo>
                    <a:pt x="7" y="1"/>
                    <a:pt x="6" y="4"/>
                    <a:pt x="6" y="4"/>
                  </a:cubicBezTo>
                  <a:cubicBezTo>
                    <a:pt x="0" y="7"/>
                    <a:pt x="0" y="7"/>
                    <a:pt x="0" y="7"/>
                  </a:cubicBezTo>
                  <a:cubicBezTo>
                    <a:pt x="1" y="7"/>
                    <a:pt x="1" y="7"/>
                    <a:pt x="1" y="7"/>
                  </a:cubicBezTo>
                  <a:cubicBezTo>
                    <a:pt x="1" y="7"/>
                    <a:pt x="1" y="7"/>
                    <a:pt x="2" y="7"/>
                  </a:cubicBezTo>
                  <a:cubicBezTo>
                    <a:pt x="5" y="6"/>
                    <a:pt x="5" y="6"/>
                    <a:pt x="5" y="6"/>
                  </a:cubicBezTo>
                  <a:cubicBezTo>
                    <a:pt x="5" y="6"/>
                    <a:pt x="5" y="6"/>
                    <a:pt x="5" y="6"/>
                  </a:cubicBezTo>
                  <a:cubicBezTo>
                    <a:pt x="8" y="3"/>
                    <a:pt x="7" y="1"/>
                    <a:pt x="7" y="0"/>
                  </a:cubicBezTo>
                  <a:moveTo>
                    <a:pt x="6" y="0"/>
                  </a:moveTo>
                  <a:cubicBezTo>
                    <a:pt x="6" y="0"/>
                    <a:pt x="7" y="0"/>
                    <a:pt x="7" y="0"/>
                  </a:cubicBezTo>
                  <a:cubicBezTo>
                    <a:pt x="7" y="0"/>
                    <a:pt x="7"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Freeform 460"/>
            <p:cNvSpPr>
              <a:spLocks noEditPoints="1"/>
            </p:cNvSpPr>
            <p:nvPr/>
          </p:nvSpPr>
          <p:spPr bwMode="auto">
            <a:xfrm>
              <a:off x="1312" y="738"/>
              <a:ext cx="11" cy="13"/>
            </a:xfrm>
            <a:custGeom>
              <a:avLst/>
              <a:gdLst>
                <a:gd name="T0" fmla="*/ 8 w 8"/>
                <a:gd name="T1" fmla="*/ 3 h 9"/>
                <a:gd name="T2" fmla="*/ 8 w 8"/>
                <a:gd name="T3" fmla="*/ 2 h 9"/>
                <a:gd name="T4" fmla="*/ 8 w 8"/>
                <a:gd name="T5" fmla="*/ 3 h 9"/>
                <a:gd name="T6" fmla="*/ 8 w 8"/>
                <a:gd name="T7" fmla="*/ 8 h 9"/>
                <a:gd name="T8" fmla="*/ 6 w 8"/>
                <a:gd name="T9" fmla="*/ 9 h 9"/>
                <a:gd name="T10" fmla="*/ 5 w 8"/>
                <a:gd name="T11" fmla="*/ 7 h 9"/>
                <a:gd name="T12" fmla="*/ 8 w 8"/>
                <a:gd name="T13" fmla="*/ 3 h 9"/>
                <a:gd name="T14" fmla="*/ 8 w 8"/>
                <a:gd name="T15" fmla="*/ 0 h 9"/>
                <a:gd name="T16" fmla="*/ 4 w 8"/>
                <a:gd name="T17" fmla="*/ 6 h 9"/>
                <a:gd name="T18" fmla="*/ 6 w 8"/>
                <a:gd name="T19" fmla="*/ 9 h 9"/>
                <a:gd name="T20" fmla="*/ 8 w 8"/>
                <a:gd name="T21" fmla="*/ 8 h 9"/>
                <a:gd name="T22" fmla="*/ 8 w 8"/>
                <a:gd name="T23" fmla="*/ 0 h 9"/>
                <a:gd name="T24" fmla="*/ 8 w 8"/>
                <a:gd name="T2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9">
                  <a:moveTo>
                    <a:pt x="8" y="3"/>
                  </a:moveTo>
                  <a:cubicBezTo>
                    <a:pt x="8" y="2"/>
                    <a:pt x="8" y="2"/>
                    <a:pt x="8" y="2"/>
                  </a:cubicBezTo>
                  <a:cubicBezTo>
                    <a:pt x="8" y="2"/>
                    <a:pt x="8" y="2"/>
                    <a:pt x="8" y="3"/>
                  </a:cubicBezTo>
                  <a:cubicBezTo>
                    <a:pt x="8" y="5"/>
                    <a:pt x="8" y="8"/>
                    <a:pt x="8" y="8"/>
                  </a:cubicBezTo>
                  <a:cubicBezTo>
                    <a:pt x="7" y="9"/>
                    <a:pt x="6" y="9"/>
                    <a:pt x="6" y="9"/>
                  </a:cubicBezTo>
                  <a:cubicBezTo>
                    <a:pt x="4" y="9"/>
                    <a:pt x="5" y="7"/>
                    <a:pt x="5" y="7"/>
                  </a:cubicBezTo>
                  <a:cubicBezTo>
                    <a:pt x="7" y="6"/>
                    <a:pt x="8" y="4"/>
                    <a:pt x="8" y="3"/>
                  </a:cubicBezTo>
                  <a:moveTo>
                    <a:pt x="8" y="0"/>
                  </a:moveTo>
                  <a:cubicBezTo>
                    <a:pt x="4" y="6"/>
                    <a:pt x="4" y="6"/>
                    <a:pt x="4" y="6"/>
                  </a:cubicBezTo>
                  <a:cubicBezTo>
                    <a:pt x="0" y="8"/>
                    <a:pt x="4" y="9"/>
                    <a:pt x="6" y="9"/>
                  </a:cubicBezTo>
                  <a:cubicBezTo>
                    <a:pt x="7" y="9"/>
                    <a:pt x="8" y="9"/>
                    <a:pt x="8" y="8"/>
                  </a:cubicBezTo>
                  <a:cubicBezTo>
                    <a:pt x="7" y="5"/>
                    <a:pt x="8" y="0"/>
                    <a:pt x="8" y="0"/>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1" name="Freeform 461"/>
            <p:cNvSpPr>
              <a:spLocks noEditPoints="1"/>
            </p:cNvSpPr>
            <p:nvPr/>
          </p:nvSpPr>
          <p:spPr bwMode="auto">
            <a:xfrm>
              <a:off x="1326" y="738"/>
              <a:ext cx="13" cy="11"/>
            </a:xfrm>
            <a:custGeom>
              <a:avLst/>
              <a:gdLst>
                <a:gd name="T0" fmla="*/ 4 w 9"/>
                <a:gd name="T1" fmla="*/ 3 h 8"/>
                <a:gd name="T2" fmla="*/ 4 w 9"/>
                <a:gd name="T3" fmla="*/ 1 h 8"/>
                <a:gd name="T4" fmla="*/ 5 w 9"/>
                <a:gd name="T5" fmla="*/ 1 h 8"/>
                <a:gd name="T6" fmla="*/ 2 w 9"/>
                <a:gd name="T7" fmla="*/ 8 h 8"/>
                <a:gd name="T8" fmla="*/ 4 w 9"/>
                <a:gd name="T9" fmla="*/ 3 h 8"/>
                <a:gd name="T10" fmla="*/ 4 w 9"/>
                <a:gd name="T11" fmla="*/ 3 h 8"/>
                <a:gd name="T12" fmla="*/ 5 w 9"/>
                <a:gd name="T13" fmla="*/ 0 h 8"/>
                <a:gd name="T14" fmla="*/ 3 w 9"/>
                <a:gd name="T15" fmla="*/ 0 h 8"/>
                <a:gd name="T16" fmla="*/ 0 w 9"/>
                <a:gd name="T17" fmla="*/ 8 h 8"/>
                <a:gd name="T18" fmla="*/ 1 w 9"/>
                <a:gd name="T19" fmla="*/ 8 h 8"/>
                <a:gd name="T20" fmla="*/ 2 w 9"/>
                <a:gd name="T21" fmla="*/ 8 h 8"/>
                <a:gd name="T22" fmla="*/ 6 w 9"/>
                <a:gd name="T23" fmla="*/ 3 h 8"/>
                <a:gd name="T24" fmla="*/ 5 w 9"/>
                <a:gd name="T2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8">
                  <a:moveTo>
                    <a:pt x="4" y="3"/>
                  </a:moveTo>
                  <a:cubicBezTo>
                    <a:pt x="1" y="1"/>
                    <a:pt x="3" y="1"/>
                    <a:pt x="4" y="1"/>
                  </a:cubicBezTo>
                  <a:cubicBezTo>
                    <a:pt x="4" y="1"/>
                    <a:pt x="5" y="1"/>
                    <a:pt x="5" y="1"/>
                  </a:cubicBezTo>
                  <a:cubicBezTo>
                    <a:pt x="9" y="2"/>
                    <a:pt x="2" y="8"/>
                    <a:pt x="2" y="8"/>
                  </a:cubicBezTo>
                  <a:cubicBezTo>
                    <a:pt x="6" y="3"/>
                    <a:pt x="5" y="3"/>
                    <a:pt x="4" y="3"/>
                  </a:cubicBezTo>
                  <a:cubicBezTo>
                    <a:pt x="4" y="3"/>
                    <a:pt x="4" y="3"/>
                    <a:pt x="4" y="3"/>
                  </a:cubicBezTo>
                  <a:moveTo>
                    <a:pt x="5" y="0"/>
                  </a:moveTo>
                  <a:cubicBezTo>
                    <a:pt x="4" y="0"/>
                    <a:pt x="3" y="0"/>
                    <a:pt x="3" y="0"/>
                  </a:cubicBezTo>
                  <a:cubicBezTo>
                    <a:pt x="2" y="0"/>
                    <a:pt x="1" y="6"/>
                    <a:pt x="0" y="8"/>
                  </a:cubicBezTo>
                  <a:cubicBezTo>
                    <a:pt x="1" y="8"/>
                    <a:pt x="1" y="8"/>
                    <a:pt x="1" y="8"/>
                  </a:cubicBezTo>
                  <a:cubicBezTo>
                    <a:pt x="1" y="8"/>
                    <a:pt x="2" y="8"/>
                    <a:pt x="2" y="8"/>
                  </a:cubicBezTo>
                  <a:cubicBezTo>
                    <a:pt x="7" y="3"/>
                    <a:pt x="6" y="3"/>
                    <a:pt x="6" y="3"/>
                  </a:cubicBezTo>
                  <a:cubicBezTo>
                    <a:pt x="7" y="0"/>
                    <a:pt x="6"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2" name="Freeform 462"/>
            <p:cNvSpPr>
              <a:spLocks/>
            </p:cNvSpPr>
            <p:nvPr/>
          </p:nvSpPr>
          <p:spPr bwMode="auto">
            <a:xfrm>
              <a:off x="1332" y="748"/>
              <a:ext cx="7" cy="4"/>
            </a:xfrm>
            <a:custGeom>
              <a:avLst/>
              <a:gdLst>
                <a:gd name="T0" fmla="*/ 3 w 5"/>
                <a:gd name="T1" fmla="*/ 0 h 3"/>
                <a:gd name="T2" fmla="*/ 0 w 5"/>
                <a:gd name="T3" fmla="*/ 1 h 3"/>
                <a:gd name="T4" fmla="*/ 2 w 5"/>
                <a:gd name="T5" fmla="*/ 3 h 3"/>
                <a:gd name="T6" fmla="*/ 3 w 5"/>
                <a:gd name="T7" fmla="*/ 0 h 3"/>
                <a:gd name="T8" fmla="*/ 3 w 5"/>
                <a:gd name="T9" fmla="*/ 0 h 3"/>
                <a:gd name="T10" fmla="*/ 3 w 5"/>
                <a:gd name="T11" fmla="*/ 0 h 3"/>
                <a:gd name="T12" fmla="*/ 3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3" y="0"/>
                  </a:moveTo>
                  <a:cubicBezTo>
                    <a:pt x="0" y="1"/>
                    <a:pt x="0" y="1"/>
                    <a:pt x="0" y="1"/>
                  </a:cubicBezTo>
                  <a:cubicBezTo>
                    <a:pt x="0" y="2"/>
                    <a:pt x="1" y="2"/>
                    <a:pt x="2" y="3"/>
                  </a:cubicBezTo>
                  <a:cubicBezTo>
                    <a:pt x="5" y="3"/>
                    <a:pt x="3" y="0"/>
                    <a:pt x="3" y="0"/>
                  </a:cubicBezTo>
                  <a:cubicBezTo>
                    <a:pt x="3" y="0"/>
                    <a:pt x="3" y="0"/>
                    <a:pt x="3" y="0"/>
                  </a:cubicBezTo>
                  <a:cubicBezTo>
                    <a:pt x="3" y="0"/>
                    <a:pt x="3" y="0"/>
                    <a:pt x="3"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3" name="Freeform 463"/>
            <p:cNvSpPr>
              <a:spLocks/>
            </p:cNvSpPr>
            <p:nvPr/>
          </p:nvSpPr>
          <p:spPr bwMode="auto">
            <a:xfrm>
              <a:off x="1284" y="748"/>
              <a:ext cx="83" cy="100"/>
            </a:xfrm>
            <a:custGeom>
              <a:avLst/>
              <a:gdLst>
                <a:gd name="T0" fmla="*/ 24 w 57"/>
                <a:gd name="T1" fmla="*/ 5 h 69"/>
                <a:gd name="T2" fmla="*/ 13 w 57"/>
                <a:gd name="T3" fmla="*/ 19 h 69"/>
                <a:gd name="T4" fmla="*/ 12 w 57"/>
                <a:gd name="T5" fmla="*/ 25 h 69"/>
                <a:gd name="T6" fmla="*/ 13 w 57"/>
                <a:gd name="T7" fmla="*/ 29 h 69"/>
                <a:gd name="T8" fmla="*/ 11 w 57"/>
                <a:gd name="T9" fmla="*/ 34 h 69"/>
                <a:gd name="T10" fmla="*/ 12 w 57"/>
                <a:gd name="T11" fmla="*/ 37 h 69"/>
                <a:gd name="T12" fmla="*/ 11 w 57"/>
                <a:gd name="T13" fmla="*/ 40 h 69"/>
                <a:gd name="T14" fmla="*/ 11 w 57"/>
                <a:gd name="T15" fmla="*/ 42 h 69"/>
                <a:gd name="T16" fmla="*/ 11 w 57"/>
                <a:gd name="T17" fmla="*/ 43 h 69"/>
                <a:gd name="T18" fmla="*/ 10 w 57"/>
                <a:gd name="T19" fmla="*/ 48 h 69"/>
                <a:gd name="T20" fmla="*/ 9 w 57"/>
                <a:gd name="T21" fmla="*/ 59 h 69"/>
                <a:gd name="T22" fmla="*/ 8 w 57"/>
                <a:gd name="T23" fmla="*/ 63 h 69"/>
                <a:gd name="T24" fmla="*/ 3 w 57"/>
                <a:gd name="T25" fmla="*/ 66 h 69"/>
                <a:gd name="T26" fmla="*/ 17 w 57"/>
                <a:gd name="T27" fmla="*/ 68 h 69"/>
                <a:gd name="T28" fmla="*/ 39 w 57"/>
                <a:gd name="T29" fmla="*/ 68 h 69"/>
                <a:gd name="T30" fmla="*/ 48 w 57"/>
                <a:gd name="T31" fmla="*/ 67 h 69"/>
                <a:gd name="T32" fmla="*/ 55 w 57"/>
                <a:gd name="T33" fmla="*/ 65 h 69"/>
                <a:gd name="T34" fmla="*/ 55 w 57"/>
                <a:gd name="T35" fmla="*/ 62 h 69"/>
                <a:gd name="T36" fmla="*/ 51 w 57"/>
                <a:gd name="T37" fmla="*/ 60 h 69"/>
                <a:gd name="T38" fmla="*/ 48 w 57"/>
                <a:gd name="T39" fmla="*/ 60 h 69"/>
                <a:gd name="T40" fmla="*/ 48 w 57"/>
                <a:gd name="T41" fmla="*/ 56 h 69"/>
                <a:gd name="T42" fmla="*/ 46 w 57"/>
                <a:gd name="T43" fmla="*/ 54 h 69"/>
                <a:gd name="T44" fmla="*/ 47 w 57"/>
                <a:gd name="T45" fmla="*/ 43 h 69"/>
                <a:gd name="T46" fmla="*/ 47 w 57"/>
                <a:gd name="T47" fmla="*/ 36 h 69"/>
                <a:gd name="T48" fmla="*/ 47 w 57"/>
                <a:gd name="T49" fmla="*/ 33 h 69"/>
                <a:gd name="T50" fmla="*/ 47 w 57"/>
                <a:gd name="T51" fmla="*/ 27 h 69"/>
                <a:gd name="T52" fmla="*/ 48 w 57"/>
                <a:gd name="T53" fmla="*/ 21 h 69"/>
                <a:gd name="T54" fmla="*/ 43 w 57"/>
                <a:gd name="T55" fmla="*/ 12 h 69"/>
                <a:gd name="T56" fmla="*/ 32 w 57"/>
                <a:gd name="T57" fmla="*/ 1 h 69"/>
                <a:gd name="T58" fmla="*/ 24 w 57"/>
                <a:gd name="T59" fmla="*/ 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7" h="69">
                  <a:moveTo>
                    <a:pt x="24" y="5"/>
                  </a:moveTo>
                  <a:cubicBezTo>
                    <a:pt x="24" y="5"/>
                    <a:pt x="13" y="6"/>
                    <a:pt x="13" y="19"/>
                  </a:cubicBezTo>
                  <a:cubicBezTo>
                    <a:pt x="12" y="25"/>
                    <a:pt x="12" y="25"/>
                    <a:pt x="12" y="25"/>
                  </a:cubicBezTo>
                  <a:cubicBezTo>
                    <a:pt x="12" y="25"/>
                    <a:pt x="12" y="27"/>
                    <a:pt x="13" y="29"/>
                  </a:cubicBezTo>
                  <a:cubicBezTo>
                    <a:pt x="13" y="29"/>
                    <a:pt x="13" y="30"/>
                    <a:pt x="11" y="34"/>
                  </a:cubicBezTo>
                  <a:cubicBezTo>
                    <a:pt x="11" y="34"/>
                    <a:pt x="11" y="35"/>
                    <a:pt x="12" y="37"/>
                  </a:cubicBezTo>
                  <a:cubicBezTo>
                    <a:pt x="11" y="40"/>
                    <a:pt x="11" y="40"/>
                    <a:pt x="11" y="40"/>
                  </a:cubicBezTo>
                  <a:cubicBezTo>
                    <a:pt x="11" y="40"/>
                    <a:pt x="11" y="41"/>
                    <a:pt x="11" y="42"/>
                  </a:cubicBezTo>
                  <a:cubicBezTo>
                    <a:pt x="11" y="42"/>
                    <a:pt x="13" y="42"/>
                    <a:pt x="11" y="43"/>
                  </a:cubicBezTo>
                  <a:cubicBezTo>
                    <a:pt x="11" y="43"/>
                    <a:pt x="10" y="43"/>
                    <a:pt x="10" y="48"/>
                  </a:cubicBezTo>
                  <a:cubicBezTo>
                    <a:pt x="10" y="48"/>
                    <a:pt x="10" y="58"/>
                    <a:pt x="9" y="59"/>
                  </a:cubicBezTo>
                  <a:cubicBezTo>
                    <a:pt x="9" y="59"/>
                    <a:pt x="8" y="60"/>
                    <a:pt x="8" y="63"/>
                  </a:cubicBezTo>
                  <a:cubicBezTo>
                    <a:pt x="8" y="63"/>
                    <a:pt x="0" y="63"/>
                    <a:pt x="3" y="66"/>
                  </a:cubicBezTo>
                  <a:cubicBezTo>
                    <a:pt x="3" y="66"/>
                    <a:pt x="13" y="69"/>
                    <a:pt x="17" y="68"/>
                  </a:cubicBezTo>
                  <a:cubicBezTo>
                    <a:pt x="17" y="68"/>
                    <a:pt x="37" y="67"/>
                    <a:pt x="39" y="68"/>
                  </a:cubicBezTo>
                  <a:cubicBezTo>
                    <a:pt x="48" y="67"/>
                    <a:pt x="48" y="67"/>
                    <a:pt x="48" y="67"/>
                  </a:cubicBezTo>
                  <a:cubicBezTo>
                    <a:pt x="48" y="67"/>
                    <a:pt x="53" y="64"/>
                    <a:pt x="55" y="65"/>
                  </a:cubicBezTo>
                  <a:cubicBezTo>
                    <a:pt x="55" y="65"/>
                    <a:pt x="57" y="62"/>
                    <a:pt x="55" y="62"/>
                  </a:cubicBezTo>
                  <a:cubicBezTo>
                    <a:pt x="55" y="62"/>
                    <a:pt x="52" y="60"/>
                    <a:pt x="51" y="60"/>
                  </a:cubicBezTo>
                  <a:cubicBezTo>
                    <a:pt x="51" y="60"/>
                    <a:pt x="49" y="59"/>
                    <a:pt x="48" y="60"/>
                  </a:cubicBezTo>
                  <a:cubicBezTo>
                    <a:pt x="48" y="60"/>
                    <a:pt x="47" y="58"/>
                    <a:pt x="48" y="56"/>
                  </a:cubicBezTo>
                  <a:cubicBezTo>
                    <a:pt x="46" y="54"/>
                    <a:pt x="46" y="54"/>
                    <a:pt x="46" y="54"/>
                  </a:cubicBezTo>
                  <a:cubicBezTo>
                    <a:pt x="46" y="54"/>
                    <a:pt x="46" y="47"/>
                    <a:pt x="47" y="43"/>
                  </a:cubicBezTo>
                  <a:cubicBezTo>
                    <a:pt x="47" y="43"/>
                    <a:pt x="48" y="37"/>
                    <a:pt x="47" y="36"/>
                  </a:cubicBezTo>
                  <a:cubicBezTo>
                    <a:pt x="47" y="36"/>
                    <a:pt x="46" y="33"/>
                    <a:pt x="47" y="33"/>
                  </a:cubicBezTo>
                  <a:cubicBezTo>
                    <a:pt x="47" y="33"/>
                    <a:pt x="48" y="32"/>
                    <a:pt x="47" y="27"/>
                  </a:cubicBezTo>
                  <a:cubicBezTo>
                    <a:pt x="47" y="27"/>
                    <a:pt x="47" y="21"/>
                    <a:pt x="48" y="21"/>
                  </a:cubicBezTo>
                  <a:cubicBezTo>
                    <a:pt x="48" y="21"/>
                    <a:pt x="48" y="17"/>
                    <a:pt x="43" y="12"/>
                  </a:cubicBezTo>
                  <a:cubicBezTo>
                    <a:pt x="43" y="12"/>
                    <a:pt x="35" y="2"/>
                    <a:pt x="32" y="1"/>
                  </a:cubicBezTo>
                  <a:cubicBezTo>
                    <a:pt x="32" y="1"/>
                    <a:pt x="25" y="0"/>
                    <a:pt x="24"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4" name="Freeform 464"/>
            <p:cNvSpPr>
              <a:spLocks/>
            </p:cNvSpPr>
            <p:nvPr/>
          </p:nvSpPr>
          <p:spPr bwMode="auto">
            <a:xfrm>
              <a:off x="1303" y="755"/>
              <a:ext cx="16" cy="12"/>
            </a:xfrm>
            <a:custGeom>
              <a:avLst/>
              <a:gdLst>
                <a:gd name="T0" fmla="*/ 11 w 11"/>
                <a:gd name="T1" fmla="*/ 0 h 8"/>
                <a:gd name="T2" fmla="*/ 10 w 11"/>
                <a:gd name="T3" fmla="*/ 0 h 8"/>
                <a:gd name="T4" fmla="*/ 4 w 11"/>
                <a:gd name="T5" fmla="*/ 4 h 8"/>
                <a:gd name="T6" fmla="*/ 2 w 11"/>
                <a:gd name="T7" fmla="*/ 8 h 8"/>
                <a:gd name="T8" fmla="*/ 11 w 11"/>
                <a:gd name="T9" fmla="*/ 0 h 8"/>
              </a:gdLst>
              <a:ahLst/>
              <a:cxnLst>
                <a:cxn ang="0">
                  <a:pos x="T0" y="T1"/>
                </a:cxn>
                <a:cxn ang="0">
                  <a:pos x="T2" y="T3"/>
                </a:cxn>
                <a:cxn ang="0">
                  <a:pos x="T4" y="T5"/>
                </a:cxn>
                <a:cxn ang="0">
                  <a:pos x="T6" y="T7"/>
                </a:cxn>
                <a:cxn ang="0">
                  <a:pos x="T8" y="T9"/>
                </a:cxn>
              </a:cxnLst>
              <a:rect l="0" t="0" r="r" b="b"/>
              <a:pathLst>
                <a:path w="11" h="8">
                  <a:moveTo>
                    <a:pt x="11" y="0"/>
                  </a:moveTo>
                  <a:cubicBezTo>
                    <a:pt x="10" y="0"/>
                    <a:pt x="10" y="0"/>
                    <a:pt x="10" y="0"/>
                  </a:cubicBezTo>
                  <a:cubicBezTo>
                    <a:pt x="7" y="1"/>
                    <a:pt x="4" y="4"/>
                    <a:pt x="4" y="4"/>
                  </a:cubicBezTo>
                  <a:cubicBezTo>
                    <a:pt x="0" y="8"/>
                    <a:pt x="2" y="8"/>
                    <a:pt x="2" y="8"/>
                  </a:cubicBezTo>
                  <a:cubicBezTo>
                    <a:pt x="5" y="7"/>
                    <a:pt x="11"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5" name="Freeform 465"/>
            <p:cNvSpPr>
              <a:spLocks/>
            </p:cNvSpPr>
            <p:nvPr/>
          </p:nvSpPr>
          <p:spPr bwMode="auto">
            <a:xfrm>
              <a:off x="1313" y="777"/>
              <a:ext cx="0" cy="1"/>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0"/>
                    <a:pt x="0" y="1"/>
                    <a:pt x="0" y="1"/>
                  </a:cubicBezTo>
                  <a:cubicBezTo>
                    <a:pt x="0" y="0"/>
                    <a:pt x="0"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6" name="Freeform 466"/>
            <p:cNvSpPr>
              <a:spLocks/>
            </p:cNvSpPr>
            <p:nvPr/>
          </p:nvSpPr>
          <p:spPr bwMode="auto">
            <a:xfrm>
              <a:off x="1331" y="824"/>
              <a:ext cx="3" cy="4"/>
            </a:xfrm>
            <a:custGeom>
              <a:avLst/>
              <a:gdLst>
                <a:gd name="T0" fmla="*/ 0 w 2"/>
                <a:gd name="T1" fmla="*/ 3 h 3"/>
                <a:gd name="T2" fmla="*/ 1 w 2"/>
                <a:gd name="T3" fmla="*/ 2 h 3"/>
                <a:gd name="T4" fmla="*/ 2 w 2"/>
                <a:gd name="T5" fmla="*/ 0 h 3"/>
                <a:gd name="T6" fmla="*/ 1 w 2"/>
                <a:gd name="T7" fmla="*/ 0 h 3"/>
                <a:gd name="T8" fmla="*/ 0 w 2"/>
                <a:gd name="T9" fmla="*/ 3 h 3"/>
              </a:gdLst>
              <a:ahLst/>
              <a:cxnLst>
                <a:cxn ang="0">
                  <a:pos x="T0" y="T1"/>
                </a:cxn>
                <a:cxn ang="0">
                  <a:pos x="T2" y="T3"/>
                </a:cxn>
                <a:cxn ang="0">
                  <a:pos x="T4" y="T5"/>
                </a:cxn>
                <a:cxn ang="0">
                  <a:pos x="T6" y="T7"/>
                </a:cxn>
                <a:cxn ang="0">
                  <a:pos x="T8" y="T9"/>
                </a:cxn>
              </a:cxnLst>
              <a:rect l="0" t="0" r="r" b="b"/>
              <a:pathLst>
                <a:path w="2" h="3">
                  <a:moveTo>
                    <a:pt x="0" y="3"/>
                  </a:moveTo>
                  <a:cubicBezTo>
                    <a:pt x="1" y="3"/>
                    <a:pt x="1" y="3"/>
                    <a:pt x="1" y="2"/>
                  </a:cubicBezTo>
                  <a:cubicBezTo>
                    <a:pt x="1" y="2"/>
                    <a:pt x="1" y="1"/>
                    <a:pt x="2" y="0"/>
                  </a:cubicBezTo>
                  <a:cubicBezTo>
                    <a:pt x="1" y="0"/>
                    <a:pt x="1" y="0"/>
                    <a:pt x="1" y="0"/>
                  </a:cubicBezTo>
                  <a:cubicBezTo>
                    <a:pt x="0" y="1"/>
                    <a:pt x="0" y="1"/>
                    <a:pt x="0"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7" name="Freeform 467"/>
            <p:cNvSpPr>
              <a:spLocks/>
            </p:cNvSpPr>
            <p:nvPr/>
          </p:nvSpPr>
          <p:spPr bwMode="auto">
            <a:xfrm>
              <a:off x="1313" y="757"/>
              <a:ext cx="12" cy="13"/>
            </a:xfrm>
            <a:custGeom>
              <a:avLst/>
              <a:gdLst>
                <a:gd name="T0" fmla="*/ 5 w 8"/>
                <a:gd name="T1" fmla="*/ 0 h 9"/>
                <a:gd name="T2" fmla="*/ 1 w 8"/>
                <a:gd name="T3" fmla="*/ 5 h 9"/>
                <a:gd name="T4" fmla="*/ 3 w 8"/>
                <a:gd name="T5" fmla="*/ 5 h 9"/>
                <a:gd name="T6" fmla="*/ 5 w 8"/>
                <a:gd name="T7" fmla="*/ 0 h 9"/>
              </a:gdLst>
              <a:ahLst/>
              <a:cxnLst>
                <a:cxn ang="0">
                  <a:pos x="T0" y="T1"/>
                </a:cxn>
                <a:cxn ang="0">
                  <a:pos x="T2" y="T3"/>
                </a:cxn>
                <a:cxn ang="0">
                  <a:pos x="T4" y="T5"/>
                </a:cxn>
                <a:cxn ang="0">
                  <a:pos x="T6" y="T7"/>
                </a:cxn>
              </a:cxnLst>
              <a:rect l="0" t="0" r="r" b="b"/>
              <a:pathLst>
                <a:path w="8" h="9">
                  <a:moveTo>
                    <a:pt x="5" y="0"/>
                  </a:moveTo>
                  <a:cubicBezTo>
                    <a:pt x="5" y="0"/>
                    <a:pt x="8" y="9"/>
                    <a:pt x="1" y="5"/>
                  </a:cubicBezTo>
                  <a:cubicBezTo>
                    <a:pt x="1" y="5"/>
                    <a:pt x="0" y="3"/>
                    <a:pt x="3" y="5"/>
                  </a:cubicBezTo>
                  <a:cubicBezTo>
                    <a:pt x="3" y="5"/>
                    <a:pt x="6" y="6"/>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08" name="Picture 46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322" y="750"/>
              <a:ext cx="14" cy="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sp>
          <p:nvSpPr>
            <p:cNvPr id="109" name="Freeform 469"/>
            <p:cNvSpPr>
              <a:spLocks/>
            </p:cNvSpPr>
            <p:nvPr/>
          </p:nvSpPr>
          <p:spPr bwMode="auto">
            <a:xfrm>
              <a:off x="1322" y="749"/>
              <a:ext cx="23" cy="11"/>
            </a:xfrm>
            <a:custGeom>
              <a:avLst/>
              <a:gdLst>
                <a:gd name="T0" fmla="*/ 4 w 16"/>
                <a:gd name="T1" fmla="*/ 0 h 7"/>
                <a:gd name="T2" fmla="*/ 6 w 16"/>
                <a:gd name="T3" fmla="*/ 5 h 7"/>
                <a:gd name="T4" fmla="*/ 0 w 16"/>
                <a:gd name="T5" fmla="*/ 4 h 7"/>
                <a:gd name="T6" fmla="*/ 4 w 16"/>
                <a:gd name="T7" fmla="*/ 0 h 7"/>
              </a:gdLst>
              <a:ahLst/>
              <a:cxnLst>
                <a:cxn ang="0">
                  <a:pos x="T0" y="T1"/>
                </a:cxn>
                <a:cxn ang="0">
                  <a:pos x="T2" y="T3"/>
                </a:cxn>
                <a:cxn ang="0">
                  <a:pos x="T4" y="T5"/>
                </a:cxn>
                <a:cxn ang="0">
                  <a:pos x="T6" y="T7"/>
                </a:cxn>
              </a:cxnLst>
              <a:rect l="0" t="0" r="r" b="b"/>
              <a:pathLst>
                <a:path w="16" h="7">
                  <a:moveTo>
                    <a:pt x="4" y="0"/>
                  </a:moveTo>
                  <a:cubicBezTo>
                    <a:pt x="4" y="0"/>
                    <a:pt x="15" y="5"/>
                    <a:pt x="6" y="5"/>
                  </a:cubicBezTo>
                  <a:cubicBezTo>
                    <a:pt x="0" y="4"/>
                    <a:pt x="0" y="4"/>
                    <a:pt x="0" y="4"/>
                  </a:cubicBezTo>
                  <a:cubicBezTo>
                    <a:pt x="0" y="4"/>
                    <a:pt x="16" y="7"/>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0" name="Freeform 470"/>
            <p:cNvSpPr>
              <a:spLocks/>
            </p:cNvSpPr>
            <p:nvPr/>
          </p:nvSpPr>
          <p:spPr bwMode="auto">
            <a:xfrm>
              <a:off x="1328" y="739"/>
              <a:ext cx="11" cy="10"/>
            </a:xfrm>
            <a:custGeom>
              <a:avLst/>
              <a:gdLst>
                <a:gd name="T0" fmla="*/ 3 w 8"/>
                <a:gd name="T1" fmla="*/ 0 h 7"/>
                <a:gd name="T2" fmla="*/ 3 w 8"/>
                <a:gd name="T3" fmla="*/ 2 h 7"/>
                <a:gd name="T4" fmla="*/ 3 w 8"/>
                <a:gd name="T5" fmla="*/ 2 h 7"/>
                <a:gd name="T6" fmla="*/ 1 w 8"/>
                <a:gd name="T7" fmla="*/ 7 h 7"/>
                <a:gd name="T8" fmla="*/ 4 w 8"/>
                <a:gd name="T9" fmla="*/ 0 h 7"/>
                <a:gd name="T10" fmla="*/ 3 w 8"/>
                <a:gd name="T11" fmla="*/ 0 h 7"/>
              </a:gdLst>
              <a:ahLst/>
              <a:cxnLst>
                <a:cxn ang="0">
                  <a:pos x="T0" y="T1"/>
                </a:cxn>
                <a:cxn ang="0">
                  <a:pos x="T2" y="T3"/>
                </a:cxn>
                <a:cxn ang="0">
                  <a:pos x="T4" y="T5"/>
                </a:cxn>
                <a:cxn ang="0">
                  <a:pos x="T6" y="T7"/>
                </a:cxn>
                <a:cxn ang="0">
                  <a:pos x="T8" y="T9"/>
                </a:cxn>
                <a:cxn ang="0">
                  <a:pos x="T10" y="T11"/>
                </a:cxn>
              </a:cxnLst>
              <a:rect l="0" t="0" r="r" b="b"/>
              <a:pathLst>
                <a:path w="8" h="7">
                  <a:moveTo>
                    <a:pt x="3" y="0"/>
                  </a:moveTo>
                  <a:cubicBezTo>
                    <a:pt x="2" y="0"/>
                    <a:pt x="0" y="0"/>
                    <a:pt x="3" y="2"/>
                  </a:cubicBezTo>
                  <a:cubicBezTo>
                    <a:pt x="3" y="2"/>
                    <a:pt x="3" y="2"/>
                    <a:pt x="3" y="2"/>
                  </a:cubicBezTo>
                  <a:cubicBezTo>
                    <a:pt x="4" y="2"/>
                    <a:pt x="5" y="2"/>
                    <a:pt x="1" y="7"/>
                  </a:cubicBezTo>
                  <a:cubicBezTo>
                    <a:pt x="1" y="7"/>
                    <a:pt x="8" y="1"/>
                    <a:pt x="4" y="0"/>
                  </a:cubicBezTo>
                  <a:cubicBezTo>
                    <a:pt x="4"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1" name="Freeform 471"/>
            <p:cNvSpPr>
              <a:spLocks noEditPoints="1"/>
            </p:cNvSpPr>
            <p:nvPr/>
          </p:nvSpPr>
          <p:spPr bwMode="auto">
            <a:xfrm>
              <a:off x="1318" y="741"/>
              <a:ext cx="5" cy="10"/>
            </a:xfrm>
            <a:custGeom>
              <a:avLst/>
              <a:gdLst>
                <a:gd name="T0" fmla="*/ 4 w 4"/>
                <a:gd name="T1" fmla="*/ 1 h 7"/>
                <a:gd name="T2" fmla="*/ 1 w 4"/>
                <a:gd name="T3" fmla="*/ 5 h 7"/>
                <a:gd name="T4" fmla="*/ 2 w 4"/>
                <a:gd name="T5" fmla="*/ 7 h 7"/>
                <a:gd name="T6" fmla="*/ 4 w 4"/>
                <a:gd name="T7" fmla="*/ 6 h 7"/>
                <a:gd name="T8" fmla="*/ 4 w 4"/>
                <a:gd name="T9" fmla="*/ 1 h 7"/>
                <a:gd name="T10" fmla="*/ 4 w 4"/>
                <a:gd name="T11" fmla="*/ 0 h 7"/>
                <a:gd name="T12" fmla="*/ 4 w 4"/>
                <a:gd name="T13" fmla="*/ 1 h 7"/>
                <a:gd name="T14" fmla="*/ 4 w 4"/>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7">
                  <a:moveTo>
                    <a:pt x="4" y="1"/>
                  </a:moveTo>
                  <a:cubicBezTo>
                    <a:pt x="4" y="2"/>
                    <a:pt x="3" y="4"/>
                    <a:pt x="1" y="5"/>
                  </a:cubicBezTo>
                  <a:cubicBezTo>
                    <a:pt x="1" y="5"/>
                    <a:pt x="0" y="7"/>
                    <a:pt x="2" y="7"/>
                  </a:cubicBezTo>
                  <a:cubicBezTo>
                    <a:pt x="2" y="7"/>
                    <a:pt x="3" y="7"/>
                    <a:pt x="4" y="6"/>
                  </a:cubicBezTo>
                  <a:cubicBezTo>
                    <a:pt x="4" y="6"/>
                    <a:pt x="4" y="3"/>
                    <a:pt x="4" y="1"/>
                  </a:cubicBezTo>
                  <a:moveTo>
                    <a:pt x="4" y="0"/>
                  </a:moveTo>
                  <a:cubicBezTo>
                    <a:pt x="4" y="0"/>
                    <a:pt x="4" y="0"/>
                    <a:pt x="4" y="1"/>
                  </a:cubicBezTo>
                  <a:cubicBezTo>
                    <a:pt x="4"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 name="Freeform 472"/>
            <p:cNvSpPr>
              <a:spLocks/>
            </p:cNvSpPr>
            <p:nvPr/>
          </p:nvSpPr>
          <p:spPr bwMode="auto">
            <a:xfrm>
              <a:off x="1309" y="744"/>
              <a:ext cx="10" cy="8"/>
            </a:xfrm>
            <a:custGeom>
              <a:avLst/>
              <a:gdLst>
                <a:gd name="T0" fmla="*/ 7 w 7"/>
                <a:gd name="T1" fmla="*/ 0 h 6"/>
                <a:gd name="T2" fmla="*/ 3 w 7"/>
                <a:gd name="T3" fmla="*/ 5 h 6"/>
                <a:gd name="T4" fmla="*/ 6 w 7"/>
                <a:gd name="T5" fmla="*/ 6 h 6"/>
                <a:gd name="T6" fmla="*/ 7 w 7"/>
                <a:gd name="T7" fmla="*/ 0 h 6"/>
              </a:gdLst>
              <a:ahLst/>
              <a:cxnLst>
                <a:cxn ang="0">
                  <a:pos x="T0" y="T1"/>
                </a:cxn>
                <a:cxn ang="0">
                  <a:pos x="T2" y="T3"/>
                </a:cxn>
                <a:cxn ang="0">
                  <a:pos x="T4" y="T5"/>
                </a:cxn>
                <a:cxn ang="0">
                  <a:pos x="T6" y="T7"/>
                </a:cxn>
              </a:cxnLst>
              <a:rect l="0" t="0" r="r" b="b"/>
              <a:pathLst>
                <a:path w="7" h="6">
                  <a:moveTo>
                    <a:pt x="7" y="0"/>
                  </a:moveTo>
                  <a:cubicBezTo>
                    <a:pt x="7" y="0"/>
                    <a:pt x="2" y="3"/>
                    <a:pt x="3" y="5"/>
                  </a:cubicBezTo>
                  <a:cubicBezTo>
                    <a:pt x="3" y="5"/>
                    <a:pt x="3" y="6"/>
                    <a:pt x="6" y="6"/>
                  </a:cubicBezTo>
                  <a:cubicBezTo>
                    <a:pt x="6" y="6"/>
                    <a:pt x="0" y="6"/>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3" name="Freeform 473"/>
            <p:cNvSpPr>
              <a:spLocks/>
            </p:cNvSpPr>
            <p:nvPr/>
          </p:nvSpPr>
          <p:spPr bwMode="auto">
            <a:xfrm>
              <a:off x="1286" y="764"/>
              <a:ext cx="46" cy="81"/>
            </a:xfrm>
            <a:custGeom>
              <a:avLst/>
              <a:gdLst>
                <a:gd name="T0" fmla="*/ 18 w 32"/>
                <a:gd name="T1" fmla="*/ 0 h 56"/>
                <a:gd name="T2" fmla="*/ 14 w 32"/>
                <a:gd name="T3" fmla="*/ 7 h 56"/>
                <a:gd name="T4" fmla="*/ 23 w 32"/>
                <a:gd name="T5" fmla="*/ 13 h 56"/>
                <a:gd name="T6" fmla="*/ 14 w 32"/>
                <a:gd name="T7" fmla="*/ 14 h 56"/>
                <a:gd name="T8" fmla="*/ 14 w 32"/>
                <a:gd name="T9" fmla="*/ 19 h 56"/>
                <a:gd name="T10" fmla="*/ 12 w 32"/>
                <a:gd name="T11" fmla="*/ 31 h 56"/>
                <a:gd name="T12" fmla="*/ 15 w 32"/>
                <a:gd name="T13" fmla="*/ 34 h 56"/>
                <a:gd name="T14" fmla="*/ 10 w 32"/>
                <a:gd name="T15" fmla="*/ 50 h 56"/>
                <a:gd name="T16" fmla="*/ 8 w 32"/>
                <a:gd name="T17" fmla="*/ 52 h 56"/>
                <a:gd name="T18" fmla="*/ 3 w 32"/>
                <a:gd name="T19" fmla="*/ 54 h 56"/>
                <a:gd name="T20" fmla="*/ 8 w 32"/>
                <a:gd name="T21" fmla="*/ 52 h 56"/>
                <a:gd name="T22" fmla="*/ 8 w 32"/>
                <a:gd name="T23" fmla="*/ 49 h 56"/>
                <a:gd name="T24" fmla="*/ 10 w 32"/>
                <a:gd name="T25" fmla="*/ 33 h 56"/>
                <a:gd name="T26" fmla="*/ 11 w 32"/>
                <a:gd name="T27" fmla="*/ 30 h 56"/>
                <a:gd name="T28" fmla="*/ 10 w 32"/>
                <a:gd name="T29" fmla="*/ 23 h 56"/>
                <a:gd name="T30" fmla="*/ 12 w 32"/>
                <a:gd name="T31" fmla="*/ 18 h 56"/>
                <a:gd name="T32" fmla="*/ 18 w 32"/>
                <a:gd name="T33"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56">
                  <a:moveTo>
                    <a:pt x="18" y="0"/>
                  </a:moveTo>
                  <a:cubicBezTo>
                    <a:pt x="14" y="7"/>
                    <a:pt x="14" y="7"/>
                    <a:pt x="14" y="7"/>
                  </a:cubicBezTo>
                  <a:cubicBezTo>
                    <a:pt x="14" y="7"/>
                    <a:pt x="15" y="9"/>
                    <a:pt x="23" y="13"/>
                  </a:cubicBezTo>
                  <a:cubicBezTo>
                    <a:pt x="23" y="13"/>
                    <a:pt x="26" y="15"/>
                    <a:pt x="14" y="14"/>
                  </a:cubicBezTo>
                  <a:cubicBezTo>
                    <a:pt x="14" y="14"/>
                    <a:pt x="12" y="15"/>
                    <a:pt x="14" y="19"/>
                  </a:cubicBezTo>
                  <a:cubicBezTo>
                    <a:pt x="12" y="31"/>
                    <a:pt x="12" y="31"/>
                    <a:pt x="12" y="31"/>
                  </a:cubicBezTo>
                  <a:cubicBezTo>
                    <a:pt x="12" y="31"/>
                    <a:pt x="32" y="36"/>
                    <a:pt x="15" y="34"/>
                  </a:cubicBezTo>
                  <a:cubicBezTo>
                    <a:pt x="15" y="34"/>
                    <a:pt x="14" y="31"/>
                    <a:pt x="10" y="50"/>
                  </a:cubicBezTo>
                  <a:cubicBezTo>
                    <a:pt x="10" y="50"/>
                    <a:pt x="21" y="56"/>
                    <a:pt x="8" y="52"/>
                  </a:cubicBezTo>
                  <a:cubicBezTo>
                    <a:pt x="8" y="52"/>
                    <a:pt x="3" y="54"/>
                    <a:pt x="3" y="54"/>
                  </a:cubicBezTo>
                  <a:cubicBezTo>
                    <a:pt x="3" y="54"/>
                    <a:pt x="0" y="53"/>
                    <a:pt x="8" y="52"/>
                  </a:cubicBezTo>
                  <a:cubicBezTo>
                    <a:pt x="8" y="52"/>
                    <a:pt x="7" y="51"/>
                    <a:pt x="8" y="49"/>
                  </a:cubicBezTo>
                  <a:cubicBezTo>
                    <a:pt x="8" y="49"/>
                    <a:pt x="11" y="34"/>
                    <a:pt x="10" y="33"/>
                  </a:cubicBezTo>
                  <a:cubicBezTo>
                    <a:pt x="10" y="33"/>
                    <a:pt x="15" y="33"/>
                    <a:pt x="11" y="30"/>
                  </a:cubicBezTo>
                  <a:cubicBezTo>
                    <a:pt x="11" y="30"/>
                    <a:pt x="12" y="24"/>
                    <a:pt x="10" y="23"/>
                  </a:cubicBezTo>
                  <a:cubicBezTo>
                    <a:pt x="12" y="18"/>
                    <a:pt x="12" y="18"/>
                    <a:pt x="12" y="18"/>
                  </a:cubicBezTo>
                  <a:cubicBezTo>
                    <a:pt x="12" y="18"/>
                    <a:pt x="9" y="11"/>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4" name="Freeform 474"/>
            <p:cNvSpPr>
              <a:spLocks/>
            </p:cNvSpPr>
            <p:nvPr/>
          </p:nvSpPr>
          <p:spPr bwMode="auto">
            <a:xfrm>
              <a:off x="1303" y="774"/>
              <a:ext cx="6" cy="19"/>
            </a:xfrm>
            <a:custGeom>
              <a:avLst/>
              <a:gdLst>
                <a:gd name="T0" fmla="*/ 2 w 4"/>
                <a:gd name="T1" fmla="*/ 4 h 13"/>
                <a:gd name="T2" fmla="*/ 3 w 4"/>
                <a:gd name="T3" fmla="*/ 4 h 13"/>
                <a:gd name="T4" fmla="*/ 2 w 4"/>
                <a:gd name="T5" fmla="*/ 2 h 13"/>
                <a:gd name="T6" fmla="*/ 1 w 4"/>
                <a:gd name="T7" fmla="*/ 2 h 13"/>
                <a:gd name="T8" fmla="*/ 0 w 4"/>
                <a:gd name="T9" fmla="*/ 4 h 13"/>
                <a:gd name="T10" fmla="*/ 1 w 4"/>
                <a:gd name="T11" fmla="*/ 7 h 13"/>
                <a:gd name="T12" fmla="*/ 1 w 4"/>
                <a:gd name="T13" fmla="*/ 11 h 13"/>
                <a:gd name="T14" fmla="*/ 1 w 4"/>
                <a:gd name="T15" fmla="*/ 9 h 13"/>
                <a:gd name="T16" fmla="*/ 0 w 4"/>
                <a:gd name="T17" fmla="*/ 10 h 13"/>
                <a:gd name="T18" fmla="*/ 1 w 4"/>
                <a:gd name="T19" fmla="*/ 13 h 13"/>
                <a:gd name="T20" fmla="*/ 1 w 4"/>
                <a:gd name="T21" fmla="*/ 12 h 13"/>
                <a:gd name="T22" fmla="*/ 3 w 4"/>
                <a:gd name="T23" fmla="*/ 8 h 13"/>
                <a:gd name="T24" fmla="*/ 1 w 4"/>
                <a:gd name="T25" fmla="*/ 4 h 13"/>
                <a:gd name="T26" fmla="*/ 2 w 4"/>
                <a:gd name="T27"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13">
                  <a:moveTo>
                    <a:pt x="2" y="4"/>
                  </a:moveTo>
                  <a:cubicBezTo>
                    <a:pt x="3" y="4"/>
                    <a:pt x="3" y="4"/>
                    <a:pt x="3" y="4"/>
                  </a:cubicBezTo>
                  <a:cubicBezTo>
                    <a:pt x="3" y="4"/>
                    <a:pt x="4" y="2"/>
                    <a:pt x="2" y="2"/>
                  </a:cubicBezTo>
                  <a:cubicBezTo>
                    <a:pt x="2" y="2"/>
                    <a:pt x="2" y="0"/>
                    <a:pt x="1" y="2"/>
                  </a:cubicBezTo>
                  <a:cubicBezTo>
                    <a:pt x="1" y="2"/>
                    <a:pt x="0" y="2"/>
                    <a:pt x="0" y="4"/>
                  </a:cubicBezTo>
                  <a:cubicBezTo>
                    <a:pt x="0" y="4"/>
                    <a:pt x="0" y="6"/>
                    <a:pt x="1" y="7"/>
                  </a:cubicBezTo>
                  <a:cubicBezTo>
                    <a:pt x="1" y="7"/>
                    <a:pt x="4" y="10"/>
                    <a:pt x="1" y="11"/>
                  </a:cubicBezTo>
                  <a:cubicBezTo>
                    <a:pt x="1" y="9"/>
                    <a:pt x="1" y="9"/>
                    <a:pt x="1" y="9"/>
                  </a:cubicBezTo>
                  <a:cubicBezTo>
                    <a:pt x="1" y="9"/>
                    <a:pt x="0" y="8"/>
                    <a:pt x="0" y="10"/>
                  </a:cubicBezTo>
                  <a:cubicBezTo>
                    <a:pt x="1" y="13"/>
                    <a:pt x="1" y="13"/>
                    <a:pt x="1" y="13"/>
                  </a:cubicBezTo>
                  <a:cubicBezTo>
                    <a:pt x="1" y="13"/>
                    <a:pt x="1" y="13"/>
                    <a:pt x="1" y="12"/>
                  </a:cubicBezTo>
                  <a:cubicBezTo>
                    <a:pt x="1" y="12"/>
                    <a:pt x="4" y="11"/>
                    <a:pt x="3" y="8"/>
                  </a:cubicBezTo>
                  <a:cubicBezTo>
                    <a:pt x="3" y="8"/>
                    <a:pt x="1" y="5"/>
                    <a:pt x="1" y="4"/>
                  </a:cubicBezTo>
                  <a:cubicBezTo>
                    <a:pt x="1" y="4"/>
                    <a:pt x="1" y="1"/>
                    <a:pt x="2"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5" name="Freeform 475"/>
            <p:cNvSpPr>
              <a:spLocks/>
            </p:cNvSpPr>
            <p:nvPr/>
          </p:nvSpPr>
          <p:spPr bwMode="auto">
            <a:xfrm>
              <a:off x="1309" y="777"/>
              <a:ext cx="4" cy="15"/>
            </a:xfrm>
            <a:custGeom>
              <a:avLst/>
              <a:gdLst>
                <a:gd name="T0" fmla="*/ 0 w 3"/>
                <a:gd name="T1" fmla="*/ 1 h 10"/>
                <a:gd name="T2" fmla="*/ 0 w 3"/>
                <a:gd name="T3" fmla="*/ 2 h 10"/>
                <a:gd name="T4" fmla="*/ 1 w 3"/>
                <a:gd name="T5" fmla="*/ 1 h 10"/>
                <a:gd name="T6" fmla="*/ 1 w 3"/>
                <a:gd name="T7" fmla="*/ 7 h 10"/>
                <a:gd name="T8" fmla="*/ 1 w 3"/>
                <a:gd name="T9" fmla="*/ 9 h 10"/>
                <a:gd name="T10" fmla="*/ 1 w 3"/>
                <a:gd name="T11" fmla="*/ 10 h 10"/>
                <a:gd name="T12" fmla="*/ 2 w 3"/>
                <a:gd name="T13" fmla="*/ 10 h 10"/>
                <a:gd name="T14" fmla="*/ 3 w 3"/>
                <a:gd name="T15" fmla="*/ 0 h 10"/>
                <a:gd name="T16" fmla="*/ 2 w 3"/>
                <a:gd name="T17" fmla="*/ 0 h 10"/>
                <a:gd name="T18" fmla="*/ 0 w 3"/>
                <a:gd name="T19"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0">
                  <a:moveTo>
                    <a:pt x="0" y="1"/>
                  </a:moveTo>
                  <a:cubicBezTo>
                    <a:pt x="0" y="2"/>
                    <a:pt x="0" y="2"/>
                    <a:pt x="0" y="2"/>
                  </a:cubicBezTo>
                  <a:cubicBezTo>
                    <a:pt x="1" y="1"/>
                    <a:pt x="1" y="1"/>
                    <a:pt x="1" y="1"/>
                  </a:cubicBezTo>
                  <a:cubicBezTo>
                    <a:pt x="1" y="1"/>
                    <a:pt x="1" y="6"/>
                    <a:pt x="1" y="7"/>
                  </a:cubicBezTo>
                  <a:cubicBezTo>
                    <a:pt x="1" y="9"/>
                    <a:pt x="1" y="9"/>
                    <a:pt x="1" y="9"/>
                  </a:cubicBezTo>
                  <a:cubicBezTo>
                    <a:pt x="1" y="10"/>
                    <a:pt x="1" y="10"/>
                    <a:pt x="1" y="10"/>
                  </a:cubicBezTo>
                  <a:cubicBezTo>
                    <a:pt x="2" y="10"/>
                    <a:pt x="2" y="10"/>
                    <a:pt x="2" y="10"/>
                  </a:cubicBezTo>
                  <a:cubicBezTo>
                    <a:pt x="2" y="10"/>
                    <a:pt x="3" y="3"/>
                    <a:pt x="3" y="0"/>
                  </a:cubicBezTo>
                  <a:cubicBezTo>
                    <a:pt x="2" y="0"/>
                    <a:pt x="2" y="0"/>
                    <a:pt x="2" y="0"/>
                  </a:cubicBezTo>
                  <a:cubicBezTo>
                    <a:pt x="0" y="1"/>
                    <a:pt x="0" y="1"/>
                    <a:pt x="0"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6" name="Freeform 476"/>
            <p:cNvSpPr>
              <a:spLocks/>
            </p:cNvSpPr>
            <p:nvPr/>
          </p:nvSpPr>
          <p:spPr bwMode="auto">
            <a:xfrm>
              <a:off x="1331" y="789"/>
              <a:ext cx="3" cy="3"/>
            </a:xfrm>
            <a:custGeom>
              <a:avLst/>
              <a:gdLst>
                <a:gd name="T0" fmla="*/ 0 w 3"/>
                <a:gd name="T1" fmla="*/ 0 h 3"/>
                <a:gd name="T2" fmla="*/ 0 w 3"/>
                <a:gd name="T3" fmla="*/ 3 h 3"/>
                <a:gd name="T4" fmla="*/ 1 w 3"/>
                <a:gd name="T5" fmla="*/ 3 h 3"/>
                <a:gd name="T6" fmla="*/ 3 w 3"/>
                <a:gd name="T7" fmla="*/ 0 h 3"/>
                <a:gd name="T8" fmla="*/ 0 w 3"/>
                <a:gd name="T9" fmla="*/ 0 h 3"/>
              </a:gdLst>
              <a:ahLst/>
              <a:cxnLst>
                <a:cxn ang="0">
                  <a:pos x="T0" y="T1"/>
                </a:cxn>
                <a:cxn ang="0">
                  <a:pos x="T2" y="T3"/>
                </a:cxn>
                <a:cxn ang="0">
                  <a:pos x="T4" y="T5"/>
                </a:cxn>
                <a:cxn ang="0">
                  <a:pos x="T6" y="T7"/>
                </a:cxn>
                <a:cxn ang="0">
                  <a:pos x="T8" y="T9"/>
                </a:cxn>
              </a:cxnLst>
              <a:rect l="0" t="0" r="r" b="b"/>
              <a:pathLst>
                <a:path w="3" h="3">
                  <a:moveTo>
                    <a:pt x="0" y="0"/>
                  </a:moveTo>
                  <a:lnTo>
                    <a:pt x="0" y="3"/>
                  </a:lnTo>
                  <a:lnTo>
                    <a:pt x="1" y="3"/>
                  </a:lnTo>
                  <a:lnTo>
                    <a:pt x="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7" name="Freeform 477"/>
            <p:cNvSpPr>
              <a:spLocks/>
            </p:cNvSpPr>
            <p:nvPr/>
          </p:nvSpPr>
          <p:spPr bwMode="auto">
            <a:xfrm>
              <a:off x="1331" y="789"/>
              <a:ext cx="3" cy="3"/>
            </a:xfrm>
            <a:custGeom>
              <a:avLst/>
              <a:gdLst>
                <a:gd name="T0" fmla="*/ 0 w 3"/>
                <a:gd name="T1" fmla="*/ 0 h 3"/>
                <a:gd name="T2" fmla="*/ 0 w 3"/>
                <a:gd name="T3" fmla="*/ 3 h 3"/>
                <a:gd name="T4" fmla="*/ 1 w 3"/>
                <a:gd name="T5" fmla="*/ 3 h 3"/>
                <a:gd name="T6" fmla="*/ 3 w 3"/>
                <a:gd name="T7" fmla="*/ 0 h 3"/>
                <a:gd name="T8" fmla="*/ 0 w 3"/>
                <a:gd name="T9" fmla="*/ 0 h 3"/>
              </a:gdLst>
              <a:ahLst/>
              <a:cxnLst>
                <a:cxn ang="0">
                  <a:pos x="T0" y="T1"/>
                </a:cxn>
                <a:cxn ang="0">
                  <a:pos x="T2" y="T3"/>
                </a:cxn>
                <a:cxn ang="0">
                  <a:pos x="T4" y="T5"/>
                </a:cxn>
                <a:cxn ang="0">
                  <a:pos x="T6" y="T7"/>
                </a:cxn>
                <a:cxn ang="0">
                  <a:pos x="T8" y="T9"/>
                </a:cxn>
              </a:cxnLst>
              <a:rect l="0" t="0" r="r" b="b"/>
              <a:pathLst>
                <a:path w="3" h="3">
                  <a:moveTo>
                    <a:pt x="0" y="0"/>
                  </a:moveTo>
                  <a:lnTo>
                    <a:pt x="0" y="3"/>
                  </a:lnTo>
                  <a:lnTo>
                    <a:pt x="1" y="3"/>
                  </a:lnTo>
                  <a:lnTo>
                    <a:pt x="3"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8" name="Freeform 478"/>
            <p:cNvSpPr>
              <a:spLocks noEditPoints="1"/>
            </p:cNvSpPr>
            <p:nvPr/>
          </p:nvSpPr>
          <p:spPr bwMode="auto">
            <a:xfrm>
              <a:off x="1313" y="777"/>
              <a:ext cx="10" cy="15"/>
            </a:xfrm>
            <a:custGeom>
              <a:avLst/>
              <a:gdLst>
                <a:gd name="T0" fmla="*/ 3 w 7"/>
                <a:gd name="T1" fmla="*/ 0 h 10"/>
                <a:gd name="T2" fmla="*/ 1 w 7"/>
                <a:gd name="T3" fmla="*/ 2 h 10"/>
                <a:gd name="T4" fmla="*/ 0 w 7"/>
                <a:gd name="T5" fmla="*/ 7 h 10"/>
                <a:gd name="T6" fmla="*/ 2 w 7"/>
                <a:gd name="T7" fmla="*/ 10 h 10"/>
                <a:gd name="T8" fmla="*/ 3 w 7"/>
                <a:gd name="T9" fmla="*/ 9 h 10"/>
                <a:gd name="T10" fmla="*/ 6 w 7"/>
                <a:gd name="T11" fmla="*/ 7 h 10"/>
                <a:gd name="T12" fmla="*/ 6 w 7"/>
                <a:gd name="T13" fmla="*/ 2 h 10"/>
                <a:gd name="T14" fmla="*/ 3 w 7"/>
                <a:gd name="T15" fmla="*/ 0 h 10"/>
                <a:gd name="T16" fmla="*/ 4 w 7"/>
                <a:gd name="T17" fmla="*/ 8 h 10"/>
                <a:gd name="T18" fmla="*/ 2 w 7"/>
                <a:gd name="T19" fmla="*/ 7 h 10"/>
                <a:gd name="T20" fmla="*/ 3 w 7"/>
                <a:gd name="T21" fmla="*/ 2 h 10"/>
                <a:gd name="T22" fmla="*/ 4 w 7"/>
                <a:gd name="T23" fmla="*/ 2 h 10"/>
                <a:gd name="T24" fmla="*/ 4 w 7"/>
                <a:gd name="T25"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10">
                  <a:moveTo>
                    <a:pt x="3" y="0"/>
                  </a:moveTo>
                  <a:cubicBezTo>
                    <a:pt x="1" y="0"/>
                    <a:pt x="1" y="2"/>
                    <a:pt x="1" y="2"/>
                  </a:cubicBezTo>
                  <a:cubicBezTo>
                    <a:pt x="0" y="7"/>
                    <a:pt x="0" y="7"/>
                    <a:pt x="0" y="7"/>
                  </a:cubicBezTo>
                  <a:cubicBezTo>
                    <a:pt x="0" y="9"/>
                    <a:pt x="2" y="10"/>
                    <a:pt x="2" y="10"/>
                  </a:cubicBezTo>
                  <a:cubicBezTo>
                    <a:pt x="3" y="9"/>
                    <a:pt x="3" y="9"/>
                    <a:pt x="3" y="9"/>
                  </a:cubicBezTo>
                  <a:cubicBezTo>
                    <a:pt x="5" y="10"/>
                    <a:pt x="6" y="7"/>
                    <a:pt x="6" y="7"/>
                  </a:cubicBezTo>
                  <a:cubicBezTo>
                    <a:pt x="5" y="6"/>
                    <a:pt x="6" y="2"/>
                    <a:pt x="6" y="2"/>
                  </a:cubicBezTo>
                  <a:cubicBezTo>
                    <a:pt x="7" y="0"/>
                    <a:pt x="3" y="0"/>
                    <a:pt x="3" y="0"/>
                  </a:cubicBezTo>
                  <a:moveTo>
                    <a:pt x="4" y="8"/>
                  </a:moveTo>
                  <a:cubicBezTo>
                    <a:pt x="4" y="8"/>
                    <a:pt x="2" y="10"/>
                    <a:pt x="2" y="7"/>
                  </a:cubicBezTo>
                  <a:cubicBezTo>
                    <a:pt x="3" y="2"/>
                    <a:pt x="3" y="2"/>
                    <a:pt x="3" y="2"/>
                  </a:cubicBezTo>
                  <a:cubicBezTo>
                    <a:pt x="3" y="2"/>
                    <a:pt x="3" y="0"/>
                    <a:pt x="4" y="2"/>
                  </a:cubicBezTo>
                  <a:cubicBezTo>
                    <a:pt x="4" y="2"/>
                    <a:pt x="4" y="7"/>
                    <a:pt x="4"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9" name="Freeform 479"/>
            <p:cNvSpPr>
              <a:spLocks noEditPoints="1"/>
            </p:cNvSpPr>
            <p:nvPr/>
          </p:nvSpPr>
          <p:spPr bwMode="auto">
            <a:xfrm>
              <a:off x="1322" y="776"/>
              <a:ext cx="9" cy="16"/>
            </a:xfrm>
            <a:custGeom>
              <a:avLst/>
              <a:gdLst>
                <a:gd name="T0" fmla="*/ 6 w 6"/>
                <a:gd name="T1" fmla="*/ 2 h 11"/>
                <a:gd name="T2" fmla="*/ 5 w 6"/>
                <a:gd name="T3" fmla="*/ 1 h 11"/>
                <a:gd name="T4" fmla="*/ 1 w 6"/>
                <a:gd name="T5" fmla="*/ 4 h 11"/>
                <a:gd name="T6" fmla="*/ 3 w 6"/>
                <a:gd name="T7" fmla="*/ 11 h 11"/>
                <a:gd name="T8" fmla="*/ 6 w 6"/>
                <a:gd name="T9" fmla="*/ 8 h 11"/>
                <a:gd name="T10" fmla="*/ 6 w 6"/>
                <a:gd name="T11" fmla="*/ 2 h 11"/>
                <a:gd name="T12" fmla="*/ 3 w 6"/>
                <a:gd name="T13" fmla="*/ 9 h 11"/>
                <a:gd name="T14" fmla="*/ 2 w 6"/>
                <a:gd name="T15" fmla="*/ 5 h 11"/>
                <a:gd name="T16" fmla="*/ 4 w 6"/>
                <a:gd name="T17" fmla="*/ 2 h 11"/>
                <a:gd name="T18" fmla="*/ 4 w 6"/>
                <a:gd name="T19" fmla="*/ 4 h 11"/>
                <a:gd name="T20" fmla="*/ 3 w 6"/>
                <a:gd name="T21"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11">
                  <a:moveTo>
                    <a:pt x="6" y="2"/>
                  </a:moveTo>
                  <a:cubicBezTo>
                    <a:pt x="6" y="2"/>
                    <a:pt x="6" y="0"/>
                    <a:pt x="5" y="1"/>
                  </a:cubicBezTo>
                  <a:cubicBezTo>
                    <a:pt x="5" y="1"/>
                    <a:pt x="1" y="1"/>
                    <a:pt x="1" y="4"/>
                  </a:cubicBezTo>
                  <a:cubicBezTo>
                    <a:pt x="1" y="4"/>
                    <a:pt x="0" y="11"/>
                    <a:pt x="3" y="11"/>
                  </a:cubicBezTo>
                  <a:cubicBezTo>
                    <a:pt x="3" y="11"/>
                    <a:pt x="6" y="11"/>
                    <a:pt x="6" y="8"/>
                  </a:cubicBezTo>
                  <a:cubicBezTo>
                    <a:pt x="6" y="2"/>
                    <a:pt x="6" y="2"/>
                    <a:pt x="6" y="2"/>
                  </a:cubicBezTo>
                  <a:moveTo>
                    <a:pt x="3" y="9"/>
                  </a:moveTo>
                  <a:cubicBezTo>
                    <a:pt x="3" y="9"/>
                    <a:pt x="2" y="10"/>
                    <a:pt x="2" y="5"/>
                  </a:cubicBezTo>
                  <a:cubicBezTo>
                    <a:pt x="2" y="5"/>
                    <a:pt x="2" y="1"/>
                    <a:pt x="4" y="2"/>
                  </a:cubicBezTo>
                  <a:cubicBezTo>
                    <a:pt x="4" y="2"/>
                    <a:pt x="5" y="1"/>
                    <a:pt x="4" y="4"/>
                  </a:cubicBezTo>
                  <a:cubicBezTo>
                    <a:pt x="4" y="4"/>
                    <a:pt x="5" y="10"/>
                    <a:pt x="3"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0" name="Freeform 480"/>
            <p:cNvSpPr>
              <a:spLocks noEditPoints="1"/>
            </p:cNvSpPr>
            <p:nvPr/>
          </p:nvSpPr>
          <p:spPr bwMode="auto">
            <a:xfrm>
              <a:off x="1334" y="776"/>
              <a:ext cx="8" cy="16"/>
            </a:xfrm>
            <a:custGeom>
              <a:avLst/>
              <a:gdLst>
                <a:gd name="T0" fmla="*/ 4 w 6"/>
                <a:gd name="T1" fmla="*/ 1 h 11"/>
                <a:gd name="T2" fmla="*/ 2 w 6"/>
                <a:gd name="T3" fmla="*/ 0 h 11"/>
                <a:gd name="T4" fmla="*/ 0 w 6"/>
                <a:gd name="T5" fmla="*/ 3 h 11"/>
                <a:gd name="T6" fmla="*/ 0 w 6"/>
                <a:gd name="T7" fmla="*/ 9 h 11"/>
                <a:gd name="T8" fmla="*/ 2 w 6"/>
                <a:gd name="T9" fmla="*/ 11 h 11"/>
                <a:gd name="T10" fmla="*/ 5 w 6"/>
                <a:gd name="T11" fmla="*/ 9 h 11"/>
                <a:gd name="T12" fmla="*/ 4 w 6"/>
                <a:gd name="T13" fmla="*/ 1 h 11"/>
                <a:gd name="T14" fmla="*/ 2 w 6"/>
                <a:gd name="T15" fmla="*/ 10 h 11"/>
                <a:gd name="T16" fmla="*/ 2 w 6"/>
                <a:gd name="T17" fmla="*/ 7 h 11"/>
                <a:gd name="T18" fmla="*/ 2 w 6"/>
                <a:gd name="T19" fmla="*/ 2 h 11"/>
                <a:gd name="T20" fmla="*/ 4 w 6"/>
                <a:gd name="T21" fmla="*/ 3 h 11"/>
                <a:gd name="T22" fmla="*/ 2 w 6"/>
                <a:gd name="T23"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11">
                  <a:moveTo>
                    <a:pt x="4" y="1"/>
                  </a:moveTo>
                  <a:cubicBezTo>
                    <a:pt x="4" y="1"/>
                    <a:pt x="3" y="0"/>
                    <a:pt x="2" y="0"/>
                  </a:cubicBezTo>
                  <a:cubicBezTo>
                    <a:pt x="2" y="0"/>
                    <a:pt x="0" y="0"/>
                    <a:pt x="0" y="3"/>
                  </a:cubicBezTo>
                  <a:cubicBezTo>
                    <a:pt x="0" y="3"/>
                    <a:pt x="1" y="6"/>
                    <a:pt x="0" y="9"/>
                  </a:cubicBezTo>
                  <a:cubicBezTo>
                    <a:pt x="0" y="9"/>
                    <a:pt x="0" y="11"/>
                    <a:pt x="2" y="11"/>
                  </a:cubicBezTo>
                  <a:cubicBezTo>
                    <a:pt x="2" y="11"/>
                    <a:pt x="5" y="11"/>
                    <a:pt x="5" y="9"/>
                  </a:cubicBezTo>
                  <a:cubicBezTo>
                    <a:pt x="5" y="9"/>
                    <a:pt x="6" y="1"/>
                    <a:pt x="4" y="1"/>
                  </a:cubicBezTo>
                  <a:moveTo>
                    <a:pt x="2" y="10"/>
                  </a:moveTo>
                  <a:cubicBezTo>
                    <a:pt x="2" y="10"/>
                    <a:pt x="1" y="10"/>
                    <a:pt x="2" y="7"/>
                  </a:cubicBezTo>
                  <a:cubicBezTo>
                    <a:pt x="2" y="7"/>
                    <a:pt x="2" y="2"/>
                    <a:pt x="2" y="2"/>
                  </a:cubicBezTo>
                  <a:cubicBezTo>
                    <a:pt x="2" y="2"/>
                    <a:pt x="3" y="0"/>
                    <a:pt x="4" y="3"/>
                  </a:cubicBezTo>
                  <a:cubicBezTo>
                    <a:pt x="4" y="3"/>
                    <a:pt x="4" y="11"/>
                    <a:pt x="2" y="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1" name="Freeform 481"/>
            <p:cNvSpPr>
              <a:spLocks noEditPoints="1"/>
            </p:cNvSpPr>
            <p:nvPr/>
          </p:nvSpPr>
          <p:spPr bwMode="auto">
            <a:xfrm>
              <a:off x="1341" y="774"/>
              <a:ext cx="7" cy="19"/>
            </a:xfrm>
            <a:custGeom>
              <a:avLst/>
              <a:gdLst>
                <a:gd name="T0" fmla="*/ 4 w 5"/>
                <a:gd name="T1" fmla="*/ 3 h 13"/>
                <a:gd name="T2" fmla="*/ 1 w 5"/>
                <a:gd name="T3" fmla="*/ 3 h 13"/>
                <a:gd name="T4" fmla="*/ 1 w 5"/>
                <a:gd name="T5" fmla="*/ 10 h 13"/>
                <a:gd name="T6" fmla="*/ 3 w 5"/>
                <a:gd name="T7" fmla="*/ 12 h 13"/>
                <a:gd name="T8" fmla="*/ 5 w 5"/>
                <a:gd name="T9" fmla="*/ 9 h 13"/>
                <a:gd name="T10" fmla="*/ 4 w 5"/>
                <a:gd name="T11" fmla="*/ 3 h 13"/>
                <a:gd name="T12" fmla="*/ 3 w 5"/>
                <a:gd name="T13" fmla="*/ 11 h 13"/>
                <a:gd name="T14" fmla="*/ 2 w 5"/>
                <a:gd name="T15" fmla="*/ 7 h 13"/>
                <a:gd name="T16" fmla="*/ 3 w 5"/>
                <a:gd name="T17" fmla="*/ 3 h 13"/>
                <a:gd name="T18" fmla="*/ 4 w 5"/>
                <a:gd name="T19" fmla="*/ 6 h 13"/>
                <a:gd name="T20" fmla="*/ 3 w 5"/>
                <a:gd name="T21"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3">
                  <a:moveTo>
                    <a:pt x="4" y="3"/>
                  </a:moveTo>
                  <a:cubicBezTo>
                    <a:pt x="2" y="0"/>
                    <a:pt x="1" y="3"/>
                    <a:pt x="1" y="3"/>
                  </a:cubicBezTo>
                  <a:cubicBezTo>
                    <a:pt x="2" y="3"/>
                    <a:pt x="1" y="10"/>
                    <a:pt x="1" y="10"/>
                  </a:cubicBezTo>
                  <a:cubicBezTo>
                    <a:pt x="0" y="12"/>
                    <a:pt x="3" y="12"/>
                    <a:pt x="3" y="12"/>
                  </a:cubicBezTo>
                  <a:cubicBezTo>
                    <a:pt x="5" y="13"/>
                    <a:pt x="5" y="9"/>
                    <a:pt x="5" y="9"/>
                  </a:cubicBezTo>
                  <a:cubicBezTo>
                    <a:pt x="5" y="3"/>
                    <a:pt x="4" y="3"/>
                    <a:pt x="4" y="3"/>
                  </a:cubicBezTo>
                  <a:moveTo>
                    <a:pt x="3" y="11"/>
                  </a:moveTo>
                  <a:cubicBezTo>
                    <a:pt x="3" y="11"/>
                    <a:pt x="2" y="11"/>
                    <a:pt x="2" y="7"/>
                  </a:cubicBezTo>
                  <a:cubicBezTo>
                    <a:pt x="2" y="7"/>
                    <a:pt x="2" y="2"/>
                    <a:pt x="3" y="3"/>
                  </a:cubicBezTo>
                  <a:cubicBezTo>
                    <a:pt x="3" y="3"/>
                    <a:pt x="4" y="2"/>
                    <a:pt x="4" y="6"/>
                  </a:cubicBezTo>
                  <a:cubicBezTo>
                    <a:pt x="4" y="6"/>
                    <a:pt x="5" y="11"/>
                    <a:pt x="3" y="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2" name="Freeform 482"/>
            <p:cNvSpPr>
              <a:spLocks noEditPoints="1"/>
            </p:cNvSpPr>
            <p:nvPr/>
          </p:nvSpPr>
          <p:spPr bwMode="auto">
            <a:xfrm>
              <a:off x="1348" y="776"/>
              <a:ext cx="4" cy="18"/>
            </a:xfrm>
            <a:custGeom>
              <a:avLst/>
              <a:gdLst>
                <a:gd name="T0" fmla="*/ 3 w 3"/>
                <a:gd name="T1" fmla="*/ 4 h 13"/>
                <a:gd name="T2" fmla="*/ 1 w 3"/>
                <a:gd name="T3" fmla="*/ 2 h 13"/>
                <a:gd name="T4" fmla="*/ 0 w 3"/>
                <a:gd name="T5" fmla="*/ 3 h 13"/>
                <a:gd name="T6" fmla="*/ 0 w 3"/>
                <a:gd name="T7" fmla="*/ 10 h 13"/>
                <a:gd name="T8" fmla="*/ 2 w 3"/>
                <a:gd name="T9" fmla="*/ 11 h 13"/>
                <a:gd name="T10" fmla="*/ 2 w 3"/>
                <a:gd name="T11" fmla="*/ 8 h 13"/>
                <a:gd name="T12" fmla="*/ 3 w 3"/>
                <a:gd name="T13" fmla="*/ 4 h 13"/>
                <a:gd name="T14" fmla="*/ 1 w 3"/>
                <a:gd name="T15" fmla="*/ 11 h 13"/>
                <a:gd name="T16" fmla="*/ 1 w 3"/>
                <a:gd name="T17" fmla="*/ 6 h 13"/>
                <a:gd name="T18" fmla="*/ 1 w 3"/>
                <a:gd name="T19" fmla="*/ 3 h 13"/>
                <a:gd name="T20" fmla="*/ 2 w 3"/>
                <a:gd name="T21" fmla="*/ 4 h 13"/>
                <a:gd name="T22" fmla="*/ 1 w 3"/>
                <a:gd name="T23"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13">
                  <a:moveTo>
                    <a:pt x="3" y="4"/>
                  </a:moveTo>
                  <a:cubicBezTo>
                    <a:pt x="3" y="4"/>
                    <a:pt x="2" y="1"/>
                    <a:pt x="1" y="2"/>
                  </a:cubicBezTo>
                  <a:cubicBezTo>
                    <a:pt x="1" y="2"/>
                    <a:pt x="0" y="0"/>
                    <a:pt x="0" y="3"/>
                  </a:cubicBezTo>
                  <a:cubicBezTo>
                    <a:pt x="0" y="3"/>
                    <a:pt x="1" y="5"/>
                    <a:pt x="0" y="10"/>
                  </a:cubicBezTo>
                  <a:cubicBezTo>
                    <a:pt x="0" y="10"/>
                    <a:pt x="0" y="13"/>
                    <a:pt x="2" y="11"/>
                  </a:cubicBezTo>
                  <a:cubicBezTo>
                    <a:pt x="2" y="11"/>
                    <a:pt x="3" y="11"/>
                    <a:pt x="2" y="8"/>
                  </a:cubicBezTo>
                  <a:cubicBezTo>
                    <a:pt x="2" y="8"/>
                    <a:pt x="2" y="4"/>
                    <a:pt x="3" y="4"/>
                  </a:cubicBezTo>
                  <a:moveTo>
                    <a:pt x="1" y="11"/>
                  </a:moveTo>
                  <a:cubicBezTo>
                    <a:pt x="1" y="11"/>
                    <a:pt x="0" y="10"/>
                    <a:pt x="1" y="6"/>
                  </a:cubicBezTo>
                  <a:cubicBezTo>
                    <a:pt x="1" y="6"/>
                    <a:pt x="1" y="3"/>
                    <a:pt x="1" y="3"/>
                  </a:cubicBezTo>
                  <a:cubicBezTo>
                    <a:pt x="1" y="3"/>
                    <a:pt x="2" y="2"/>
                    <a:pt x="2" y="4"/>
                  </a:cubicBezTo>
                  <a:cubicBezTo>
                    <a:pt x="2" y="4"/>
                    <a:pt x="2" y="11"/>
                    <a:pt x="1" y="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3" name="Freeform 483"/>
            <p:cNvSpPr>
              <a:spLocks/>
            </p:cNvSpPr>
            <p:nvPr/>
          </p:nvSpPr>
          <p:spPr bwMode="auto">
            <a:xfrm>
              <a:off x="1332" y="822"/>
              <a:ext cx="13" cy="16"/>
            </a:xfrm>
            <a:custGeom>
              <a:avLst/>
              <a:gdLst>
                <a:gd name="T0" fmla="*/ 7 w 9"/>
                <a:gd name="T1" fmla="*/ 5 h 11"/>
                <a:gd name="T2" fmla="*/ 0 w 9"/>
                <a:gd name="T3" fmla="*/ 3 h 11"/>
                <a:gd name="T4" fmla="*/ 2 w 9"/>
                <a:gd name="T5" fmla="*/ 11 h 11"/>
                <a:gd name="T6" fmla="*/ 7 w 9"/>
                <a:gd name="T7" fmla="*/ 5 h 11"/>
              </a:gdLst>
              <a:ahLst/>
              <a:cxnLst>
                <a:cxn ang="0">
                  <a:pos x="T0" y="T1"/>
                </a:cxn>
                <a:cxn ang="0">
                  <a:pos x="T2" y="T3"/>
                </a:cxn>
                <a:cxn ang="0">
                  <a:pos x="T4" y="T5"/>
                </a:cxn>
                <a:cxn ang="0">
                  <a:pos x="T6" y="T7"/>
                </a:cxn>
              </a:cxnLst>
              <a:rect l="0" t="0" r="r" b="b"/>
              <a:pathLst>
                <a:path w="9" h="11">
                  <a:moveTo>
                    <a:pt x="7" y="5"/>
                  </a:moveTo>
                  <a:cubicBezTo>
                    <a:pt x="9" y="0"/>
                    <a:pt x="3" y="3"/>
                    <a:pt x="0" y="3"/>
                  </a:cubicBezTo>
                  <a:cubicBezTo>
                    <a:pt x="0" y="6"/>
                    <a:pt x="1" y="10"/>
                    <a:pt x="2" y="11"/>
                  </a:cubicBezTo>
                  <a:cubicBezTo>
                    <a:pt x="3" y="8"/>
                    <a:pt x="6" y="7"/>
                    <a:pt x="7"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4" name="Freeform 484"/>
            <p:cNvSpPr>
              <a:spLocks noEditPoints="1"/>
            </p:cNvSpPr>
            <p:nvPr/>
          </p:nvSpPr>
          <p:spPr bwMode="auto">
            <a:xfrm>
              <a:off x="1350" y="796"/>
              <a:ext cx="4" cy="41"/>
            </a:xfrm>
            <a:custGeom>
              <a:avLst/>
              <a:gdLst>
                <a:gd name="T0" fmla="*/ 1 w 3"/>
                <a:gd name="T1" fmla="*/ 22 h 28"/>
                <a:gd name="T2" fmla="*/ 2 w 3"/>
                <a:gd name="T3" fmla="*/ 26 h 28"/>
                <a:gd name="T4" fmla="*/ 2 w 3"/>
                <a:gd name="T5" fmla="*/ 28 h 28"/>
                <a:gd name="T6" fmla="*/ 3 w 3"/>
                <a:gd name="T7" fmla="*/ 28 h 28"/>
                <a:gd name="T8" fmla="*/ 1 w 3"/>
                <a:gd name="T9" fmla="*/ 22 h 28"/>
                <a:gd name="T10" fmla="*/ 1 w 3"/>
                <a:gd name="T11" fmla="*/ 22 h 28"/>
                <a:gd name="T12" fmla="*/ 1 w 3"/>
                <a:gd name="T13" fmla="*/ 22 h 28"/>
                <a:gd name="T14" fmla="*/ 1 w 3"/>
                <a:gd name="T15" fmla="*/ 0 h 28"/>
                <a:gd name="T16" fmla="*/ 1 w 3"/>
                <a:gd name="T17" fmla="*/ 1 h 28"/>
                <a:gd name="T18" fmla="*/ 1 w 3"/>
                <a:gd name="T19" fmla="*/ 1 h 28"/>
                <a:gd name="T20" fmla="*/ 1 w 3"/>
                <a:gd name="T21" fmla="*/ 10 h 28"/>
                <a:gd name="T22" fmla="*/ 1 w 3"/>
                <a:gd name="T23" fmla="*/ 17 h 28"/>
                <a:gd name="T24" fmla="*/ 1 w 3"/>
                <a:gd name="T25" fmla="*/ 11 h 28"/>
                <a:gd name="T26" fmla="*/ 1 w 3"/>
                <a:gd name="T2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28">
                  <a:moveTo>
                    <a:pt x="1" y="22"/>
                  </a:moveTo>
                  <a:cubicBezTo>
                    <a:pt x="1" y="24"/>
                    <a:pt x="2" y="26"/>
                    <a:pt x="2" y="26"/>
                  </a:cubicBezTo>
                  <a:cubicBezTo>
                    <a:pt x="1" y="27"/>
                    <a:pt x="2" y="28"/>
                    <a:pt x="2" y="28"/>
                  </a:cubicBezTo>
                  <a:cubicBezTo>
                    <a:pt x="2" y="28"/>
                    <a:pt x="3" y="28"/>
                    <a:pt x="3" y="28"/>
                  </a:cubicBezTo>
                  <a:cubicBezTo>
                    <a:pt x="2" y="22"/>
                    <a:pt x="1" y="22"/>
                    <a:pt x="1" y="22"/>
                  </a:cubicBezTo>
                  <a:cubicBezTo>
                    <a:pt x="1" y="22"/>
                    <a:pt x="1" y="22"/>
                    <a:pt x="1" y="22"/>
                  </a:cubicBezTo>
                  <a:cubicBezTo>
                    <a:pt x="1" y="22"/>
                    <a:pt x="1" y="22"/>
                    <a:pt x="1" y="22"/>
                  </a:cubicBezTo>
                  <a:moveTo>
                    <a:pt x="1" y="0"/>
                  </a:moveTo>
                  <a:cubicBezTo>
                    <a:pt x="1" y="1"/>
                    <a:pt x="1" y="1"/>
                    <a:pt x="1" y="1"/>
                  </a:cubicBezTo>
                  <a:cubicBezTo>
                    <a:pt x="1" y="1"/>
                    <a:pt x="1" y="1"/>
                    <a:pt x="1" y="1"/>
                  </a:cubicBezTo>
                  <a:cubicBezTo>
                    <a:pt x="2" y="1"/>
                    <a:pt x="1" y="10"/>
                    <a:pt x="1" y="10"/>
                  </a:cubicBezTo>
                  <a:cubicBezTo>
                    <a:pt x="0" y="11"/>
                    <a:pt x="0" y="14"/>
                    <a:pt x="1" y="17"/>
                  </a:cubicBezTo>
                  <a:cubicBezTo>
                    <a:pt x="1" y="14"/>
                    <a:pt x="1" y="11"/>
                    <a:pt x="1" y="11"/>
                  </a:cubicBezTo>
                  <a:cubicBezTo>
                    <a:pt x="2" y="8"/>
                    <a:pt x="1" y="1"/>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5" name="Freeform 485"/>
            <p:cNvSpPr>
              <a:spLocks/>
            </p:cNvSpPr>
            <p:nvPr/>
          </p:nvSpPr>
          <p:spPr bwMode="auto">
            <a:xfrm>
              <a:off x="1358" y="834"/>
              <a:ext cx="2" cy="1"/>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0" y="1"/>
                  </a:cubicBezTo>
                  <a:cubicBezTo>
                    <a:pt x="0" y="1"/>
                    <a:pt x="0" y="1"/>
                    <a:pt x="0" y="1"/>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6" name="Freeform 486"/>
            <p:cNvSpPr>
              <a:spLocks noEditPoints="1"/>
            </p:cNvSpPr>
            <p:nvPr/>
          </p:nvSpPr>
          <p:spPr bwMode="auto">
            <a:xfrm>
              <a:off x="1354" y="835"/>
              <a:ext cx="10" cy="5"/>
            </a:xfrm>
            <a:custGeom>
              <a:avLst/>
              <a:gdLst>
                <a:gd name="T0" fmla="*/ 3 w 7"/>
                <a:gd name="T1" fmla="*/ 0 h 3"/>
                <a:gd name="T2" fmla="*/ 3 w 7"/>
                <a:gd name="T3" fmla="*/ 0 h 3"/>
                <a:gd name="T4" fmla="*/ 3 w 7"/>
                <a:gd name="T5" fmla="*/ 0 h 3"/>
                <a:gd name="T6" fmla="*/ 5 w 7"/>
                <a:gd name="T7" fmla="*/ 1 h 3"/>
                <a:gd name="T8" fmla="*/ 6 w 7"/>
                <a:gd name="T9" fmla="*/ 2 h 3"/>
                <a:gd name="T10" fmla="*/ 7 w 7"/>
                <a:gd name="T11" fmla="*/ 2 h 3"/>
                <a:gd name="T12" fmla="*/ 7 w 7"/>
                <a:gd name="T13" fmla="*/ 3 h 3"/>
                <a:gd name="T14" fmla="*/ 7 w 7"/>
                <a:gd name="T15" fmla="*/ 3 h 3"/>
                <a:gd name="T16" fmla="*/ 4 w 7"/>
                <a:gd name="T17" fmla="*/ 1 h 3"/>
                <a:gd name="T18" fmla="*/ 3 w 7"/>
                <a:gd name="T19" fmla="*/ 0 h 3"/>
                <a:gd name="T20" fmla="*/ 3 w 7"/>
                <a:gd name="T21" fmla="*/ 0 h 3"/>
                <a:gd name="T22" fmla="*/ 3 w 7"/>
                <a:gd name="T23" fmla="*/ 0 h 3"/>
                <a:gd name="T24" fmla="*/ 3 w 7"/>
                <a:gd name="T25" fmla="*/ 0 h 3"/>
                <a:gd name="T26" fmla="*/ 2 w 7"/>
                <a:gd name="T27" fmla="*/ 0 h 3"/>
                <a:gd name="T28" fmla="*/ 0 w 7"/>
                <a:gd name="T29" fmla="*/ 1 h 3"/>
                <a:gd name="T30" fmla="*/ 2 w 7"/>
                <a:gd name="T31" fmla="*/ 0 h 3"/>
                <a:gd name="T32" fmla="*/ 2 w 7"/>
                <a:gd name="T33" fmla="*/ 0 h 3"/>
                <a:gd name="T34" fmla="*/ 3 w 7"/>
                <a:gd name="T35" fmla="*/ 0 h 3"/>
                <a:gd name="T36" fmla="*/ 3 w 7"/>
                <a:gd name="T37" fmla="*/ 0 h 3"/>
                <a:gd name="T38" fmla="*/ 3 w 7"/>
                <a:gd name="T39" fmla="*/ 0 h 3"/>
                <a:gd name="T40" fmla="*/ 3 w 7"/>
                <a:gd name="T41" fmla="*/ 0 h 3"/>
                <a:gd name="T42" fmla="*/ 3 w 7"/>
                <a:gd name="T43" fmla="*/ 0 h 3"/>
                <a:gd name="T44" fmla="*/ 3 w 7"/>
                <a:gd name="T45" fmla="*/ 0 h 3"/>
                <a:gd name="T46" fmla="*/ 3 w 7"/>
                <a:gd name="T47" fmla="*/ 0 h 3"/>
                <a:gd name="T48" fmla="*/ 3 w 7"/>
                <a:gd name="T49" fmla="*/ 0 h 3"/>
                <a:gd name="T50" fmla="*/ 3 w 7"/>
                <a:gd name="T5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 h="3">
                  <a:moveTo>
                    <a:pt x="3" y="0"/>
                  </a:moveTo>
                  <a:cubicBezTo>
                    <a:pt x="3" y="0"/>
                    <a:pt x="3" y="0"/>
                    <a:pt x="3" y="0"/>
                  </a:cubicBezTo>
                  <a:cubicBezTo>
                    <a:pt x="3" y="0"/>
                    <a:pt x="3" y="0"/>
                    <a:pt x="3" y="0"/>
                  </a:cubicBezTo>
                  <a:cubicBezTo>
                    <a:pt x="5" y="1"/>
                    <a:pt x="5" y="1"/>
                    <a:pt x="5" y="1"/>
                  </a:cubicBezTo>
                  <a:cubicBezTo>
                    <a:pt x="5" y="1"/>
                    <a:pt x="6" y="1"/>
                    <a:pt x="6" y="2"/>
                  </a:cubicBezTo>
                  <a:cubicBezTo>
                    <a:pt x="7" y="2"/>
                    <a:pt x="7" y="2"/>
                    <a:pt x="7" y="2"/>
                  </a:cubicBezTo>
                  <a:cubicBezTo>
                    <a:pt x="7" y="3"/>
                    <a:pt x="7" y="3"/>
                    <a:pt x="7" y="3"/>
                  </a:cubicBezTo>
                  <a:cubicBezTo>
                    <a:pt x="7" y="3"/>
                    <a:pt x="7" y="3"/>
                    <a:pt x="7" y="3"/>
                  </a:cubicBezTo>
                  <a:cubicBezTo>
                    <a:pt x="7" y="3"/>
                    <a:pt x="7" y="1"/>
                    <a:pt x="4" y="1"/>
                  </a:cubicBezTo>
                  <a:cubicBezTo>
                    <a:pt x="4" y="1"/>
                    <a:pt x="4" y="0"/>
                    <a:pt x="3" y="0"/>
                  </a:cubicBezTo>
                  <a:moveTo>
                    <a:pt x="3" y="0"/>
                  </a:moveTo>
                  <a:cubicBezTo>
                    <a:pt x="3" y="0"/>
                    <a:pt x="3" y="0"/>
                    <a:pt x="3" y="0"/>
                  </a:cubicBezTo>
                  <a:cubicBezTo>
                    <a:pt x="3" y="0"/>
                    <a:pt x="3" y="0"/>
                    <a:pt x="3" y="0"/>
                  </a:cubicBezTo>
                  <a:moveTo>
                    <a:pt x="2" y="0"/>
                  </a:moveTo>
                  <a:cubicBezTo>
                    <a:pt x="1" y="0"/>
                    <a:pt x="0" y="0"/>
                    <a:pt x="0" y="1"/>
                  </a:cubicBezTo>
                  <a:cubicBezTo>
                    <a:pt x="1" y="0"/>
                    <a:pt x="2" y="0"/>
                    <a:pt x="2" y="0"/>
                  </a:cubicBezTo>
                  <a:cubicBezTo>
                    <a:pt x="2" y="0"/>
                    <a:pt x="2" y="0"/>
                    <a:pt x="2" y="0"/>
                  </a:cubicBezTo>
                  <a:moveTo>
                    <a:pt x="3" y="0"/>
                  </a:move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7" name="Freeform 487"/>
            <p:cNvSpPr>
              <a:spLocks noEditPoints="1"/>
            </p:cNvSpPr>
            <p:nvPr/>
          </p:nvSpPr>
          <p:spPr bwMode="auto">
            <a:xfrm>
              <a:off x="1350" y="771"/>
              <a:ext cx="2" cy="10"/>
            </a:xfrm>
            <a:custGeom>
              <a:avLst/>
              <a:gdLst>
                <a:gd name="T0" fmla="*/ 2 w 2"/>
                <a:gd name="T1" fmla="*/ 7 h 7"/>
                <a:gd name="T2" fmla="*/ 1 w 2"/>
                <a:gd name="T3" fmla="*/ 7 h 7"/>
                <a:gd name="T4" fmla="*/ 1 w 2"/>
                <a:gd name="T5" fmla="*/ 7 h 7"/>
                <a:gd name="T6" fmla="*/ 2 w 2"/>
                <a:gd name="T7" fmla="*/ 7 h 7"/>
                <a:gd name="T8" fmla="*/ 0 w 2"/>
                <a:gd name="T9" fmla="*/ 0 h 7"/>
                <a:gd name="T10" fmla="*/ 1 w 2"/>
                <a:gd name="T11" fmla="*/ 5 h 7"/>
                <a:gd name="T12" fmla="*/ 2 w 2"/>
                <a:gd name="T13" fmla="*/ 7 h 7"/>
                <a:gd name="T14" fmla="*/ 2 w 2"/>
                <a:gd name="T15" fmla="*/ 4 h 7"/>
                <a:gd name="T16" fmla="*/ 0 w 2"/>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7">
                  <a:moveTo>
                    <a:pt x="2" y="7"/>
                  </a:moveTo>
                  <a:cubicBezTo>
                    <a:pt x="1" y="7"/>
                    <a:pt x="1" y="7"/>
                    <a:pt x="1" y="7"/>
                  </a:cubicBezTo>
                  <a:cubicBezTo>
                    <a:pt x="1" y="7"/>
                    <a:pt x="1" y="7"/>
                    <a:pt x="1" y="7"/>
                  </a:cubicBezTo>
                  <a:cubicBezTo>
                    <a:pt x="1" y="7"/>
                    <a:pt x="2" y="7"/>
                    <a:pt x="2" y="7"/>
                  </a:cubicBezTo>
                  <a:moveTo>
                    <a:pt x="0" y="0"/>
                  </a:moveTo>
                  <a:cubicBezTo>
                    <a:pt x="0" y="2"/>
                    <a:pt x="1" y="3"/>
                    <a:pt x="1" y="5"/>
                  </a:cubicBezTo>
                  <a:cubicBezTo>
                    <a:pt x="1" y="5"/>
                    <a:pt x="1" y="6"/>
                    <a:pt x="2" y="7"/>
                  </a:cubicBezTo>
                  <a:cubicBezTo>
                    <a:pt x="2" y="5"/>
                    <a:pt x="2" y="4"/>
                    <a:pt x="2" y="4"/>
                  </a:cubicBezTo>
                  <a:cubicBezTo>
                    <a:pt x="1" y="2"/>
                    <a:pt x="0"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8" name="Freeform 488"/>
            <p:cNvSpPr>
              <a:spLocks/>
            </p:cNvSpPr>
            <p:nvPr/>
          </p:nvSpPr>
          <p:spPr bwMode="auto">
            <a:xfrm>
              <a:off x="1351" y="778"/>
              <a:ext cx="1" cy="3"/>
            </a:xfrm>
            <a:custGeom>
              <a:avLst/>
              <a:gdLst>
                <a:gd name="T0" fmla="*/ 0 w 1"/>
                <a:gd name="T1" fmla="*/ 0 h 2"/>
                <a:gd name="T2" fmla="*/ 0 w 1"/>
                <a:gd name="T3" fmla="*/ 2 h 2"/>
                <a:gd name="T4" fmla="*/ 1 w 1"/>
                <a:gd name="T5" fmla="*/ 2 h 2"/>
                <a:gd name="T6" fmla="*/ 1 w 1"/>
                <a:gd name="T7" fmla="*/ 2 h 2"/>
                <a:gd name="T8" fmla="*/ 0 w 1"/>
                <a:gd name="T9" fmla="*/ 0 h 2"/>
              </a:gdLst>
              <a:ahLst/>
              <a:cxnLst>
                <a:cxn ang="0">
                  <a:pos x="T0" y="T1"/>
                </a:cxn>
                <a:cxn ang="0">
                  <a:pos x="T2" y="T3"/>
                </a:cxn>
                <a:cxn ang="0">
                  <a:pos x="T4" y="T5"/>
                </a:cxn>
                <a:cxn ang="0">
                  <a:pos x="T6" y="T7"/>
                </a:cxn>
                <a:cxn ang="0">
                  <a:pos x="T8" y="T9"/>
                </a:cxn>
              </a:cxnLst>
              <a:rect l="0" t="0" r="r" b="b"/>
              <a:pathLst>
                <a:path w="1" h="2">
                  <a:moveTo>
                    <a:pt x="0" y="0"/>
                  </a:moveTo>
                  <a:cubicBezTo>
                    <a:pt x="0" y="1"/>
                    <a:pt x="0" y="1"/>
                    <a:pt x="0" y="2"/>
                  </a:cubicBezTo>
                  <a:cubicBezTo>
                    <a:pt x="0" y="2"/>
                    <a:pt x="0" y="2"/>
                    <a:pt x="1" y="2"/>
                  </a:cubicBezTo>
                  <a:cubicBezTo>
                    <a:pt x="1" y="2"/>
                    <a:pt x="1" y="2"/>
                    <a:pt x="1" y="2"/>
                  </a:cubicBezTo>
                  <a:cubicBezTo>
                    <a:pt x="0" y="1"/>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9" name="Freeform 489"/>
            <p:cNvSpPr>
              <a:spLocks noEditPoints="1"/>
            </p:cNvSpPr>
            <p:nvPr/>
          </p:nvSpPr>
          <p:spPr bwMode="auto">
            <a:xfrm>
              <a:off x="1307" y="755"/>
              <a:ext cx="43" cy="25"/>
            </a:xfrm>
            <a:custGeom>
              <a:avLst/>
              <a:gdLst>
                <a:gd name="T0" fmla="*/ 4 w 29"/>
                <a:gd name="T1" fmla="*/ 15 h 17"/>
                <a:gd name="T2" fmla="*/ 4 w 29"/>
                <a:gd name="T3" fmla="*/ 15 h 17"/>
                <a:gd name="T4" fmla="*/ 4 w 29"/>
                <a:gd name="T5" fmla="*/ 15 h 17"/>
                <a:gd name="T6" fmla="*/ 4 w 29"/>
                <a:gd name="T7" fmla="*/ 15 h 17"/>
                <a:gd name="T8" fmla="*/ 9 w 29"/>
                <a:gd name="T9" fmla="*/ 8 h 17"/>
                <a:gd name="T10" fmla="*/ 11 w 29"/>
                <a:gd name="T11" fmla="*/ 4 h 17"/>
                <a:gd name="T12" fmla="*/ 15 w 29"/>
                <a:gd name="T13" fmla="*/ 12 h 17"/>
                <a:gd name="T14" fmla="*/ 21 w 29"/>
                <a:gd name="T15" fmla="*/ 11 h 17"/>
                <a:gd name="T16" fmla="*/ 20 w 29"/>
                <a:gd name="T17" fmla="*/ 12 h 17"/>
                <a:gd name="T18" fmla="*/ 19 w 29"/>
                <a:gd name="T19" fmla="*/ 12 h 17"/>
                <a:gd name="T20" fmla="*/ 11 w 29"/>
                <a:gd name="T21" fmla="*/ 16 h 17"/>
                <a:gd name="T22" fmla="*/ 9 w 29"/>
                <a:gd name="T23" fmla="*/ 8 h 17"/>
                <a:gd name="T24" fmla="*/ 9 w 29"/>
                <a:gd name="T25" fmla="*/ 8 h 17"/>
                <a:gd name="T26" fmla="*/ 9 w 29"/>
                <a:gd name="T27" fmla="*/ 8 h 17"/>
                <a:gd name="T28" fmla="*/ 9 w 29"/>
                <a:gd name="T29" fmla="*/ 8 h 17"/>
                <a:gd name="T30" fmla="*/ 9 w 29"/>
                <a:gd name="T31" fmla="*/ 0 h 17"/>
                <a:gd name="T32" fmla="*/ 8 w 29"/>
                <a:gd name="T33" fmla="*/ 8 h 17"/>
                <a:gd name="T34" fmla="*/ 5 w 29"/>
                <a:gd name="T35" fmla="*/ 6 h 17"/>
                <a:gd name="T36" fmla="*/ 4 w 29"/>
                <a:gd name="T37" fmla="*/ 6 h 17"/>
                <a:gd name="T38" fmla="*/ 0 w 29"/>
                <a:gd name="T39" fmla="*/ 14 h 17"/>
                <a:gd name="T40" fmla="*/ 3 w 29"/>
                <a:gd name="T41" fmla="*/ 15 h 17"/>
                <a:gd name="T42" fmla="*/ 3 w 29"/>
                <a:gd name="T43" fmla="*/ 15 h 17"/>
                <a:gd name="T44" fmla="*/ 4 w 29"/>
                <a:gd name="T45" fmla="*/ 15 h 17"/>
                <a:gd name="T46" fmla="*/ 2 w 29"/>
                <a:gd name="T47" fmla="*/ 13 h 17"/>
                <a:gd name="T48" fmla="*/ 0 w 29"/>
                <a:gd name="T49" fmla="*/ 13 h 17"/>
                <a:gd name="T50" fmla="*/ 4 w 29"/>
                <a:gd name="T51" fmla="*/ 6 h 17"/>
                <a:gd name="T52" fmla="*/ 4 w 29"/>
                <a:gd name="T53" fmla="*/ 6 h 17"/>
                <a:gd name="T54" fmla="*/ 4 w 29"/>
                <a:gd name="T55" fmla="*/ 15 h 17"/>
                <a:gd name="T56" fmla="*/ 6 w 29"/>
                <a:gd name="T57" fmla="*/ 16 h 17"/>
                <a:gd name="T58" fmla="*/ 7 w 29"/>
                <a:gd name="T59" fmla="*/ 15 h 17"/>
                <a:gd name="T60" fmla="*/ 7 w 29"/>
                <a:gd name="T61" fmla="*/ 15 h 17"/>
                <a:gd name="T62" fmla="*/ 8 w 29"/>
                <a:gd name="T63" fmla="*/ 15 h 17"/>
                <a:gd name="T64" fmla="*/ 10 w 29"/>
                <a:gd name="T65" fmla="*/ 17 h 17"/>
                <a:gd name="T66" fmla="*/ 11 w 29"/>
                <a:gd name="T67" fmla="*/ 17 h 17"/>
                <a:gd name="T68" fmla="*/ 14 w 29"/>
                <a:gd name="T69" fmla="*/ 15 h 17"/>
                <a:gd name="T70" fmla="*/ 20 w 29"/>
                <a:gd name="T71" fmla="*/ 13 h 17"/>
                <a:gd name="T72" fmla="*/ 21 w 29"/>
                <a:gd name="T73" fmla="*/ 13 h 17"/>
                <a:gd name="T74" fmla="*/ 22 w 29"/>
                <a:gd name="T75" fmla="*/ 13 h 17"/>
                <a:gd name="T76" fmla="*/ 21 w 29"/>
                <a:gd name="T77" fmla="*/ 14 h 17"/>
                <a:gd name="T78" fmla="*/ 21 w 29"/>
                <a:gd name="T79" fmla="*/ 14 h 17"/>
                <a:gd name="T80" fmla="*/ 25 w 29"/>
                <a:gd name="T81" fmla="*/ 12 h 17"/>
                <a:gd name="T82" fmla="*/ 23 w 29"/>
                <a:gd name="T83" fmla="*/ 10 h 17"/>
                <a:gd name="T84" fmla="*/ 19 w 29"/>
                <a:gd name="T85" fmla="*/ 5 h 17"/>
                <a:gd name="T86" fmla="*/ 20 w 29"/>
                <a:gd name="T87" fmla="*/ 5 h 17"/>
                <a:gd name="T88" fmla="*/ 29 w 29"/>
                <a:gd name="T89" fmla="*/ 11 h 17"/>
                <a:gd name="T90" fmla="*/ 28 w 29"/>
                <a:gd name="T91" fmla="*/ 9 h 17"/>
                <a:gd name="T92" fmla="*/ 20 w 29"/>
                <a:gd name="T93" fmla="*/ 0 h 17"/>
                <a:gd name="T94" fmla="*/ 17 w 29"/>
                <a:gd name="T95" fmla="*/ 2 h 17"/>
                <a:gd name="T96" fmla="*/ 14 w 29"/>
                <a:gd name="T97" fmla="*/ 1 h 17"/>
                <a:gd name="T98" fmla="*/ 11 w 29"/>
                <a:gd name="T99" fmla="*/ 0 h 17"/>
                <a:gd name="T100" fmla="*/ 10 w 29"/>
                <a:gd name="T101" fmla="*/ 0 h 17"/>
                <a:gd name="T102" fmla="*/ 10 w 29"/>
                <a:gd name="T103" fmla="*/ 0 h 17"/>
                <a:gd name="T104" fmla="*/ 10 w 29"/>
                <a:gd name="T105" fmla="*/ 0 h 17"/>
                <a:gd name="T106" fmla="*/ 10 w 29"/>
                <a:gd name="T107" fmla="*/ 0 h 17"/>
                <a:gd name="T108" fmla="*/ 10 w 29"/>
                <a:gd name="T109" fmla="*/ 0 h 17"/>
                <a:gd name="T110" fmla="*/ 9 w 29"/>
                <a:gd name="T111" fmla="*/ 0 h 17"/>
                <a:gd name="T112" fmla="*/ 20 w 29"/>
                <a:gd name="T113" fmla="*/ 0 h 17"/>
                <a:gd name="T114" fmla="*/ 20 w 29"/>
                <a:gd name="T115" fmla="*/ 0 h 17"/>
                <a:gd name="T116" fmla="*/ 20 w 29"/>
                <a:gd name="T117" fmla="*/ 0 h 17"/>
                <a:gd name="T118" fmla="*/ 20 w 29"/>
                <a:gd name="T1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 h="17">
                  <a:moveTo>
                    <a:pt x="4" y="15"/>
                  </a:moveTo>
                  <a:cubicBezTo>
                    <a:pt x="4" y="15"/>
                    <a:pt x="4" y="15"/>
                    <a:pt x="4" y="15"/>
                  </a:cubicBezTo>
                  <a:cubicBezTo>
                    <a:pt x="4" y="15"/>
                    <a:pt x="4" y="15"/>
                    <a:pt x="4" y="15"/>
                  </a:cubicBezTo>
                  <a:cubicBezTo>
                    <a:pt x="4" y="15"/>
                    <a:pt x="4" y="15"/>
                    <a:pt x="4" y="15"/>
                  </a:cubicBezTo>
                  <a:moveTo>
                    <a:pt x="9" y="8"/>
                  </a:moveTo>
                  <a:cubicBezTo>
                    <a:pt x="9" y="8"/>
                    <a:pt x="10" y="7"/>
                    <a:pt x="11" y="4"/>
                  </a:cubicBezTo>
                  <a:cubicBezTo>
                    <a:pt x="15" y="12"/>
                    <a:pt x="15" y="12"/>
                    <a:pt x="15" y="12"/>
                  </a:cubicBezTo>
                  <a:cubicBezTo>
                    <a:pt x="15" y="12"/>
                    <a:pt x="19" y="11"/>
                    <a:pt x="21" y="11"/>
                  </a:cubicBezTo>
                  <a:cubicBezTo>
                    <a:pt x="23" y="11"/>
                    <a:pt x="23" y="12"/>
                    <a:pt x="20" y="12"/>
                  </a:cubicBezTo>
                  <a:cubicBezTo>
                    <a:pt x="20" y="12"/>
                    <a:pt x="20" y="12"/>
                    <a:pt x="19" y="12"/>
                  </a:cubicBezTo>
                  <a:cubicBezTo>
                    <a:pt x="18" y="12"/>
                    <a:pt x="15" y="13"/>
                    <a:pt x="11" y="16"/>
                  </a:cubicBezTo>
                  <a:cubicBezTo>
                    <a:pt x="11" y="16"/>
                    <a:pt x="11" y="8"/>
                    <a:pt x="9" y="8"/>
                  </a:cubicBezTo>
                  <a:cubicBezTo>
                    <a:pt x="9" y="8"/>
                    <a:pt x="9" y="8"/>
                    <a:pt x="9" y="8"/>
                  </a:cubicBezTo>
                  <a:cubicBezTo>
                    <a:pt x="9" y="8"/>
                    <a:pt x="9" y="8"/>
                    <a:pt x="9" y="8"/>
                  </a:cubicBezTo>
                  <a:cubicBezTo>
                    <a:pt x="9" y="8"/>
                    <a:pt x="9" y="8"/>
                    <a:pt x="9" y="8"/>
                  </a:cubicBezTo>
                  <a:moveTo>
                    <a:pt x="9" y="0"/>
                  </a:moveTo>
                  <a:cubicBezTo>
                    <a:pt x="9" y="0"/>
                    <a:pt x="12" y="8"/>
                    <a:pt x="8" y="8"/>
                  </a:cubicBezTo>
                  <a:cubicBezTo>
                    <a:pt x="7" y="8"/>
                    <a:pt x="6" y="7"/>
                    <a:pt x="5" y="6"/>
                  </a:cubicBezTo>
                  <a:cubicBezTo>
                    <a:pt x="5" y="6"/>
                    <a:pt x="5" y="6"/>
                    <a:pt x="4" y="6"/>
                  </a:cubicBezTo>
                  <a:cubicBezTo>
                    <a:pt x="4" y="6"/>
                    <a:pt x="2" y="7"/>
                    <a:pt x="0" y="14"/>
                  </a:cubicBezTo>
                  <a:cubicBezTo>
                    <a:pt x="0" y="14"/>
                    <a:pt x="1" y="14"/>
                    <a:pt x="3" y="15"/>
                  </a:cubicBezTo>
                  <a:cubicBezTo>
                    <a:pt x="3" y="15"/>
                    <a:pt x="3" y="15"/>
                    <a:pt x="3" y="15"/>
                  </a:cubicBezTo>
                  <a:cubicBezTo>
                    <a:pt x="4" y="15"/>
                    <a:pt x="4" y="15"/>
                    <a:pt x="4" y="15"/>
                  </a:cubicBezTo>
                  <a:cubicBezTo>
                    <a:pt x="4" y="14"/>
                    <a:pt x="3" y="13"/>
                    <a:pt x="2" y="13"/>
                  </a:cubicBezTo>
                  <a:cubicBezTo>
                    <a:pt x="1" y="13"/>
                    <a:pt x="1" y="13"/>
                    <a:pt x="0" y="13"/>
                  </a:cubicBezTo>
                  <a:cubicBezTo>
                    <a:pt x="0" y="13"/>
                    <a:pt x="3" y="6"/>
                    <a:pt x="4" y="6"/>
                  </a:cubicBezTo>
                  <a:cubicBezTo>
                    <a:pt x="4" y="6"/>
                    <a:pt x="4" y="6"/>
                    <a:pt x="4" y="6"/>
                  </a:cubicBezTo>
                  <a:cubicBezTo>
                    <a:pt x="4" y="15"/>
                    <a:pt x="4" y="15"/>
                    <a:pt x="4" y="15"/>
                  </a:cubicBezTo>
                  <a:cubicBezTo>
                    <a:pt x="5" y="15"/>
                    <a:pt x="5" y="16"/>
                    <a:pt x="6" y="16"/>
                  </a:cubicBezTo>
                  <a:cubicBezTo>
                    <a:pt x="6" y="15"/>
                    <a:pt x="6" y="15"/>
                    <a:pt x="7" y="15"/>
                  </a:cubicBezTo>
                  <a:cubicBezTo>
                    <a:pt x="7" y="15"/>
                    <a:pt x="7" y="15"/>
                    <a:pt x="7" y="15"/>
                  </a:cubicBezTo>
                  <a:cubicBezTo>
                    <a:pt x="7" y="15"/>
                    <a:pt x="7" y="15"/>
                    <a:pt x="8" y="15"/>
                  </a:cubicBezTo>
                  <a:cubicBezTo>
                    <a:pt x="8" y="15"/>
                    <a:pt x="10" y="15"/>
                    <a:pt x="10" y="17"/>
                  </a:cubicBezTo>
                  <a:cubicBezTo>
                    <a:pt x="11" y="17"/>
                    <a:pt x="11" y="17"/>
                    <a:pt x="11" y="17"/>
                  </a:cubicBezTo>
                  <a:cubicBezTo>
                    <a:pt x="12" y="15"/>
                    <a:pt x="13" y="15"/>
                    <a:pt x="14" y="15"/>
                  </a:cubicBezTo>
                  <a:cubicBezTo>
                    <a:pt x="16" y="14"/>
                    <a:pt x="18" y="13"/>
                    <a:pt x="20" y="13"/>
                  </a:cubicBezTo>
                  <a:cubicBezTo>
                    <a:pt x="21" y="13"/>
                    <a:pt x="21" y="13"/>
                    <a:pt x="21" y="13"/>
                  </a:cubicBezTo>
                  <a:cubicBezTo>
                    <a:pt x="21" y="13"/>
                    <a:pt x="21" y="13"/>
                    <a:pt x="22" y="13"/>
                  </a:cubicBezTo>
                  <a:cubicBezTo>
                    <a:pt x="22" y="13"/>
                    <a:pt x="22" y="13"/>
                    <a:pt x="21" y="14"/>
                  </a:cubicBezTo>
                  <a:cubicBezTo>
                    <a:pt x="21" y="14"/>
                    <a:pt x="21" y="14"/>
                    <a:pt x="21" y="14"/>
                  </a:cubicBezTo>
                  <a:cubicBezTo>
                    <a:pt x="22" y="14"/>
                    <a:pt x="23" y="13"/>
                    <a:pt x="25" y="12"/>
                  </a:cubicBezTo>
                  <a:cubicBezTo>
                    <a:pt x="25" y="12"/>
                    <a:pt x="22" y="12"/>
                    <a:pt x="23" y="10"/>
                  </a:cubicBezTo>
                  <a:cubicBezTo>
                    <a:pt x="23" y="10"/>
                    <a:pt x="15" y="5"/>
                    <a:pt x="19" y="5"/>
                  </a:cubicBezTo>
                  <a:cubicBezTo>
                    <a:pt x="19" y="5"/>
                    <a:pt x="20" y="5"/>
                    <a:pt x="20" y="5"/>
                  </a:cubicBezTo>
                  <a:cubicBezTo>
                    <a:pt x="20" y="5"/>
                    <a:pt x="25" y="5"/>
                    <a:pt x="29" y="11"/>
                  </a:cubicBezTo>
                  <a:cubicBezTo>
                    <a:pt x="28" y="10"/>
                    <a:pt x="28" y="9"/>
                    <a:pt x="28" y="9"/>
                  </a:cubicBezTo>
                  <a:cubicBezTo>
                    <a:pt x="28" y="9"/>
                    <a:pt x="23" y="3"/>
                    <a:pt x="20" y="0"/>
                  </a:cubicBezTo>
                  <a:cubicBezTo>
                    <a:pt x="20" y="1"/>
                    <a:pt x="19" y="2"/>
                    <a:pt x="17" y="2"/>
                  </a:cubicBezTo>
                  <a:cubicBezTo>
                    <a:pt x="17" y="2"/>
                    <a:pt x="15" y="2"/>
                    <a:pt x="14" y="1"/>
                  </a:cubicBezTo>
                  <a:cubicBezTo>
                    <a:pt x="14" y="1"/>
                    <a:pt x="12" y="1"/>
                    <a:pt x="11" y="0"/>
                  </a:cubicBezTo>
                  <a:cubicBezTo>
                    <a:pt x="10" y="0"/>
                    <a:pt x="10" y="0"/>
                    <a:pt x="10" y="0"/>
                  </a:cubicBezTo>
                  <a:cubicBezTo>
                    <a:pt x="10" y="0"/>
                    <a:pt x="10" y="0"/>
                    <a:pt x="10" y="0"/>
                  </a:cubicBezTo>
                  <a:cubicBezTo>
                    <a:pt x="10" y="0"/>
                    <a:pt x="10" y="0"/>
                    <a:pt x="10" y="0"/>
                  </a:cubicBezTo>
                  <a:cubicBezTo>
                    <a:pt x="10" y="0"/>
                    <a:pt x="10" y="0"/>
                    <a:pt x="10" y="0"/>
                  </a:cubicBezTo>
                  <a:cubicBezTo>
                    <a:pt x="10" y="0"/>
                    <a:pt x="10" y="0"/>
                    <a:pt x="10" y="0"/>
                  </a:cubicBezTo>
                  <a:cubicBezTo>
                    <a:pt x="10" y="0"/>
                    <a:pt x="10" y="0"/>
                    <a:pt x="9" y="0"/>
                  </a:cubicBezTo>
                  <a:moveTo>
                    <a:pt x="20" y="0"/>
                  </a:moveTo>
                  <a:cubicBezTo>
                    <a:pt x="20" y="0"/>
                    <a:pt x="20" y="0"/>
                    <a:pt x="20" y="0"/>
                  </a:cubicBezTo>
                  <a:cubicBezTo>
                    <a:pt x="20" y="0"/>
                    <a:pt x="20" y="0"/>
                    <a:pt x="20" y="0"/>
                  </a:cubicBezTo>
                  <a:cubicBezTo>
                    <a:pt x="20" y="0"/>
                    <a:pt x="20"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0" name="Freeform 490"/>
            <p:cNvSpPr>
              <a:spLocks/>
            </p:cNvSpPr>
            <p:nvPr/>
          </p:nvSpPr>
          <p:spPr bwMode="auto">
            <a:xfrm>
              <a:off x="1307" y="764"/>
              <a:ext cx="6" cy="13"/>
            </a:xfrm>
            <a:custGeom>
              <a:avLst/>
              <a:gdLst>
                <a:gd name="T0" fmla="*/ 4 w 4"/>
                <a:gd name="T1" fmla="*/ 0 h 9"/>
                <a:gd name="T2" fmla="*/ 0 w 4"/>
                <a:gd name="T3" fmla="*/ 7 h 9"/>
                <a:gd name="T4" fmla="*/ 2 w 4"/>
                <a:gd name="T5" fmla="*/ 7 h 9"/>
                <a:gd name="T6" fmla="*/ 4 w 4"/>
                <a:gd name="T7" fmla="*/ 9 h 9"/>
                <a:gd name="T8" fmla="*/ 4 w 4"/>
                <a:gd name="T9" fmla="*/ 9 h 9"/>
                <a:gd name="T10" fmla="*/ 4 w 4"/>
                <a:gd name="T11" fmla="*/ 9 h 9"/>
                <a:gd name="T12" fmla="*/ 4 w 4"/>
                <a:gd name="T13" fmla="*/ 9 h 9"/>
                <a:gd name="T14" fmla="*/ 4 w 4"/>
                <a:gd name="T15" fmla="*/ 9 h 9"/>
                <a:gd name="T16" fmla="*/ 4 w 4"/>
                <a:gd name="T17" fmla="*/ 0 h 9"/>
                <a:gd name="T18" fmla="*/ 4 w 4"/>
                <a:gd name="T1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9">
                  <a:moveTo>
                    <a:pt x="4" y="0"/>
                  </a:moveTo>
                  <a:cubicBezTo>
                    <a:pt x="3" y="0"/>
                    <a:pt x="0" y="7"/>
                    <a:pt x="0" y="7"/>
                  </a:cubicBezTo>
                  <a:cubicBezTo>
                    <a:pt x="1" y="7"/>
                    <a:pt x="1" y="7"/>
                    <a:pt x="2" y="7"/>
                  </a:cubicBezTo>
                  <a:cubicBezTo>
                    <a:pt x="3" y="7"/>
                    <a:pt x="4" y="8"/>
                    <a:pt x="4" y="9"/>
                  </a:cubicBezTo>
                  <a:cubicBezTo>
                    <a:pt x="4" y="9"/>
                    <a:pt x="4" y="9"/>
                    <a:pt x="4" y="9"/>
                  </a:cubicBezTo>
                  <a:cubicBezTo>
                    <a:pt x="4" y="9"/>
                    <a:pt x="4" y="9"/>
                    <a:pt x="4" y="9"/>
                  </a:cubicBezTo>
                  <a:cubicBezTo>
                    <a:pt x="4" y="9"/>
                    <a:pt x="4" y="9"/>
                    <a:pt x="4" y="9"/>
                  </a:cubicBezTo>
                  <a:cubicBezTo>
                    <a:pt x="4" y="9"/>
                    <a:pt x="4" y="9"/>
                    <a:pt x="4" y="9"/>
                  </a:cubicBezTo>
                  <a:cubicBezTo>
                    <a:pt x="4" y="0"/>
                    <a:pt x="4" y="0"/>
                    <a:pt x="4" y="0"/>
                  </a:cubicBezTo>
                  <a:cubicBezTo>
                    <a:pt x="4"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1" name="Freeform 491"/>
            <p:cNvSpPr>
              <a:spLocks noEditPoints="1"/>
            </p:cNvSpPr>
            <p:nvPr/>
          </p:nvSpPr>
          <p:spPr bwMode="auto">
            <a:xfrm>
              <a:off x="1320" y="761"/>
              <a:ext cx="21" cy="17"/>
            </a:xfrm>
            <a:custGeom>
              <a:avLst/>
              <a:gdLst>
                <a:gd name="T0" fmla="*/ 0 w 14"/>
                <a:gd name="T1" fmla="*/ 4 h 12"/>
                <a:gd name="T2" fmla="*/ 0 w 14"/>
                <a:gd name="T3" fmla="*/ 4 h 12"/>
                <a:gd name="T4" fmla="*/ 0 w 14"/>
                <a:gd name="T5" fmla="*/ 4 h 12"/>
                <a:gd name="T6" fmla="*/ 2 w 14"/>
                <a:gd name="T7" fmla="*/ 0 h 12"/>
                <a:gd name="T8" fmla="*/ 0 w 14"/>
                <a:gd name="T9" fmla="*/ 4 h 12"/>
                <a:gd name="T10" fmla="*/ 0 w 14"/>
                <a:gd name="T11" fmla="*/ 4 h 12"/>
                <a:gd name="T12" fmla="*/ 2 w 14"/>
                <a:gd name="T13" fmla="*/ 12 h 12"/>
                <a:gd name="T14" fmla="*/ 10 w 14"/>
                <a:gd name="T15" fmla="*/ 8 h 12"/>
                <a:gd name="T16" fmla="*/ 11 w 14"/>
                <a:gd name="T17" fmla="*/ 8 h 12"/>
                <a:gd name="T18" fmla="*/ 12 w 14"/>
                <a:gd name="T19" fmla="*/ 7 h 12"/>
                <a:gd name="T20" fmla="*/ 6 w 14"/>
                <a:gd name="T21" fmla="*/ 8 h 12"/>
                <a:gd name="T22" fmla="*/ 2 w 14"/>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12">
                  <a:moveTo>
                    <a:pt x="0" y="4"/>
                  </a:moveTo>
                  <a:cubicBezTo>
                    <a:pt x="0" y="4"/>
                    <a:pt x="0" y="4"/>
                    <a:pt x="0" y="4"/>
                  </a:cubicBezTo>
                  <a:cubicBezTo>
                    <a:pt x="0" y="4"/>
                    <a:pt x="0" y="4"/>
                    <a:pt x="0" y="4"/>
                  </a:cubicBezTo>
                  <a:moveTo>
                    <a:pt x="2" y="0"/>
                  </a:moveTo>
                  <a:cubicBezTo>
                    <a:pt x="1" y="3"/>
                    <a:pt x="0" y="4"/>
                    <a:pt x="0" y="4"/>
                  </a:cubicBezTo>
                  <a:cubicBezTo>
                    <a:pt x="0" y="4"/>
                    <a:pt x="0" y="4"/>
                    <a:pt x="0" y="4"/>
                  </a:cubicBezTo>
                  <a:cubicBezTo>
                    <a:pt x="2" y="4"/>
                    <a:pt x="2" y="12"/>
                    <a:pt x="2" y="12"/>
                  </a:cubicBezTo>
                  <a:cubicBezTo>
                    <a:pt x="6" y="9"/>
                    <a:pt x="9" y="8"/>
                    <a:pt x="10" y="8"/>
                  </a:cubicBezTo>
                  <a:cubicBezTo>
                    <a:pt x="11" y="8"/>
                    <a:pt x="11" y="8"/>
                    <a:pt x="11" y="8"/>
                  </a:cubicBezTo>
                  <a:cubicBezTo>
                    <a:pt x="14" y="8"/>
                    <a:pt x="14" y="7"/>
                    <a:pt x="12" y="7"/>
                  </a:cubicBezTo>
                  <a:cubicBezTo>
                    <a:pt x="10" y="7"/>
                    <a:pt x="6" y="8"/>
                    <a:pt x="6" y="8"/>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32" name="Picture 49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17" y="752"/>
              <a:ext cx="11" cy="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sp>
          <p:nvSpPr>
            <p:cNvPr id="133" name="Freeform 493"/>
            <p:cNvSpPr>
              <a:spLocks/>
            </p:cNvSpPr>
            <p:nvPr/>
          </p:nvSpPr>
          <p:spPr bwMode="auto">
            <a:xfrm>
              <a:off x="1322" y="755"/>
              <a:ext cx="1" cy="0"/>
            </a:xfrm>
            <a:custGeom>
              <a:avLst/>
              <a:gdLst>
                <a:gd name="T0" fmla="*/ 0 w 1"/>
                <a:gd name="T1" fmla="*/ 0 w 1"/>
                <a:gd name="T2" fmla="*/ 1 w 1"/>
                <a:gd name="T3" fmla="*/ 0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0" y="0"/>
                    <a:pt x="0" y="0"/>
                    <a:pt x="1" y="0"/>
                  </a:cubicBezTo>
                  <a:cubicBezTo>
                    <a:pt x="1" y="0"/>
                    <a:pt x="1" y="0"/>
                    <a:pt x="0" y="0"/>
                  </a:cubicBezTo>
                  <a:cubicBezTo>
                    <a:pt x="0" y="0"/>
                    <a:pt x="0"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4" name="Freeform 494"/>
            <p:cNvSpPr>
              <a:spLocks noEditPoints="1"/>
            </p:cNvSpPr>
            <p:nvPr/>
          </p:nvSpPr>
          <p:spPr bwMode="auto">
            <a:xfrm>
              <a:off x="1328" y="777"/>
              <a:ext cx="24" cy="19"/>
            </a:xfrm>
            <a:custGeom>
              <a:avLst/>
              <a:gdLst>
                <a:gd name="T0" fmla="*/ 11 w 17"/>
                <a:gd name="T1" fmla="*/ 6 h 13"/>
                <a:gd name="T2" fmla="*/ 11 w 17"/>
                <a:gd name="T3" fmla="*/ 6 h 13"/>
                <a:gd name="T4" fmla="*/ 12 w 17"/>
                <a:gd name="T5" fmla="*/ 9 h 13"/>
                <a:gd name="T6" fmla="*/ 12 w 17"/>
                <a:gd name="T7" fmla="*/ 9 h 13"/>
                <a:gd name="T8" fmla="*/ 12 w 17"/>
                <a:gd name="T9" fmla="*/ 9 h 13"/>
                <a:gd name="T10" fmla="*/ 13 w 17"/>
                <a:gd name="T11" fmla="*/ 6 h 13"/>
                <a:gd name="T12" fmla="*/ 11 w 17"/>
                <a:gd name="T13" fmla="*/ 6 h 13"/>
                <a:gd name="T14" fmla="*/ 5 w 17"/>
                <a:gd name="T15" fmla="*/ 6 h 13"/>
                <a:gd name="T16" fmla="*/ 2 w 17"/>
                <a:gd name="T17" fmla="*/ 8 h 13"/>
                <a:gd name="T18" fmla="*/ 1 w 17"/>
                <a:gd name="T19" fmla="*/ 9 h 13"/>
                <a:gd name="T20" fmla="*/ 0 w 17"/>
                <a:gd name="T21" fmla="*/ 12 h 13"/>
                <a:gd name="T22" fmla="*/ 6 w 17"/>
                <a:gd name="T23" fmla="*/ 10 h 13"/>
                <a:gd name="T24" fmla="*/ 4 w 17"/>
                <a:gd name="T25" fmla="*/ 8 h 13"/>
                <a:gd name="T26" fmla="*/ 4 w 17"/>
                <a:gd name="T27" fmla="*/ 8 h 13"/>
                <a:gd name="T28" fmla="*/ 3 w 17"/>
                <a:gd name="T29" fmla="*/ 10 h 13"/>
                <a:gd name="T30" fmla="*/ 2 w 17"/>
                <a:gd name="T31" fmla="*/ 10 h 13"/>
                <a:gd name="T32" fmla="*/ 2 w 17"/>
                <a:gd name="T33" fmla="*/ 8 h 13"/>
                <a:gd name="T34" fmla="*/ 3 w 17"/>
                <a:gd name="T35" fmla="*/ 8 h 13"/>
                <a:gd name="T36" fmla="*/ 5 w 17"/>
                <a:gd name="T37" fmla="*/ 6 h 13"/>
                <a:gd name="T38" fmla="*/ 5 w 17"/>
                <a:gd name="T39" fmla="*/ 6 h 13"/>
                <a:gd name="T40" fmla="*/ 16 w 17"/>
                <a:gd name="T41" fmla="*/ 3 h 13"/>
                <a:gd name="T42" fmla="*/ 16 w 17"/>
                <a:gd name="T43" fmla="*/ 7 h 13"/>
                <a:gd name="T44" fmla="*/ 16 w 17"/>
                <a:gd name="T45" fmla="*/ 7 h 13"/>
                <a:gd name="T46" fmla="*/ 16 w 17"/>
                <a:gd name="T47" fmla="*/ 9 h 13"/>
                <a:gd name="T48" fmla="*/ 16 w 17"/>
                <a:gd name="T49" fmla="*/ 13 h 13"/>
                <a:gd name="T50" fmla="*/ 16 w 17"/>
                <a:gd name="T51" fmla="*/ 13 h 13"/>
                <a:gd name="T52" fmla="*/ 16 w 17"/>
                <a:gd name="T53" fmla="*/ 3 h 13"/>
                <a:gd name="T54" fmla="*/ 8 w 17"/>
                <a:gd name="T55" fmla="*/ 3 h 13"/>
                <a:gd name="T56" fmla="*/ 6 w 17"/>
                <a:gd name="T57" fmla="*/ 4 h 13"/>
                <a:gd name="T58" fmla="*/ 6 w 17"/>
                <a:gd name="T59" fmla="*/ 5 h 13"/>
                <a:gd name="T60" fmla="*/ 8 w 17"/>
                <a:gd name="T61" fmla="*/ 4 h 13"/>
                <a:gd name="T62" fmla="*/ 8 w 17"/>
                <a:gd name="T63" fmla="*/ 3 h 13"/>
                <a:gd name="T64" fmla="*/ 4 w 17"/>
                <a:gd name="T65" fmla="*/ 1 h 13"/>
                <a:gd name="T66" fmla="*/ 3 w 17"/>
                <a:gd name="T67" fmla="*/ 3 h 13"/>
                <a:gd name="T68" fmla="*/ 3 w 17"/>
                <a:gd name="T69" fmla="*/ 4 h 13"/>
                <a:gd name="T70" fmla="*/ 5 w 17"/>
                <a:gd name="T71" fmla="*/ 4 h 13"/>
                <a:gd name="T72" fmla="*/ 4 w 17"/>
                <a:gd name="T73" fmla="*/ 2 h 13"/>
                <a:gd name="T74" fmla="*/ 4 w 17"/>
                <a:gd name="T75" fmla="*/ 1 h 13"/>
                <a:gd name="T76" fmla="*/ 12 w 17"/>
                <a:gd name="T77" fmla="*/ 1 h 13"/>
                <a:gd name="T78" fmla="*/ 12 w 17"/>
                <a:gd name="T79" fmla="*/ 1 h 13"/>
                <a:gd name="T80" fmla="*/ 12 w 17"/>
                <a:gd name="T81" fmla="*/ 1 h 13"/>
                <a:gd name="T82" fmla="*/ 11 w 17"/>
                <a:gd name="T83" fmla="*/ 2 h 13"/>
                <a:gd name="T84" fmla="*/ 12 w 17"/>
                <a:gd name="T85" fmla="*/ 2 h 13"/>
                <a:gd name="T86" fmla="*/ 12 w 17"/>
                <a:gd name="T87" fmla="*/ 1 h 13"/>
                <a:gd name="T88" fmla="*/ 12 w 17"/>
                <a:gd name="T89" fmla="*/ 1 h 13"/>
                <a:gd name="T90" fmla="*/ 7 w 17"/>
                <a:gd name="T91" fmla="*/ 0 h 13"/>
                <a:gd name="T92" fmla="*/ 6 w 17"/>
                <a:gd name="T93" fmla="*/ 1 h 13"/>
                <a:gd name="T94" fmla="*/ 6 w 17"/>
                <a:gd name="T95" fmla="*/ 3 h 13"/>
                <a:gd name="T96" fmla="*/ 7 w 17"/>
                <a:gd name="T97" fmla="*/ 3 h 13"/>
                <a:gd name="T98" fmla="*/ 8 w 17"/>
                <a:gd name="T99" fmla="*/ 2 h 13"/>
                <a:gd name="T100" fmla="*/ 8 w 17"/>
                <a:gd name="T101" fmla="*/ 2 h 13"/>
                <a:gd name="T102" fmla="*/ 7 w 17"/>
                <a:gd name="T103" fmla="*/ 0 h 13"/>
                <a:gd name="T104" fmla="*/ 10 w 17"/>
                <a:gd name="T105" fmla="*/ 0 h 13"/>
                <a:gd name="T106" fmla="*/ 9 w 17"/>
                <a:gd name="T107" fmla="*/ 0 h 13"/>
                <a:gd name="T108" fmla="*/ 9 w 17"/>
                <a:gd name="T109" fmla="*/ 2 h 13"/>
                <a:gd name="T110" fmla="*/ 9 w 17"/>
                <a:gd name="T111" fmla="*/ 2 h 13"/>
                <a:gd name="T112" fmla="*/ 9 w 17"/>
                <a:gd name="T113" fmla="*/ 2 h 13"/>
                <a:gd name="T114" fmla="*/ 9 w 17"/>
                <a:gd name="T115" fmla="*/ 3 h 13"/>
                <a:gd name="T116" fmla="*/ 10 w 17"/>
                <a:gd name="T117" fmla="*/ 2 h 13"/>
                <a:gd name="T118" fmla="*/ 10 w 17"/>
                <a:gd name="T119" fmla="*/ 1 h 13"/>
                <a:gd name="T120" fmla="*/ 10 w 17"/>
                <a:gd name="T1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 h="13">
                  <a:moveTo>
                    <a:pt x="11" y="6"/>
                  </a:moveTo>
                  <a:cubicBezTo>
                    <a:pt x="11" y="6"/>
                    <a:pt x="11" y="6"/>
                    <a:pt x="11" y="6"/>
                  </a:cubicBezTo>
                  <a:cubicBezTo>
                    <a:pt x="11" y="9"/>
                    <a:pt x="12" y="9"/>
                    <a:pt x="12" y="9"/>
                  </a:cubicBezTo>
                  <a:cubicBezTo>
                    <a:pt x="12" y="9"/>
                    <a:pt x="12" y="9"/>
                    <a:pt x="12" y="9"/>
                  </a:cubicBezTo>
                  <a:cubicBezTo>
                    <a:pt x="12" y="9"/>
                    <a:pt x="12" y="9"/>
                    <a:pt x="12" y="9"/>
                  </a:cubicBezTo>
                  <a:cubicBezTo>
                    <a:pt x="13" y="9"/>
                    <a:pt x="13" y="8"/>
                    <a:pt x="13" y="6"/>
                  </a:cubicBezTo>
                  <a:cubicBezTo>
                    <a:pt x="12" y="6"/>
                    <a:pt x="12" y="6"/>
                    <a:pt x="11" y="6"/>
                  </a:cubicBezTo>
                  <a:moveTo>
                    <a:pt x="5" y="6"/>
                  </a:moveTo>
                  <a:cubicBezTo>
                    <a:pt x="4" y="6"/>
                    <a:pt x="3" y="7"/>
                    <a:pt x="2" y="8"/>
                  </a:cubicBezTo>
                  <a:cubicBezTo>
                    <a:pt x="2" y="9"/>
                    <a:pt x="1" y="9"/>
                    <a:pt x="1" y="9"/>
                  </a:cubicBezTo>
                  <a:cubicBezTo>
                    <a:pt x="0" y="10"/>
                    <a:pt x="0" y="11"/>
                    <a:pt x="0" y="12"/>
                  </a:cubicBezTo>
                  <a:cubicBezTo>
                    <a:pt x="6" y="10"/>
                    <a:pt x="6" y="10"/>
                    <a:pt x="6" y="10"/>
                  </a:cubicBezTo>
                  <a:cubicBezTo>
                    <a:pt x="4" y="10"/>
                    <a:pt x="4" y="9"/>
                    <a:pt x="4" y="8"/>
                  </a:cubicBezTo>
                  <a:cubicBezTo>
                    <a:pt x="4" y="8"/>
                    <a:pt x="4" y="8"/>
                    <a:pt x="4" y="8"/>
                  </a:cubicBezTo>
                  <a:cubicBezTo>
                    <a:pt x="3" y="10"/>
                    <a:pt x="3" y="10"/>
                    <a:pt x="3" y="10"/>
                  </a:cubicBezTo>
                  <a:cubicBezTo>
                    <a:pt x="2" y="10"/>
                    <a:pt x="2" y="10"/>
                    <a:pt x="2" y="10"/>
                  </a:cubicBezTo>
                  <a:cubicBezTo>
                    <a:pt x="2" y="8"/>
                    <a:pt x="2" y="8"/>
                    <a:pt x="2" y="8"/>
                  </a:cubicBezTo>
                  <a:cubicBezTo>
                    <a:pt x="3" y="8"/>
                    <a:pt x="3" y="8"/>
                    <a:pt x="3" y="8"/>
                  </a:cubicBezTo>
                  <a:cubicBezTo>
                    <a:pt x="3" y="8"/>
                    <a:pt x="3" y="7"/>
                    <a:pt x="5" y="6"/>
                  </a:cubicBezTo>
                  <a:cubicBezTo>
                    <a:pt x="5" y="6"/>
                    <a:pt x="5" y="6"/>
                    <a:pt x="5" y="6"/>
                  </a:cubicBezTo>
                  <a:moveTo>
                    <a:pt x="16" y="3"/>
                  </a:moveTo>
                  <a:cubicBezTo>
                    <a:pt x="16" y="5"/>
                    <a:pt x="16" y="6"/>
                    <a:pt x="16" y="7"/>
                  </a:cubicBezTo>
                  <a:cubicBezTo>
                    <a:pt x="16" y="7"/>
                    <a:pt x="16" y="7"/>
                    <a:pt x="16" y="7"/>
                  </a:cubicBezTo>
                  <a:cubicBezTo>
                    <a:pt x="16" y="8"/>
                    <a:pt x="16" y="8"/>
                    <a:pt x="16" y="9"/>
                  </a:cubicBezTo>
                  <a:cubicBezTo>
                    <a:pt x="17" y="9"/>
                    <a:pt x="17" y="10"/>
                    <a:pt x="16" y="13"/>
                  </a:cubicBezTo>
                  <a:cubicBezTo>
                    <a:pt x="16" y="13"/>
                    <a:pt x="16" y="13"/>
                    <a:pt x="16" y="13"/>
                  </a:cubicBezTo>
                  <a:cubicBezTo>
                    <a:pt x="17" y="12"/>
                    <a:pt x="17" y="9"/>
                    <a:pt x="16" y="3"/>
                  </a:cubicBezTo>
                  <a:moveTo>
                    <a:pt x="8" y="3"/>
                  </a:moveTo>
                  <a:cubicBezTo>
                    <a:pt x="7" y="3"/>
                    <a:pt x="7" y="4"/>
                    <a:pt x="6" y="4"/>
                  </a:cubicBezTo>
                  <a:cubicBezTo>
                    <a:pt x="6" y="5"/>
                    <a:pt x="6" y="5"/>
                    <a:pt x="6" y="5"/>
                  </a:cubicBezTo>
                  <a:cubicBezTo>
                    <a:pt x="7" y="5"/>
                    <a:pt x="7" y="4"/>
                    <a:pt x="8" y="4"/>
                  </a:cubicBezTo>
                  <a:cubicBezTo>
                    <a:pt x="8" y="3"/>
                    <a:pt x="8" y="3"/>
                    <a:pt x="8" y="3"/>
                  </a:cubicBezTo>
                  <a:moveTo>
                    <a:pt x="4" y="1"/>
                  </a:moveTo>
                  <a:cubicBezTo>
                    <a:pt x="4" y="2"/>
                    <a:pt x="3" y="2"/>
                    <a:pt x="3" y="3"/>
                  </a:cubicBezTo>
                  <a:cubicBezTo>
                    <a:pt x="3" y="3"/>
                    <a:pt x="2" y="4"/>
                    <a:pt x="3" y="4"/>
                  </a:cubicBezTo>
                  <a:cubicBezTo>
                    <a:pt x="4" y="4"/>
                    <a:pt x="4" y="4"/>
                    <a:pt x="5" y="4"/>
                  </a:cubicBezTo>
                  <a:cubicBezTo>
                    <a:pt x="5" y="3"/>
                    <a:pt x="4" y="2"/>
                    <a:pt x="4" y="2"/>
                  </a:cubicBezTo>
                  <a:cubicBezTo>
                    <a:pt x="4" y="2"/>
                    <a:pt x="4" y="1"/>
                    <a:pt x="4" y="1"/>
                  </a:cubicBezTo>
                  <a:moveTo>
                    <a:pt x="12" y="1"/>
                  </a:moveTo>
                  <a:cubicBezTo>
                    <a:pt x="12" y="1"/>
                    <a:pt x="12" y="1"/>
                    <a:pt x="12" y="1"/>
                  </a:cubicBezTo>
                  <a:cubicBezTo>
                    <a:pt x="12" y="1"/>
                    <a:pt x="12" y="1"/>
                    <a:pt x="12" y="1"/>
                  </a:cubicBezTo>
                  <a:cubicBezTo>
                    <a:pt x="12" y="1"/>
                    <a:pt x="11" y="1"/>
                    <a:pt x="11" y="2"/>
                  </a:cubicBezTo>
                  <a:cubicBezTo>
                    <a:pt x="11" y="2"/>
                    <a:pt x="12" y="2"/>
                    <a:pt x="12" y="2"/>
                  </a:cubicBezTo>
                  <a:cubicBezTo>
                    <a:pt x="12" y="2"/>
                    <a:pt x="12" y="1"/>
                    <a:pt x="12" y="1"/>
                  </a:cubicBezTo>
                  <a:cubicBezTo>
                    <a:pt x="12" y="1"/>
                    <a:pt x="12" y="1"/>
                    <a:pt x="12" y="1"/>
                  </a:cubicBezTo>
                  <a:moveTo>
                    <a:pt x="7" y="0"/>
                  </a:moveTo>
                  <a:cubicBezTo>
                    <a:pt x="6" y="0"/>
                    <a:pt x="6" y="1"/>
                    <a:pt x="6" y="1"/>
                  </a:cubicBezTo>
                  <a:cubicBezTo>
                    <a:pt x="6" y="1"/>
                    <a:pt x="6" y="2"/>
                    <a:pt x="6" y="3"/>
                  </a:cubicBezTo>
                  <a:cubicBezTo>
                    <a:pt x="6" y="3"/>
                    <a:pt x="6" y="3"/>
                    <a:pt x="7" y="3"/>
                  </a:cubicBezTo>
                  <a:cubicBezTo>
                    <a:pt x="8" y="2"/>
                    <a:pt x="8" y="2"/>
                    <a:pt x="8" y="2"/>
                  </a:cubicBezTo>
                  <a:cubicBezTo>
                    <a:pt x="8" y="2"/>
                    <a:pt x="8" y="2"/>
                    <a:pt x="8" y="2"/>
                  </a:cubicBezTo>
                  <a:cubicBezTo>
                    <a:pt x="8" y="1"/>
                    <a:pt x="7" y="0"/>
                    <a:pt x="7" y="0"/>
                  </a:cubicBezTo>
                  <a:moveTo>
                    <a:pt x="10" y="0"/>
                  </a:moveTo>
                  <a:cubicBezTo>
                    <a:pt x="10" y="0"/>
                    <a:pt x="9" y="0"/>
                    <a:pt x="9" y="0"/>
                  </a:cubicBezTo>
                  <a:cubicBezTo>
                    <a:pt x="9" y="0"/>
                    <a:pt x="9" y="1"/>
                    <a:pt x="9" y="2"/>
                  </a:cubicBezTo>
                  <a:cubicBezTo>
                    <a:pt x="9" y="2"/>
                    <a:pt x="9" y="2"/>
                    <a:pt x="9" y="2"/>
                  </a:cubicBezTo>
                  <a:cubicBezTo>
                    <a:pt x="9" y="2"/>
                    <a:pt x="9" y="2"/>
                    <a:pt x="9" y="2"/>
                  </a:cubicBezTo>
                  <a:cubicBezTo>
                    <a:pt x="9" y="2"/>
                    <a:pt x="9" y="2"/>
                    <a:pt x="9" y="3"/>
                  </a:cubicBezTo>
                  <a:cubicBezTo>
                    <a:pt x="10" y="3"/>
                    <a:pt x="10" y="3"/>
                    <a:pt x="10" y="2"/>
                  </a:cubicBezTo>
                  <a:cubicBezTo>
                    <a:pt x="10" y="1"/>
                    <a:pt x="10" y="1"/>
                    <a:pt x="10" y="1"/>
                  </a:cubicBezTo>
                  <a:cubicBezTo>
                    <a:pt x="10" y="1"/>
                    <a:pt x="10"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5" name="Freeform 495"/>
            <p:cNvSpPr>
              <a:spLocks/>
            </p:cNvSpPr>
            <p:nvPr/>
          </p:nvSpPr>
          <p:spPr bwMode="auto">
            <a:xfrm>
              <a:off x="1284" y="841"/>
              <a:ext cx="86" cy="7"/>
            </a:xfrm>
            <a:custGeom>
              <a:avLst/>
              <a:gdLst>
                <a:gd name="T0" fmla="*/ 56 w 59"/>
                <a:gd name="T1" fmla="*/ 0 h 5"/>
                <a:gd name="T2" fmla="*/ 55 w 59"/>
                <a:gd name="T3" fmla="*/ 1 h 5"/>
                <a:gd name="T4" fmla="*/ 55 w 59"/>
                <a:gd name="T5" fmla="*/ 1 h 5"/>
                <a:gd name="T6" fmla="*/ 48 w 59"/>
                <a:gd name="T7" fmla="*/ 3 h 5"/>
                <a:gd name="T8" fmla="*/ 39 w 59"/>
                <a:gd name="T9" fmla="*/ 4 h 5"/>
                <a:gd name="T10" fmla="*/ 36 w 59"/>
                <a:gd name="T11" fmla="*/ 4 h 5"/>
                <a:gd name="T12" fmla="*/ 17 w 59"/>
                <a:gd name="T13" fmla="*/ 4 h 5"/>
                <a:gd name="T14" fmla="*/ 15 w 59"/>
                <a:gd name="T15" fmla="*/ 5 h 5"/>
                <a:gd name="T16" fmla="*/ 3 w 59"/>
                <a:gd name="T17" fmla="*/ 2 h 5"/>
                <a:gd name="T18" fmla="*/ 3 w 59"/>
                <a:gd name="T19" fmla="*/ 1 h 5"/>
                <a:gd name="T20" fmla="*/ 3 w 59"/>
                <a:gd name="T21" fmla="*/ 1 h 5"/>
                <a:gd name="T22" fmla="*/ 5 w 59"/>
                <a:gd name="T23" fmla="*/ 4 h 5"/>
                <a:gd name="T24" fmla="*/ 15 w 59"/>
                <a:gd name="T25" fmla="*/ 5 h 5"/>
                <a:gd name="T26" fmla="*/ 18 w 59"/>
                <a:gd name="T27" fmla="*/ 5 h 5"/>
                <a:gd name="T28" fmla="*/ 40 w 59"/>
                <a:gd name="T29" fmla="*/ 5 h 5"/>
                <a:gd name="T30" fmla="*/ 51 w 59"/>
                <a:gd name="T31" fmla="*/ 3 h 5"/>
                <a:gd name="T32" fmla="*/ 57 w 59"/>
                <a:gd name="T33" fmla="*/ 0 h 5"/>
                <a:gd name="T34" fmla="*/ 56 w 59"/>
                <a:gd name="T35" fmla="*/ 0 h 5"/>
                <a:gd name="T36" fmla="*/ 56 w 59"/>
                <a:gd name="T3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5">
                  <a:moveTo>
                    <a:pt x="56" y="0"/>
                  </a:moveTo>
                  <a:cubicBezTo>
                    <a:pt x="56" y="0"/>
                    <a:pt x="55" y="1"/>
                    <a:pt x="55" y="1"/>
                  </a:cubicBezTo>
                  <a:cubicBezTo>
                    <a:pt x="55" y="1"/>
                    <a:pt x="55" y="1"/>
                    <a:pt x="55" y="1"/>
                  </a:cubicBezTo>
                  <a:cubicBezTo>
                    <a:pt x="53" y="1"/>
                    <a:pt x="48" y="3"/>
                    <a:pt x="48" y="3"/>
                  </a:cubicBezTo>
                  <a:cubicBezTo>
                    <a:pt x="39" y="4"/>
                    <a:pt x="39" y="4"/>
                    <a:pt x="39" y="4"/>
                  </a:cubicBezTo>
                  <a:cubicBezTo>
                    <a:pt x="39" y="4"/>
                    <a:pt x="37" y="4"/>
                    <a:pt x="36" y="4"/>
                  </a:cubicBezTo>
                  <a:cubicBezTo>
                    <a:pt x="29" y="4"/>
                    <a:pt x="17" y="4"/>
                    <a:pt x="17" y="4"/>
                  </a:cubicBezTo>
                  <a:cubicBezTo>
                    <a:pt x="17" y="5"/>
                    <a:pt x="16" y="5"/>
                    <a:pt x="15" y="5"/>
                  </a:cubicBezTo>
                  <a:cubicBezTo>
                    <a:pt x="10" y="5"/>
                    <a:pt x="3" y="2"/>
                    <a:pt x="3" y="2"/>
                  </a:cubicBezTo>
                  <a:cubicBezTo>
                    <a:pt x="3" y="2"/>
                    <a:pt x="3" y="1"/>
                    <a:pt x="3" y="1"/>
                  </a:cubicBezTo>
                  <a:cubicBezTo>
                    <a:pt x="3" y="1"/>
                    <a:pt x="3" y="1"/>
                    <a:pt x="3" y="1"/>
                  </a:cubicBezTo>
                  <a:cubicBezTo>
                    <a:pt x="3" y="1"/>
                    <a:pt x="0" y="2"/>
                    <a:pt x="5" y="4"/>
                  </a:cubicBezTo>
                  <a:cubicBezTo>
                    <a:pt x="5" y="4"/>
                    <a:pt x="10" y="5"/>
                    <a:pt x="15" y="5"/>
                  </a:cubicBezTo>
                  <a:cubicBezTo>
                    <a:pt x="16" y="5"/>
                    <a:pt x="17" y="5"/>
                    <a:pt x="18" y="5"/>
                  </a:cubicBezTo>
                  <a:cubicBezTo>
                    <a:pt x="18" y="5"/>
                    <a:pt x="37" y="5"/>
                    <a:pt x="40" y="5"/>
                  </a:cubicBezTo>
                  <a:cubicBezTo>
                    <a:pt x="40" y="5"/>
                    <a:pt x="47" y="5"/>
                    <a:pt x="51" y="3"/>
                  </a:cubicBezTo>
                  <a:cubicBezTo>
                    <a:pt x="51" y="3"/>
                    <a:pt x="59" y="0"/>
                    <a:pt x="57" y="0"/>
                  </a:cubicBezTo>
                  <a:cubicBezTo>
                    <a:pt x="57" y="0"/>
                    <a:pt x="56" y="0"/>
                    <a:pt x="56" y="0"/>
                  </a:cubicBezTo>
                  <a:cubicBezTo>
                    <a:pt x="56" y="0"/>
                    <a:pt x="56" y="0"/>
                    <a:pt x="5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6" name="Freeform 496"/>
            <p:cNvSpPr>
              <a:spLocks noEditPoints="1"/>
            </p:cNvSpPr>
            <p:nvPr/>
          </p:nvSpPr>
          <p:spPr bwMode="auto">
            <a:xfrm>
              <a:off x="1288" y="786"/>
              <a:ext cx="78" cy="62"/>
            </a:xfrm>
            <a:custGeom>
              <a:avLst/>
              <a:gdLst>
                <a:gd name="T0" fmla="*/ 30 w 53"/>
                <a:gd name="T1" fmla="*/ 28 h 43"/>
                <a:gd name="T2" fmla="*/ 30 w 53"/>
                <a:gd name="T3" fmla="*/ 28 h 43"/>
                <a:gd name="T4" fmla="*/ 36 w 53"/>
                <a:gd name="T5" fmla="*/ 0 h 43"/>
                <a:gd name="T6" fmla="*/ 36 w 53"/>
                <a:gd name="T7" fmla="*/ 3 h 43"/>
                <a:gd name="T8" fmla="*/ 36 w 53"/>
                <a:gd name="T9" fmla="*/ 4 h 43"/>
                <a:gd name="T10" fmla="*/ 32 w 53"/>
                <a:gd name="T11" fmla="*/ 7 h 43"/>
                <a:gd name="T12" fmla="*/ 24 w 53"/>
                <a:gd name="T13" fmla="*/ 18 h 43"/>
                <a:gd name="T14" fmla="*/ 23 w 53"/>
                <a:gd name="T15" fmla="*/ 36 h 43"/>
                <a:gd name="T16" fmla="*/ 29 w 53"/>
                <a:gd name="T17" fmla="*/ 35 h 43"/>
                <a:gd name="T18" fmla="*/ 29 w 53"/>
                <a:gd name="T19" fmla="*/ 36 h 43"/>
                <a:gd name="T20" fmla="*/ 22 w 53"/>
                <a:gd name="T21" fmla="*/ 38 h 43"/>
                <a:gd name="T22" fmla="*/ 15 w 53"/>
                <a:gd name="T23" fmla="*/ 41 h 43"/>
                <a:gd name="T24" fmla="*/ 9 w 53"/>
                <a:gd name="T25" fmla="*/ 42 h 43"/>
                <a:gd name="T26" fmla="*/ 0 w 53"/>
                <a:gd name="T27" fmla="*/ 40 h 43"/>
                <a:gd name="T28" fmla="*/ 14 w 53"/>
                <a:gd name="T29" fmla="*/ 42 h 43"/>
                <a:gd name="T30" fmla="*/ 36 w 53"/>
                <a:gd name="T31" fmla="*/ 42 h 43"/>
                <a:gd name="T32" fmla="*/ 52 w 53"/>
                <a:gd name="T33" fmla="*/ 39 h 43"/>
                <a:gd name="T34" fmla="*/ 53 w 53"/>
                <a:gd name="T35" fmla="*/ 38 h 43"/>
                <a:gd name="T36" fmla="*/ 51 w 53"/>
                <a:gd name="T37" fmla="*/ 38 h 43"/>
                <a:gd name="T38" fmla="*/ 51 w 53"/>
                <a:gd name="T39" fmla="*/ 36 h 43"/>
                <a:gd name="T40" fmla="*/ 50 w 53"/>
                <a:gd name="T41" fmla="*/ 35 h 43"/>
                <a:gd name="T42" fmla="*/ 48 w 53"/>
                <a:gd name="T43" fmla="*/ 34 h 43"/>
                <a:gd name="T44" fmla="*/ 48 w 53"/>
                <a:gd name="T45" fmla="*/ 34 h 43"/>
                <a:gd name="T46" fmla="*/ 46 w 53"/>
                <a:gd name="T47" fmla="*/ 35 h 43"/>
                <a:gd name="T48" fmla="*/ 38 w 53"/>
                <a:gd name="T49" fmla="*/ 39 h 43"/>
                <a:gd name="T50" fmla="*/ 39 w 53"/>
                <a:gd name="T51" fmla="*/ 34 h 43"/>
                <a:gd name="T52" fmla="*/ 32 w 53"/>
                <a:gd name="T53" fmla="*/ 36 h 43"/>
                <a:gd name="T54" fmla="*/ 30 w 53"/>
                <a:gd name="T55" fmla="*/ 28 h 43"/>
                <a:gd name="T56" fmla="*/ 30 w 53"/>
                <a:gd name="T57" fmla="*/ 26 h 43"/>
                <a:gd name="T58" fmla="*/ 31 w 53"/>
                <a:gd name="T59" fmla="*/ 26 h 43"/>
                <a:gd name="T60" fmla="*/ 33 w 53"/>
                <a:gd name="T61" fmla="*/ 25 h 43"/>
                <a:gd name="T62" fmla="*/ 37 w 53"/>
                <a:gd name="T63" fmla="*/ 23 h 43"/>
                <a:gd name="T64" fmla="*/ 37 w 53"/>
                <a:gd name="T65" fmla="*/ 21 h 43"/>
                <a:gd name="T66" fmla="*/ 39 w 53"/>
                <a:gd name="T67" fmla="*/ 18 h 43"/>
                <a:gd name="T68" fmla="*/ 40 w 53"/>
                <a:gd name="T69" fmla="*/ 12 h 43"/>
                <a:gd name="T70" fmla="*/ 38 w 53"/>
                <a:gd name="T71" fmla="*/ 9 h 43"/>
                <a:gd name="T72" fmla="*/ 41 w 53"/>
                <a:gd name="T73" fmla="*/ 6 h 43"/>
                <a:gd name="T74" fmla="*/ 41 w 53"/>
                <a:gd name="T75" fmla="*/ 3 h 43"/>
                <a:gd name="T76" fmla="*/ 41 w 53"/>
                <a:gd name="T77" fmla="*/ 0 h 43"/>
                <a:gd name="T78" fmla="*/ 40 w 53"/>
                <a:gd name="T79" fmla="*/ 4 h 43"/>
                <a:gd name="T80" fmla="*/ 39 w 53"/>
                <a:gd name="T81" fmla="*/ 4 h 43"/>
                <a:gd name="T82" fmla="*/ 37 w 53"/>
                <a:gd name="T8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3" h="43">
                  <a:moveTo>
                    <a:pt x="30" y="28"/>
                  </a:moveTo>
                  <a:cubicBezTo>
                    <a:pt x="30" y="28"/>
                    <a:pt x="30" y="28"/>
                    <a:pt x="30" y="28"/>
                  </a:cubicBezTo>
                  <a:cubicBezTo>
                    <a:pt x="30" y="28"/>
                    <a:pt x="30" y="28"/>
                    <a:pt x="30" y="28"/>
                  </a:cubicBezTo>
                  <a:cubicBezTo>
                    <a:pt x="30" y="28"/>
                    <a:pt x="30" y="28"/>
                    <a:pt x="30" y="28"/>
                  </a:cubicBezTo>
                  <a:moveTo>
                    <a:pt x="37" y="0"/>
                  </a:moveTo>
                  <a:cubicBezTo>
                    <a:pt x="37" y="0"/>
                    <a:pt x="36" y="0"/>
                    <a:pt x="36" y="0"/>
                  </a:cubicBezTo>
                  <a:cubicBezTo>
                    <a:pt x="36" y="1"/>
                    <a:pt x="36" y="2"/>
                    <a:pt x="36" y="2"/>
                  </a:cubicBezTo>
                  <a:cubicBezTo>
                    <a:pt x="36" y="3"/>
                    <a:pt x="36" y="3"/>
                    <a:pt x="36" y="3"/>
                  </a:cubicBezTo>
                  <a:cubicBezTo>
                    <a:pt x="37" y="3"/>
                    <a:pt x="37" y="3"/>
                    <a:pt x="37" y="3"/>
                  </a:cubicBezTo>
                  <a:cubicBezTo>
                    <a:pt x="36" y="4"/>
                    <a:pt x="36" y="4"/>
                    <a:pt x="36" y="4"/>
                  </a:cubicBezTo>
                  <a:cubicBezTo>
                    <a:pt x="36" y="4"/>
                    <a:pt x="36" y="4"/>
                    <a:pt x="36" y="4"/>
                  </a:cubicBezTo>
                  <a:cubicBezTo>
                    <a:pt x="35" y="4"/>
                    <a:pt x="34" y="4"/>
                    <a:pt x="32" y="7"/>
                  </a:cubicBezTo>
                  <a:cubicBezTo>
                    <a:pt x="30" y="8"/>
                    <a:pt x="17" y="13"/>
                    <a:pt x="24" y="18"/>
                  </a:cubicBezTo>
                  <a:cubicBezTo>
                    <a:pt x="24" y="18"/>
                    <a:pt x="24" y="18"/>
                    <a:pt x="24" y="18"/>
                  </a:cubicBezTo>
                  <a:cubicBezTo>
                    <a:pt x="25" y="18"/>
                    <a:pt x="33" y="18"/>
                    <a:pt x="25" y="27"/>
                  </a:cubicBezTo>
                  <a:cubicBezTo>
                    <a:pt x="25" y="27"/>
                    <a:pt x="17" y="36"/>
                    <a:pt x="23" y="36"/>
                  </a:cubicBezTo>
                  <a:cubicBezTo>
                    <a:pt x="24" y="36"/>
                    <a:pt x="26" y="36"/>
                    <a:pt x="27" y="35"/>
                  </a:cubicBezTo>
                  <a:cubicBezTo>
                    <a:pt x="29" y="35"/>
                    <a:pt x="29" y="35"/>
                    <a:pt x="29" y="35"/>
                  </a:cubicBezTo>
                  <a:cubicBezTo>
                    <a:pt x="29" y="36"/>
                    <a:pt x="29" y="36"/>
                    <a:pt x="29" y="36"/>
                  </a:cubicBezTo>
                  <a:cubicBezTo>
                    <a:pt x="29" y="36"/>
                    <a:pt x="29" y="36"/>
                    <a:pt x="29" y="36"/>
                  </a:cubicBezTo>
                  <a:cubicBezTo>
                    <a:pt x="29" y="36"/>
                    <a:pt x="26" y="38"/>
                    <a:pt x="23" y="38"/>
                  </a:cubicBezTo>
                  <a:cubicBezTo>
                    <a:pt x="23" y="38"/>
                    <a:pt x="23" y="38"/>
                    <a:pt x="22" y="38"/>
                  </a:cubicBezTo>
                  <a:cubicBezTo>
                    <a:pt x="22" y="38"/>
                    <a:pt x="22" y="38"/>
                    <a:pt x="22" y="38"/>
                  </a:cubicBezTo>
                  <a:cubicBezTo>
                    <a:pt x="21" y="38"/>
                    <a:pt x="16" y="38"/>
                    <a:pt x="15" y="41"/>
                  </a:cubicBezTo>
                  <a:cubicBezTo>
                    <a:pt x="15" y="41"/>
                    <a:pt x="14" y="42"/>
                    <a:pt x="12" y="42"/>
                  </a:cubicBezTo>
                  <a:cubicBezTo>
                    <a:pt x="11" y="42"/>
                    <a:pt x="10" y="42"/>
                    <a:pt x="9" y="42"/>
                  </a:cubicBezTo>
                  <a:cubicBezTo>
                    <a:pt x="0" y="39"/>
                    <a:pt x="0" y="39"/>
                    <a:pt x="0" y="39"/>
                  </a:cubicBezTo>
                  <a:cubicBezTo>
                    <a:pt x="0" y="39"/>
                    <a:pt x="0" y="40"/>
                    <a:pt x="0" y="40"/>
                  </a:cubicBezTo>
                  <a:cubicBezTo>
                    <a:pt x="0" y="40"/>
                    <a:pt x="7" y="43"/>
                    <a:pt x="12" y="43"/>
                  </a:cubicBezTo>
                  <a:cubicBezTo>
                    <a:pt x="13" y="43"/>
                    <a:pt x="14" y="43"/>
                    <a:pt x="14" y="42"/>
                  </a:cubicBezTo>
                  <a:cubicBezTo>
                    <a:pt x="14" y="42"/>
                    <a:pt x="26" y="42"/>
                    <a:pt x="33" y="42"/>
                  </a:cubicBezTo>
                  <a:cubicBezTo>
                    <a:pt x="34" y="42"/>
                    <a:pt x="36" y="42"/>
                    <a:pt x="36" y="42"/>
                  </a:cubicBezTo>
                  <a:cubicBezTo>
                    <a:pt x="45" y="41"/>
                    <a:pt x="45" y="41"/>
                    <a:pt x="45" y="41"/>
                  </a:cubicBezTo>
                  <a:cubicBezTo>
                    <a:pt x="45" y="41"/>
                    <a:pt x="50" y="39"/>
                    <a:pt x="52" y="39"/>
                  </a:cubicBezTo>
                  <a:cubicBezTo>
                    <a:pt x="52" y="39"/>
                    <a:pt x="52" y="39"/>
                    <a:pt x="52" y="39"/>
                  </a:cubicBezTo>
                  <a:cubicBezTo>
                    <a:pt x="52" y="39"/>
                    <a:pt x="53" y="38"/>
                    <a:pt x="53" y="38"/>
                  </a:cubicBezTo>
                  <a:cubicBezTo>
                    <a:pt x="52" y="37"/>
                    <a:pt x="52" y="37"/>
                    <a:pt x="52" y="37"/>
                  </a:cubicBezTo>
                  <a:cubicBezTo>
                    <a:pt x="52" y="38"/>
                    <a:pt x="51" y="38"/>
                    <a:pt x="51" y="38"/>
                  </a:cubicBezTo>
                  <a:cubicBezTo>
                    <a:pt x="51" y="38"/>
                    <a:pt x="50" y="38"/>
                    <a:pt x="50" y="38"/>
                  </a:cubicBezTo>
                  <a:cubicBezTo>
                    <a:pt x="51" y="37"/>
                    <a:pt x="51" y="36"/>
                    <a:pt x="51" y="36"/>
                  </a:cubicBezTo>
                  <a:cubicBezTo>
                    <a:pt x="50" y="35"/>
                    <a:pt x="50" y="35"/>
                    <a:pt x="50" y="35"/>
                  </a:cubicBezTo>
                  <a:cubicBezTo>
                    <a:pt x="50" y="35"/>
                    <a:pt x="50" y="35"/>
                    <a:pt x="50" y="35"/>
                  </a:cubicBezTo>
                  <a:cubicBezTo>
                    <a:pt x="48" y="37"/>
                    <a:pt x="45" y="40"/>
                    <a:pt x="45" y="40"/>
                  </a:cubicBezTo>
                  <a:cubicBezTo>
                    <a:pt x="45" y="39"/>
                    <a:pt x="48" y="34"/>
                    <a:pt x="48" y="34"/>
                  </a:cubicBezTo>
                  <a:cubicBezTo>
                    <a:pt x="48" y="34"/>
                    <a:pt x="48" y="34"/>
                    <a:pt x="48" y="34"/>
                  </a:cubicBezTo>
                  <a:cubicBezTo>
                    <a:pt x="48" y="34"/>
                    <a:pt x="48" y="34"/>
                    <a:pt x="48" y="34"/>
                  </a:cubicBezTo>
                  <a:cubicBezTo>
                    <a:pt x="48" y="34"/>
                    <a:pt x="48" y="34"/>
                    <a:pt x="48" y="34"/>
                  </a:cubicBezTo>
                  <a:cubicBezTo>
                    <a:pt x="47" y="34"/>
                    <a:pt x="47" y="35"/>
                    <a:pt x="46" y="35"/>
                  </a:cubicBezTo>
                  <a:cubicBezTo>
                    <a:pt x="42" y="39"/>
                    <a:pt x="40" y="39"/>
                    <a:pt x="39" y="39"/>
                  </a:cubicBezTo>
                  <a:cubicBezTo>
                    <a:pt x="38" y="39"/>
                    <a:pt x="38" y="39"/>
                    <a:pt x="38" y="39"/>
                  </a:cubicBezTo>
                  <a:cubicBezTo>
                    <a:pt x="39" y="36"/>
                    <a:pt x="45" y="35"/>
                    <a:pt x="45" y="35"/>
                  </a:cubicBezTo>
                  <a:cubicBezTo>
                    <a:pt x="45" y="35"/>
                    <a:pt x="42" y="34"/>
                    <a:pt x="39" y="34"/>
                  </a:cubicBezTo>
                  <a:cubicBezTo>
                    <a:pt x="36" y="34"/>
                    <a:pt x="33" y="35"/>
                    <a:pt x="32" y="36"/>
                  </a:cubicBezTo>
                  <a:cubicBezTo>
                    <a:pt x="32" y="36"/>
                    <a:pt x="32" y="36"/>
                    <a:pt x="32" y="36"/>
                  </a:cubicBezTo>
                  <a:cubicBezTo>
                    <a:pt x="32" y="36"/>
                    <a:pt x="32" y="36"/>
                    <a:pt x="32" y="36"/>
                  </a:cubicBezTo>
                  <a:cubicBezTo>
                    <a:pt x="31" y="35"/>
                    <a:pt x="30" y="31"/>
                    <a:pt x="30" y="28"/>
                  </a:cubicBezTo>
                  <a:cubicBezTo>
                    <a:pt x="30" y="29"/>
                    <a:pt x="30" y="29"/>
                    <a:pt x="29" y="29"/>
                  </a:cubicBezTo>
                  <a:cubicBezTo>
                    <a:pt x="29" y="27"/>
                    <a:pt x="29" y="27"/>
                    <a:pt x="30" y="26"/>
                  </a:cubicBezTo>
                  <a:cubicBezTo>
                    <a:pt x="31" y="26"/>
                    <a:pt x="31" y="26"/>
                    <a:pt x="31" y="26"/>
                  </a:cubicBezTo>
                  <a:cubicBezTo>
                    <a:pt x="31" y="26"/>
                    <a:pt x="31" y="26"/>
                    <a:pt x="31" y="26"/>
                  </a:cubicBezTo>
                  <a:cubicBezTo>
                    <a:pt x="30" y="26"/>
                    <a:pt x="30" y="26"/>
                    <a:pt x="30" y="26"/>
                  </a:cubicBezTo>
                  <a:cubicBezTo>
                    <a:pt x="31" y="26"/>
                    <a:pt x="32" y="25"/>
                    <a:pt x="33" y="25"/>
                  </a:cubicBezTo>
                  <a:cubicBezTo>
                    <a:pt x="33" y="25"/>
                    <a:pt x="33" y="25"/>
                    <a:pt x="33" y="25"/>
                  </a:cubicBezTo>
                  <a:cubicBezTo>
                    <a:pt x="34" y="24"/>
                    <a:pt x="36" y="23"/>
                    <a:pt x="37" y="23"/>
                  </a:cubicBezTo>
                  <a:cubicBezTo>
                    <a:pt x="39" y="23"/>
                    <a:pt x="40" y="23"/>
                    <a:pt x="41" y="25"/>
                  </a:cubicBezTo>
                  <a:cubicBezTo>
                    <a:pt x="41" y="25"/>
                    <a:pt x="40" y="21"/>
                    <a:pt x="37" y="21"/>
                  </a:cubicBezTo>
                  <a:cubicBezTo>
                    <a:pt x="36" y="21"/>
                    <a:pt x="36" y="21"/>
                    <a:pt x="36" y="21"/>
                  </a:cubicBezTo>
                  <a:cubicBezTo>
                    <a:pt x="36" y="21"/>
                    <a:pt x="29" y="20"/>
                    <a:pt x="39" y="18"/>
                  </a:cubicBezTo>
                  <a:cubicBezTo>
                    <a:pt x="39" y="18"/>
                    <a:pt x="44" y="17"/>
                    <a:pt x="39" y="17"/>
                  </a:cubicBezTo>
                  <a:cubicBezTo>
                    <a:pt x="39" y="17"/>
                    <a:pt x="34" y="15"/>
                    <a:pt x="40" y="12"/>
                  </a:cubicBezTo>
                  <a:cubicBezTo>
                    <a:pt x="40" y="12"/>
                    <a:pt x="46" y="9"/>
                    <a:pt x="39" y="9"/>
                  </a:cubicBezTo>
                  <a:cubicBezTo>
                    <a:pt x="39" y="9"/>
                    <a:pt x="39" y="9"/>
                    <a:pt x="38" y="9"/>
                  </a:cubicBezTo>
                  <a:cubicBezTo>
                    <a:pt x="38" y="9"/>
                    <a:pt x="38" y="9"/>
                    <a:pt x="37" y="9"/>
                  </a:cubicBezTo>
                  <a:cubicBezTo>
                    <a:pt x="35" y="9"/>
                    <a:pt x="30" y="8"/>
                    <a:pt x="41" y="6"/>
                  </a:cubicBezTo>
                  <a:cubicBezTo>
                    <a:pt x="41" y="6"/>
                    <a:pt x="42" y="5"/>
                    <a:pt x="42" y="5"/>
                  </a:cubicBezTo>
                  <a:cubicBezTo>
                    <a:pt x="41" y="5"/>
                    <a:pt x="41" y="3"/>
                    <a:pt x="41" y="3"/>
                  </a:cubicBezTo>
                  <a:cubicBezTo>
                    <a:pt x="41" y="2"/>
                    <a:pt x="41" y="1"/>
                    <a:pt x="41" y="1"/>
                  </a:cubicBezTo>
                  <a:cubicBezTo>
                    <a:pt x="41" y="1"/>
                    <a:pt x="41" y="0"/>
                    <a:pt x="41" y="0"/>
                  </a:cubicBezTo>
                  <a:cubicBezTo>
                    <a:pt x="41" y="0"/>
                    <a:pt x="41" y="1"/>
                    <a:pt x="41" y="1"/>
                  </a:cubicBezTo>
                  <a:cubicBezTo>
                    <a:pt x="41" y="1"/>
                    <a:pt x="41" y="4"/>
                    <a:pt x="40" y="4"/>
                  </a:cubicBezTo>
                  <a:cubicBezTo>
                    <a:pt x="40" y="4"/>
                    <a:pt x="39" y="4"/>
                    <a:pt x="39" y="4"/>
                  </a:cubicBezTo>
                  <a:cubicBezTo>
                    <a:pt x="39" y="4"/>
                    <a:pt x="39" y="4"/>
                    <a:pt x="39" y="4"/>
                  </a:cubicBezTo>
                  <a:cubicBezTo>
                    <a:pt x="39" y="4"/>
                    <a:pt x="37" y="4"/>
                    <a:pt x="37" y="2"/>
                  </a:cubicBezTo>
                  <a:cubicBezTo>
                    <a:pt x="37" y="2"/>
                    <a:pt x="37" y="1"/>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7" name="Freeform 497"/>
            <p:cNvSpPr>
              <a:spLocks/>
            </p:cNvSpPr>
            <p:nvPr/>
          </p:nvSpPr>
          <p:spPr bwMode="auto">
            <a:xfrm>
              <a:off x="1331" y="824"/>
              <a:ext cx="3" cy="4"/>
            </a:xfrm>
            <a:custGeom>
              <a:avLst/>
              <a:gdLst>
                <a:gd name="T0" fmla="*/ 1 w 2"/>
                <a:gd name="T1" fmla="*/ 0 h 3"/>
                <a:gd name="T2" fmla="*/ 0 w 2"/>
                <a:gd name="T3" fmla="*/ 3 h 3"/>
                <a:gd name="T4" fmla="*/ 1 w 2"/>
                <a:gd name="T5" fmla="*/ 2 h 3"/>
                <a:gd name="T6" fmla="*/ 1 w 2"/>
                <a:gd name="T7" fmla="*/ 2 h 3"/>
                <a:gd name="T8" fmla="*/ 1 w 2"/>
                <a:gd name="T9" fmla="*/ 2 h 3"/>
                <a:gd name="T10" fmla="*/ 1 w 2"/>
                <a:gd name="T11" fmla="*/ 2 h 3"/>
                <a:gd name="T12" fmla="*/ 1 w 2"/>
                <a:gd name="T13" fmla="*/ 2 h 3"/>
                <a:gd name="T14" fmla="*/ 2 w 2"/>
                <a:gd name="T15" fmla="*/ 0 h 3"/>
                <a:gd name="T16" fmla="*/ 1 w 2"/>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1" y="0"/>
                  </a:moveTo>
                  <a:cubicBezTo>
                    <a:pt x="0" y="1"/>
                    <a:pt x="0" y="1"/>
                    <a:pt x="0" y="3"/>
                  </a:cubicBezTo>
                  <a:cubicBezTo>
                    <a:pt x="1" y="3"/>
                    <a:pt x="1" y="3"/>
                    <a:pt x="1" y="2"/>
                  </a:cubicBezTo>
                  <a:cubicBezTo>
                    <a:pt x="1" y="2"/>
                    <a:pt x="1" y="2"/>
                    <a:pt x="1" y="2"/>
                  </a:cubicBezTo>
                  <a:cubicBezTo>
                    <a:pt x="1" y="2"/>
                    <a:pt x="1" y="2"/>
                    <a:pt x="1" y="2"/>
                  </a:cubicBezTo>
                  <a:cubicBezTo>
                    <a:pt x="1" y="2"/>
                    <a:pt x="1" y="2"/>
                    <a:pt x="1" y="2"/>
                  </a:cubicBezTo>
                  <a:cubicBezTo>
                    <a:pt x="1" y="2"/>
                    <a:pt x="1" y="2"/>
                    <a:pt x="1" y="2"/>
                  </a:cubicBezTo>
                  <a:cubicBezTo>
                    <a:pt x="1" y="2"/>
                    <a:pt x="1" y="1"/>
                    <a:pt x="2"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8" name="Freeform 498"/>
            <p:cNvSpPr>
              <a:spLocks noEditPoints="1"/>
            </p:cNvSpPr>
            <p:nvPr/>
          </p:nvSpPr>
          <p:spPr bwMode="auto">
            <a:xfrm>
              <a:off x="1335" y="787"/>
              <a:ext cx="16" cy="5"/>
            </a:xfrm>
            <a:custGeom>
              <a:avLst/>
              <a:gdLst>
                <a:gd name="T0" fmla="*/ 10 w 11"/>
                <a:gd name="T1" fmla="*/ 0 h 3"/>
                <a:gd name="T2" fmla="*/ 10 w 11"/>
                <a:gd name="T3" fmla="*/ 3 h 3"/>
                <a:gd name="T4" fmla="*/ 11 w 11"/>
                <a:gd name="T5" fmla="*/ 1 h 3"/>
                <a:gd name="T6" fmla="*/ 10 w 11"/>
                <a:gd name="T7" fmla="*/ 1 h 3"/>
                <a:gd name="T8" fmla="*/ 10 w 11"/>
                <a:gd name="T9" fmla="*/ 1 h 3"/>
                <a:gd name="T10" fmla="*/ 10 w 11"/>
                <a:gd name="T11" fmla="*/ 0 h 3"/>
                <a:gd name="T12" fmla="*/ 3 w 11"/>
                <a:gd name="T13" fmla="*/ 0 h 3"/>
                <a:gd name="T14" fmla="*/ 1 w 11"/>
                <a:gd name="T15" fmla="*/ 0 h 3"/>
                <a:gd name="T16" fmla="*/ 1 w 11"/>
                <a:gd name="T17" fmla="*/ 2 h 3"/>
                <a:gd name="T18" fmla="*/ 2 w 11"/>
                <a:gd name="T19" fmla="*/ 2 h 3"/>
                <a:gd name="T20" fmla="*/ 3 w 11"/>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3">
                  <a:moveTo>
                    <a:pt x="10" y="0"/>
                  </a:moveTo>
                  <a:cubicBezTo>
                    <a:pt x="10" y="3"/>
                    <a:pt x="10" y="3"/>
                    <a:pt x="10" y="3"/>
                  </a:cubicBezTo>
                  <a:cubicBezTo>
                    <a:pt x="10" y="3"/>
                    <a:pt x="11" y="2"/>
                    <a:pt x="11" y="1"/>
                  </a:cubicBezTo>
                  <a:cubicBezTo>
                    <a:pt x="11" y="1"/>
                    <a:pt x="10" y="1"/>
                    <a:pt x="10" y="1"/>
                  </a:cubicBezTo>
                  <a:cubicBezTo>
                    <a:pt x="10" y="1"/>
                    <a:pt x="10" y="1"/>
                    <a:pt x="10" y="1"/>
                  </a:cubicBezTo>
                  <a:cubicBezTo>
                    <a:pt x="10" y="1"/>
                    <a:pt x="10" y="1"/>
                    <a:pt x="10" y="0"/>
                  </a:cubicBezTo>
                  <a:moveTo>
                    <a:pt x="3" y="0"/>
                  </a:moveTo>
                  <a:cubicBezTo>
                    <a:pt x="2" y="0"/>
                    <a:pt x="1" y="0"/>
                    <a:pt x="1" y="0"/>
                  </a:cubicBezTo>
                  <a:cubicBezTo>
                    <a:pt x="0" y="2"/>
                    <a:pt x="1" y="2"/>
                    <a:pt x="1" y="2"/>
                  </a:cubicBezTo>
                  <a:cubicBezTo>
                    <a:pt x="1" y="2"/>
                    <a:pt x="1" y="2"/>
                    <a:pt x="2" y="2"/>
                  </a:cubicBezTo>
                  <a:cubicBezTo>
                    <a:pt x="2" y="2"/>
                    <a:pt x="3" y="1"/>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9" name="Freeform 499"/>
            <p:cNvSpPr>
              <a:spLocks noEditPoints="1"/>
            </p:cNvSpPr>
            <p:nvPr/>
          </p:nvSpPr>
          <p:spPr bwMode="auto">
            <a:xfrm>
              <a:off x="1332" y="821"/>
              <a:ext cx="22" cy="16"/>
            </a:xfrm>
            <a:custGeom>
              <a:avLst/>
              <a:gdLst>
                <a:gd name="T0" fmla="*/ 15 w 15"/>
                <a:gd name="T1" fmla="*/ 11 h 11"/>
                <a:gd name="T2" fmla="*/ 15 w 15"/>
                <a:gd name="T3" fmla="*/ 11 h 11"/>
                <a:gd name="T4" fmla="*/ 15 w 15"/>
                <a:gd name="T5" fmla="*/ 11 h 11"/>
                <a:gd name="T6" fmla="*/ 15 w 15"/>
                <a:gd name="T7" fmla="*/ 11 h 11"/>
                <a:gd name="T8" fmla="*/ 15 w 15"/>
                <a:gd name="T9" fmla="*/ 11 h 11"/>
                <a:gd name="T10" fmla="*/ 7 w 15"/>
                <a:gd name="T11" fmla="*/ 5 h 11"/>
                <a:gd name="T12" fmla="*/ 7 w 15"/>
                <a:gd name="T13" fmla="*/ 6 h 11"/>
                <a:gd name="T14" fmla="*/ 7 w 15"/>
                <a:gd name="T15" fmla="*/ 5 h 11"/>
                <a:gd name="T16" fmla="*/ 0 w 15"/>
                <a:gd name="T17" fmla="*/ 4 h 11"/>
                <a:gd name="T18" fmla="*/ 0 w 15"/>
                <a:gd name="T19" fmla="*/ 4 h 11"/>
                <a:gd name="T20" fmla="*/ 0 w 15"/>
                <a:gd name="T21" fmla="*/ 4 h 11"/>
                <a:gd name="T22" fmla="*/ 1 w 15"/>
                <a:gd name="T23" fmla="*/ 4 h 11"/>
                <a:gd name="T24" fmla="*/ 0 w 15"/>
                <a:gd name="T25" fmla="*/ 4 h 11"/>
                <a:gd name="T26" fmla="*/ 1 w 15"/>
                <a:gd name="T27" fmla="*/ 4 h 11"/>
                <a:gd name="T28" fmla="*/ 1 w 15"/>
                <a:gd name="T29" fmla="*/ 4 h 11"/>
                <a:gd name="T30" fmla="*/ 1 w 15"/>
                <a:gd name="T31" fmla="*/ 4 h 11"/>
                <a:gd name="T32" fmla="*/ 1 w 15"/>
                <a:gd name="T33" fmla="*/ 4 h 11"/>
                <a:gd name="T34" fmla="*/ 1 w 15"/>
                <a:gd name="T35" fmla="*/ 4 h 11"/>
                <a:gd name="T36" fmla="*/ 1 w 15"/>
                <a:gd name="T37" fmla="*/ 4 h 11"/>
                <a:gd name="T38" fmla="*/ 1 w 15"/>
                <a:gd name="T39" fmla="*/ 4 h 11"/>
                <a:gd name="T40" fmla="*/ 4 w 15"/>
                <a:gd name="T41" fmla="*/ 3 h 11"/>
                <a:gd name="T42" fmla="*/ 1 w 15"/>
                <a:gd name="T43" fmla="*/ 4 h 11"/>
                <a:gd name="T44" fmla="*/ 4 w 15"/>
                <a:gd name="T45" fmla="*/ 3 h 11"/>
                <a:gd name="T46" fmla="*/ 4 w 15"/>
                <a:gd name="T47" fmla="*/ 3 h 11"/>
                <a:gd name="T48" fmla="*/ 4 w 15"/>
                <a:gd name="T49" fmla="*/ 3 h 11"/>
                <a:gd name="T50" fmla="*/ 4 w 15"/>
                <a:gd name="T51" fmla="*/ 3 h 11"/>
                <a:gd name="T52" fmla="*/ 4 w 15"/>
                <a:gd name="T53" fmla="*/ 3 h 11"/>
                <a:gd name="T54" fmla="*/ 4 w 15"/>
                <a:gd name="T55" fmla="*/ 3 h 11"/>
                <a:gd name="T56" fmla="*/ 4 w 15"/>
                <a:gd name="T57" fmla="*/ 3 h 11"/>
                <a:gd name="T58" fmla="*/ 4 w 15"/>
                <a:gd name="T59" fmla="*/ 3 h 11"/>
                <a:gd name="T60" fmla="*/ 4 w 15"/>
                <a:gd name="T61" fmla="*/ 3 h 11"/>
                <a:gd name="T62" fmla="*/ 4 w 15"/>
                <a:gd name="T63" fmla="*/ 3 h 11"/>
                <a:gd name="T64" fmla="*/ 5 w 15"/>
                <a:gd name="T65" fmla="*/ 3 h 11"/>
                <a:gd name="T66" fmla="*/ 5 w 15"/>
                <a:gd name="T67" fmla="*/ 3 h 11"/>
                <a:gd name="T68" fmla="*/ 5 w 15"/>
                <a:gd name="T69" fmla="*/ 3 h 11"/>
                <a:gd name="T70" fmla="*/ 6 w 15"/>
                <a:gd name="T71" fmla="*/ 3 h 11"/>
                <a:gd name="T72" fmla="*/ 7 w 15"/>
                <a:gd name="T73" fmla="*/ 5 h 11"/>
                <a:gd name="T74" fmla="*/ 6 w 15"/>
                <a:gd name="T75" fmla="*/ 3 h 11"/>
                <a:gd name="T76" fmla="*/ 6 w 15"/>
                <a:gd name="T77" fmla="*/ 3 h 11"/>
                <a:gd name="T78" fmla="*/ 6 w 15"/>
                <a:gd name="T79" fmla="*/ 3 h 11"/>
                <a:gd name="T80" fmla="*/ 6 w 15"/>
                <a:gd name="T81" fmla="*/ 3 h 11"/>
                <a:gd name="T82" fmla="*/ 6 w 15"/>
                <a:gd name="T83" fmla="*/ 3 h 11"/>
                <a:gd name="T84" fmla="*/ 13 w 15"/>
                <a:gd name="T85" fmla="*/ 0 h 11"/>
                <a:gd name="T86" fmla="*/ 13 w 15"/>
                <a:gd name="T87" fmla="*/ 5 h 11"/>
                <a:gd name="T88" fmla="*/ 13 w 15"/>
                <a:gd name="T89" fmla="*/ 4 h 11"/>
                <a:gd name="T90" fmla="*/ 13 w 15"/>
                <a:gd name="T91" fmla="*/ 4 h 11"/>
                <a:gd name="T92" fmla="*/ 13 w 15"/>
                <a:gd name="T93" fmla="*/ 4 h 11"/>
                <a:gd name="T94" fmla="*/ 13 w 15"/>
                <a:gd name="T95"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 h="11">
                  <a:moveTo>
                    <a:pt x="15" y="11"/>
                  </a:moveTo>
                  <a:cubicBezTo>
                    <a:pt x="15" y="11"/>
                    <a:pt x="15" y="11"/>
                    <a:pt x="15" y="11"/>
                  </a:cubicBezTo>
                  <a:cubicBezTo>
                    <a:pt x="15" y="11"/>
                    <a:pt x="15" y="11"/>
                    <a:pt x="15" y="11"/>
                  </a:cubicBezTo>
                  <a:cubicBezTo>
                    <a:pt x="15" y="11"/>
                    <a:pt x="15" y="11"/>
                    <a:pt x="15" y="11"/>
                  </a:cubicBezTo>
                  <a:cubicBezTo>
                    <a:pt x="15" y="11"/>
                    <a:pt x="15" y="11"/>
                    <a:pt x="15" y="11"/>
                  </a:cubicBezTo>
                  <a:moveTo>
                    <a:pt x="7" y="5"/>
                  </a:moveTo>
                  <a:cubicBezTo>
                    <a:pt x="7" y="5"/>
                    <a:pt x="7" y="5"/>
                    <a:pt x="7" y="6"/>
                  </a:cubicBezTo>
                  <a:cubicBezTo>
                    <a:pt x="7" y="5"/>
                    <a:pt x="7" y="5"/>
                    <a:pt x="7" y="5"/>
                  </a:cubicBezTo>
                  <a:moveTo>
                    <a:pt x="0" y="4"/>
                  </a:moveTo>
                  <a:cubicBezTo>
                    <a:pt x="0" y="4"/>
                    <a:pt x="0" y="4"/>
                    <a:pt x="0" y="4"/>
                  </a:cubicBezTo>
                  <a:cubicBezTo>
                    <a:pt x="0" y="4"/>
                    <a:pt x="0" y="4"/>
                    <a:pt x="0" y="4"/>
                  </a:cubicBezTo>
                  <a:moveTo>
                    <a:pt x="1" y="4"/>
                  </a:moveTo>
                  <a:cubicBezTo>
                    <a:pt x="1" y="4"/>
                    <a:pt x="1" y="4"/>
                    <a:pt x="0" y="4"/>
                  </a:cubicBezTo>
                  <a:cubicBezTo>
                    <a:pt x="1" y="4"/>
                    <a:pt x="1" y="4"/>
                    <a:pt x="1" y="4"/>
                  </a:cubicBezTo>
                  <a:moveTo>
                    <a:pt x="1" y="4"/>
                  </a:moveTo>
                  <a:cubicBezTo>
                    <a:pt x="1" y="4"/>
                    <a:pt x="1" y="4"/>
                    <a:pt x="1" y="4"/>
                  </a:cubicBezTo>
                  <a:cubicBezTo>
                    <a:pt x="1" y="4"/>
                    <a:pt x="1" y="4"/>
                    <a:pt x="1" y="4"/>
                  </a:cubicBezTo>
                  <a:moveTo>
                    <a:pt x="1" y="4"/>
                  </a:moveTo>
                  <a:cubicBezTo>
                    <a:pt x="1" y="4"/>
                    <a:pt x="1" y="4"/>
                    <a:pt x="1" y="4"/>
                  </a:cubicBezTo>
                  <a:cubicBezTo>
                    <a:pt x="1" y="4"/>
                    <a:pt x="1" y="4"/>
                    <a:pt x="1" y="4"/>
                  </a:cubicBezTo>
                  <a:moveTo>
                    <a:pt x="4" y="3"/>
                  </a:moveTo>
                  <a:cubicBezTo>
                    <a:pt x="3" y="4"/>
                    <a:pt x="2" y="4"/>
                    <a:pt x="1" y="4"/>
                  </a:cubicBezTo>
                  <a:cubicBezTo>
                    <a:pt x="2" y="4"/>
                    <a:pt x="3" y="4"/>
                    <a:pt x="4" y="3"/>
                  </a:cubicBezTo>
                  <a:moveTo>
                    <a:pt x="4" y="3"/>
                  </a:moveTo>
                  <a:cubicBezTo>
                    <a:pt x="4" y="3"/>
                    <a:pt x="4" y="3"/>
                    <a:pt x="4" y="3"/>
                  </a:cubicBezTo>
                  <a:cubicBezTo>
                    <a:pt x="4" y="3"/>
                    <a:pt x="4" y="3"/>
                    <a:pt x="4" y="3"/>
                  </a:cubicBezTo>
                  <a:moveTo>
                    <a:pt x="4" y="3"/>
                  </a:moveTo>
                  <a:cubicBezTo>
                    <a:pt x="4" y="3"/>
                    <a:pt x="4" y="3"/>
                    <a:pt x="4" y="3"/>
                  </a:cubicBezTo>
                  <a:cubicBezTo>
                    <a:pt x="4" y="3"/>
                    <a:pt x="4" y="3"/>
                    <a:pt x="4" y="3"/>
                  </a:cubicBezTo>
                  <a:moveTo>
                    <a:pt x="4" y="3"/>
                  </a:moveTo>
                  <a:cubicBezTo>
                    <a:pt x="4" y="3"/>
                    <a:pt x="4" y="3"/>
                    <a:pt x="4" y="3"/>
                  </a:cubicBezTo>
                  <a:cubicBezTo>
                    <a:pt x="4" y="3"/>
                    <a:pt x="4" y="3"/>
                    <a:pt x="4" y="3"/>
                  </a:cubicBezTo>
                  <a:moveTo>
                    <a:pt x="5" y="3"/>
                  </a:moveTo>
                  <a:cubicBezTo>
                    <a:pt x="5" y="3"/>
                    <a:pt x="5" y="3"/>
                    <a:pt x="5" y="3"/>
                  </a:cubicBezTo>
                  <a:cubicBezTo>
                    <a:pt x="5" y="3"/>
                    <a:pt x="5" y="3"/>
                    <a:pt x="5" y="3"/>
                  </a:cubicBezTo>
                  <a:moveTo>
                    <a:pt x="6" y="3"/>
                  </a:moveTo>
                  <a:cubicBezTo>
                    <a:pt x="7" y="3"/>
                    <a:pt x="8" y="4"/>
                    <a:pt x="7" y="5"/>
                  </a:cubicBezTo>
                  <a:cubicBezTo>
                    <a:pt x="8" y="4"/>
                    <a:pt x="7" y="3"/>
                    <a:pt x="6" y="3"/>
                  </a:cubicBezTo>
                  <a:moveTo>
                    <a:pt x="6" y="3"/>
                  </a:moveTo>
                  <a:cubicBezTo>
                    <a:pt x="6" y="3"/>
                    <a:pt x="6" y="3"/>
                    <a:pt x="6" y="3"/>
                  </a:cubicBezTo>
                  <a:cubicBezTo>
                    <a:pt x="6" y="3"/>
                    <a:pt x="6" y="3"/>
                    <a:pt x="6" y="3"/>
                  </a:cubicBezTo>
                  <a:cubicBezTo>
                    <a:pt x="6" y="3"/>
                    <a:pt x="6" y="3"/>
                    <a:pt x="6" y="3"/>
                  </a:cubicBezTo>
                  <a:moveTo>
                    <a:pt x="13" y="0"/>
                  </a:moveTo>
                  <a:cubicBezTo>
                    <a:pt x="13" y="2"/>
                    <a:pt x="13" y="4"/>
                    <a:pt x="13" y="5"/>
                  </a:cubicBezTo>
                  <a:cubicBezTo>
                    <a:pt x="13" y="5"/>
                    <a:pt x="13" y="4"/>
                    <a:pt x="13" y="4"/>
                  </a:cubicBezTo>
                  <a:cubicBezTo>
                    <a:pt x="13" y="4"/>
                    <a:pt x="13" y="4"/>
                    <a:pt x="13" y="4"/>
                  </a:cubicBezTo>
                  <a:cubicBezTo>
                    <a:pt x="13" y="4"/>
                    <a:pt x="13" y="4"/>
                    <a:pt x="13" y="4"/>
                  </a:cubicBezTo>
                  <a:cubicBezTo>
                    <a:pt x="13" y="4"/>
                    <a:pt x="13" y="2"/>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0" name="Freeform 500"/>
            <p:cNvSpPr>
              <a:spLocks/>
            </p:cNvSpPr>
            <p:nvPr/>
          </p:nvSpPr>
          <p:spPr bwMode="auto">
            <a:xfrm>
              <a:off x="1312" y="777"/>
              <a:ext cx="1" cy="0"/>
            </a:xfrm>
            <a:custGeom>
              <a:avLst/>
              <a:gdLst>
                <a:gd name="T0" fmla="*/ 0 w 1"/>
                <a:gd name="T1" fmla="*/ 0 w 1"/>
                <a:gd name="T2" fmla="*/ 1 w 1"/>
                <a:gd name="T3" fmla="*/ 1 w 1"/>
                <a:gd name="T4" fmla="*/ 1 w 1"/>
                <a:gd name="T5" fmla="*/ 1 w 1"/>
                <a:gd name="T6" fmla="*/ 0 w 1"/>
              </a:gdLst>
              <a:ahLst/>
              <a:cxnLst>
                <a:cxn ang="0">
                  <a:pos x="T0" y="0"/>
                </a:cxn>
                <a:cxn ang="0">
                  <a:pos x="T1" y="0"/>
                </a:cxn>
                <a:cxn ang="0">
                  <a:pos x="T2" y="0"/>
                </a:cxn>
                <a:cxn ang="0">
                  <a:pos x="T3" y="0"/>
                </a:cxn>
                <a:cxn ang="0">
                  <a:pos x="T4" y="0"/>
                </a:cxn>
                <a:cxn ang="0">
                  <a:pos x="T5" y="0"/>
                </a:cxn>
                <a:cxn ang="0">
                  <a:pos x="T6" y="0"/>
                </a:cxn>
              </a:cxnLst>
              <a:rect l="0" t="0" r="r" b="b"/>
              <a:pathLst>
                <a:path w="1">
                  <a:moveTo>
                    <a:pt x="0" y="0"/>
                  </a:move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1" name="Freeform 501"/>
            <p:cNvSpPr>
              <a:spLocks/>
            </p:cNvSpPr>
            <p:nvPr/>
          </p:nvSpPr>
          <p:spPr bwMode="auto">
            <a:xfrm>
              <a:off x="1331" y="789"/>
              <a:ext cx="3" cy="3"/>
            </a:xfrm>
            <a:custGeom>
              <a:avLst/>
              <a:gdLst>
                <a:gd name="T0" fmla="*/ 0 w 2"/>
                <a:gd name="T1" fmla="*/ 0 h 2"/>
                <a:gd name="T2" fmla="*/ 0 w 2"/>
                <a:gd name="T3" fmla="*/ 2 h 2"/>
                <a:gd name="T4" fmla="*/ 1 w 2"/>
                <a:gd name="T5" fmla="*/ 2 h 2"/>
                <a:gd name="T6" fmla="*/ 2 w 2"/>
                <a:gd name="T7" fmla="*/ 0 h 2"/>
                <a:gd name="T8" fmla="*/ 2 w 2"/>
                <a:gd name="T9" fmla="*/ 0 h 2"/>
                <a:gd name="T10" fmla="*/ 2 w 2"/>
                <a:gd name="T11" fmla="*/ 0 h 2"/>
                <a:gd name="T12" fmla="*/ 1 w 2"/>
                <a:gd name="T13" fmla="*/ 0 h 2"/>
                <a:gd name="T14" fmla="*/ 0 w 2"/>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0"/>
                  </a:moveTo>
                  <a:cubicBezTo>
                    <a:pt x="0" y="2"/>
                    <a:pt x="0" y="2"/>
                    <a:pt x="0" y="2"/>
                  </a:cubicBezTo>
                  <a:cubicBezTo>
                    <a:pt x="1" y="2"/>
                    <a:pt x="1" y="2"/>
                    <a:pt x="1" y="2"/>
                  </a:cubicBezTo>
                  <a:cubicBezTo>
                    <a:pt x="2" y="0"/>
                    <a:pt x="2" y="0"/>
                    <a:pt x="2" y="0"/>
                  </a:cubicBezTo>
                  <a:cubicBezTo>
                    <a:pt x="2" y="0"/>
                    <a:pt x="2" y="0"/>
                    <a:pt x="2" y="0"/>
                  </a:cubicBezTo>
                  <a:cubicBezTo>
                    <a:pt x="2" y="0"/>
                    <a:pt x="2" y="0"/>
                    <a:pt x="2" y="0"/>
                  </a:cubicBezTo>
                  <a:cubicBezTo>
                    <a:pt x="2" y="0"/>
                    <a:pt x="1" y="0"/>
                    <a:pt x="1"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2" name="Freeform 502"/>
            <p:cNvSpPr>
              <a:spLocks/>
            </p:cNvSpPr>
            <p:nvPr/>
          </p:nvSpPr>
          <p:spPr bwMode="auto">
            <a:xfrm>
              <a:off x="1316" y="777"/>
              <a:ext cx="6" cy="3"/>
            </a:xfrm>
            <a:custGeom>
              <a:avLst/>
              <a:gdLst>
                <a:gd name="T0" fmla="*/ 2 w 4"/>
                <a:gd name="T1" fmla="*/ 0 h 2"/>
                <a:gd name="T2" fmla="*/ 1 w 4"/>
                <a:gd name="T3" fmla="*/ 0 h 2"/>
                <a:gd name="T4" fmla="*/ 1 w 4"/>
                <a:gd name="T5" fmla="*/ 0 h 2"/>
                <a:gd name="T6" fmla="*/ 0 w 4"/>
                <a:gd name="T7" fmla="*/ 1 h 2"/>
                <a:gd name="T8" fmla="*/ 4 w 4"/>
                <a:gd name="T9" fmla="*/ 2 h 2"/>
                <a:gd name="T10" fmla="*/ 2 w 4"/>
                <a:gd name="T11" fmla="*/ 0 h 2"/>
              </a:gdLst>
              <a:ahLst/>
              <a:cxnLst>
                <a:cxn ang="0">
                  <a:pos x="T0" y="T1"/>
                </a:cxn>
                <a:cxn ang="0">
                  <a:pos x="T2" y="T3"/>
                </a:cxn>
                <a:cxn ang="0">
                  <a:pos x="T4" y="T5"/>
                </a:cxn>
                <a:cxn ang="0">
                  <a:pos x="T6" y="T7"/>
                </a:cxn>
                <a:cxn ang="0">
                  <a:pos x="T8" y="T9"/>
                </a:cxn>
                <a:cxn ang="0">
                  <a:pos x="T10" y="T11"/>
                </a:cxn>
              </a:cxnLst>
              <a:rect l="0" t="0" r="r" b="b"/>
              <a:pathLst>
                <a:path w="4" h="2">
                  <a:moveTo>
                    <a:pt x="2" y="0"/>
                  </a:moveTo>
                  <a:cubicBezTo>
                    <a:pt x="1" y="0"/>
                    <a:pt x="1" y="0"/>
                    <a:pt x="1" y="0"/>
                  </a:cubicBezTo>
                  <a:cubicBezTo>
                    <a:pt x="1" y="0"/>
                    <a:pt x="1" y="0"/>
                    <a:pt x="1" y="0"/>
                  </a:cubicBezTo>
                  <a:cubicBezTo>
                    <a:pt x="0" y="0"/>
                    <a:pt x="0" y="0"/>
                    <a:pt x="0" y="1"/>
                  </a:cubicBezTo>
                  <a:cubicBezTo>
                    <a:pt x="1" y="1"/>
                    <a:pt x="3" y="1"/>
                    <a:pt x="4" y="2"/>
                  </a:cubicBezTo>
                  <a:cubicBezTo>
                    <a:pt x="4"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3" name="Freeform 503"/>
            <p:cNvSpPr>
              <a:spLocks noEditPoints="1"/>
            </p:cNvSpPr>
            <p:nvPr/>
          </p:nvSpPr>
          <p:spPr bwMode="auto">
            <a:xfrm>
              <a:off x="1323" y="777"/>
              <a:ext cx="8" cy="13"/>
            </a:xfrm>
            <a:custGeom>
              <a:avLst/>
              <a:gdLst>
                <a:gd name="T0" fmla="*/ 5 w 5"/>
                <a:gd name="T1" fmla="*/ 8 h 9"/>
                <a:gd name="T2" fmla="*/ 4 w 5"/>
                <a:gd name="T3" fmla="*/ 9 h 9"/>
                <a:gd name="T4" fmla="*/ 5 w 5"/>
                <a:gd name="T5" fmla="*/ 8 h 9"/>
                <a:gd name="T6" fmla="*/ 3 w 5"/>
                <a:gd name="T7" fmla="*/ 0 h 9"/>
                <a:gd name="T8" fmla="*/ 0 w 5"/>
                <a:gd name="T9" fmla="*/ 2 h 9"/>
                <a:gd name="T10" fmla="*/ 0 w 5"/>
                <a:gd name="T11" fmla="*/ 2 h 9"/>
                <a:gd name="T12" fmla="*/ 3 w 5"/>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5" h="9">
                  <a:moveTo>
                    <a:pt x="5" y="8"/>
                  </a:moveTo>
                  <a:cubicBezTo>
                    <a:pt x="5" y="9"/>
                    <a:pt x="4" y="9"/>
                    <a:pt x="4" y="9"/>
                  </a:cubicBezTo>
                  <a:cubicBezTo>
                    <a:pt x="4" y="9"/>
                    <a:pt x="5" y="9"/>
                    <a:pt x="5" y="8"/>
                  </a:cubicBezTo>
                  <a:moveTo>
                    <a:pt x="3" y="0"/>
                  </a:moveTo>
                  <a:cubicBezTo>
                    <a:pt x="2" y="0"/>
                    <a:pt x="1" y="0"/>
                    <a:pt x="0" y="2"/>
                  </a:cubicBezTo>
                  <a:cubicBezTo>
                    <a:pt x="0" y="2"/>
                    <a:pt x="0" y="2"/>
                    <a:pt x="0" y="2"/>
                  </a:cubicBezTo>
                  <a:cubicBezTo>
                    <a:pt x="0" y="2"/>
                    <a:pt x="2" y="1"/>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4" name="Freeform 504"/>
            <p:cNvSpPr>
              <a:spLocks noEditPoints="1"/>
            </p:cNvSpPr>
            <p:nvPr/>
          </p:nvSpPr>
          <p:spPr bwMode="auto">
            <a:xfrm>
              <a:off x="1334" y="776"/>
              <a:ext cx="7" cy="16"/>
            </a:xfrm>
            <a:custGeom>
              <a:avLst/>
              <a:gdLst>
                <a:gd name="T0" fmla="*/ 5 w 5"/>
                <a:gd name="T1" fmla="*/ 7 h 11"/>
                <a:gd name="T2" fmla="*/ 4 w 5"/>
                <a:gd name="T3" fmla="*/ 8 h 11"/>
                <a:gd name="T4" fmla="*/ 3 w 5"/>
                <a:gd name="T5" fmla="*/ 10 h 11"/>
                <a:gd name="T6" fmla="*/ 2 w 5"/>
                <a:gd name="T7" fmla="*/ 10 h 11"/>
                <a:gd name="T8" fmla="*/ 2 w 5"/>
                <a:gd name="T9" fmla="*/ 8 h 11"/>
                <a:gd name="T10" fmla="*/ 0 w 5"/>
                <a:gd name="T11" fmla="*/ 9 h 11"/>
                <a:gd name="T12" fmla="*/ 2 w 5"/>
                <a:gd name="T13" fmla="*/ 11 h 11"/>
                <a:gd name="T14" fmla="*/ 5 w 5"/>
                <a:gd name="T15" fmla="*/ 10 h 11"/>
                <a:gd name="T16" fmla="*/ 5 w 5"/>
                <a:gd name="T17" fmla="*/ 9 h 11"/>
                <a:gd name="T18" fmla="*/ 5 w 5"/>
                <a:gd name="T19" fmla="*/ 7 h 11"/>
                <a:gd name="T20" fmla="*/ 2 w 5"/>
                <a:gd name="T21" fmla="*/ 5 h 11"/>
                <a:gd name="T22" fmla="*/ 1 w 5"/>
                <a:gd name="T23" fmla="*/ 7 h 11"/>
                <a:gd name="T24" fmla="*/ 1 w 5"/>
                <a:gd name="T25" fmla="*/ 7 h 11"/>
                <a:gd name="T26" fmla="*/ 2 w 5"/>
                <a:gd name="T27" fmla="*/ 6 h 11"/>
                <a:gd name="T28" fmla="*/ 2 w 5"/>
                <a:gd name="T29" fmla="*/ 5 h 11"/>
                <a:gd name="T30" fmla="*/ 5 w 5"/>
                <a:gd name="T31" fmla="*/ 3 h 11"/>
                <a:gd name="T32" fmla="*/ 4 w 5"/>
                <a:gd name="T33" fmla="*/ 4 h 11"/>
                <a:gd name="T34" fmla="*/ 4 w 5"/>
                <a:gd name="T35" fmla="*/ 5 h 11"/>
                <a:gd name="T36" fmla="*/ 5 w 5"/>
                <a:gd name="T37" fmla="*/ 4 h 11"/>
                <a:gd name="T38" fmla="*/ 5 w 5"/>
                <a:gd name="T39" fmla="*/ 3 h 11"/>
                <a:gd name="T40" fmla="*/ 3 w 5"/>
                <a:gd name="T41" fmla="*/ 0 h 11"/>
                <a:gd name="T42" fmla="*/ 0 w 5"/>
                <a:gd name="T43" fmla="*/ 2 h 11"/>
                <a:gd name="T44" fmla="*/ 0 w 5"/>
                <a:gd name="T45" fmla="*/ 3 h 11"/>
                <a:gd name="T46" fmla="*/ 1 w 5"/>
                <a:gd name="T47" fmla="*/ 5 h 11"/>
                <a:gd name="T48" fmla="*/ 2 w 5"/>
                <a:gd name="T49" fmla="*/ 4 h 11"/>
                <a:gd name="T50" fmla="*/ 2 w 5"/>
                <a:gd name="T51" fmla="*/ 2 h 11"/>
                <a:gd name="T52" fmla="*/ 3 w 5"/>
                <a:gd name="T53" fmla="*/ 1 h 11"/>
                <a:gd name="T54" fmla="*/ 4 w 5"/>
                <a:gd name="T55" fmla="*/ 3 h 11"/>
                <a:gd name="T56" fmla="*/ 4 w 5"/>
                <a:gd name="T57" fmla="*/ 3 h 11"/>
                <a:gd name="T58" fmla="*/ 5 w 5"/>
                <a:gd name="T59" fmla="*/ 3 h 11"/>
                <a:gd name="T60" fmla="*/ 5 w 5"/>
                <a:gd name="T61" fmla="*/ 1 h 11"/>
                <a:gd name="T62" fmla="*/ 4 w 5"/>
                <a:gd name="T63" fmla="*/ 1 h 11"/>
                <a:gd name="T64" fmla="*/ 3 w 5"/>
                <a:gd name="T65" fmla="*/ 1 h 11"/>
                <a:gd name="T66" fmla="*/ 3 w 5"/>
                <a:gd name="T67" fmla="*/ 0 h 11"/>
                <a:gd name="T68" fmla="*/ 3 w 5"/>
                <a:gd name="T6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 h="11">
                  <a:moveTo>
                    <a:pt x="5" y="7"/>
                  </a:moveTo>
                  <a:cubicBezTo>
                    <a:pt x="5" y="7"/>
                    <a:pt x="4" y="7"/>
                    <a:pt x="4" y="8"/>
                  </a:cubicBezTo>
                  <a:cubicBezTo>
                    <a:pt x="4" y="9"/>
                    <a:pt x="3" y="10"/>
                    <a:pt x="3" y="10"/>
                  </a:cubicBezTo>
                  <a:cubicBezTo>
                    <a:pt x="2" y="10"/>
                    <a:pt x="2" y="10"/>
                    <a:pt x="2" y="10"/>
                  </a:cubicBezTo>
                  <a:cubicBezTo>
                    <a:pt x="2" y="10"/>
                    <a:pt x="1" y="10"/>
                    <a:pt x="2" y="8"/>
                  </a:cubicBezTo>
                  <a:cubicBezTo>
                    <a:pt x="1" y="8"/>
                    <a:pt x="1" y="9"/>
                    <a:pt x="0" y="9"/>
                  </a:cubicBezTo>
                  <a:cubicBezTo>
                    <a:pt x="0" y="10"/>
                    <a:pt x="0" y="11"/>
                    <a:pt x="2" y="11"/>
                  </a:cubicBezTo>
                  <a:cubicBezTo>
                    <a:pt x="5" y="10"/>
                    <a:pt x="5" y="10"/>
                    <a:pt x="5" y="10"/>
                  </a:cubicBezTo>
                  <a:cubicBezTo>
                    <a:pt x="5" y="10"/>
                    <a:pt x="5" y="10"/>
                    <a:pt x="5" y="9"/>
                  </a:cubicBezTo>
                  <a:cubicBezTo>
                    <a:pt x="5" y="9"/>
                    <a:pt x="5" y="8"/>
                    <a:pt x="5" y="7"/>
                  </a:cubicBezTo>
                  <a:moveTo>
                    <a:pt x="2" y="5"/>
                  </a:moveTo>
                  <a:cubicBezTo>
                    <a:pt x="1" y="6"/>
                    <a:pt x="1" y="6"/>
                    <a:pt x="1" y="7"/>
                  </a:cubicBezTo>
                  <a:cubicBezTo>
                    <a:pt x="1" y="7"/>
                    <a:pt x="1" y="7"/>
                    <a:pt x="1" y="7"/>
                  </a:cubicBezTo>
                  <a:cubicBezTo>
                    <a:pt x="1" y="7"/>
                    <a:pt x="1" y="6"/>
                    <a:pt x="2" y="6"/>
                  </a:cubicBezTo>
                  <a:cubicBezTo>
                    <a:pt x="2" y="6"/>
                    <a:pt x="2" y="6"/>
                    <a:pt x="2" y="5"/>
                  </a:cubicBezTo>
                  <a:moveTo>
                    <a:pt x="5" y="3"/>
                  </a:moveTo>
                  <a:cubicBezTo>
                    <a:pt x="5" y="3"/>
                    <a:pt x="5" y="3"/>
                    <a:pt x="4" y="4"/>
                  </a:cubicBezTo>
                  <a:cubicBezTo>
                    <a:pt x="4" y="4"/>
                    <a:pt x="4" y="4"/>
                    <a:pt x="4" y="5"/>
                  </a:cubicBezTo>
                  <a:cubicBezTo>
                    <a:pt x="4" y="4"/>
                    <a:pt x="5" y="4"/>
                    <a:pt x="5" y="4"/>
                  </a:cubicBezTo>
                  <a:cubicBezTo>
                    <a:pt x="5" y="3"/>
                    <a:pt x="5" y="3"/>
                    <a:pt x="5" y="3"/>
                  </a:cubicBezTo>
                  <a:moveTo>
                    <a:pt x="3" y="0"/>
                  </a:moveTo>
                  <a:cubicBezTo>
                    <a:pt x="2" y="1"/>
                    <a:pt x="1" y="1"/>
                    <a:pt x="0" y="2"/>
                  </a:cubicBezTo>
                  <a:cubicBezTo>
                    <a:pt x="0" y="2"/>
                    <a:pt x="0" y="3"/>
                    <a:pt x="0" y="3"/>
                  </a:cubicBezTo>
                  <a:cubicBezTo>
                    <a:pt x="0" y="3"/>
                    <a:pt x="1" y="4"/>
                    <a:pt x="1" y="5"/>
                  </a:cubicBezTo>
                  <a:cubicBezTo>
                    <a:pt x="1" y="4"/>
                    <a:pt x="1" y="4"/>
                    <a:pt x="2" y="4"/>
                  </a:cubicBezTo>
                  <a:cubicBezTo>
                    <a:pt x="2" y="3"/>
                    <a:pt x="2" y="2"/>
                    <a:pt x="2" y="2"/>
                  </a:cubicBezTo>
                  <a:cubicBezTo>
                    <a:pt x="2" y="2"/>
                    <a:pt x="2" y="1"/>
                    <a:pt x="3" y="1"/>
                  </a:cubicBezTo>
                  <a:cubicBezTo>
                    <a:pt x="3" y="1"/>
                    <a:pt x="4" y="2"/>
                    <a:pt x="4" y="3"/>
                  </a:cubicBezTo>
                  <a:cubicBezTo>
                    <a:pt x="4" y="3"/>
                    <a:pt x="4" y="3"/>
                    <a:pt x="4" y="3"/>
                  </a:cubicBezTo>
                  <a:cubicBezTo>
                    <a:pt x="5" y="3"/>
                    <a:pt x="5" y="3"/>
                    <a:pt x="5" y="3"/>
                  </a:cubicBezTo>
                  <a:cubicBezTo>
                    <a:pt x="5" y="2"/>
                    <a:pt x="5" y="1"/>
                    <a:pt x="5" y="1"/>
                  </a:cubicBezTo>
                  <a:cubicBezTo>
                    <a:pt x="5" y="1"/>
                    <a:pt x="5" y="1"/>
                    <a:pt x="4" y="1"/>
                  </a:cubicBezTo>
                  <a:cubicBezTo>
                    <a:pt x="4" y="1"/>
                    <a:pt x="4" y="1"/>
                    <a:pt x="3" y="1"/>
                  </a:cubicBezTo>
                  <a:cubicBezTo>
                    <a:pt x="3" y="1"/>
                    <a:pt x="2" y="1"/>
                    <a:pt x="3"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5" name="Freeform 505"/>
            <p:cNvSpPr>
              <a:spLocks noEditPoints="1"/>
            </p:cNvSpPr>
            <p:nvPr/>
          </p:nvSpPr>
          <p:spPr bwMode="auto">
            <a:xfrm>
              <a:off x="1342" y="777"/>
              <a:ext cx="6" cy="15"/>
            </a:xfrm>
            <a:custGeom>
              <a:avLst/>
              <a:gdLst>
                <a:gd name="T0" fmla="*/ 1 w 4"/>
                <a:gd name="T1" fmla="*/ 6 h 10"/>
                <a:gd name="T2" fmla="*/ 0 w 4"/>
                <a:gd name="T3" fmla="*/ 6 h 10"/>
                <a:gd name="T4" fmla="*/ 0 w 4"/>
                <a:gd name="T5" fmla="*/ 8 h 10"/>
                <a:gd name="T6" fmla="*/ 2 w 4"/>
                <a:gd name="T7" fmla="*/ 10 h 10"/>
                <a:gd name="T8" fmla="*/ 2 w 4"/>
                <a:gd name="T9" fmla="*/ 10 h 10"/>
                <a:gd name="T10" fmla="*/ 3 w 4"/>
                <a:gd name="T11" fmla="*/ 10 h 10"/>
                <a:gd name="T12" fmla="*/ 4 w 4"/>
                <a:gd name="T13" fmla="*/ 7 h 10"/>
                <a:gd name="T14" fmla="*/ 4 w 4"/>
                <a:gd name="T15" fmla="*/ 6 h 10"/>
                <a:gd name="T16" fmla="*/ 3 w 4"/>
                <a:gd name="T17" fmla="*/ 6 h 10"/>
                <a:gd name="T18" fmla="*/ 2 w 4"/>
                <a:gd name="T19" fmla="*/ 9 h 10"/>
                <a:gd name="T20" fmla="*/ 2 w 4"/>
                <a:gd name="T21" fmla="*/ 9 h 10"/>
                <a:gd name="T22" fmla="*/ 2 w 4"/>
                <a:gd name="T23" fmla="*/ 9 h 10"/>
                <a:gd name="T24" fmla="*/ 1 w 4"/>
                <a:gd name="T25" fmla="*/ 6 h 10"/>
                <a:gd name="T26" fmla="*/ 1 w 4"/>
                <a:gd name="T27" fmla="*/ 0 h 10"/>
                <a:gd name="T28" fmla="*/ 0 w 4"/>
                <a:gd name="T29" fmla="*/ 0 h 10"/>
                <a:gd name="T30" fmla="*/ 0 w 4"/>
                <a:gd name="T31" fmla="*/ 1 h 10"/>
                <a:gd name="T32" fmla="*/ 0 w 4"/>
                <a:gd name="T33" fmla="*/ 2 h 10"/>
                <a:gd name="T34" fmla="*/ 1 w 4"/>
                <a:gd name="T35" fmla="*/ 2 h 10"/>
                <a:gd name="T36" fmla="*/ 2 w 4"/>
                <a:gd name="T37" fmla="*/ 1 h 10"/>
                <a:gd name="T38" fmla="*/ 2 w 4"/>
                <a:gd name="T39" fmla="*/ 1 h 10"/>
                <a:gd name="T40" fmla="*/ 2 w 4"/>
                <a:gd name="T41" fmla="*/ 1 h 10"/>
                <a:gd name="T42" fmla="*/ 2 w 4"/>
                <a:gd name="T43" fmla="*/ 1 h 10"/>
                <a:gd name="T44" fmla="*/ 1 w 4"/>
                <a:gd name="T4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 h="10">
                  <a:moveTo>
                    <a:pt x="1" y="6"/>
                  </a:moveTo>
                  <a:cubicBezTo>
                    <a:pt x="1" y="6"/>
                    <a:pt x="0" y="6"/>
                    <a:pt x="0" y="6"/>
                  </a:cubicBezTo>
                  <a:cubicBezTo>
                    <a:pt x="0" y="7"/>
                    <a:pt x="0" y="8"/>
                    <a:pt x="0" y="8"/>
                  </a:cubicBezTo>
                  <a:cubicBezTo>
                    <a:pt x="0" y="10"/>
                    <a:pt x="2" y="10"/>
                    <a:pt x="2" y="10"/>
                  </a:cubicBezTo>
                  <a:cubicBezTo>
                    <a:pt x="2" y="10"/>
                    <a:pt x="2" y="10"/>
                    <a:pt x="2" y="10"/>
                  </a:cubicBezTo>
                  <a:cubicBezTo>
                    <a:pt x="2" y="10"/>
                    <a:pt x="3" y="10"/>
                    <a:pt x="3" y="10"/>
                  </a:cubicBezTo>
                  <a:cubicBezTo>
                    <a:pt x="4" y="10"/>
                    <a:pt x="4" y="7"/>
                    <a:pt x="4" y="7"/>
                  </a:cubicBezTo>
                  <a:cubicBezTo>
                    <a:pt x="4" y="7"/>
                    <a:pt x="4" y="6"/>
                    <a:pt x="4" y="6"/>
                  </a:cubicBezTo>
                  <a:cubicBezTo>
                    <a:pt x="3" y="6"/>
                    <a:pt x="3" y="6"/>
                    <a:pt x="3" y="6"/>
                  </a:cubicBezTo>
                  <a:cubicBezTo>
                    <a:pt x="3" y="8"/>
                    <a:pt x="3" y="9"/>
                    <a:pt x="2" y="9"/>
                  </a:cubicBezTo>
                  <a:cubicBezTo>
                    <a:pt x="2" y="9"/>
                    <a:pt x="2" y="9"/>
                    <a:pt x="2" y="9"/>
                  </a:cubicBezTo>
                  <a:cubicBezTo>
                    <a:pt x="2" y="9"/>
                    <a:pt x="2" y="9"/>
                    <a:pt x="2" y="9"/>
                  </a:cubicBezTo>
                  <a:cubicBezTo>
                    <a:pt x="2" y="9"/>
                    <a:pt x="1" y="9"/>
                    <a:pt x="1" y="6"/>
                  </a:cubicBezTo>
                  <a:moveTo>
                    <a:pt x="1" y="0"/>
                  </a:moveTo>
                  <a:cubicBezTo>
                    <a:pt x="1" y="0"/>
                    <a:pt x="1" y="0"/>
                    <a:pt x="0" y="0"/>
                  </a:cubicBezTo>
                  <a:cubicBezTo>
                    <a:pt x="0" y="0"/>
                    <a:pt x="0" y="1"/>
                    <a:pt x="0" y="1"/>
                  </a:cubicBezTo>
                  <a:cubicBezTo>
                    <a:pt x="0" y="1"/>
                    <a:pt x="0" y="1"/>
                    <a:pt x="0" y="2"/>
                  </a:cubicBezTo>
                  <a:cubicBezTo>
                    <a:pt x="1" y="2"/>
                    <a:pt x="1" y="2"/>
                    <a:pt x="1" y="2"/>
                  </a:cubicBezTo>
                  <a:cubicBezTo>
                    <a:pt x="1" y="1"/>
                    <a:pt x="2" y="1"/>
                    <a:pt x="2" y="1"/>
                  </a:cubicBezTo>
                  <a:cubicBezTo>
                    <a:pt x="2" y="1"/>
                    <a:pt x="2" y="1"/>
                    <a:pt x="2" y="1"/>
                  </a:cubicBezTo>
                  <a:cubicBezTo>
                    <a:pt x="2" y="1"/>
                    <a:pt x="2" y="1"/>
                    <a:pt x="2" y="1"/>
                  </a:cubicBezTo>
                  <a:cubicBezTo>
                    <a:pt x="2" y="1"/>
                    <a:pt x="2" y="1"/>
                    <a:pt x="2" y="1"/>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6" name="Freeform 506"/>
            <p:cNvSpPr>
              <a:spLocks/>
            </p:cNvSpPr>
            <p:nvPr/>
          </p:nvSpPr>
          <p:spPr bwMode="auto">
            <a:xfrm>
              <a:off x="1348" y="787"/>
              <a:ext cx="3" cy="6"/>
            </a:xfrm>
            <a:custGeom>
              <a:avLst/>
              <a:gdLst>
                <a:gd name="T0" fmla="*/ 0 w 2"/>
                <a:gd name="T1" fmla="*/ 0 h 4"/>
                <a:gd name="T2" fmla="*/ 0 w 2"/>
                <a:gd name="T3" fmla="*/ 2 h 4"/>
                <a:gd name="T4" fmla="*/ 1 w 2"/>
                <a:gd name="T5" fmla="*/ 4 h 4"/>
                <a:gd name="T6" fmla="*/ 2 w 2"/>
                <a:gd name="T7" fmla="*/ 2 h 4"/>
                <a:gd name="T8" fmla="*/ 2 w 2"/>
                <a:gd name="T9" fmla="*/ 2 h 4"/>
                <a:gd name="T10" fmla="*/ 2 w 2"/>
                <a:gd name="T11" fmla="*/ 2 h 4"/>
                <a:gd name="T12" fmla="*/ 2 w 2"/>
                <a:gd name="T13" fmla="*/ 0 h 4"/>
                <a:gd name="T14" fmla="*/ 2 w 2"/>
                <a:gd name="T15" fmla="*/ 0 h 4"/>
                <a:gd name="T16" fmla="*/ 2 w 2"/>
                <a:gd name="T17" fmla="*/ 1 h 4"/>
                <a:gd name="T18" fmla="*/ 1 w 2"/>
                <a:gd name="T19" fmla="*/ 3 h 4"/>
                <a:gd name="T20" fmla="*/ 1 w 2"/>
                <a:gd name="T21" fmla="*/ 0 h 4"/>
                <a:gd name="T22" fmla="*/ 0 w 2"/>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4">
                  <a:moveTo>
                    <a:pt x="0" y="0"/>
                  </a:moveTo>
                  <a:cubicBezTo>
                    <a:pt x="0" y="0"/>
                    <a:pt x="0" y="1"/>
                    <a:pt x="0" y="2"/>
                  </a:cubicBezTo>
                  <a:cubicBezTo>
                    <a:pt x="0" y="2"/>
                    <a:pt x="0" y="4"/>
                    <a:pt x="1" y="4"/>
                  </a:cubicBezTo>
                  <a:cubicBezTo>
                    <a:pt x="1" y="3"/>
                    <a:pt x="2" y="2"/>
                    <a:pt x="2" y="2"/>
                  </a:cubicBezTo>
                  <a:cubicBezTo>
                    <a:pt x="2" y="2"/>
                    <a:pt x="2" y="2"/>
                    <a:pt x="2" y="2"/>
                  </a:cubicBezTo>
                  <a:cubicBezTo>
                    <a:pt x="2" y="2"/>
                    <a:pt x="2" y="2"/>
                    <a:pt x="2" y="2"/>
                  </a:cubicBezTo>
                  <a:cubicBezTo>
                    <a:pt x="2" y="1"/>
                    <a:pt x="2" y="1"/>
                    <a:pt x="2" y="0"/>
                  </a:cubicBezTo>
                  <a:cubicBezTo>
                    <a:pt x="2" y="0"/>
                    <a:pt x="2" y="0"/>
                    <a:pt x="2" y="0"/>
                  </a:cubicBezTo>
                  <a:cubicBezTo>
                    <a:pt x="2" y="0"/>
                    <a:pt x="2" y="1"/>
                    <a:pt x="2" y="1"/>
                  </a:cubicBezTo>
                  <a:cubicBezTo>
                    <a:pt x="2" y="2"/>
                    <a:pt x="1" y="3"/>
                    <a:pt x="1" y="3"/>
                  </a:cubicBezTo>
                  <a:cubicBezTo>
                    <a:pt x="1" y="3"/>
                    <a:pt x="1" y="3"/>
                    <a:pt x="1" y="0"/>
                  </a:cubicBezTo>
                  <a:cubicBezTo>
                    <a:pt x="1"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7" name="Freeform 507"/>
            <p:cNvSpPr>
              <a:spLocks/>
            </p:cNvSpPr>
            <p:nvPr/>
          </p:nvSpPr>
          <p:spPr bwMode="auto">
            <a:xfrm>
              <a:off x="1332" y="825"/>
              <a:ext cx="12" cy="13"/>
            </a:xfrm>
            <a:custGeom>
              <a:avLst/>
              <a:gdLst>
                <a:gd name="T0" fmla="*/ 6 w 8"/>
                <a:gd name="T1" fmla="*/ 0 h 9"/>
                <a:gd name="T2" fmla="*/ 6 w 8"/>
                <a:gd name="T3" fmla="*/ 0 h 9"/>
                <a:gd name="T4" fmla="*/ 5 w 8"/>
                <a:gd name="T5" fmla="*/ 0 h 9"/>
                <a:gd name="T6" fmla="*/ 5 w 8"/>
                <a:gd name="T7" fmla="*/ 0 h 9"/>
                <a:gd name="T8" fmla="*/ 4 w 8"/>
                <a:gd name="T9" fmla="*/ 0 h 9"/>
                <a:gd name="T10" fmla="*/ 4 w 8"/>
                <a:gd name="T11" fmla="*/ 0 h 9"/>
                <a:gd name="T12" fmla="*/ 4 w 8"/>
                <a:gd name="T13" fmla="*/ 0 h 9"/>
                <a:gd name="T14" fmla="*/ 4 w 8"/>
                <a:gd name="T15" fmla="*/ 0 h 9"/>
                <a:gd name="T16" fmla="*/ 4 w 8"/>
                <a:gd name="T17" fmla="*/ 0 h 9"/>
                <a:gd name="T18" fmla="*/ 4 w 8"/>
                <a:gd name="T19" fmla="*/ 0 h 9"/>
                <a:gd name="T20" fmla="*/ 4 w 8"/>
                <a:gd name="T21" fmla="*/ 0 h 9"/>
                <a:gd name="T22" fmla="*/ 1 w 8"/>
                <a:gd name="T23" fmla="*/ 1 h 9"/>
                <a:gd name="T24" fmla="*/ 1 w 8"/>
                <a:gd name="T25" fmla="*/ 1 h 9"/>
                <a:gd name="T26" fmla="*/ 1 w 8"/>
                <a:gd name="T27" fmla="*/ 1 h 9"/>
                <a:gd name="T28" fmla="*/ 1 w 8"/>
                <a:gd name="T29" fmla="*/ 1 h 9"/>
                <a:gd name="T30" fmla="*/ 1 w 8"/>
                <a:gd name="T31" fmla="*/ 1 h 9"/>
                <a:gd name="T32" fmla="*/ 1 w 8"/>
                <a:gd name="T33" fmla="*/ 1 h 9"/>
                <a:gd name="T34" fmla="*/ 0 w 8"/>
                <a:gd name="T35" fmla="*/ 1 h 9"/>
                <a:gd name="T36" fmla="*/ 0 w 8"/>
                <a:gd name="T37" fmla="*/ 1 h 9"/>
                <a:gd name="T38" fmla="*/ 0 w 8"/>
                <a:gd name="T39" fmla="*/ 1 h 9"/>
                <a:gd name="T40" fmla="*/ 0 w 8"/>
                <a:gd name="T41" fmla="*/ 1 h 9"/>
                <a:gd name="T42" fmla="*/ 0 w 8"/>
                <a:gd name="T43" fmla="*/ 1 h 9"/>
                <a:gd name="T44" fmla="*/ 0 w 8"/>
                <a:gd name="T45" fmla="*/ 1 h 9"/>
                <a:gd name="T46" fmla="*/ 0 w 8"/>
                <a:gd name="T47" fmla="*/ 1 h 9"/>
                <a:gd name="T48" fmla="*/ 2 w 8"/>
                <a:gd name="T49" fmla="*/ 9 h 9"/>
                <a:gd name="T50" fmla="*/ 2 w 8"/>
                <a:gd name="T51" fmla="*/ 9 h 9"/>
                <a:gd name="T52" fmla="*/ 7 w 8"/>
                <a:gd name="T53" fmla="*/ 3 h 9"/>
                <a:gd name="T54" fmla="*/ 7 w 8"/>
                <a:gd name="T55" fmla="*/ 3 h 9"/>
                <a:gd name="T56" fmla="*/ 7 w 8"/>
                <a:gd name="T57" fmla="*/ 2 h 9"/>
                <a:gd name="T58" fmla="*/ 7 w 8"/>
                <a:gd name="T59" fmla="*/ 2 h 9"/>
                <a:gd name="T60" fmla="*/ 6 w 8"/>
                <a:gd name="T61" fmla="*/ 0 h 9"/>
                <a:gd name="T62" fmla="*/ 6 w 8"/>
                <a:gd name="T6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 h="9">
                  <a:moveTo>
                    <a:pt x="6" y="0"/>
                  </a:moveTo>
                  <a:cubicBezTo>
                    <a:pt x="6" y="0"/>
                    <a:pt x="6" y="0"/>
                    <a:pt x="6" y="0"/>
                  </a:cubicBezTo>
                  <a:cubicBezTo>
                    <a:pt x="5" y="0"/>
                    <a:pt x="5" y="0"/>
                    <a:pt x="5" y="0"/>
                  </a:cubicBezTo>
                  <a:cubicBezTo>
                    <a:pt x="5" y="0"/>
                    <a:pt x="5" y="0"/>
                    <a:pt x="5" y="0"/>
                  </a:cubicBezTo>
                  <a:cubicBezTo>
                    <a:pt x="5"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3" y="1"/>
                    <a:pt x="2"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4"/>
                    <a:pt x="1" y="8"/>
                    <a:pt x="2" y="9"/>
                  </a:cubicBezTo>
                  <a:cubicBezTo>
                    <a:pt x="2" y="9"/>
                    <a:pt x="2" y="9"/>
                    <a:pt x="2" y="9"/>
                  </a:cubicBezTo>
                  <a:cubicBezTo>
                    <a:pt x="3" y="6"/>
                    <a:pt x="6" y="5"/>
                    <a:pt x="7" y="3"/>
                  </a:cubicBezTo>
                  <a:cubicBezTo>
                    <a:pt x="7" y="3"/>
                    <a:pt x="7" y="3"/>
                    <a:pt x="7" y="3"/>
                  </a:cubicBezTo>
                  <a:cubicBezTo>
                    <a:pt x="7" y="2"/>
                    <a:pt x="7" y="2"/>
                    <a:pt x="7" y="2"/>
                  </a:cubicBezTo>
                  <a:cubicBezTo>
                    <a:pt x="7" y="2"/>
                    <a:pt x="7" y="2"/>
                    <a:pt x="7" y="2"/>
                  </a:cubicBezTo>
                  <a:cubicBezTo>
                    <a:pt x="8" y="1"/>
                    <a:pt x="7" y="0"/>
                    <a:pt x="6" y="0"/>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8" name="Freeform 508"/>
            <p:cNvSpPr>
              <a:spLocks/>
            </p:cNvSpPr>
            <p:nvPr/>
          </p:nvSpPr>
          <p:spPr bwMode="auto">
            <a:xfrm>
              <a:off x="1331" y="790"/>
              <a:ext cx="24" cy="48"/>
            </a:xfrm>
            <a:custGeom>
              <a:avLst/>
              <a:gdLst>
                <a:gd name="T0" fmla="*/ 14 w 17"/>
                <a:gd name="T1" fmla="*/ 1 h 33"/>
                <a:gd name="T2" fmla="*/ 13 w 17"/>
                <a:gd name="T3" fmla="*/ 2 h 33"/>
                <a:gd name="T4" fmla="*/ 8 w 17"/>
                <a:gd name="T5" fmla="*/ 6 h 33"/>
                <a:gd name="T6" fmla="*/ 10 w 17"/>
                <a:gd name="T7" fmla="*/ 6 h 33"/>
                <a:gd name="T8" fmla="*/ 10 w 17"/>
                <a:gd name="T9" fmla="*/ 14 h 33"/>
                <a:gd name="T10" fmla="*/ 7 w 17"/>
                <a:gd name="T11" fmla="*/ 18 h 33"/>
                <a:gd name="T12" fmla="*/ 12 w 17"/>
                <a:gd name="T13" fmla="*/ 22 h 33"/>
                <a:gd name="T14" fmla="*/ 4 w 17"/>
                <a:gd name="T15" fmla="*/ 22 h 33"/>
                <a:gd name="T16" fmla="*/ 1 w 17"/>
                <a:gd name="T17" fmla="*/ 23 h 33"/>
                <a:gd name="T18" fmla="*/ 2 w 17"/>
                <a:gd name="T19" fmla="*/ 23 h 33"/>
                <a:gd name="T20" fmla="*/ 1 w 17"/>
                <a:gd name="T21" fmla="*/ 25 h 33"/>
                <a:gd name="T22" fmla="*/ 1 w 17"/>
                <a:gd name="T23" fmla="*/ 25 h 33"/>
                <a:gd name="T24" fmla="*/ 2 w 17"/>
                <a:gd name="T25" fmla="*/ 25 h 33"/>
                <a:gd name="T26" fmla="*/ 2 w 17"/>
                <a:gd name="T27" fmla="*/ 25 h 33"/>
                <a:gd name="T28" fmla="*/ 2 w 17"/>
                <a:gd name="T29" fmla="*/ 25 h 33"/>
                <a:gd name="T30" fmla="*/ 5 w 17"/>
                <a:gd name="T31" fmla="*/ 24 h 33"/>
                <a:gd name="T32" fmla="*/ 5 w 17"/>
                <a:gd name="T33" fmla="*/ 24 h 33"/>
                <a:gd name="T34" fmla="*/ 5 w 17"/>
                <a:gd name="T35" fmla="*/ 24 h 33"/>
                <a:gd name="T36" fmla="*/ 5 w 17"/>
                <a:gd name="T37" fmla="*/ 24 h 33"/>
                <a:gd name="T38" fmla="*/ 6 w 17"/>
                <a:gd name="T39" fmla="*/ 24 h 33"/>
                <a:gd name="T40" fmla="*/ 7 w 17"/>
                <a:gd name="T41" fmla="*/ 24 h 33"/>
                <a:gd name="T42" fmla="*/ 7 w 17"/>
                <a:gd name="T43" fmla="*/ 24 h 33"/>
                <a:gd name="T44" fmla="*/ 8 w 17"/>
                <a:gd name="T45" fmla="*/ 26 h 33"/>
                <a:gd name="T46" fmla="*/ 8 w 17"/>
                <a:gd name="T47" fmla="*/ 27 h 33"/>
                <a:gd name="T48" fmla="*/ 3 w 17"/>
                <a:gd name="T49" fmla="*/ 33 h 33"/>
                <a:gd name="T50" fmla="*/ 10 w 17"/>
                <a:gd name="T51" fmla="*/ 31 h 33"/>
                <a:gd name="T52" fmla="*/ 16 w 17"/>
                <a:gd name="T53" fmla="*/ 32 h 33"/>
                <a:gd name="T54" fmla="*/ 15 w 17"/>
                <a:gd name="T55" fmla="*/ 32 h 33"/>
                <a:gd name="T56" fmla="*/ 14 w 17"/>
                <a:gd name="T57" fmla="*/ 26 h 33"/>
                <a:gd name="T58" fmla="*/ 14 w 17"/>
                <a:gd name="T59" fmla="*/ 14 h 33"/>
                <a:gd name="T60" fmla="*/ 14 w 17"/>
                <a:gd name="T61" fmla="*/ 5 h 33"/>
                <a:gd name="T62" fmla="*/ 14 w 17"/>
                <a:gd name="T63" fmla="*/ 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 h="33">
                  <a:moveTo>
                    <a:pt x="14" y="0"/>
                  </a:moveTo>
                  <a:cubicBezTo>
                    <a:pt x="14" y="1"/>
                    <a:pt x="14" y="1"/>
                    <a:pt x="14" y="1"/>
                  </a:cubicBezTo>
                  <a:cubicBezTo>
                    <a:pt x="14" y="2"/>
                    <a:pt x="13" y="2"/>
                    <a:pt x="13" y="2"/>
                  </a:cubicBezTo>
                  <a:cubicBezTo>
                    <a:pt x="13" y="2"/>
                    <a:pt x="13" y="2"/>
                    <a:pt x="13" y="2"/>
                  </a:cubicBezTo>
                  <a:cubicBezTo>
                    <a:pt x="13" y="2"/>
                    <a:pt x="12" y="3"/>
                    <a:pt x="12" y="3"/>
                  </a:cubicBezTo>
                  <a:cubicBezTo>
                    <a:pt x="1" y="5"/>
                    <a:pt x="6" y="6"/>
                    <a:pt x="8" y="6"/>
                  </a:cubicBezTo>
                  <a:cubicBezTo>
                    <a:pt x="9" y="6"/>
                    <a:pt x="9" y="6"/>
                    <a:pt x="9" y="6"/>
                  </a:cubicBezTo>
                  <a:cubicBezTo>
                    <a:pt x="10" y="6"/>
                    <a:pt x="10" y="6"/>
                    <a:pt x="10" y="6"/>
                  </a:cubicBezTo>
                  <a:cubicBezTo>
                    <a:pt x="17" y="6"/>
                    <a:pt x="11" y="9"/>
                    <a:pt x="11" y="9"/>
                  </a:cubicBezTo>
                  <a:cubicBezTo>
                    <a:pt x="5" y="12"/>
                    <a:pt x="10" y="14"/>
                    <a:pt x="10" y="14"/>
                  </a:cubicBezTo>
                  <a:cubicBezTo>
                    <a:pt x="15" y="14"/>
                    <a:pt x="10" y="15"/>
                    <a:pt x="10" y="15"/>
                  </a:cubicBezTo>
                  <a:cubicBezTo>
                    <a:pt x="0" y="17"/>
                    <a:pt x="7" y="18"/>
                    <a:pt x="7" y="18"/>
                  </a:cubicBezTo>
                  <a:cubicBezTo>
                    <a:pt x="7" y="18"/>
                    <a:pt x="7" y="18"/>
                    <a:pt x="8" y="18"/>
                  </a:cubicBezTo>
                  <a:cubicBezTo>
                    <a:pt x="11" y="18"/>
                    <a:pt x="12" y="22"/>
                    <a:pt x="12" y="22"/>
                  </a:cubicBezTo>
                  <a:cubicBezTo>
                    <a:pt x="11" y="20"/>
                    <a:pt x="10" y="20"/>
                    <a:pt x="8" y="20"/>
                  </a:cubicBezTo>
                  <a:cubicBezTo>
                    <a:pt x="7" y="20"/>
                    <a:pt x="5" y="21"/>
                    <a:pt x="4" y="22"/>
                  </a:cubicBezTo>
                  <a:cubicBezTo>
                    <a:pt x="4" y="22"/>
                    <a:pt x="4" y="22"/>
                    <a:pt x="4" y="22"/>
                  </a:cubicBezTo>
                  <a:cubicBezTo>
                    <a:pt x="3" y="22"/>
                    <a:pt x="2" y="23"/>
                    <a:pt x="1" y="23"/>
                  </a:cubicBezTo>
                  <a:cubicBezTo>
                    <a:pt x="2" y="23"/>
                    <a:pt x="2" y="23"/>
                    <a:pt x="2" y="23"/>
                  </a:cubicBezTo>
                  <a:cubicBezTo>
                    <a:pt x="2" y="23"/>
                    <a:pt x="2" y="23"/>
                    <a:pt x="2" y="23"/>
                  </a:cubicBezTo>
                  <a:cubicBezTo>
                    <a:pt x="1" y="24"/>
                    <a:pt x="1" y="25"/>
                    <a:pt x="1" y="25"/>
                  </a:cubicBezTo>
                  <a:cubicBezTo>
                    <a:pt x="1" y="25"/>
                    <a:pt x="1" y="25"/>
                    <a:pt x="1" y="25"/>
                  </a:cubicBezTo>
                  <a:cubicBezTo>
                    <a:pt x="1" y="25"/>
                    <a:pt x="1" y="25"/>
                    <a:pt x="1" y="25"/>
                  </a:cubicBezTo>
                  <a:cubicBezTo>
                    <a:pt x="1" y="25"/>
                    <a:pt x="1" y="25"/>
                    <a:pt x="1" y="25"/>
                  </a:cubicBezTo>
                  <a:cubicBezTo>
                    <a:pt x="1" y="25"/>
                    <a:pt x="1" y="25"/>
                    <a:pt x="1" y="25"/>
                  </a:cubicBezTo>
                  <a:cubicBezTo>
                    <a:pt x="2" y="25"/>
                    <a:pt x="2" y="25"/>
                    <a:pt x="2" y="25"/>
                  </a:cubicBezTo>
                  <a:cubicBezTo>
                    <a:pt x="2" y="25"/>
                    <a:pt x="2" y="25"/>
                    <a:pt x="2" y="25"/>
                  </a:cubicBezTo>
                  <a:cubicBezTo>
                    <a:pt x="2" y="25"/>
                    <a:pt x="2" y="25"/>
                    <a:pt x="2" y="25"/>
                  </a:cubicBezTo>
                  <a:cubicBezTo>
                    <a:pt x="2" y="25"/>
                    <a:pt x="2" y="25"/>
                    <a:pt x="2" y="25"/>
                  </a:cubicBezTo>
                  <a:cubicBezTo>
                    <a:pt x="2" y="25"/>
                    <a:pt x="2" y="25"/>
                    <a:pt x="2" y="25"/>
                  </a:cubicBezTo>
                  <a:cubicBezTo>
                    <a:pt x="2" y="25"/>
                    <a:pt x="2" y="25"/>
                    <a:pt x="2" y="25"/>
                  </a:cubicBezTo>
                  <a:cubicBezTo>
                    <a:pt x="3" y="25"/>
                    <a:pt x="4" y="25"/>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6" y="24"/>
                    <a:pt x="6" y="24"/>
                  </a:cubicBezTo>
                  <a:cubicBezTo>
                    <a:pt x="6" y="24"/>
                    <a:pt x="6" y="24"/>
                    <a:pt x="6" y="24"/>
                  </a:cubicBezTo>
                  <a:cubicBezTo>
                    <a:pt x="6" y="24"/>
                    <a:pt x="6" y="24"/>
                    <a:pt x="7" y="24"/>
                  </a:cubicBezTo>
                  <a:cubicBezTo>
                    <a:pt x="7" y="24"/>
                    <a:pt x="7" y="24"/>
                    <a:pt x="7" y="24"/>
                  </a:cubicBezTo>
                  <a:cubicBezTo>
                    <a:pt x="7" y="24"/>
                    <a:pt x="7" y="24"/>
                    <a:pt x="7" y="24"/>
                  </a:cubicBezTo>
                  <a:cubicBezTo>
                    <a:pt x="7" y="24"/>
                    <a:pt x="7" y="24"/>
                    <a:pt x="7" y="24"/>
                  </a:cubicBezTo>
                  <a:cubicBezTo>
                    <a:pt x="7" y="24"/>
                    <a:pt x="7" y="24"/>
                    <a:pt x="7" y="24"/>
                  </a:cubicBezTo>
                  <a:cubicBezTo>
                    <a:pt x="8" y="24"/>
                    <a:pt x="9" y="25"/>
                    <a:pt x="8" y="26"/>
                  </a:cubicBezTo>
                  <a:cubicBezTo>
                    <a:pt x="8" y="26"/>
                    <a:pt x="8" y="26"/>
                    <a:pt x="8" y="26"/>
                  </a:cubicBezTo>
                  <a:cubicBezTo>
                    <a:pt x="8" y="26"/>
                    <a:pt x="8" y="26"/>
                    <a:pt x="8" y="27"/>
                  </a:cubicBezTo>
                  <a:cubicBezTo>
                    <a:pt x="8" y="27"/>
                    <a:pt x="8" y="27"/>
                    <a:pt x="8" y="27"/>
                  </a:cubicBezTo>
                  <a:cubicBezTo>
                    <a:pt x="7" y="29"/>
                    <a:pt x="4" y="30"/>
                    <a:pt x="3" y="33"/>
                  </a:cubicBezTo>
                  <a:cubicBezTo>
                    <a:pt x="3" y="33"/>
                    <a:pt x="3" y="33"/>
                    <a:pt x="3" y="33"/>
                  </a:cubicBezTo>
                  <a:cubicBezTo>
                    <a:pt x="4" y="32"/>
                    <a:pt x="7" y="31"/>
                    <a:pt x="10" y="31"/>
                  </a:cubicBezTo>
                  <a:cubicBezTo>
                    <a:pt x="13" y="31"/>
                    <a:pt x="16" y="32"/>
                    <a:pt x="16" y="32"/>
                  </a:cubicBezTo>
                  <a:cubicBezTo>
                    <a:pt x="16" y="32"/>
                    <a:pt x="16" y="32"/>
                    <a:pt x="16" y="32"/>
                  </a:cubicBezTo>
                  <a:cubicBezTo>
                    <a:pt x="16" y="32"/>
                    <a:pt x="16" y="32"/>
                    <a:pt x="16" y="32"/>
                  </a:cubicBezTo>
                  <a:cubicBezTo>
                    <a:pt x="16" y="32"/>
                    <a:pt x="15" y="32"/>
                    <a:pt x="15" y="32"/>
                  </a:cubicBezTo>
                  <a:cubicBezTo>
                    <a:pt x="15" y="32"/>
                    <a:pt x="14" y="31"/>
                    <a:pt x="15" y="30"/>
                  </a:cubicBezTo>
                  <a:cubicBezTo>
                    <a:pt x="15" y="30"/>
                    <a:pt x="14" y="28"/>
                    <a:pt x="14" y="26"/>
                  </a:cubicBezTo>
                  <a:cubicBezTo>
                    <a:pt x="14" y="25"/>
                    <a:pt x="14" y="23"/>
                    <a:pt x="14" y="21"/>
                  </a:cubicBezTo>
                  <a:cubicBezTo>
                    <a:pt x="13" y="18"/>
                    <a:pt x="13" y="15"/>
                    <a:pt x="14" y="14"/>
                  </a:cubicBezTo>
                  <a:cubicBezTo>
                    <a:pt x="14" y="14"/>
                    <a:pt x="15" y="5"/>
                    <a:pt x="14" y="5"/>
                  </a:cubicBezTo>
                  <a:cubicBezTo>
                    <a:pt x="14" y="5"/>
                    <a:pt x="14" y="5"/>
                    <a:pt x="14" y="5"/>
                  </a:cubicBezTo>
                  <a:cubicBezTo>
                    <a:pt x="14" y="5"/>
                    <a:pt x="14" y="5"/>
                    <a:pt x="14" y="4"/>
                  </a:cubicBezTo>
                  <a:cubicBezTo>
                    <a:pt x="14" y="4"/>
                    <a:pt x="14" y="4"/>
                    <a:pt x="14" y="4"/>
                  </a:cubicBezTo>
                  <a:cubicBezTo>
                    <a:pt x="15" y="1"/>
                    <a:pt x="15"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9" name="Freeform 509"/>
            <p:cNvSpPr>
              <a:spLocks/>
            </p:cNvSpPr>
            <p:nvPr/>
          </p:nvSpPr>
          <p:spPr bwMode="auto">
            <a:xfrm>
              <a:off x="1350" y="790"/>
              <a:ext cx="1" cy="3"/>
            </a:xfrm>
            <a:custGeom>
              <a:avLst/>
              <a:gdLst>
                <a:gd name="T0" fmla="*/ 1 w 1"/>
                <a:gd name="T1" fmla="*/ 0 h 2"/>
                <a:gd name="T2" fmla="*/ 1 w 1"/>
                <a:gd name="T3" fmla="*/ 0 h 2"/>
                <a:gd name="T4" fmla="*/ 0 w 1"/>
                <a:gd name="T5" fmla="*/ 2 h 2"/>
                <a:gd name="T6" fmla="*/ 0 w 1"/>
                <a:gd name="T7" fmla="*/ 2 h 2"/>
                <a:gd name="T8" fmla="*/ 1 w 1"/>
                <a:gd name="T9" fmla="*/ 1 h 2"/>
                <a:gd name="T10" fmla="*/ 1 w 1"/>
                <a:gd name="T11" fmla="*/ 0 h 2"/>
                <a:gd name="T12" fmla="*/ 1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1" y="0"/>
                  </a:moveTo>
                  <a:cubicBezTo>
                    <a:pt x="1" y="0"/>
                    <a:pt x="1" y="0"/>
                    <a:pt x="1" y="0"/>
                  </a:cubicBezTo>
                  <a:cubicBezTo>
                    <a:pt x="1" y="0"/>
                    <a:pt x="0" y="1"/>
                    <a:pt x="0" y="2"/>
                  </a:cubicBezTo>
                  <a:cubicBezTo>
                    <a:pt x="0" y="2"/>
                    <a:pt x="0" y="2"/>
                    <a:pt x="0" y="2"/>
                  </a:cubicBezTo>
                  <a:cubicBezTo>
                    <a:pt x="0" y="2"/>
                    <a:pt x="1" y="2"/>
                    <a:pt x="1" y="1"/>
                  </a:cubicBezTo>
                  <a:cubicBezTo>
                    <a:pt x="1" y="1"/>
                    <a:pt x="1" y="1"/>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0" name="Freeform 510"/>
            <p:cNvSpPr>
              <a:spLocks noEditPoints="1"/>
            </p:cNvSpPr>
            <p:nvPr/>
          </p:nvSpPr>
          <p:spPr bwMode="auto">
            <a:xfrm>
              <a:off x="1332" y="825"/>
              <a:ext cx="10" cy="13"/>
            </a:xfrm>
            <a:custGeom>
              <a:avLst/>
              <a:gdLst>
                <a:gd name="T0" fmla="*/ 7 w 7"/>
                <a:gd name="T1" fmla="*/ 3 h 9"/>
                <a:gd name="T2" fmla="*/ 7 w 7"/>
                <a:gd name="T3" fmla="*/ 3 h 9"/>
                <a:gd name="T4" fmla="*/ 2 w 7"/>
                <a:gd name="T5" fmla="*/ 9 h 9"/>
                <a:gd name="T6" fmla="*/ 2 w 7"/>
                <a:gd name="T7" fmla="*/ 9 h 9"/>
                <a:gd name="T8" fmla="*/ 7 w 7"/>
                <a:gd name="T9" fmla="*/ 3 h 9"/>
                <a:gd name="T10" fmla="*/ 7 w 7"/>
                <a:gd name="T11" fmla="*/ 3 h 9"/>
                <a:gd name="T12" fmla="*/ 7 w 7"/>
                <a:gd name="T13" fmla="*/ 2 h 9"/>
                <a:gd name="T14" fmla="*/ 7 w 7"/>
                <a:gd name="T15" fmla="*/ 2 h 9"/>
                <a:gd name="T16" fmla="*/ 7 w 7"/>
                <a:gd name="T17" fmla="*/ 2 h 9"/>
                <a:gd name="T18" fmla="*/ 0 w 7"/>
                <a:gd name="T19" fmla="*/ 1 h 9"/>
                <a:gd name="T20" fmla="*/ 0 w 7"/>
                <a:gd name="T21" fmla="*/ 1 h 9"/>
                <a:gd name="T22" fmla="*/ 0 w 7"/>
                <a:gd name="T23" fmla="*/ 1 h 9"/>
                <a:gd name="T24" fmla="*/ 0 w 7"/>
                <a:gd name="T25" fmla="*/ 1 h 9"/>
                <a:gd name="T26" fmla="*/ 0 w 7"/>
                <a:gd name="T27" fmla="*/ 1 h 9"/>
                <a:gd name="T28" fmla="*/ 0 w 7"/>
                <a:gd name="T29" fmla="*/ 1 h 9"/>
                <a:gd name="T30" fmla="*/ 1 w 7"/>
                <a:gd name="T31" fmla="*/ 1 h 9"/>
                <a:gd name="T32" fmla="*/ 1 w 7"/>
                <a:gd name="T33" fmla="*/ 1 h 9"/>
                <a:gd name="T34" fmla="*/ 1 w 7"/>
                <a:gd name="T35" fmla="*/ 1 h 9"/>
                <a:gd name="T36" fmla="*/ 1 w 7"/>
                <a:gd name="T37" fmla="*/ 1 h 9"/>
                <a:gd name="T38" fmla="*/ 1 w 7"/>
                <a:gd name="T39" fmla="*/ 1 h 9"/>
                <a:gd name="T40" fmla="*/ 1 w 7"/>
                <a:gd name="T41" fmla="*/ 1 h 9"/>
                <a:gd name="T42" fmla="*/ 1 w 7"/>
                <a:gd name="T43" fmla="*/ 1 h 9"/>
                <a:gd name="T44" fmla="*/ 1 w 7"/>
                <a:gd name="T45" fmla="*/ 1 h 9"/>
                <a:gd name="T46" fmla="*/ 1 w 7"/>
                <a:gd name="T47" fmla="*/ 1 h 9"/>
                <a:gd name="T48" fmla="*/ 4 w 7"/>
                <a:gd name="T49" fmla="*/ 0 h 9"/>
                <a:gd name="T50" fmla="*/ 4 w 7"/>
                <a:gd name="T51" fmla="*/ 0 h 9"/>
                <a:gd name="T52" fmla="*/ 4 w 7"/>
                <a:gd name="T53" fmla="*/ 0 h 9"/>
                <a:gd name="T54" fmla="*/ 4 w 7"/>
                <a:gd name="T55" fmla="*/ 0 h 9"/>
                <a:gd name="T56" fmla="*/ 4 w 7"/>
                <a:gd name="T57" fmla="*/ 0 h 9"/>
                <a:gd name="T58" fmla="*/ 4 w 7"/>
                <a:gd name="T59" fmla="*/ 0 h 9"/>
                <a:gd name="T60" fmla="*/ 4 w 7"/>
                <a:gd name="T61" fmla="*/ 0 h 9"/>
                <a:gd name="T62" fmla="*/ 4 w 7"/>
                <a:gd name="T63" fmla="*/ 0 h 9"/>
                <a:gd name="T64" fmla="*/ 4 w 7"/>
                <a:gd name="T65" fmla="*/ 0 h 9"/>
                <a:gd name="T66" fmla="*/ 5 w 7"/>
                <a:gd name="T67" fmla="*/ 0 h 9"/>
                <a:gd name="T68" fmla="*/ 4 w 7"/>
                <a:gd name="T69" fmla="*/ 0 h 9"/>
                <a:gd name="T70" fmla="*/ 5 w 7"/>
                <a:gd name="T71" fmla="*/ 0 h 9"/>
                <a:gd name="T72" fmla="*/ 6 w 7"/>
                <a:gd name="T73" fmla="*/ 0 h 9"/>
                <a:gd name="T74" fmla="*/ 5 w 7"/>
                <a:gd name="T75" fmla="*/ 0 h 9"/>
                <a:gd name="T76" fmla="*/ 6 w 7"/>
                <a:gd name="T77" fmla="*/ 0 h 9"/>
                <a:gd name="T78" fmla="*/ 6 w 7"/>
                <a:gd name="T79" fmla="*/ 0 h 9"/>
                <a:gd name="T80" fmla="*/ 6 w 7"/>
                <a:gd name="T81" fmla="*/ 0 h 9"/>
                <a:gd name="T82" fmla="*/ 6 w 7"/>
                <a:gd name="T83" fmla="*/ 0 h 9"/>
                <a:gd name="T84" fmla="*/ 6 w 7"/>
                <a:gd name="T8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 h="9">
                  <a:moveTo>
                    <a:pt x="7" y="3"/>
                  </a:moveTo>
                  <a:cubicBezTo>
                    <a:pt x="7" y="3"/>
                    <a:pt x="7" y="3"/>
                    <a:pt x="7" y="3"/>
                  </a:cubicBezTo>
                  <a:cubicBezTo>
                    <a:pt x="6" y="5"/>
                    <a:pt x="3" y="6"/>
                    <a:pt x="2" y="9"/>
                  </a:cubicBezTo>
                  <a:cubicBezTo>
                    <a:pt x="2" y="9"/>
                    <a:pt x="2" y="9"/>
                    <a:pt x="2" y="9"/>
                  </a:cubicBezTo>
                  <a:cubicBezTo>
                    <a:pt x="3" y="6"/>
                    <a:pt x="6" y="5"/>
                    <a:pt x="7" y="3"/>
                  </a:cubicBezTo>
                  <a:cubicBezTo>
                    <a:pt x="7" y="3"/>
                    <a:pt x="7" y="3"/>
                    <a:pt x="7" y="3"/>
                  </a:cubicBezTo>
                  <a:moveTo>
                    <a:pt x="7" y="2"/>
                  </a:moveTo>
                  <a:cubicBezTo>
                    <a:pt x="7" y="2"/>
                    <a:pt x="7" y="2"/>
                    <a:pt x="7" y="2"/>
                  </a:cubicBezTo>
                  <a:cubicBezTo>
                    <a:pt x="7" y="2"/>
                    <a:pt x="7" y="2"/>
                    <a:pt x="7" y="2"/>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1" y="1"/>
                  </a:moveTo>
                  <a:cubicBezTo>
                    <a:pt x="1" y="1"/>
                    <a:pt x="1" y="1"/>
                    <a:pt x="1" y="1"/>
                  </a:cubicBezTo>
                  <a:cubicBezTo>
                    <a:pt x="1" y="1"/>
                    <a:pt x="1" y="1"/>
                    <a:pt x="1" y="1"/>
                  </a:cubicBezTo>
                  <a:moveTo>
                    <a:pt x="1" y="1"/>
                  </a:moveTo>
                  <a:cubicBezTo>
                    <a:pt x="1" y="1"/>
                    <a:pt x="1" y="1"/>
                    <a:pt x="1" y="1"/>
                  </a:cubicBezTo>
                  <a:cubicBezTo>
                    <a:pt x="1" y="1"/>
                    <a:pt x="1" y="1"/>
                    <a:pt x="1" y="1"/>
                  </a:cubicBezTo>
                  <a:moveTo>
                    <a:pt x="1" y="1"/>
                  </a:moveTo>
                  <a:cubicBezTo>
                    <a:pt x="1" y="1"/>
                    <a:pt x="1" y="1"/>
                    <a:pt x="1" y="1"/>
                  </a:cubicBezTo>
                  <a:cubicBezTo>
                    <a:pt x="1" y="1"/>
                    <a:pt x="1" y="1"/>
                    <a:pt x="1" y="1"/>
                  </a:cubicBezTo>
                  <a:moveTo>
                    <a:pt x="4" y="0"/>
                  </a:moveTo>
                  <a:cubicBezTo>
                    <a:pt x="4" y="0"/>
                    <a:pt x="4" y="0"/>
                    <a:pt x="4" y="0"/>
                  </a:cubicBezTo>
                  <a:cubicBezTo>
                    <a:pt x="4" y="0"/>
                    <a:pt x="4" y="0"/>
                    <a:pt x="4" y="0"/>
                  </a:cubicBezTo>
                  <a:moveTo>
                    <a:pt x="4" y="0"/>
                  </a:moveTo>
                  <a:cubicBezTo>
                    <a:pt x="4" y="0"/>
                    <a:pt x="4" y="0"/>
                    <a:pt x="4" y="0"/>
                  </a:cubicBezTo>
                  <a:cubicBezTo>
                    <a:pt x="4" y="0"/>
                    <a:pt x="4" y="0"/>
                    <a:pt x="4" y="0"/>
                  </a:cubicBezTo>
                  <a:moveTo>
                    <a:pt x="4" y="0"/>
                  </a:moveTo>
                  <a:cubicBezTo>
                    <a:pt x="4" y="0"/>
                    <a:pt x="4" y="0"/>
                    <a:pt x="4" y="0"/>
                  </a:cubicBezTo>
                  <a:cubicBezTo>
                    <a:pt x="4" y="0"/>
                    <a:pt x="4" y="0"/>
                    <a:pt x="4" y="0"/>
                  </a:cubicBezTo>
                  <a:moveTo>
                    <a:pt x="5" y="0"/>
                  </a:moveTo>
                  <a:cubicBezTo>
                    <a:pt x="5" y="0"/>
                    <a:pt x="4" y="0"/>
                    <a:pt x="4" y="0"/>
                  </a:cubicBezTo>
                  <a:cubicBezTo>
                    <a:pt x="4" y="0"/>
                    <a:pt x="5" y="0"/>
                    <a:pt x="5" y="0"/>
                  </a:cubicBezTo>
                  <a:moveTo>
                    <a:pt x="6" y="0"/>
                  </a:moveTo>
                  <a:cubicBezTo>
                    <a:pt x="5" y="0"/>
                    <a:pt x="5" y="0"/>
                    <a:pt x="5" y="0"/>
                  </a:cubicBezTo>
                  <a:cubicBezTo>
                    <a:pt x="5" y="0"/>
                    <a:pt x="5" y="0"/>
                    <a:pt x="6" y="0"/>
                  </a:cubicBezTo>
                  <a:moveTo>
                    <a:pt x="6" y="0"/>
                  </a:moveTo>
                  <a:cubicBezTo>
                    <a:pt x="6" y="0"/>
                    <a:pt x="6" y="0"/>
                    <a:pt x="6" y="0"/>
                  </a:cubicBezTo>
                  <a:cubicBezTo>
                    <a:pt x="6" y="0"/>
                    <a:pt x="6" y="0"/>
                    <a:pt x="6" y="0"/>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1" name="Freeform 511"/>
            <p:cNvSpPr>
              <a:spLocks noEditPoints="1"/>
            </p:cNvSpPr>
            <p:nvPr/>
          </p:nvSpPr>
          <p:spPr bwMode="auto">
            <a:xfrm>
              <a:off x="1355" y="835"/>
              <a:ext cx="3" cy="2"/>
            </a:xfrm>
            <a:custGeom>
              <a:avLst/>
              <a:gdLst>
                <a:gd name="T0" fmla="*/ 1 w 2"/>
                <a:gd name="T1" fmla="*/ 0 h 1"/>
                <a:gd name="T2" fmla="*/ 0 w 2"/>
                <a:gd name="T3" fmla="*/ 1 h 1"/>
                <a:gd name="T4" fmla="*/ 1 w 2"/>
                <a:gd name="T5" fmla="*/ 0 h 1"/>
                <a:gd name="T6" fmla="*/ 1 w 2"/>
                <a:gd name="T7" fmla="*/ 0 h 1"/>
                <a:gd name="T8" fmla="*/ 1 w 2"/>
                <a:gd name="T9" fmla="*/ 0 h 1"/>
                <a:gd name="T10" fmla="*/ 2 w 2"/>
                <a:gd name="T11" fmla="*/ 0 h 1"/>
                <a:gd name="T12" fmla="*/ 1 w 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1" y="0"/>
                  </a:moveTo>
                  <a:cubicBezTo>
                    <a:pt x="1" y="1"/>
                    <a:pt x="0" y="1"/>
                    <a:pt x="0" y="1"/>
                  </a:cubicBezTo>
                  <a:cubicBezTo>
                    <a:pt x="0" y="1"/>
                    <a:pt x="1" y="1"/>
                    <a:pt x="1" y="0"/>
                  </a:cubicBezTo>
                  <a:moveTo>
                    <a:pt x="1" y="0"/>
                  </a:moveTo>
                  <a:cubicBezTo>
                    <a:pt x="1" y="0"/>
                    <a:pt x="1" y="0"/>
                    <a:pt x="1" y="0"/>
                  </a:cubicBezTo>
                  <a:cubicBezTo>
                    <a:pt x="1" y="0"/>
                    <a:pt x="1" y="0"/>
                    <a:pt x="2"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2" name="Freeform 512"/>
            <p:cNvSpPr>
              <a:spLocks noEditPoints="1"/>
            </p:cNvSpPr>
            <p:nvPr/>
          </p:nvSpPr>
          <p:spPr bwMode="auto">
            <a:xfrm>
              <a:off x="1344" y="835"/>
              <a:ext cx="14" cy="7"/>
            </a:xfrm>
            <a:custGeom>
              <a:avLst/>
              <a:gdLst>
                <a:gd name="T0" fmla="*/ 8 w 10"/>
                <a:gd name="T1" fmla="*/ 1 h 5"/>
                <a:gd name="T2" fmla="*/ 9 w 10"/>
                <a:gd name="T3" fmla="*/ 0 h 5"/>
                <a:gd name="T4" fmla="*/ 8 w 10"/>
                <a:gd name="T5" fmla="*/ 1 h 5"/>
                <a:gd name="T6" fmla="*/ 9 w 10"/>
                <a:gd name="T7" fmla="*/ 0 h 5"/>
                <a:gd name="T8" fmla="*/ 7 w 10"/>
                <a:gd name="T9" fmla="*/ 1 h 5"/>
                <a:gd name="T10" fmla="*/ 7 w 10"/>
                <a:gd name="T11" fmla="*/ 1 h 5"/>
                <a:gd name="T12" fmla="*/ 7 w 10"/>
                <a:gd name="T13" fmla="*/ 1 h 5"/>
                <a:gd name="T14" fmla="*/ 7 w 10"/>
                <a:gd name="T15" fmla="*/ 1 h 5"/>
                <a:gd name="T16" fmla="*/ 7 w 10"/>
                <a:gd name="T17" fmla="*/ 1 h 5"/>
                <a:gd name="T18" fmla="*/ 0 w 10"/>
                <a:gd name="T19" fmla="*/ 5 h 5"/>
                <a:gd name="T20" fmla="*/ 1 w 10"/>
                <a:gd name="T21" fmla="*/ 5 h 5"/>
                <a:gd name="T22" fmla="*/ 8 w 10"/>
                <a:gd name="T23" fmla="*/ 1 h 5"/>
                <a:gd name="T24" fmla="*/ 10 w 10"/>
                <a:gd name="T25" fmla="*/ 0 h 5"/>
                <a:gd name="T26" fmla="*/ 10 w 10"/>
                <a:gd name="T27" fmla="*/ 0 h 5"/>
                <a:gd name="T28" fmla="*/ 10 w 10"/>
                <a:gd name="T29" fmla="*/ 0 h 5"/>
                <a:gd name="T30" fmla="*/ 9 w 10"/>
                <a:gd name="T3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5">
                  <a:moveTo>
                    <a:pt x="8" y="1"/>
                  </a:moveTo>
                  <a:cubicBezTo>
                    <a:pt x="8" y="1"/>
                    <a:pt x="9" y="1"/>
                    <a:pt x="9" y="0"/>
                  </a:cubicBezTo>
                  <a:cubicBezTo>
                    <a:pt x="9" y="1"/>
                    <a:pt x="8" y="1"/>
                    <a:pt x="8" y="1"/>
                  </a:cubicBezTo>
                  <a:moveTo>
                    <a:pt x="9" y="0"/>
                  </a:moveTo>
                  <a:cubicBezTo>
                    <a:pt x="9" y="0"/>
                    <a:pt x="8" y="0"/>
                    <a:pt x="7" y="1"/>
                  </a:cubicBezTo>
                  <a:cubicBezTo>
                    <a:pt x="7" y="1"/>
                    <a:pt x="7" y="1"/>
                    <a:pt x="7" y="1"/>
                  </a:cubicBezTo>
                  <a:cubicBezTo>
                    <a:pt x="7" y="1"/>
                    <a:pt x="7" y="1"/>
                    <a:pt x="7" y="1"/>
                  </a:cubicBezTo>
                  <a:cubicBezTo>
                    <a:pt x="7" y="1"/>
                    <a:pt x="7" y="1"/>
                    <a:pt x="7" y="1"/>
                  </a:cubicBezTo>
                  <a:cubicBezTo>
                    <a:pt x="7" y="1"/>
                    <a:pt x="7" y="1"/>
                    <a:pt x="7" y="1"/>
                  </a:cubicBezTo>
                  <a:cubicBezTo>
                    <a:pt x="7" y="1"/>
                    <a:pt x="1" y="2"/>
                    <a:pt x="0" y="5"/>
                  </a:cubicBezTo>
                  <a:cubicBezTo>
                    <a:pt x="0" y="5"/>
                    <a:pt x="0" y="5"/>
                    <a:pt x="1" y="5"/>
                  </a:cubicBezTo>
                  <a:cubicBezTo>
                    <a:pt x="2" y="5"/>
                    <a:pt x="4" y="5"/>
                    <a:pt x="8" y="1"/>
                  </a:cubicBezTo>
                  <a:cubicBezTo>
                    <a:pt x="9" y="1"/>
                    <a:pt x="9" y="0"/>
                    <a:pt x="10" y="0"/>
                  </a:cubicBezTo>
                  <a:cubicBezTo>
                    <a:pt x="10" y="0"/>
                    <a:pt x="10" y="0"/>
                    <a:pt x="10" y="0"/>
                  </a:cubicBezTo>
                  <a:cubicBezTo>
                    <a:pt x="10" y="0"/>
                    <a:pt x="10" y="0"/>
                    <a:pt x="10" y="0"/>
                  </a:cubicBezTo>
                  <a:cubicBezTo>
                    <a:pt x="9" y="0"/>
                    <a:pt x="9"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 name="Freeform 513"/>
            <p:cNvSpPr>
              <a:spLocks noEditPoints="1"/>
            </p:cNvSpPr>
            <p:nvPr/>
          </p:nvSpPr>
          <p:spPr bwMode="auto">
            <a:xfrm>
              <a:off x="1354" y="835"/>
              <a:ext cx="10" cy="9"/>
            </a:xfrm>
            <a:custGeom>
              <a:avLst/>
              <a:gdLst>
                <a:gd name="T0" fmla="*/ 6 w 7"/>
                <a:gd name="T1" fmla="*/ 2 h 6"/>
                <a:gd name="T2" fmla="*/ 5 w 7"/>
                <a:gd name="T3" fmla="*/ 4 h 6"/>
                <a:gd name="T4" fmla="*/ 6 w 7"/>
                <a:gd name="T5" fmla="*/ 4 h 6"/>
                <a:gd name="T6" fmla="*/ 7 w 7"/>
                <a:gd name="T7" fmla="*/ 3 h 6"/>
                <a:gd name="T8" fmla="*/ 7 w 7"/>
                <a:gd name="T9" fmla="*/ 2 h 6"/>
                <a:gd name="T10" fmla="*/ 6 w 7"/>
                <a:gd name="T11" fmla="*/ 2 h 6"/>
                <a:gd name="T12" fmla="*/ 3 w 7"/>
                <a:gd name="T13" fmla="*/ 0 h 6"/>
                <a:gd name="T14" fmla="*/ 3 w 7"/>
                <a:gd name="T15" fmla="*/ 0 h 6"/>
                <a:gd name="T16" fmla="*/ 0 w 7"/>
                <a:gd name="T17" fmla="*/ 6 h 6"/>
                <a:gd name="T18" fmla="*/ 5 w 7"/>
                <a:gd name="T19" fmla="*/ 1 h 6"/>
                <a:gd name="T20" fmla="*/ 5 w 7"/>
                <a:gd name="T21" fmla="*/ 1 h 6"/>
                <a:gd name="T22" fmla="*/ 3 w 7"/>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6">
                  <a:moveTo>
                    <a:pt x="6" y="2"/>
                  </a:moveTo>
                  <a:cubicBezTo>
                    <a:pt x="6" y="2"/>
                    <a:pt x="6" y="3"/>
                    <a:pt x="5" y="4"/>
                  </a:cubicBezTo>
                  <a:cubicBezTo>
                    <a:pt x="5" y="4"/>
                    <a:pt x="6" y="4"/>
                    <a:pt x="6" y="4"/>
                  </a:cubicBezTo>
                  <a:cubicBezTo>
                    <a:pt x="6" y="4"/>
                    <a:pt x="7" y="4"/>
                    <a:pt x="7" y="3"/>
                  </a:cubicBezTo>
                  <a:cubicBezTo>
                    <a:pt x="7" y="2"/>
                    <a:pt x="7" y="2"/>
                    <a:pt x="7" y="2"/>
                  </a:cubicBezTo>
                  <a:cubicBezTo>
                    <a:pt x="6" y="2"/>
                    <a:pt x="6" y="2"/>
                    <a:pt x="6" y="2"/>
                  </a:cubicBezTo>
                  <a:moveTo>
                    <a:pt x="3" y="0"/>
                  </a:moveTo>
                  <a:cubicBezTo>
                    <a:pt x="3" y="0"/>
                    <a:pt x="3" y="0"/>
                    <a:pt x="3" y="0"/>
                  </a:cubicBezTo>
                  <a:cubicBezTo>
                    <a:pt x="3" y="0"/>
                    <a:pt x="0" y="5"/>
                    <a:pt x="0" y="6"/>
                  </a:cubicBezTo>
                  <a:cubicBezTo>
                    <a:pt x="0" y="6"/>
                    <a:pt x="3" y="3"/>
                    <a:pt x="5" y="1"/>
                  </a:cubicBezTo>
                  <a:cubicBezTo>
                    <a:pt x="5" y="1"/>
                    <a:pt x="5" y="1"/>
                    <a:pt x="5" y="1"/>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4" name="Freeform 514"/>
            <p:cNvSpPr>
              <a:spLocks noEditPoints="1"/>
            </p:cNvSpPr>
            <p:nvPr/>
          </p:nvSpPr>
          <p:spPr bwMode="auto">
            <a:xfrm>
              <a:off x="1329" y="762"/>
              <a:ext cx="22" cy="27"/>
            </a:xfrm>
            <a:custGeom>
              <a:avLst/>
              <a:gdLst>
                <a:gd name="T0" fmla="*/ 4 w 15"/>
                <a:gd name="T1" fmla="*/ 16 h 18"/>
                <a:gd name="T2" fmla="*/ 2 w 15"/>
                <a:gd name="T3" fmla="*/ 18 h 18"/>
                <a:gd name="T4" fmla="*/ 3 w 15"/>
                <a:gd name="T5" fmla="*/ 18 h 18"/>
                <a:gd name="T6" fmla="*/ 3 w 15"/>
                <a:gd name="T7" fmla="*/ 18 h 18"/>
                <a:gd name="T8" fmla="*/ 3 w 15"/>
                <a:gd name="T9" fmla="*/ 18 h 18"/>
                <a:gd name="T10" fmla="*/ 3 w 15"/>
                <a:gd name="T11" fmla="*/ 18 h 18"/>
                <a:gd name="T12" fmla="*/ 4 w 15"/>
                <a:gd name="T13" fmla="*/ 16 h 18"/>
                <a:gd name="T14" fmla="*/ 7 w 15"/>
                <a:gd name="T15" fmla="*/ 14 h 18"/>
                <a:gd name="T16" fmla="*/ 5 w 15"/>
                <a:gd name="T17" fmla="*/ 15 h 18"/>
                <a:gd name="T18" fmla="*/ 5 w 15"/>
                <a:gd name="T19" fmla="*/ 16 h 18"/>
                <a:gd name="T20" fmla="*/ 5 w 15"/>
                <a:gd name="T21" fmla="*/ 17 h 18"/>
                <a:gd name="T22" fmla="*/ 7 w 15"/>
                <a:gd name="T23" fmla="*/ 17 h 18"/>
                <a:gd name="T24" fmla="*/ 7 w 15"/>
                <a:gd name="T25" fmla="*/ 14 h 18"/>
                <a:gd name="T26" fmla="*/ 15 w 15"/>
                <a:gd name="T27" fmla="*/ 13 h 18"/>
                <a:gd name="T28" fmla="*/ 15 w 15"/>
                <a:gd name="T29" fmla="*/ 17 h 18"/>
                <a:gd name="T30" fmla="*/ 15 w 15"/>
                <a:gd name="T31" fmla="*/ 13 h 18"/>
                <a:gd name="T32" fmla="*/ 15 w 15"/>
                <a:gd name="T33" fmla="*/ 13 h 18"/>
                <a:gd name="T34" fmla="*/ 9 w 15"/>
                <a:gd name="T35" fmla="*/ 12 h 18"/>
                <a:gd name="T36" fmla="*/ 8 w 15"/>
                <a:gd name="T37" fmla="*/ 13 h 18"/>
                <a:gd name="T38" fmla="*/ 8 w 15"/>
                <a:gd name="T39" fmla="*/ 16 h 18"/>
                <a:gd name="T40" fmla="*/ 9 w 15"/>
                <a:gd name="T41" fmla="*/ 16 h 18"/>
                <a:gd name="T42" fmla="*/ 9 w 15"/>
                <a:gd name="T43" fmla="*/ 12 h 18"/>
                <a:gd name="T44" fmla="*/ 14 w 15"/>
                <a:gd name="T45" fmla="*/ 11 h 18"/>
                <a:gd name="T46" fmla="*/ 14 w 15"/>
                <a:gd name="T47" fmla="*/ 12 h 18"/>
                <a:gd name="T48" fmla="*/ 14 w 15"/>
                <a:gd name="T49" fmla="*/ 15 h 18"/>
                <a:gd name="T50" fmla="*/ 14 w 15"/>
                <a:gd name="T51" fmla="*/ 17 h 18"/>
                <a:gd name="T52" fmla="*/ 14 w 15"/>
                <a:gd name="T53" fmla="*/ 18 h 18"/>
                <a:gd name="T54" fmla="*/ 14 w 15"/>
                <a:gd name="T55" fmla="*/ 18 h 18"/>
                <a:gd name="T56" fmla="*/ 15 w 15"/>
                <a:gd name="T57" fmla="*/ 18 h 18"/>
                <a:gd name="T58" fmla="*/ 15 w 15"/>
                <a:gd name="T59" fmla="*/ 13 h 18"/>
                <a:gd name="T60" fmla="*/ 14 w 15"/>
                <a:gd name="T61" fmla="*/ 11 h 18"/>
                <a:gd name="T62" fmla="*/ 11 w 15"/>
                <a:gd name="T63" fmla="*/ 11 h 18"/>
                <a:gd name="T64" fmla="*/ 11 w 15"/>
                <a:gd name="T65" fmla="*/ 12 h 18"/>
                <a:gd name="T66" fmla="*/ 10 w 15"/>
                <a:gd name="T67" fmla="*/ 12 h 18"/>
                <a:gd name="T68" fmla="*/ 10 w 15"/>
                <a:gd name="T69" fmla="*/ 15 h 18"/>
                <a:gd name="T70" fmla="*/ 10 w 15"/>
                <a:gd name="T71" fmla="*/ 16 h 18"/>
                <a:gd name="T72" fmla="*/ 10 w 15"/>
                <a:gd name="T73" fmla="*/ 16 h 18"/>
                <a:gd name="T74" fmla="*/ 12 w 15"/>
                <a:gd name="T75" fmla="*/ 16 h 18"/>
                <a:gd name="T76" fmla="*/ 12 w 15"/>
                <a:gd name="T77" fmla="*/ 14 h 18"/>
                <a:gd name="T78" fmla="*/ 11 w 15"/>
                <a:gd name="T79" fmla="*/ 11 h 18"/>
                <a:gd name="T80" fmla="*/ 4 w 15"/>
                <a:gd name="T81" fmla="*/ 0 h 18"/>
                <a:gd name="T82" fmla="*/ 8 w 15"/>
                <a:gd name="T83" fmla="*/ 5 h 18"/>
                <a:gd name="T84" fmla="*/ 10 w 15"/>
                <a:gd name="T85" fmla="*/ 7 h 18"/>
                <a:gd name="T86" fmla="*/ 6 w 15"/>
                <a:gd name="T87" fmla="*/ 9 h 18"/>
                <a:gd name="T88" fmla="*/ 7 w 15"/>
                <a:gd name="T89" fmla="*/ 10 h 18"/>
                <a:gd name="T90" fmla="*/ 8 w 15"/>
                <a:gd name="T91" fmla="*/ 10 h 18"/>
                <a:gd name="T92" fmla="*/ 9 w 15"/>
                <a:gd name="T93" fmla="*/ 10 h 18"/>
                <a:gd name="T94" fmla="*/ 10 w 15"/>
                <a:gd name="T95" fmla="*/ 10 h 18"/>
                <a:gd name="T96" fmla="*/ 12 w 15"/>
                <a:gd name="T97" fmla="*/ 11 h 18"/>
                <a:gd name="T98" fmla="*/ 13 w 15"/>
                <a:gd name="T99" fmla="*/ 16 h 18"/>
                <a:gd name="T100" fmla="*/ 13 w 15"/>
                <a:gd name="T101" fmla="*/ 17 h 18"/>
                <a:gd name="T102" fmla="*/ 13 w 15"/>
                <a:gd name="T103" fmla="*/ 12 h 18"/>
                <a:gd name="T104" fmla="*/ 14 w 15"/>
                <a:gd name="T105" fmla="*/ 10 h 18"/>
                <a:gd name="T106" fmla="*/ 14 w 15"/>
                <a:gd name="T107" fmla="*/ 11 h 18"/>
                <a:gd name="T108" fmla="*/ 14 w 15"/>
                <a:gd name="T109" fmla="*/ 11 h 18"/>
                <a:gd name="T110" fmla="*/ 15 w 15"/>
                <a:gd name="T111" fmla="*/ 11 h 18"/>
                <a:gd name="T112" fmla="*/ 14 w 15"/>
                <a:gd name="T113" fmla="*/ 6 h 18"/>
                <a:gd name="T114" fmla="*/ 5 w 15"/>
                <a:gd name="T115" fmla="*/ 0 h 18"/>
                <a:gd name="T116" fmla="*/ 4 w 15"/>
                <a:gd name="T1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 h="18">
                  <a:moveTo>
                    <a:pt x="4" y="16"/>
                  </a:moveTo>
                  <a:cubicBezTo>
                    <a:pt x="2" y="17"/>
                    <a:pt x="2" y="18"/>
                    <a:pt x="2" y="18"/>
                  </a:cubicBezTo>
                  <a:cubicBezTo>
                    <a:pt x="3" y="18"/>
                    <a:pt x="3" y="18"/>
                    <a:pt x="3" y="18"/>
                  </a:cubicBezTo>
                  <a:cubicBezTo>
                    <a:pt x="3" y="18"/>
                    <a:pt x="3" y="18"/>
                    <a:pt x="3" y="18"/>
                  </a:cubicBezTo>
                  <a:cubicBezTo>
                    <a:pt x="3" y="18"/>
                    <a:pt x="3" y="18"/>
                    <a:pt x="3" y="18"/>
                  </a:cubicBezTo>
                  <a:cubicBezTo>
                    <a:pt x="3" y="18"/>
                    <a:pt x="3" y="18"/>
                    <a:pt x="3" y="18"/>
                  </a:cubicBezTo>
                  <a:cubicBezTo>
                    <a:pt x="3" y="17"/>
                    <a:pt x="3" y="16"/>
                    <a:pt x="4" y="16"/>
                  </a:cubicBezTo>
                  <a:moveTo>
                    <a:pt x="7" y="14"/>
                  </a:moveTo>
                  <a:cubicBezTo>
                    <a:pt x="6" y="14"/>
                    <a:pt x="6" y="15"/>
                    <a:pt x="5" y="15"/>
                  </a:cubicBezTo>
                  <a:cubicBezTo>
                    <a:pt x="5" y="16"/>
                    <a:pt x="5" y="16"/>
                    <a:pt x="5" y="16"/>
                  </a:cubicBezTo>
                  <a:cubicBezTo>
                    <a:pt x="5" y="17"/>
                    <a:pt x="5" y="17"/>
                    <a:pt x="5" y="17"/>
                  </a:cubicBezTo>
                  <a:cubicBezTo>
                    <a:pt x="5" y="17"/>
                    <a:pt x="6" y="17"/>
                    <a:pt x="7" y="17"/>
                  </a:cubicBezTo>
                  <a:cubicBezTo>
                    <a:pt x="7" y="16"/>
                    <a:pt x="7" y="15"/>
                    <a:pt x="7" y="14"/>
                  </a:cubicBezTo>
                  <a:moveTo>
                    <a:pt x="15" y="13"/>
                  </a:moveTo>
                  <a:cubicBezTo>
                    <a:pt x="15" y="14"/>
                    <a:pt x="15" y="16"/>
                    <a:pt x="15" y="17"/>
                  </a:cubicBezTo>
                  <a:cubicBezTo>
                    <a:pt x="15" y="16"/>
                    <a:pt x="15" y="15"/>
                    <a:pt x="15" y="13"/>
                  </a:cubicBezTo>
                  <a:cubicBezTo>
                    <a:pt x="15" y="13"/>
                    <a:pt x="15" y="13"/>
                    <a:pt x="15" y="13"/>
                  </a:cubicBezTo>
                  <a:moveTo>
                    <a:pt x="9" y="12"/>
                  </a:moveTo>
                  <a:cubicBezTo>
                    <a:pt x="9" y="13"/>
                    <a:pt x="9" y="13"/>
                    <a:pt x="8" y="13"/>
                  </a:cubicBezTo>
                  <a:cubicBezTo>
                    <a:pt x="8" y="14"/>
                    <a:pt x="8" y="15"/>
                    <a:pt x="8" y="16"/>
                  </a:cubicBezTo>
                  <a:cubicBezTo>
                    <a:pt x="8" y="16"/>
                    <a:pt x="9" y="16"/>
                    <a:pt x="9" y="16"/>
                  </a:cubicBezTo>
                  <a:cubicBezTo>
                    <a:pt x="9" y="15"/>
                    <a:pt x="9" y="14"/>
                    <a:pt x="9" y="12"/>
                  </a:cubicBezTo>
                  <a:moveTo>
                    <a:pt x="14" y="11"/>
                  </a:moveTo>
                  <a:cubicBezTo>
                    <a:pt x="14" y="11"/>
                    <a:pt x="14" y="12"/>
                    <a:pt x="14" y="12"/>
                  </a:cubicBezTo>
                  <a:cubicBezTo>
                    <a:pt x="14" y="12"/>
                    <a:pt x="14" y="15"/>
                    <a:pt x="14" y="15"/>
                  </a:cubicBezTo>
                  <a:cubicBezTo>
                    <a:pt x="14" y="16"/>
                    <a:pt x="14" y="16"/>
                    <a:pt x="14" y="17"/>
                  </a:cubicBezTo>
                  <a:cubicBezTo>
                    <a:pt x="14" y="18"/>
                    <a:pt x="14" y="18"/>
                    <a:pt x="14" y="18"/>
                  </a:cubicBezTo>
                  <a:cubicBezTo>
                    <a:pt x="14" y="18"/>
                    <a:pt x="14" y="18"/>
                    <a:pt x="14" y="18"/>
                  </a:cubicBezTo>
                  <a:cubicBezTo>
                    <a:pt x="14" y="18"/>
                    <a:pt x="15" y="18"/>
                    <a:pt x="15" y="18"/>
                  </a:cubicBezTo>
                  <a:cubicBezTo>
                    <a:pt x="15" y="16"/>
                    <a:pt x="15" y="13"/>
                    <a:pt x="15" y="13"/>
                  </a:cubicBezTo>
                  <a:cubicBezTo>
                    <a:pt x="15" y="12"/>
                    <a:pt x="15" y="11"/>
                    <a:pt x="14" y="11"/>
                  </a:cubicBezTo>
                  <a:moveTo>
                    <a:pt x="11" y="11"/>
                  </a:moveTo>
                  <a:cubicBezTo>
                    <a:pt x="11" y="11"/>
                    <a:pt x="11" y="12"/>
                    <a:pt x="11" y="12"/>
                  </a:cubicBezTo>
                  <a:cubicBezTo>
                    <a:pt x="11" y="12"/>
                    <a:pt x="10" y="12"/>
                    <a:pt x="10" y="12"/>
                  </a:cubicBezTo>
                  <a:cubicBezTo>
                    <a:pt x="10" y="13"/>
                    <a:pt x="10" y="15"/>
                    <a:pt x="10" y="15"/>
                  </a:cubicBezTo>
                  <a:cubicBezTo>
                    <a:pt x="10" y="15"/>
                    <a:pt x="10" y="16"/>
                    <a:pt x="10" y="16"/>
                  </a:cubicBezTo>
                  <a:cubicBezTo>
                    <a:pt x="10" y="16"/>
                    <a:pt x="10" y="16"/>
                    <a:pt x="10" y="16"/>
                  </a:cubicBezTo>
                  <a:cubicBezTo>
                    <a:pt x="11" y="16"/>
                    <a:pt x="11" y="16"/>
                    <a:pt x="12" y="16"/>
                  </a:cubicBezTo>
                  <a:cubicBezTo>
                    <a:pt x="12" y="15"/>
                    <a:pt x="12" y="14"/>
                    <a:pt x="12" y="14"/>
                  </a:cubicBezTo>
                  <a:cubicBezTo>
                    <a:pt x="12" y="11"/>
                    <a:pt x="11" y="11"/>
                    <a:pt x="11" y="11"/>
                  </a:cubicBezTo>
                  <a:moveTo>
                    <a:pt x="4" y="0"/>
                  </a:moveTo>
                  <a:cubicBezTo>
                    <a:pt x="0" y="0"/>
                    <a:pt x="8" y="5"/>
                    <a:pt x="8" y="5"/>
                  </a:cubicBezTo>
                  <a:cubicBezTo>
                    <a:pt x="7" y="7"/>
                    <a:pt x="10" y="7"/>
                    <a:pt x="10" y="7"/>
                  </a:cubicBezTo>
                  <a:cubicBezTo>
                    <a:pt x="8" y="8"/>
                    <a:pt x="7" y="9"/>
                    <a:pt x="6" y="9"/>
                  </a:cubicBezTo>
                  <a:cubicBezTo>
                    <a:pt x="7" y="10"/>
                    <a:pt x="7" y="10"/>
                    <a:pt x="7" y="10"/>
                  </a:cubicBezTo>
                  <a:cubicBezTo>
                    <a:pt x="7" y="10"/>
                    <a:pt x="8" y="10"/>
                    <a:pt x="8" y="10"/>
                  </a:cubicBezTo>
                  <a:cubicBezTo>
                    <a:pt x="8" y="10"/>
                    <a:pt x="9" y="10"/>
                    <a:pt x="9" y="10"/>
                  </a:cubicBezTo>
                  <a:cubicBezTo>
                    <a:pt x="10" y="10"/>
                    <a:pt x="10" y="10"/>
                    <a:pt x="10" y="10"/>
                  </a:cubicBezTo>
                  <a:cubicBezTo>
                    <a:pt x="11" y="10"/>
                    <a:pt x="12" y="10"/>
                    <a:pt x="12" y="11"/>
                  </a:cubicBezTo>
                  <a:cubicBezTo>
                    <a:pt x="12" y="11"/>
                    <a:pt x="13" y="11"/>
                    <a:pt x="13" y="16"/>
                  </a:cubicBezTo>
                  <a:cubicBezTo>
                    <a:pt x="13" y="16"/>
                    <a:pt x="13" y="17"/>
                    <a:pt x="13" y="17"/>
                  </a:cubicBezTo>
                  <a:cubicBezTo>
                    <a:pt x="13" y="14"/>
                    <a:pt x="13" y="12"/>
                    <a:pt x="13" y="12"/>
                  </a:cubicBezTo>
                  <a:cubicBezTo>
                    <a:pt x="13" y="11"/>
                    <a:pt x="13" y="10"/>
                    <a:pt x="14" y="10"/>
                  </a:cubicBezTo>
                  <a:cubicBezTo>
                    <a:pt x="14" y="10"/>
                    <a:pt x="14" y="11"/>
                    <a:pt x="14" y="11"/>
                  </a:cubicBezTo>
                  <a:cubicBezTo>
                    <a:pt x="14" y="11"/>
                    <a:pt x="14" y="11"/>
                    <a:pt x="14" y="11"/>
                  </a:cubicBezTo>
                  <a:cubicBezTo>
                    <a:pt x="15" y="11"/>
                    <a:pt x="15" y="11"/>
                    <a:pt x="15" y="11"/>
                  </a:cubicBezTo>
                  <a:cubicBezTo>
                    <a:pt x="15" y="9"/>
                    <a:pt x="14" y="8"/>
                    <a:pt x="14" y="6"/>
                  </a:cubicBezTo>
                  <a:cubicBezTo>
                    <a:pt x="10" y="0"/>
                    <a:pt x="5" y="0"/>
                    <a:pt x="5" y="0"/>
                  </a:cubicBezTo>
                  <a:cubicBezTo>
                    <a:pt x="5"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5" name="Freeform 515"/>
            <p:cNvSpPr>
              <a:spLocks/>
            </p:cNvSpPr>
            <p:nvPr/>
          </p:nvSpPr>
          <p:spPr bwMode="auto">
            <a:xfrm>
              <a:off x="1332" y="789"/>
              <a:ext cx="2" cy="0"/>
            </a:xfrm>
            <a:custGeom>
              <a:avLst/>
              <a:gdLst>
                <a:gd name="T0" fmla="*/ 0 w 1"/>
                <a:gd name="T1" fmla="*/ 1 w 1"/>
                <a:gd name="T2" fmla="*/ 1 w 1"/>
                <a:gd name="T3" fmla="*/ 1 w 1"/>
                <a:gd name="T4" fmla="*/ 1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1" y="0"/>
                    <a:pt x="1" y="0"/>
                  </a:cubicBezTo>
                  <a:cubicBezTo>
                    <a:pt x="1" y="0"/>
                    <a:pt x="1" y="0"/>
                    <a:pt x="1" y="0"/>
                  </a:cubicBezTo>
                  <a:cubicBezTo>
                    <a:pt x="1" y="0"/>
                    <a:pt x="1" y="0"/>
                    <a:pt x="1" y="0"/>
                  </a:cubicBezTo>
                  <a:cubicBezTo>
                    <a:pt x="1" y="0"/>
                    <a:pt x="1" y="0"/>
                    <a:pt x="1"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6" name="Freeform 516"/>
            <p:cNvSpPr>
              <a:spLocks noEditPoints="1"/>
            </p:cNvSpPr>
            <p:nvPr/>
          </p:nvSpPr>
          <p:spPr bwMode="auto">
            <a:xfrm>
              <a:off x="1334" y="776"/>
              <a:ext cx="7" cy="13"/>
            </a:xfrm>
            <a:custGeom>
              <a:avLst/>
              <a:gdLst>
                <a:gd name="T0" fmla="*/ 2 w 5"/>
                <a:gd name="T1" fmla="*/ 6 h 9"/>
                <a:gd name="T2" fmla="*/ 1 w 5"/>
                <a:gd name="T3" fmla="*/ 7 h 9"/>
                <a:gd name="T4" fmla="*/ 0 w 5"/>
                <a:gd name="T5" fmla="*/ 9 h 9"/>
                <a:gd name="T6" fmla="*/ 0 w 5"/>
                <a:gd name="T7" fmla="*/ 9 h 9"/>
                <a:gd name="T8" fmla="*/ 2 w 5"/>
                <a:gd name="T9" fmla="*/ 8 h 9"/>
                <a:gd name="T10" fmla="*/ 2 w 5"/>
                <a:gd name="T11" fmla="*/ 7 h 9"/>
                <a:gd name="T12" fmla="*/ 2 w 5"/>
                <a:gd name="T13" fmla="*/ 6 h 9"/>
                <a:gd name="T14" fmla="*/ 5 w 5"/>
                <a:gd name="T15" fmla="*/ 4 h 9"/>
                <a:gd name="T16" fmla="*/ 4 w 5"/>
                <a:gd name="T17" fmla="*/ 5 h 9"/>
                <a:gd name="T18" fmla="*/ 4 w 5"/>
                <a:gd name="T19" fmla="*/ 8 h 9"/>
                <a:gd name="T20" fmla="*/ 5 w 5"/>
                <a:gd name="T21" fmla="*/ 7 h 9"/>
                <a:gd name="T22" fmla="*/ 5 w 5"/>
                <a:gd name="T23" fmla="*/ 4 h 9"/>
                <a:gd name="T24" fmla="*/ 3 w 5"/>
                <a:gd name="T25" fmla="*/ 0 h 9"/>
                <a:gd name="T26" fmla="*/ 3 w 5"/>
                <a:gd name="T27" fmla="*/ 1 h 9"/>
                <a:gd name="T28" fmla="*/ 4 w 5"/>
                <a:gd name="T29" fmla="*/ 1 h 9"/>
                <a:gd name="T30" fmla="*/ 5 w 5"/>
                <a:gd name="T31" fmla="*/ 1 h 9"/>
                <a:gd name="T32" fmla="*/ 4 w 5"/>
                <a:gd name="T33" fmla="*/ 1 h 9"/>
                <a:gd name="T34" fmla="*/ 3 w 5"/>
                <a:gd name="T3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9">
                  <a:moveTo>
                    <a:pt x="2" y="6"/>
                  </a:moveTo>
                  <a:cubicBezTo>
                    <a:pt x="1" y="6"/>
                    <a:pt x="1" y="7"/>
                    <a:pt x="1" y="7"/>
                  </a:cubicBezTo>
                  <a:cubicBezTo>
                    <a:pt x="0" y="7"/>
                    <a:pt x="0" y="8"/>
                    <a:pt x="0" y="9"/>
                  </a:cubicBezTo>
                  <a:cubicBezTo>
                    <a:pt x="0" y="9"/>
                    <a:pt x="0" y="9"/>
                    <a:pt x="0" y="9"/>
                  </a:cubicBezTo>
                  <a:cubicBezTo>
                    <a:pt x="1" y="9"/>
                    <a:pt x="1" y="8"/>
                    <a:pt x="2" y="8"/>
                  </a:cubicBezTo>
                  <a:cubicBezTo>
                    <a:pt x="2" y="8"/>
                    <a:pt x="2" y="8"/>
                    <a:pt x="2" y="7"/>
                  </a:cubicBezTo>
                  <a:cubicBezTo>
                    <a:pt x="2" y="7"/>
                    <a:pt x="2" y="7"/>
                    <a:pt x="2" y="6"/>
                  </a:cubicBezTo>
                  <a:moveTo>
                    <a:pt x="5" y="4"/>
                  </a:moveTo>
                  <a:cubicBezTo>
                    <a:pt x="5" y="4"/>
                    <a:pt x="4" y="4"/>
                    <a:pt x="4" y="5"/>
                  </a:cubicBezTo>
                  <a:cubicBezTo>
                    <a:pt x="4" y="6"/>
                    <a:pt x="4" y="7"/>
                    <a:pt x="4" y="8"/>
                  </a:cubicBezTo>
                  <a:cubicBezTo>
                    <a:pt x="4" y="7"/>
                    <a:pt x="5" y="7"/>
                    <a:pt x="5" y="7"/>
                  </a:cubicBezTo>
                  <a:cubicBezTo>
                    <a:pt x="5" y="6"/>
                    <a:pt x="5" y="5"/>
                    <a:pt x="5" y="4"/>
                  </a:cubicBezTo>
                  <a:moveTo>
                    <a:pt x="3" y="0"/>
                  </a:moveTo>
                  <a:cubicBezTo>
                    <a:pt x="2" y="1"/>
                    <a:pt x="3" y="1"/>
                    <a:pt x="3" y="1"/>
                  </a:cubicBezTo>
                  <a:cubicBezTo>
                    <a:pt x="4" y="1"/>
                    <a:pt x="4" y="1"/>
                    <a:pt x="4" y="1"/>
                  </a:cubicBezTo>
                  <a:cubicBezTo>
                    <a:pt x="5" y="1"/>
                    <a:pt x="5" y="1"/>
                    <a:pt x="5" y="1"/>
                  </a:cubicBezTo>
                  <a:cubicBezTo>
                    <a:pt x="5" y="1"/>
                    <a:pt x="4" y="1"/>
                    <a:pt x="4" y="1"/>
                  </a:cubicBezTo>
                  <a:cubicBezTo>
                    <a:pt x="4" y="1"/>
                    <a:pt x="4" y="1"/>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7" name="Freeform 517"/>
            <p:cNvSpPr>
              <a:spLocks noEditPoints="1"/>
            </p:cNvSpPr>
            <p:nvPr/>
          </p:nvSpPr>
          <p:spPr bwMode="auto">
            <a:xfrm>
              <a:off x="1342" y="777"/>
              <a:ext cx="6" cy="9"/>
            </a:xfrm>
            <a:custGeom>
              <a:avLst/>
              <a:gdLst>
                <a:gd name="T0" fmla="*/ 1 w 4"/>
                <a:gd name="T1" fmla="*/ 2 h 6"/>
                <a:gd name="T2" fmla="*/ 0 w 4"/>
                <a:gd name="T3" fmla="*/ 2 h 6"/>
                <a:gd name="T4" fmla="*/ 0 w 4"/>
                <a:gd name="T5" fmla="*/ 6 h 6"/>
                <a:gd name="T6" fmla="*/ 1 w 4"/>
                <a:gd name="T7" fmla="*/ 6 h 6"/>
                <a:gd name="T8" fmla="*/ 1 w 4"/>
                <a:gd name="T9" fmla="*/ 5 h 6"/>
                <a:gd name="T10" fmla="*/ 1 w 4"/>
                <a:gd name="T11" fmla="*/ 2 h 6"/>
                <a:gd name="T12" fmla="*/ 1 w 4"/>
                <a:gd name="T13" fmla="*/ 0 h 6"/>
                <a:gd name="T14" fmla="*/ 0 w 4"/>
                <a:gd name="T15" fmla="*/ 0 h 6"/>
                <a:gd name="T16" fmla="*/ 1 w 4"/>
                <a:gd name="T17" fmla="*/ 0 h 6"/>
                <a:gd name="T18" fmla="*/ 2 w 4"/>
                <a:gd name="T19" fmla="*/ 1 h 6"/>
                <a:gd name="T20" fmla="*/ 3 w 4"/>
                <a:gd name="T21" fmla="*/ 4 h 6"/>
                <a:gd name="T22" fmla="*/ 3 w 4"/>
                <a:gd name="T23" fmla="*/ 6 h 6"/>
                <a:gd name="T24" fmla="*/ 4 w 4"/>
                <a:gd name="T25" fmla="*/ 6 h 6"/>
                <a:gd name="T26" fmla="*/ 3 w 4"/>
                <a:gd name="T27" fmla="*/ 1 h 6"/>
                <a:gd name="T28" fmla="*/ 1 w 4"/>
                <a:gd name="T2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 h="6">
                  <a:moveTo>
                    <a:pt x="1" y="2"/>
                  </a:moveTo>
                  <a:cubicBezTo>
                    <a:pt x="1" y="2"/>
                    <a:pt x="1" y="2"/>
                    <a:pt x="0" y="2"/>
                  </a:cubicBezTo>
                  <a:cubicBezTo>
                    <a:pt x="0" y="4"/>
                    <a:pt x="0" y="5"/>
                    <a:pt x="0" y="6"/>
                  </a:cubicBezTo>
                  <a:cubicBezTo>
                    <a:pt x="0" y="6"/>
                    <a:pt x="1" y="6"/>
                    <a:pt x="1" y="6"/>
                  </a:cubicBezTo>
                  <a:cubicBezTo>
                    <a:pt x="1" y="6"/>
                    <a:pt x="1" y="5"/>
                    <a:pt x="1" y="5"/>
                  </a:cubicBezTo>
                  <a:cubicBezTo>
                    <a:pt x="1" y="5"/>
                    <a:pt x="1" y="3"/>
                    <a:pt x="1" y="2"/>
                  </a:cubicBezTo>
                  <a:moveTo>
                    <a:pt x="1" y="0"/>
                  </a:moveTo>
                  <a:cubicBezTo>
                    <a:pt x="1" y="0"/>
                    <a:pt x="1" y="0"/>
                    <a:pt x="0" y="0"/>
                  </a:cubicBezTo>
                  <a:cubicBezTo>
                    <a:pt x="1" y="0"/>
                    <a:pt x="1" y="0"/>
                    <a:pt x="1" y="0"/>
                  </a:cubicBezTo>
                  <a:cubicBezTo>
                    <a:pt x="2" y="0"/>
                    <a:pt x="2" y="0"/>
                    <a:pt x="2" y="1"/>
                  </a:cubicBezTo>
                  <a:cubicBezTo>
                    <a:pt x="2" y="1"/>
                    <a:pt x="3" y="1"/>
                    <a:pt x="3" y="4"/>
                  </a:cubicBezTo>
                  <a:cubicBezTo>
                    <a:pt x="3" y="4"/>
                    <a:pt x="3" y="5"/>
                    <a:pt x="3" y="6"/>
                  </a:cubicBezTo>
                  <a:cubicBezTo>
                    <a:pt x="3" y="6"/>
                    <a:pt x="3" y="6"/>
                    <a:pt x="4" y="6"/>
                  </a:cubicBezTo>
                  <a:cubicBezTo>
                    <a:pt x="4" y="1"/>
                    <a:pt x="3" y="1"/>
                    <a:pt x="3" y="1"/>
                  </a:cubicBezTo>
                  <a:cubicBezTo>
                    <a:pt x="3"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8" name="Freeform 518"/>
            <p:cNvSpPr>
              <a:spLocks/>
            </p:cNvSpPr>
            <p:nvPr/>
          </p:nvSpPr>
          <p:spPr bwMode="auto">
            <a:xfrm>
              <a:off x="1348" y="777"/>
              <a:ext cx="3" cy="12"/>
            </a:xfrm>
            <a:custGeom>
              <a:avLst/>
              <a:gdLst>
                <a:gd name="T0" fmla="*/ 1 w 2"/>
                <a:gd name="T1" fmla="*/ 0 h 8"/>
                <a:gd name="T2" fmla="*/ 0 w 2"/>
                <a:gd name="T3" fmla="*/ 2 h 8"/>
                <a:gd name="T4" fmla="*/ 0 w 2"/>
                <a:gd name="T5" fmla="*/ 7 h 8"/>
                <a:gd name="T6" fmla="*/ 1 w 2"/>
                <a:gd name="T7" fmla="*/ 7 h 8"/>
                <a:gd name="T8" fmla="*/ 1 w 2"/>
                <a:gd name="T9" fmla="*/ 5 h 8"/>
                <a:gd name="T10" fmla="*/ 1 w 2"/>
                <a:gd name="T11" fmla="*/ 2 h 8"/>
                <a:gd name="T12" fmla="*/ 1 w 2"/>
                <a:gd name="T13" fmla="*/ 1 h 8"/>
                <a:gd name="T14" fmla="*/ 2 w 2"/>
                <a:gd name="T15" fmla="*/ 3 h 8"/>
                <a:gd name="T16" fmla="*/ 2 w 2"/>
                <a:gd name="T17" fmla="*/ 8 h 8"/>
                <a:gd name="T18" fmla="*/ 2 w 2"/>
                <a:gd name="T19" fmla="*/ 7 h 8"/>
                <a:gd name="T20" fmla="*/ 2 w 2"/>
                <a:gd name="T21" fmla="*/ 3 h 8"/>
                <a:gd name="T22" fmla="*/ 2 w 2"/>
                <a:gd name="T23" fmla="*/ 1 h 8"/>
                <a:gd name="T24" fmla="*/ 1 w 2"/>
                <a:gd name="T25" fmla="*/ 1 h 8"/>
                <a:gd name="T26" fmla="*/ 1 w 2"/>
                <a:gd name="T27" fmla="*/ 1 h 8"/>
                <a:gd name="T28" fmla="*/ 1 w 2"/>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 h="8">
                  <a:moveTo>
                    <a:pt x="1" y="0"/>
                  </a:moveTo>
                  <a:cubicBezTo>
                    <a:pt x="0" y="0"/>
                    <a:pt x="0" y="1"/>
                    <a:pt x="0" y="2"/>
                  </a:cubicBezTo>
                  <a:cubicBezTo>
                    <a:pt x="0" y="2"/>
                    <a:pt x="0" y="4"/>
                    <a:pt x="0" y="7"/>
                  </a:cubicBezTo>
                  <a:cubicBezTo>
                    <a:pt x="0" y="7"/>
                    <a:pt x="1" y="7"/>
                    <a:pt x="1" y="7"/>
                  </a:cubicBezTo>
                  <a:cubicBezTo>
                    <a:pt x="1" y="6"/>
                    <a:pt x="1" y="6"/>
                    <a:pt x="1" y="5"/>
                  </a:cubicBezTo>
                  <a:cubicBezTo>
                    <a:pt x="1" y="5"/>
                    <a:pt x="1" y="2"/>
                    <a:pt x="1" y="2"/>
                  </a:cubicBezTo>
                  <a:cubicBezTo>
                    <a:pt x="1" y="2"/>
                    <a:pt x="1" y="1"/>
                    <a:pt x="1" y="1"/>
                  </a:cubicBezTo>
                  <a:cubicBezTo>
                    <a:pt x="2" y="1"/>
                    <a:pt x="2" y="2"/>
                    <a:pt x="2" y="3"/>
                  </a:cubicBezTo>
                  <a:cubicBezTo>
                    <a:pt x="2" y="3"/>
                    <a:pt x="2" y="6"/>
                    <a:pt x="2" y="8"/>
                  </a:cubicBezTo>
                  <a:cubicBezTo>
                    <a:pt x="2" y="8"/>
                    <a:pt x="2" y="7"/>
                    <a:pt x="2" y="7"/>
                  </a:cubicBezTo>
                  <a:cubicBezTo>
                    <a:pt x="2" y="6"/>
                    <a:pt x="2" y="4"/>
                    <a:pt x="2" y="3"/>
                  </a:cubicBezTo>
                  <a:cubicBezTo>
                    <a:pt x="2" y="2"/>
                    <a:pt x="2" y="2"/>
                    <a:pt x="2" y="1"/>
                  </a:cubicBezTo>
                  <a:cubicBezTo>
                    <a:pt x="2" y="1"/>
                    <a:pt x="2" y="1"/>
                    <a:pt x="1" y="1"/>
                  </a:cubicBezTo>
                  <a:cubicBezTo>
                    <a:pt x="1" y="1"/>
                    <a:pt x="1" y="1"/>
                    <a:pt x="1" y="1"/>
                  </a:cubicBezTo>
                  <a:cubicBezTo>
                    <a:pt x="1" y="1"/>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9" name="Freeform 519"/>
            <p:cNvSpPr>
              <a:spLocks/>
            </p:cNvSpPr>
            <p:nvPr/>
          </p:nvSpPr>
          <p:spPr bwMode="auto">
            <a:xfrm>
              <a:off x="1313" y="777"/>
              <a:ext cx="25" cy="47"/>
            </a:xfrm>
            <a:custGeom>
              <a:avLst/>
              <a:gdLst>
                <a:gd name="T0" fmla="*/ 17 w 17"/>
                <a:gd name="T1" fmla="*/ 22 h 32"/>
                <a:gd name="T2" fmla="*/ 17 w 17"/>
                <a:gd name="T3" fmla="*/ 24 h 32"/>
                <a:gd name="T4" fmla="*/ 15 w 17"/>
                <a:gd name="T5" fmla="*/ 26 h 32"/>
                <a:gd name="T6" fmla="*/ 13 w 17"/>
                <a:gd name="T7" fmla="*/ 28 h 32"/>
                <a:gd name="T8" fmla="*/ 11 w 17"/>
                <a:gd name="T9" fmla="*/ 29 h 32"/>
                <a:gd name="T10" fmla="*/ 11 w 17"/>
                <a:gd name="T11" fmla="*/ 31 h 32"/>
                <a:gd name="T12" fmla="*/ 11 w 17"/>
                <a:gd name="T13" fmla="*/ 32 h 32"/>
                <a:gd name="T14" fmla="*/ 10 w 17"/>
                <a:gd name="T15" fmla="*/ 32 h 32"/>
                <a:gd name="T16" fmla="*/ 7 w 17"/>
                <a:gd name="T17" fmla="*/ 32 h 32"/>
                <a:gd name="T18" fmla="*/ 6 w 17"/>
                <a:gd name="T19" fmla="*/ 32 h 32"/>
                <a:gd name="T20" fmla="*/ 6 w 17"/>
                <a:gd name="T21" fmla="*/ 30 h 32"/>
                <a:gd name="T22" fmla="*/ 6 w 17"/>
                <a:gd name="T23" fmla="*/ 29 h 32"/>
                <a:gd name="T24" fmla="*/ 2 w 17"/>
                <a:gd name="T25" fmla="*/ 28 h 32"/>
                <a:gd name="T26" fmla="*/ 0 w 17"/>
                <a:gd name="T27" fmla="*/ 27 h 32"/>
                <a:gd name="T28" fmla="*/ 0 w 17"/>
                <a:gd name="T29" fmla="*/ 27 h 32"/>
                <a:gd name="T30" fmla="*/ 0 w 17"/>
                <a:gd name="T31" fmla="*/ 25 h 32"/>
                <a:gd name="T32" fmla="*/ 0 w 17"/>
                <a:gd name="T33" fmla="*/ 24 h 32"/>
                <a:gd name="T34" fmla="*/ 1 w 17"/>
                <a:gd name="T35" fmla="*/ 24 h 32"/>
                <a:gd name="T36" fmla="*/ 1 w 17"/>
                <a:gd name="T37" fmla="*/ 24 h 32"/>
                <a:gd name="T38" fmla="*/ 2 w 17"/>
                <a:gd name="T39" fmla="*/ 24 h 32"/>
                <a:gd name="T40" fmla="*/ 4 w 17"/>
                <a:gd name="T41" fmla="*/ 24 h 32"/>
                <a:gd name="T42" fmla="*/ 7 w 17"/>
                <a:gd name="T43" fmla="*/ 25 h 32"/>
                <a:gd name="T44" fmla="*/ 10 w 17"/>
                <a:gd name="T45" fmla="*/ 24 h 32"/>
                <a:gd name="T46" fmla="*/ 12 w 17"/>
                <a:gd name="T47" fmla="*/ 22 h 32"/>
                <a:gd name="T48" fmla="*/ 11 w 17"/>
                <a:gd name="T49" fmla="*/ 19 h 32"/>
                <a:gd name="T50" fmla="*/ 7 w 17"/>
                <a:gd name="T51" fmla="*/ 17 h 32"/>
                <a:gd name="T52" fmla="*/ 5 w 17"/>
                <a:gd name="T53" fmla="*/ 16 h 32"/>
                <a:gd name="T54" fmla="*/ 3 w 17"/>
                <a:gd name="T55" fmla="*/ 15 h 32"/>
                <a:gd name="T56" fmla="*/ 1 w 17"/>
                <a:gd name="T57" fmla="*/ 13 h 32"/>
                <a:gd name="T58" fmla="*/ 0 w 17"/>
                <a:gd name="T59" fmla="*/ 10 h 32"/>
                <a:gd name="T60" fmla="*/ 2 w 17"/>
                <a:gd name="T61" fmla="*/ 5 h 32"/>
                <a:gd name="T62" fmla="*/ 7 w 17"/>
                <a:gd name="T63" fmla="*/ 3 h 32"/>
                <a:gd name="T64" fmla="*/ 7 w 17"/>
                <a:gd name="T65" fmla="*/ 1 h 32"/>
                <a:gd name="T66" fmla="*/ 7 w 17"/>
                <a:gd name="T67" fmla="*/ 0 h 32"/>
                <a:gd name="T68" fmla="*/ 8 w 17"/>
                <a:gd name="T69" fmla="*/ 0 h 32"/>
                <a:gd name="T70" fmla="*/ 11 w 17"/>
                <a:gd name="T71" fmla="*/ 0 h 32"/>
                <a:gd name="T72" fmla="*/ 12 w 17"/>
                <a:gd name="T73" fmla="*/ 0 h 32"/>
                <a:gd name="T74" fmla="*/ 12 w 17"/>
                <a:gd name="T75" fmla="*/ 1 h 32"/>
                <a:gd name="T76" fmla="*/ 12 w 17"/>
                <a:gd name="T77" fmla="*/ 3 h 32"/>
                <a:gd name="T78" fmla="*/ 14 w 17"/>
                <a:gd name="T79" fmla="*/ 3 h 32"/>
                <a:gd name="T80" fmla="*/ 15 w 17"/>
                <a:gd name="T81" fmla="*/ 4 h 32"/>
                <a:gd name="T82" fmla="*/ 16 w 17"/>
                <a:gd name="T83" fmla="*/ 4 h 32"/>
                <a:gd name="T84" fmla="*/ 16 w 17"/>
                <a:gd name="T85" fmla="*/ 6 h 32"/>
                <a:gd name="T86" fmla="*/ 15 w 17"/>
                <a:gd name="T87" fmla="*/ 7 h 32"/>
                <a:gd name="T88" fmla="*/ 14 w 17"/>
                <a:gd name="T89" fmla="*/ 7 h 32"/>
                <a:gd name="T90" fmla="*/ 12 w 17"/>
                <a:gd name="T91" fmla="*/ 7 h 32"/>
                <a:gd name="T92" fmla="*/ 10 w 17"/>
                <a:gd name="T93" fmla="*/ 7 h 32"/>
                <a:gd name="T94" fmla="*/ 6 w 17"/>
                <a:gd name="T95" fmla="*/ 7 h 32"/>
                <a:gd name="T96" fmla="*/ 5 w 17"/>
                <a:gd name="T97" fmla="*/ 10 h 32"/>
                <a:gd name="T98" fmla="*/ 7 w 17"/>
                <a:gd name="T99" fmla="*/ 12 h 32"/>
                <a:gd name="T100" fmla="*/ 10 w 17"/>
                <a:gd name="T101" fmla="*/ 13 h 32"/>
                <a:gd name="T102" fmla="*/ 15 w 17"/>
                <a:gd name="T103" fmla="*/ 17 h 32"/>
                <a:gd name="T104" fmla="*/ 17 w 17"/>
                <a:gd name="T105" fmla="*/ 2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 h="32">
                  <a:moveTo>
                    <a:pt x="17" y="22"/>
                  </a:moveTo>
                  <a:cubicBezTo>
                    <a:pt x="17" y="23"/>
                    <a:pt x="17" y="24"/>
                    <a:pt x="17" y="24"/>
                  </a:cubicBezTo>
                  <a:cubicBezTo>
                    <a:pt x="16" y="25"/>
                    <a:pt x="16" y="26"/>
                    <a:pt x="15" y="26"/>
                  </a:cubicBezTo>
                  <a:cubicBezTo>
                    <a:pt x="15" y="27"/>
                    <a:pt x="14" y="27"/>
                    <a:pt x="13" y="28"/>
                  </a:cubicBezTo>
                  <a:cubicBezTo>
                    <a:pt x="13" y="28"/>
                    <a:pt x="12" y="28"/>
                    <a:pt x="11" y="29"/>
                  </a:cubicBezTo>
                  <a:cubicBezTo>
                    <a:pt x="11" y="31"/>
                    <a:pt x="11" y="31"/>
                    <a:pt x="11" y="31"/>
                  </a:cubicBezTo>
                  <a:cubicBezTo>
                    <a:pt x="11" y="31"/>
                    <a:pt x="11" y="32"/>
                    <a:pt x="11" y="32"/>
                  </a:cubicBezTo>
                  <a:cubicBezTo>
                    <a:pt x="11" y="32"/>
                    <a:pt x="10" y="32"/>
                    <a:pt x="10" y="32"/>
                  </a:cubicBezTo>
                  <a:cubicBezTo>
                    <a:pt x="7" y="32"/>
                    <a:pt x="7" y="32"/>
                    <a:pt x="7" y="32"/>
                  </a:cubicBezTo>
                  <a:cubicBezTo>
                    <a:pt x="7" y="32"/>
                    <a:pt x="7" y="32"/>
                    <a:pt x="6" y="32"/>
                  </a:cubicBezTo>
                  <a:cubicBezTo>
                    <a:pt x="6" y="31"/>
                    <a:pt x="6" y="31"/>
                    <a:pt x="6" y="30"/>
                  </a:cubicBezTo>
                  <a:cubicBezTo>
                    <a:pt x="6" y="29"/>
                    <a:pt x="6" y="29"/>
                    <a:pt x="6" y="29"/>
                  </a:cubicBezTo>
                  <a:cubicBezTo>
                    <a:pt x="4" y="29"/>
                    <a:pt x="3" y="29"/>
                    <a:pt x="2" y="28"/>
                  </a:cubicBezTo>
                  <a:cubicBezTo>
                    <a:pt x="1" y="28"/>
                    <a:pt x="0" y="28"/>
                    <a:pt x="0" y="27"/>
                  </a:cubicBezTo>
                  <a:cubicBezTo>
                    <a:pt x="0" y="27"/>
                    <a:pt x="0" y="27"/>
                    <a:pt x="0" y="27"/>
                  </a:cubicBezTo>
                  <a:cubicBezTo>
                    <a:pt x="0" y="26"/>
                    <a:pt x="0" y="26"/>
                    <a:pt x="0" y="25"/>
                  </a:cubicBezTo>
                  <a:cubicBezTo>
                    <a:pt x="0" y="25"/>
                    <a:pt x="0" y="24"/>
                    <a:pt x="0" y="24"/>
                  </a:cubicBezTo>
                  <a:cubicBezTo>
                    <a:pt x="1" y="24"/>
                    <a:pt x="1" y="24"/>
                    <a:pt x="1" y="24"/>
                  </a:cubicBezTo>
                  <a:cubicBezTo>
                    <a:pt x="1" y="24"/>
                    <a:pt x="1" y="24"/>
                    <a:pt x="1" y="24"/>
                  </a:cubicBezTo>
                  <a:cubicBezTo>
                    <a:pt x="2" y="24"/>
                    <a:pt x="2" y="24"/>
                    <a:pt x="2" y="24"/>
                  </a:cubicBezTo>
                  <a:cubicBezTo>
                    <a:pt x="2" y="24"/>
                    <a:pt x="3" y="24"/>
                    <a:pt x="4" y="24"/>
                  </a:cubicBezTo>
                  <a:cubicBezTo>
                    <a:pt x="4" y="25"/>
                    <a:pt x="5" y="25"/>
                    <a:pt x="7" y="25"/>
                  </a:cubicBezTo>
                  <a:cubicBezTo>
                    <a:pt x="8" y="25"/>
                    <a:pt x="9" y="25"/>
                    <a:pt x="10" y="24"/>
                  </a:cubicBezTo>
                  <a:cubicBezTo>
                    <a:pt x="11" y="24"/>
                    <a:pt x="12" y="23"/>
                    <a:pt x="12" y="22"/>
                  </a:cubicBezTo>
                  <a:cubicBezTo>
                    <a:pt x="12" y="21"/>
                    <a:pt x="12" y="20"/>
                    <a:pt x="11" y="19"/>
                  </a:cubicBezTo>
                  <a:cubicBezTo>
                    <a:pt x="10" y="19"/>
                    <a:pt x="9" y="18"/>
                    <a:pt x="7" y="17"/>
                  </a:cubicBezTo>
                  <a:cubicBezTo>
                    <a:pt x="7" y="17"/>
                    <a:pt x="6" y="17"/>
                    <a:pt x="5" y="16"/>
                  </a:cubicBezTo>
                  <a:cubicBezTo>
                    <a:pt x="4" y="16"/>
                    <a:pt x="3" y="15"/>
                    <a:pt x="3" y="15"/>
                  </a:cubicBezTo>
                  <a:cubicBezTo>
                    <a:pt x="2" y="14"/>
                    <a:pt x="1" y="13"/>
                    <a:pt x="1" y="13"/>
                  </a:cubicBezTo>
                  <a:cubicBezTo>
                    <a:pt x="1" y="12"/>
                    <a:pt x="0" y="11"/>
                    <a:pt x="0" y="10"/>
                  </a:cubicBezTo>
                  <a:cubicBezTo>
                    <a:pt x="0" y="8"/>
                    <a:pt x="1" y="7"/>
                    <a:pt x="2" y="5"/>
                  </a:cubicBezTo>
                  <a:cubicBezTo>
                    <a:pt x="3" y="4"/>
                    <a:pt x="5" y="3"/>
                    <a:pt x="7" y="3"/>
                  </a:cubicBezTo>
                  <a:cubicBezTo>
                    <a:pt x="7" y="1"/>
                    <a:pt x="7" y="1"/>
                    <a:pt x="7" y="1"/>
                  </a:cubicBezTo>
                  <a:cubicBezTo>
                    <a:pt x="7" y="0"/>
                    <a:pt x="7" y="0"/>
                    <a:pt x="7" y="0"/>
                  </a:cubicBezTo>
                  <a:cubicBezTo>
                    <a:pt x="7" y="0"/>
                    <a:pt x="8" y="0"/>
                    <a:pt x="8" y="0"/>
                  </a:cubicBezTo>
                  <a:cubicBezTo>
                    <a:pt x="11" y="0"/>
                    <a:pt x="11" y="0"/>
                    <a:pt x="11" y="0"/>
                  </a:cubicBezTo>
                  <a:cubicBezTo>
                    <a:pt x="11" y="0"/>
                    <a:pt x="11" y="0"/>
                    <a:pt x="12" y="0"/>
                  </a:cubicBezTo>
                  <a:cubicBezTo>
                    <a:pt x="12" y="0"/>
                    <a:pt x="12" y="0"/>
                    <a:pt x="12" y="1"/>
                  </a:cubicBezTo>
                  <a:cubicBezTo>
                    <a:pt x="12" y="3"/>
                    <a:pt x="12" y="3"/>
                    <a:pt x="12" y="3"/>
                  </a:cubicBezTo>
                  <a:cubicBezTo>
                    <a:pt x="13" y="3"/>
                    <a:pt x="13" y="3"/>
                    <a:pt x="14" y="3"/>
                  </a:cubicBezTo>
                  <a:cubicBezTo>
                    <a:pt x="15" y="3"/>
                    <a:pt x="15" y="3"/>
                    <a:pt x="15" y="4"/>
                  </a:cubicBezTo>
                  <a:cubicBezTo>
                    <a:pt x="16" y="4"/>
                    <a:pt x="16" y="4"/>
                    <a:pt x="16" y="4"/>
                  </a:cubicBezTo>
                  <a:cubicBezTo>
                    <a:pt x="16" y="5"/>
                    <a:pt x="16" y="5"/>
                    <a:pt x="16" y="6"/>
                  </a:cubicBezTo>
                  <a:cubicBezTo>
                    <a:pt x="15" y="6"/>
                    <a:pt x="15" y="7"/>
                    <a:pt x="15" y="7"/>
                  </a:cubicBezTo>
                  <a:cubicBezTo>
                    <a:pt x="15" y="7"/>
                    <a:pt x="15" y="7"/>
                    <a:pt x="14" y="7"/>
                  </a:cubicBezTo>
                  <a:cubicBezTo>
                    <a:pt x="14" y="7"/>
                    <a:pt x="13" y="7"/>
                    <a:pt x="12" y="7"/>
                  </a:cubicBezTo>
                  <a:cubicBezTo>
                    <a:pt x="12" y="7"/>
                    <a:pt x="11" y="7"/>
                    <a:pt x="10" y="7"/>
                  </a:cubicBezTo>
                  <a:cubicBezTo>
                    <a:pt x="8" y="7"/>
                    <a:pt x="7" y="7"/>
                    <a:pt x="6" y="7"/>
                  </a:cubicBezTo>
                  <a:cubicBezTo>
                    <a:pt x="6" y="8"/>
                    <a:pt x="5" y="9"/>
                    <a:pt x="5" y="10"/>
                  </a:cubicBezTo>
                  <a:cubicBezTo>
                    <a:pt x="5" y="10"/>
                    <a:pt x="6" y="11"/>
                    <a:pt x="7" y="12"/>
                  </a:cubicBezTo>
                  <a:cubicBezTo>
                    <a:pt x="7" y="12"/>
                    <a:pt x="8" y="13"/>
                    <a:pt x="10" y="13"/>
                  </a:cubicBezTo>
                  <a:cubicBezTo>
                    <a:pt x="12" y="14"/>
                    <a:pt x="14" y="15"/>
                    <a:pt x="15" y="17"/>
                  </a:cubicBezTo>
                  <a:cubicBezTo>
                    <a:pt x="16" y="18"/>
                    <a:pt x="17" y="20"/>
                    <a:pt x="1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0" name="Freeform 520"/>
            <p:cNvSpPr>
              <a:spLocks/>
            </p:cNvSpPr>
            <p:nvPr/>
          </p:nvSpPr>
          <p:spPr bwMode="auto">
            <a:xfrm>
              <a:off x="1291" y="2636"/>
              <a:ext cx="48" cy="33"/>
            </a:xfrm>
            <a:custGeom>
              <a:avLst/>
              <a:gdLst>
                <a:gd name="T0" fmla="*/ 29 w 33"/>
                <a:gd name="T1" fmla="*/ 23 h 23"/>
                <a:gd name="T2" fmla="*/ 29 w 33"/>
                <a:gd name="T3" fmla="*/ 15 h 23"/>
                <a:gd name="T4" fmla="*/ 32 w 33"/>
                <a:gd name="T5" fmla="*/ 5 h 23"/>
                <a:gd name="T6" fmla="*/ 24 w 33"/>
                <a:gd name="T7" fmla="*/ 3 h 23"/>
                <a:gd name="T8" fmla="*/ 16 w 33"/>
                <a:gd name="T9" fmla="*/ 0 h 23"/>
                <a:gd name="T10" fmla="*/ 14 w 33"/>
                <a:gd name="T11" fmla="*/ 4 h 23"/>
                <a:gd name="T12" fmla="*/ 12 w 33"/>
                <a:gd name="T13" fmla="*/ 3 h 23"/>
                <a:gd name="T14" fmla="*/ 9 w 33"/>
                <a:gd name="T15" fmla="*/ 3 h 23"/>
                <a:gd name="T16" fmla="*/ 1 w 33"/>
                <a:gd name="T17" fmla="*/ 15 h 23"/>
                <a:gd name="T18" fmla="*/ 1 w 33"/>
                <a:gd name="T19" fmla="*/ 22 h 23"/>
                <a:gd name="T20" fmla="*/ 8 w 33"/>
                <a:gd name="T21" fmla="*/ 23 h 23"/>
                <a:gd name="T22" fmla="*/ 29 w 33"/>
                <a:gd name="T23"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 h="23">
                  <a:moveTo>
                    <a:pt x="29" y="23"/>
                  </a:moveTo>
                  <a:cubicBezTo>
                    <a:pt x="29" y="23"/>
                    <a:pt x="33" y="23"/>
                    <a:pt x="29" y="15"/>
                  </a:cubicBezTo>
                  <a:cubicBezTo>
                    <a:pt x="29" y="15"/>
                    <a:pt x="33" y="11"/>
                    <a:pt x="32" y="5"/>
                  </a:cubicBezTo>
                  <a:cubicBezTo>
                    <a:pt x="32" y="5"/>
                    <a:pt x="28" y="2"/>
                    <a:pt x="24" y="3"/>
                  </a:cubicBezTo>
                  <a:cubicBezTo>
                    <a:pt x="24" y="3"/>
                    <a:pt x="15" y="2"/>
                    <a:pt x="16" y="0"/>
                  </a:cubicBezTo>
                  <a:cubicBezTo>
                    <a:pt x="16" y="0"/>
                    <a:pt x="14" y="3"/>
                    <a:pt x="14" y="4"/>
                  </a:cubicBezTo>
                  <a:cubicBezTo>
                    <a:pt x="12" y="3"/>
                    <a:pt x="12" y="3"/>
                    <a:pt x="12" y="3"/>
                  </a:cubicBezTo>
                  <a:cubicBezTo>
                    <a:pt x="12" y="3"/>
                    <a:pt x="10" y="1"/>
                    <a:pt x="9" y="3"/>
                  </a:cubicBezTo>
                  <a:cubicBezTo>
                    <a:pt x="1" y="15"/>
                    <a:pt x="1" y="15"/>
                    <a:pt x="1" y="15"/>
                  </a:cubicBezTo>
                  <a:cubicBezTo>
                    <a:pt x="1" y="15"/>
                    <a:pt x="0" y="20"/>
                    <a:pt x="1" y="22"/>
                  </a:cubicBezTo>
                  <a:cubicBezTo>
                    <a:pt x="1" y="22"/>
                    <a:pt x="4" y="23"/>
                    <a:pt x="8" y="23"/>
                  </a:cubicBezTo>
                  <a:cubicBezTo>
                    <a:pt x="29" y="23"/>
                    <a:pt x="29" y="23"/>
                    <a:pt x="29" y="2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1" name="Freeform 521"/>
            <p:cNvSpPr>
              <a:spLocks/>
            </p:cNvSpPr>
            <p:nvPr/>
          </p:nvSpPr>
          <p:spPr bwMode="auto">
            <a:xfrm>
              <a:off x="1310" y="2640"/>
              <a:ext cx="5" cy="25"/>
            </a:xfrm>
            <a:custGeom>
              <a:avLst/>
              <a:gdLst>
                <a:gd name="T0" fmla="*/ 1 w 3"/>
                <a:gd name="T1" fmla="*/ 14 h 17"/>
                <a:gd name="T2" fmla="*/ 3 w 3"/>
                <a:gd name="T3" fmla="*/ 0 h 17"/>
                <a:gd name="T4" fmla="*/ 2 w 3"/>
                <a:gd name="T5" fmla="*/ 17 h 17"/>
                <a:gd name="T6" fmla="*/ 1 w 3"/>
                <a:gd name="T7" fmla="*/ 14 h 17"/>
              </a:gdLst>
              <a:ahLst/>
              <a:cxnLst>
                <a:cxn ang="0">
                  <a:pos x="T0" y="T1"/>
                </a:cxn>
                <a:cxn ang="0">
                  <a:pos x="T2" y="T3"/>
                </a:cxn>
                <a:cxn ang="0">
                  <a:pos x="T4" y="T5"/>
                </a:cxn>
                <a:cxn ang="0">
                  <a:pos x="T6" y="T7"/>
                </a:cxn>
              </a:cxnLst>
              <a:rect l="0" t="0" r="r" b="b"/>
              <a:pathLst>
                <a:path w="3" h="17">
                  <a:moveTo>
                    <a:pt x="1" y="14"/>
                  </a:moveTo>
                  <a:cubicBezTo>
                    <a:pt x="1" y="14"/>
                    <a:pt x="0" y="1"/>
                    <a:pt x="3" y="0"/>
                  </a:cubicBezTo>
                  <a:cubicBezTo>
                    <a:pt x="3" y="0"/>
                    <a:pt x="2" y="13"/>
                    <a:pt x="2" y="17"/>
                  </a:cubicBezTo>
                  <a:cubicBezTo>
                    <a:pt x="1" y="14"/>
                    <a:pt x="1" y="14"/>
                    <a:pt x="1" y="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2" name="Freeform 522"/>
            <p:cNvSpPr>
              <a:spLocks noEditPoints="1"/>
            </p:cNvSpPr>
            <p:nvPr/>
          </p:nvSpPr>
          <p:spPr bwMode="auto">
            <a:xfrm>
              <a:off x="1322" y="2643"/>
              <a:ext cx="17" cy="26"/>
            </a:xfrm>
            <a:custGeom>
              <a:avLst/>
              <a:gdLst>
                <a:gd name="T0" fmla="*/ 7 w 12"/>
                <a:gd name="T1" fmla="*/ 10 h 18"/>
                <a:gd name="T2" fmla="*/ 5 w 12"/>
                <a:gd name="T3" fmla="*/ 15 h 18"/>
                <a:gd name="T4" fmla="*/ 8 w 12"/>
                <a:gd name="T5" fmla="*/ 18 h 18"/>
                <a:gd name="T6" fmla="*/ 7 w 12"/>
                <a:gd name="T7" fmla="*/ 10 h 18"/>
                <a:gd name="T8" fmla="*/ 10 w 12"/>
                <a:gd name="T9" fmla="*/ 1 h 18"/>
                <a:gd name="T10" fmla="*/ 8 w 12"/>
                <a:gd name="T11" fmla="*/ 7 h 18"/>
                <a:gd name="T12" fmla="*/ 0 w 12"/>
                <a:gd name="T13" fmla="*/ 12 h 18"/>
                <a:gd name="T14" fmla="*/ 1 w 12"/>
                <a:gd name="T15" fmla="*/ 12 h 18"/>
                <a:gd name="T16" fmla="*/ 2 w 12"/>
                <a:gd name="T17" fmla="*/ 12 h 18"/>
                <a:gd name="T18" fmla="*/ 7 w 12"/>
                <a:gd name="T19" fmla="*/ 10 h 18"/>
                <a:gd name="T20" fmla="*/ 7 w 12"/>
                <a:gd name="T21" fmla="*/ 10 h 18"/>
                <a:gd name="T22" fmla="*/ 10 w 12"/>
                <a:gd name="T23" fmla="*/ 1 h 18"/>
                <a:gd name="T24" fmla="*/ 9 w 12"/>
                <a:gd name="T25" fmla="*/ 0 h 18"/>
                <a:gd name="T26" fmla="*/ 10 w 12"/>
                <a:gd name="T27" fmla="*/ 1 h 18"/>
                <a:gd name="T28" fmla="*/ 9 w 12"/>
                <a:gd name="T2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18">
                  <a:moveTo>
                    <a:pt x="7" y="10"/>
                  </a:moveTo>
                  <a:cubicBezTo>
                    <a:pt x="7" y="10"/>
                    <a:pt x="11" y="15"/>
                    <a:pt x="5" y="15"/>
                  </a:cubicBezTo>
                  <a:cubicBezTo>
                    <a:pt x="6" y="16"/>
                    <a:pt x="7" y="17"/>
                    <a:pt x="8" y="18"/>
                  </a:cubicBezTo>
                  <a:cubicBezTo>
                    <a:pt x="12" y="15"/>
                    <a:pt x="7" y="10"/>
                    <a:pt x="7" y="10"/>
                  </a:cubicBezTo>
                  <a:moveTo>
                    <a:pt x="10" y="1"/>
                  </a:moveTo>
                  <a:cubicBezTo>
                    <a:pt x="10" y="3"/>
                    <a:pt x="8" y="7"/>
                    <a:pt x="8" y="7"/>
                  </a:cubicBezTo>
                  <a:cubicBezTo>
                    <a:pt x="0" y="12"/>
                    <a:pt x="0" y="12"/>
                    <a:pt x="0" y="12"/>
                  </a:cubicBezTo>
                  <a:cubicBezTo>
                    <a:pt x="0" y="12"/>
                    <a:pt x="1" y="12"/>
                    <a:pt x="1" y="12"/>
                  </a:cubicBezTo>
                  <a:cubicBezTo>
                    <a:pt x="1" y="12"/>
                    <a:pt x="1" y="12"/>
                    <a:pt x="2" y="12"/>
                  </a:cubicBezTo>
                  <a:cubicBezTo>
                    <a:pt x="7" y="10"/>
                    <a:pt x="7" y="10"/>
                    <a:pt x="7" y="10"/>
                  </a:cubicBezTo>
                  <a:cubicBezTo>
                    <a:pt x="7" y="10"/>
                    <a:pt x="7" y="10"/>
                    <a:pt x="7" y="10"/>
                  </a:cubicBezTo>
                  <a:cubicBezTo>
                    <a:pt x="11" y="6"/>
                    <a:pt x="11" y="2"/>
                    <a:pt x="10" y="1"/>
                  </a:cubicBezTo>
                  <a:moveTo>
                    <a:pt x="9" y="0"/>
                  </a:moveTo>
                  <a:cubicBezTo>
                    <a:pt x="9" y="0"/>
                    <a:pt x="10" y="0"/>
                    <a:pt x="10" y="1"/>
                  </a:cubicBezTo>
                  <a:cubicBezTo>
                    <a:pt x="10" y="0"/>
                    <a:pt x="10"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3" name="Freeform 523"/>
            <p:cNvSpPr>
              <a:spLocks noEditPoints="1"/>
            </p:cNvSpPr>
            <p:nvPr/>
          </p:nvSpPr>
          <p:spPr bwMode="auto">
            <a:xfrm>
              <a:off x="1293" y="2641"/>
              <a:ext cx="19" cy="22"/>
            </a:xfrm>
            <a:custGeom>
              <a:avLst/>
              <a:gdLst>
                <a:gd name="T0" fmla="*/ 12 w 13"/>
                <a:gd name="T1" fmla="*/ 5 h 15"/>
                <a:gd name="T2" fmla="*/ 12 w 13"/>
                <a:gd name="T3" fmla="*/ 3 h 15"/>
                <a:gd name="T4" fmla="*/ 12 w 13"/>
                <a:gd name="T5" fmla="*/ 5 h 15"/>
                <a:gd name="T6" fmla="*/ 13 w 13"/>
                <a:gd name="T7" fmla="*/ 13 h 15"/>
                <a:gd name="T8" fmla="*/ 9 w 13"/>
                <a:gd name="T9" fmla="*/ 14 h 15"/>
                <a:gd name="T10" fmla="*/ 8 w 13"/>
                <a:gd name="T11" fmla="*/ 11 h 15"/>
                <a:gd name="T12" fmla="*/ 12 w 13"/>
                <a:gd name="T13" fmla="*/ 5 h 15"/>
                <a:gd name="T14" fmla="*/ 13 w 13"/>
                <a:gd name="T15" fmla="*/ 0 h 15"/>
                <a:gd name="T16" fmla="*/ 7 w 13"/>
                <a:gd name="T17" fmla="*/ 9 h 15"/>
                <a:gd name="T18" fmla="*/ 10 w 13"/>
                <a:gd name="T19" fmla="*/ 15 h 15"/>
                <a:gd name="T20" fmla="*/ 13 w 13"/>
                <a:gd name="T21" fmla="*/ 13 h 15"/>
                <a:gd name="T22" fmla="*/ 13 w 13"/>
                <a:gd name="T23" fmla="*/ 0 h 15"/>
                <a:gd name="T24" fmla="*/ 13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2" y="5"/>
                  </a:moveTo>
                  <a:cubicBezTo>
                    <a:pt x="12" y="4"/>
                    <a:pt x="12" y="3"/>
                    <a:pt x="12" y="3"/>
                  </a:cubicBezTo>
                  <a:cubicBezTo>
                    <a:pt x="12" y="3"/>
                    <a:pt x="12" y="4"/>
                    <a:pt x="12" y="5"/>
                  </a:cubicBezTo>
                  <a:cubicBezTo>
                    <a:pt x="12" y="8"/>
                    <a:pt x="13" y="13"/>
                    <a:pt x="13" y="13"/>
                  </a:cubicBezTo>
                  <a:cubicBezTo>
                    <a:pt x="11" y="14"/>
                    <a:pt x="10" y="14"/>
                    <a:pt x="9" y="14"/>
                  </a:cubicBezTo>
                  <a:cubicBezTo>
                    <a:pt x="6" y="14"/>
                    <a:pt x="8" y="11"/>
                    <a:pt x="8" y="11"/>
                  </a:cubicBezTo>
                  <a:cubicBezTo>
                    <a:pt x="11" y="10"/>
                    <a:pt x="12" y="7"/>
                    <a:pt x="12" y="5"/>
                  </a:cubicBezTo>
                  <a:moveTo>
                    <a:pt x="13" y="0"/>
                  </a:moveTo>
                  <a:cubicBezTo>
                    <a:pt x="7" y="9"/>
                    <a:pt x="7" y="9"/>
                    <a:pt x="7" y="9"/>
                  </a:cubicBezTo>
                  <a:cubicBezTo>
                    <a:pt x="0" y="13"/>
                    <a:pt x="6" y="14"/>
                    <a:pt x="10" y="15"/>
                  </a:cubicBezTo>
                  <a:cubicBezTo>
                    <a:pt x="11" y="14"/>
                    <a:pt x="12" y="14"/>
                    <a:pt x="13" y="13"/>
                  </a:cubicBezTo>
                  <a:cubicBezTo>
                    <a:pt x="12" y="9"/>
                    <a:pt x="13" y="0"/>
                    <a:pt x="13" y="0"/>
                  </a:cubicBezTo>
                  <a:cubicBezTo>
                    <a:pt x="13" y="0"/>
                    <a:pt x="13"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 name="Freeform 524"/>
            <p:cNvSpPr>
              <a:spLocks noEditPoints="1"/>
            </p:cNvSpPr>
            <p:nvPr/>
          </p:nvSpPr>
          <p:spPr bwMode="auto">
            <a:xfrm>
              <a:off x="1316" y="2640"/>
              <a:ext cx="20" cy="20"/>
            </a:xfrm>
            <a:custGeom>
              <a:avLst/>
              <a:gdLst>
                <a:gd name="T0" fmla="*/ 6 w 14"/>
                <a:gd name="T1" fmla="*/ 5 h 14"/>
                <a:gd name="T2" fmla="*/ 6 w 14"/>
                <a:gd name="T3" fmla="*/ 2 h 14"/>
                <a:gd name="T4" fmla="*/ 8 w 14"/>
                <a:gd name="T5" fmla="*/ 3 h 14"/>
                <a:gd name="T6" fmla="*/ 3 w 14"/>
                <a:gd name="T7" fmla="*/ 13 h 14"/>
                <a:gd name="T8" fmla="*/ 6 w 14"/>
                <a:gd name="T9" fmla="*/ 5 h 14"/>
                <a:gd name="T10" fmla="*/ 6 w 14"/>
                <a:gd name="T11" fmla="*/ 5 h 14"/>
                <a:gd name="T12" fmla="*/ 7 w 14"/>
                <a:gd name="T13" fmla="*/ 0 h 14"/>
                <a:gd name="T14" fmla="*/ 5 w 14"/>
                <a:gd name="T15" fmla="*/ 1 h 14"/>
                <a:gd name="T16" fmla="*/ 0 w 14"/>
                <a:gd name="T17" fmla="*/ 14 h 14"/>
                <a:gd name="T18" fmla="*/ 2 w 14"/>
                <a:gd name="T19" fmla="*/ 14 h 14"/>
                <a:gd name="T20" fmla="*/ 3 w 14"/>
                <a:gd name="T21" fmla="*/ 14 h 14"/>
                <a:gd name="T22" fmla="*/ 10 w 14"/>
                <a:gd name="T23" fmla="*/ 5 h 14"/>
                <a:gd name="T24" fmla="*/ 7 w 14"/>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4">
                  <a:moveTo>
                    <a:pt x="6" y="5"/>
                  </a:moveTo>
                  <a:cubicBezTo>
                    <a:pt x="2" y="3"/>
                    <a:pt x="4" y="2"/>
                    <a:pt x="6" y="2"/>
                  </a:cubicBezTo>
                  <a:cubicBezTo>
                    <a:pt x="7" y="2"/>
                    <a:pt x="8" y="3"/>
                    <a:pt x="8" y="3"/>
                  </a:cubicBezTo>
                  <a:cubicBezTo>
                    <a:pt x="14" y="4"/>
                    <a:pt x="3" y="13"/>
                    <a:pt x="3" y="13"/>
                  </a:cubicBezTo>
                  <a:cubicBezTo>
                    <a:pt x="9" y="6"/>
                    <a:pt x="7" y="5"/>
                    <a:pt x="6" y="5"/>
                  </a:cubicBezTo>
                  <a:cubicBezTo>
                    <a:pt x="6" y="5"/>
                    <a:pt x="6" y="5"/>
                    <a:pt x="6" y="5"/>
                  </a:cubicBezTo>
                  <a:moveTo>
                    <a:pt x="7" y="0"/>
                  </a:moveTo>
                  <a:cubicBezTo>
                    <a:pt x="6" y="0"/>
                    <a:pt x="5" y="1"/>
                    <a:pt x="5" y="1"/>
                  </a:cubicBezTo>
                  <a:cubicBezTo>
                    <a:pt x="2" y="1"/>
                    <a:pt x="1" y="10"/>
                    <a:pt x="0" y="14"/>
                  </a:cubicBezTo>
                  <a:cubicBezTo>
                    <a:pt x="1" y="14"/>
                    <a:pt x="1" y="14"/>
                    <a:pt x="2" y="14"/>
                  </a:cubicBezTo>
                  <a:cubicBezTo>
                    <a:pt x="2" y="14"/>
                    <a:pt x="2" y="14"/>
                    <a:pt x="3" y="14"/>
                  </a:cubicBezTo>
                  <a:cubicBezTo>
                    <a:pt x="10" y="6"/>
                    <a:pt x="10" y="5"/>
                    <a:pt x="10" y="5"/>
                  </a:cubicBezTo>
                  <a:cubicBezTo>
                    <a:pt x="11" y="1"/>
                    <a:pt x="9"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5" name="Freeform 525"/>
            <p:cNvSpPr>
              <a:spLocks/>
            </p:cNvSpPr>
            <p:nvPr/>
          </p:nvSpPr>
          <p:spPr bwMode="auto">
            <a:xfrm>
              <a:off x="1325" y="2657"/>
              <a:ext cx="13" cy="8"/>
            </a:xfrm>
            <a:custGeom>
              <a:avLst/>
              <a:gdLst>
                <a:gd name="T0" fmla="*/ 5 w 9"/>
                <a:gd name="T1" fmla="*/ 0 h 5"/>
                <a:gd name="T2" fmla="*/ 0 w 9"/>
                <a:gd name="T3" fmla="*/ 2 h 5"/>
                <a:gd name="T4" fmla="*/ 3 w 9"/>
                <a:gd name="T5" fmla="*/ 5 h 5"/>
                <a:gd name="T6" fmla="*/ 5 w 9"/>
                <a:gd name="T7" fmla="*/ 0 h 5"/>
                <a:gd name="T8" fmla="*/ 5 w 9"/>
                <a:gd name="T9" fmla="*/ 0 h 5"/>
                <a:gd name="T10" fmla="*/ 5 w 9"/>
                <a:gd name="T11" fmla="*/ 0 h 5"/>
                <a:gd name="T12" fmla="*/ 5 w 9"/>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9" h="5">
                  <a:moveTo>
                    <a:pt x="5" y="0"/>
                  </a:moveTo>
                  <a:cubicBezTo>
                    <a:pt x="0" y="2"/>
                    <a:pt x="0" y="2"/>
                    <a:pt x="0" y="2"/>
                  </a:cubicBezTo>
                  <a:cubicBezTo>
                    <a:pt x="1" y="3"/>
                    <a:pt x="2" y="4"/>
                    <a:pt x="3" y="5"/>
                  </a:cubicBezTo>
                  <a:cubicBezTo>
                    <a:pt x="9" y="5"/>
                    <a:pt x="5" y="0"/>
                    <a:pt x="5" y="0"/>
                  </a:cubicBezTo>
                  <a:cubicBezTo>
                    <a:pt x="5" y="0"/>
                    <a:pt x="5" y="0"/>
                    <a:pt x="5" y="0"/>
                  </a:cubicBezTo>
                  <a:cubicBezTo>
                    <a:pt x="5" y="0"/>
                    <a:pt x="5" y="0"/>
                    <a:pt x="5" y="0"/>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6" name="Freeform 526"/>
            <p:cNvSpPr>
              <a:spLocks/>
            </p:cNvSpPr>
            <p:nvPr/>
          </p:nvSpPr>
          <p:spPr bwMode="auto">
            <a:xfrm>
              <a:off x="1248" y="2657"/>
              <a:ext cx="132" cy="163"/>
            </a:xfrm>
            <a:custGeom>
              <a:avLst/>
              <a:gdLst>
                <a:gd name="T0" fmla="*/ 39 w 91"/>
                <a:gd name="T1" fmla="*/ 8 h 112"/>
                <a:gd name="T2" fmla="*/ 20 w 91"/>
                <a:gd name="T3" fmla="*/ 30 h 112"/>
                <a:gd name="T4" fmla="*/ 20 w 91"/>
                <a:gd name="T5" fmla="*/ 40 h 112"/>
                <a:gd name="T6" fmla="*/ 21 w 91"/>
                <a:gd name="T7" fmla="*/ 47 h 112"/>
                <a:gd name="T8" fmla="*/ 18 w 91"/>
                <a:gd name="T9" fmla="*/ 55 h 112"/>
                <a:gd name="T10" fmla="*/ 19 w 91"/>
                <a:gd name="T11" fmla="*/ 60 h 112"/>
                <a:gd name="T12" fmla="*/ 18 w 91"/>
                <a:gd name="T13" fmla="*/ 65 h 112"/>
                <a:gd name="T14" fmla="*/ 18 w 91"/>
                <a:gd name="T15" fmla="*/ 67 h 112"/>
                <a:gd name="T16" fmla="*/ 18 w 91"/>
                <a:gd name="T17" fmla="*/ 70 h 112"/>
                <a:gd name="T18" fmla="*/ 17 w 91"/>
                <a:gd name="T19" fmla="*/ 77 h 112"/>
                <a:gd name="T20" fmla="*/ 14 w 91"/>
                <a:gd name="T21" fmla="*/ 96 h 112"/>
                <a:gd name="T22" fmla="*/ 13 w 91"/>
                <a:gd name="T23" fmla="*/ 101 h 112"/>
                <a:gd name="T24" fmla="*/ 5 w 91"/>
                <a:gd name="T25" fmla="*/ 107 h 112"/>
                <a:gd name="T26" fmla="*/ 28 w 91"/>
                <a:gd name="T27" fmla="*/ 111 h 112"/>
                <a:gd name="T28" fmla="*/ 64 w 91"/>
                <a:gd name="T29" fmla="*/ 110 h 112"/>
                <a:gd name="T30" fmla="*/ 78 w 91"/>
                <a:gd name="T31" fmla="*/ 109 h 112"/>
                <a:gd name="T32" fmla="*/ 89 w 91"/>
                <a:gd name="T33" fmla="*/ 104 h 112"/>
                <a:gd name="T34" fmla="*/ 88 w 91"/>
                <a:gd name="T35" fmla="*/ 100 h 112"/>
                <a:gd name="T36" fmla="*/ 83 w 91"/>
                <a:gd name="T37" fmla="*/ 96 h 112"/>
                <a:gd name="T38" fmla="*/ 78 w 91"/>
                <a:gd name="T39" fmla="*/ 97 h 112"/>
                <a:gd name="T40" fmla="*/ 77 w 91"/>
                <a:gd name="T41" fmla="*/ 91 h 112"/>
                <a:gd name="T42" fmla="*/ 75 w 91"/>
                <a:gd name="T43" fmla="*/ 87 h 112"/>
                <a:gd name="T44" fmla="*/ 76 w 91"/>
                <a:gd name="T45" fmla="*/ 70 h 112"/>
                <a:gd name="T46" fmla="*/ 76 w 91"/>
                <a:gd name="T47" fmla="*/ 58 h 112"/>
                <a:gd name="T48" fmla="*/ 76 w 91"/>
                <a:gd name="T49" fmla="*/ 53 h 112"/>
                <a:gd name="T50" fmla="*/ 76 w 91"/>
                <a:gd name="T51" fmla="*/ 45 h 112"/>
                <a:gd name="T52" fmla="*/ 77 w 91"/>
                <a:gd name="T53" fmla="*/ 34 h 112"/>
                <a:gd name="T54" fmla="*/ 70 w 91"/>
                <a:gd name="T55" fmla="*/ 20 h 112"/>
                <a:gd name="T56" fmla="*/ 52 w 91"/>
                <a:gd name="T57" fmla="*/ 2 h 112"/>
                <a:gd name="T58" fmla="*/ 39 w 91"/>
                <a:gd name="T59" fmla="*/ 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1" h="112">
                  <a:moveTo>
                    <a:pt x="39" y="8"/>
                  </a:moveTo>
                  <a:cubicBezTo>
                    <a:pt x="39" y="8"/>
                    <a:pt x="21" y="10"/>
                    <a:pt x="20" y="30"/>
                  </a:cubicBezTo>
                  <a:cubicBezTo>
                    <a:pt x="20" y="40"/>
                    <a:pt x="20" y="40"/>
                    <a:pt x="20" y="40"/>
                  </a:cubicBezTo>
                  <a:cubicBezTo>
                    <a:pt x="20" y="40"/>
                    <a:pt x="19" y="45"/>
                    <a:pt x="21" y="47"/>
                  </a:cubicBezTo>
                  <a:cubicBezTo>
                    <a:pt x="21" y="47"/>
                    <a:pt x="21" y="48"/>
                    <a:pt x="18" y="55"/>
                  </a:cubicBezTo>
                  <a:cubicBezTo>
                    <a:pt x="18" y="55"/>
                    <a:pt x="18" y="56"/>
                    <a:pt x="19" y="60"/>
                  </a:cubicBezTo>
                  <a:cubicBezTo>
                    <a:pt x="18" y="65"/>
                    <a:pt x="18" y="65"/>
                    <a:pt x="18" y="65"/>
                  </a:cubicBezTo>
                  <a:cubicBezTo>
                    <a:pt x="18" y="65"/>
                    <a:pt x="18" y="66"/>
                    <a:pt x="18" y="67"/>
                  </a:cubicBezTo>
                  <a:cubicBezTo>
                    <a:pt x="18" y="67"/>
                    <a:pt x="20" y="69"/>
                    <a:pt x="18" y="70"/>
                  </a:cubicBezTo>
                  <a:cubicBezTo>
                    <a:pt x="18" y="70"/>
                    <a:pt x="17" y="70"/>
                    <a:pt x="17" y="77"/>
                  </a:cubicBezTo>
                  <a:cubicBezTo>
                    <a:pt x="17" y="77"/>
                    <a:pt x="16" y="93"/>
                    <a:pt x="14" y="96"/>
                  </a:cubicBezTo>
                  <a:cubicBezTo>
                    <a:pt x="14" y="96"/>
                    <a:pt x="12" y="98"/>
                    <a:pt x="13" y="101"/>
                  </a:cubicBezTo>
                  <a:cubicBezTo>
                    <a:pt x="13" y="101"/>
                    <a:pt x="0" y="101"/>
                    <a:pt x="5" y="107"/>
                  </a:cubicBezTo>
                  <a:cubicBezTo>
                    <a:pt x="5" y="107"/>
                    <a:pt x="20" y="112"/>
                    <a:pt x="28" y="111"/>
                  </a:cubicBezTo>
                  <a:cubicBezTo>
                    <a:pt x="28" y="111"/>
                    <a:pt x="59" y="109"/>
                    <a:pt x="64" y="110"/>
                  </a:cubicBezTo>
                  <a:cubicBezTo>
                    <a:pt x="78" y="109"/>
                    <a:pt x="78" y="109"/>
                    <a:pt x="78" y="109"/>
                  </a:cubicBezTo>
                  <a:cubicBezTo>
                    <a:pt x="78" y="109"/>
                    <a:pt x="86" y="104"/>
                    <a:pt x="89" y="104"/>
                  </a:cubicBezTo>
                  <a:cubicBezTo>
                    <a:pt x="89" y="104"/>
                    <a:pt x="91" y="101"/>
                    <a:pt x="88" y="100"/>
                  </a:cubicBezTo>
                  <a:cubicBezTo>
                    <a:pt x="88" y="100"/>
                    <a:pt x="83" y="97"/>
                    <a:pt x="83" y="96"/>
                  </a:cubicBezTo>
                  <a:cubicBezTo>
                    <a:pt x="83" y="96"/>
                    <a:pt x="79" y="95"/>
                    <a:pt x="78" y="97"/>
                  </a:cubicBezTo>
                  <a:cubicBezTo>
                    <a:pt x="78" y="97"/>
                    <a:pt x="76" y="94"/>
                    <a:pt x="77" y="91"/>
                  </a:cubicBezTo>
                  <a:cubicBezTo>
                    <a:pt x="75" y="87"/>
                    <a:pt x="75" y="87"/>
                    <a:pt x="75" y="87"/>
                  </a:cubicBezTo>
                  <a:cubicBezTo>
                    <a:pt x="75" y="87"/>
                    <a:pt x="73" y="77"/>
                    <a:pt x="76" y="70"/>
                  </a:cubicBezTo>
                  <a:cubicBezTo>
                    <a:pt x="76" y="70"/>
                    <a:pt x="77" y="60"/>
                    <a:pt x="76" y="58"/>
                  </a:cubicBezTo>
                  <a:cubicBezTo>
                    <a:pt x="76" y="58"/>
                    <a:pt x="74" y="54"/>
                    <a:pt x="76" y="53"/>
                  </a:cubicBezTo>
                  <a:cubicBezTo>
                    <a:pt x="76" y="53"/>
                    <a:pt x="77" y="52"/>
                    <a:pt x="76" y="45"/>
                  </a:cubicBezTo>
                  <a:cubicBezTo>
                    <a:pt x="76" y="45"/>
                    <a:pt x="75" y="35"/>
                    <a:pt x="77" y="34"/>
                  </a:cubicBezTo>
                  <a:cubicBezTo>
                    <a:pt x="77" y="34"/>
                    <a:pt x="77" y="28"/>
                    <a:pt x="70" y="20"/>
                  </a:cubicBezTo>
                  <a:cubicBezTo>
                    <a:pt x="70" y="20"/>
                    <a:pt x="57" y="4"/>
                    <a:pt x="52" y="2"/>
                  </a:cubicBezTo>
                  <a:cubicBezTo>
                    <a:pt x="52" y="2"/>
                    <a:pt x="41" y="0"/>
                    <a:pt x="39"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7" name="Freeform 527"/>
            <p:cNvSpPr>
              <a:spLocks/>
            </p:cNvSpPr>
            <p:nvPr/>
          </p:nvSpPr>
          <p:spPr bwMode="auto">
            <a:xfrm>
              <a:off x="1278" y="2669"/>
              <a:ext cx="26" cy="19"/>
            </a:xfrm>
            <a:custGeom>
              <a:avLst/>
              <a:gdLst>
                <a:gd name="T0" fmla="*/ 18 w 18"/>
                <a:gd name="T1" fmla="*/ 0 h 13"/>
                <a:gd name="T2" fmla="*/ 17 w 18"/>
                <a:gd name="T3" fmla="*/ 0 h 13"/>
                <a:gd name="T4" fmla="*/ 7 w 18"/>
                <a:gd name="T5" fmla="*/ 7 h 13"/>
                <a:gd name="T6" fmla="*/ 3 w 18"/>
                <a:gd name="T7" fmla="*/ 13 h 13"/>
                <a:gd name="T8" fmla="*/ 18 w 18"/>
                <a:gd name="T9" fmla="*/ 0 h 13"/>
              </a:gdLst>
              <a:ahLst/>
              <a:cxnLst>
                <a:cxn ang="0">
                  <a:pos x="T0" y="T1"/>
                </a:cxn>
                <a:cxn ang="0">
                  <a:pos x="T2" y="T3"/>
                </a:cxn>
                <a:cxn ang="0">
                  <a:pos x="T4" y="T5"/>
                </a:cxn>
                <a:cxn ang="0">
                  <a:pos x="T6" y="T7"/>
                </a:cxn>
                <a:cxn ang="0">
                  <a:pos x="T8" y="T9"/>
                </a:cxn>
              </a:cxnLst>
              <a:rect l="0" t="0" r="r" b="b"/>
              <a:pathLst>
                <a:path w="18" h="13">
                  <a:moveTo>
                    <a:pt x="18" y="0"/>
                  </a:moveTo>
                  <a:cubicBezTo>
                    <a:pt x="17" y="0"/>
                    <a:pt x="17" y="0"/>
                    <a:pt x="17" y="0"/>
                  </a:cubicBezTo>
                  <a:cubicBezTo>
                    <a:pt x="11" y="2"/>
                    <a:pt x="7" y="7"/>
                    <a:pt x="7" y="7"/>
                  </a:cubicBezTo>
                  <a:cubicBezTo>
                    <a:pt x="0" y="12"/>
                    <a:pt x="3" y="13"/>
                    <a:pt x="3" y="13"/>
                  </a:cubicBezTo>
                  <a:cubicBezTo>
                    <a:pt x="8" y="11"/>
                    <a:pt x="18" y="0"/>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8" name="Freeform 528"/>
            <p:cNvSpPr>
              <a:spLocks/>
            </p:cNvSpPr>
            <p:nvPr/>
          </p:nvSpPr>
          <p:spPr bwMode="auto">
            <a:xfrm>
              <a:off x="1296" y="270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9" name="Freeform 529"/>
            <p:cNvSpPr>
              <a:spLocks/>
            </p:cNvSpPr>
            <p:nvPr/>
          </p:nvSpPr>
          <p:spPr bwMode="auto">
            <a:xfrm>
              <a:off x="1322" y="2779"/>
              <a:ext cx="6" cy="6"/>
            </a:xfrm>
            <a:custGeom>
              <a:avLst/>
              <a:gdLst>
                <a:gd name="T0" fmla="*/ 1 w 4"/>
                <a:gd name="T1" fmla="*/ 4 h 4"/>
                <a:gd name="T2" fmla="*/ 3 w 4"/>
                <a:gd name="T3" fmla="*/ 4 h 4"/>
                <a:gd name="T4" fmla="*/ 4 w 4"/>
                <a:gd name="T5" fmla="*/ 1 h 4"/>
                <a:gd name="T6" fmla="*/ 3 w 4"/>
                <a:gd name="T7" fmla="*/ 0 h 4"/>
                <a:gd name="T8" fmla="*/ 1 w 4"/>
                <a:gd name="T9" fmla="*/ 4 h 4"/>
              </a:gdLst>
              <a:ahLst/>
              <a:cxnLst>
                <a:cxn ang="0">
                  <a:pos x="T0" y="T1"/>
                </a:cxn>
                <a:cxn ang="0">
                  <a:pos x="T2" y="T3"/>
                </a:cxn>
                <a:cxn ang="0">
                  <a:pos x="T4" y="T5"/>
                </a:cxn>
                <a:cxn ang="0">
                  <a:pos x="T6" y="T7"/>
                </a:cxn>
                <a:cxn ang="0">
                  <a:pos x="T8" y="T9"/>
                </a:cxn>
              </a:cxnLst>
              <a:rect l="0" t="0" r="r" b="b"/>
              <a:pathLst>
                <a:path w="4" h="4">
                  <a:moveTo>
                    <a:pt x="1" y="4"/>
                  </a:moveTo>
                  <a:cubicBezTo>
                    <a:pt x="2" y="4"/>
                    <a:pt x="2" y="4"/>
                    <a:pt x="3" y="4"/>
                  </a:cubicBezTo>
                  <a:cubicBezTo>
                    <a:pt x="3" y="3"/>
                    <a:pt x="3" y="1"/>
                    <a:pt x="4" y="1"/>
                  </a:cubicBezTo>
                  <a:cubicBezTo>
                    <a:pt x="3" y="0"/>
                    <a:pt x="3" y="0"/>
                    <a:pt x="3" y="0"/>
                  </a:cubicBezTo>
                  <a:cubicBezTo>
                    <a:pt x="1" y="1"/>
                    <a:pt x="0" y="2"/>
                    <a:pt x="1"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0" name="Freeform 530"/>
            <p:cNvSpPr>
              <a:spLocks/>
            </p:cNvSpPr>
            <p:nvPr/>
          </p:nvSpPr>
          <p:spPr bwMode="auto">
            <a:xfrm>
              <a:off x="1294" y="2670"/>
              <a:ext cx="19" cy="22"/>
            </a:xfrm>
            <a:custGeom>
              <a:avLst/>
              <a:gdLst>
                <a:gd name="T0" fmla="*/ 9 w 13"/>
                <a:gd name="T1" fmla="*/ 0 h 15"/>
                <a:gd name="T2" fmla="*/ 2 w 13"/>
                <a:gd name="T3" fmla="*/ 9 h 15"/>
                <a:gd name="T4" fmla="*/ 6 w 13"/>
                <a:gd name="T5" fmla="*/ 9 h 15"/>
                <a:gd name="T6" fmla="*/ 9 w 13"/>
                <a:gd name="T7" fmla="*/ 0 h 15"/>
              </a:gdLst>
              <a:ahLst/>
              <a:cxnLst>
                <a:cxn ang="0">
                  <a:pos x="T0" y="T1"/>
                </a:cxn>
                <a:cxn ang="0">
                  <a:pos x="T2" y="T3"/>
                </a:cxn>
                <a:cxn ang="0">
                  <a:pos x="T4" y="T5"/>
                </a:cxn>
                <a:cxn ang="0">
                  <a:pos x="T6" y="T7"/>
                </a:cxn>
              </a:cxnLst>
              <a:rect l="0" t="0" r="r" b="b"/>
              <a:pathLst>
                <a:path w="13" h="15">
                  <a:moveTo>
                    <a:pt x="9" y="0"/>
                  </a:moveTo>
                  <a:cubicBezTo>
                    <a:pt x="9" y="0"/>
                    <a:pt x="13" y="15"/>
                    <a:pt x="2" y="9"/>
                  </a:cubicBezTo>
                  <a:cubicBezTo>
                    <a:pt x="2" y="9"/>
                    <a:pt x="0" y="6"/>
                    <a:pt x="6" y="9"/>
                  </a:cubicBezTo>
                  <a:cubicBezTo>
                    <a:pt x="6" y="9"/>
                    <a:pt x="11" y="1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71" name="Picture 53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308" y="2660"/>
              <a:ext cx="22"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sp>
          <p:nvSpPr>
            <p:cNvPr id="172" name="Freeform 532"/>
            <p:cNvSpPr>
              <a:spLocks/>
            </p:cNvSpPr>
            <p:nvPr/>
          </p:nvSpPr>
          <p:spPr bwMode="auto">
            <a:xfrm>
              <a:off x="1309" y="2660"/>
              <a:ext cx="38" cy="16"/>
            </a:xfrm>
            <a:custGeom>
              <a:avLst/>
              <a:gdLst>
                <a:gd name="T0" fmla="*/ 7 w 26"/>
                <a:gd name="T1" fmla="*/ 0 h 11"/>
                <a:gd name="T2" fmla="*/ 10 w 26"/>
                <a:gd name="T3" fmla="*/ 8 h 11"/>
                <a:gd name="T4" fmla="*/ 0 w 26"/>
                <a:gd name="T5" fmla="*/ 6 h 11"/>
                <a:gd name="T6" fmla="*/ 7 w 26"/>
                <a:gd name="T7" fmla="*/ 0 h 11"/>
              </a:gdLst>
              <a:ahLst/>
              <a:cxnLst>
                <a:cxn ang="0">
                  <a:pos x="T0" y="T1"/>
                </a:cxn>
                <a:cxn ang="0">
                  <a:pos x="T2" y="T3"/>
                </a:cxn>
                <a:cxn ang="0">
                  <a:pos x="T4" y="T5"/>
                </a:cxn>
                <a:cxn ang="0">
                  <a:pos x="T6" y="T7"/>
                </a:cxn>
              </a:cxnLst>
              <a:rect l="0" t="0" r="r" b="b"/>
              <a:pathLst>
                <a:path w="26" h="11">
                  <a:moveTo>
                    <a:pt x="7" y="0"/>
                  </a:moveTo>
                  <a:cubicBezTo>
                    <a:pt x="7" y="0"/>
                    <a:pt x="24" y="9"/>
                    <a:pt x="10" y="8"/>
                  </a:cubicBezTo>
                  <a:cubicBezTo>
                    <a:pt x="0" y="6"/>
                    <a:pt x="0" y="6"/>
                    <a:pt x="0" y="6"/>
                  </a:cubicBezTo>
                  <a:cubicBezTo>
                    <a:pt x="0" y="6"/>
                    <a:pt x="26" y="11"/>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3" name="Freeform 533"/>
            <p:cNvSpPr>
              <a:spLocks/>
            </p:cNvSpPr>
            <p:nvPr/>
          </p:nvSpPr>
          <p:spPr bwMode="auto">
            <a:xfrm>
              <a:off x="1319" y="2643"/>
              <a:ext cx="17" cy="16"/>
            </a:xfrm>
            <a:custGeom>
              <a:avLst/>
              <a:gdLst>
                <a:gd name="T0" fmla="*/ 4 w 12"/>
                <a:gd name="T1" fmla="*/ 0 h 11"/>
                <a:gd name="T2" fmla="*/ 4 w 12"/>
                <a:gd name="T3" fmla="*/ 3 h 11"/>
                <a:gd name="T4" fmla="*/ 4 w 12"/>
                <a:gd name="T5" fmla="*/ 3 h 11"/>
                <a:gd name="T6" fmla="*/ 1 w 12"/>
                <a:gd name="T7" fmla="*/ 11 h 11"/>
                <a:gd name="T8" fmla="*/ 6 w 12"/>
                <a:gd name="T9" fmla="*/ 1 h 11"/>
                <a:gd name="T10" fmla="*/ 4 w 12"/>
                <a:gd name="T11" fmla="*/ 0 h 11"/>
              </a:gdLst>
              <a:ahLst/>
              <a:cxnLst>
                <a:cxn ang="0">
                  <a:pos x="T0" y="T1"/>
                </a:cxn>
                <a:cxn ang="0">
                  <a:pos x="T2" y="T3"/>
                </a:cxn>
                <a:cxn ang="0">
                  <a:pos x="T4" y="T5"/>
                </a:cxn>
                <a:cxn ang="0">
                  <a:pos x="T6" y="T7"/>
                </a:cxn>
                <a:cxn ang="0">
                  <a:pos x="T8" y="T9"/>
                </a:cxn>
                <a:cxn ang="0">
                  <a:pos x="T10" y="T11"/>
                </a:cxn>
              </a:cxnLst>
              <a:rect l="0" t="0" r="r" b="b"/>
              <a:pathLst>
                <a:path w="12" h="11">
                  <a:moveTo>
                    <a:pt x="4" y="0"/>
                  </a:moveTo>
                  <a:cubicBezTo>
                    <a:pt x="2" y="0"/>
                    <a:pt x="0" y="1"/>
                    <a:pt x="4" y="3"/>
                  </a:cubicBezTo>
                  <a:cubicBezTo>
                    <a:pt x="4" y="3"/>
                    <a:pt x="4" y="3"/>
                    <a:pt x="4" y="3"/>
                  </a:cubicBezTo>
                  <a:cubicBezTo>
                    <a:pt x="5" y="3"/>
                    <a:pt x="7" y="4"/>
                    <a:pt x="1" y="11"/>
                  </a:cubicBezTo>
                  <a:cubicBezTo>
                    <a:pt x="1" y="11"/>
                    <a:pt x="12" y="2"/>
                    <a:pt x="6" y="1"/>
                  </a:cubicBezTo>
                  <a:cubicBezTo>
                    <a:pt x="6" y="1"/>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4" name="Freeform 534"/>
            <p:cNvSpPr>
              <a:spLocks noEditPoints="1"/>
            </p:cNvSpPr>
            <p:nvPr/>
          </p:nvSpPr>
          <p:spPr bwMode="auto">
            <a:xfrm>
              <a:off x="1302" y="2646"/>
              <a:ext cx="10" cy="16"/>
            </a:xfrm>
            <a:custGeom>
              <a:avLst/>
              <a:gdLst>
                <a:gd name="T0" fmla="*/ 6 w 7"/>
                <a:gd name="T1" fmla="*/ 2 h 11"/>
                <a:gd name="T2" fmla="*/ 2 w 7"/>
                <a:gd name="T3" fmla="*/ 8 h 11"/>
                <a:gd name="T4" fmla="*/ 3 w 7"/>
                <a:gd name="T5" fmla="*/ 11 h 11"/>
                <a:gd name="T6" fmla="*/ 7 w 7"/>
                <a:gd name="T7" fmla="*/ 10 h 11"/>
                <a:gd name="T8" fmla="*/ 6 w 7"/>
                <a:gd name="T9" fmla="*/ 2 h 11"/>
                <a:gd name="T10" fmla="*/ 6 w 7"/>
                <a:gd name="T11" fmla="*/ 0 h 11"/>
                <a:gd name="T12" fmla="*/ 6 w 7"/>
                <a:gd name="T13" fmla="*/ 2 h 11"/>
                <a:gd name="T14" fmla="*/ 6 w 7"/>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1">
                  <a:moveTo>
                    <a:pt x="6" y="2"/>
                  </a:moveTo>
                  <a:cubicBezTo>
                    <a:pt x="6" y="4"/>
                    <a:pt x="5" y="7"/>
                    <a:pt x="2" y="8"/>
                  </a:cubicBezTo>
                  <a:cubicBezTo>
                    <a:pt x="2" y="8"/>
                    <a:pt x="0" y="11"/>
                    <a:pt x="3" y="11"/>
                  </a:cubicBezTo>
                  <a:cubicBezTo>
                    <a:pt x="4" y="11"/>
                    <a:pt x="5" y="11"/>
                    <a:pt x="7" y="10"/>
                  </a:cubicBezTo>
                  <a:cubicBezTo>
                    <a:pt x="7" y="10"/>
                    <a:pt x="6" y="5"/>
                    <a:pt x="6" y="2"/>
                  </a:cubicBezTo>
                  <a:moveTo>
                    <a:pt x="6" y="0"/>
                  </a:moveTo>
                  <a:cubicBezTo>
                    <a:pt x="6" y="0"/>
                    <a:pt x="6" y="1"/>
                    <a:pt x="6" y="2"/>
                  </a:cubicBezTo>
                  <a:cubicBezTo>
                    <a:pt x="6" y="1"/>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5" name="Freeform 535"/>
            <p:cNvSpPr>
              <a:spLocks/>
            </p:cNvSpPr>
            <p:nvPr/>
          </p:nvSpPr>
          <p:spPr bwMode="auto">
            <a:xfrm>
              <a:off x="1287" y="2650"/>
              <a:ext cx="16" cy="15"/>
            </a:xfrm>
            <a:custGeom>
              <a:avLst/>
              <a:gdLst>
                <a:gd name="T0" fmla="*/ 11 w 11"/>
                <a:gd name="T1" fmla="*/ 0 h 10"/>
                <a:gd name="T2" fmla="*/ 5 w 11"/>
                <a:gd name="T3" fmla="*/ 9 h 10"/>
                <a:gd name="T4" fmla="*/ 11 w 11"/>
                <a:gd name="T5" fmla="*/ 10 h 10"/>
                <a:gd name="T6" fmla="*/ 11 w 11"/>
                <a:gd name="T7" fmla="*/ 0 h 10"/>
              </a:gdLst>
              <a:ahLst/>
              <a:cxnLst>
                <a:cxn ang="0">
                  <a:pos x="T0" y="T1"/>
                </a:cxn>
                <a:cxn ang="0">
                  <a:pos x="T2" y="T3"/>
                </a:cxn>
                <a:cxn ang="0">
                  <a:pos x="T4" y="T5"/>
                </a:cxn>
                <a:cxn ang="0">
                  <a:pos x="T6" y="T7"/>
                </a:cxn>
              </a:cxnLst>
              <a:rect l="0" t="0" r="r" b="b"/>
              <a:pathLst>
                <a:path w="11" h="10">
                  <a:moveTo>
                    <a:pt x="11" y="0"/>
                  </a:moveTo>
                  <a:cubicBezTo>
                    <a:pt x="11" y="0"/>
                    <a:pt x="4" y="5"/>
                    <a:pt x="5" y="9"/>
                  </a:cubicBezTo>
                  <a:cubicBezTo>
                    <a:pt x="5" y="9"/>
                    <a:pt x="5" y="10"/>
                    <a:pt x="11" y="10"/>
                  </a:cubicBezTo>
                  <a:cubicBezTo>
                    <a:pt x="11" y="10"/>
                    <a:pt x="0" y="1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6" name="Freeform 536"/>
            <p:cNvSpPr>
              <a:spLocks/>
            </p:cNvSpPr>
            <p:nvPr/>
          </p:nvSpPr>
          <p:spPr bwMode="auto">
            <a:xfrm>
              <a:off x="1249" y="2684"/>
              <a:ext cx="77" cy="130"/>
            </a:xfrm>
            <a:custGeom>
              <a:avLst/>
              <a:gdLst>
                <a:gd name="T0" fmla="*/ 30 w 53"/>
                <a:gd name="T1" fmla="*/ 0 h 90"/>
                <a:gd name="T2" fmla="*/ 24 w 53"/>
                <a:gd name="T3" fmla="*/ 12 h 90"/>
                <a:gd name="T4" fmla="*/ 37 w 53"/>
                <a:gd name="T5" fmla="*/ 20 h 90"/>
                <a:gd name="T6" fmla="*/ 24 w 53"/>
                <a:gd name="T7" fmla="*/ 23 h 90"/>
                <a:gd name="T8" fmla="*/ 23 w 53"/>
                <a:gd name="T9" fmla="*/ 30 h 90"/>
                <a:gd name="T10" fmla="*/ 21 w 53"/>
                <a:gd name="T11" fmla="*/ 50 h 90"/>
                <a:gd name="T12" fmla="*/ 25 w 53"/>
                <a:gd name="T13" fmla="*/ 55 h 90"/>
                <a:gd name="T14" fmla="*/ 16 w 53"/>
                <a:gd name="T15" fmla="*/ 81 h 90"/>
                <a:gd name="T16" fmla="*/ 13 w 53"/>
                <a:gd name="T17" fmla="*/ 85 h 90"/>
                <a:gd name="T18" fmla="*/ 5 w 53"/>
                <a:gd name="T19" fmla="*/ 88 h 90"/>
                <a:gd name="T20" fmla="*/ 13 w 53"/>
                <a:gd name="T21" fmla="*/ 83 h 90"/>
                <a:gd name="T22" fmla="*/ 14 w 53"/>
                <a:gd name="T23" fmla="*/ 79 h 90"/>
                <a:gd name="T24" fmla="*/ 17 w 53"/>
                <a:gd name="T25" fmla="*/ 54 h 90"/>
                <a:gd name="T26" fmla="*/ 18 w 53"/>
                <a:gd name="T27" fmla="*/ 48 h 90"/>
                <a:gd name="T28" fmla="*/ 17 w 53"/>
                <a:gd name="T29" fmla="*/ 37 h 90"/>
                <a:gd name="T30" fmla="*/ 20 w 53"/>
                <a:gd name="T31" fmla="*/ 29 h 90"/>
                <a:gd name="T32" fmla="*/ 30 w 53"/>
                <a:gd name="T33"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 h="90">
                  <a:moveTo>
                    <a:pt x="30" y="0"/>
                  </a:moveTo>
                  <a:cubicBezTo>
                    <a:pt x="24" y="12"/>
                    <a:pt x="24" y="12"/>
                    <a:pt x="24" y="12"/>
                  </a:cubicBezTo>
                  <a:cubicBezTo>
                    <a:pt x="24" y="12"/>
                    <a:pt x="25" y="14"/>
                    <a:pt x="37" y="20"/>
                  </a:cubicBezTo>
                  <a:cubicBezTo>
                    <a:pt x="37" y="20"/>
                    <a:pt x="42" y="24"/>
                    <a:pt x="24" y="23"/>
                  </a:cubicBezTo>
                  <a:cubicBezTo>
                    <a:pt x="24" y="23"/>
                    <a:pt x="20" y="25"/>
                    <a:pt x="23" y="30"/>
                  </a:cubicBezTo>
                  <a:cubicBezTo>
                    <a:pt x="21" y="50"/>
                    <a:pt x="21" y="50"/>
                    <a:pt x="21" y="50"/>
                  </a:cubicBezTo>
                  <a:cubicBezTo>
                    <a:pt x="21" y="50"/>
                    <a:pt x="53" y="57"/>
                    <a:pt x="25" y="55"/>
                  </a:cubicBezTo>
                  <a:cubicBezTo>
                    <a:pt x="25" y="55"/>
                    <a:pt x="24" y="49"/>
                    <a:pt x="16" y="81"/>
                  </a:cubicBezTo>
                  <a:cubicBezTo>
                    <a:pt x="16" y="81"/>
                    <a:pt x="35" y="90"/>
                    <a:pt x="13" y="85"/>
                  </a:cubicBezTo>
                  <a:cubicBezTo>
                    <a:pt x="13" y="85"/>
                    <a:pt x="6" y="86"/>
                    <a:pt x="5" y="88"/>
                  </a:cubicBezTo>
                  <a:cubicBezTo>
                    <a:pt x="5" y="88"/>
                    <a:pt x="0" y="85"/>
                    <a:pt x="13" y="83"/>
                  </a:cubicBezTo>
                  <a:cubicBezTo>
                    <a:pt x="13" y="83"/>
                    <a:pt x="11" y="83"/>
                    <a:pt x="14" y="79"/>
                  </a:cubicBezTo>
                  <a:cubicBezTo>
                    <a:pt x="14" y="79"/>
                    <a:pt x="18" y="54"/>
                    <a:pt x="17" y="54"/>
                  </a:cubicBezTo>
                  <a:cubicBezTo>
                    <a:pt x="17" y="54"/>
                    <a:pt x="25" y="53"/>
                    <a:pt x="18" y="48"/>
                  </a:cubicBezTo>
                  <a:cubicBezTo>
                    <a:pt x="18" y="48"/>
                    <a:pt x="20" y="39"/>
                    <a:pt x="17" y="37"/>
                  </a:cubicBezTo>
                  <a:cubicBezTo>
                    <a:pt x="20" y="29"/>
                    <a:pt x="20" y="29"/>
                    <a:pt x="20" y="29"/>
                  </a:cubicBezTo>
                  <a:cubicBezTo>
                    <a:pt x="20" y="29"/>
                    <a:pt x="15" y="18"/>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7" name="Freeform 537"/>
            <p:cNvSpPr>
              <a:spLocks/>
            </p:cNvSpPr>
            <p:nvPr/>
          </p:nvSpPr>
          <p:spPr bwMode="auto">
            <a:xfrm>
              <a:off x="1278" y="2700"/>
              <a:ext cx="9" cy="30"/>
            </a:xfrm>
            <a:custGeom>
              <a:avLst/>
              <a:gdLst>
                <a:gd name="T0" fmla="*/ 3 w 6"/>
                <a:gd name="T1" fmla="*/ 7 h 21"/>
                <a:gd name="T2" fmla="*/ 5 w 6"/>
                <a:gd name="T3" fmla="*/ 7 h 21"/>
                <a:gd name="T4" fmla="*/ 3 w 6"/>
                <a:gd name="T5" fmla="*/ 3 h 21"/>
                <a:gd name="T6" fmla="*/ 2 w 6"/>
                <a:gd name="T7" fmla="*/ 3 h 21"/>
                <a:gd name="T8" fmla="*/ 0 w 6"/>
                <a:gd name="T9" fmla="*/ 7 h 21"/>
                <a:gd name="T10" fmla="*/ 1 w 6"/>
                <a:gd name="T11" fmla="*/ 11 h 21"/>
                <a:gd name="T12" fmla="*/ 1 w 6"/>
                <a:gd name="T13" fmla="*/ 17 h 21"/>
                <a:gd name="T14" fmla="*/ 1 w 6"/>
                <a:gd name="T15" fmla="*/ 15 h 21"/>
                <a:gd name="T16" fmla="*/ 0 w 6"/>
                <a:gd name="T17" fmla="*/ 16 h 21"/>
                <a:gd name="T18" fmla="*/ 2 w 6"/>
                <a:gd name="T19" fmla="*/ 21 h 21"/>
                <a:gd name="T20" fmla="*/ 2 w 6"/>
                <a:gd name="T21" fmla="*/ 19 h 21"/>
                <a:gd name="T22" fmla="*/ 5 w 6"/>
                <a:gd name="T23" fmla="*/ 13 h 21"/>
                <a:gd name="T24" fmla="*/ 1 w 6"/>
                <a:gd name="T25" fmla="*/ 7 h 21"/>
                <a:gd name="T26" fmla="*/ 3 w 6"/>
                <a:gd name="T27" fmla="*/ 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21">
                  <a:moveTo>
                    <a:pt x="3" y="7"/>
                  </a:moveTo>
                  <a:cubicBezTo>
                    <a:pt x="5" y="7"/>
                    <a:pt x="5" y="7"/>
                    <a:pt x="5" y="7"/>
                  </a:cubicBezTo>
                  <a:cubicBezTo>
                    <a:pt x="5" y="7"/>
                    <a:pt x="6" y="3"/>
                    <a:pt x="3" y="3"/>
                  </a:cubicBezTo>
                  <a:cubicBezTo>
                    <a:pt x="3" y="3"/>
                    <a:pt x="3" y="0"/>
                    <a:pt x="2" y="3"/>
                  </a:cubicBezTo>
                  <a:cubicBezTo>
                    <a:pt x="2" y="3"/>
                    <a:pt x="1" y="3"/>
                    <a:pt x="0" y="7"/>
                  </a:cubicBezTo>
                  <a:cubicBezTo>
                    <a:pt x="0" y="7"/>
                    <a:pt x="0" y="10"/>
                    <a:pt x="1" y="11"/>
                  </a:cubicBezTo>
                  <a:cubicBezTo>
                    <a:pt x="1" y="11"/>
                    <a:pt x="6" y="17"/>
                    <a:pt x="1" y="17"/>
                  </a:cubicBezTo>
                  <a:cubicBezTo>
                    <a:pt x="1" y="15"/>
                    <a:pt x="1" y="15"/>
                    <a:pt x="1" y="15"/>
                  </a:cubicBezTo>
                  <a:cubicBezTo>
                    <a:pt x="1" y="15"/>
                    <a:pt x="0" y="13"/>
                    <a:pt x="0" y="16"/>
                  </a:cubicBezTo>
                  <a:cubicBezTo>
                    <a:pt x="2" y="21"/>
                    <a:pt x="2" y="21"/>
                    <a:pt x="2" y="21"/>
                  </a:cubicBezTo>
                  <a:cubicBezTo>
                    <a:pt x="2" y="21"/>
                    <a:pt x="2" y="21"/>
                    <a:pt x="2" y="19"/>
                  </a:cubicBezTo>
                  <a:cubicBezTo>
                    <a:pt x="2" y="19"/>
                    <a:pt x="6" y="18"/>
                    <a:pt x="5" y="13"/>
                  </a:cubicBezTo>
                  <a:cubicBezTo>
                    <a:pt x="5" y="13"/>
                    <a:pt x="1" y="9"/>
                    <a:pt x="1" y="7"/>
                  </a:cubicBezTo>
                  <a:cubicBezTo>
                    <a:pt x="1" y="7"/>
                    <a:pt x="2" y="2"/>
                    <a:pt x="3" y="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8" name="Freeform 538"/>
            <p:cNvSpPr>
              <a:spLocks/>
            </p:cNvSpPr>
            <p:nvPr/>
          </p:nvSpPr>
          <p:spPr bwMode="auto">
            <a:xfrm>
              <a:off x="1287" y="2704"/>
              <a:ext cx="9" cy="23"/>
            </a:xfrm>
            <a:custGeom>
              <a:avLst/>
              <a:gdLst>
                <a:gd name="T0" fmla="*/ 0 w 6"/>
                <a:gd name="T1" fmla="*/ 2 h 16"/>
                <a:gd name="T2" fmla="*/ 0 w 6"/>
                <a:gd name="T3" fmla="*/ 4 h 16"/>
                <a:gd name="T4" fmla="*/ 3 w 6"/>
                <a:gd name="T5" fmla="*/ 3 h 16"/>
                <a:gd name="T6" fmla="*/ 2 w 6"/>
                <a:gd name="T7" fmla="*/ 12 h 16"/>
                <a:gd name="T8" fmla="*/ 2 w 6"/>
                <a:gd name="T9" fmla="*/ 16 h 16"/>
                <a:gd name="T10" fmla="*/ 2 w 6"/>
                <a:gd name="T11" fmla="*/ 16 h 16"/>
                <a:gd name="T12" fmla="*/ 4 w 6"/>
                <a:gd name="T13" fmla="*/ 16 h 16"/>
                <a:gd name="T14" fmla="*/ 6 w 6"/>
                <a:gd name="T15" fmla="*/ 0 h 16"/>
                <a:gd name="T16" fmla="*/ 4 w 6"/>
                <a:gd name="T17" fmla="*/ 0 h 16"/>
                <a:gd name="T18" fmla="*/ 0 w 6"/>
                <a:gd name="T19"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16">
                  <a:moveTo>
                    <a:pt x="0" y="2"/>
                  </a:moveTo>
                  <a:cubicBezTo>
                    <a:pt x="0" y="4"/>
                    <a:pt x="0" y="4"/>
                    <a:pt x="0" y="4"/>
                  </a:cubicBezTo>
                  <a:cubicBezTo>
                    <a:pt x="3" y="3"/>
                    <a:pt x="3" y="3"/>
                    <a:pt x="3" y="3"/>
                  </a:cubicBezTo>
                  <a:cubicBezTo>
                    <a:pt x="3" y="3"/>
                    <a:pt x="2" y="9"/>
                    <a:pt x="2" y="12"/>
                  </a:cubicBezTo>
                  <a:cubicBezTo>
                    <a:pt x="2" y="16"/>
                    <a:pt x="2" y="16"/>
                    <a:pt x="2" y="16"/>
                  </a:cubicBezTo>
                  <a:cubicBezTo>
                    <a:pt x="2" y="16"/>
                    <a:pt x="2" y="16"/>
                    <a:pt x="2" y="16"/>
                  </a:cubicBezTo>
                  <a:cubicBezTo>
                    <a:pt x="4" y="16"/>
                    <a:pt x="4" y="16"/>
                    <a:pt x="4" y="16"/>
                  </a:cubicBezTo>
                  <a:cubicBezTo>
                    <a:pt x="4" y="16"/>
                    <a:pt x="5" y="5"/>
                    <a:pt x="6" y="0"/>
                  </a:cubicBezTo>
                  <a:cubicBezTo>
                    <a:pt x="4" y="0"/>
                    <a:pt x="4" y="0"/>
                    <a:pt x="4" y="0"/>
                  </a:cubicBezTo>
                  <a:cubicBezTo>
                    <a:pt x="0" y="2"/>
                    <a:pt x="0" y="2"/>
                    <a:pt x="0"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9" name="Freeform 539"/>
            <p:cNvSpPr>
              <a:spLocks/>
            </p:cNvSpPr>
            <p:nvPr/>
          </p:nvSpPr>
          <p:spPr bwMode="auto">
            <a:xfrm>
              <a:off x="1322" y="2723"/>
              <a:ext cx="6" cy="6"/>
            </a:xfrm>
            <a:custGeom>
              <a:avLst/>
              <a:gdLst>
                <a:gd name="T0" fmla="*/ 1 w 6"/>
                <a:gd name="T1" fmla="*/ 0 h 6"/>
                <a:gd name="T2" fmla="*/ 0 w 6"/>
                <a:gd name="T3" fmla="*/ 6 h 6"/>
                <a:gd name="T4" fmla="*/ 3 w 6"/>
                <a:gd name="T5" fmla="*/ 6 h 6"/>
                <a:gd name="T6" fmla="*/ 6 w 6"/>
                <a:gd name="T7" fmla="*/ 1 h 6"/>
                <a:gd name="T8" fmla="*/ 1 w 6"/>
                <a:gd name="T9" fmla="*/ 0 h 6"/>
              </a:gdLst>
              <a:ahLst/>
              <a:cxnLst>
                <a:cxn ang="0">
                  <a:pos x="T0" y="T1"/>
                </a:cxn>
                <a:cxn ang="0">
                  <a:pos x="T2" y="T3"/>
                </a:cxn>
                <a:cxn ang="0">
                  <a:pos x="T4" y="T5"/>
                </a:cxn>
                <a:cxn ang="0">
                  <a:pos x="T6" y="T7"/>
                </a:cxn>
                <a:cxn ang="0">
                  <a:pos x="T8" y="T9"/>
                </a:cxn>
              </a:cxnLst>
              <a:rect l="0" t="0" r="r" b="b"/>
              <a:pathLst>
                <a:path w="6" h="6">
                  <a:moveTo>
                    <a:pt x="1" y="0"/>
                  </a:moveTo>
                  <a:lnTo>
                    <a:pt x="0" y="6"/>
                  </a:lnTo>
                  <a:lnTo>
                    <a:pt x="3" y="6"/>
                  </a:lnTo>
                  <a:lnTo>
                    <a:pt x="6" y="1"/>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0" name="Freeform 540"/>
            <p:cNvSpPr>
              <a:spLocks/>
            </p:cNvSpPr>
            <p:nvPr/>
          </p:nvSpPr>
          <p:spPr bwMode="auto">
            <a:xfrm>
              <a:off x="1322" y="2723"/>
              <a:ext cx="6" cy="6"/>
            </a:xfrm>
            <a:custGeom>
              <a:avLst/>
              <a:gdLst>
                <a:gd name="T0" fmla="*/ 1 w 6"/>
                <a:gd name="T1" fmla="*/ 0 h 6"/>
                <a:gd name="T2" fmla="*/ 0 w 6"/>
                <a:gd name="T3" fmla="*/ 6 h 6"/>
                <a:gd name="T4" fmla="*/ 3 w 6"/>
                <a:gd name="T5" fmla="*/ 6 h 6"/>
                <a:gd name="T6" fmla="*/ 6 w 6"/>
                <a:gd name="T7" fmla="*/ 1 h 6"/>
                <a:gd name="T8" fmla="*/ 1 w 6"/>
                <a:gd name="T9" fmla="*/ 0 h 6"/>
              </a:gdLst>
              <a:ahLst/>
              <a:cxnLst>
                <a:cxn ang="0">
                  <a:pos x="T0" y="T1"/>
                </a:cxn>
                <a:cxn ang="0">
                  <a:pos x="T2" y="T3"/>
                </a:cxn>
                <a:cxn ang="0">
                  <a:pos x="T4" y="T5"/>
                </a:cxn>
                <a:cxn ang="0">
                  <a:pos x="T6" y="T7"/>
                </a:cxn>
                <a:cxn ang="0">
                  <a:pos x="T8" y="T9"/>
                </a:cxn>
              </a:cxnLst>
              <a:rect l="0" t="0" r="r" b="b"/>
              <a:pathLst>
                <a:path w="6" h="6">
                  <a:moveTo>
                    <a:pt x="1" y="0"/>
                  </a:moveTo>
                  <a:lnTo>
                    <a:pt x="0" y="6"/>
                  </a:lnTo>
                  <a:lnTo>
                    <a:pt x="3" y="6"/>
                  </a:lnTo>
                  <a:lnTo>
                    <a:pt x="6" y="1"/>
                  </a:lnTo>
                  <a:lnTo>
                    <a:pt x="1"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1" name="Freeform 541"/>
            <p:cNvSpPr>
              <a:spLocks noEditPoints="1"/>
            </p:cNvSpPr>
            <p:nvPr/>
          </p:nvSpPr>
          <p:spPr bwMode="auto">
            <a:xfrm>
              <a:off x="1294" y="2704"/>
              <a:ext cx="16" cy="25"/>
            </a:xfrm>
            <a:custGeom>
              <a:avLst/>
              <a:gdLst>
                <a:gd name="T0" fmla="*/ 6 w 11"/>
                <a:gd name="T1" fmla="*/ 1 h 17"/>
                <a:gd name="T2" fmla="*/ 2 w 11"/>
                <a:gd name="T3" fmla="*/ 4 h 17"/>
                <a:gd name="T4" fmla="*/ 1 w 11"/>
                <a:gd name="T5" fmla="*/ 12 h 17"/>
                <a:gd name="T6" fmla="*/ 3 w 11"/>
                <a:gd name="T7" fmla="*/ 16 h 17"/>
                <a:gd name="T8" fmla="*/ 6 w 11"/>
                <a:gd name="T9" fmla="*/ 16 h 17"/>
                <a:gd name="T10" fmla="*/ 9 w 11"/>
                <a:gd name="T11" fmla="*/ 12 h 17"/>
                <a:gd name="T12" fmla="*/ 10 w 11"/>
                <a:gd name="T13" fmla="*/ 4 h 17"/>
                <a:gd name="T14" fmla="*/ 6 w 11"/>
                <a:gd name="T15" fmla="*/ 1 h 17"/>
                <a:gd name="T16" fmla="*/ 6 w 11"/>
                <a:gd name="T17" fmla="*/ 13 h 17"/>
                <a:gd name="T18" fmla="*/ 4 w 11"/>
                <a:gd name="T19" fmla="*/ 12 h 17"/>
                <a:gd name="T20" fmla="*/ 5 w 11"/>
                <a:gd name="T21" fmla="*/ 4 h 17"/>
                <a:gd name="T22" fmla="*/ 8 w 11"/>
                <a:gd name="T23" fmla="*/ 4 h 17"/>
                <a:gd name="T24" fmla="*/ 6 w 11"/>
                <a:gd name="T25" fmla="*/ 13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17">
                  <a:moveTo>
                    <a:pt x="6" y="1"/>
                  </a:moveTo>
                  <a:cubicBezTo>
                    <a:pt x="2" y="0"/>
                    <a:pt x="2" y="4"/>
                    <a:pt x="2" y="4"/>
                  </a:cubicBezTo>
                  <a:cubicBezTo>
                    <a:pt x="1" y="12"/>
                    <a:pt x="1" y="12"/>
                    <a:pt x="1" y="12"/>
                  </a:cubicBezTo>
                  <a:cubicBezTo>
                    <a:pt x="0" y="16"/>
                    <a:pt x="3" y="16"/>
                    <a:pt x="3" y="16"/>
                  </a:cubicBezTo>
                  <a:cubicBezTo>
                    <a:pt x="6" y="16"/>
                    <a:pt x="6" y="16"/>
                    <a:pt x="6" y="16"/>
                  </a:cubicBezTo>
                  <a:cubicBezTo>
                    <a:pt x="9" y="16"/>
                    <a:pt x="9" y="12"/>
                    <a:pt x="9" y="12"/>
                  </a:cubicBezTo>
                  <a:cubicBezTo>
                    <a:pt x="9" y="10"/>
                    <a:pt x="10" y="4"/>
                    <a:pt x="10" y="4"/>
                  </a:cubicBezTo>
                  <a:cubicBezTo>
                    <a:pt x="11" y="0"/>
                    <a:pt x="6" y="1"/>
                    <a:pt x="6" y="1"/>
                  </a:cubicBezTo>
                  <a:moveTo>
                    <a:pt x="6" y="13"/>
                  </a:moveTo>
                  <a:cubicBezTo>
                    <a:pt x="6" y="13"/>
                    <a:pt x="4" y="17"/>
                    <a:pt x="4" y="12"/>
                  </a:cubicBezTo>
                  <a:cubicBezTo>
                    <a:pt x="5" y="4"/>
                    <a:pt x="5" y="4"/>
                    <a:pt x="5" y="4"/>
                  </a:cubicBezTo>
                  <a:cubicBezTo>
                    <a:pt x="5" y="4"/>
                    <a:pt x="6" y="1"/>
                    <a:pt x="8" y="4"/>
                  </a:cubicBezTo>
                  <a:cubicBezTo>
                    <a:pt x="8" y="4"/>
                    <a:pt x="6" y="12"/>
                    <a:pt x="6" y="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2" name="Freeform 542"/>
            <p:cNvSpPr>
              <a:spLocks noEditPoints="1"/>
            </p:cNvSpPr>
            <p:nvPr/>
          </p:nvSpPr>
          <p:spPr bwMode="auto">
            <a:xfrm>
              <a:off x="1307" y="2704"/>
              <a:ext cx="16" cy="25"/>
            </a:xfrm>
            <a:custGeom>
              <a:avLst/>
              <a:gdLst>
                <a:gd name="T0" fmla="*/ 11 w 11"/>
                <a:gd name="T1" fmla="*/ 2 h 17"/>
                <a:gd name="T2" fmla="*/ 8 w 11"/>
                <a:gd name="T3" fmla="*/ 0 h 17"/>
                <a:gd name="T4" fmla="*/ 2 w 11"/>
                <a:gd name="T5" fmla="*/ 5 h 17"/>
                <a:gd name="T6" fmla="*/ 5 w 11"/>
                <a:gd name="T7" fmla="*/ 16 h 17"/>
                <a:gd name="T8" fmla="*/ 11 w 11"/>
                <a:gd name="T9" fmla="*/ 12 h 17"/>
                <a:gd name="T10" fmla="*/ 11 w 11"/>
                <a:gd name="T11" fmla="*/ 2 h 17"/>
                <a:gd name="T12" fmla="*/ 6 w 11"/>
                <a:gd name="T13" fmla="*/ 14 h 17"/>
                <a:gd name="T14" fmla="*/ 5 w 11"/>
                <a:gd name="T15" fmla="*/ 8 h 17"/>
                <a:gd name="T16" fmla="*/ 7 w 11"/>
                <a:gd name="T17" fmla="*/ 1 h 17"/>
                <a:gd name="T18" fmla="*/ 8 w 11"/>
                <a:gd name="T19" fmla="*/ 6 h 17"/>
                <a:gd name="T20" fmla="*/ 6 w 11"/>
                <a:gd name="T21" fmla="*/ 1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7">
                  <a:moveTo>
                    <a:pt x="11" y="2"/>
                  </a:moveTo>
                  <a:cubicBezTo>
                    <a:pt x="11" y="2"/>
                    <a:pt x="11" y="0"/>
                    <a:pt x="8" y="0"/>
                  </a:cubicBezTo>
                  <a:cubicBezTo>
                    <a:pt x="8" y="0"/>
                    <a:pt x="3" y="0"/>
                    <a:pt x="2" y="5"/>
                  </a:cubicBezTo>
                  <a:cubicBezTo>
                    <a:pt x="2" y="5"/>
                    <a:pt x="0" y="17"/>
                    <a:pt x="5" y="16"/>
                  </a:cubicBezTo>
                  <a:cubicBezTo>
                    <a:pt x="5" y="16"/>
                    <a:pt x="11" y="17"/>
                    <a:pt x="11" y="12"/>
                  </a:cubicBezTo>
                  <a:cubicBezTo>
                    <a:pt x="11" y="2"/>
                    <a:pt x="11" y="2"/>
                    <a:pt x="11" y="2"/>
                  </a:cubicBezTo>
                  <a:moveTo>
                    <a:pt x="6" y="14"/>
                  </a:moveTo>
                  <a:cubicBezTo>
                    <a:pt x="6" y="14"/>
                    <a:pt x="4" y="15"/>
                    <a:pt x="5" y="8"/>
                  </a:cubicBezTo>
                  <a:cubicBezTo>
                    <a:pt x="5" y="8"/>
                    <a:pt x="4" y="1"/>
                    <a:pt x="7" y="1"/>
                  </a:cubicBezTo>
                  <a:cubicBezTo>
                    <a:pt x="7" y="1"/>
                    <a:pt x="8" y="1"/>
                    <a:pt x="8" y="6"/>
                  </a:cubicBezTo>
                  <a:cubicBezTo>
                    <a:pt x="8" y="6"/>
                    <a:pt x="9" y="15"/>
                    <a:pt x="6" y="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3" name="Freeform 543"/>
            <p:cNvSpPr>
              <a:spLocks noEditPoints="1"/>
            </p:cNvSpPr>
            <p:nvPr/>
          </p:nvSpPr>
          <p:spPr bwMode="auto">
            <a:xfrm>
              <a:off x="1328" y="2702"/>
              <a:ext cx="14" cy="27"/>
            </a:xfrm>
            <a:custGeom>
              <a:avLst/>
              <a:gdLst>
                <a:gd name="T0" fmla="*/ 7 w 10"/>
                <a:gd name="T1" fmla="*/ 2 h 18"/>
                <a:gd name="T2" fmla="*/ 3 w 10"/>
                <a:gd name="T3" fmla="*/ 1 h 18"/>
                <a:gd name="T4" fmla="*/ 1 w 10"/>
                <a:gd name="T5" fmla="*/ 5 h 18"/>
                <a:gd name="T6" fmla="*/ 0 w 10"/>
                <a:gd name="T7" fmla="*/ 14 h 18"/>
                <a:gd name="T8" fmla="*/ 3 w 10"/>
                <a:gd name="T9" fmla="*/ 18 h 18"/>
                <a:gd name="T10" fmla="*/ 8 w 10"/>
                <a:gd name="T11" fmla="*/ 15 h 18"/>
                <a:gd name="T12" fmla="*/ 7 w 10"/>
                <a:gd name="T13" fmla="*/ 2 h 18"/>
                <a:gd name="T14" fmla="*/ 3 w 10"/>
                <a:gd name="T15" fmla="*/ 16 h 18"/>
                <a:gd name="T16" fmla="*/ 3 w 10"/>
                <a:gd name="T17" fmla="*/ 12 h 18"/>
                <a:gd name="T18" fmla="*/ 3 w 10"/>
                <a:gd name="T19" fmla="*/ 3 h 18"/>
                <a:gd name="T20" fmla="*/ 6 w 10"/>
                <a:gd name="T21" fmla="*/ 5 h 18"/>
                <a:gd name="T22" fmla="*/ 3 w 10"/>
                <a:gd name="T23"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18">
                  <a:moveTo>
                    <a:pt x="7" y="2"/>
                  </a:moveTo>
                  <a:cubicBezTo>
                    <a:pt x="7" y="2"/>
                    <a:pt x="5" y="0"/>
                    <a:pt x="3" y="1"/>
                  </a:cubicBezTo>
                  <a:cubicBezTo>
                    <a:pt x="3" y="1"/>
                    <a:pt x="0" y="0"/>
                    <a:pt x="1" y="5"/>
                  </a:cubicBezTo>
                  <a:cubicBezTo>
                    <a:pt x="1" y="5"/>
                    <a:pt x="1" y="9"/>
                    <a:pt x="0" y="14"/>
                  </a:cubicBezTo>
                  <a:cubicBezTo>
                    <a:pt x="0" y="14"/>
                    <a:pt x="0" y="18"/>
                    <a:pt x="3" y="18"/>
                  </a:cubicBezTo>
                  <a:cubicBezTo>
                    <a:pt x="3" y="18"/>
                    <a:pt x="7" y="18"/>
                    <a:pt x="8" y="15"/>
                  </a:cubicBezTo>
                  <a:cubicBezTo>
                    <a:pt x="8" y="15"/>
                    <a:pt x="10" y="2"/>
                    <a:pt x="7" y="2"/>
                  </a:cubicBezTo>
                  <a:moveTo>
                    <a:pt x="3" y="16"/>
                  </a:moveTo>
                  <a:cubicBezTo>
                    <a:pt x="3" y="16"/>
                    <a:pt x="2" y="15"/>
                    <a:pt x="3" y="12"/>
                  </a:cubicBezTo>
                  <a:cubicBezTo>
                    <a:pt x="3" y="12"/>
                    <a:pt x="3" y="4"/>
                    <a:pt x="3" y="3"/>
                  </a:cubicBezTo>
                  <a:cubicBezTo>
                    <a:pt x="3" y="3"/>
                    <a:pt x="5" y="1"/>
                    <a:pt x="6" y="5"/>
                  </a:cubicBezTo>
                  <a:cubicBezTo>
                    <a:pt x="6" y="5"/>
                    <a:pt x="7" y="17"/>
                    <a:pt x="3" y="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4" name="Freeform 544"/>
            <p:cNvSpPr>
              <a:spLocks noEditPoints="1"/>
            </p:cNvSpPr>
            <p:nvPr/>
          </p:nvSpPr>
          <p:spPr bwMode="auto">
            <a:xfrm>
              <a:off x="1341" y="2701"/>
              <a:ext cx="10" cy="29"/>
            </a:xfrm>
            <a:custGeom>
              <a:avLst/>
              <a:gdLst>
                <a:gd name="T0" fmla="*/ 6 w 7"/>
                <a:gd name="T1" fmla="*/ 3 h 20"/>
                <a:gd name="T2" fmla="*/ 0 w 7"/>
                <a:gd name="T3" fmla="*/ 4 h 20"/>
                <a:gd name="T4" fmla="*/ 0 w 7"/>
                <a:gd name="T5" fmla="*/ 15 h 20"/>
                <a:gd name="T6" fmla="*/ 4 w 7"/>
                <a:gd name="T7" fmla="*/ 19 h 20"/>
                <a:gd name="T8" fmla="*/ 7 w 7"/>
                <a:gd name="T9" fmla="*/ 13 h 20"/>
                <a:gd name="T10" fmla="*/ 6 w 7"/>
                <a:gd name="T11" fmla="*/ 3 h 20"/>
                <a:gd name="T12" fmla="*/ 4 w 7"/>
                <a:gd name="T13" fmla="*/ 17 h 20"/>
                <a:gd name="T14" fmla="*/ 3 w 7"/>
                <a:gd name="T15" fmla="*/ 10 h 20"/>
                <a:gd name="T16" fmla="*/ 4 w 7"/>
                <a:gd name="T17" fmla="*/ 3 h 20"/>
                <a:gd name="T18" fmla="*/ 5 w 7"/>
                <a:gd name="T19" fmla="*/ 8 h 20"/>
                <a:gd name="T20" fmla="*/ 4 w 7"/>
                <a:gd name="T21"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20">
                  <a:moveTo>
                    <a:pt x="6" y="3"/>
                  </a:moveTo>
                  <a:cubicBezTo>
                    <a:pt x="2" y="0"/>
                    <a:pt x="0" y="4"/>
                    <a:pt x="0" y="4"/>
                  </a:cubicBezTo>
                  <a:cubicBezTo>
                    <a:pt x="2" y="4"/>
                    <a:pt x="0" y="15"/>
                    <a:pt x="0" y="15"/>
                  </a:cubicBezTo>
                  <a:cubicBezTo>
                    <a:pt x="0" y="19"/>
                    <a:pt x="4" y="19"/>
                    <a:pt x="4" y="19"/>
                  </a:cubicBezTo>
                  <a:cubicBezTo>
                    <a:pt x="7" y="20"/>
                    <a:pt x="7" y="13"/>
                    <a:pt x="7" y="13"/>
                  </a:cubicBezTo>
                  <a:cubicBezTo>
                    <a:pt x="7" y="4"/>
                    <a:pt x="6" y="3"/>
                    <a:pt x="6" y="3"/>
                  </a:cubicBezTo>
                  <a:moveTo>
                    <a:pt x="4" y="17"/>
                  </a:moveTo>
                  <a:cubicBezTo>
                    <a:pt x="4" y="17"/>
                    <a:pt x="2" y="17"/>
                    <a:pt x="3" y="10"/>
                  </a:cubicBezTo>
                  <a:cubicBezTo>
                    <a:pt x="3" y="10"/>
                    <a:pt x="2" y="3"/>
                    <a:pt x="4" y="3"/>
                  </a:cubicBezTo>
                  <a:cubicBezTo>
                    <a:pt x="4" y="3"/>
                    <a:pt x="5" y="3"/>
                    <a:pt x="5" y="8"/>
                  </a:cubicBezTo>
                  <a:cubicBezTo>
                    <a:pt x="5" y="8"/>
                    <a:pt x="6" y="17"/>
                    <a:pt x="4" y="1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5" name="Freeform 545"/>
            <p:cNvSpPr>
              <a:spLocks noEditPoints="1"/>
            </p:cNvSpPr>
            <p:nvPr/>
          </p:nvSpPr>
          <p:spPr bwMode="auto">
            <a:xfrm>
              <a:off x="1351" y="2704"/>
              <a:ext cx="7" cy="29"/>
            </a:xfrm>
            <a:custGeom>
              <a:avLst/>
              <a:gdLst>
                <a:gd name="T0" fmla="*/ 4 w 5"/>
                <a:gd name="T1" fmla="*/ 5 h 20"/>
                <a:gd name="T2" fmla="*/ 2 w 5"/>
                <a:gd name="T3" fmla="*/ 1 h 20"/>
                <a:gd name="T4" fmla="*/ 0 w 5"/>
                <a:gd name="T5" fmla="*/ 4 h 20"/>
                <a:gd name="T6" fmla="*/ 0 w 5"/>
                <a:gd name="T7" fmla="*/ 15 h 20"/>
                <a:gd name="T8" fmla="*/ 3 w 5"/>
                <a:gd name="T9" fmla="*/ 17 h 20"/>
                <a:gd name="T10" fmla="*/ 3 w 5"/>
                <a:gd name="T11" fmla="*/ 12 h 20"/>
                <a:gd name="T12" fmla="*/ 4 w 5"/>
                <a:gd name="T13" fmla="*/ 5 h 20"/>
                <a:gd name="T14" fmla="*/ 2 w 5"/>
                <a:gd name="T15" fmla="*/ 16 h 20"/>
                <a:gd name="T16" fmla="*/ 2 w 5"/>
                <a:gd name="T17" fmla="*/ 8 h 20"/>
                <a:gd name="T18" fmla="*/ 2 w 5"/>
                <a:gd name="T19" fmla="*/ 3 h 20"/>
                <a:gd name="T20" fmla="*/ 3 w 5"/>
                <a:gd name="T21" fmla="*/ 5 h 20"/>
                <a:gd name="T22" fmla="*/ 2 w 5"/>
                <a:gd name="T23"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20">
                  <a:moveTo>
                    <a:pt x="4" y="5"/>
                  </a:moveTo>
                  <a:cubicBezTo>
                    <a:pt x="4" y="5"/>
                    <a:pt x="4" y="1"/>
                    <a:pt x="2" y="1"/>
                  </a:cubicBezTo>
                  <a:cubicBezTo>
                    <a:pt x="2" y="1"/>
                    <a:pt x="0" y="0"/>
                    <a:pt x="0" y="4"/>
                  </a:cubicBezTo>
                  <a:cubicBezTo>
                    <a:pt x="0" y="4"/>
                    <a:pt x="1" y="7"/>
                    <a:pt x="0" y="15"/>
                  </a:cubicBezTo>
                  <a:cubicBezTo>
                    <a:pt x="0" y="15"/>
                    <a:pt x="0" y="20"/>
                    <a:pt x="3" y="17"/>
                  </a:cubicBezTo>
                  <a:cubicBezTo>
                    <a:pt x="3" y="17"/>
                    <a:pt x="5" y="17"/>
                    <a:pt x="3" y="12"/>
                  </a:cubicBezTo>
                  <a:cubicBezTo>
                    <a:pt x="3" y="12"/>
                    <a:pt x="3" y="6"/>
                    <a:pt x="4" y="5"/>
                  </a:cubicBezTo>
                  <a:moveTo>
                    <a:pt x="2" y="16"/>
                  </a:moveTo>
                  <a:cubicBezTo>
                    <a:pt x="2" y="16"/>
                    <a:pt x="0" y="16"/>
                    <a:pt x="2" y="8"/>
                  </a:cubicBezTo>
                  <a:cubicBezTo>
                    <a:pt x="2" y="8"/>
                    <a:pt x="1" y="4"/>
                    <a:pt x="2" y="3"/>
                  </a:cubicBezTo>
                  <a:cubicBezTo>
                    <a:pt x="2" y="3"/>
                    <a:pt x="3" y="2"/>
                    <a:pt x="3" y="5"/>
                  </a:cubicBezTo>
                  <a:cubicBezTo>
                    <a:pt x="3" y="5"/>
                    <a:pt x="3" y="16"/>
                    <a:pt x="2" y="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6" name="Freeform 546"/>
            <p:cNvSpPr>
              <a:spLocks/>
            </p:cNvSpPr>
            <p:nvPr/>
          </p:nvSpPr>
          <p:spPr bwMode="auto">
            <a:xfrm>
              <a:off x="1326" y="2778"/>
              <a:ext cx="19" cy="25"/>
            </a:xfrm>
            <a:custGeom>
              <a:avLst/>
              <a:gdLst>
                <a:gd name="T0" fmla="*/ 11 w 13"/>
                <a:gd name="T1" fmla="*/ 7 h 17"/>
                <a:gd name="T2" fmla="*/ 0 w 13"/>
                <a:gd name="T3" fmla="*/ 5 h 17"/>
                <a:gd name="T4" fmla="*/ 2 w 13"/>
                <a:gd name="T5" fmla="*/ 17 h 17"/>
                <a:gd name="T6" fmla="*/ 11 w 13"/>
                <a:gd name="T7" fmla="*/ 7 h 17"/>
              </a:gdLst>
              <a:ahLst/>
              <a:cxnLst>
                <a:cxn ang="0">
                  <a:pos x="T0" y="T1"/>
                </a:cxn>
                <a:cxn ang="0">
                  <a:pos x="T2" y="T3"/>
                </a:cxn>
                <a:cxn ang="0">
                  <a:pos x="T4" y="T5"/>
                </a:cxn>
                <a:cxn ang="0">
                  <a:pos x="T6" y="T7"/>
                </a:cxn>
              </a:cxnLst>
              <a:rect l="0" t="0" r="r" b="b"/>
              <a:pathLst>
                <a:path w="13" h="17">
                  <a:moveTo>
                    <a:pt x="11" y="7"/>
                  </a:moveTo>
                  <a:cubicBezTo>
                    <a:pt x="13" y="0"/>
                    <a:pt x="4" y="4"/>
                    <a:pt x="0" y="5"/>
                  </a:cubicBezTo>
                  <a:cubicBezTo>
                    <a:pt x="0" y="9"/>
                    <a:pt x="2" y="15"/>
                    <a:pt x="2" y="17"/>
                  </a:cubicBezTo>
                  <a:cubicBezTo>
                    <a:pt x="5" y="13"/>
                    <a:pt x="9" y="11"/>
                    <a:pt x="11" y="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7" name="Freeform 547"/>
            <p:cNvSpPr>
              <a:spLocks noEditPoints="1"/>
            </p:cNvSpPr>
            <p:nvPr/>
          </p:nvSpPr>
          <p:spPr bwMode="auto">
            <a:xfrm>
              <a:off x="1354" y="2734"/>
              <a:ext cx="6" cy="66"/>
            </a:xfrm>
            <a:custGeom>
              <a:avLst/>
              <a:gdLst>
                <a:gd name="T0" fmla="*/ 2 w 4"/>
                <a:gd name="T1" fmla="*/ 36 h 45"/>
                <a:gd name="T2" fmla="*/ 2 w 4"/>
                <a:gd name="T3" fmla="*/ 42 h 45"/>
                <a:gd name="T4" fmla="*/ 3 w 4"/>
                <a:gd name="T5" fmla="*/ 45 h 45"/>
                <a:gd name="T6" fmla="*/ 4 w 4"/>
                <a:gd name="T7" fmla="*/ 45 h 45"/>
                <a:gd name="T8" fmla="*/ 2 w 4"/>
                <a:gd name="T9" fmla="*/ 36 h 45"/>
                <a:gd name="T10" fmla="*/ 2 w 4"/>
                <a:gd name="T11" fmla="*/ 36 h 45"/>
                <a:gd name="T12" fmla="*/ 2 w 4"/>
                <a:gd name="T13" fmla="*/ 36 h 45"/>
                <a:gd name="T14" fmla="*/ 2 w 4"/>
                <a:gd name="T15" fmla="*/ 0 h 45"/>
                <a:gd name="T16" fmla="*/ 1 w 4"/>
                <a:gd name="T17" fmla="*/ 2 h 45"/>
                <a:gd name="T18" fmla="*/ 1 w 4"/>
                <a:gd name="T19" fmla="*/ 2 h 45"/>
                <a:gd name="T20" fmla="*/ 1 w 4"/>
                <a:gd name="T21" fmla="*/ 17 h 45"/>
                <a:gd name="T22" fmla="*/ 1 w 4"/>
                <a:gd name="T23" fmla="*/ 28 h 45"/>
                <a:gd name="T24" fmla="*/ 1 w 4"/>
                <a:gd name="T25" fmla="*/ 18 h 45"/>
                <a:gd name="T26" fmla="*/ 2 w 4"/>
                <a:gd name="T2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5">
                  <a:moveTo>
                    <a:pt x="2" y="36"/>
                  </a:moveTo>
                  <a:cubicBezTo>
                    <a:pt x="2" y="39"/>
                    <a:pt x="2" y="42"/>
                    <a:pt x="2" y="42"/>
                  </a:cubicBezTo>
                  <a:cubicBezTo>
                    <a:pt x="1" y="44"/>
                    <a:pt x="2" y="45"/>
                    <a:pt x="3" y="45"/>
                  </a:cubicBezTo>
                  <a:cubicBezTo>
                    <a:pt x="4" y="45"/>
                    <a:pt x="4" y="45"/>
                    <a:pt x="4" y="45"/>
                  </a:cubicBezTo>
                  <a:cubicBezTo>
                    <a:pt x="2" y="36"/>
                    <a:pt x="2" y="36"/>
                    <a:pt x="2" y="36"/>
                  </a:cubicBezTo>
                  <a:cubicBezTo>
                    <a:pt x="2" y="36"/>
                    <a:pt x="2" y="36"/>
                    <a:pt x="2" y="36"/>
                  </a:cubicBezTo>
                  <a:cubicBezTo>
                    <a:pt x="2" y="36"/>
                    <a:pt x="2" y="36"/>
                    <a:pt x="2" y="36"/>
                  </a:cubicBezTo>
                  <a:moveTo>
                    <a:pt x="2" y="0"/>
                  </a:moveTo>
                  <a:cubicBezTo>
                    <a:pt x="1" y="1"/>
                    <a:pt x="1" y="2"/>
                    <a:pt x="1" y="2"/>
                  </a:cubicBezTo>
                  <a:cubicBezTo>
                    <a:pt x="1" y="2"/>
                    <a:pt x="1" y="2"/>
                    <a:pt x="1" y="2"/>
                  </a:cubicBezTo>
                  <a:cubicBezTo>
                    <a:pt x="3" y="2"/>
                    <a:pt x="1" y="17"/>
                    <a:pt x="1" y="17"/>
                  </a:cubicBezTo>
                  <a:cubicBezTo>
                    <a:pt x="0" y="18"/>
                    <a:pt x="0" y="24"/>
                    <a:pt x="1" y="28"/>
                  </a:cubicBezTo>
                  <a:cubicBezTo>
                    <a:pt x="1" y="23"/>
                    <a:pt x="1" y="18"/>
                    <a:pt x="1" y="18"/>
                  </a:cubicBezTo>
                  <a:cubicBezTo>
                    <a:pt x="3" y="13"/>
                    <a:pt x="2" y="2"/>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8" name="Freeform 548"/>
            <p:cNvSpPr>
              <a:spLocks/>
            </p:cNvSpPr>
            <p:nvPr/>
          </p:nvSpPr>
          <p:spPr bwMode="auto">
            <a:xfrm>
              <a:off x="1368" y="2795"/>
              <a:ext cx="2" cy="2"/>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1"/>
                    <a:pt x="0" y="1"/>
                  </a:cubicBezTo>
                  <a:cubicBezTo>
                    <a:pt x="0" y="1"/>
                    <a:pt x="0" y="1"/>
                    <a:pt x="0" y="1"/>
                  </a:cubicBezTo>
                  <a:cubicBezTo>
                    <a:pt x="1" y="1"/>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9" name="Freeform 549"/>
            <p:cNvSpPr>
              <a:spLocks noEditPoints="1"/>
            </p:cNvSpPr>
            <p:nvPr/>
          </p:nvSpPr>
          <p:spPr bwMode="auto">
            <a:xfrm>
              <a:off x="1360" y="2797"/>
              <a:ext cx="17" cy="9"/>
            </a:xfrm>
            <a:custGeom>
              <a:avLst/>
              <a:gdLst>
                <a:gd name="T0" fmla="*/ 6 w 12"/>
                <a:gd name="T1" fmla="*/ 1 h 6"/>
                <a:gd name="T2" fmla="*/ 6 w 12"/>
                <a:gd name="T3" fmla="*/ 1 h 6"/>
                <a:gd name="T4" fmla="*/ 6 w 12"/>
                <a:gd name="T5" fmla="*/ 1 h 6"/>
                <a:gd name="T6" fmla="*/ 9 w 12"/>
                <a:gd name="T7" fmla="*/ 3 h 6"/>
                <a:gd name="T8" fmla="*/ 10 w 12"/>
                <a:gd name="T9" fmla="*/ 4 h 6"/>
                <a:gd name="T10" fmla="*/ 12 w 12"/>
                <a:gd name="T11" fmla="*/ 5 h 6"/>
                <a:gd name="T12" fmla="*/ 12 w 12"/>
                <a:gd name="T13" fmla="*/ 6 h 6"/>
                <a:gd name="T14" fmla="*/ 12 w 12"/>
                <a:gd name="T15" fmla="*/ 6 h 6"/>
                <a:gd name="T16" fmla="*/ 7 w 12"/>
                <a:gd name="T17" fmla="*/ 2 h 6"/>
                <a:gd name="T18" fmla="*/ 6 w 12"/>
                <a:gd name="T19" fmla="*/ 1 h 6"/>
                <a:gd name="T20" fmla="*/ 6 w 12"/>
                <a:gd name="T21" fmla="*/ 1 h 6"/>
                <a:gd name="T22" fmla="*/ 6 w 12"/>
                <a:gd name="T23" fmla="*/ 1 h 6"/>
                <a:gd name="T24" fmla="*/ 6 w 12"/>
                <a:gd name="T25" fmla="*/ 1 h 6"/>
                <a:gd name="T26" fmla="*/ 4 w 12"/>
                <a:gd name="T27" fmla="*/ 0 h 6"/>
                <a:gd name="T28" fmla="*/ 0 w 12"/>
                <a:gd name="T29" fmla="*/ 2 h 6"/>
                <a:gd name="T30" fmla="*/ 4 w 12"/>
                <a:gd name="T31" fmla="*/ 0 h 6"/>
                <a:gd name="T32" fmla="*/ 4 w 12"/>
                <a:gd name="T33" fmla="*/ 0 h 6"/>
                <a:gd name="T34" fmla="*/ 6 w 12"/>
                <a:gd name="T35" fmla="*/ 0 h 6"/>
                <a:gd name="T36" fmla="*/ 5 w 12"/>
                <a:gd name="T37" fmla="*/ 1 h 6"/>
                <a:gd name="T38" fmla="*/ 5 w 12"/>
                <a:gd name="T39" fmla="*/ 1 h 6"/>
                <a:gd name="T40" fmla="*/ 5 w 12"/>
                <a:gd name="T41" fmla="*/ 1 h 6"/>
                <a:gd name="T42" fmla="*/ 5 w 12"/>
                <a:gd name="T43" fmla="*/ 1 h 6"/>
                <a:gd name="T44" fmla="*/ 6 w 12"/>
                <a:gd name="T45" fmla="*/ 1 h 6"/>
                <a:gd name="T46" fmla="*/ 5 w 12"/>
                <a:gd name="T47" fmla="*/ 1 h 6"/>
                <a:gd name="T48" fmla="*/ 6 w 12"/>
                <a:gd name="T49" fmla="*/ 0 h 6"/>
                <a:gd name="T50" fmla="*/ 6 w 12"/>
                <a:gd name="T5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6">
                  <a:moveTo>
                    <a:pt x="6" y="1"/>
                  </a:moveTo>
                  <a:cubicBezTo>
                    <a:pt x="6" y="1"/>
                    <a:pt x="6" y="1"/>
                    <a:pt x="6" y="1"/>
                  </a:cubicBezTo>
                  <a:cubicBezTo>
                    <a:pt x="6" y="1"/>
                    <a:pt x="6" y="1"/>
                    <a:pt x="6" y="1"/>
                  </a:cubicBezTo>
                  <a:cubicBezTo>
                    <a:pt x="9" y="3"/>
                    <a:pt x="9" y="3"/>
                    <a:pt x="9" y="3"/>
                  </a:cubicBezTo>
                  <a:cubicBezTo>
                    <a:pt x="9" y="3"/>
                    <a:pt x="9" y="3"/>
                    <a:pt x="10" y="4"/>
                  </a:cubicBezTo>
                  <a:cubicBezTo>
                    <a:pt x="12" y="5"/>
                    <a:pt x="12" y="5"/>
                    <a:pt x="12" y="5"/>
                  </a:cubicBezTo>
                  <a:cubicBezTo>
                    <a:pt x="12" y="6"/>
                    <a:pt x="12" y="6"/>
                    <a:pt x="12" y="6"/>
                  </a:cubicBezTo>
                  <a:cubicBezTo>
                    <a:pt x="12" y="6"/>
                    <a:pt x="12" y="6"/>
                    <a:pt x="12" y="6"/>
                  </a:cubicBezTo>
                  <a:cubicBezTo>
                    <a:pt x="12" y="6"/>
                    <a:pt x="11" y="3"/>
                    <a:pt x="7" y="2"/>
                  </a:cubicBezTo>
                  <a:cubicBezTo>
                    <a:pt x="7" y="2"/>
                    <a:pt x="7" y="1"/>
                    <a:pt x="6" y="1"/>
                  </a:cubicBezTo>
                  <a:moveTo>
                    <a:pt x="6" y="1"/>
                  </a:moveTo>
                  <a:cubicBezTo>
                    <a:pt x="6" y="1"/>
                    <a:pt x="6" y="1"/>
                    <a:pt x="6" y="1"/>
                  </a:cubicBezTo>
                  <a:cubicBezTo>
                    <a:pt x="6" y="1"/>
                    <a:pt x="6" y="1"/>
                    <a:pt x="6" y="1"/>
                  </a:cubicBezTo>
                  <a:moveTo>
                    <a:pt x="4" y="0"/>
                  </a:moveTo>
                  <a:cubicBezTo>
                    <a:pt x="2" y="0"/>
                    <a:pt x="1" y="1"/>
                    <a:pt x="0" y="2"/>
                  </a:cubicBezTo>
                  <a:cubicBezTo>
                    <a:pt x="2" y="2"/>
                    <a:pt x="4" y="1"/>
                    <a:pt x="4" y="0"/>
                  </a:cubicBezTo>
                  <a:cubicBezTo>
                    <a:pt x="4" y="0"/>
                    <a:pt x="4" y="0"/>
                    <a:pt x="4" y="0"/>
                  </a:cubicBezTo>
                  <a:moveTo>
                    <a:pt x="6" y="0"/>
                  </a:moveTo>
                  <a:cubicBezTo>
                    <a:pt x="5" y="0"/>
                    <a:pt x="5" y="1"/>
                    <a:pt x="5" y="1"/>
                  </a:cubicBezTo>
                  <a:cubicBezTo>
                    <a:pt x="5" y="1"/>
                    <a:pt x="5" y="1"/>
                    <a:pt x="5" y="1"/>
                  </a:cubicBezTo>
                  <a:cubicBezTo>
                    <a:pt x="5" y="1"/>
                    <a:pt x="5" y="1"/>
                    <a:pt x="5" y="1"/>
                  </a:cubicBezTo>
                  <a:cubicBezTo>
                    <a:pt x="5" y="1"/>
                    <a:pt x="5" y="1"/>
                    <a:pt x="5" y="1"/>
                  </a:cubicBezTo>
                  <a:cubicBezTo>
                    <a:pt x="5" y="1"/>
                    <a:pt x="6" y="1"/>
                    <a:pt x="6" y="1"/>
                  </a:cubicBezTo>
                  <a:cubicBezTo>
                    <a:pt x="5" y="1"/>
                    <a:pt x="5" y="1"/>
                    <a:pt x="5" y="1"/>
                  </a:cubicBezTo>
                  <a:cubicBezTo>
                    <a:pt x="5" y="1"/>
                    <a:pt x="6" y="0"/>
                    <a:pt x="6" y="0"/>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0" name="Freeform 550"/>
            <p:cNvSpPr>
              <a:spLocks noEditPoints="1"/>
            </p:cNvSpPr>
            <p:nvPr/>
          </p:nvSpPr>
          <p:spPr bwMode="auto">
            <a:xfrm>
              <a:off x="1352" y="2694"/>
              <a:ext cx="5" cy="19"/>
            </a:xfrm>
            <a:custGeom>
              <a:avLst/>
              <a:gdLst>
                <a:gd name="T0" fmla="*/ 3 w 3"/>
                <a:gd name="T1" fmla="*/ 12 h 13"/>
                <a:gd name="T2" fmla="*/ 3 w 3"/>
                <a:gd name="T3" fmla="*/ 13 h 13"/>
                <a:gd name="T4" fmla="*/ 3 w 3"/>
                <a:gd name="T5" fmla="*/ 13 h 13"/>
                <a:gd name="T6" fmla="*/ 3 w 3"/>
                <a:gd name="T7" fmla="*/ 12 h 13"/>
                <a:gd name="T8" fmla="*/ 0 w 3"/>
                <a:gd name="T9" fmla="*/ 0 h 13"/>
                <a:gd name="T10" fmla="*/ 2 w 3"/>
                <a:gd name="T11" fmla="*/ 9 h 13"/>
                <a:gd name="T12" fmla="*/ 3 w 3"/>
                <a:gd name="T13" fmla="*/ 12 h 13"/>
                <a:gd name="T14" fmla="*/ 3 w 3"/>
                <a:gd name="T15" fmla="*/ 8 h 13"/>
                <a:gd name="T16" fmla="*/ 0 w 3"/>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3">
                  <a:moveTo>
                    <a:pt x="3" y="12"/>
                  </a:moveTo>
                  <a:cubicBezTo>
                    <a:pt x="3" y="13"/>
                    <a:pt x="3" y="13"/>
                    <a:pt x="3" y="13"/>
                  </a:cubicBezTo>
                  <a:cubicBezTo>
                    <a:pt x="3" y="13"/>
                    <a:pt x="3" y="13"/>
                    <a:pt x="3" y="13"/>
                  </a:cubicBezTo>
                  <a:cubicBezTo>
                    <a:pt x="3" y="13"/>
                    <a:pt x="3" y="13"/>
                    <a:pt x="3" y="12"/>
                  </a:cubicBezTo>
                  <a:moveTo>
                    <a:pt x="0" y="0"/>
                  </a:moveTo>
                  <a:cubicBezTo>
                    <a:pt x="1" y="4"/>
                    <a:pt x="2" y="6"/>
                    <a:pt x="2" y="9"/>
                  </a:cubicBezTo>
                  <a:cubicBezTo>
                    <a:pt x="3" y="10"/>
                    <a:pt x="3" y="11"/>
                    <a:pt x="3" y="12"/>
                  </a:cubicBezTo>
                  <a:cubicBezTo>
                    <a:pt x="3" y="9"/>
                    <a:pt x="3" y="8"/>
                    <a:pt x="3" y="8"/>
                  </a:cubicBezTo>
                  <a:cubicBezTo>
                    <a:pt x="2" y="5"/>
                    <a:pt x="1" y="2"/>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1" name="Freeform 551"/>
            <p:cNvSpPr>
              <a:spLocks/>
            </p:cNvSpPr>
            <p:nvPr/>
          </p:nvSpPr>
          <p:spPr bwMode="auto">
            <a:xfrm>
              <a:off x="1355" y="2707"/>
              <a:ext cx="2" cy="6"/>
            </a:xfrm>
            <a:custGeom>
              <a:avLst/>
              <a:gdLst>
                <a:gd name="T0" fmla="*/ 0 w 1"/>
                <a:gd name="T1" fmla="*/ 0 h 4"/>
                <a:gd name="T2" fmla="*/ 1 w 1"/>
                <a:gd name="T3" fmla="*/ 4 h 4"/>
                <a:gd name="T4" fmla="*/ 1 w 1"/>
                <a:gd name="T5" fmla="*/ 3 h 4"/>
                <a:gd name="T6" fmla="*/ 1 w 1"/>
                <a:gd name="T7" fmla="*/ 3 h 4"/>
                <a:gd name="T8" fmla="*/ 0 w 1"/>
                <a:gd name="T9" fmla="*/ 0 h 4"/>
              </a:gdLst>
              <a:ahLst/>
              <a:cxnLst>
                <a:cxn ang="0">
                  <a:pos x="T0" y="T1"/>
                </a:cxn>
                <a:cxn ang="0">
                  <a:pos x="T2" y="T3"/>
                </a:cxn>
                <a:cxn ang="0">
                  <a:pos x="T4" y="T5"/>
                </a:cxn>
                <a:cxn ang="0">
                  <a:pos x="T6" y="T7"/>
                </a:cxn>
                <a:cxn ang="0">
                  <a:pos x="T8" y="T9"/>
                </a:cxn>
              </a:cxnLst>
              <a:rect l="0" t="0" r="r" b="b"/>
              <a:pathLst>
                <a:path w="1" h="4">
                  <a:moveTo>
                    <a:pt x="0" y="0"/>
                  </a:moveTo>
                  <a:cubicBezTo>
                    <a:pt x="1" y="1"/>
                    <a:pt x="1" y="2"/>
                    <a:pt x="1" y="4"/>
                  </a:cubicBezTo>
                  <a:cubicBezTo>
                    <a:pt x="1" y="4"/>
                    <a:pt x="1" y="4"/>
                    <a:pt x="1" y="3"/>
                  </a:cubicBezTo>
                  <a:cubicBezTo>
                    <a:pt x="1" y="3"/>
                    <a:pt x="1" y="3"/>
                    <a:pt x="1" y="3"/>
                  </a:cubicBezTo>
                  <a:cubicBezTo>
                    <a:pt x="1" y="2"/>
                    <a:pt x="1"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2" name="Freeform 552"/>
            <p:cNvSpPr>
              <a:spLocks noEditPoints="1"/>
            </p:cNvSpPr>
            <p:nvPr/>
          </p:nvSpPr>
          <p:spPr bwMode="auto">
            <a:xfrm>
              <a:off x="1286" y="2669"/>
              <a:ext cx="66" cy="39"/>
            </a:xfrm>
            <a:custGeom>
              <a:avLst/>
              <a:gdLst>
                <a:gd name="T0" fmla="*/ 7 w 46"/>
                <a:gd name="T1" fmla="*/ 24 h 27"/>
                <a:gd name="T2" fmla="*/ 6 w 46"/>
                <a:gd name="T3" fmla="*/ 25 h 27"/>
                <a:gd name="T4" fmla="*/ 7 w 46"/>
                <a:gd name="T5" fmla="*/ 25 h 27"/>
                <a:gd name="T6" fmla="*/ 7 w 46"/>
                <a:gd name="T7" fmla="*/ 24 h 27"/>
                <a:gd name="T8" fmla="*/ 14 w 46"/>
                <a:gd name="T9" fmla="*/ 13 h 27"/>
                <a:gd name="T10" fmla="*/ 17 w 46"/>
                <a:gd name="T11" fmla="*/ 7 h 27"/>
                <a:gd name="T12" fmla="*/ 24 w 46"/>
                <a:gd name="T13" fmla="*/ 19 h 27"/>
                <a:gd name="T14" fmla="*/ 34 w 46"/>
                <a:gd name="T15" fmla="*/ 19 h 27"/>
                <a:gd name="T16" fmla="*/ 32 w 46"/>
                <a:gd name="T17" fmla="*/ 20 h 27"/>
                <a:gd name="T18" fmla="*/ 31 w 46"/>
                <a:gd name="T19" fmla="*/ 20 h 27"/>
                <a:gd name="T20" fmla="*/ 18 w 46"/>
                <a:gd name="T21" fmla="*/ 26 h 27"/>
                <a:gd name="T22" fmla="*/ 15 w 46"/>
                <a:gd name="T23" fmla="*/ 13 h 27"/>
                <a:gd name="T24" fmla="*/ 14 w 46"/>
                <a:gd name="T25" fmla="*/ 13 h 27"/>
                <a:gd name="T26" fmla="*/ 14 w 46"/>
                <a:gd name="T27" fmla="*/ 13 h 27"/>
                <a:gd name="T28" fmla="*/ 14 w 46"/>
                <a:gd name="T29" fmla="*/ 13 h 27"/>
                <a:gd name="T30" fmla="*/ 15 w 46"/>
                <a:gd name="T31" fmla="*/ 0 h 27"/>
                <a:gd name="T32" fmla="*/ 13 w 46"/>
                <a:gd name="T33" fmla="*/ 13 h 27"/>
                <a:gd name="T34" fmla="*/ 8 w 46"/>
                <a:gd name="T35" fmla="*/ 10 h 27"/>
                <a:gd name="T36" fmla="*/ 7 w 46"/>
                <a:gd name="T37" fmla="*/ 10 h 27"/>
                <a:gd name="T38" fmla="*/ 0 w 46"/>
                <a:gd name="T39" fmla="*/ 22 h 27"/>
                <a:gd name="T40" fmla="*/ 4 w 46"/>
                <a:gd name="T41" fmla="*/ 24 h 27"/>
                <a:gd name="T42" fmla="*/ 5 w 46"/>
                <a:gd name="T43" fmla="*/ 24 h 27"/>
                <a:gd name="T44" fmla="*/ 7 w 46"/>
                <a:gd name="T45" fmla="*/ 24 h 27"/>
                <a:gd name="T46" fmla="*/ 3 w 46"/>
                <a:gd name="T47" fmla="*/ 21 h 27"/>
                <a:gd name="T48" fmla="*/ 1 w 46"/>
                <a:gd name="T49" fmla="*/ 22 h 27"/>
                <a:gd name="T50" fmla="*/ 6 w 46"/>
                <a:gd name="T51" fmla="*/ 10 h 27"/>
                <a:gd name="T52" fmla="*/ 6 w 46"/>
                <a:gd name="T53" fmla="*/ 11 h 27"/>
                <a:gd name="T54" fmla="*/ 7 w 46"/>
                <a:gd name="T55" fmla="*/ 25 h 27"/>
                <a:gd name="T56" fmla="*/ 9 w 46"/>
                <a:gd name="T57" fmla="*/ 26 h 27"/>
                <a:gd name="T58" fmla="*/ 11 w 46"/>
                <a:gd name="T59" fmla="*/ 25 h 27"/>
                <a:gd name="T60" fmla="*/ 12 w 46"/>
                <a:gd name="T61" fmla="*/ 25 h 27"/>
                <a:gd name="T62" fmla="*/ 12 w 46"/>
                <a:gd name="T63" fmla="*/ 25 h 27"/>
                <a:gd name="T64" fmla="*/ 16 w 46"/>
                <a:gd name="T65" fmla="*/ 27 h 27"/>
                <a:gd name="T66" fmla="*/ 18 w 46"/>
                <a:gd name="T67" fmla="*/ 27 h 27"/>
                <a:gd name="T68" fmla="*/ 23 w 46"/>
                <a:gd name="T69" fmla="*/ 24 h 27"/>
                <a:gd name="T70" fmla="*/ 33 w 46"/>
                <a:gd name="T71" fmla="*/ 21 h 27"/>
                <a:gd name="T72" fmla="*/ 34 w 46"/>
                <a:gd name="T73" fmla="*/ 21 h 27"/>
                <a:gd name="T74" fmla="*/ 35 w 46"/>
                <a:gd name="T75" fmla="*/ 21 h 27"/>
                <a:gd name="T76" fmla="*/ 33 w 46"/>
                <a:gd name="T77" fmla="*/ 23 h 27"/>
                <a:gd name="T78" fmla="*/ 34 w 46"/>
                <a:gd name="T79" fmla="*/ 23 h 27"/>
                <a:gd name="T80" fmla="*/ 40 w 46"/>
                <a:gd name="T81" fmla="*/ 19 h 27"/>
                <a:gd name="T82" fmla="*/ 37 w 46"/>
                <a:gd name="T83" fmla="*/ 17 h 27"/>
                <a:gd name="T84" fmla="*/ 30 w 46"/>
                <a:gd name="T85" fmla="*/ 8 h 27"/>
                <a:gd name="T86" fmla="*/ 32 w 46"/>
                <a:gd name="T87" fmla="*/ 9 h 27"/>
                <a:gd name="T88" fmla="*/ 46 w 46"/>
                <a:gd name="T89" fmla="*/ 17 h 27"/>
                <a:gd name="T90" fmla="*/ 45 w 46"/>
                <a:gd name="T91" fmla="*/ 14 h 27"/>
                <a:gd name="T92" fmla="*/ 32 w 46"/>
                <a:gd name="T93" fmla="*/ 1 h 27"/>
                <a:gd name="T94" fmla="*/ 28 w 46"/>
                <a:gd name="T95" fmla="*/ 3 h 27"/>
                <a:gd name="T96" fmla="*/ 22 w 46"/>
                <a:gd name="T97" fmla="*/ 2 h 27"/>
                <a:gd name="T98" fmla="*/ 17 w 46"/>
                <a:gd name="T99" fmla="*/ 1 h 27"/>
                <a:gd name="T100" fmla="*/ 16 w 46"/>
                <a:gd name="T101" fmla="*/ 0 h 27"/>
                <a:gd name="T102" fmla="*/ 16 w 46"/>
                <a:gd name="T103" fmla="*/ 0 h 27"/>
                <a:gd name="T104" fmla="*/ 16 w 46"/>
                <a:gd name="T105" fmla="*/ 0 h 27"/>
                <a:gd name="T106" fmla="*/ 16 w 46"/>
                <a:gd name="T107" fmla="*/ 0 h 27"/>
                <a:gd name="T108" fmla="*/ 16 w 46"/>
                <a:gd name="T109" fmla="*/ 0 h 27"/>
                <a:gd name="T110" fmla="*/ 15 w 46"/>
                <a:gd name="T111" fmla="*/ 0 h 27"/>
                <a:gd name="T112" fmla="*/ 32 w 46"/>
                <a:gd name="T113" fmla="*/ 0 h 27"/>
                <a:gd name="T114" fmla="*/ 32 w 46"/>
                <a:gd name="T115" fmla="*/ 1 h 27"/>
                <a:gd name="T116" fmla="*/ 32 w 46"/>
                <a:gd name="T117" fmla="*/ 0 h 27"/>
                <a:gd name="T118" fmla="*/ 32 w 46"/>
                <a:gd name="T1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 h="27">
                  <a:moveTo>
                    <a:pt x="7" y="24"/>
                  </a:moveTo>
                  <a:cubicBezTo>
                    <a:pt x="7" y="25"/>
                    <a:pt x="7" y="25"/>
                    <a:pt x="6" y="25"/>
                  </a:cubicBezTo>
                  <a:cubicBezTo>
                    <a:pt x="7" y="25"/>
                    <a:pt x="7" y="25"/>
                    <a:pt x="7" y="25"/>
                  </a:cubicBezTo>
                  <a:cubicBezTo>
                    <a:pt x="7" y="25"/>
                    <a:pt x="7" y="25"/>
                    <a:pt x="7" y="24"/>
                  </a:cubicBezTo>
                  <a:moveTo>
                    <a:pt x="14" y="13"/>
                  </a:moveTo>
                  <a:cubicBezTo>
                    <a:pt x="15" y="13"/>
                    <a:pt x="17" y="12"/>
                    <a:pt x="17" y="7"/>
                  </a:cubicBezTo>
                  <a:cubicBezTo>
                    <a:pt x="24" y="19"/>
                    <a:pt x="24" y="19"/>
                    <a:pt x="24" y="19"/>
                  </a:cubicBezTo>
                  <a:cubicBezTo>
                    <a:pt x="24" y="19"/>
                    <a:pt x="31" y="19"/>
                    <a:pt x="34" y="19"/>
                  </a:cubicBezTo>
                  <a:cubicBezTo>
                    <a:pt x="37" y="19"/>
                    <a:pt x="37" y="19"/>
                    <a:pt x="32" y="20"/>
                  </a:cubicBezTo>
                  <a:cubicBezTo>
                    <a:pt x="32" y="20"/>
                    <a:pt x="32" y="20"/>
                    <a:pt x="31" y="20"/>
                  </a:cubicBezTo>
                  <a:cubicBezTo>
                    <a:pt x="29" y="20"/>
                    <a:pt x="24" y="21"/>
                    <a:pt x="18" y="26"/>
                  </a:cubicBezTo>
                  <a:cubicBezTo>
                    <a:pt x="18" y="26"/>
                    <a:pt x="18" y="13"/>
                    <a:pt x="15" y="13"/>
                  </a:cubicBezTo>
                  <a:cubicBezTo>
                    <a:pt x="15" y="13"/>
                    <a:pt x="15" y="13"/>
                    <a:pt x="14" y="13"/>
                  </a:cubicBezTo>
                  <a:cubicBezTo>
                    <a:pt x="14" y="13"/>
                    <a:pt x="14" y="13"/>
                    <a:pt x="14" y="13"/>
                  </a:cubicBezTo>
                  <a:cubicBezTo>
                    <a:pt x="14" y="13"/>
                    <a:pt x="14" y="13"/>
                    <a:pt x="14" y="13"/>
                  </a:cubicBezTo>
                  <a:moveTo>
                    <a:pt x="15" y="0"/>
                  </a:moveTo>
                  <a:cubicBezTo>
                    <a:pt x="15" y="0"/>
                    <a:pt x="19" y="13"/>
                    <a:pt x="13" y="13"/>
                  </a:cubicBezTo>
                  <a:cubicBezTo>
                    <a:pt x="12" y="13"/>
                    <a:pt x="10" y="12"/>
                    <a:pt x="8" y="10"/>
                  </a:cubicBezTo>
                  <a:cubicBezTo>
                    <a:pt x="8" y="10"/>
                    <a:pt x="7" y="10"/>
                    <a:pt x="7" y="10"/>
                  </a:cubicBezTo>
                  <a:cubicBezTo>
                    <a:pt x="6" y="10"/>
                    <a:pt x="4" y="11"/>
                    <a:pt x="0" y="22"/>
                  </a:cubicBezTo>
                  <a:cubicBezTo>
                    <a:pt x="0" y="22"/>
                    <a:pt x="1" y="23"/>
                    <a:pt x="4" y="24"/>
                  </a:cubicBezTo>
                  <a:cubicBezTo>
                    <a:pt x="5" y="24"/>
                    <a:pt x="5" y="24"/>
                    <a:pt x="5" y="24"/>
                  </a:cubicBezTo>
                  <a:cubicBezTo>
                    <a:pt x="7" y="24"/>
                    <a:pt x="7" y="24"/>
                    <a:pt x="7" y="24"/>
                  </a:cubicBezTo>
                  <a:cubicBezTo>
                    <a:pt x="6" y="23"/>
                    <a:pt x="5" y="21"/>
                    <a:pt x="3" y="21"/>
                  </a:cubicBezTo>
                  <a:cubicBezTo>
                    <a:pt x="2" y="21"/>
                    <a:pt x="1" y="21"/>
                    <a:pt x="1" y="22"/>
                  </a:cubicBezTo>
                  <a:cubicBezTo>
                    <a:pt x="1" y="22"/>
                    <a:pt x="5" y="10"/>
                    <a:pt x="6" y="10"/>
                  </a:cubicBezTo>
                  <a:cubicBezTo>
                    <a:pt x="6" y="10"/>
                    <a:pt x="6" y="10"/>
                    <a:pt x="6" y="11"/>
                  </a:cubicBezTo>
                  <a:cubicBezTo>
                    <a:pt x="7" y="25"/>
                    <a:pt x="7" y="25"/>
                    <a:pt x="7" y="25"/>
                  </a:cubicBezTo>
                  <a:cubicBezTo>
                    <a:pt x="8" y="25"/>
                    <a:pt x="8" y="25"/>
                    <a:pt x="9" y="26"/>
                  </a:cubicBezTo>
                  <a:cubicBezTo>
                    <a:pt x="9" y="25"/>
                    <a:pt x="10" y="25"/>
                    <a:pt x="11" y="25"/>
                  </a:cubicBezTo>
                  <a:cubicBezTo>
                    <a:pt x="11" y="25"/>
                    <a:pt x="11" y="25"/>
                    <a:pt x="12" y="25"/>
                  </a:cubicBezTo>
                  <a:cubicBezTo>
                    <a:pt x="12" y="25"/>
                    <a:pt x="12" y="25"/>
                    <a:pt x="12" y="25"/>
                  </a:cubicBezTo>
                  <a:cubicBezTo>
                    <a:pt x="13" y="25"/>
                    <a:pt x="16" y="25"/>
                    <a:pt x="16" y="27"/>
                  </a:cubicBezTo>
                  <a:cubicBezTo>
                    <a:pt x="17" y="27"/>
                    <a:pt x="17" y="27"/>
                    <a:pt x="18" y="27"/>
                  </a:cubicBezTo>
                  <a:cubicBezTo>
                    <a:pt x="19" y="25"/>
                    <a:pt x="21" y="25"/>
                    <a:pt x="23" y="24"/>
                  </a:cubicBezTo>
                  <a:cubicBezTo>
                    <a:pt x="26" y="23"/>
                    <a:pt x="30" y="21"/>
                    <a:pt x="33" y="21"/>
                  </a:cubicBezTo>
                  <a:cubicBezTo>
                    <a:pt x="33" y="21"/>
                    <a:pt x="34" y="21"/>
                    <a:pt x="34" y="21"/>
                  </a:cubicBezTo>
                  <a:cubicBezTo>
                    <a:pt x="34" y="21"/>
                    <a:pt x="34" y="21"/>
                    <a:pt x="35" y="21"/>
                  </a:cubicBezTo>
                  <a:cubicBezTo>
                    <a:pt x="35" y="21"/>
                    <a:pt x="36" y="21"/>
                    <a:pt x="33" y="23"/>
                  </a:cubicBezTo>
                  <a:cubicBezTo>
                    <a:pt x="33" y="23"/>
                    <a:pt x="34" y="23"/>
                    <a:pt x="34" y="23"/>
                  </a:cubicBezTo>
                  <a:cubicBezTo>
                    <a:pt x="35" y="23"/>
                    <a:pt x="37" y="21"/>
                    <a:pt x="40" y="19"/>
                  </a:cubicBezTo>
                  <a:cubicBezTo>
                    <a:pt x="40" y="19"/>
                    <a:pt x="35" y="19"/>
                    <a:pt x="37" y="17"/>
                  </a:cubicBezTo>
                  <a:cubicBezTo>
                    <a:pt x="37" y="17"/>
                    <a:pt x="25" y="8"/>
                    <a:pt x="30" y="8"/>
                  </a:cubicBezTo>
                  <a:cubicBezTo>
                    <a:pt x="31" y="8"/>
                    <a:pt x="31" y="9"/>
                    <a:pt x="32" y="9"/>
                  </a:cubicBezTo>
                  <a:cubicBezTo>
                    <a:pt x="32" y="9"/>
                    <a:pt x="40" y="9"/>
                    <a:pt x="46" y="17"/>
                  </a:cubicBezTo>
                  <a:cubicBezTo>
                    <a:pt x="46" y="16"/>
                    <a:pt x="45" y="15"/>
                    <a:pt x="45" y="14"/>
                  </a:cubicBezTo>
                  <a:cubicBezTo>
                    <a:pt x="45" y="14"/>
                    <a:pt x="36" y="5"/>
                    <a:pt x="32" y="1"/>
                  </a:cubicBezTo>
                  <a:cubicBezTo>
                    <a:pt x="32" y="2"/>
                    <a:pt x="31" y="3"/>
                    <a:pt x="28" y="3"/>
                  </a:cubicBezTo>
                  <a:cubicBezTo>
                    <a:pt x="26" y="3"/>
                    <a:pt x="25" y="3"/>
                    <a:pt x="22" y="2"/>
                  </a:cubicBezTo>
                  <a:cubicBezTo>
                    <a:pt x="22" y="2"/>
                    <a:pt x="20" y="1"/>
                    <a:pt x="17" y="1"/>
                  </a:cubicBezTo>
                  <a:cubicBezTo>
                    <a:pt x="17" y="1"/>
                    <a:pt x="16" y="1"/>
                    <a:pt x="16" y="0"/>
                  </a:cubicBezTo>
                  <a:cubicBezTo>
                    <a:pt x="16" y="0"/>
                    <a:pt x="16" y="0"/>
                    <a:pt x="16" y="0"/>
                  </a:cubicBezTo>
                  <a:cubicBezTo>
                    <a:pt x="16" y="0"/>
                    <a:pt x="16" y="0"/>
                    <a:pt x="16" y="0"/>
                  </a:cubicBezTo>
                  <a:cubicBezTo>
                    <a:pt x="16" y="0"/>
                    <a:pt x="16" y="0"/>
                    <a:pt x="16" y="0"/>
                  </a:cubicBezTo>
                  <a:cubicBezTo>
                    <a:pt x="16" y="0"/>
                    <a:pt x="16" y="0"/>
                    <a:pt x="16" y="0"/>
                  </a:cubicBezTo>
                  <a:cubicBezTo>
                    <a:pt x="15" y="0"/>
                    <a:pt x="15" y="0"/>
                    <a:pt x="15" y="0"/>
                  </a:cubicBezTo>
                  <a:moveTo>
                    <a:pt x="32" y="0"/>
                  </a:moveTo>
                  <a:cubicBezTo>
                    <a:pt x="32" y="1"/>
                    <a:pt x="32" y="1"/>
                    <a:pt x="32" y="1"/>
                  </a:cubicBezTo>
                  <a:cubicBezTo>
                    <a:pt x="32" y="0"/>
                    <a:pt x="32" y="0"/>
                    <a:pt x="32" y="0"/>
                  </a:cubicBezTo>
                  <a:cubicBezTo>
                    <a:pt x="32" y="0"/>
                    <a:pt x="32"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3" name="Freeform 553"/>
            <p:cNvSpPr>
              <a:spLocks/>
            </p:cNvSpPr>
            <p:nvPr/>
          </p:nvSpPr>
          <p:spPr bwMode="auto">
            <a:xfrm>
              <a:off x="1287" y="2684"/>
              <a:ext cx="9" cy="21"/>
            </a:xfrm>
            <a:custGeom>
              <a:avLst/>
              <a:gdLst>
                <a:gd name="T0" fmla="*/ 5 w 6"/>
                <a:gd name="T1" fmla="*/ 0 h 15"/>
                <a:gd name="T2" fmla="*/ 0 w 6"/>
                <a:gd name="T3" fmla="*/ 12 h 15"/>
                <a:gd name="T4" fmla="*/ 2 w 6"/>
                <a:gd name="T5" fmla="*/ 11 h 15"/>
                <a:gd name="T6" fmla="*/ 6 w 6"/>
                <a:gd name="T7" fmla="*/ 14 h 15"/>
                <a:gd name="T8" fmla="*/ 6 w 6"/>
                <a:gd name="T9" fmla="*/ 14 h 15"/>
                <a:gd name="T10" fmla="*/ 6 w 6"/>
                <a:gd name="T11" fmla="*/ 14 h 15"/>
                <a:gd name="T12" fmla="*/ 6 w 6"/>
                <a:gd name="T13" fmla="*/ 15 h 15"/>
                <a:gd name="T14" fmla="*/ 6 w 6"/>
                <a:gd name="T15" fmla="*/ 15 h 15"/>
                <a:gd name="T16" fmla="*/ 5 w 6"/>
                <a:gd name="T17" fmla="*/ 1 h 15"/>
                <a:gd name="T18" fmla="*/ 5 w 6"/>
                <a:gd name="T1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15">
                  <a:moveTo>
                    <a:pt x="5" y="0"/>
                  </a:moveTo>
                  <a:cubicBezTo>
                    <a:pt x="4" y="0"/>
                    <a:pt x="0" y="12"/>
                    <a:pt x="0" y="12"/>
                  </a:cubicBezTo>
                  <a:cubicBezTo>
                    <a:pt x="0" y="11"/>
                    <a:pt x="1" y="11"/>
                    <a:pt x="2" y="11"/>
                  </a:cubicBezTo>
                  <a:cubicBezTo>
                    <a:pt x="4" y="11"/>
                    <a:pt x="5" y="13"/>
                    <a:pt x="6" y="14"/>
                  </a:cubicBezTo>
                  <a:cubicBezTo>
                    <a:pt x="6" y="14"/>
                    <a:pt x="6" y="14"/>
                    <a:pt x="6" y="14"/>
                  </a:cubicBezTo>
                  <a:cubicBezTo>
                    <a:pt x="6" y="14"/>
                    <a:pt x="6" y="14"/>
                    <a:pt x="6" y="14"/>
                  </a:cubicBezTo>
                  <a:cubicBezTo>
                    <a:pt x="6" y="15"/>
                    <a:pt x="6" y="15"/>
                    <a:pt x="6" y="15"/>
                  </a:cubicBezTo>
                  <a:cubicBezTo>
                    <a:pt x="6" y="15"/>
                    <a:pt x="6" y="15"/>
                    <a:pt x="6" y="15"/>
                  </a:cubicBezTo>
                  <a:cubicBezTo>
                    <a:pt x="5" y="1"/>
                    <a:pt x="5" y="1"/>
                    <a:pt x="5" y="1"/>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 name="Freeform 554"/>
            <p:cNvSpPr>
              <a:spLocks noEditPoints="1"/>
            </p:cNvSpPr>
            <p:nvPr/>
          </p:nvSpPr>
          <p:spPr bwMode="auto">
            <a:xfrm>
              <a:off x="1306" y="2679"/>
              <a:ext cx="33" cy="28"/>
            </a:xfrm>
            <a:custGeom>
              <a:avLst/>
              <a:gdLst>
                <a:gd name="T0" fmla="*/ 0 w 23"/>
                <a:gd name="T1" fmla="*/ 6 h 19"/>
                <a:gd name="T2" fmla="*/ 0 w 23"/>
                <a:gd name="T3" fmla="*/ 6 h 19"/>
                <a:gd name="T4" fmla="*/ 0 w 23"/>
                <a:gd name="T5" fmla="*/ 6 h 19"/>
                <a:gd name="T6" fmla="*/ 3 w 23"/>
                <a:gd name="T7" fmla="*/ 0 h 19"/>
                <a:gd name="T8" fmla="*/ 0 w 23"/>
                <a:gd name="T9" fmla="*/ 6 h 19"/>
                <a:gd name="T10" fmla="*/ 1 w 23"/>
                <a:gd name="T11" fmla="*/ 6 h 19"/>
                <a:gd name="T12" fmla="*/ 4 w 23"/>
                <a:gd name="T13" fmla="*/ 19 h 19"/>
                <a:gd name="T14" fmla="*/ 17 w 23"/>
                <a:gd name="T15" fmla="*/ 13 h 19"/>
                <a:gd name="T16" fmla="*/ 18 w 23"/>
                <a:gd name="T17" fmla="*/ 13 h 19"/>
                <a:gd name="T18" fmla="*/ 20 w 23"/>
                <a:gd name="T19" fmla="*/ 12 h 19"/>
                <a:gd name="T20" fmla="*/ 10 w 23"/>
                <a:gd name="T21" fmla="*/ 12 h 19"/>
                <a:gd name="T22" fmla="*/ 3 w 23"/>
                <a:gd name="T2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19">
                  <a:moveTo>
                    <a:pt x="0" y="6"/>
                  </a:moveTo>
                  <a:cubicBezTo>
                    <a:pt x="0" y="6"/>
                    <a:pt x="0" y="6"/>
                    <a:pt x="0" y="6"/>
                  </a:cubicBezTo>
                  <a:cubicBezTo>
                    <a:pt x="0" y="6"/>
                    <a:pt x="0" y="6"/>
                    <a:pt x="0" y="6"/>
                  </a:cubicBezTo>
                  <a:moveTo>
                    <a:pt x="3" y="0"/>
                  </a:moveTo>
                  <a:cubicBezTo>
                    <a:pt x="3" y="5"/>
                    <a:pt x="1" y="6"/>
                    <a:pt x="0" y="6"/>
                  </a:cubicBezTo>
                  <a:cubicBezTo>
                    <a:pt x="1" y="6"/>
                    <a:pt x="1" y="6"/>
                    <a:pt x="1" y="6"/>
                  </a:cubicBezTo>
                  <a:cubicBezTo>
                    <a:pt x="4" y="6"/>
                    <a:pt x="4" y="19"/>
                    <a:pt x="4" y="19"/>
                  </a:cubicBezTo>
                  <a:cubicBezTo>
                    <a:pt x="10" y="14"/>
                    <a:pt x="15" y="13"/>
                    <a:pt x="17" y="13"/>
                  </a:cubicBezTo>
                  <a:cubicBezTo>
                    <a:pt x="18" y="13"/>
                    <a:pt x="18" y="13"/>
                    <a:pt x="18" y="13"/>
                  </a:cubicBezTo>
                  <a:cubicBezTo>
                    <a:pt x="23" y="12"/>
                    <a:pt x="23" y="12"/>
                    <a:pt x="20" y="12"/>
                  </a:cubicBezTo>
                  <a:cubicBezTo>
                    <a:pt x="17" y="12"/>
                    <a:pt x="10" y="12"/>
                    <a:pt x="10" y="12"/>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95" name="Picture 555"/>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303" y="2664"/>
              <a:ext cx="11" cy="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sp>
          <p:nvSpPr>
            <p:cNvPr id="196" name="Freeform 556"/>
            <p:cNvSpPr>
              <a:spLocks/>
            </p:cNvSpPr>
            <p:nvPr/>
          </p:nvSpPr>
          <p:spPr bwMode="auto">
            <a:xfrm>
              <a:off x="1309" y="2669"/>
              <a:ext cx="1" cy="1"/>
            </a:xfrm>
            <a:custGeom>
              <a:avLst/>
              <a:gdLst>
                <a:gd name="T0" fmla="*/ 0 w 1"/>
                <a:gd name="T1" fmla="*/ 0 h 1"/>
                <a:gd name="T2" fmla="*/ 0 w 1"/>
                <a:gd name="T3" fmla="*/ 0 h 1"/>
                <a:gd name="T4" fmla="*/ 1 w 1"/>
                <a:gd name="T5" fmla="*/ 1 h 1"/>
                <a:gd name="T6" fmla="*/ 1 w 1"/>
                <a:gd name="T7" fmla="*/ 1 h 1"/>
                <a:gd name="T8" fmla="*/ 0 w 1"/>
                <a:gd name="T9" fmla="*/ 0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0"/>
                    <a:pt x="0" y="0"/>
                    <a:pt x="0" y="0"/>
                  </a:cubicBezTo>
                  <a:cubicBezTo>
                    <a:pt x="0" y="0"/>
                    <a:pt x="0" y="1"/>
                    <a:pt x="1" y="1"/>
                  </a:cubicBezTo>
                  <a:cubicBezTo>
                    <a:pt x="1" y="1"/>
                    <a:pt x="1" y="1"/>
                    <a:pt x="1" y="1"/>
                  </a:cubicBezTo>
                  <a:cubicBezTo>
                    <a:pt x="0" y="0"/>
                    <a:pt x="0"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7" name="Freeform 557"/>
            <p:cNvSpPr>
              <a:spLocks noEditPoints="1"/>
            </p:cNvSpPr>
            <p:nvPr/>
          </p:nvSpPr>
          <p:spPr bwMode="auto">
            <a:xfrm>
              <a:off x="1318" y="2704"/>
              <a:ext cx="40" cy="30"/>
            </a:xfrm>
            <a:custGeom>
              <a:avLst/>
              <a:gdLst>
                <a:gd name="T0" fmla="*/ 19 w 28"/>
                <a:gd name="T1" fmla="*/ 10 h 21"/>
                <a:gd name="T2" fmla="*/ 19 w 28"/>
                <a:gd name="T3" fmla="*/ 10 h 21"/>
                <a:gd name="T4" fmla="*/ 20 w 28"/>
                <a:gd name="T5" fmla="*/ 15 h 21"/>
                <a:gd name="T6" fmla="*/ 20 w 28"/>
                <a:gd name="T7" fmla="*/ 15 h 21"/>
                <a:gd name="T8" fmla="*/ 20 w 28"/>
                <a:gd name="T9" fmla="*/ 15 h 21"/>
                <a:gd name="T10" fmla="*/ 21 w 28"/>
                <a:gd name="T11" fmla="*/ 10 h 21"/>
                <a:gd name="T12" fmla="*/ 19 w 28"/>
                <a:gd name="T13" fmla="*/ 10 h 21"/>
                <a:gd name="T14" fmla="*/ 8 w 28"/>
                <a:gd name="T15" fmla="*/ 9 h 21"/>
                <a:gd name="T16" fmla="*/ 3 w 28"/>
                <a:gd name="T17" fmla="*/ 14 h 21"/>
                <a:gd name="T18" fmla="*/ 2 w 28"/>
                <a:gd name="T19" fmla="*/ 15 h 21"/>
                <a:gd name="T20" fmla="*/ 0 w 28"/>
                <a:gd name="T21" fmla="*/ 20 h 21"/>
                <a:gd name="T22" fmla="*/ 10 w 28"/>
                <a:gd name="T23" fmla="*/ 17 h 21"/>
                <a:gd name="T24" fmla="*/ 7 w 28"/>
                <a:gd name="T25" fmla="*/ 13 h 21"/>
                <a:gd name="T26" fmla="*/ 7 w 28"/>
                <a:gd name="T27" fmla="*/ 14 h 21"/>
                <a:gd name="T28" fmla="*/ 5 w 28"/>
                <a:gd name="T29" fmla="*/ 17 h 21"/>
                <a:gd name="T30" fmla="*/ 3 w 28"/>
                <a:gd name="T31" fmla="*/ 17 h 21"/>
                <a:gd name="T32" fmla="*/ 4 w 28"/>
                <a:gd name="T33" fmla="*/ 13 h 21"/>
                <a:gd name="T34" fmla="*/ 6 w 28"/>
                <a:gd name="T35" fmla="*/ 13 h 21"/>
                <a:gd name="T36" fmla="*/ 8 w 28"/>
                <a:gd name="T37" fmla="*/ 10 h 21"/>
                <a:gd name="T38" fmla="*/ 8 w 28"/>
                <a:gd name="T39" fmla="*/ 9 h 21"/>
                <a:gd name="T40" fmla="*/ 27 w 28"/>
                <a:gd name="T41" fmla="*/ 6 h 21"/>
                <a:gd name="T42" fmla="*/ 26 w 28"/>
                <a:gd name="T43" fmla="*/ 11 h 21"/>
                <a:gd name="T44" fmla="*/ 26 w 28"/>
                <a:gd name="T45" fmla="*/ 12 h 21"/>
                <a:gd name="T46" fmla="*/ 27 w 28"/>
                <a:gd name="T47" fmla="*/ 15 h 21"/>
                <a:gd name="T48" fmla="*/ 27 w 28"/>
                <a:gd name="T49" fmla="*/ 21 h 21"/>
                <a:gd name="T50" fmla="*/ 27 w 28"/>
                <a:gd name="T51" fmla="*/ 21 h 21"/>
                <a:gd name="T52" fmla="*/ 27 w 28"/>
                <a:gd name="T53" fmla="*/ 6 h 21"/>
                <a:gd name="T54" fmla="*/ 13 w 28"/>
                <a:gd name="T55" fmla="*/ 5 h 21"/>
                <a:gd name="T56" fmla="*/ 10 w 28"/>
                <a:gd name="T57" fmla="*/ 8 h 21"/>
                <a:gd name="T58" fmla="*/ 10 w 28"/>
                <a:gd name="T59" fmla="*/ 8 h 21"/>
                <a:gd name="T60" fmla="*/ 13 w 28"/>
                <a:gd name="T61" fmla="*/ 6 h 21"/>
                <a:gd name="T62" fmla="*/ 13 w 28"/>
                <a:gd name="T63" fmla="*/ 5 h 21"/>
                <a:gd name="T64" fmla="*/ 8 w 28"/>
                <a:gd name="T65" fmla="*/ 2 h 21"/>
                <a:gd name="T66" fmla="*/ 5 w 28"/>
                <a:gd name="T67" fmla="*/ 5 h 21"/>
                <a:gd name="T68" fmla="*/ 6 w 28"/>
                <a:gd name="T69" fmla="*/ 6 h 21"/>
                <a:gd name="T70" fmla="*/ 8 w 28"/>
                <a:gd name="T71" fmla="*/ 6 h 21"/>
                <a:gd name="T72" fmla="*/ 8 w 28"/>
                <a:gd name="T73" fmla="*/ 4 h 21"/>
                <a:gd name="T74" fmla="*/ 8 w 28"/>
                <a:gd name="T75" fmla="*/ 2 h 21"/>
                <a:gd name="T76" fmla="*/ 20 w 28"/>
                <a:gd name="T77" fmla="*/ 1 h 21"/>
                <a:gd name="T78" fmla="*/ 20 w 28"/>
                <a:gd name="T79" fmla="*/ 1 h 21"/>
                <a:gd name="T80" fmla="*/ 20 w 28"/>
                <a:gd name="T81" fmla="*/ 1 h 21"/>
                <a:gd name="T82" fmla="*/ 19 w 28"/>
                <a:gd name="T83" fmla="*/ 3 h 21"/>
                <a:gd name="T84" fmla="*/ 19 w 28"/>
                <a:gd name="T85" fmla="*/ 3 h 21"/>
                <a:gd name="T86" fmla="*/ 20 w 28"/>
                <a:gd name="T87" fmla="*/ 1 h 21"/>
                <a:gd name="T88" fmla="*/ 20 w 28"/>
                <a:gd name="T89" fmla="*/ 1 h 21"/>
                <a:gd name="T90" fmla="*/ 11 w 28"/>
                <a:gd name="T91" fmla="*/ 1 h 21"/>
                <a:gd name="T92" fmla="*/ 10 w 28"/>
                <a:gd name="T93" fmla="*/ 2 h 21"/>
                <a:gd name="T94" fmla="*/ 10 w 28"/>
                <a:gd name="T95" fmla="*/ 5 h 21"/>
                <a:gd name="T96" fmla="*/ 11 w 28"/>
                <a:gd name="T97" fmla="*/ 5 h 21"/>
                <a:gd name="T98" fmla="*/ 13 w 28"/>
                <a:gd name="T99" fmla="*/ 4 h 21"/>
                <a:gd name="T100" fmla="*/ 13 w 28"/>
                <a:gd name="T101" fmla="*/ 4 h 21"/>
                <a:gd name="T102" fmla="*/ 11 w 28"/>
                <a:gd name="T103" fmla="*/ 1 h 21"/>
                <a:gd name="T104" fmla="*/ 17 w 28"/>
                <a:gd name="T105" fmla="*/ 0 h 21"/>
                <a:gd name="T106" fmla="*/ 14 w 28"/>
                <a:gd name="T107" fmla="*/ 1 h 21"/>
                <a:gd name="T108" fmla="*/ 15 w 28"/>
                <a:gd name="T109" fmla="*/ 3 h 21"/>
                <a:gd name="T110" fmla="*/ 16 w 28"/>
                <a:gd name="T111" fmla="*/ 3 h 21"/>
                <a:gd name="T112" fmla="*/ 15 w 28"/>
                <a:gd name="T113" fmla="*/ 3 h 21"/>
                <a:gd name="T114" fmla="*/ 16 w 28"/>
                <a:gd name="T115" fmla="*/ 5 h 21"/>
                <a:gd name="T116" fmla="*/ 17 w 28"/>
                <a:gd name="T117" fmla="*/ 4 h 21"/>
                <a:gd name="T118" fmla="*/ 16 w 28"/>
                <a:gd name="T119" fmla="*/ 2 h 21"/>
                <a:gd name="T120" fmla="*/ 17 w 28"/>
                <a:gd name="T1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 h="21">
                  <a:moveTo>
                    <a:pt x="19" y="10"/>
                  </a:moveTo>
                  <a:cubicBezTo>
                    <a:pt x="19" y="10"/>
                    <a:pt x="19" y="10"/>
                    <a:pt x="19" y="10"/>
                  </a:cubicBezTo>
                  <a:cubicBezTo>
                    <a:pt x="18" y="15"/>
                    <a:pt x="19" y="15"/>
                    <a:pt x="20" y="15"/>
                  </a:cubicBezTo>
                  <a:cubicBezTo>
                    <a:pt x="20" y="15"/>
                    <a:pt x="20" y="15"/>
                    <a:pt x="20" y="15"/>
                  </a:cubicBezTo>
                  <a:cubicBezTo>
                    <a:pt x="20" y="15"/>
                    <a:pt x="20" y="15"/>
                    <a:pt x="20" y="15"/>
                  </a:cubicBezTo>
                  <a:cubicBezTo>
                    <a:pt x="21" y="15"/>
                    <a:pt x="21" y="13"/>
                    <a:pt x="21" y="10"/>
                  </a:cubicBezTo>
                  <a:cubicBezTo>
                    <a:pt x="20" y="10"/>
                    <a:pt x="20" y="10"/>
                    <a:pt x="19" y="10"/>
                  </a:cubicBezTo>
                  <a:moveTo>
                    <a:pt x="8" y="9"/>
                  </a:moveTo>
                  <a:cubicBezTo>
                    <a:pt x="6" y="11"/>
                    <a:pt x="5" y="12"/>
                    <a:pt x="3" y="14"/>
                  </a:cubicBezTo>
                  <a:cubicBezTo>
                    <a:pt x="3" y="15"/>
                    <a:pt x="3" y="15"/>
                    <a:pt x="2" y="15"/>
                  </a:cubicBezTo>
                  <a:cubicBezTo>
                    <a:pt x="1" y="17"/>
                    <a:pt x="0" y="18"/>
                    <a:pt x="0" y="20"/>
                  </a:cubicBezTo>
                  <a:cubicBezTo>
                    <a:pt x="10" y="17"/>
                    <a:pt x="10" y="17"/>
                    <a:pt x="10" y="17"/>
                  </a:cubicBezTo>
                  <a:cubicBezTo>
                    <a:pt x="8" y="17"/>
                    <a:pt x="7" y="14"/>
                    <a:pt x="7" y="13"/>
                  </a:cubicBezTo>
                  <a:cubicBezTo>
                    <a:pt x="7" y="13"/>
                    <a:pt x="7" y="14"/>
                    <a:pt x="7" y="14"/>
                  </a:cubicBezTo>
                  <a:cubicBezTo>
                    <a:pt x="5" y="17"/>
                    <a:pt x="5" y="17"/>
                    <a:pt x="5" y="17"/>
                  </a:cubicBezTo>
                  <a:cubicBezTo>
                    <a:pt x="3" y="17"/>
                    <a:pt x="3" y="17"/>
                    <a:pt x="3" y="17"/>
                  </a:cubicBezTo>
                  <a:cubicBezTo>
                    <a:pt x="4" y="13"/>
                    <a:pt x="4" y="13"/>
                    <a:pt x="4" y="13"/>
                  </a:cubicBezTo>
                  <a:cubicBezTo>
                    <a:pt x="6" y="13"/>
                    <a:pt x="6" y="13"/>
                    <a:pt x="6" y="13"/>
                  </a:cubicBezTo>
                  <a:cubicBezTo>
                    <a:pt x="5" y="13"/>
                    <a:pt x="5" y="12"/>
                    <a:pt x="8" y="10"/>
                  </a:cubicBezTo>
                  <a:cubicBezTo>
                    <a:pt x="8" y="10"/>
                    <a:pt x="8" y="10"/>
                    <a:pt x="8" y="9"/>
                  </a:cubicBezTo>
                  <a:moveTo>
                    <a:pt x="27" y="6"/>
                  </a:moveTo>
                  <a:cubicBezTo>
                    <a:pt x="27" y="8"/>
                    <a:pt x="27" y="10"/>
                    <a:pt x="26" y="11"/>
                  </a:cubicBezTo>
                  <a:cubicBezTo>
                    <a:pt x="26" y="12"/>
                    <a:pt x="26" y="12"/>
                    <a:pt x="26" y="12"/>
                  </a:cubicBezTo>
                  <a:cubicBezTo>
                    <a:pt x="27" y="13"/>
                    <a:pt x="27" y="14"/>
                    <a:pt x="27" y="15"/>
                  </a:cubicBezTo>
                  <a:cubicBezTo>
                    <a:pt x="27" y="15"/>
                    <a:pt x="28" y="16"/>
                    <a:pt x="27" y="21"/>
                  </a:cubicBezTo>
                  <a:cubicBezTo>
                    <a:pt x="27" y="21"/>
                    <a:pt x="27" y="21"/>
                    <a:pt x="27" y="21"/>
                  </a:cubicBezTo>
                  <a:cubicBezTo>
                    <a:pt x="28" y="19"/>
                    <a:pt x="28" y="15"/>
                    <a:pt x="27" y="6"/>
                  </a:cubicBezTo>
                  <a:moveTo>
                    <a:pt x="13" y="5"/>
                  </a:moveTo>
                  <a:cubicBezTo>
                    <a:pt x="12" y="6"/>
                    <a:pt x="11" y="7"/>
                    <a:pt x="10" y="8"/>
                  </a:cubicBezTo>
                  <a:cubicBezTo>
                    <a:pt x="10" y="8"/>
                    <a:pt x="10" y="8"/>
                    <a:pt x="10" y="8"/>
                  </a:cubicBezTo>
                  <a:cubicBezTo>
                    <a:pt x="11" y="8"/>
                    <a:pt x="12" y="7"/>
                    <a:pt x="13" y="6"/>
                  </a:cubicBezTo>
                  <a:cubicBezTo>
                    <a:pt x="13" y="6"/>
                    <a:pt x="13" y="5"/>
                    <a:pt x="13" y="5"/>
                  </a:cubicBezTo>
                  <a:moveTo>
                    <a:pt x="8" y="2"/>
                  </a:moveTo>
                  <a:cubicBezTo>
                    <a:pt x="7" y="3"/>
                    <a:pt x="6" y="4"/>
                    <a:pt x="5" y="5"/>
                  </a:cubicBezTo>
                  <a:cubicBezTo>
                    <a:pt x="5" y="5"/>
                    <a:pt x="4" y="6"/>
                    <a:pt x="6" y="6"/>
                  </a:cubicBezTo>
                  <a:cubicBezTo>
                    <a:pt x="6" y="6"/>
                    <a:pt x="7" y="6"/>
                    <a:pt x="8" y="6"/>
                  </a:cubicBezTo>
                  <a:cubicBezTo>
                    <a:pt x="8" y="5"/>
                    <a:pt x="8" y="4"/>
                    <a:pt x="8" y="4"/>
                  </a:cubicBezTo>
                  <a:cubicBezTo>
                    <a:pt x="8" y="3"/>
                    <a:pt x="8" y="3"/>
                    <a:pt x="8" y="2"/>
                  </a:cubicBezTo>
                  <a:moveTo>
                    <a:pt x="20" y="1"/>
                  </a:moveTo>
                  <a:cubicBezTo>
                    <a:pt x="20" y="1"/>
                    <a:pt x="20" y="1"/>
                    <a:pt x="20" y="1"/>
                  </a:cubicBezTo>
                  <a:cubicBezTo>
                    <a:pt x="20" y="1"/>
                    <a:pt x="20" y="1"/>
                    <a:pt x="20" y="1"/>
                  </a:cubicBezTo>
                  <a:cubicBezTo>
                    <a:pt x="19" y="1"/>
                    <a:pt x="19" y="2"/>
                    <a:pt x="19" y="3"/>
                  </a:cubicBezTo>
                  <a:cubicBezTo>
                    <a:pt x="19" y="3"/>
                    <a:pt x="19" y="3"/>
                    <a:pt x="19" y="3"/>
                  </a:cubicBezTo>
                  <a:cubicBezTo>
                    <a:pt x="19" y="3"/>
                    <a:pt x="20" y="2"/>
                    <a:pt x="20" y="1"/>
                  </a:cubicBezTo>
                  <a:cubicBezTo>
                    <a:pt x="20" y="1"/>
                    <a:pt x="20" y="1"/>
                    <a:pt x="20" y="1"/>
                  </a:cubicBezTo>
                  <a:moveTo>
                    <a:pt x="11" y="1"/>
                  </a:moveTo>
                  <a:cubicBezTo>
                    <a:pt x="10" y="1"/>
                    <a:pt x="10" y="2"/>
                    <a:pt x="10" y="2"/>
                  </a:cubicBezTo>
                  <a:cubicBezTo>
                    <a:pt x="10" y="2"/>
                    <a:pt x="10" y="4"/>
                    <a:pt x="10" y="5"/>
                  </a:cubicBezTo>
                  <a:cubicBezTo>
                    <a:pt x="10" y="5"/>
                    <a:pt x="11" y="5"/>
                    <a:pt x="11" y="5"/>
                  </a:cubicBezTo>
                  <a:cubicBezTo>
                    <a:pt x="13" y="4"/>
                    <a:pt x="13" y="4"/>
                    <a:pt x="13" y="4"/>
                  </a:cubicBezTo>
                  <a:cubicBezTo>
                    <a:pt x="13" y="4"/>
                    <a:pt x="13" y="4"/>
                    <a:pt x="13" y="4"/>
                  </a:cubicBezTo>
                  <a:cubicBezTo>
                    <a:pt x="13" y="2"/>
                    <a:pt x="12" y="1"/>
                    <a:pt x="11" y="1"/>
                  </a:cubicBezTo>
                  <a:moveTo>
                    <a:pt x="17" y="0"/>
                  </a:moveTo>
                  <a:cubicBezTo>
                    <a:pt x="17" y="0"/>
                    <a:pt x="16" y="1"/>
                    <a:pt x="14" y="1"/>
                  </a:cubicBezTo>
                  <a:cubicBezTo>
                    <a:pt x="15" y="1"/>
                    <a:pt x="15" y="2"/>
                    <a:pt x="15" y="3"/>
                  </a:cubicBezTo>
                  <a:cubicBezTo>
                    <a:pt x="16" y="3"/>
                    <a:pt x="16" y="3"/>
                    <a:pt x="16" y="3"/>
                  </a:cubicBezTo>
                  <a:cubicBezTo>
                    <a:pt x="16" y="3"/>
                    <a:pt x="16" y="3"/>
                    <a:pt x="15" y="3"/>
                  </a:cubicBezTo>
                  <a:cubicBezTo>
                    <a:pt x="16" y="4"/>
                    <a:pt x="16" y="4"/>
                    <a:pt x="16" y="5"/>
                  </a:cubicBezTo>
                  <a:cubicBezTo>
                    <a:pt x="16" y="5"/>
                    <a:pt x="16" y="5"/>
                    <a:pt x="17" y="4"/>
                  </a:cubicBezTo>
                  <a:cubicBezTo>
                    <a:pt x="17" y="3"/>
                    <a:pt x="17" y="2"/>
                    <a:pt x="16" y="2"/>
                  </a:cubicBezTo>
                  <a:cubicBezTo>
                    <a:pt x="16" y="2"/>
                    <a:pt x="17" y="1"/>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8" name="Freeform 558"/>
            <p:cNvSpPr>
              <a:spLocks/>
            </p:cNvSpPr>
            <p:nvPr/>
          </p:nvSpPr>
          <p:spPr bwMode="auto">
            <a:xfrm>
              <a:off x="1248" y="2807"/>
              <a:ext cx="138" cy="13"/>
            </a:xfrm>
            <a:custGeom>
              <a:avLst/>
              <a:gdLst>
                <a:gd name="T0" fmla="*/ 90 w 95"/>
                <a:gd name="T1" fmla="*/ 0 h 9"/>
                <a:gd name="T2" fmla="*/ 89 w 95"/>
                <a:gd name="T3" fmla="*/ 1 h 9"/>
                <a:gd name="T4" fmla="*/ 89 w 95"/>
                <a:gd name="T5" fmla="*/ 1 h 9"/>
                <a:gd name="T6" fmla="*/ 78 w 95"/>
                <a:gd name="T7" fmla="*/ 6 h 9"/>
                <a:gd name="T8" fmla="*/ 64 w 95"/>
                <a:gd name="T9" fmla="*/ 7 h 9"/>
                <a:gd name="T10" fmla="*/ 58 w 95"/>
                <a:gd name="T11" fmla="*/ 6 h 9"/>
                <a:gd name="T12" fmla="*/ 28 w 95"/>
                <a:gd name="T13" fmla="*/ 8 h 9"/>
                <a:gd name="T14" fmla="*/ 25 w 95"/>
                <a:gd name="T15" fmla="*/ 8 h 9"/>
                <a:gd name="T16" fmla="*/ 5 w 95"/>
                <a:gd name="T17" fmla="*/ 4 h 9"/>
                <a:gd name="T18" fmla="*/ 4 w 95"/>
                <a:gd name="T19" fmla="*/ 2 h 9"/>
                <a:gd name="T20" fmla="*/ 4 w 95"/>
                <a:gd name="T21" fmla="*/ 2 h 9"/>
                <a:gd name="T22" fmla="*/ 8 w 95"/>
                <a:gd name="T23" fmla="*/ 6 h 9"/>
                <a:gd name="T24" fmla="*/ 24 w 95"/>
                <a:gd name="T25" fmla="*/ 9 h 9"/>
                <a:gd name="T26" fmla="*/ 29 w 95"/>
                <a:gd name="T27" fmla="*/ 9 h 9"/>
                <a:gd name="T28" fmla="*/ 64 w 95"/>
                <a:gd name="T29" fmla="*/ 8 h 9"/>
                <a:gd name="T30" fmla="*/ 82 w 95"/>
                <a:gd name="T31" fmla="*/ 5 h 9"/>
                <a:gd name="T32" fmla="*/ 92 w 95"/>
                <a:gd name="T33" fmla="*/ 1 h 9"/>
                <a:gd name="T34" fmla="*/ 90 w 95"/>
                <a:gd name="T35" fmla="*/ 1 h 9"/>
                <a:gd name="T36" fmla="*/ 90 w 95"/>
                <a:gd name="T3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5" h="9">
                  <a:moveTo>
                    <a:pt x="90" y="0"/>
                  </a:moveTo>
                  <a:cubicBezTo>
                    <a:pt x="90" y="1"/>
                    <a:pt x="89" y="1"/>
                    <a:pt x="89" y="1"/>
                  </a:cubicBezTo>
                  <a:cubicBezTo>
                    <a:pt x="89" y="1"/>
                    <a:pt x="89" y="1"/>
                    <a:pt x="89" y="1"/>
                  </a:cubicBezTo>
                  <a:cubicBezTo>
                    <a:pt x="86" y="1"/>
                    <a:pt x="78" y="6"/>
                    <a:pt x="78" y="6"/>
                  </a:cubicBezTo>
                  <a:cubicBezTo>
                    <a:pt x="64" y="7"/>
                    <a:pt x="64" y="7"/>
                    <a:pt x="64" y="7"/>
                  </a:cubicBezTo>
                  <a:cubicBezTo>
                    <a:pt x="63" y="7"/>
                    <a:pt x="60" y="6"/>
                    <a:pt x="58" y="6"/>
                  </a:cubicBezTo>
                  <a:cubicBezTo>
                    <a:pt x="47" y="6"/>
                    <a:pt x="28" y="8"/>
                    <a:pt x="28" y="8"/>
                  </a:cubicBezTo>
                  <a:cubicBezTo>
                    <a:pt x="27" y="8"/>
                    <a:pt x="26" y="8"/>
                    <a:pt x="25" y="8"/>
                  </a:cubicBezTo>
                  <a:cubicBezTo>
                    <a:pt x="17" y="8"/>
                    <a:pt x="5" y="4"/>
                    <a:pt x="5" y="4"/>
                  </a:cubicBezTo>
                  <a:cubicBezTo>
                    <a:pt x="5" y="3"/>
                    <a:pt x="5" y="3"/>
                    <a:pt x="4" y="2"/>
                  </a:cubicBezTo>
                  <a:cubicBezTo>
                    <a:pt x="4" y="2"/>
                    <a:pt x="4" y="2"/>
                    <a:pt x="4" y="2"/>
                  </a:cubicBezTo>
                  <a:cubicBezTo>
                    <a:pt x="4" y="2"/>
                    <a:pt x="0" y="3"/>
                    <a:pt x="8" y="6"/>
                  </a:cubicBezTo>
                  <a:cubicBezTo>
                    <a:pt x="8" y="6"/>
                    <a:pt x="16" y="9"/>
                    <a:pt x="24" y="9"/>
                  </a:cubicBezTo>
                  <a:cubicBezTo>
                    <a:pt x="25" y="9"/>
                    <a:pt x="27" y="9"/>
                    <a:pt x="29" y="9"/>
                  </a:cubicBezTo>
                  <a:cubicBezTo>
                    <a:pt x="29" y="9"/>
                    <a:pt x="59" y="8"/>
                    <a:pt x="64" y="8"/>
                  </a:cubicBezTo>
                  <a:cubicBezTo>
                    <a:pt x="64" y="8"/>
                    <a:pt x="76" y="8"/>
                    <a:pt x="82" y="5"/>
                  </a:cubicBezTo>
                  <a:cubicBezTo>
                    <a:pt x="82" y="5"/>
                    <a:pt x="95" y="1"/>
                    <a:pt x="92" y="1"/>
                  </a:cubicBezTo>
                  <a:cubicBezTo>
                    <a:pt x="91" y="1"/>
                    <a:pt x="91" y="1"/>
                    <a:pt x="90" y="1"/>
                  </a:cubicBezTo>
                  <a:cubicBezTo>
                    <a:pt x="90" y="0"/>
                    <a:pt x="90" y="0"/>
                    <a:pt x="9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9" name="Freeform 559"/>
            <p:cNvSpPr>
              <a:spLocks noEditPoints="1"/>
            </p:cNvSpPr>
            <p:nvPr/>
          </p:nvSpPr>
          <p:spPr bwMode="auto">
            <a:xfrm>
              <a:off x="1254" y="2718"/>
              <a:ext cx="125" cy="101"/>
            </a:xfrm>
            <a:custGeom>
              <a:avLst/>
              <a:gdLst>
                <a:gd name="T0" fmla="*/ 50 w 86"/>
                <a:gd name="T1" fmla="*/ 46 h 69"/>
                <a:gd name="T2" fmla="*/ 51 w 86"/>
                <a:gd name="T3" fmla="*/ 46 h 69"/>
                <a:gd name="T4" fmla="*/ 59 w 86"/>
                <a:gd name="T5" fmla="*/ 1 h 69"/>
                <a:gd name="T6" fmla="*/ 58 w 86"/>
                <a:gd name="T7" fmla="*/ 5 h 69"/>
                <a:gd name="T8" fmla="*/ 59 w 86"/>
                <a:gd name="T9" fmla="*/ 7 h 69"/>
                <a:gd name="T10" fmla="*/ 53 w 86"/>
                <a:gd name="T11" fmla="*/ 12 h 69"/>
                <a:gd name="T12" fmla="*/ 40 w 86"/>
                <a:gd name="T13" fmla="*/ 29 h 69"/>
                <a:gd name="T14" fmla="*/ 38 w 86"/>
                <a:gd name="T15" fmla="*/ 58 h 69"/>
                <a:gd name="T16" fmla="*/ 47 w 86"/>
                <a:gd name="T17" fmla="*/ 57 h 69"/>
                <a:gd name="T18" fmla="*/ 47 w 86"/>
                <a:gd name="T19" fmla="*/ 58 h 69"/>
                <a:gd name="T20" fmla="*/ 38 w 86"/>
                <a:gd name="T21" fmla="*/ 61 h 69"/>
                <a:gd name="T22" fmla="*/ 37 w 86"/>
                <a:gd name="T23" fmla="*/ 61 h 69"/>
                <a:gd name="T24" fmla="*/ 19 w 86"/>
                <a:gd name="T25" fmla="*/ 68 h 69"/>
                <a:gd name="T26" fmla="*/ 0 w 86"/>
                <a:gd name="T27" fmla="*/ 63 h 69"/>
                <a:gd name="T28" fmla="*/ 21 w 86"/>
                <a:gd name="T29" fmla="*/ 69 h 69"/>
                <a:gd name="T30" fmla="*/ 54 w 86"/>
                <a:gd name="T31" fmla="*/ 67 h 69"/>
                <a:gd name="T32" fmla="*/ 74 w 86"/>
                <a:gd name="T33" fmla="*/ 67 h 69"/>
                <a:gd name="T34" fmla="*/ 85 w 86"/>
                <a:gd name="T35" fmla="*/ 62 h 69"/>
                <a:gd name="T36" fmla="*/ 85 w 86"/>
                <a:gd name="T37" fmla="*/ 60 h 69"/>
                <a:gd name="T38" fmla="*/ 82 w 86"/>
                <a:gd name="T39" fmla="*/ 61 h 69"/>
                <a:gd name="T40" fmla="*/ 82 w 86"/>
                <a:gd name="T41" fmla="*/ 57 h 69"/>
                <a:gd name="T42" fmla="*/ 74 w 86"/>
                <a:gd name="T43" fmla="*/ 64 h 69"/>
                <a:gd name="T44" fmla="*/ 79 w 86"/>
                <a:gd name="T45" fmla="*/ 55 h 69"/>
                <a:gd name="T46" fmla="*/ 78 w 86"/>
                <a:gd name="T47" fmla="*/ 55 h 69"/>
                <a:gd name="T48" fmla="*/ 63 w 86"/>
                <a:gd name="T49" fmla="*/ 63 h 69"/>
                <a:gd name="T50" fmla="*/ 73 w 86"/>
                <a:gd name="T51" fmla="*/ 56 h 69"/>
                <a:gd name="T52" fmla="*/ 52 w 86"/>
                <a:gd name="T53" fmla="*/ 58 h 69"/>
                <a:gd name="T54" fmla="*/ 52 w 86"/>
                <a:gd name="T55" fmla="*/ 58 h 69"/>
                <a:gd name="T56" fmla="*/ 48 w 86"/>
                <a:gd name="T57" fmla="*/ 46 h 69"/>
                <a:gd name="T58" fmla="*/ 51 w 86"/>
                <a:gd name="T59" fmla="*/ 43 h 69"/>
                <a:gd name="T60" fmla="*/ 50 w 86"/>
                <a:gd name="T61" fmla="*/ 42 h 69"/>
                <a:gd name="T62" fmla="*/ 54 w 86"/>
                <a:gd name="T63" fmla="*/ 41 h 69"/>
                <a:gd name="T64" fmla="*/ 67 w 86"/>
                <a:gd name="T65" fmla="*/ 40 h 69"/>
                <a:gd name="T66" fmla="*/ 58 w 86"/>
                <a:gd name="T67" fmla="*/ 34 h 69"/>
                <a:gd name="T68" fmla="*/ 63 w 86"/>
                <a:gd name="T69" fmla="*/ 28 h 69"/>
                <a:gd name="T70" fmla="*/ 64 w 86"/>
                <a:gd name="T71" fmla="*/ 14 h 69"/>
                <a:gd name="T72" fmla="*/ 61 w 86"/>
                <a:gd name="T73" fmla="*/ 14 h 69"/>
                <a:gd name="T74" fmla="*/ 68 w 86"/>
                <a:gd name="T75" fmla="*/ 8 h 69"/>
                <a:gd name="T76" fmla="*/ 67 w 86"/>
                <a:gd name="T77" fmla="*/ 1 h 69"/>
                <a:gd name="T78" fmla="*/ 67 w 86"/>
                <a:gd name="T79" fmla="*/ 1 h 69"/>
                <a:gd name="T80" fmla="*/ 64 w 86"/>
                <a:gd name="T81" fmla="*/ 7 h 69"/>
                <a:gd name="T82" fmla="*/ 60 w 86"/>
                <a:gd name="T83" fmla="*/ 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6" h="69">
                  <a:moveTo>
                    <a:pt x="51" y="46"/>
                  </a:moveTo>
                  <a:cubicBezTo>
                    <a:pt x="50" y="46"/>
                    <a:pt x="50" y="46"/>
                    <a:pt x="50" y="46"/>
                  </a:cubicBezTo>
                  <a:cubicBezTo>
                    <a:pt x="50" y="46"/>
                    <a:pt x="50" y="46"/>
                    <a:pt x="50" y="46"/>
                  </a:cubicBezTo>
                  <a:cubicBezTo>
                    <a:pt x="50" y="46"/>
                    <a:pt x="50" y="46"/>
                    <a:pt x="51" y="46"/>
                  </a:cubicBezTo>
                  <a:moveTo>
                    <a:pt x="60" y="0"/>
                  </a:moveTo>
                  <a:cubicBezTo>
                    <a:pt x="60" y="0"/>
                    <a:pt x="60" y="0"/>
                    <a:pt x="59" y="1"/>
                  </a:cubicBezTo>
                  <a:cubicBezTo>
                    <a:pt x="59" y="2"/>
                    <a:pt x="59" y="4"/>
                    <a:pt x="59" y="4"/>
                  </a:cubicBezTo>
                  <a:cubicBezTo>
                    <a:pt x="59" y="4"/>
                    <a:pt x="59" y="5"/>
                    <a:pt x="58" y="5"/>
                  </a:cubicBezTo>
                  <a:cubicBezTo>
                    <a:pt x="60" y="5"/>
                    <a:pt x="60" y="5"/>
                    <a:pt x="60" y="5"/>
                  </a:cubicBezTo>
                  <a:cubicBezTo>
                    <a:pt x="59" y="7"/>
                    <a:pt x="59" y="7"/>
                    <a:pt x="59" y="7"/>
                  </a:cubicBezTo>
                  <a:cubicBezTo>
                    <a:pt x="59" y="7"/>
                    <a:pt x="59" y="7"/>
                    <a:pt x="59" y="7"/>
                  </a:cubicBezTo>
                  <a:cubicBezTo>
                    <a:pt x="58" y="7"/>
                    <a:pt x="55" y="7"/>
                    <a:pt x="53" y="12"/>
                  </a:cubicBezTo>
                  <a:cubicBezTo>
                    <a:pt x="50" y="13"/>
                    <a:pt x="29" y="22"/>
                    <a:pt x="40" y="29"/>
                  </a:cubicBezTo>
                  <a:cubicBezTo>
                    <a:pt x="40" y="29"/>
                    <a:pt x="40" y="29"/>
                    <a:pt x="40" y="29"/>
                  </a:cubicBezTo>
                  <a:cubicBezTo>
                    <a:pt x="41" y="29"/>
                    <a:pt x="55" y="29"/>
                    <a:pt x="42" y="44"/>
                  </a:cubicBezTo>
                  <a:cubicBezTo>
                    <a:pt x="42" y="44"/>
                    <a:pt x="28" y="58"/>
                    <a:pt x="38" y="58"/>
                  </a:cubicBezTo>
                  <a:cubicBezTo>
                    <a:pt x="40" y="58"/>
                    <a:pt x="42" y="58"/>
                    <a:pt x="45" y="57"/>
                  </a:cubicBezTo>
                  <a:cubicBezTo>
                    <a:pt x="45" y="57"/>
                    <a:pt x="46" y="57"/>
                    <a:pt x="47" y="57"/>
                  </a:cubicBezTo>
                  <a:cubicBezTo>
                    <a:pt x="47" y="57"/>
                    <a:pt x="47" y="57"/>
                    <a:pt x="47" y="57"/>
                  </a:cubicBezTo>
                  <a:cubicBezTo>
                    <a:pt x="47" y="58"/>
                    <a:pt x="47" y="58"/>
                    <a:pt x="47" y="58"/>
                  </a:cubicBezTo>
                  <a:cubicBezTo>
                    <a:pt x="47" y="58"/>
                    <a:pt x="47" y="58"/>
                    <a:pt x="47" y="58"/>
                  </a:cubicBezTo>
                  <a:cubicBezTo>
                    <a:pt x="47" y="58"/>
                    <a:pt x="42" y="61"/>
                    <a:pt x="38" y="61"/>
                  </a:cubicBezTo>
                  <a:cubicBezTo>
                    <a:pt x="38" y="61"/>
                    <a:pt x="38" y="61"/>
                    <a:pt x="37" y="61"/>
                  </a:cubicBezTo>
                  <a:cubicBezTo>
                    <a:pt x="37" y="61"/>
                    <a:pt x="37" y="61"/>
                    <a:pt x="37" y="61"/>
                  </a:cubicBezTo>
                  <a:cubicBezTo>
                    <a:pt x="35" y="61"/>
                    <a:pt x="27" y="61"/>
                    <a:pt x="25" y="66"/>
                  </a:cubicBezTo>
                  <a:cubicBezTo>
                    <a:pt x="25" y="66"/>
                    <a:pt x="24" y="68"/>
                    <a:pt x="19" y="68"/>
                  </a:cubicBezTo>
                  <a:cubicBezTo>
                    <a:pt x="18" y="68"/>
                    <a:pt x="17" y="68"/>
                    <a:pt x="16" y="68"/>
                  </a:cubicBezTo>
                  <a:cubicBezTo>
                    <a:pt x="0" y="63"/>
                    <a:pt x="0" y="63"/>
                    <a:pt x="0" y="63"/>
                  </a:cubicBezTo>
                  <a:cubicBezTo>
                    <a:pt x="1" y="64"/>
                    <a:pt x="1" y="64"/>
                    <a:pt x="1" y="65"/>
                  </a:cubicBezTo>
                  <a:cubicBezTo>
                    <a:pt x="1" y="65"/>
                    <a:pt x="13" y="69"/>
                    <a:pt x="21" y="69"/>
                  </a:cubicBezTo>
                  <a:cubicBezTo>
                    <a:pt x="22" y="69"/>
                    <a:pt x="23" y="69"/>
                    <a:pt x="24" y="69"/>
                  </a:cubicBezTo>
                  <a:cubicBezTo>
                    <a:pt x="24" y="69"/>
                    <a:pt x="43" y="67"/>
                    <a:pt x="54" y="67"/>
                  </a:cubicBezTo>
                  <a:cubicBezTo>
                    <a:pt x="56" y="67"/>
                    <a:pt x="59" y="68"/>
                    <a:pt x="60" y="68"/>
                  </a:cubicBezTo>
                  <a:cubicBezTo>
                    <a:pt x="74" y="67"/>
                    <a:pt x="74" y="67"/>
                    <a:pt x="74" y="67"/>
                  </a:cubicBezTo>
                  <a:cubicBezTo>
                    <a:pt x="74" y="67"/>
                    <a:pt x="82" y="62"/>
                    <a:pt x="85" y="62"/>
                  </a:cubicBezTo>
                  <a:cubicBezTo>
                    <a:pt x="85" y="62"/>
                    <a:pt x="85" y="62"/>
                    <a:pt x="85" y="62"/>
                  </a:cubicBezTo>
                  <a:cubicBezTo>
                    <a:pt x="85" y="62"/>
                    <a:pt x="86" y="62"/>
                    <a:pt x="86" y="61"/>
                  </a:cubicBezTo>
                  <a:cubicBezTo>
                    <a:pt x="85" y="60"/>
                    <a:pt x="85" y="60"/>
                    <a:pt x="85" y="60"/>
                  </a:cubicBezTo>
                  <a:cubicBezTo>
                    <a:pt x="84" y="61"/>
                    <a:pt x="84" y="62"/>
                    <a:pt x="83" y="62"/>
                  </a:cubicBezTo>
                  <a:cubicBezTo>
                    <a:pt x="82" y="62"/>
                    <a:pt x="82" y="61"/>
                    <a:pt x="82" y="61"/>
                  </a:cubicBezTo>
                  <a:cubicBezTo>
                    <a:pt x="84" y="59"/>
                    <a:pt x="83" y="58"/>
                    <a:pt x="83" y="58"/>
                  </a:cubicBezTo>
                  <a:cubicBezTo>
                    <a:pt x="82" y="57"/>
                    <a:pt x="82" y="57"/>
                    <a:pt x="82" y="57"/>
                  </a:cubicBezTo>
                  <a:cubicBezTo>
                    <a:pt x="81" y="57"/>
                    <a:pt x="81" y="57"/>
                    <a:pt x="81" y="57"/>
                  </a:cubicBezTo>
                  <a:cubicBezTo>
                    <a:pt x="79" y="60"/>
                    <a:pt x="74" y="64"/>
                    <a:pt x="74" y="64"/>
                  </a:cubicBezTo>
                  <a:cubicBezTo>
                    <a:pt x="73" y="63"/>
                    <a:pt x="79" y="56"/>
                    <a:pt x="79" y="56"/>
                  </a:cubicBezTo>
                  <a:cubicBezTo>
                    <a:pt x="79" y="55"/>
                    <a:pt x="79" y="55"/>
                    <a:pt x="79" y="55"/>
                  </a:cubicBezTo>
                  <a:cubicBezTo>
                    <a:pt x="78" y="55"/>
                    <a:pt x="78" y="55"/>
                    <a:pt x="78" y="55"/>
                  </a:cubicBezTo>
                  <a:cubicBezTo>
                    <a:pt x="78" y="55"/>
                    <a:pt x="78" y="55"/>
                    <a:pt x="78" y="55"/>
                  </a:cubicBezTo>
                  <a:cubicBezTo>
                    <a:pt x="77" y="56"/>
                    <a:pt x="76" y="56"/>
                    <a:pt x="75" y="57"/>
                  </a:cubicBezTo>
                  <a:cubicBezTo>
                    <a:pt x="68" y="62"/>
                    <a:pt x="65" y="63"/>
                    <a:pt x="63" y="63"/>
                  </a:cubicBezTo>
                  <a:cubicBezTo>
                    <a:pt x="62" y="63"/>
                    <a:pt x="62" y="63"/>
                    <a:pt x="62" y="63"/>
                  </a:cubicBezTo>
                  <a:cubicBezTo>
                    <a:pt x="64" y="59"/>
                    <a:pt x="73" y="56"/>
                    <a:pt x="73" y="56"/>
                  </a:cubicBezTo>
                  <a:cubicBezTo>
                    <a:pt x="73" y="56"/>
                    <a:pt x="68" y="56"/>
                    <a:pt x="63" y="56"/>
                  </a:cubicBezTo>
                  <a:cubicBezTo>
                    <a:pt x="59" y="56"/>
                    <a:pt x="54" y="56"/>
                    <a:pt x="52" y="58"/>
                  </a:cubicBezTo>
                  <a:cubicBezTo>
                    <a:pt x="52" y="58"/>
                    <a:pt x="52" y="58"/>
                    <a:pt x="52" y="58"/>
                  </a:cubicBezTo>
                  <a:cubicBezTo>
                    <a:pt x="52" y="58"/>
                    <a:pt x="52" y="58"/>
                    <a:pt x="52" y="58"/>
                  </a:cubicBezTo>
                  <a:cubicBezTo>
                    <a:pt x="52" y="56"/>
                    <a:pt x="50" y="50"/>
                    <a:pt x="50" y="46"/>
                  </a:cubicBezTo>
                  <a:cubicBezTo>
                    <a:pt x="49" y="46"/>
                    <a:pt x="49" y="46"/>
                    <a:pt x="48" y="46"/>
                  </a:cubicBezTo>
                  <a:cubicBezTo>
                    <a:pt x="47" y="44"/>
                    <a:pt x="48" y="43"/>
                    <a:pt x="50" y="42"/>
                  </a:cubicBezTo>
                  <a:cubicBezTo>
                    <a:pt x="51" y="43"/>
                    <a:pt x="51" y="43"/>
                    <a:pt x="51" y="43"/>
                  </a:cubicBezTo>
                  <a:cubicBezTo>
                    <a:pt x="51" y="43"/>
                    <a:pt x="51" y="43"/>
                    <a:pt x="51" y="43"/>
                  </a:cubicBezTo>
                  <a:cubicBezTo>
                    <a:pt x="50" y="42"/>
                    <a:pt x="50" y="42"/>
                    <a:pt x="50" y="42"/>
                  </a:cubicBezTo>
                  <a:cubicBezTo>
                    <a:pt x="51" y="42"/>
                    <a:pt x="52" y="41"/>
                    <a:pt x="53" y="41"/>
                  </a:cubicBezTo>
                  <a:cubicBezTo>
                    <a:pt x="54" y="41"/>
                    <a:pt x="54" y="41"/>
                    <a:pt x="54" y="41"/>
                  </a:cubicBezTo>
                  <a:cubicBezTo>
                    <a:pt x="56" y="39"/>
                    <a:pt x="58" y="37"/>
                    <a:pt x="61" y="37"/>
                  </a:cubicBezTo>
                  <a:cubicBezTo>
                    <a:pt x="63" y="37"/>
                    <a:pt x="65" y="38"/>
                    <a:pt x="67" y="40"/>
                  </a:cubicBezTo>
                  <a:cubicBezTo>
                    <a:pt x="67" y="40"/>
                    <a:pt x="66" y="34"/>
                    <a:pt x="60" y="34"/>
                  </a:cubicBezTo>
                  <a:cubicBezTo>
                    <a:pt x="59" y="34"/>
                    <a:pt x="59" y="34"/>
                    <a:pt x="58" y="34"/>
                  </a:cubicBezTo>
                  <a:cubicBezTo>
                    <a:pt x="58" y="34"/>
                    <a:pt x="47" y="32"/>
                    <a:pt x="64" y="29"/>
                  </a:cubicBezTo>
                  <a:cubicBezTo>
                    <a:pt x="64" y="29"/>
                    <a:pt x="72" y="28"/>
                    <a:pt x="63" y="28"/>
                  </a:cubicBezTo>
                  <a:cubicBezTo>
                    <a:pt x="63" y="28"/>
                    <a:pt x="55" y="25"/>
                    <a:pt x="66" y="20"/>
                  </a:cubicBezTo>
                  <a:cubicBezTo>
                    <a:pt x="66" y="20"/>
                    <a:pt x="75" y="14"/>
                    <a:pt x="64" y="14"/>
                  </a:cubicBezTo>
                  <a:cubicBezTo>
                    <a:pt x="64" y="14"/>
                    <a:pt x="63" y="14"/>
                    <a:pt x="62" y="14"/>
                  </a:cubicBezTo>
                  <a:cubicBezTo>
                    <a:pt x="62" y="14"/>
                    <a:pt x="62" y="14"/>
                    <a:pt x="61" y="14"/>
                  </a:cubicBezTo>
                  <a:cubicBezTo>
                    <a:pt x="57" y="14"/>
                    <a:pt x="49" y="14"/>
                    <a:pt x="67" y="9"/>
                  </a:cubicBezTo>
                  <a:cubicBezTo>
                    <a:pt x="67" y="9"/>
                    <a:pt x="68" y="9"/>
                    <a:pt x="68" y="8"/>
                  </a:cubicBezTo>
                  <a:cubicBezTo>
                    <a:pt x="67" y="8"/>
                    <a:pt x="67" y="5"/>
                    <a:pt x="67" y="5"/>
                  </a:cubicBezTo>
                  <a:cubicBezTo>
                    <a:pt x="67" y="4"/>
                    <a:pt x="67" y="2"/>
                    <a:pt x="67" y="1"/>
                  </a:cubicBezTo>
                  <a:cubicBezTo>
                    <a:pt x="67" y="1"/>
                    <a:pt x="67" y="1"/>
                    <a:pt x="67" y="1"/>
                  </a:cubicBezTo>
                  <a:cubicBezTo>
                    <a:pt x="67" y="1"/>
                    <a:pt x="67" y="1"/>
                    <a:pt x="67" y="1"/>
                  </a:cubicBezTo>
                  <a:cubicBezTo>
                    <a:pt x="67" y="1"/>
                    <a:pt x="67" y="7"/>
                    <a:pt x="65" y="7"/>
                  </a:cubicBezTo>
                  <a:cubicBezTo>
                    <a:pt x="65" y="7"/>
                    <a:pt x="64" y="7"/>
                    <a:pt x="64" y="7"/>
                  </a:cubicBezTo>
                  <a:cubicBezTo>
                    <a:pt x="64" y="7"/>
                    <a:pt x="64" y="7"/>
                    <a:pt x="64" y="7"/>
                  </a:cubicBezTo>
                  <a:cubicBezTo>
                    <a:pt x="63" y="7"/>
                    <a:pt x="60" y="7"/>
                    <a:pt x="60" y="3"/>
                  </a:cubicBezTo>
                  <a:cubicBezTo>
                    <a:pt x="60" y="3"/>
                    <a:pt x="60" y="2"/>
                    <a:pt x="6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0" name="Freeform 560"/>
            <p:cNvSpPr>
              <a:spLocks/>
            </p:cNvSpPr>
            <p:nvPr/>
          </p:nvSpPr>
          <p:spPr bwMode="auto">
            <a:xfrm>
              <a:off x="1322" y="2779"/>
              <a:ext cx="6" cy="6"/>
            </a:xfrm>
            <a:custGeom>
              <a:avLst/>
              <a:gdLst>
                <a:gd name="T0" fmla="*/ 3 w 4"/>
                <a:gd name="T1" fmla="*/ 0 h 4"/>
                <a:gd name="T2" fmla="*/ 1 w 4"/>
                <a:gd name="T3" fmla="*/ 4 h 4"/>
                <a:gd name="T4" fmla="*/ 3 w 4"/>
                <a:gd name="T5" fmla="*/ 4 h 4"/>
                <a:gd name="T6" fmla="*/ 3 w 4"/>
                <a:gd name="T7" fmla="*/ 4 h 4"/>
                <a:gd name="T8" fmla="*/ 3 w 4"/>
                <a:gd name="T9" fmla="*/ 4 h 4"/>
                <a:gd name="T10" fmla="*/ 3 w 4"/>
                <a:gd name="T11" fmla="*/ 4 h 4"/>
                <a:gd name="T12" fmla="*/ 3 w 4"/>
                <a:gd name="T13" fmla="*/ 4 h 4"/>
                <a:gd name="T14" fmla="*/ 4 w 4"/>
                <a:gd name="T15" fmla="*/ 1 h 4"/>
                <a:gd name="T16" fmla="*/ 3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3" y="0"/>
                  </a:moveTo>
                  <a:cubicBezTo>
                    <a:pt x="1" y="1"/>
                    <a:pt x="0" y="2"/>
                    <a:pt x="1" y="4"/>
                  </a:cubicBezTo>
                  <a:cubicBezTo>
                    <a:pt x="2" y="4"/>
                    <a:pt x="2" y="4"/>
                    <a:pt x="3" y="4"/>
                  </a:cubicBezTo>
                  <a:cubicBezTo>
                    <a:pt x="3" y="4"/>
                    <a:pt x="3" y="4"/>
                    <a:pt x="3" y="4"/>
                  </a:cubicBezTo>
                  <a:cubicBezTo>
                    <a:pt x="3" y="4"/>
                    <a:pt x="3" y="4"/>
                    <a:pt x="3" y="4"/>
                  </a:cubicBezTo>
                  <a:cubicBezTo>
                    <a:pt x="3" y="4"/>
                    <a:pt x="3" y="4"/>
                    <a:pt x="3" y="4"/>
                  </a:cubicBezTo>
                  <a:cubicBezTo>
                    <a:pt x="3" y="4"/>
                    <a:pt x="3" y="4"/>
                    <a:pt x="3" y="4"/>
                  </a:cubicBezTo>
                  <a:cubicBezTo>
                    <a:pt x="3" y="3"/>
                    <a:pt x="3" y="1"/>
                    <a:pt x="4" y="1"/>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1" name="Freeform 561"/>
            <p:cNvSpPr>
              <a:spLocks noEditPoints="1"/>
            </p:cNvSpPr>
            <p:nvPr/>
          </p:nvSpPr>
          <p:spPr bwMode="auto">
            <a:xfrm>
              <a:off x="1331" y="2720"/>
              <a:ext cx="24" cy="7"/>
            </a:xfrm>
            <a:custGeom>
              <a:avLst/>
              <a:gdLst>
                <a:gd name="T0" fmla="*/ 15 w 17"/>
                <a:gd name="T1" fmla="*/ 1 h 5"/>
                <a:gd name="T2" fmla="*/ 16 w 17"/>
                <a:gd name="T3" fmla="*/ 5 h 5"/>
                <a:gd name="T4" fmla="*/ 17 w 17"/>
                <a:gd name="T5" fmla="*/ 2 h 5"/>
                <a:gd name="T6" fmla="*/ 16 w 17"/>
                <a:gd name="T7" fmla="*/ 2 h 5"/>
                <a:gd name="T8" fmla="*/ 16 w 17"/>
                <a:gd name="T9" fmla="*/ 2 h 5"/>
                <a:gd name="T10" fmla="*/ 15 w 17"/>
                <a:gd name="T11" fmla="*/ 1 h 5"/>
                <a:gd name="T12" fmla="*/ 4 w 17"/>
                <a:gd name="T13" fmla="*/ 0 h 5"/>
                <a:gd name="T14" fmla="*/ 1 w 17"/>
                <a:gd name="T15" fmla="*/ 1 h 5"/>
                <a:gd name="T16" fmla="*/ 1 w 17"/>
                <a:gd name="T17" fmla="*/ 4 h 5"/>
                <a:gd name="T18" fmla="*/ 2 w 17"/>
                <a:gd name="T19" fmla="*/ 4 h 5"/>
                <a:gd name="T20" fmla="*/ 4 w 17"/>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5">
                  <a:moveTo>
                    <a:pt x="15" y="1"/>
                  </a:moveTo>
                  <a:cubicBezTo>
                    <a:pt x="15" y="5"/>
                    <a:pt x="16" y="5"/>
                    <a:pt x="16" y="5"/>
                  </a:cubicBezTo>
                  <a:cubicBezTo>
                    <a:pt x="16" y="5"/>
                    <a:pt x="16" y="4"/>
                    <a:pt x="17" y="2"/>
                  </a:cubicBezTo>
                  <a:cubicBezTo>
                    <a:pt x="17" y="2"/>
                    <a:pt x="16" y="2"/>
                    <a:pt x="16" y="2"/>
                  </a:cubicBezTo>
                  <a:cubicBezTo>
                    <a:pt x="16" y="2"/>
                    <a:pt x="16" y="2"/>
                    <a:pt x="16" y="2"/>
                  </a:cubicBezTo>
                  <a:cubicBezTo>
                    <a:pt x="16" y="2"/>
                    <a:pt x="16" y="2"/>
                    <a:pt x="15" y="1"/>
                  </a:cubicBezTo>
                  <a:moveTo>
                    <a:pt x="4" y="0"/>
                  </a:moveTo>
                  <a:cubicBezTo>
                    <a:pt x="3" y="0"/>
                    <a:pt x="2" y="1"/>
                    <a:pt x="1" y="1"/>
                  </a:cubicBezTo>
                  <a:cubicBezTo>
                    <a:pt x="0" y="4"/>
                    <a:pt x="1" y="4"/>
                    <a:pt x="1" y="4"/>
                  </a:cubicBezTo>
                  <a:cubicBezTo>
                    <a:pt x="2" y="4"/>
                    <a:pt x="2" y="4"/>
                    <a:pt x="2" y="4"/>
                  </a:cubicBezTo>
                  <a:cubicBezTo>
                    <a:pt x="3" y="4"/>
                    <a:pt x="4" y="2"/>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2" name="Freeform 562"/>
            <p:cNvSpPr>
              <a:spLocks noEditPoints="1"/>
            </p:cNvSpPr>
            <p:nvPr/>
          </p:nvSpPr>
          <p:spPr bwMode="auto">
            <a:xfrm>
              <a:off x="1328" y="2775"/>
              <a:ext cx="32" cy="25"/>
            </a:xfrm>
            <a:custGeom>
              <a:avLst/>
              <a:gdLst>
                <a:gd name="T0" fmla="*/ 22 w 22"/>
                <a:gd name="T1" fmla="*/ 17 h 17"/>
                <a:gd name="T2" fmla="*/ 22 w 22"/>
                <a:gd name="T3" fmla="*/ 17 h 17"/>
                <a:gd name="T4" fmla="*/ 22 w 22"/>
                <a:gd name="T5" fmla="*/ 17 h 17"/>
                <a:gd name="T6" fmla="*/ 22 w 22"/>
                <a:gd name="T7" fmla="*/ 17 h 17"/>
                <a:gd name="T8" fmla="*/ 22 w 22"/>
                <a:gd name="T9" fmla="*/ 17 h 17"/>
                <a:gd name="T10" fmla="*/ 10 w 22"/>
                <a:gd name="T11" fmla="*/ 9 h 17"/>
                <a:gd name="T12" fmla="*/ 10 w 22"/>
                <a:gd name="T13" fmla="*/ 9 h 17"/>
                <a:gd name="T14" fmla="*/ 10 w 22"/>
                <a:gd name="T15" fmla="*/ 9 h 17"/>
                <a:gd name="T16" fmla="*/ 8 w 22"/>
                <a:gd name="T17" fmla="*/ 5 h 17"/>
                <a:gd name="T18" fmla="*/ 10 w 22"/>
                <a:gd name="T19" fmla="*/ 9 h 17"/>
                <a:gd name="T20" fmla="*/ 8 w 22"/>
                <a:gd name="T21" fmla="*/ 5 h 17"/>
                <a:gd name="T22" fmla="*/ 8 w 22"/>
                <a:gd name="T23" fmla="*/ 5 h 17"/>
                <a:gd name="T24" fmla="*/ 0 w 22"/>
                <a:gd name="T25" fmla="*/ 7 h 17"/>
                <a:gd name="T26" fmla="*/ 8 w 22"/>
                <a:gd name="T27" fmla="*/ 5 h 17"/>
                <a:gd name="T28" fmla="*/ 8 w 22"/>
                <a:gd name="T29" fmla="*/ 5 h 17"/>
                <a:gd name="T30" fmla="*/ 19 w 22"/>
                <a:gd name="T31" fmla="*/ 0 h 17"/>
                <a:gd name="T32" fmla="*/ 20 w 22"/>
                <a:gd name="T33" fmla="*/ 8 h 17"/>
                <a:gd name="T34" fmla="*/ 20 w 22"/>
                <a:gd name="T35" fmla="*/ 6 h 17"/>
                <a:gd name="T36" fmla="*/ 20 w 22"/>
                <a:gd name="T37" fmla="*/ 6 h 17"/>
                <a:gd name="T38" fmla="*/ 20 w 22"/>
                <a:gd name="T39" fmla="*/ 6 h 17"/>
                <a:gd name="T40" fmla="*/ 19 w 22"/>
                <a:gd name="T4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17">
                  <a:moveTo>
                    <a:pt x="22" y="17"/>
                  </a:moveTo>
                  <a:cubicBezTo>
                    <a:pt x="22" y="17"/>
                    <a:pt x="22" y="17"/>
                    <a:pt x="22" y="17"/>
                  </a:cubicBezTo>
                  <a:cubicBezTo>
                    <a:pt x="22" y="17"/>
                    <a:pt x="22" y="17"/>
                    <a:pt x="22" y="17"/>
                  </a:cubicBezTo>
                  <a:cubicBezTo>
                    <a:pt x="22" y="17"/>
                    <a:pt x="22" y="17"/>
                    <a:pt x="22" y="17"/>
                  </a:cubicBezTo>
                  <a:cubicBezTo>
                    <a:pt x="22" y="17"/>
                    <a:pt x="22" y="17"/>
                    <a:pt x="22" y="17"/>
                  </a:cubicBezTo>
                  <a:moveTo>
                    <a:pt x="10" y="9"/>
                  </a:moveTo>
                  <a:cubicBezTo>
                    <a:pt x="10" y="9"/>
                    <a:pt x="10" y="9"/>
                    <a:pt x="10" y="9"/>
                  </a:cubicBezTo>
                  <a:cubicBezTo>
                    <a:pt x="10" y="9"/>
                    <a:pt x="10" y="9"/>
                    <a:pt x="10" y="9"/>
                  </a:cubicBezTo>
                  <a:moveTo>
                    <a:pt x="8" y="5"/>
                  </a:moveTo>
                  <a:cubicBezTo>
                    <a:pt x="10" y="5"/>
                    <a:pt x="11" y="6"/>
                    <a:pt x="10" y="9"/>
                  </a:cubicBezTo>
                  <a:cubicBezTo>
                    <a:pt x="11" y="6"/>
                    <a:pt x="10" y="5"/>
                    <a:pt x="8" y="5"/>
                  </a:cubicBezTo>
                  <a:moveTo>
                    <a:pt x="8" y="5"/>
                  </a:moveTo>
                  <a:cubicBezTo>
                    <a:pt x="5" y="5"/>
                    <a:pt x="2" y="6"/>
                    <a:pt x="0" y="7"/>
                  </a:cubicBezTo>
                  <a:cubicBezTo>
                    <a:pt x="2" y="6"/>
                    <a:pt x="5" y="5"/>
                    <a:pt x="8" y="5"/>
                  </a:cubicBezTo>
                  <a:cubicBezTo>
                    <a:pt x="8" y="5"/>
                    <a:pt x="8" y="5"/>
                    <a:pt x="8" y="5"/>
                  </a:cubicBezTo>
                  <a:moveTo>
                    <a:pt x="19" y="0"/>
                  </a:moveTo>
                  <a:cubicBezTo>
                    <a:pt x="19" y="3"/>
                    <a:pt x="19" y="6"/>
                    <a:pt x="20" y="8"/>
                  </a:cubicBezTo>
                  <a:cubicBezTo>
                    <a:pt x="20" y="7"/>
                    <a:pt x="20" y="7"/>
                    <a:pt x="20" y="6"/>
                  </a:cubicBezTo>
                  <a:cubicBezTo>
                    <a:pt x="20" y="6"/>
                    <a:pt x="20" y="6"/>
                    <a:pt x="20" y="6"/>
                  </a:cubicBezTo>
                  <a:cubicBezTo>
                    <a:pt x="20" y="6"/>
                    <a:pt x="20" y="6"/>
                    <a:pt x="20" y="6"/>
                  </a:cubicBezTo>
                  <a:cubicBezTo>
                    <a:pt x="20" y="6"/>
                    <a:pt x="19" y="3"/>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3" name="Freeform 563"/>
            <p:cNvSpPr>
              <a:spLocks/>
            </p:cNvSpPr>
            <p:nvPr/>
          </p:nvSpPr>
          <p:spPr bwMode="auto">
            <a:xfrm>
              <a:off x="1291" y="2704"/>
              <a:ext cx="5" cy="1"/>
            </a:xfrm>
            <a:custGeom>
              <a:avLst/>
              <a:gdLst>
                <a:gd name="T0" fmla="*/ 1 w 3"/>
                <a:gd name="T1" fmla="*/ 0 h 1"/>
                <a:gd name="T2" fmla="*/ 0 w 3"/>
                <a:gd name="T3" fmla="*/ 0 h 1"/>
                <a:gd name="T4" fmla="*/ 2 w 3"/>
                <a:gd name="T5" fmla="*/ 1 h 1"/>
                <a:gd name="T6" fmla="*/ 3 w 3"/>
                <a:gd name="T7" fmla="*/ 0 h 1"/>
                <a:gd name="T8" fmla="*/ 3 w 3"/>
                <a:gd name="T9" fmla="*/ 0 h 1"/>
                <a:gd name="T10" fmla="*/ 3 w 3"/>
                <a:gd name="T11" fmla="*/ 0 h 1"/>
                <a:gd name="T12" fmla="*/ 1 w 3"/>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1" y="0"/>
                  </a:moveTo>
                  <a:cubicBezTo>
                    <a:pt x="0" y="0"/>
                    <a:pt x="0" y="0"/>
                    <a:pt x="0" y="0"/>
                  </a:cubicBezTo>
                  <a:cubicBezTo>
                    <a:pt x="1" y="0"/>
                    <a:pt x="2" y="1"/>
                    <a:pt x="2" y="1"/>
                  </a:cubicBezTo>
                  <a:cubicBezTo>
                    <a:pt x="3" y="1"/>
                    <a:pt x="3" y="1"/>
                    <a:pt x="3" y="0"/>
                  </a:cubicBezTo>
                  <a:cubicBezTo>
                    <a:pt x="3" y="0"/>
                    <a:pt x="3" y="0"/>
                    <a:pt x="3" y="0"/>
                  </a:cubicBezTo>
                  <a:cubicBezTo>
                    <a:pt x="3" y="0"/>
                    <a:pt x="3" y="0"/>
                    <a:pt x="3"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4" name="Freeform 564"/>
            <p:cNvSpPr>
              <a:spLocks/>
            </p:cNvSpPr>
            <p:nvPr/>
          </p:nvSpPr>
          <p:spPr bwMode="auto">
            <a:xfrm>
              <a:off x="1322" y="2723"/>
              <a:ext cx="6" cy="6"/>
            </a:xfrm>
            <a:custGeom>
              <a:avLst/>
              <a:gdLst>
                <a:gd name="T0" fmla="*/ 1 w 4"/>
                <a:gd name="T1" fmla="*/ 0 h 4"/>
                <a:gd name="T2" fmla="*/ 0 w 4"/>
                <a:gd name="T3" fmla="*/ 4 h 4"/>
                <a:gd name="T4" fmla="*/ 2 w 4"/>
                <a:gd name="T5" fmla="*/ 4 h 4"/>
                <a:gd name="T6" fmla="*/ 4 w 4"/>
                <a:gd name="T7" fmla="*/ 1 h 4"/>
                <a:gd name="T8" fmla="*/ 4 w 4"/>
                <a:gd name="T9" fmla="*/ 1 h 4"/>
                <a:gd name="T10" fmla="*/ 4 w 4"/>
                <a:gd name="T11" fmla="*/ 1 h 4"/>
                <a:gd name="T12" fmla="*/ 3 w 4"/>
                <a:gd name="T13" fmla="*/ 0 h 4"/>
                <a:gd name="T14" fmla="*/ 1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1" y="0"/>
                  </a:moveTo>
                  <a:cubicBezTo>
                    <a:pt x="0" y="4"/>
                    <a:pt x="0" y="4"/>
                    <a:pt x="0" y="4"/>
                  </a:cubicBezTo>
                  <a:cubicBezTo>
                    <a:pt x="2" y="4"/>
                    <a:pt x="2" y="4"/>
                    <a:pt x="2" y="4"/>
                  </a:cubicBezTo>
                  <a:cubicBezTo>
                    <a:pt x="4" y="1"/>
                    <a:pt x="4" y="1"/>
                    <a:pt x="4" y="1"/>
                  </a:cubicBezTo>
                  <a:cubicBezTo>
                    <a:pt x="4" y="1"/>
                    <a:pt x="4" y="1"/>
                    <a:pt x="4" y="1"/>
                  </a:cubicBezTo>
                  <a:cubicBezTo>
                    <a:pt x="4" y="1"/>
                    <a:pt x="4" y="1"/>
                    <a:pt x="4" y="1"/>
                  </a:cubicBezTo>
                  <a:cubicBezTo>
                    <a:pt x="3" y="1"/>
                    <a:pt x="3" y="1"/>
                    <a:pt x="3"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5" name="Freeform 565"/>
            <p:cNvSpPr>
              <a:spLocks/>
            </p:cNvSpPr>
            <p:nvPr/>
          </p:nvSpPr>
          <p:spPr bwMode="auto">
            <a:xfrm>
              <a:off x="1299" y="2705"/>
              <a:ext cx="10" cy="3"/>
            </a:xfrm>
            <a:custGeom>
              <a:avLst/>
              <a:gdLst>
                <a:gd name="T0" fmla="*/ 3 w 7"/>
                <a:gd name="T1" fmla="*/ 0 h 2"/>
                <a:gd name="T2" fmla="*/ 3 w 7"/>
                <a:gd name="T3" fmla="*/ 0 h 2"/>
                <a:gd name="T4" fmla="*/ 2 w 7"/>
                <a:gd name="T5" fmla="*/ 0 h 2"/>
                <a:gd name="T6" fmla="*/ 0 w 7"/>
                <a:gd name="T7" fmla="*/ 1 h 2"/>
                <a:gd name="T8" fmla="*/ 7 w 7"/>
                <a:gd name="T9" fmla="*/ 2 h 2"/>
                <a:gd name="T10" fmla="*/ 3 w 7"/>
                <a:gd name="T11" fmla="*/ 0 h 2"/>
              </a:gdLst>
              <a:ahLst/>
              <a:cxnLst>
                <a:cxn ang="0">
                  <a:pos x="T0" y="T1"/>
                </a:cxn>
                <a:cxn ang="0">
                  <a:pos x="T2" y="T3"/>
                </a:cxn>
                <a:cxn ang="0">
                  <a:pos x="T4" y="T5"/>
                </a:cxn>
                <a:cxn ang="0">
                  <a:pos x="T6" y="T7"/>
                </a:cxn>
                <a:cxn ang="0">
                  <a:pos x="T8" y="T9"/>
                </a:cxn>
                <a:cxn ang="0">
                  <a:pos x="T10" y="T11"/>
                </a:cxn>
              </a:cxnLst>
              <a:rect l="0" t="0" r="r" b="b"/>
              <a:pathLst>
                <a:path w="7" h="2">
                  <a:moveTo>
                    <a:pt x="3" y="0"/>
                  </a:moveTo>
                  <a:cubicBezTo>
                    <a:pt x="3" y="0"/>
                    <a:pt x="3" y="0"/>
                    <a:pt x="3" y="0"/>
                  </a:cubicBezTo>
                  <a:cubicBezTo>
                    <a:pt x="2" y="0"/>
                    <a:pt x="2" y="0"/>
                    <a:pt x="2" y="0"/>
                  </a:cubicBezTo>
                  <a:cubicBezTo>
                    <a:pt x="1" y="0"/>
                    <a:pt x="0" y="0"/>
                    <a:pt x="0" y="1"/>
                  </a:cubicBezTo>
                  <a:cubicBezTo>
                    <a:pt x="2" y="1"/>
                    <a:pt x="5" y="2"/>
                    <a:pt x="7" y="2"/>
                  </a:cubicBezTo>
                  <a:cubicBezTo>
                    <a:pt x="7"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6" name="Freeform 566"/>
            <p:cNvSpPr>
              <a:spLocks noEditPoints="1"/>
            </p:cNvSpPr>
            <p:nvPr/>
          </p:nvSpPr>
          <p:spPr bwMode="auto">
            <a:xfrm>
              <a:off x="1312" y="2704"/>
              <a:ext cx="10" cy="22"/>
            </a:xfrm>
            <a:custGeom>
              <a:avLst/>
              <a:gdLst>
                <a:gd name="T0" fmla="*/ 7 w 7"/>
                <a:gd name="T1" fmla="*/ 14 h 15"/>
                <a:gd name="T2" fmla="*/ 6 w 7"/>
                <a:gd name="T3" fmla="*/ 15 h 15"/>
                <a:gd name="T4" fmla="*/ 7 w 7"/>
                <a:gd name="T5" fmla="*/ 14 h 15"/>
                <a:gd name="T6" fmla="*/ 5 w 7"/>
                <a:gd name="T7" fmla="*/ 0 h 15"/>
                <a:gd name="T8" fmla="*/ 0 w 7"/>
                <a:gd name="T9" fmla="*/ 3 h 15"/>
                <a:gd name="T10" fmla="*/ 0 w 7"/>
                <a:gd name="T11" fmla="*/ 3 h 15"/>
                <a:gd name="T12" fmla="*/ 5 w 7"/>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7" y="14"/>
                  </a:moveTo>
                  <a:cubicBezTo>
                    <a:pt x="7" y="14"/>
                    <a:pt x="6" y="15"/>
                    <a:pt x="6" y="15"/>
                  </a:cubicBezTo>
                  <a:cubicBezTo>
                    <a:pt x="7" y="15"/>
                    <a:pt x="7" y="15"/>
                    <a:pt x="7" y="14"/>
                  </a:cubicBezTo>
                  <a:moveTo>
                    <a:pt x="5" y="0"/>
                  </a:moveTo>
                  <a:cubicBezTo>
                    <a:pt x="3" y="1"/>
                    <a:pt x="1" y="1"/>
                    <a:pt x="0" y="3"/>
                  </a:cubicBezTo>
                  <a:cubicBezTo>
                    <a:pt x="0" y="3"/>
                    <a:pt x="0" y="3"/>
                    <a:pt x="0" y="3"/>
                  </a:cubicBezTo>
                  <a:cubicBezTo>
                    <a:pt x="0" y="3"/>
                    <a:pt x="2" y="2"/>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7" name="Freeform 567"/>
            <p:cNvSpPr>
              <a:spLocks noEditPoints="1"/>
            </p:cNvSpPr>
            <p:nvPr/>
          </p:nvSpPr>
          <p:spPr bwMode="auto">
            <a:xfrm>
              <a:off x="1328" y="2702"/>
              <a:ext cx="13" cy="27"/>
            </a:xfrm>
            <a:custGeom>
              <a:avLst/>
              <a:gdLst>
                <a:gd name="T0" fmla="*/ 8 w 9"/>
                <a:gd name="T1" fmla="*/ 12 h 18"/>
                <a:gd name="T2" fmla="*/ 6 w 9"/>
                <a:gd name="T3" fmla="*/ 12 h 18"/>
                <a:gd name="T4" fmla="*/ 4 w 9"/>
                <a:gd name="T5" fmla="*/ 16 h 18"/>
                <a:gd name="T6" fmla="*/ 3 w 9"/>
                <a:gd name="T7" fmla="*/ 16 h 18"/>
                <a:gd name="T8" fmla="*/ 3 w 9"/>
                <a:gd name="T9" fmla="*/ 13 h 18"/>
                <a:gd name="T10" fmla="*/ 0 w 9"/>
                <a:gd name="T11" fmla="*/ 14 h 18"/>
                <a:gd name="T12" fmla="*/ 3 w 9"/>
                <a:gd name="T13" fmla="*/ 18 h 18"/>
                <a:gd name="T14" fmla="*/ 7 w 9"/>
                <a:gd name="T15" fmla="*/ 16 h 18"/>
                <a:gd name="T16" fmla="*/ 8 w 9"/>
                <a:gd name="T17" fmla="*/ 15 h 18"/>
                <a:gd name="T18" fmla="*/ 8 w 9"/>
                <a:gd name="T19" fmla="*/ 12 h 18"/>
                <a:gd name="T20" fmla="*/ 3 w 9"/>
                <a:gd name="T21" fmla="*/ 9 h 18"/>
                <a:gd name="T22" fmla="*/ 1 w 9"/>
                <a:gd name="T23" fmla="*/ 10 h 18"/>
                <a:gd name="T24" fmla="*/ 1 w 9"/>
                <a:gd name="T25" fmla="*/ 11 h 18"/>
                <a:gd name="T26" fmla="*/ 3 w 9"/>
                <a:gd name="T27" fmla="*/ 9 h 18"/>
                <a:gd name="T28" fmla="*/ 3 w 9"/>
                <a:gd name="T29" fmla="*/ 9 h 18"/>
                <a:gd name="T30" fmla="*/ 8 w 9"/>
                <a:gd name="T31" fmla="*/ 4 h 18"/>
                <a:gd name="T32" fmla="*/ 6 w 9"/>
                <a:gd name="T33" fmla="*/ 6 h 18"/>
                <a:gd name="T34" fmla="*/ 6 w 9"/>
                <a:gd name="T35" fmla="*/ 7 h 18"/>
                <a:gd name="T36" fmla="*/ 9 w 9"/>
                <a:gd name="T37" fmla="*/ 6 h 18"/>
                <a:gd name="T38" fmla="*/ 8 w 9"/>
                <a:gd name="T39" fmla="*/ 4 h 18"/>
                <a:gd name="T40" fmla="*/ 4 w 9"/>
                <a:gd name="T41" fmla="*/ 0 h 18"/>
                <a:gd name="T42" fmla="*/ 1 w 9"/>
                <a:gd name="T43" fmla="*/ 3 h 18"/>
                <a:gd name="T44" fmla="*/ 1 w 9"/>
                <a:gd name="T45" fmla="*/ 5 h 18"/>
                <a:gd name="T46" fmla="*/ 1 w 9"/>
                <a:gd name="T47" fmla="*/ 7 h 18"/>
                <a:gd name="T48" fmla="*/ 3 w 9"/>
                <a:gd name="T49" fmla="*/ 6 h 18"/>
                <a:gd name="T50" fmla="*/ 3 w 9"/>
                <a:gd name="T51" fmla="*/ 3 h 18"/>
                <a:gd name="T52" fmla="*/ 4 w 9"/>
                <a:gd name="T53" fmla="*/ 2 h 18"/>
                <a:gd name="T54" fmla="*/ 6 w 9"/>
                <a:gd name="T55" fmla="*/ 5 h 18"/>
                <a:gd name="T56" fmla="*/ 6 w 9"/>
                <a:gd name="T57" fmla="*/ 5 h 18"/>
                <a:gd name="T58" fmla="*/ 8 w 9"/>
                <a:gd name="T59" fmla="*/ 4 h 18"/>
                <a:gd name="T60" fmla="*/ 7 w 9"/>
                <a:gd name="T61" fmla="*/ 2 h 18"/>
                <a:gd name="T62" fmla="*/ 7 w 9"/>
                <a:gd name="T63" fmla="*/ 2 h 18"/>
                <a:gd name="T64" fmla="*/ 5 w 9"/>
                <a:gd name="T65" fmla="*/ 2 h 18"/>
                <a:gd name="T66" fmla="*/ 5 w 9"/>
                <a:gd name="T67" fmla="*/ 0 h 18"/>
                <a:gd name="T68" fmla="*/ 4 w 9"/>
                <a:gd name="T6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 h="18">
                  <a:moveTo>
                    <a:pt x="8" y="12"/>
                  </a:moveTo>
                  <a:cubicBezTo>
                    <a:pt x="8" y="12"/>
                    <a:pt x="7" y="12"/>
                    <a:pt x="6" y="12"/>
                  </a:cubicBezTo>
                  <a:cubicBezTo>
                    <a:pt x="6" y="14"/>
                    <a:pt x="5" y="16"/>
                    <a:pt x="4" y="16"/>
                  </a:cubicBezTo>
                  <a:cubicBezTo>
                    <a:pt x="4" y="16"/>
                    <a:pt x="4" y="16"/>
                    <a:pt x="3" y="16"/>
                  </a:cubicBezTo>
                  <a:cubicBezTo>
                    <a:pt x="3" y="16"/>
                    <a:pt x="2" y="16"/>
                    <a:pt x="3" y="13"/>
                  </a:cubicBezTo>
                  <a:cubicBezTo>
                    <a:pt x="2" y="14"/>
                    <a:pt x="1" y="14"/>
                    <a:pt x="0" y="14"/>
                  </a:cubicBezTo>
                  <a:cubicBezTo>
                    <a:pt x="0" y="15"/>
                    <a:pt x="1" y="18"/>
                    <a:pt x="3" y="18"/>
                  </a:cubicBezTo>
                  <a:cubicBezTo>
                    <a:pt x="7" y="16"/>
                    <a:pt x="7" y="16"/>
                    <a:pt x="7" y="16"/>
                  </a:cubicBezTo>
                  <a:cubicBezTo>
                    <a:pt x="8" y="16"/>
                    <a:pt x="8" y="15"/>
                    <a:pt x="8" y="15"/>
                  </a:cubicBezTo>
                  <a:cubicBezTo>
                    <a:pt x="8" y="15"/>
                    <a:pt x="8" y="13"/>
                    <a:pt x="8" y="12"/>
                  </a:cubicBezTo>
                  <a:moveTo>
                    <a:pt x="3" y="9"/>
                  </a:moveTo>
                  <a:cubicBezTo>
                    <a:pt x="2" y="9"/>
                    <a:pt x="1" y="10"/>
                    <a:pt x="1" y="10"/>
                  </a:cubicBezTo>
                  <a:cubicBezTo>
                    <a:pt x="1" y="11"/>
                    <a:pt x="1" y="11"/>
                    <a:pt x="1" y="11"/>
                  </a:cubicBezTo>
                  <a:cubicBezTo>
                    <a:pt x="1" y="11"/>
                    <a:pt x="2" y="10"/>
                    <a:pt x="3" y="9"/>
                  </a:cubicBezTo>
                  <a:cubicBezTo>
                    <a:pt x="3" y="9"/>
                    <a:pt x="3" y="9"/>
                    <a:pt x="3" y="9"/>
                  </a:cubicBezTo>
                  <a:moveTo>
                    <a:pt x="8" y="4"/>
                  </a:moveTo>
                  <a:cubicBezTo>
                    <a:pt x="8" y="5"/>
                    <a:pt x="7" y="5"/>
                    <a:pt x="6" y="6"/>
                  </a:cubicBezTo>
                  <a:cubicBezTo>
                    <a:pt x="6" y="6"/>
                    <a:pt x="6" y="7"/>
                    <a:pt x="6" y="7"/>
                  </a:cubicBezTo>
                  <a:cubicBezTo>
                    <a:pt x="7" y="7"/>
                    <a:pt x="8" y="7"/>
                    <a:pt x="9" y="6"/>
                  </a:cubicBezTo>
                  <a:cubicBezTo>
                    <a:pt x="9" y="5"/>
                    <a:pt x="9" y="5"/>
                    <a:pt x="8" y="4"/>
                  </a:cubicBezTo>
                  <a:moveTo>
                    <a:pt x="4" y="0"/>
                  </a:moveTo>
                  <a:cubicBezTo>
                    <a:pt x="3" y="1"/>
                    <a:pt x="2" y="2"/>
                    <a:pt x="1" y="3"/>
                  </a:cubicBezTo>
                  <a:cubicBezTo>
                    <a:pt x="1" y="4"/>
                    <a:pt x="1" y="4"/>
                    <a:pt x="1" y="5"/>
                  </a:cubicBezTo>
                  <a:cubicBezTo>
                    <a:pt x="1" y="5"/>
                    <a:pt x="1" y="6"/>
                    <a:pt x="1" y="7"/>
                  </a:cubicBezTo>
                  <a:cubicBezTo>
                    <a:pt x="1" y="7"/>
                    <a:pt x="2" y="7"/>
                    <a:pt x="3" y="6"/>
                  </a:cubicBezTo>
                  <a:cubicBezTo>
                    <a:pt x="3" y="5"/>
                    <a:pt x="3" y="3"/>
                    <a:pt x="3" y="3"/>
                  </a:cubicBezTo>
                  <a:cubicBezTo>
                    <a:pt x="3" y="3"/>
                    <a:pt x="3" y="2"/>
                    <a:pt x="4" y="2"/>
                  </a:cubicBezTo>
                  <a:cubicBezTo>
                    <a:pt x="5" y="2"/>
                    <a:pt x="6" y="3"/>
                    <a:pt x="6" y="5"/>
                  </a:cubicBezTo>
                  <a:cubicBezTo>
                    <a:pt x="6" y="5"/>
                    <a:pt x="6" y="5"/>
                    <a:pt x="6" y="5"/>
                  </a:cubicBezTo>
                  <a:cubicBezTo>
                    <a:pt x="8" y="4"/>
                    <a:pt x="8" y="4"/>
                    <a:pt x="8" y="4"/>
                  </a:cubicBezTo>
                  <a:cubicBezTo>
                    <a:pt x="8" y="3"/>
                    <a:pt x="8" y="2"/>
                    <a:pt x="7" y="2"/>
                  </a:cubicBezTo>
                  <a:cubicBezTo>
                    <a:pt x="7" y="2"/>
                    <a:pt x="7" y="2"/>
                    <a:pt x="7" y="2"/>
                  </a:cubicBezTo>
                  <a:cubicBezTo>
                    <a:pt x="7" y="2"/>
                    <a:pt x="6" y="2"/>
                    <a:pt x="5" y="2"/>
                  </a:cubicBezTo>
                  <a:cubicBezTo>
                    <a:pt x="4" y="2"/>
                    <a:pt x="3" y="2"/>
                    <a:pt x="5" y="0"/>
                  </a:cubicBezTo>
                  <a:cubicBezTo>
                    <a:pt x="5"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8" name="Freeform 568"/>
            <p:cNvSpPr>
              <a:spLocks noEditPoints="1"/>
            </p:cNvSpPr>
            <p:nvPr/>
          </p:nvSpPr>
          <p:spPr bwMode="auto">
            <a:xfrm>
              <a:off x="1341" y="2704"/>
              <a:ext cx="10" cy="25"/>
            </a:xfrm>
            <a:custGeom>
              <a:avLst/>
              <a:gdLst>
                <a:gd name="T0" fmla="*/ 3 w 7"/>
                <a:gd name="T1" fmla="*/ 10 h 17"/>
                <a:gd name="T2" fmla="*/ 0 w 7"/>
                <a:gd name="T3" fmla="*/ 10 h 17"/>
                <a:gd name="T4" fmla="*/ 0 w 7"/>
                <a:gd name="T5" fmla="*/ 13 h 17"/>
                <a:gd name="T6" fmla="*/ 4 w 7"/>
                <a:gd name="T7" fmla="*/ 17 h 17"/>
                <a:gd name="T8" fmla="*/ 4 w 7"/>
                <a:gd name="T9" fmla="*/ 17 h 17"/>
                <a:gd name="T10" fmla="*/ 5 w 7"/>
                <a:gd name="T11" fmla="*/ 17 h 17"/>
                <a:gd name="T12" fmla="*/ 7 w 7"/>
                <a:gd name="T13" fmla="*/ 11 h 17"/>
                <a:gd name="T14" fmla="*/ 7 w 7"/>
                <a:gd name="T15" fmla="*/ 11 h 17"/>
                <a:gd name="T16" fmla="*/ 5 w 7"/>
                <a:gd name="T17" fmla="*/ 10 h 17"/>
                <a:gd name="T18" fmla="*/ 4 w 7"/>
                <a:gd name="T19" fmla="*/ 15 h 17"/>
                <a:gd name="T20" fmla="*/ 4 w 7"/>
                <a:gd name="T21" fmla="*/ 15 h 17"/>
                <a:gd name="T22" fmla="*/ 4 w 7"/>
                <a:gd name="T23" fmla="*/ 15 h 17"/>
                <a:gd name="T24" fmla="*/ 3 w 7"/>
                <a:gd name="T25" fmla="*/ 10 h 17"/>
                <a:gd name="T26" fmla="*/ 2 w 7"/>
                <a:gd name="T27" fmla="*/ 0 h 17"/>
                <a:gd name="T28" fmla="*/ 1 w 7"/>
                <a:gd name="T29" fmla="*/ 0 h 17"/>
                <a:gd name="T30" fmla="*/ 0 w 7"/>
                <a:gd name="T31" fmla="*/ 2 h 17"/>
                <a:gd name="T32" fmla="*/ 1 w 7"/>
                <a:gd name="T33" fmla="*/ 4 h 17"/>
                <a:gd name="T34" fmla="*/ 3 w 7"/>
                <a:gd name="T35" fmla="*/ 3 h 17"/>
                <a:gd name="T36" fmla="*/ 4 w 7"/>
                <a:gd name="T37" fmla="*/ 1 h 17"/>
                <a:gd name="T38" fmla="*/ 4 w 7"/>
                <a:gd name="T39" fmla="*/ 1 h 17"/>
                <a:gd name="T40" fmla="*/ 4 w 7"/>
                <a:gd name="T41" fmla="*/ 1 h 17"/>
                <a:gd name="T42" fmla="*/ 4 w 7"/>
                <a:gd name="T43" fmla="*/ 1 h 17"/>
                <a:gd name="T44" fmla="*/ 2 w 7"/>
                <a:gd name="T4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 h="17">
                  <a:moveTo>
                    <a:pt x="3" y="10"/>
                  </a:moveTo>
                  <a:cubicBezTo>
                    <a:pt x="2" y="10"/>
                    <a:pt x="1" y="10"/>
                    <a:pt x="0" y="10"/>
                  </a:cubicBezTo>
                  <a:cubicBezTo>
                    <a:pt x="0" y="12"/>
                    <a:pt x="0" y="13"/>
                    <a:pt x="0" y="13"/>
                  </a:cubicBezTo>
                  <a:cubicBezTo>
                    <a:pt x="0" y="17"/>
                    <a:pt x="3" y="17"/>
                    <a:pt x="4" y="17"/>
                  </a:cubicBezTo>
                  <a:cubicBezTo>
                    <a:pt x="4" y="17"/>
                    <a:pt x="4" y="17"/>
                    <a:pt x="4" y="17"/>
                  </a:cubicBezTo>
                  <a:cubicBezTo>
                    <a:pt x="4" y="17"/>
                    <a:pt x="5" y="17"/>
                    <a:pt x="5" y="17"/>
                  </a:cubicBezTo>
                  <a:cubicBezTo>
                    <a:pt x="7" y="17"/>
                    <a:pt x="7" y="11"/>
                    <a:pt x="7" y="11"/>
                  </a:cubicBezTo>
                  <a:cubicBezTo>
                    <a:pt x="7" y="11"/>
                    <a:pt x="7" y="11"/>
                    <a:pt x="7" y="11"/>
                  </a:cubicBezTo>
                  <a:cubicBezTo>
                    <a:pt x="6" y="11"/>
                    <a:pt x="6" y="10"/>
                    <a:pt x="5" y="10"/>
                  </a:cubicBezTo>
                  <a:cubicBezTo>
                    <a:pt x="5" y="13"/>
                    <a:pt x="5" y="15"/>
                    <a:pt x="4" y="15"/>
                  </a:cubicBezTo>
                  <a:cubicBezTo>
                    <a:pt x="4" y="15"/>
                    <a:pt x="4" y="15"/>
                    <a:pt x="4" y="15"/>
                  </a:cubicBezTo>
                  <a:cubicBezTo>
                    <a:pt x="4" y="15"/>
                    <a:pt x="4" y="15"/>
                    <a:pt x="4" y="15"/>
                  </a:cubicBezTo>
                  <a:cubicBezTo>
                    <a:pt x="3" y="15"/>
                    <a:pt x="2" y="15"/>
                    <a:pt x="3" y="10"/>
                  </a:cubicBezTo>
                  <a:moveTo>
                    <a:pt x="2" y="0"/>
                  </a:moveTo>
                  <a:cubicBezTo>
                    <a:pt x="2" y="0"/>
                    <a:pt x="2" y="0"/>
                    <a:pt x="1" y="0"/>
                  </a:cubicBezTo>
                  <a:cubicBezTo>
                    <a:pt x="1" y="1"/>
                    <a:pt x="0" y="2"/>
                    <a:pt x="0" y="2"/>
                  </a:cubicBezTo>
                  <a:cubicBezTo>
                    <a:pt x="1" y="2"/>
                    <a:pt x="1" y="3"/>
                    <a:pt x="1" y="4"/>
                  </a:cubicBezTo>
                  <a:cubicBezTo>
                    <a:pt x="1" y="4"/>
                    <a:pt x="2" y="4"/>
                    <a:pt x="3" y="3"/>
                  </a:cubicBezTo>
                  <a:cubicBezTo>
                    <a:pt x="3" y="2"/>
                    <a:pt x="3" y="1"/>
                    <a:pt x="4" y="1"/>
                  </a:cubicBezTo>
                  <a:cubicBezTo>
                    <a:pt x="4" y="1"/>
                    <a:pt x="4" y="1"/>
                    <a:pt x="4" y="1"/>
                  </a:cubicBezTo>
                  <a:cubicBezTo>
                    <a:pt x="4" y="1"/>
                    <a:pt x="4" y="1"/>
                    <a:pt x="4" y="1"/>
                  </a:cubicBezTo>
                  <a:cubicBezTo>
                    <a:pt x="4" y="1"/>
                    <a:pt x="4" y="1"/>
                    <a:pt x="4" y="1"/>
                  </a:cubicBezTo>
                  <a:cubicBezTo>
                    <a:pt x="4" y="1"/>
                    <a:pt x="4"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9" name="Freeform 569"/>
            <p:cNvSpPr>
              <a:spLocks/>
            </p:cNvSpPr>
            <p:nvPr/>
          </p:nvSpPr>
          <p:spPr bwMode="auto">
            <a:xfrm>
              <a:off x="1351" y="2720"/>
              <a:ext cx="6" cy="10"/>
            </a:xfrm>
            <a:custGeom>
              <a:avLst/>
              <a:gdLst>
                <a:gd name="T0" fmla="*/ 0 w 4"/>
                <a:gd name="T1" fmla="*/ 0 h 7"/>
                <a:gd name="T2" fmla="*/ 0 w 4"/>
                <a:gd name="T3" fmla="*/ 4 h 7"/>
                <a:gd name="T4" fmla="*/ 1 w 4"/>
                <a:gd name="T5" fmla="*/ 7 h 7"/>
                <a:gd name="T6" fmla="*/ 3 w 4"/>
                <a:gd name="T7" fmla="*/ 4 h 7"/>
                <a:gd name="T8" fmla="*/ 4 w 4"/>
                <a:gd name="T9" fmla="*/ 4 h 7"/>
                <a:gd name="T10" fmla="*/ 4 w 4"/>
                <a:gd name="T11" fmla="*/ 4 h 7"/>
                <a:gd name="T12" fmla="*/ 3 w 4"/>
                <a:gd name="T13" fmla="*/ 1 h 7"/>
                <a:gd name="T14" fmla="*/ 3 w 4"/>
                <a:gd name="T15" fmla="*/ 0 h 7"/>
                <a:gd name="T16" fmla="*/ 3 w 4"/>
                <a:gd name="T17" fmla="*/ 2 h 7"/>
                <a:gd name="T18" fmla="*/ 2 w 4"/>
                <a:gd name="T19" fmla="*/ 5 h 7"/>
                <a:gd name="T20" fmla="*/ 1 w 4"/>
                <a:gd name="T21" fmla="*/ 1 h 7"/>
                <a:gd name="T22" fmla="*/ 0 w 4"/>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7">
                  <a:moveTo>
                    <a:pt x="0" y="0"/>
                  </a:moveTo>
                  <a:cubicBezTo>
                    <a:pt x="0" y="1"/>
                    <a:pt x="0" y="3"/>
                    <a:pt x="0" y="4"/>
                  </a:cubicBezTo>
                  <a:cubicBezTo>
                    <a:pt x="0" y="4"/>
                    <a:pt x="0" y="7"/>
                    <a:pt x="1" y="7"/>
                  </a:cubicBezTo>
                  <a:cubicBezTo>
                    <a:pt x="2" y="6"/>
                    <a:pt x="3" y="4"/>
                    <a:pt x="3" y="4"/>
                  </a:cubicBezTo>
                  <a:cubicBezTo>
                    <a:pt x="3" y="4"/>
                    <a:pt x="3" y="4"/>
                    <a:pt x="4" y="4"/>
                  </a:cubicBezTo>
                  <a:cubicBezTo>
                    <a:pt x="4" y="4"/>
                    <a:pt x="4" y="4"/>
                    <a:pt x="4" y="4"/>
                  </a:cubicBezTo>
                  <a:cubicBezTo>
                    <a:pt x="4" y="3"/>
                    <a:pt x="4" y="2"/>
                    <a:pt x="3" y="1"/>
                  </a:cubicBezTo>
                  <a:cubicBezTo>
                    <a:pt x="3" y="1"/>
                    <a:pt x="3" y="1"/>
                    <a:pt x="3" y="0"/>
                  </a:cubicBezTo>
                  <a:cubicBezTo>
                    <a:pt x="3" y="1"/>
                    <a:pt x="3" y="2"/>
                    <a:pt x="3" y="2"/>
                  </a:cubicBezTo>
                  <a:cubicBezTo>
                    <a:pt x="2" y="4"/>
                    <a:pt x="2" y="5"/>
                    <a:pt x="2" y="5"/>
                  </a:cubicBezTo>
                  <a:cubicBezTo>
                    <a:pt x="2" y="5"/>
                    <a:pt x="1" y="5"/>
                    <a:pt x="1" y="1"/>
                  </a:cubicBezTo>
                  <a:cubicBezTo>
                    <a:pt x="1" y="1"/>
                    <a:pt x="1"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0" name="Freeform 570"/>
            <p:cNvSpPr>
              <a:spLocks/>
            </p:cNvSpPr>
            <p:nvPr/>
          </p:nvSpPr>
          <p:spPr bwMode="auto">
            <a:xfrm>
              <a:off x="1326" y="2782"/>
              <a:ext cx="18" cy="21"/>
            </a:xfrm>
            <a:custGeom>
              <a:avLst/>
              <a:gdLst>
                <a:gd name="T0" fmla="*/ 9 w 12"/>
                <a:gd name="T1" fmla="*/ 0 h 14"/>
                <a:gd name="T2" fmla="*/ 1 w 12"/>
                <a:gd name="T3" fmla="*/ 2 h 14"/>
                <a:gd name="T4" fmla="*/ 1 w 12"/>
                <a:gd name="T5" fmla="*/ 2 h 14"/>
                <a:gd name="T6" fmla="*/ 0 w 12"/>
                <a:gd name="T7" fmla="*/ 2 h 14"/>
                <a:gd name="T8" fmla="*/ 0 w 12"/>
                <a:gd name="T9" fmla="*/ 2 h 14"/>
                <a:gd name="T10" fmla="*/ 0 w 12"/>
                <a:gd name="T11" fmla="*/ 2 h 14"/>
                <a:gd name="T12" fmla="*/ 2 w 12"/>
                <a:gd name="T13" fmla="*/ 14 h 14"/>
                <a:gd name="T14" fmla="*/ 2 w 12"/>
                <a:gd name="T15" fmla="*/ 14 h 14"/>
                <a:gd name="T16" fmla="*/ 11 w 12"/>
                <a:gd name="T17" fmla="*/ 4 h 14"/>
                <a:gd name="T18" fmla="*/ 11 w 12"/>
                <a:gd name="T19" fmla="*/ 4 h 14"/>
                <a:gd name="T20" fmla="*/ 11 w 12"/>
                <a:gd name="T21" fmla="*/ 4 h 14"/>
                <a:gd name="T22" fmla="*/ 11 w 12"/>
                <a:gd name="T23" fmla="*/ 4 h 14"/>
                <a:gd name="T24" fmla="*/ 9 w 12"/>
                <a:gd name="T25" fmla="*/ 0 h 14"/>
                <a:gd name="T26" fmla="*/ 9 w 12"/>
                <a:gd name="T2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 h="14">
                  <a:moveTo>
                    <a:pt x="9" y="0"/>
                  </a:moveTo>
                  <a:cubicBezTo>
                    <a:pt x="6" y="0"/>
                    <a:pt x="3" y="1"/>
                    <a:pt x="1" y="2"/>
                  </a:cubicBezTo>
                  <a:cubicBezTo>
                    <a:pt x="1" y="2"/>
                    <a:pt x="1" y="2"/>
                    <a:pt x="1" y="2"/>
                  </a:cubicBezTo>
                  <a:cubicBezTo>
                    <a:pt x="0" y="2"/>
                    <a:pt x="0" y="2"/>
                    <a:pt x="0" y="2"/>
                  </a:cubicBezTo>
                  <a:cubicBezTo>
                    <a:pt x="0" y="2"/>
                    <a:pt x="0" y="2"/>
                    <a:pt x="0" y="2"/>
                  </a:cubicBezTo>
                  <a:cubicBezTo>
                    <a:pt x="0" y="2"/>
                    <a:pt x="0" y="2"/>
                    <a:pt x="0" y="2"/>
                  </a:cubicBezTo>
                  <a:cubicBezTo>
                    <a:pt x="0" y="6"/>
                    <a:pt x="2" y="12"/>
                    <a:pt x="2" y="14"/>
                  </a:cubicBezTo>
                  <a:cubicBezTo>
                    <a:pt x="2" y="14"/>
                    <a:pt x="2" y="14"/>
                    <a:pt x="2" y="14"/>
                  </a:cubicBezTo>
                  <a:cubicBezTo>
                    <a:pt x="5" y="10"/>
                    <a:pt x="9" y="8"/>
                    <a:pt x="11" y="4"/>
                  </a:cubicBezTo>
                  <a:cubicBezTo>
                    <a:pt x="11" y="4"/>
                    <a:pt x="11" y="4"/>
                    <a:pt x="11" y="4"/>
                  </a:cubicBezTo>
                  <a:cubicBezTo>
                    <a:pt x="11" y="4"/>
                    <a:pt x="11" y="4"/>
                    <a:pt x="11" y="4"/>
                  </a:cubicBezTo>
                  <a:cubicBezTo>
                    <a:pt x="11" y="4"/>
                    <a:pt x="11" y="4"/>
                    <a:pt x="11" y="4"/>
                  </a:cubicBezTo>
                  <a:cubicBezTo>
                    <a:pt x="12" y="1"/>
                    <a:pt x="11" y="0"/>
                    <a:pt x="9" y="0"/>
                  </a:cubicBezTo>
                  <a:cubicBezTo>
                    <a:pt x="9" y="0"/>
                    <a:pt x="9"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1" name="Freeform 571"/>
            <p:cNvSpPr>
              <a:spLocks/>
            </p:cNvSpPr>
            <p:nvPr/>
          </p:nvSpPr>
          <p:spPr bwMode="auto">
            <a:xfrm>
              <a:off x="1322" y="2726"/>
              <a:ext cx="41" cy="77"/>
            </a:xfrm>
            <a:custGeom>
              <a:avLst/>
              <a:gdLst>
                <a:gd name="T0" fmla="*/ 24 w 28"/>
                <a:gd name="T1" fmla="*/ 0 h 53"/>
                <a:gd name="T2" fmla="*/ 23 w 28"/>
                <a:gd name="T3" fmla="*/ 2 h 53"/>
                <a:gd name="T4" fmla="*/ 22 w 28"/>
                <a:gd name="T5" fmla="*/ 3 h 53"/>
                <a:gd name="T6" fmla="*/ 21 w 28"/>
                <a:gd name="T7" fmla="*/ 3 h 53"/>
                <a:gd name="T8" fmla="*/ 20 w 28"/>
                <a:gd name="T9" fmla="*/ 4 h 53"/>
                <a:gd name="T10" fmla="*/ 14 w 28"/>
                <a:gd name="T11" fmla="*/ 9 h 53"/>
                <a:gd name="T12" fmla="*/ 15 w 28"/>
                <a:gd name="T13" fmla="*/ 9 h 53"/>
                <a:gd name="T14" fmla="*/ 17 w 28"/>
                <a:gd name="T15" fmla="*/ 9 h 53"/>
                <a:gd name="T16" fmla="*/ 19 w 28"/>
                <a:gd name="T17" fmla="*/ 15 h 53"/>
                <a:gd name="T18" fmla="*/ 16 w 28"/>
                <a:gd name="T19" fmla="*/ 23 h 53"/>
                <a:gd name="T20" fmla="*/ 17 w 28"/>
                <a:gd name="T21" fmla="*/ 24 h 53"/>
                <a:gd name="T22" fmla="*/ 11 w 28"/>
                <a:gd name="T23" fmla="*/ 29 h 53"/>
                <a:gd name="T24" fmla="*/ 13 w 28"/>
                <a:gd name="T25" fmla="*/ 29 h 53"/>
                <a:gd name="T26" fmla="*/ 20 w 28"/>
                <a:gd name="T27" fmla="*/ 35 h 53"/>
                <a:gd name="T28" fmla="*/ 14 w 28"/>
                <a:gd name="T29" fmla="*/ 32 h 53"/>
                <a:gd name="T30" fmla="*/ 7 w 28"/>
                <a:gd name="T31" fmla="*/ 36 h 53"/>
                <a:gd name="T32" fmla="*/ 6 w 28"/>
                <a:gd name="T33" fmla="*/ 36 h 53"/>
                <a:gd name="T34" fmla="*/ 3 w 28"/>
                <a:gd name="T35" fmla="*/ 37 h 53"/>
                <a:gd name="T36" fmla="*/ 4 w 28"/>
                <a:gd name="T37" fmla="*/ 38 h 53"/>
                <a:gd name="T38" fmla="*/ 4 w 28"/>
                <a:gd name="T39" fmla="*/ 38 h 53"/>
                <a:gd name="T40" fmla="*/ 3 w 28"/>
                <a:gd name="T41" fmla="*/ 41 h 53"/>
                <a:gd name="T42" fmla="*/ 4 w 28"/>
                <a:gd name="T43" fmla="*/ 41 h 53"/>
                <a:gd name="T44" fmla="*/ 4 w 28"/>
                <a:gd name="T45" fmla="*/ 41 h 53"/>
                <a:gd name="T46" fmla="*/ 12 w 28"/>
                <a:gd name="T47" fmla="*/ 39 h 53"/>
                <a:gd name="T48" fmla="*/ 12 w 28"/>
                <a:gd name="T49" fmla="*/ 39 h 53"/>
                <a:gd name="T50" fmla="*/ 12 w 28"/>
                <a:gd name="T51" fmla="*/ 39 h 53"/>
                <a:gd name="T52" fmla="*/ 12 w 28"/>
                <a:gd name="T53" fmla="*/ 39 h 53"/>
                <a:gd name="T54" fmla="*/ 14 w 28"/>
                <a:gd name="T55" fmla="*/ 43 h 53"/>
                <a:gd name="T56" fmla="*/ 14 w 28"/>
                <a:gd name="T57" fmla="*/ 43 h 53"/>
                <a:gd name="T58" fmla="*/ 14 w 28"/>
                <a:gd name="T59" fmla="*/ 43 h 53"/>
                <a:gd name="T60" fmla="*/ 14 w 28"/>
                <a:gd name="T61" fmla="*/ 43 h 53"/>
                <a:gd name="T62" fmla="*/ 5 w 28"/>
                <a:gd name="T63" fmla="*/ 53 h 53"/>
                <a:gd name="T64" fmla="*/ 5 w 28"/>
                <a:gd name="T65" fmla="*/ 53 h 53"/>
                <a:gd name="T66" fmla="*/ 16 w 28"/>
                <a:gd name="T67" fmla="*/ 51 h 53"/>
                <a:gd name="T68" fmla="*/ 26 w 28"/>
                <a:gd name="T69" fmla="*/ 51 h 53"/>
                <a:gd name="T70" fmla="*/ 26 w 28"/>
                <a:gd name="T71" fmla="*/ 51 h 53"/>
                <a:gd name="T72" fmla="*/ 26 w 28"/>
                <a:gd name="T73" fmla="*/ 51 h 53"/>
                <a:gd name="T74" fmla="*/ 25 w 28"/>
                <a:gd name="T75" fmla="*/ 51 h 53"/>
                <a:gd name="T76" fmla="*/ 24 w 28"/>
                <a:gd name="T77" fmla="*/ 48 h 53"/>
                <a:gd name="T78" fmla="*/ 24 w 28"/>
                <a:gd name="T79" fmla="*/ 42 h 53"/>
                <a:gd name="T80" fmla="*/ 23 w 28"/>
                <a:gd name="T81" fmla="*/ 34 h 53"/>
                <a:gd name="T82" fmla="*/ 23 w 28"/>
                <a:gd name="T83" fmla="*/ 23 h 53"/>
                <a:gd name="T84" fmla="*/ 23 w 28"/>
                <a:gd name="T85" fmla="*/ 8 h 53"/>
                <a:gd name="T86" fmla="*/ 23 w 28"/>
                <a:gd name="T87" fmla="*/ 8 h 53"/>
                <a:gd name="T88" fmla="*/ 24 w 28"/>
                <a:gd name="T89" fmla="*/ 6 h 53"/>
                <a:gd name="T90" fmla="*/ 24 w 28"/>
                <a:gd name="T91" fmla="*/ 6 h 53"/>
                <a:gd name="T92" fmla="*/ 24 w 28"/>
                <a:gd name="T93"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 h="53">
                  <a:moveTo>
                    <a:pt x="24" y="0"/>
                  </a:moveTo>
                  <a:cubicBezTo>
                    <a:pt x="24" y="2"/>
                    <a:pt x="23" y="2"/>
                    <a:pt x="23" y="2"/>
                  </a:cubicBezTo>
                  <a:cubicBezTo>
                    <a:pt x="23" y="3"/>
                    <a:pt x="22" y="3"/>
                    <a:pt x="22" y="3"/>
                  </a:cubicBezTo>
                  <a:cubicBezTo>
                    <a:pt x="22" y="3"/>
                    <a:pt x="22" y="3"/>
                    <a:pt x="21" y="3"/>
                  </a:cubicBezTo>
                  <a:cubicBezTo>
                    <a:pt x="21" y="4"/>
                    <a:pt x="20" y="4"/>
                    <a:pt x="20" y="4"/>
                  </a:cubicBezTo>
                  <a:cubicBezTo>
                    <a:pt x="2" y="9"/>
                    <a:pt x="10" y="9"/>
                    <a:pt x="14" y="9"/>
                  </a:cubicBezTo>
                  <a:cubicBezTo>
                    <a:pt x="15" y="9"/>
                    <a:pt x="15" y="9"/>
                    <a:pt x="15" y="9"/>
                  </a:cubicBezTo>
                  <a:cubicBezTo>
                    <a:pt x="16" y="9"/>
                    <a:pt x="17" y="9"/>
                    <a:pt x="17" y="9"/>
                  </a:cubicBezTo>
                  <a:cubicBezTo>
                    <a:pt x="28" y="9"/>
                    <a:pt x="19" y="15"/>
                    <a:pt x="19" y="15"/>
                  </a:cubicBezTo>
                  <a:cubicBezTo>
                    <a:pt x="8" y="20"/>
                    <a:pt x="16" y="23"/>
                    <a:pt x="16" y="23"/>
                  </a:cubicBezTo>
                  <a:cubicBezTo>
                    <a:pt x="25" y="23"/>
                    <a:pt x="17" y="24"/>
                    <a:pt x="17" y="24"/>
                  </a:cubicBezTo>
                  <a:cubicBezTo>
                    <a:pt x="0" y="27"/>
                    <a:pt x="11" y="29"/>
                    <a:pt x="11" y="29"/>
                  </a:cubicBezTo>
                  <a:cubicBezTo>
                    <a:pt x="12" y="29"/>
                    <a:pt x="12" y="29"/>
                    <a:pt x="13" y="29"/>
                  </a:cubicBezTo>
                  <a:cubicBezTo>
                    <a:pt x="19" y="29"/>
                    <a:pt x="20" y="35"/>
                    <a:pt x="20" y="35"/>
                  </a:cubicBezTo>
                  <a:cubicBezTo>
                    <a:pt x="18" y="33"/>
                    <a:pt x="16" y="32"/>
                    <a:pt x="14" y="32"/>
                  </a:cubicBezTo>
                  <a:cubicBezTo>
                    <a:pt x="11" y="32"/>
                    <a:pt x="9" y="34"/>
                    <a:pt x="7" y="36"/>
                  </a:cubicBezTo>
                  <a:cubicBezTo>
                    <a:pt x="7" y="36"/>
                    <a:pt x="7" y="36"/>
                    <a:pt x="6" y="36"/>
                  </a:cubicBezTo>
                  <a:cubicBezTo>
                    <a:pt x="5" y="36"/>
                    <a:pt x="4" y="37"/>
                    <a:pt x="3" y="37"/>
                  </a:cubicBezTo>
                  <a:cubicBezTo>
                    <a:pt x="4" y="38"/>
                    <a:pt x="4" y="38"/>
                    <a:pt x="4" y="38"/>
                  </a:cubicBezTo>
                  <a:cubicBezTo>
                    <a:pt x="4" y="38"/>
                    <a:pt x="4" y="38"/>
                    <a:pt x="4" y="38"/>
                  </a:cubicBezTo>
                  <a:cubicBezTo>
                    <a:pt x="3" y="38"/>
                    <a:pt x="3" y="40"/>
                    <a:pt x="3" y="41"/>
                  </a:cubicBezTo>
                  <a:cubicBezTo>
                    <a:pt x="3" y="41"/>
                    <a:pt x="3" y="41"/>
                    <a:pt x="4" y="41"/>
                  </a:cubicBezTo>
                  <a:cubicBezTo>
                    <a:pt x="4" y="41"/>
                    <a:pt x="4" y="41"/>
                    <a:pt x="4" y="41"/>
                  </a:cubicBezTo>
                  <a:cubicBezTo>
                    <a:pt x="6" y="40"/>
                    <a:pt x="9" y="39"/>
                    <a:pt x="12" y="39"/>
                  </a:cubicBezTo>
                  <a:cubicBezTo>
                    <a:pt x="12" y="39"/>
                    <a:pt x="12" y="39"/>
                    <a:pt x="12" y="39"/>
                  </a:cubicBezTo>
                  <a:cubicBezTo>
                    <a:pt x="12" y="39"/>
                    <a:pt x="12" y="39"/>
                    <a:pt x="12" y="39"/>
                  </a:cubicBezTo>
                  <a:cubicBezTo>
                    <a:pt x="12" y="39"/>
                    <a:pt x="12" y="39"/>
                    <a:pt x="12" y="39"/>
                  </a:cubicBezTo>
                  <a:cubicBezTo>
                    <a:pt x="14" y="39"/>
                    <a:pt x="15" y="40"/>
                    <a:pt x="14" y="43"/>
                  </a:cubicBezTo>
                  <a:cubicBezTo>
                    <a:pt x="14" y="43"/>
                    <a:pt x="14" y="43"/>
                    <a:pt x="14" y="43"/>
                  </a:cubicBezTo>
                  <a:cubicBezTo>
                    <a:pt x="14" y="43"/>
                    <a:pt x="14" y="43"/>
                    <a:pt x="14" y="43"/>
                  </a:cubicBezTo>
                  <a:cubicBezTo>
                    <a:pt x="14" y="43"/>
                    <a:pt x="14" y="43"/>
                    <a:pt x="14" y="43"/>
                  </a:cubicBezTo>
                  <a:cubicBezTo>
                    <a:pt x="12" y="47"/>
                    <a:pt x="8" y="49"/>
                    <a:pt x="5" y="53"/>
                  </a:cubicBezTo>
                  <a:cubicBezTo>
                    <a:pt x="5" y="53"/>
                    <a:pt x="5" y="53"/>
                    <a:pt x="5" y="53"/>
                  </a:cubicBezTo>
                  <a:cubicBezTo>
                    <a:pt x="7" y="51"/>
                    <a:pt x="12" y="51"/>
                    <a:pt x="16" y="51"/>
                  </a:cubicBezTo>
                  <a:cubicBezTo>
                    <a:pt x="21" y="51"/>
                    <a:pt x="26" y="51"/>
                    <a:pt x="26" y="51"/>
                  </a:cubicBezTo>
                  <a:cubicBezTo>
                    <a:pt x="26" y="51"/>
                    <a:pt x="26" y="51"/>
                    <a:pt x="26" y="51"/>
                  </a:cubicBezTo>
                  <a:cubicBezTo>
                    <a:pt x="26" y="51"/>
                    <a:pt x="26" y="51"/>
                    <a:pt x="26" y="51"/>
                  </a:cubicBezTo>
                  <a:cubicBezTo>
                    <a:pt x="26" y="51"/>
                    <a:pt x="26" y="51"/>
                    <a:pt x="25" y="51"/>
                  </a:cubicBezTo>
                  <a:cubicBezTo>
                    <a:pt x="24" y="51"/>
                    <a:pt x="23" y="50"/>
                    <a:pt x="24" y="48"/>
                  </a:cubicBezTo>
                  <a:cubicBezTo>
                    <a:pt x="24" y="48"/>
                    <a:pt x="24" y="45"/>
                    <a:pt x="24" y="42"/>
                  </a:cubicBezTo>
                  <a:cubicBezTo>
                    <a:pt x="23" y="40"/>
                    <a:pt x="23" y="37"/>
                    <a:pt x="23" y="34"/>
                  </a:cubicBezTo>
                  <a:cubicBezTo>
                    <a:pt x="22" y="30"/>
                    <a:pt x="22" y="24"/>
                    <a:pt x="23" y="23"/>
                  </a:cubicBezTo>
                  <a:cubicBezTo>
                    <a:pt x="23" y="23"/>
                    <a:pt x="25" y="8"/>
                    <a:pt x="23" y="8"/>
                  </a:cubicBezTo>
                  <a:cubicBezTo>
                    <a:pt x="23" y="8"/>
                    <a:pt x="23" y="8"/>
                    <a:pt x="23" y="8"/>
                  </a:cubicBezTo>
                  <a:cubicBezTo>
                    <a:pt x="23" y="8"/>
                    <a:pt x="23" y="7"/>
                    <a:pt x="24" y="6"/>
                  </a:cubicBezTo>
                  <a:cubicBezTo>
                    <a:pt x="24" y="6"/>
                    <a:pt x="24" y="6"/>
                    <a:pt x="24" y="6"/>
                  </a:cubicBezTo>
                  <a:cubicBezTo>
                    <a:pt x="25" y="1"/>
                    <a:pt x="24" y="0"/>
                    <a:pt x="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2" name="Freeform 572"/>
            <p:cNvSpPr>
              <a:spLocks/>
            </p:cNvSpPr>
            <p:nvPr/>
          </p:nvSpPr>
          <p:spPr bwMode="auto">
            <a:xfrm>
              <a:off x="1352" y="2726"/>
              <a:ext cx="5" cy="4"/>
            </a:xfrm>
            <a:custGeom>
              <a:avLst/>
              <a:gdLst>
                <a:gd name="T0" fmla="*/ 3 w 3"/>
                <a:gd name="T1" fmla="*/ 0 h 3"/>
                <a:gd name="T2" fmla="*/ 2 w 3"/>
                <a:gd name="T3" fmla="*/ 0 h 3"/>
                <a:gd name="T4" fmla="*/ 0 w 3"/>
                <a:gd name="T5" fmla="*/ 3 h 3"/>
                <a:gd name="T6" fmla="*/ 1 w 3"/>
                <a:gd name="T7" fmla="*/ 3 h 3"/>
                <a:gd name="T8" fmla="*/ 2 w 3"/>
                <a:gd name="T9" fmla="*/ 2 h 3"/>
                <a:gd name="T10" fmla="*/ 3 w 3"/>
                <a:gd name="T11" fmla="*/ 0 h 3"/>
                <a:gd name="T12" fmla="*/ 3 w 3"/>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3" y="0"/>
                  </a:moveTo>
                  <a:cubicBezTo>
                    <a:pt x="2" y="0"/>
                    <a:pt x="2" y="0"/>
                    <a:pt x="2" y="0"/>
                  </a:cubicBezTo>
                  <a:cubicBezTo>
                    <a:pt x="2" y="0"/>
                    <a:pt x="1" y="2"/>
                    <a:pt x="0" y="3"/>
                  </a:cubicBezTo>
                  <a:cubicBezTo>
                    <a:pt x="1" y="3"/>
                    <a:pt x="1" y="3"/>
                    <a:pt x="1" y="3"/>
                  </a:cubicBezTo>
                  <a:cubicBezTo>
                    <a:pt x="1" y="3"/>
                    <a:pt x="2" y="3"/>
                    <a:pt x="2" y="2"/>
                  </a:cubicBezTo>
                  <a:cubicBezTo>
                    <a:pt x="2" y="2"/>
                    <a:pt x="3" y="2"/>
                    <a:pt x="3"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3" name="Freeform 573"/>
            <p:cNvSpPr>
              <a:spLocks noEditPoints="1"/>
            </p:cNvSpPr>
            <p:nvPr/>
          </p:nvSpPr>
          <p:spPr bwMode="auto">
            <a:xfrm>
              <a:off x="1328" y="2782"/>
              <a:ext cx="14" cy="21"/>
            </a:xfrm>
            <a:custGeom>
              <a:avLst/>
              <a:gdLst>
                <a:gd name="T0" fmla="*/ 10 w 10"/>
                <a:gd name="T1" fmla="*/ 4 h 14"/>
                <a:gd name="T2" fmla="*/ 10 w 10"/>
                <a:gd name="T3" fmla="*/ 4 h 14"/>
                <a:gd name="T4" fmla="*/ 1 w 10"/>
                <a:gd name="T5" fmla="*/ 14 h 14"/>
                <a:gd name="T6" fmla="*/ 1 w 10"/>
                <a:gd name="T7" fmla="*/ 14 h 14"/>
                <a:gd name="T8" fmla="*/ 10 w 10"/>
                <a:gd name="T9" fmla="*/ 4 h 14"/>
                <a:gd name="T10" fmla="*/ 10 w 10"/>
                <a:gd name="T11" fmla="*/ 4 h 14"/>
                <a:gd name="T12" fmla="*/ 10 w 10"/>
                <a:gd name="T13" fmla="*/ 4 h 14"/>
                <a:gd name="T14" fmla="*/ 10 w 10"/>
                <a:gd name="T15" fmla="*/ 4 h 14"/>
                <a:gd name="T16" fmla="*/ 10 w 10"/>
                <a:gd name="T17" fmla="*/ 4 h 14"/>
                <a:gd name="T18" fmla="*/ 0 w 10"/>
                <a:gd name="T19" fmla="*/ 2 h 14"/>
                <a:gd name="T20" fmla="*/ 0 w 10"/>
                <a:gd name="T21" fmla="*/ 2 h 14"/>
                <a:gd name="T22" fmla="*/ 0 w 10"/>
                <a:gd name="T23" fmla="*/ 2 h 14"/>
                <a:gd name="T24" fmla="*/ 8 w 10"/>
                <a:gd name="T25" fmla="*/ 0 h 14"/>
                <a:gd name="T26" fmla="*/ 8 w 10"/>
                <a:gd name="T27" fmla="*/ 0 h 14"/>
                <a:gd name="T28" fmla="*/ 8 w 10"/>
                <a:gd name="T29" fmla="*/ 0 h 14"/>
                <a:gd name="T30" fmla="*/ 8 w 10"/>
                <a:gd name="T3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4">
                  <a:moveTo>
                    <a:pt x="10" y="4"/>
                  </a:moveTo>
                  <a:cubicBezTo>
                    <a:pt x="10" y="4"/>
                    <a:pt x="10" y="4"/>
                    <a:pt x="10" y="4"/>
                  </a:cubicBezTo>
                  <a:cubicBezTo>
                    <a:pt x="8" y="8"/>
                    <a:pt x="4" y="10"/>
                    <a:pt x="1" y="14"/>
                  </a:cubicBezTo>
                  <a:cubicBezTo>
                    <a:pt x="1" y="14"/>
                    <a:pt x="1" y="14"/>
                    <a:pt x="1" y="14"/>
                  </a:cubicBezTo>
                  <a:cubicBezTo>
                    <a:pt x="4" y="10"/>
                    <a:pt x="8" y="8"/>
                    <a:pt x="10" y="4"/>
                  </a:cubicBezTo>
                  <a:cubicBezTo>
                    <a:pt x="10" y="4"/>
                    <a:pt x="10" y="4"/>
                    <a:pt x="10" y="4"/>
                  </a:cubicBezTo>
                  <a:moveTo>
                    <a:pt x="10" y="4"/>
                  </a:moveTo>
                  <a:cubicBezTo>
                    <a:pt x="10" y="4"/>
                    <a:pt x="10" y="4"/>
                    <a:pt x="10" y="4"/>
                  </a:cubicBezTo>
                  <a:cubicBezTo>
                    <a:pt x="10" y="4"/>
                    <a:pt x="10" y="4"/>
                    <a:pt x="10" y="4"/>
                  </a:cubicBezTo>
                  <a:moveTo>
                    <a:pt x="0" y="2"/>
                  </a:moveTo>
                  <a:cubicBezTo>
                    <a:pt x="0" y="2"/>
                    <a:pt x="0" y="2"/>
                    <a:pt x="0" y="2"/>
                  </a:cubicBezTo>
                  <a:cubicBezTo>
                    <a:pt x="0" y="2"/>
                    <a:pt x="0" y="2"/>
                    <a:pt x="0" y="2"/>
                  </a:cubicBezTo>
                  <a:moveTo>
                    <a:pt x="8" y="0"/>
                  </a:moveTo>
                  <a:cubicBezTo>
                    <a:pt x="8" y="0"/>
                    <a:pt x="8" y="0"/>
                    <a:pt x="8" y="0"/>
                  </a:cubicBezTo>
                  <a:cubicBezTo>
                    <a:pt x="8" y="0"/>
                    <a:pt x="8" y="0"/>
                    <a:pt x="8" y="0"/>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4" name="Freeform 574"/>
            <p:cNvSpPr>
              <a:spLocks noEditPoints="1"/>
            </p:cNvSpPr>
            <p:nvPr/>
          </p:nvSpPr>
          <p:spPr bwMode="auto">
            <a:xfrm>
              <a:off x="1363" y="2797"/>
              <a:ext cx="4" cy="4"/>
            </a:xfrm>
            <a:custGeom>
              <a:avLst/>
              <a:gdLst>
                <a:gd name="T0" fmla="*/ 2 w 3"/>
                <a:gd name="T1" fmla="*/ 1 h 3"/>
                <a:gd name="T2" fmla="*/ 0 w 3"/>
                <a:gd name="T3" fmla="*/ 3 h 3"/>
                <a:gd name="T4" fmla="*/ 2 w 3"/>
                <a:gd name="T5" fmla="*/ 1 h 3"/>
                <a:gd name="T6" fmla="*/ 2 w 3"/>
                <a:gd name="T7" fmla="*/ 0 h 3"/>
                <a:gd name="T8" fmla="*/ 2 w 3"/>
                <a:gd name="T9" fmla="*/ 0 h 3"/>
                <a:gd name="T10" fmla="*/ 3 w 3"/>
                <a:gd name="T11" fmla="*/ 1 h 3"/>
                <a:gd name="T12" fmla="*/ 2 w 3"/>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2" y="1"/>
                  </a:moveTo>
                  <a:cubicBezTo>
                    <a:pt x="1" y="2"/>
                    <a:pt x="0" y="3"/>
                    <a:pt x="0" y="3"/>
                  </a:cubicBezTo>
                  <a:cubicBezTo>
                    <a:pt x="0" y="3"/>
                    <a:pt x="1" y="2"/>
                    <a:pt x="2" y="1"/>
                  </a:cubicBezTo>
                  <a:moveTo>
                    <a:pt x="2" y="0"/>
                  </a:moveTo>
                  <a:cubicBezTo>
                    <a:pt x="2" y="0"/>
                    <a:pt x="2" y="0"/>
                    <a:pt x="2" y="0"/>
                  </a:cubicBezTo>
                  <a:cubicBezTo>
                    <a:pt x="2" y="0"/>
                    <a:pt x="2" y="0"/>
                    <a:pt x="3" y="1"/>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5" name="Freeform 575"/>
            <p:cNvSpPr>
              <a:spLocks noEditPoints="1"/>
            </p:cNvSpPr>
            <p:nvPr/>
          </p:nvSpPr>
          <p:spPr bwMode="auto">
            <a:xfrm>
              <a:off x="1344" y="2797"/>
              <a:ext cx="23" cy="13"/>
            </a:xfrm>
            <a:custGeom>
              <a:avLst/>
              <a:gdLst>
                <a:gd name="T0" fmla="*/ 13 w 16"/>
                <a:gd name="T1" fmla="*/ 3 h 9"/>
                <a:gd name="T2" fmla="*/ 15 w 16"/>
                <a:gd name="T3" fmla="*/ 1 h 9"/>
                <a:gd name="T4" fmla="*/ 13 w 16"/>
                <a:gd name="T5" fmla="*/ 3 h 9"/>
                <a:gd name="T6" fmla="*/ 15 w 16"/>
                <a:gd name="T7" fmla="*/ 0 h 9"/>
                <a:gd name="T8" fmla="*/ 11 w 16"/>
                <a:gd name="T9" fmla="*/ 2 h 9"/>
                <a:gd name="T10" fmla="*/ 11 w 16"/>
                <a:gd name="T11" fmla="*/ 2 h 9"/>
                <a:gd name="T12" fmla="*/ 11 w 16"/>
                <a:gd name="T13" fmla="*/ 2 h 9"/>
                <a:gd name="T14" fmla="*/ 11 w 16"/>
                <a:gd name="T15" fmla="*/ 2 h 9"/>
                <a:gd name="T16" fmla="*/ 11 w 16"/>
                <a:gd name="T17" fmla="*/ 2 h 9"/>
                <a:gd name="T18" fmla="*/ 0 w 16"/>
                <a:gd name="T19" fmla="*/ 9 h 9"/>
                <a:gd name="T20" fmla="*/ 1 w 16"/>
                <a:gd name="T21" fmla="*/ 9 h 9"/>
                <a:gd name="T22" fmla="*/ 13 w 16"/>
                <a:gd name="T23" fmla="*/ 3 h 9"/>
                <a:gd name="T24" fmla="*/ 16 w 16"/>
                <a:gd name="T25" fmla="*/ 1 h 9"/>
                <a:gd name="T26" fmla="*/ 16 w 16"/>
                <a:gd name="T27" fmla="*/ 1 h 9"/>
                <a:gd name="T28" fmla="*/ 16 w 16"/>
                <a:gd name="T29" fmla="*/ 1 h 9"/>
                <a:gd name="T30" fmla="*/ 15 w 16"/>
                <a:gd name="T3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9">
                  <a:moveTo>
                    <a:pt x="13" y="3"/>
                  </a:moveTo>
                  <a:cubicBezTo>
                    <a:pt x="13" y="3"/>
                    <a:pt x="14" y="2"/>
                    <a:pt x="15" y="1"/>
                  </a:cubicBezTo>
                  <a:cubicBezTo>
                    <a:pt x="14" y="2"/>
                    <a:pt x="13" y="3"/>
                    <a:pt x="13" y="3"/>
                  </a:cubicBezTo>
                  <a:moveTo>
                    <a:pt x="15" y="0"/>
                  </a:moveTo>
                  <a:cubicBezTo>
                    <a:pt x="15" y="1"/>
                    <a:pt x="13" y="2"/>
                    <a:pt x="11" y="2"/>
                  </a:cubicBezTo>
                  <a:cubicBezTo>
                    <a:pt x="11" y="2"/>
                    <a:pt x="11" y="2"/>
                    <a:pt x="11" y="2"/>
                  </a:cubicBezTo>
                  <a:cubicBezTo>
                    <a:pt x="11" y="2"/>
                    <a:pt x="11" y="2"/>
                    <a:pt x="11" y="2"/>
                  </a:cubicBezTo>
                  <a:cubicBezTo>
                    <a:pt x="11" y="2"/>
                    <a:pt x="11" y="2"/>
                    <a:pt x="11" y="2"/>
                  </a:cubicBezTo>
                  <a:cubicBezTo>
                    <a:pt x="11" y="2"/>
                    <a:pt x="11" y="2"/>
                    <a:pt x="11" y="2"/>
                  </a:cubicBezTo>
                  <a:cubicBezTo>
                    <a:pt x="11" y="2"/>
                    <a:pt x="2" y="5"/>
                    <a:pt x="0" y="9"/>
                  </a:cubicBezTo>
                  <a:cubicBezTo>
                    <a:pt x="0" y="9"/>
                    <a:pt x="0" y="9"/>
                    <a:pt x="1" y="9"/>
                  </a:cubicBezTo>
                  <a:cubicBezTo>
                    <a:pt x="3" y="9"/>
                    <a:pt x="6" y="8"/>
                    <a:pt x="13" y="3"/>
                  </a:cubicBezTo>
                  <a:cubicBezTo>
                    <a:pt x="14" y="2"/>
                    <a:pt x="15" y="2"/>
                    <a:pt x="16" y="1"/>
                  </a:cubicBezTo>
                  <a:cubicBezTo>
                    <a:pt x="16" y="1"/>
                    <a:pt x="16" y="1"/>
                    <a:pt x="16" y="1"/>
                  </a:cubicBezTo>
                  <a:cubicBezTo>
                    <a:pt x="16" y="1"/>
                    <a:pt x="16" y="1"/>
                    <a:pt x="16" y="1"/>
                  </a:cubicBezTo>
                  <a:cubicBezTo>
                    <a:pt x="15" y="0"/>
                    <a:pt x="15"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6" name="Freeform 576"/>
            <p:cNvSpPr>
              <a:spLocks noEditPoints="1"/>
            </p:cNvSpPr>
            <p:nvPr/>
          </p:nvSpPr>
          <p:spPr bwMode="auto">
            <a:xfrm>
              <a:off x="1360" y="2798"/>
              <a:ext cx="17" cy="13"/>
            </a:xfrm>
            <a:custGeom>
              <a:avLst/>
              <a:gdLst>
                <a:gd name="T0" fmla="*/ 10 w 12"/>
                <a:gd name="T1" fmla="*/ 3 h 9"/>
                <a:gd name="T2" fmla="*/ 9 w 12"/>
                <a:gd name="T3" fmla="*/ 6 h 9"/>
                <a:gd name="T4" fmla="*/ 10 w 12"/>
                <a:gd name="T5" fmla="*/ 7 h 9"/>
                <a:gd name="T6" fmla="*/ 12 w 12"/>
                <a:gd name="T7" fmla="*/ 5 h 9"/>
                <a:gd name="T8" fmla="*/ 12 w 12"/>
                <a:gd name="T9" fmla="*/ 4 h 9"/>
                <a:gd name="T10" fmla="*/ 10 w 12"/>
                <a:gd name="T11" fmla="*/ 3 h 9"/>
                <a:gd name="T12" fmla="*/ 6 w 12"/>
                <a:gd name="T13" fmla="*/ 0 h 9"/>
                <a:gd name="T14" fmla="*/ 6 w 12"/>
                <a:gd name="T15" fmla="*/ 1 h 9"/>
                <a:gd name="T16" fmla="*/ 1 w 12"/>
                <a:gd name="T17" fmla="*/ 9 h 9"/>
                <a:gd name="T18" fmla="*/ 8 w 12"/>
                <a:gd name="T19" fmla="*/ 2 h 9"/>
                <a:gd name="T20" fmla="*/ 9 w 12"/>
                <a:gd name="T21" fmla="*/ 2 h 9"/>
                <a:gd name="T22" fmla="*/ 6 w 12"/>
                <a:gd name="T2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9">
                  <a:moveTo>
                    <a:pt x="10" y="3"/>
                  </a:moveTo>
                  <a:cubicBezTo>
                    <a:pt x="10" y="3"/>
                    <a:pt x="11" y="4"/>
                    <a:pt x="9" y="6"/>
                  </a:cubicBezTo>
                  <a:cubicBezTo>
                    <a:pt x="9" y="6"/>
                    <a:pt x="9" y="7"/>
                    <a:pt x="10" y="7"/>
                  </a:cubicBezTo>
                  <a:cubicBezTo>
                    <a:pt x="11" y="7"/>
                    <a:pt x="11" y="6"/>
                    <a:pt x="12" y="5"/>
                  </a:cubicBezTo>
                  <a:cubicBezTo>
                    <a:pt x="12" y="4"/>
                    <a:pt x="12" y="4"/>
                    <a:pt x="12" y="4"/>
                  </a:cubicBezTo>
                  <a:cubicBezTo>
                    <a:pt x="10" y="3"/>
                    <a:pt x="10" y="3"/>
                    <a:pt x="10" y="3"/>
                  </a:cubicBezTo>
                  <a:moveTo>
                    <a:pt x="6" y="0"/>
                  </a:moveTo>
                  <a:cubicBezTo>
                    <a:pt x="6" y="1"/>
                    <a:pt x="6" y="1"/>
                    <a:pt x="6" y="1"/>
                  </a:cubicBezTo>
                  <a:cubicBezTo>
                    <a:pt x="6" y="1"/>
                    <a:pt x="0" y="8"/>
                    <a:pt x="1" y="9"/>
                  </a:cubicBezTo>
                  <a:cubicBezTo>
                    <a:pt x="1" y="9"/>
                    <a:pt x="6" y="5"/>
                    <a:pt x="8" y="2"/>
                  </a:cubicBezTo>
                  <a:cubicBezTo>
                    <a:pt x="8" y="2"/>
                    <a:pt x="8" y="2"/>
                    <a:pt x="9" y="2"/>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7" name="Freeform 577"/>
            <p:cNvSpPr>
              <a:spLocks noEditPoints="1"/>
            </p:cNvSpPr>
            <p:nvPr/>
          </p:nvSpPr>
          <p:spPr bwMode="auto">
            <a:xfrm>
              <a:off x="1322" y="2681"/>
              <a:ext cx="35" cy="43"/>
            </a:xfrm>
            <a:custGeom>
              <a:avLst/>
              <a:gdLst>
                <a:gd name="T0" fmla="*/ 5 w 24"/>
                <a:gd name="T1" fmla="*/ 26 h 30"/>
                <a:gd name="T2" fmla="*/ 3 w 24"/>
                <a:gd name="T3" fmla="*/ 29 h 30"/>
                <a:gd name="T4" fmla="*/ 4 w 24"/>
                <a:gd name="T5" fmla="*/ 30 h 30"/>
                <a:gd name="T6" fmla="*/ 4 w 24"/>
                <a:gd name="T7" fmla="*/ 30 h 30"/>
                <a:gd name="T8" fmla="*/ 4 w 24"/>
                <a:gd name="T9" fmla="*/ 29 h 30"/>
                <a:gd name="T10" fmla="*/ 4 w 24"/>
                <a:gd name="T11" fmla="*/ 29 h 30"/>
                <a:gd name="T12" fmla="*/ 5 w 24"/>
                <a:gd name="T13" fmla="*/ 26 h 30"/>
                <a:gd name="T14" fmla="*/ 10 w 24"/>
                <a:gd name="T15" fmla="*/ 22 h 30"/>
                <a:gd name="T16" fmla="*/ 7 w 24"/>
                <a:gd name="T17" fmla="*/ 24 h 30"/>
                <a:gd name="T18" fmla="*/ 7 w 24"/>
                <a:gd name="T19" fmla="*/ 27 h 30"/>
                <a:gd name="T20" fmla="*/ 7 w 24"/>
                <a:gd name="T21" fmla="*/ 28 h 30"/>
                <a:gd name="T22" fmla="*/ 10 w 24"/>
                <a:gd name="T23" fmla="*/ 27 h 30"/>
                <a:gd name="T24" fmla="*/ 10 w 24"/>
                <a:gd name="T25" fmla="*/ 22 h 30"/>
                <a:gd name="T26" fmla="*/ 24 w 24"/>
                <a:gd name="T27" fmla="*/ 22 h 30"/>
                <a:gd name="T28" fmla="*/ 23 w 24"/>
                <a:gd name="T29" fmla="*/ 27 h 30"/>
                <a:gd name="T30" fmla="*/ 24 w 24"/>
                <a:gd name="T31" fmla="*/ 22 h 30"/>
                <a:gd name="T32" fmla="*/ 24 w 24"/>
                <a:gd name="T33" fmla="*/ 22 h 30"/>
                <a:gd name="T34" fmla="*/ 14 w 24"/>
                <a:gd name="T35" fmla="*/ 20 h 30"/>
                <a:gd name="T36" fmla="*/ 13 w 24"/>
                <a:gd name="T37" fmla="*/ 21 h 30"/>
                <a:gd name="T38" fmla="*/ 12 w 24"/>
                <a:gd name="T39" fmla="*/ 27 h 30"/>
                <a:gd name="T40" fmla="*/ 13 w 24"/>
                <a:gd name="T41" fmla="*/ 26 h 30"/>
                <a:gd name="T42" fmla="*/ 14 w 24"/>
                <a:gd name="T43" fmla="*/ 20 h 30"/>
                <a:gd name="T44" fmla="*/ 22 w 24"/>
                <a:gd name="T45" fmla="*/ 19 h 30"/>
                <a:gd name="T46" fmla="*/ 22 w 24"/>
                <a:gd name="T47" fmla="*/ 19 h 30"/>
                <a:gd name="T48" fmla="*/ 22 w 24"/>
                <a:gd name="T49" fmla="*/ 24 h 30"/>
                <a:gd name="T50" fmla="*/ 21 w 24"/>
                <a:gd name="T51" fmla="*/ 28 h 30"/>
                <a:gd name="T52" fmla="*/ 22 w 24"/>
                <a:gd name="T53" fmla="*/ 29 h 30"/>
                <a:gd name="T54" fmla="*/ 22 w 24"/>
                <a:gd name="T55" fmla="*/ 29 h 30"/>
                <a:gd name="T56" fmla="*/ 23 w 24"/>
                <a:gd name="T57" fmla="*/ 29 h 30"/>
                <a:gd name="T58" fmla="*/ 23 w 24"/>
                <a:gd name="T59" fmla="*/ 21 h 30"/>
                <a:gd name="T60" fmla="*/ 22 w 24"/>
                <a:gd name="T61" fmla="*/ 19 h 30"/>
                <a:gd name="T62" fmla="*/ 17 w 24"/>
                <a:gd name="T63" fmla="*/ 17 h 30"/>
                <a:gd name="T64" fmla="*/ 16 w 24"/>
                <a:gd name="T65" fmla="*/ 19 h 30"/>
                <a:gd name="T66" fmla="*/ 16 w 24"/>
                <a:gd name="T67" fmla="*/ 19 h 30"/>
                <a:gd name="T68" fmla="*/ 16 w 24"/>
                <a:gd name="T69" fmla="*/ 24 h 30"/>
                <a:gd name="T70" fmla="*/ 16 w 24"/>
                <a:gd name="T71" fmla="*/ 26 h 30"/>
                <a:gd name="T72" fmla="*/ 16 w 24"/>
                <a:gd name="T73" fmla="*/ 26 h 30"/>
                <a:gd name="T74" fmla="*/ 18 w 24"/>
                <a:gd name="T75" fmla="*/ 26 h 30"/>
                <a:gd name="T76" fmla="*/ 18 w 24"/>
                <a:gd name="T77" fmla="*/ 22 h 30"/>
                <a:gd name="T78" fmla="*/ 17 w 24"/>
                <a:gd name="T79" fmla="*/ 17 h 30"/>
                <a:gd name="T80" fmla="*/ 5 w 24"/>
                <a:gd name="T81" fmla="*/ 0 h 30"/>
                <a:gd name="T82" fmla="*/ 12 w 24"/>
                <a:gd name="T83" fmla="*/ 9 h 30"/>
                <a:gd name="T84" fmla="*/ 15 w 24"/>
                <a:gd name="T85" fmla="*/ 11 h 30"/>
                <a:gd name="T86" fmla="*/ 9 w 24"/>
                <a:gd name="T87" fmla="*/ 15 h 30"/>
                <a:gd name="T88" fmla="*/ 11 w 24"/>
                <a:gd name="T89" fmla="*/ 17 h 30"/>
                <a:gd name="T90" fmla="*/ 11 w 24"/>
                <a:gd name="T91" fmla="*/ 17 h 30"/>
                <a:gd name="T92" fmla="*/ 14 w 24"/>
                <a:gd name="T93" fmla="*/ 16 h 30"/>
                <a:gd name="T94" fmla="*/ 16 w 24"/>
                <a:gd name="T95" fmla="*/ 16 h 30"/>
                <a:gd name="T96" fmla="*/ 19 w 24"/>
                <a:gd name="T97" fmla="*/ 17 h 30"/>
                <a:gd name="T98" fmla="*/ 20 w 24"/>
                <a:gd name="T99" fmla="*/ 27 h 30"/>
                <a:gd name="T100" fmla="*/ 20 w 24"/>
                <a:gd name="T101" fmla="*/ 27 h 30"/>
                <a:gd name="T102" fmla="*/ 20 w 24"/>
                <a:gd name="T103" fmla="*/ 20 h 30"/>
                <a:gd name="T104" fmla="*/ 21 w 24"/>
                <a:gd name="T105" fmla="*/ 17 h 30"/>
                <a:gd name="T106" fmla="*/ 22 w 24"/>
                <a:gd name="T107" fmla="*/ 17 h 30"/>
                <a:gd name="T108" fmla="*/ 22 w 24"/>
                <a:gd name="T109" fmla="*/ 17 h 30"/>
                <a:gd name="T110" fmla="*/ 23 w 24"/>
                <a:gd name="T111" fmla="*/ 18 h 30"/>
                <a:gd name="T112" fmla="*/ 21 w 24"/>
                <a:gd name="T113" fmla="*/ 9 h 30"/>
                <a:gd name="T114" fmla="*/ 7 w 24"/>
                <a:gd name="T115" fmla="*/ 1 h 30"/>
                <a:gd name="T116" fmla="*/ 5 w 24"/>
                <a:gd name="T1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 h="30">
                  <a:moveTo>
                    <a:pt x="5" y="26"/>
                  </a:moveTo>
                  <a:cubicBezTo>
                    <a:pt x="2" y="28"/>
                    <a:pt x="2" y="29"/>
                    <a:pt x="3" y="29"/>
                  </a:cubicBezTo>
                  <a:cubicBezTo>
                    <a:pt x="4" y="30"/>
                    <a:pt x="4" y="30"/>
                    <a:pt x="4" y="30"/>
                  </a:cubicBezTo>
                  <a:cubicBezTo>
                    <a:pt x="4" y="30"/>
                    <a:pt x="4" y="30"/>
                    <a:pt x="4" y="30"/>
                  </a:cubicBezTo>
                  <a:cubicBezTo>
                    <a:pt x="4" y="30"/>
                    <a:pt x="4" y="29"/>
                    <a:pt x="4" y="29"/>
                  </a:cubicBezTo>
                  <a:cubicBezTo>
                    <a:pt x="4" y="29"/>
                    <a:pt x="4" y="29"/>
                    <a:pt x="4" y="29"/>
                  </a:cubicBezTo>
                  <a:cubicBezTo>
                    <a:pt x="4" y="28"/>
                    <a:pt x="5" y="27"/>
                    <a:pt x="5" y="26"/>
                  </a:cubicBezTo>
                  <a:moveTo>
                    <a:pt x="10" y="22"/>
                  </a:moveTo>
                  <a:cubicBezTo>
                    <a:pt x="9" y="23"/>
                    <a:pt x="8" y="24"/>
                    <a:pt x="7" y="24"/>
                  </a:cubicBezTo>
                  <a:cubicBezTo>
                    <a:pt x="7" y="26"/>
                    <a:pt x="7" y="27"/>
                    <a:pt x="7" y="27"/>
                  </a:cubicBezTo>
                  <a:cubicBezTo>
                    <a:pt x="7" y="27"/>
                    <a:pt x="7" y="28"/>
                    <a:pt x="7" y="28"/>
                  </a:cubicBezTo>
                  <a:cubicBezTo>
                    <a:pt x="8" y="28"/>
                    <a:pt x="9" y="27"/>
                    <a:pt x="10" y="27"/>
                  </a:cubicBezTo>
                  <a:cubicBezTo>
                    <a:pt x="10" y="26"/>
                    <a:pt x="10" y="24"/>
                    <a:pt x="10" y="22"/>
                  </a:cubicBezTo>
                  <a:moveTo>
                    <a:pt x="24" y="22"/>
                  </a:moveTo>
                  <a:cubicBezTo>
                    <a:pt x="23" y="23"/>
                    <a:pt x="23" y="26"/>
                    <a:pt x="23" y="27"/>
                  </a:cubicBezTo>
                  <a:cubicBezTo>
                    <a:pt x="24" y="26"/>
                    <a:pt x="24" y="24"/>
                    <a:pt x="24" y="22"/>
                  </a:cubicBezTo>
                  <a:cubicBezTo>
                    <a:pt x="24" y="22"/>
                    <a:pt x="24" y="22"/>
                    <a:pt x="24" y="22"/>
                  </a:cubicBezTo>
                  <a:moveTo>
                    <a:pt x="14" y="20"/>
                  </a:moveTo>
                  <a:cubicBezTo>
                    <a:pt x="13" y="21"/>
                    <a:pt x="13" y="21"/>
                    <a:pt x="13" y="21"/>
                  </a:cubicBezTo>
                  <a:cubicBezTo>
                    <a:pt x="13" y="23"/>
                    <a:pt x="12" y="25"/>
                    <a:pt x="12" y="27"/>
                  </a:cubicBezTo>
                  <a:cubicBezTo>
                    <a:pt x="13" y="26"/>
                    <a:pt x="13" y="26"/>
                    <a:pt x="13" y="26"/>
                  </a:cubicBezTo>
                  <a:cubicBezTo>
                    <a:pt x="14" y="25"/>
                    <a:pt x="14" y="22"/>
                    <a:pt x="14" y="20"/>
                  </a:cubicBezTo>
                  <a:moveTo>
                    <a:pt x="22" y="19"/>
                  </a:moveTo>
                  <a:cubicBezTo>
                    <a:pt x="22" y="19"/>
                    <a:pt x="22" y="19"/>
                    <a:pt x="22" y="19"/>
                  </a:cubicBezTo>
                  <a:cubicBezTo>
                    <a:pt x="21" y="20"/>
                    <a:pt x="22" y="24"/>
                    <a:pt x="22" y="24"/>
                  </a:cubicBezTo>
                  <a:cubicBezTo>
                    <a:pt x="21" y="26"/>
                    <a:pt x="21" y="27"/>
                    <a:pt x="21" y="28"/>
                  </a:cubicBezTo>
                  <a:cubicBezTo>
                    <a:pt x="22" y="29"/>
                    <a:pt x="22" y="29"/>
                    <a:pt x="22" y="29"/>
                  </a:cubicBezTo>
                  <a:cubicBezTo>
                    <a:pt x="22" y="29"/>
                    <a:pt x="22" y="29"/>
                    <a:pt x="22" y="29"/>
                  </a:cubicBezTo>
                  <a:cubicBezTo>
                    <a:pt x="22" y="29"/>
                    <a:pt x="23" y="29"/>
                    <a:pt x="23" y="29"/>
                  </a:cubicBezTo>
                  <a:cubicBezTo>
                    <a:pt x="23" y="26"/>
                    <a:pt x="23" y="21"/>
                    <a:pt x="23" y="21"/>
                  </a:cubicBezTo>
                  <a:cubicBezTo>
                    <a:pt x="23" y="19"/>
                    <a:pt x="22" y="19"/>
                    <a:pt x="22" y="19"/>
                  </a:cubicBezTo>
                  <a:moveTo>
                    <a:pt x="17" y="17"/>
                  </a:moveTo>
                  <a:cubicBezTo>
                    <a:pt x="17" y="18"/>
                    <a:pt x="16" y="19"/>
                    <a:pt x="16" y="19"/>
                  </a:cubicBezTo>
                  <a:cubicBezTo>
                    <a:pt x="16" y="19"/>
                    <a:pt x="16" y="19"/>
                    <a:pt x="16" y="19"/>
                  </a:cubicBezTo>
                  <a:cubicBezTo>
                    <a:pt x="15" y="21"/>
                    <a:pt x="16" y="24"/>
                    <a:pt x="16" y="24"/>
                  </a:cubicBezTo>
                  <a:cubicBezTo>
                    <a:pt x="16" y="25"/>
                    <a:pt x="16" y="26"/>
                    <a:pt x="16" y="26"/>
                  </a:cubicBezTo>
                  <a:cubicBezTo>
                    <a:pt x="16" y="26"/>
                    <a:pt x="16" y="26"/>
                    <a:pt x="16" y="26"/>
                  </a:cubicBezTo>
                  <a:cubicBezTo>
                    <a:pt x="17" y="26"/>
                    <a:pt x="17" y="26"/>
                    <a:pt x="18" y="26"/>
                  </a:cubicBezTo>
                  <a:cubicBezTo>
                    <a:pt x="18" y="24"/>
                    <a:pt x="18" y="22"/>
                    <a:pt x="18" y="22"/>
                  </a:cubicBezTo>
                  <a:cubicBezTo>
                    <a:pt x="18" y="19"/>
                    <a:pt x="17" y="18"/>
                    <a:pt x="17" y="17"/>
                  </a:cubicBezTo>
                  <a:moveTo>
                    <a:pt x="5" y="0"/>
                  </a:moveTo>
                  <a:cubicBezTo>
                    <a:pt x="0" y="0"/>
                    <a:pt x="12" y="9"/>
                    <a:pt x="12" y="9"/>
                  </a:cubicBezTo>
                  <a:cubicBezTo>
                    <a:pt x="10" y="11"/>
                    <a:pt x="15" y="11"/>
                    <a:pt x="15" y="11"/>
                  </a:cubicBezTo>
                  <a:cubicBezTo>
                    <a:pt x="12" y="13"/>
                    <a:pt x="10" y="15"/>
                    <a:pt x="9" y="15"/>
                  </a:cubicBezTo>
                  <a:cubicBezTo>
                    <a:pt x="10" y="16"/>
                    <a:pt x="11" y="17"/>
                    <a:pt x="11" y="17"/>
                  </a:cubicBezTo>
                  <a:cubicBezTo>
                    <a:pt x="11" y="17"/>
                    <a:pt x="11" y="17"/>
                    <a:pt x="11" y="17"/>
                  </a:cubicBezTo>
                  <a:cubicBezTo>
                    <a:pt x="13" y="17"/>
                    <a:pt x="14" y="16"/>
                    <a:pt x="14" y="16"/>
                  </a:cubicBezTo>
                  <a:cubicBezTo>
                    <a:pt x="15" y="16"/>
                    <a:pt x="15" y="16"/>
                    <a:pt x="16" y="16"/>
                  </a:cubicBezTo>
                  <a:cubicBezTo>
                    <a:pt x="17" y="16"/>
                    <a:pt x="18" y="16"/>
                    <a:pt x="19" y="17"/>
                  </a:cubicBezTo>
                  <a:cubicBezTo>
                    <a:pt x="19" y="17"/>
                    <a:pt x="20" y="18"/>
                    <a:pt x="20" y="27"/>
                  </a:cubicBezTo>
                  <a:cubicBezTo>
                    <a:pt x="20" y="27"/>
                    <a:pt x="20" y="27"/>
                    <a:pt x="20" y="27"/>
                  </a:cubicBezTo>
                  <a:cubicBezTo>
                    <a:pt x="21" y="22"/>
                    <a:pt x="20" y="20"/>
                    <a:pt x="20" y="20"/>
                  </a:cubicBezTo>
                  <a:cubicBezTo>
                    <a:pt x="20" y="17"/>
                    <a:pt x="21" y="17"/>
                    <a:pt x="21" y="17"/>
                  </a:cubicBezTo>
                  <a:cubicBezTo>
                    <a:pt x="22" y="17"/>
                    <a:pt x="22" y="17"/>
                    <a:pt x="22" y="17"/>
                  </a:cubicBezTo>
                  <a:cubicBezTo>
                    <a:pt x="22" y="17"/>
                    <a:pt x="22" y="17"/>
                    <a:pt x="22" y="17"/>
                  </a:cubicBezTo>
                  <a:cubicBezTo>
                    <a:pt x="23" y="17"/>
                    <a:pt x="23" y="18"/>
                    <a:pt x="23" y="18"/>
                  </a:cubicBezTo>
                  <a:cubicBezTo>
                    <a:pt x="23" y="15"/>
                    <a:pt x="22" y="13"/>
                    <a:pt x="21" y="9"/>
                  </a:cubicBezTo>
                  <a:cubicBezTo>
                    <a:pt x="15" y="1"/>
                    <a:pt x="7" y="1"/>
                    <a:pt x="7" y="1"/>
                  </a:cubicBezTo>
                  <a:cubicBezTo>
                    <a:pt x="6" y="1"/>
                    <a:pt x="6"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8" name="Freeform 578"/>
            <p:cNvSpPr>
              <a:spLocks/>
            </p:cNvSpPr>
            <p:nvPr/>
          </p:nvSpPr>
          <p:spPr bwMode="auto">
            <a:xfrm>
              <a:off x="1326" y="2723"/>
              <a:ext cx="2" cy="1"/>
            </a:xfrm>
            <a:custGeom>
              <a:avLst/>
              <a:gdLst>
                <a:gd name="T0" fmla="*/ 0 w 1"/>
                <a:gd name="T1" fmla="*/ 0 h 1"/>
                <a:gd name="T2" fmla="*/ 1 w 1"/>
                <a:gd name="T3" fmla="*/ 1 h 1"/>
                <a:gd name="T4" fmla="*/ 1 w 1"/>
                <a:gd name="T5" fmla="*/ 1 h 1"/>
                <a:gd name="T6" fmla="*/ 1 w 1"/>
                <a:gd name="T7" fmla="*/ 1 h 1"/>
                <a:gd name="T8" fmla="*/ 1 w 1"/>
                <a:gd name="T9" fmla="*/ 1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1"/>
                    <a:pt x="0" y="1"/>
                    <a:pt x="1" y="1"/>
                  </a:cubicBezTo>
                  <a:cubicBezTo>
                    <a:pt x="1" y="1"/>
                    <a:pt x="1" y="1"/>
                    <a:pt x="1" y="1"/>
                  </a:cubicBezTo>
                  <a:cubicBezTo>
                    <a:pt x="1" y="1"/>
                    <a:pt x="1" y="1"/>
                    <a:pt x="1" y="1"/>
                  </a:cubicBezTo>
                  <a:cubicBezTo>
                    <a:pt x="1" y="1"/>
                    <a:pt x="1" y="1"/>
                    <a:pt x="1" y="1"/>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9" name="Freeform 579"/>
            <p:cNvSpPr>
              <a:spLocks noEditPoints="1"/>
            </p:cNvSpPr>
            <p:nvPr/>
          </p:nvSpPr>
          <p:spPr bwMode="auto">
            <a:xfrm>
              <a:off x="1328" y="2702"/>
              <a:ext cx="13" cy="21"/>
            </a:xfrm>
            <a:custGeom>
              <a:avLst/>
              <a:gdLst>
                <a:gd name="T0" fmla="*/ 3 w 9"/>
                <a:gd name="T1" fmla="*/ 9 h 14"/>
                <a:gd name="T2" fmla="*/ 1 w 9"/>
                <a:gd name="T3" fmla="*/ 11 h 14"/>
                <a:gd name="T4" fmla="*/ 0 w 9"/>
                <a:gd name="T5" fmla="*/ 14 h 14"/>
                <a:gd name="T6" fmla="*/ 0 w 9"/>
                <a:gd name="T7" fmla="*/ 14 h 14"/>
                <a:gd name="T8" fmla="*/ 3 w 9"/>
                <a:gd name="T9" fmla="*/ 13 h 14"/>
                <a:gd name="T10" fmla="*/ 3 w 9"/>
                <a:gd name="T11" fmla="*/ 12 h 14"/>
                <a:gd name="T12" fmla="*/ 3 w 9"/>
                <a:gd name="T13" fmla="*/ 9 h 14"/>
                <a:gd name="T14" fmla="*/ 9 w 9"/>
                <a:gd name="T15" fmla="*/ 6 h 14"/>
                <a:gd name="T16" fmla="*/ 6 w 9"/>
                <a:gd name="T17" fmla="*/ 7 h 14"/>
                <a:gd name="T18" fmla="*/ 6 w 9"/>
                <a:gd name="T19" fmla="*/ 12 h 14"/>
                <a:gd name="T20" fmla="*/ 8 w 9"/>
                <a:gd name="T21" fmla="*/ 12 h 14"/>
                <a:gd name="T22" fmla="*/ 9 w 9"/>
                <a:gd name="T23" fmla="*/ 6 h 14"/>
                <a:gd name="T24" fmla="*/ 5 w 9"/>
                <a:gd name="T25" fmla="*/ 0 h 14"/>
                <a:gd name="T26" fmla="*/ 5 w 9"/>
                <a:gd name="T27" fmla="*/ 2 h 14"/>
                <a:gd name="T28" fmla="*/ 7 w 9"/>
                <a:gd name="T29" fmla="*/ 2 h 14"/>
                <a:gd name="T30" fmla="*/ 7 w 9"/>
                <a:gd name="T31" fmla="*/ 2 h 14"/>
                <a:gd name="T32" fmla="*/ 7 w 9"/>
                <a:gd name="T33" fmla="*/ 2 h 14"/>
                <a:gd name="T34" fmla="*/ 5 w 9"/>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 h="14">
                  <a:moveTo>
                    <a:pt x="3" y="9"/>
                  </a:moveTo>
                  <a:cubicBezTo>
                    <a:pt x="2" y="10"/>
                    <a:pt x="1" y="11"/>
                    <a:pt x="1" y="11"/>
                  </a:cubicBezTo>
                  <a:cubicBezTo>
                    <a:pt x="1" y="12"/>
                    <a:pt x="0" y="13"/>
                    <a:pt x="0" y="14"/>
                  </a:cubicBezTo>
                  <a:cubicBezTo>
                    <a:pt x="0" y="14"/>
                    <a:pt x="0" y="14"/>
                    <a:pt x="0" y="14"/>
                  </a:cubicBezTo>
                  <a:cubicBezTo>
                    <a:pt x="1" y="14"/>
                    <a:pt x="2" y="14"/>
                    <a:pt x="3" y="13"/>
                  </a:cubicBezTo>
                  <a:cubicBezTo>
                    <a:pt x="3" y="13"/>
                    <a:pt x="3" y="12"/>
                    <a:pt x="3" y="12"/>
                  </a:cubicBezTo>
                  <a:cubicBezTo>
                    <a:pt x="3" y="12"/>
                    <a:pt x="3" y="11"/>
                    <a:pt x="3" y="9"/>
                  </a:cubicBezTo>
                  <a:moveTo>
                    <a:pt x="9" y="6"/>
                  </a:moveTo>
                  <a:cubicBezTo>
                    <a:pt x="8" y="7"/>
                    <a:pt x="7" y="7"/>
                    <a:pt x="6" y="7"/>
                  </a:cubicBezTo>
                  <a:cubicBezTo>
                    <a:pt x="6" y="9"/>
                    <a:pt x="6" y="11"/>
                    <a:pt x="6" y="12"/>
                  </a:cubicBezTo>
                  <a:cubicBezTo>
                    <a:pt x="7" y="12"/>
                    <a:pt x="8" y="12"/>
                    <a:pt x="8" y="12"/>
                  </a:cubicBezTo>
                  <a:cubicBezTo>
                    <a:pt x="8" y="10"/>
                    <a:pt x="9" y="8"/>
                    <a:pt x="9" y="6"/>
                  </a:cubicBezTo>
                  <a:moveTo>
                    <a:pt x="5" y="0"/>
                  </a:moveTo>
                  <a:cubicBezTo>
                    <a:pt x="3" y="2"/>
                    <a:pt x="4" y="2"/>
                    <a:pt x="5" y="2"/>
                  </a:cubicBezTo>
                  <a:cubicBezTo>
                    <a:pt x="6" y="2"/>
                    <a:pt x="7" y="2"/>
                    <a:pt x="7" y="2"/>
                  </a:cubicBezTo>
                  <a:cubicBezTo>
                    <a:pt x="7" y="2"/>
                    <a:pt x="7" y="2"/>
                    <a:pt x="7" y="2"/>
                  </a:cubicBezTo>
                  <a:cubicBezTo>
                    <a:pt x="7" y="2"/>
                    <a:pt x="7" y="2"/>
                    <a:pt x="7" y="2"/>
                  </a:cubicBezTo>
                  <a:cubicBezTo>
                    <a:pt x="7" y="2"/>
                    <a:pt x="6" y="1"/>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0" name="Freeform 580"/>
            <p:cNvSpPr>
              <a:spLocks noEditPoints="1"/>
            </p:cNvSpPr>
            <p:nvPr/>
          </p:nvSpPr>
          <p:spPr bwMode="auto">
            <a:xfrm>
              <a:off x="1341" y="2704"/>
              <a:ext cx="10" cy="16"/>
            </a:xfrm>
            <a:custGeom>
              <a:avLst/>
              <a:gdLst>
                <a:gd name="T0" fmla="*/ 3 w 7"/>
                <a:gd name="T1" fmla="*/ 3 h 11"/>
                <a:gd name="T2" fmla="*/ 1 w 7"/>
                <a:gd name="T3" fmla="*/ 4 h 11"/>
                <a:gd name="T4" fmla="*/ 0 w 7"/>
                <a:gd name="T5" fmla="*/ 10 h 11"/>
                <a:gd name="T6" fmla="*/ 3 w 7"/>
                <a:gd name="T7" fmla="*/ 10 h 11"/>
                <a:gd name="T8" fmla="*/ 3 w 7"/>
                <a:gd name="T9" fmla="*/ 8 h 11"/>
                <a:gd name="T10" fmla="*/ 3 w 7"/>
                <a:gd name="T11" fmla="*/ 3 h 11"/>
                <a:gd name="T12" fmla="*/ 3 w 7"/>
                <a:gd name="T13" fmla="*/ 0 h 11"/>
                <a:gd name="T14" fmla="*/ 1 w 7"/>
                <a:gd name="T15" fmla="*/ 0 h 11"/>
                <a:gd name="T16" fmla="*/ 2 w 7"/>
                <a:gd name="T17" fmla="*/ 0 h 11"/>
                <a:gd name="T18" fmla="*/ 4 w 7"/>
                <a:gd name="T19" fmla="*/ 1 h 11"/>
                <a:gd name="T20" fmla="*/ 5 w 7"/>
                <a:gd name="T21" fmla="*/ 6 h 11"/>
                <a:gd name="T22" fmla="*/ 5 w 7"/>
                <a:gd name="T23" fmla="*/ 10 h 11"/>
                <a:gd name="T24" fmla="*/ 7 w 7"/>
                <a:gd name="T25" fmla="*/ 11 h 11"/>
                <a:gd name="T26" fmla="*/ 6 w 7"/>
                <a:gd name="T27" fmla="*/ 1 h 11"/>
                <a:gd name="T28" fmla="*/ 3 w 7"/>
                <a:gd name="T2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1">
                  <a:moveTo>
                    <a:pt x="3" y="3"/>
                  </a:moveTo>
                  <a:cubicBezTo>
                    <a:pt x="2" y="4"/>
                    <a:pt x="1" y="4"/>
                    <a:pt x="1" y="4"/>
                  </a:cubicBezTo>
                  <a:cubicBezTo>
                    <a:pt x="1" y="6"/>
                    <a:pt x="1" y="9"/>
                    <a:pt x="0" y="10"/>
                  </a:cubicBezTo>
                  <a:cubicBezTo>
                    <a:pt x="1" y="10"/>
                    <a:pt x="2" y="10"/>
                    <a:pt x="3" y="10"/>
                  </a:cubicBezTo>
                  <a:cubicBezTo>
                    <a:pt x="3" y="10"/>
                    <a:pt x="3" y="9"/>
                    <a:pt x="3" y="8"/>
                  </a:cubicBezTo>
                  <a:cubicBezTo>
                    <a:pt x="3" y="8"/>
                    <a:pt x="2" y="5"/>
                    <a:pt x="3" y="3"/>
                  </a:cubicBezTo>
                  <a:moveTo>
                    <a:pt x="3" y="0"/>
                  </a:moveTo>
                  <a:cubicBezTo>
                    <a:pt x="2" y="0"/>
                    <a:pt x="2" y="0"/>
                    <a:pt x="1" y="0"/>
                  </a:cubicBezTo>
                  <a:cubicBezTo>
                    <a:pt x="2" y="0"/>
                    <a:pt x="2" y="0"/>
                    <a:pt x="2" y="0"/>
                  </a:cubicBezTo>
                  <a:cubicBezTo>
                    <a:pt x="4" y="0"/>
                    <a:pt x="4" y="1"/>
                    <a:pt x="4" y="1"/>
                  </a:cubicBezTo>
                  <a:cubicBezTo>
                    <a:pt x="4" y="2"/>
                    <a:pt x="5" y="3"/>
                    <a:pt x="5" y="6"/>
                  </a:cubicBezTo>
                  <a:cubicBezTo>
                    <a:pt x="5" y="6"/>
                    <a:pt x="5" y="8"/>
                    <a:pt x="5" y="10"/>
                  </a:cubicBezTo>
                  <a:cubicBezTo>
                    <a:pt x="6" y="10"/>
                    <a:pt x="6" y="11"/>
                    <a:pt x="7" y="11"/>
                  </a:cubicBezTo>
                  <a:cubicBezTo>
                    <a:pt x="7" y="2"/>
                    <a:pt x="6" y="1"/>
                    <a:pt x="6" y="1"/>
                  </a:cubicBezTo>
                  <a:cubicBezTo>
                    <a:pt x="5"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1" name="Freeform 581"/>
            <p:cNvSpPr>
              <a:spLocks/>
            </p:cNvSpPr>
            <p:nvPr/>
          </p:nvSpPr>
          <p:spPr bwMode="auto">
            <a:xfrm>
              <a:off x="1351" y="2705"/>
              <a:ext cx="6" cy="18"/>
            </a:xfrm>
            <a:custGeom>
              <a:avLst/>
              <a:gdLst>
                <a:gd name="T0" fmla="*/ 1 w 4"/>
                <a:gd name="T1" fmla="*/ 0 h 12"/>
                <a:gd name="T2" fmla="*/ 0 w 4"/>
                <a:gd name="T3" fmla="*/ 3 h 12"/>
                <a:gd name="T4" fmla="*/ 0 w 4"/>
                <a:gd name="T5" fmla="*/ 10 h 12"/>
                <a:gd name="T6" fmla="*/ 1 w 4"/>
                <a:gd name="T7" fmla="*/ 11 h 12"/>
                <a:gd name="T8" fmla="*/ 2 w 4"/>
                <a:gd name="T9" fmla="*/ 7 h 12"/>
                <a:gd name="T10" fmla="*/ 2 w 4"/>
                <a:gd name="T11" fmla="*/ 2 h 12"/>
                <a:gd name="T12" fmla="*/ 2 w 4"/>
                <a:gd name="T13" fmla="*/ 2 h 12"/>
                <a:gd name="T14" fmla="*/ 3 w 4"/>
                <a:gd name="T15" fmla="*/ 4 h 12"/>
                <a:gd name="T16" fmla="*/ 3 w 4"/>
                <a:gd name="T17" fmla="*/ 12 h 12"/>
                <a:gd name="T18" fmla="*/ 3 w 4"/>
                <a:gd name="T19" fmla="*/ 10 h 12"/>
                <a:gd name="T20" fmla="*/ 4 w 4"/>
                <a:gd name="T21" fmla="*/ 5 h 12"/>
                <a:gd name="T22" fmla="*/ 3 w 4"/>
                <a:gd name="T23" fmla="*/ 1 h 12"/>
                <a:gd name="T24" fmla="*/ 2 w 4"/>
                <a:gd name="T25" fmla="*/ 0 h 12"/>
                <a:gd name="T26" fmla="*/ 2 w 4"/>
                <a:gd name="T27" fmla="*/ 0 h 12"/>
                <a:gd name="T28" fmla="*/ 1 w 4"/>
                <a:gd name="T2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 h="12">
                  <a:moveTo>
                    <a:pt x="1" y="0"/>
                  </a:moveTo>
                  <a:cubicBezTo>
                    <a:pt x="1" y="0"/>
                    <a:pt x="0" y="0"/>
                    <a:pt x="0" y="3"/>
                  </a:cubicBezTo>
                  <a:cubicBezTo>
                    <a:pt x="0" y="3"/>
                    <a:pt x="1" y="5"/>
                    <a:pt x="0" y="10"/>
                  </a:cubicBezTo>
                  <a:cubicBezTo>
                    <a:pt x="1" y="11"/>
                    <a:pt x="1" y="11"/>
                    <a:pt x="1" y="11"/>
                  </a:cubicBezTo>
                  <a:cubicBezTo>
                    <a:pt x="1" y="10"/>
                    <a:pt x="1" y="9"/>
                    <a:pt x="2" y="7"/>
                  </a:cubicBezTo>
                  <a:cubicBezTo>
                    <a:pt x="2" y="7"/>
                    <a:pt x="1" y="3"/>
                    <a:pt x="2" y="2"/>
                  </a:cubicBezTo>
                  <a:cubicBezTo>
                    <a:pt x="2" y="2"/>
                    <a:pt x="2" y="2"/>
                    <a:pt x="2" y="2"/>
                  </a:cubicBezTo>
                  <a:cubicBezTo>
                    <a:pt x="2" y="2"/>
                    <a:pt x="3" y="2"/>
                    <a:pt x="3" y="4"/>
                  </a:cubicBezTo>
                  <a:cubicBezTo>
                    <a:pt x="3" y="4"/>
                    <a:pt x="3" y="9"/>
                    <a:pt x="3" y="12"/>
                  </a:cubicBezTo>
                  <a:cubicBezTo>
                    <a:pt x="3" y="12"/>
                    <a:pt x="3" y="11"/>
                    <a:pt x="3" y="10"/>
                  </a:cubicBezTo>
                  <a:cubicBezTo>
                    <a:pt x="3" y="9"/>
                    <a:pt x="3" y="6"/>
                    <a:pt x="4" y="5"/>
                  </a:cubicBezTo>
                  <a:cubicBezTo>
                    <a:pt x="4" y="3"/>
                    <a:pt x="4" y="2"/>
                    <a:pt x="3" y="1"/>
                  </a:cubicBezTo>
                  <a:cubicBezTo>
                    <a:pt x="3" y="1"/>
                    <a:pt x="3" y="0"/>
                    <a:pt x="2" y="0"/>
                  </a:cubicBezTo>
                  <a:cubicBezTo>
                    <a:pt x="2" y="0"/>
                    <a:pt x="2" y="0"/>
                    <a:pt x="2" y="0"/>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2" name="Freeform 582"/>
            <p:cNvSpPr>
              <a:spLocks/>
            </p:cNvSpPr>
            <p:nvPr/>
          </p:nvSpPr>
          <p:spPr bwMode="auto">
            <a:xfrm>
              <a:off x="1294" y="2704"/>
              <a:ext cx="41" cy="75"/>
            </a:xfrm>
            <a:custGeom>
              <a:avLst/>
              <a:gdLst>
                <a:gd name="T0" fmla="*/ 28 w 28"/>
                <a:gd name="T1" fmla="*/ 35 h 52"/>
                <a:gd name="T2" fmla="*/ 27 w 28"/>
                <a:gd name="T3" fmla="*/ 40 h 52"/>
                <a:gd name="T4" fmla="*/ 25 w 28"/>
                <a:gd name="T5" fmla="*/ 43 h 52"/>
                <a:gd name="T6" fmla="*/ 22 w 28"/>
                <a:gd name="T7" fmla="*/ 45 h 52"/>
                <a:gd name="T8" fmla="*/ 18 w 28"/>
                <a:gd name="T9" fmla="*/ 47 h 52"/>
                <a:gd name="T10" fmla="*/ 18 w 28"/>
                <a:gd name="T11" fmla="*/ 50 h 52"/>
                <a:gd name="T12" fmla="*/ 18 w 28"/>
                <a:gd name="T13" fmla="*/ 52 h 52"/>
                <a:gd name="T14" fmla="*/ 16 w 28"/>
                <a:gd name="T15" fmla="*/ 52 h 52"/>
                <a:gd name="T16" fmla="*/ 12 w 28"/>
                <a:gd name="T17" fmla="*/ 52 h 52"/>
                <a:gd name="T18" fmla="*/ 11 w 28"/>
                <a:gd name="T19" fmla="*/ 52 h 52"/>
                <a:gd name="T20" fmla="*/ 10 w 28"/>
                <a:gd name="T21" fmla="*/ 50 h 52"/>
                <a:gd name="T22" fmla="*/ 10 w 28"/>
                <a:gd name="T23" fmla="*/ 47 h 52"/>
                <a:gd name="T24" fmla="*/ 4 w 28"/>
                <a:gd name="T25" fmla="*/ 46 h 52"/>
                <a:gd name="T26" fmla="*/ 0 w 28"/>
                <a:gd name="T27" fmla="*/ 45 h 52"/>
                <a:gd name="T28" fmla="*/ 0 w 28"/>
                <a:gd name="T29" fmla="*/ 44 h 52"/>
                <a:gd name="T30" fmla="*/ 0 w 28"/>
                <a:gd name="T31" fmla="*/ 41 h 52"/>
                <a:gd name="T32" fmla="*/ 1 w 28"/>
                <a:gd name="T33" fmla="*/ 39 h 52"/>
                <a:gd name="T34" fmla="*/ 2 w 28"/>
                <a:gd name="T35" fmla="*/ 39 h 52"/>
                <a:gd name="T36" fmla="*/ 2 w 28"/>
                <a:gd name="T37" fmla="*/ 39 h 52"/>
                <a:gd name="T38" fmla="*/ 3 w 28"/>
                <a:gd name="T39" fmla="*/ 39 h 52"/>
                <a:gd name="T40" fmla="*/ 6 w 28"/>
                <a:gd name="T41" fmla="*/ 40 h 52"/>
                <a:gd name="T42" fmla="*/ 11 w 28"/>
                <a:gd name="T43" fmla="*/ 40 h 52"/>
                <a:gd name="T44" fmla="*/ 17 w 28"/>
                <a:gd name="T45" fmla="*/ 39 h 52"/>
                <a:gd name="T46" fmla="*/ 20 w 28"/>
                <a:gd name="T47" fmla="*/ 36 h 52"/>
                <a:gd name="T48" fmla="*/ 18 w 28"/>
                <a:gd name="T49" fmla="*/ 32 h 52"/>
                <a:gd name="T50" fmla="*/ 12 w 28"/>
                <a:gd name="T51" fmla="*/ 29 h 52"/>
                <a:gd name="T52" fmla="*/ 8 w 28"/>
                <a:gd name="T53" fmla="*/ 27 h 52"/>
                <a:gd name="T54" fmla="*/ 4 w 28"/>
                <a:gd name="T55" fmla="*/ 24 h 52"/>
                <a:gd name="T56" fmla="*/ 2 w 28"/>
                <a:gd name="T57" fmla="*/ 21 h 52"/>
                <a:gd name="T58" fmla="*/ 1 w 28"/>
                <a:gd name="T59" fmla="*/ 16 h 52"/>
                <a:gd name="T60" fmla="*/ 4 w 28"/>
                <a:gd name="T61" fmla="*/ 9 h 52"/>
                <a:gd name="T62" fmla="*/ 11 w 28"/>
                <a:gd name="T63" fmla="*/ 5 h 52"/>
                <a:gd name="T64" fmla="*/ 11 w 28"/>
                <a:gd name="T65" fmla="*/ 2 h 52"/>
                <a:gd name="T66" fmla="*/ 12 w 28"/>
                <a:gd name="T67" fmla="*/ 0 h 52"/>
                <a:gd name="T68" fmla="*/ 14 w 28"/>
                <a:gd name="T69" fmla="*/ 0 h 52"/>
                <a:gd name="T70" fmla="*/ 17 w 28"/>
                <a:gd name="T71" fmla="*/ 0 h 52"/>
                <a:gd name="T72" fmla="*/ 19 w 28"/>
                <a:gd name="T73" fmla="*/ 0 h 52"/>
                <a:gd name="T74" fmla="*/ 19 w 28"/>
                <a:gd name="T75" fmla="*/ 2 h 52"/>
                <a:gd name="T76" fmla="*/ 19 w 28"/>
                <a:gd name="T77" fmla="*/ 5 h 52"/>
                <a:gd name="T78" fmla="*/ 23 w 28"/>
                <a:gd name="T79" fmla="*/ 6 h 52"/>
                <a:gd name="T80" fmla="*/ 25 w 28"/>
                <a:gd name="T81" fmla="*/ 6 h 52"/>
                <a:gd name="T82" fmla="*/ 26 w 28"/>
                <a:gd name="T83" fmla="*/ 7 h 52"/>
                <a:gd name="T84" fmla="*/ 25 w 28"/>
                <a:gd name="T85" fmla="*/ 10 h 52"/>
                <a:gd name="T86" fmla="*/ 25 w 28"/>
                <a:gd name="T87" fmla="*/ 12 h 52"/>
                <a:gd name="T88" fmla="*/ 24 w 28"/>
                <a:gd name="T89" fmla="*/ 12 h 52"/>
                <a:gd name="T90" fmla="*/ 20 w 28"/>
                <a:gd name="T91" fmla="*/ 12 h 52"/>
                <a:gd name="T92" fmla="*/ 16 w 28"/>
                <a:gd name="T93" fmla="*/ 11 h 52"/>
                <a:gd name="T94" fmla="*/ 11 w 28"/>
                <a:gd name="T95" fmla="*/ 13 h 52"/>
                <a:gd name="T96" fmla="*/ 9 w 28"/>
                <a:gd name="T97" fmla="*/ 16 h 52"/>
                <a:gd name="T98" fmla="*/ 11 w 28"/>
                <a:gd name="T99" fmla="*/ 19 h 52"/>
                <a:gd name="T100" fmla="*/ 16 w 28"/>
                <a:gd name="T101" fmla="*/ 22 h 52"/>
                <a:gd name="T102" fmla="*/ 25 w 28"/>
                <a:gd name="T103" fmla="*/ 27 h 52"/>
                <a:gd name="T104" fmla="*/ 28 w 28"/>
                <a:gd name="T105" fmla="*/ 3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 h="52">
                  <a:moveTo>
                    <a:pt x="28" y="35"/>
                  </a:moveTo>
                  <a:cubicBezTo>
                    <a:pt x="28" y="37"/>
                    <a:pt x="28" y="39"/>
                    <a:pt x="27" y="40"/>
                  </a:cubicBezTo>
                  <a:cubicBezTo>
                    <a:pt x="27" y="41"/>
                    <a:pt x="26" y="42"/>
                    <a:pt x="25" y="43"/>
                  </a:cubicBezTo>
                  <a:cubicBezTo>
                    <a:pt x="24" y="44"/>
                    <a:pt x="23" y="45"/>
                    <a:pt x="22" y="45"/>
                  </a:cubicBezTo>
                  <a:cubicBezTo>
                    <a:pt x="21" y="46"/>
                    <a:pt x="19" y="46"/>
                    <a:pt x="18" y="47"/>
                  </a:cubicBezTo>
                  <a:cubicBezTo>
                    <a:pt x="18" y="50"/>
                    <a:pt x="18" y="50"/>
                    <a:pt x="18" y="50"/>
                  </a:cubicBezTo>
                  <a:cubicBezTo>
                    <a:pt x="18" y="51"/>
                    <a:pt x="18" y="51"/>
                    <a:pt x="18" y="52"/>
                  </a:cubicBezTo>
                  <a:cubicBezTo>
                    <a:pt x="17" y="52"/>
                    <a:pt x="17" y="52"/>
                    <a:pt x="16" y="52"/>
                  </a:cubicBezTo>
                  <a:cubicBezTo>
                    <a:pt x="12" y="52"/>
                    <a:pt x="12" y="52"/>
                    <a:pt x="12" y="52"/>
                  </a:cubicBezTo>
                  <a:cubicBezTo>
                    <a:pt x="11" y="52"/>
                    <a:pt x="11" y="52"/>
                    <a:pt x="11" y="52"/>
                  </a:cubicBezTo>
                  <a:cubicBezTo>
                    <a:pt x="10" y="51"/>
                    <a:pt x="10" y="51"/>
                    <a:pt x="10" y="50"/>
                  </a:cubicBezTo>
                  <a:cubicBezTo>
                    <a:pt x="10" y="47"/>
                    <a:pt x="10" y="47"/>
                    <a:pt x="10" y="47"/>
                  </a:cubicBezTo>
                  <a:cubicBezTo>
                    <a:pt x="7" y="47"/>
                    <a:pt x="5" y="47"/>
                    <a:pt x="4" y="46"/>
                  </a:cubicBezTo>
                  <a:cubicBezTo>
                    <a:pt x="2" y="46"/>
                    <a:pt x="1" y="45"/>
                    <a:pt x="0" y="45"/>
                  </a:cubicBezTo>
                  <a:cubicBezTo>
                    <a:pt x="0" y="45"/>
                    <a:pt x="0" y="44"/>
                    <a:pt x="0" y="44"/>
                  </a:cubicBezTo>
                  <a:cubicBezTo>
                    <a:pt x="0" y="43"/>
                    <a:pt x="0" y="42"/>
                    <a:pt x="0" y="41"/>
                  </a:cubicBezTo>
                  <a:cubicBezTo>
                    <a:pt x="1" y="41"/>
                    <a:pt x="1" y="40"/>
                    <a:pt x="1" y="39"/>
                  </a:cubicBezTo>
                  <a:cubicBezTo>
                    <a:pt x="1" y="39"/>
                    <a:pt x="2" y="38"/>
                    <a:pt x="2" y="39"/>
                  </a:cubicBezTo>
                  <a:cubicBezTo>
                    <a:pt x="2" y="39"/>
                    <a:pt x="2" y="39"/>
                    <a:pt x="2" y="39"/>
                  </a:cubicBezTo>
                  <a:cubicBezTo>
                    <a:pt x="3" y="39"/>
                    <a:pt x="3" y="39"/>
                    <a:pt x="3" y="39"/>
                  </a:cubicBezTo>
                  <a:cubicBezTo>
                    <a:pt x="4" y="39"/>
                    <a:pt x="5" y="40"/>
                    <a:pt x="6" y="40"/>
                  </a:cubicBezTo>
                  <a:cubicBezTo>
                    <a:pt x="7" y="40"/>
                    <a:pt x="9" y="40"/>
                    <a:pt x="11" y="40"/>
                  </a:cubicBezTo>
                  <a:cubicBezTo>
                    <a:pt x="14" y="40"/>
                    <a:pt x="16" y="40"/>
                    <a:pt x="17" y="39"/>
                  </a:cubicBezTo>
                  <a:cubicBezTo>
                    <a:pt x="19" y="39"/>
                    <a:pt x="20" y="37"/>
                    <a:pt x="20" y="36"/>
                  </a:cubicBezTo>
                  <a:cubicBezTo>
                    <a:pt x="20" y="34"/>
                    <a:pt x="19" y="33"/>
                    <a:pt x="18" y="32"/>
                  </a:cubicBezTo>
                  <a:cubicBezTo>
                    <a:pt x="17" y="31"/>
                    <a:pt x="15" y="30"/>
                    <a:pt x="12" y="29"/>
                  </a:cubicBezTo>
                  <a:cubicBezTo>
                    <a:pt x="11" y="28"/>
                    <a:pt x="9" y="27"/>
                    <a:pt x="8" y="27"/>
                  </a:cubicBezTo>
                  <a:cubicBezTo>
                    <a:pt x="7" y="26"/>
                    <a:pt x="5" y="25"/>
                    <a:pt x="4" y="24"/>
                  </a:cubicBezTo>
                  <a:cubicBezTo>
                    <a:pt x="3" y="23"/>
                    <a:pt x="3" y="22"/>
                    <a:pt x="2" y="21"/>
                  </a:cubicBezTo>
                  <a:cubicBezTo>
                    <a:pt x="1" y="19"/>
                    <a:pt x="1" y="18"/>
                    <a:pt x="1" y="16"/>
                  </a:cubicBezTo>
                  <a:cubicBezTo>
                    <a:pt x="1" y="14"/>
                    <a:pt x="2" y="11"/>
                    <a:pt x="4" y="9"/>
                  </a:cubicBezTo>
                  <a:cubicBezTo>
                    <a:pt x="5" y="7"/>
                    <a:pt x="8" y="6"/>
                    <a:pt x="11" y="5"/>
                  </a:cubicBezTo>
                  <a:cubicBezTo>
                    <a:pt x="11" y="2"/>
                    <a:pt x="11" y="2"/>
                    <a:pt x="11" y="2"/>
                  </a:cubicBezTo>
                  <a:cubicBezTo>
                    <a:pt x="11" y="1"/>
                    <a:pt x="11" y="1"/>
                    <a:pt x="12" y="0"/>
                  </a:cubicBezTo>
                  <a:cubicBezTo>
                    <a:pt x="12" y="0"/>
                    <a:pt x="13" y="0"/>
                    <a:pt x="14" y="0"/>
                  </a:cubicBezTo>
                  <a:cubicBezTo>
                    <a:pt x="17" y="0"/>
                    <a:pt x="17" y="0"/>
                    <a:pt x="17" y="0"/>
                  </a:cubicBezTo>
                  <a:cubicBezTo>
                    <a:pt x="18" y="0"/>
                    <a:pt x="19" y="0"/>
                    <a:pt x="19" y="0"/>
                  </a:cubicBezTo>
                  <a:cubicBezTo>
                    <a:pt x="19" y="1"/>
                    <a:pt x="19" y="1"/>
                    <a:pt x="19" y="2"/>
                  </a:cubicBezTo>
                  <a:cubicBezTo>
                    <a:pt x="19" y="5"/>
                    <a:pt x="19" y="5"/>
                    <a:pt x="19" y="5"/>
                  </a:cubicBezTo>
                  <a:cubicBezTo>
                    <a:pt x="21" y="5"/>
                    <a:pt x="22" y="5"/>
                    <a:pt x="23" y="6"/>
                  </a:cubicBezTo>
                  <a:cubicBezTo>
                    <a:pt x="24" y="6"/>
                    <a:pt x="25" y="6"/>
                    <a:pt x="25" y="6"/>
                  </a:cubicBezTo>
                  <a:cubicBezTo>
                    <a:pt x="25" y="6"/>
                    <a:pt x="26" y="7"/>
                    <a:pt x="26" y="7"/>
                  </a:cubicBezTo>
                  <a:cubicBezTo>
                    <a:pt x="26" y="8"/>
                    <a:pt x="26" y="9"/>
                    <a:pt x="25" y="10"/>
                  </a:cubicBezTo>
                  <a:cubicBezTo>
                    <a:pt x="25" y="10"/>
                    <a:pt x="25" y="11"/>
                    <a:pt x="25" y="12"/>
                  </a:cubicBezTo>
                  <a:cubicBezTo>
                    <a:pt x="24" y="12"/>
                    <a:pt x="24" y="13"/>
                    <a:pt x="24" y="12"/>
                  </a:cubicBezTo>
                  <a:cubicBezTo>
                    <a:pt x="23" y="12"/>
                    <a:pt x="22" y="12"/>
                    <a:pt x="20" y="12"/>
                  </a:cubicBezTo>
                  <a:cubicBezTo>
                    <a:pt x="19" y="11"/>
                    <a:pt x="18" y="11"/>
                    <a:pt x="16" y="11"/>
                  </a:cubicBezTo>
                  <a:cubicBezTo>
                    <a:pt x="14" y="11"/>
                    <a:pt x="12" y="12"/>
                    <a:pt x="11" y="13"/>
                  </a:cubicBezTo>
                  <a:cubicBezTo>
                    <a:pt x="10" y="13"/>
                    <a:pt x="9" y="15"/>
                    <a:pt x="9" y="16"/>
                  </a:cubicBezTo>
                  <a:cubicBezTo>
                    <a:pt x="9" y="17"/>
                    <a:pt x="10" y="18"/>
                    <a:pt x="11" y="19"/>
                  </a:cubicBezTo>
                  <a:cubicBezTo>
                    <a:pt x="12" y="20"/>
                    <a:pt x="14" y="21"/>
                    <a:pt x="16" y="22"/>
                  </a:cubicBezTo>
                  <a:cubicBezTo>
                    <a:pt x="20" y="24"/>
                    <a:pt x="23" y="25"/>
                    <a:pt x="25" y="27"/>
                  </a:cubicBezTo>
                  <a:cubicBezTo>
                    <a:pt x="27" y="30"/>
                    <a:pt x="28" y="32"/>
                    <a:pt x="28"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3" name="Freeform 583"/>
            <p:cNvSpPr>
              <a:spLocks noEditPoints="1"/>
            </p:cNvSpPr>
            <p:nvPr/>
          </p:nvSpPr>
          <p:spPr bwMode="auto">
            <a:xfrm>
              <a:off x="1099" y="2654"/>
              <a:ext cx="124" cy="157"/>
            </a:xfrm>
            <a:custGeom>
              <a:avLst/>
              <a:gdLst>
                <a:gd name="T0" fmla="*/ 0 w 124"/>
                <a:gd name="T1" fmla="*/ 125 h 157"/>
                <a:gd name="T2" fmla="*/ 0 w 124"/>
                <a:gd name="T3" fmla="*/ 133 h 157"/>
                <a:gd name="T4" fmla="*/ 3 w 124"/>
                <a:gd name="T5" fmla="*/ 139 h 157"/>
                <a:gd name="T6" fmla="*/ 6 w 124"/>
                <a:gd name="T7" fmla="*/ 141 h 157"/>
                <a:gd name="T8" fmla="*/ 9 w 124"/>
                <a:gd name="T9" fmla="*/ 143 h 157"/>
                <a:gd name="T10" fmla="*/ 13 w 124"/>
                <a:gd name="T11" fmla="*/ 144 h 157"/>
                <a:gd name="T12" fmla="*/ 16 w 124"/>
                <a:gd name="T13" fmla="*/ 143 h 157"/>
                <a:gd name="T14" fmla="*/ 21 w 124"/>
                <a:gd name="T15" fmla="*/ 140 h 157"/>
                <a:gd name="T16" fmla="*/ 24 w 124"/>
                <a:gd name="T17" fmla="*/ 136 h 157"/>
                <a:gd name="T18" fmla="*/ 25 w 124"/>
                <a:gd name="T19" fmla="*/ 127 h 157"/>
                <a:gd name="T20" fmla="*/ 27 w 124"/>
                <a:gd name="T21" fmla="*/ 88 h 157"/>
                <a:gd name="T22" fmla="*/ 29 w 124"/>
                <a:gd name="T23" fmla="*/ 85 h 157"/>
                <a:gd name="T24" fmla="*/ 3 w 124"/>
                <a:gd name="T25" fmla="*/ 157 h 157"/>
                <a:gd name="T26" fmla="*/ 99 w 124"/>
                <a:gd name="T27" fmla="*/ 146 h 157"/>
                <a:gd name="T28" fmla="*/ 98 w 124"/>
                <a:gd name="T29" fmla="*/ 3 h 157"/>
                <a:gd name="T30" fmla="*/ 95 w 124"/>
                <a:gd name="T31" fmla="*/ 0 h 157"/>
                <a:gd name="T32" fmla="*/ 35 w 124"/>
                <a:gd name="T33" fmla="*/ 0 h 157"/>
                <a:gd name="T34" fmla="*/ 31 w 124"/>
                <a:gd name="T35" fmla="*/ 2 h 157"/>
                <a:gd name="T36" fmla="*/ 29 w 124"/>
                <a:gd name="T37" fmla="*/ 6 h 157"/>
                <a:gd name="T38" fmla="*/ 28 w 124"/>
                <a:gd name="T39" fmla="*/ 19 h 157"/>
                <a:gd name="T40" fmla="*/ 25 w 124"/>
                <a:gd name="T41" fmla="*/ 21 h 157"/>
                <a:gd name="T42" fmla="*/ 24 w 124"/>
                <a:gd name="T43" fmla="*/ 22 h 157"/>
                <a:gd name="T44" fmla="*/ 21 w 124"/>
                <a:gd name="T45" fmla="*/ 24 h 157"/>
                <a:gd name="T46" fmla="*/ 19 w 124"/>
                <a:gd name="T47" fmla="*/ 25 h 157"/>
                <a:gd name="T48" fmla="*/ 18 w 124"/>
                <a:gd name="T49" fmla="*/ 27 h 157"/>
                <a:gd name="T50" fmla="*/ 16 w 124"/>
                <a:gd name="T51" fmla="*/ 30 h 157"/>
                <a:gd name="T52" fmla="*/ 13 w 124"/>
                <a:gd name="T53" fmla="*/ 35 h 157"/>
                <a:gd name="T54" fmla="*/ 13 w 124"/>
                <a:gd name="T55" fmla="*/ 83 h 157"/>
                <a:gd name="T56" fmla="*/ 13 w 124"/>
                <a:gd name="T57" fmla="*/ 89 h 157"/>
                <a:gd name="T58" fmla="*/ 12 w 124"/>
                <a:gd name="T59" fmla="*/ 96 h 157"/>
                <a:gd name="T60" fmla="*/ 8 w 124"/>
                <a:gd name="T61" fmla="*/ 104 h 157"/>
                <a:gd name="T62" fmla="*/ 3 w 124"/>
                <a:gd name="T63" fmla="*/ 114 h 157"/>
                <a:gd name="T64" fmla="*/ 0 w 124"/>
                <a:gd name="T65" fmla="*/ 121 h 157"/>
                <a:gd name="T66" fmla="*/ 38 w 124"/>
                <a:gd name="T67" fmla="*/ 14 h 157"/>
                <a:gd name="T68" fmla="*/ 43 w 124"/>
                <a:gd name="T69" fmla="*/ 11 h 157"/>
                <a:gd name="T70" fmla="*/ 85 w 124"/>
                <a:gd name="T71" fmla="*/ 11 h 157"/>
                <a:gd name="T72" fmla="*/ 88 w 124"/>
                <a:gd name="T73" fmla="*/ 14 h 157"/>
                <a:gd name="T74" fmla="*/ 89 w 124"/>
                <a:gd name="T75" fmla="*/ 43 h 157"/>
                <a:gd name="T76" fmla="*/ 88 w 124"/>
                <a:gd name="T77" fmla="*/ 47 h 157"/>
                <a:gd name="T78" fmla="*/ 83 w 124"/>
                <a:gd name="T79" fmla="*/ 50 h 157"/>
                <a:gd name="T80" fmla="*/ 41 w 124"/>
                <a:gd name="T81" fmla="*/ 48 h 157"/>
                <a:gd name="T82" fmla="*/ 38 w 124"/>
                <a:gd name="T83" fmla="*/ 44 h 157"/>
                <a:gd name="T84" fmla="*/ 6 w 124"/>
                <a:gd name="T85" fmla="*/ 125 h 157"/>
                <a:gd name="T86" fmla="*/ 8 w 124"/>
                <a:gd name="T87" fmla="*/ 121 h 157"/>
                <a:gd name="T88" fmla="*/ 9 w 124"/>
                <a:gd name="T89" fmla="*/ 114 h 157"/>
                <a:gd name="T90" fmla="*/ 12 w 124"/>
                <a:gd name="T91" fmla="*/ 107 h 157"/>
                <a:gd name="T92" fmla="*/ 18 w 124"/>
                <a:gd name="T93" fmla="*/ 94 h 157"/>
                <a:gd name="T94" fmla="*/ 18 w 124"/>
                <a:gd name="T95" fmla="*/ 54 h 157"/>
                <a:gd name="T96" fmla="*/ 27 w 124"/>
                <a:gd name="T97" fmla="*/ 40 h 157"/>
                <a:gd name="T98" fmla="*/ 27 w 124"/>
                <a:gd name="T99" fmla="*/ 30 h 157"/>
                <a:gd name="T100" fmla="*/ 29 w 124"/>
                <a:gd name="T101" fmla="*/ 28 h 157"/>
                <a:gd name="T102" fmla="*/ 24 w 124"/>
                <a:gd name="T103" fmla="*/ 79 h 157"/>
                <a:gd name="T104" fmla="*/ 21 w 124"/>
                <a:gd name="T105" fmla="*/ 117 h 157"/>
                <a:gd name="T106" fmla="*/ 21 w 124"/>
                <a:gd name="T107" fmla="*/ 124 h 157"/>
                <a:gd name="T108" fmla="*/ 18 w 124"/>
                <a:gd name="T109" fmla="*/ 130 h 157"/>
                <a:gd name="T110" fmla="*/ 16 w 124"/>
                <a:gd name="T111" fmla="*/ 133 h 157"/>
                <a:gd name="T112" fmla="*/ 15 w 124"/>
                <a:gd name="T113" fmla="*/ 136 h 157"/>
                <a:gd name="T114" fmla="*/ 12 w 124"/>
                <a:gd name="T115" fmla="*/ 136 h 157"/>
                <a:gd name="T116" fmla="*/ 11 w 124"/>
                <a:gd name="T117" fmla="*/ 136 h 157"/>
                <a:gd name="T118" fmla="*/ 8 w 124"/>
                <a:gd name="T119" fmla="*/ 133 h 157"/>
                <a:gd name="T120" fmla="*/ 8 w 124"/>
                <a:gd name="T121" fmla="*/ 131 h 157"/>
                <a:gd name="T122" fmla="*/ 6 w 124"/>
                <a:gd name="T123" fmla="*/ 12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4" h="157">
                  <a:moveTo>
                    <a:pt x="0" y="121"/>
                  </a:moveTo>
                  <a:lnTo>
                    <a:pt x="0" y="124"/>
                  </a:lnTo>
                  <a:lnTo>
                    <a:pt x="0" y="125"/>
                  </a:lnTo>
                  <a:lnTo>
                    <a:pt x="0" y="128"/>
                  </a:lnTo>
                  <a:lnTo>
                    <a:pt x="0" y="131"/>
                  </a:lnTo>
                  <a:lnTo>
                    <a:pt x="0" y="133"/>
                  </a:lnTo>
                  <a:lnTo>
                    <a:pt x="2" y="134"/>
                  </a:lnTo>
                  <a:lnTo>
                    <a:pt x="3" y="136"/>
                  </a:lnTo>
                  <a:lnTo>
                    <a:pt x="3" y="139"/>
                  </a:lnTo>
                  <a:lnTo>
                    <a:pt x="3" y="139"/>
                  </a:lnTo>
                  <a:lnTo>
                    <a:pt x="5" y="140"/>
                  </a:lnTo>
                  <a:lnTo>
                    <a:pt x="6" y="141"/>
                  </a:lnTo>
                  <a:lnTo>
                    <a:pt x="8" y="143"/>
                  </a:lnTo>
                  <a:lnTo>
                    <a:pt x="8" y="143"/>
                  </a:lnTo>
                  <a:lnTo>
                    <a:pt x="9" y="143"/>
                  </a:lnTo>
                  <a:lnTo>
                    <a:pt x="11" y="144"/>
                  </a:lnTo>
                  <a:lnTo>
                    <a:pt x="12" y="144"/>
                  </a:lnTo>
                  <a:lnTo>
                    <a:pt x="13" y="144"/>
                  </a:lnTo>
                  <a:lnTo>
                    <a:pt x="13" y="144"/>
                  </a:lnTo>
                  <a:lnTo>
                    <a:pt x="16" y="143"/>
                  </a:lnTo>
                  <a:lnTo>
                    <a:pt x="16" y="143"/>
                  </a:lnTo>
                  <a:lnTo>
                    <a:pt x="18" y="143"/>
                  </a:lnTo>
                  <a:lnTo>
                    <a:pt x="19" y="141"/>
                  </a:lnTo>
                  <a:lnTo>
                    <a:pt x="21" y="140"/>
                  </a:lnTo>
                  <a:lnTo>
                    <a:pt x="21" y="139"/>
                  </a:lnTo>
                  <a:lnTo>
                    <a:pt x="24" y="137"/>
                  </a:lnTo>
                  <a:lnTo>
                    <a:pt x="24" y="136"/>
                  </a:lnTo>
                  <a:lnTo>
                    <a:pt x="25" y="133"/>
                  </a:lnTo>
                  <a:lnTo>
                    <a:pt x="25" y="130"/>
                  </a:lnTo>
                  <a:lnTo>
                    <a:pt x="25" y="127"/>
                  </a:lnTo>
                  <a:lnTo>
                    <a:pt x="27" y="124"/>
                  </a:lnTo>
                  <a:lnTo>
                    <a:pt x="27" y="121"/>
                  </a:lnTo>
                  <a:lnTo>
                    <a:pt x="27" y="88"/>
                  </a:lnTo>
                  <a:lnTo>
                    <a:pt x="28" y="86"/>
                  </a:lnTo>
                  <a:lnTo>
                    <a:pt x="28" y="86"/>
                  </a:lnTo>
                  <a:lnTo>
                    <a:pt x="29" y="85"/>
                  </a:lnTo>
                  <a:lnTo>
                    <a:pt x="29" y="146"/>
                  </a:lnTo>
                  <a:lnTo>
                    <a:pt x="3" y="146"/>
                  </a:lnTo>
                  <a:lnTo>
                    <a:pt x="3" y="157"/>
                  </a:lnTo>
                  <a:lnTo>
                    <a:pt x="124" y="157"/>
                  </a:lnTo>
                  <a:lnTo>
                    <a:pt x="124" y="146"/>
                  </a:lnTo>
                  <a:lnTo>
                    <a:pt x="99" y="146"/>
                  </a:lnTo>
                  <a:lnTo>
                    <a:pt x="99" y="6"/>
                  </a:lnTo>
                  <a:lnTo>
                    <a:pt x="98" y="5"/>
                  </a:lnTo>
                  <a:lnTo>
                    <a:pt x="98" y="3"/>
                  </a:lnTo>
                  <a:lnTo>
                    <a:pt x="98" y="3"/>
                  </a:lnTo>
                  <a:lnTo>
                    <a:pt x="96" y="2"/>
                  </a:lnTo>
                  <a:lnTo>
                    <a:pt x="95" y="0"/>
                  </a:lnTo>
                  <a:lnTo>
                    <a:pt x="93" y="0"/>
                  </a:lnTo>
                  <a:lnTo>
                    <a:pt x="92" y="0"/>
                  </a:lnTo>
                  <a:lnTo>
                    <a:pt x="35" y="0"/>
                  </a:lnTo>
                  <a:lnTo>
                    <a:pt x="34" y="0"/>
                  </a:lnTo>
                  <a:lnTo>
                    <a:pt x="32" y="0"/>
                  </a:lnTo>
                  <a:lnTo>
                    <a:pt x="31" y="2"/>
                  </a:lnTo>
                  <a:lnTo>
                    <a:pt x="31" y="3"/>
                  </a:lnTo>
                  <a:lnTo>
                    <a:pt x="31" y="5"/>
                  </a:lnTo>
                  <a:lnTo>
                    <a:pt x="29" y="6"/>
                  </a:lnTo>
                  <a:lnTo>
                    <a:pt x="29" y="18"/>
                  </a:lnTo>
                  <a:lnTo>
                    <a:pt x="28" y="18"/>
                  </a:lnTo>
                  <a:lnTo>
                    <a:pt x="28" y="19"/>
                  </a:lnTo>
                  <a:lnTo>
                    <a:pt x="28" y="19"/>
                  </a:lnTo>
                  <a:lnTo>
                    <a:pt x="27" y="19"/>
                  </a:lnTo>
                  <a:lnTo>
                    <a:pt x="25" y="21"/>
                  </a:lnTo>
                  <a:lnTo>
                    <a:pt x="25" y="21"/>
                  </a:lnTo>
                  <a:lnTo>
                    <a:pt x="25" y="22"/>
                  </a:lnTo>
                  <a:lnTo>
                    <a:pt x="24" y="22"/>
                  </a:lnTo>
                  <a:lnTo>
                    <a:pt x="24" y="22"/>
                  </a:lnTo>
                  <a:lnTo>
                    <a:pt x="22" y="24"/>
                  </a:lnTo>
                  <a:lnTo>
                    <a:pt x="21" y="24"/>
                  </a:lnTo>
                  <a:lnTo>
                    <a:pt x="21" y="25"/>
                  </a:lnTo>
                  <a:lnTo>
                    <a:pt x="21" y="25"/>
                  </a:lnTo>
                  <a:lnTo>
                    <a:pt x="19" y="25"/>
                  </a:lnTo>
                  <a:lnTo>
                    <a:pt x="19" y="27"/>
                  </a:lnTo>
                  <a:lnTo>
                    <a:pt x="18" y="27"/>
                  </a:lnTo>
                  <a:lnTo>
                    <a:pt x="18" y="27"/>
                  </a:lnTo>
                  <a:lnTo>
                    <a:pt x="18" y="28"/>
                  </a:lnTo>
                  <a:lnTo>
                    <a:pt x="16" y="28"/>
                  </a:lnTo>
                  <a:lnTo>
                    <a:pt x="16" y="30"/>
                  </a:lnTo>
                  <a:lnTo>
                    <a:pt x="15" y="30"/>
                  </a:lnTo>
                  <a:lnTo>
                    <a:pt x="13" y="31"/>
                  </a:lnTo>
                  <a:lnTo>
                    <a:pt x="13" y="35"/>
                  </a:lnTo>
                  <a:lnTo>
                    <a:pt x="13" y="43"/>
                  </a:lnTo>
                  <a:lnTo>
                    <a:pt x="13" y="47"/>
                  </a:lnTo>
                  <a:lnTo>
                    <a:pt x="13" y="83"/>
                  </a:lnTo>
                  <a:lnTo>
                    <a:pt x="13" y="85"/>
                  </a:lnTo>
                  <a:lnTo>
                    <a:pt x="13" y="86"/>
                  </a:lnTo>
                  <a:lnTo>
                    <a:pt x="13" y="89"/>
                  </a:lnTo>
                  <a:lnTo>
                    <a:pt x="13" y="91"/>
                  </a:lnTo>
                  <a:lnTo>
                    <a:pt x="13" y="94"/>
                  </a:lnTo>
                  <a:lnTo>
                    <a:pt x="12" y="96"/>
                  </a:lnTo>
                  <a:lnTo>
                    <a:pt x="11" y="98"/>
                  </a:lnTo>
                  <a:lnTo>
                    <a:pt x="9" y="101"/>
                  </a:lnTo>
                  <a:lnTo>
                    <a:pt x="8" y="104"/>
                  </a:lnTo>
                  <a:lnTo>
                    <a:pt x="6" y="107"/>
                  </a:lnTo>
                  <a:lnTo>
                    <a:pt x="5" y="110"/>
                  </a:lnTo>
                  <a:lnTo>
                    <a:pt x="3" y="114"/>
                  </a:lnTo>
                  <a:lnTo>
                    <a:pt x="3" y="117"/>
                  </a:lnTo>
                  <a:lnTo>
                    <a:pt x="2" y="118"/>
                  </a:lnTo>
                  <a:lnTo>
                    <a:pt x="0" y="121"/>
                  </a:lnTo>
                  <a:close/>
                  <a:moveTo>
                    <a:pt x="38" y="18"/>
                  </a:moveTo>
                  <a:lnTo>
                    <a:pt x="38" y="15"/>
                  </a:lnTo>
                  <a:lnTo>
                    <a:pt x="38" y="14"/>
                  </a:lnTo>
                  <a:lnTo>
                    <a:pt x="40" y="12"/>
                  </a:lnTo>
                  <a:lnTo>
                    <a:pt x="41" y="12"/>
                  </a:lnTo>
                  <a:lnTo>
                    <a:pt x="43" y="11"/>
                  </a:lnTo>
                  <a:lnTo>
                    <a:pt x="44" y="11"/>
                  </a:lnTo>
                  <a:lnTo>
                    <a:pt x="83" y="11"/>
                  </a:lnTo>
                  <a:lnTo>
                    <a:pt x="85" y="11"/>
                  </a:lnTo>
                  <a:lnTo>
                    <a:pt x="86" y="12"/>
                  </a:lnTo>
                  <a:lnTo>
                    <a:pt x="88" y="12"/>
                  </a:lnTo>
                  <a:lnTo>
                    <a:pt x="88" y="14"/>
                  </a:lnTo>
                  <a:lnTo>
                    <a:pt x="89" y="15"/>
                  </a:lnTo>
                  <a:lnTo>
                    <a:pt x="89" y="18"/>
                  </a:lnTo>
                  <a:lnTo>
                    <a:pt x="89" y="43"/>
                  </a:lnTo>
                  <a:lnTo>
                    <a:pt x="89" y="44"/>
                  </a:lnTo>
                  <a:lnTo>
                    <a:pt x="88" y="46"/>
                  </a:lnTo>
                  <a:lnTo>
                    <a:pt x="88" y="47"/>
                  </a:lnTo>
                  <a:lnTo>
                    <a:pt x="86" y="48"/>
                  </a:lnTo>
                  <a:lnTo>
                    <a:pt x="85" y="50"/>
                  </a:lnTo>
                  <a:lnTo>
                    <a:pt x="83" y="50"/>
                  </a:lnTo>
                  <a:lnTo>
                    <a:pt x="44" y="50"/>
                  </a:lnTo>
                  <a:lnTo>
                    <a:pt x="43" y="50"/>
                  </a:lnTo>
                  <a:lnTo>
                    <a:pt x="41" y="48"/>
                  </a:lnTo>
                  <a:lnTo>
                    <a:pt x="40" y="47"/>
                  </a:lnTo>
                  <a:lnTo>
                    <a:pt x="38" y="46"/>
                  </a:lnTo>
                  <a:lnTo>
                    <a:pt x="38" y="44"/>
                  </a:lnTo>
                  <a:lnTo>
                    <a:pt x="38" y="43"/>
                  </a:lnTo>
                  <a:lnTo>
                    <a:pt x="38" y="18"/>
                  </a:lnTo>
                  <a:close/>
                  <a:moveTo>
                    <a:pt x="6" y="125"/>
                  </a:moveTo>
                  <a:lnTo>
                    <a:pt x="8" y="124"/>
                  </a:lnTo>
                  <a:lnTo>
                    <a:pt x="8" y="123"/>
                  </a:lnTo>
                  <a:lnTo>
                    <a:pt x="8" y="121"/>
                  </a:lnTo>
                  <a:lnTo>
                    <a:pt x="8" y="118"/>
                  </a:lnTo>
                  <a:lnTo>
                    <a:pt x="8" y="117"/>
                  </a:lnTo>
                  <a:lnTo>
                    <a:pt x="9" y="114"/>
                  </a:lnTo>
                  <a:lnTo>
                    <a:pt x="11" y="112"/>
                  </a:lnTo>
                  <a:lnTo>
                    <a:pt x="11" y="110"/>
                  </a:lnTo>
                  <a:lnTo>
                    <a:pt x="12" y="107"/>
                  </a:lnTo>
                  <a:lnTo>
                    <a:pt x="13" y="105"/>
                  </a:lnTo>
                  <a:lnTo>
                    <a:pt x="15" y="102"/>
                  </a:lnTo>
                  <a:lnTo>
                    <a:pt x="18" y="94"/>
                  </a:lnTo>
                  <a:lnTo>
                    <a:pt x="19" y="88"/>
                  </a:lnTo>
                  <a:lnTo>
                    <a:pt x="18" y="85"/>
                  </a:lnTo>
                  <a:lnTo>
                    <a:pt x="18" y="54"/>
                  </a:lnTo>
                  <a:lnTo>
                    <a:pt x="27" y="54"/>
                  </a:lnTo>
                  <a:lnTo>
                    <a:pt x="27" y="48"/>
                  </a:lnTo>
                  <a:lnTo>
                    <a:pt x="27" y="40"/>
                  </a:lnTo>
                  <a:lnTo>
                    <a:pt x="27" y="34"/>
                  </a:lnTo>
                  <a:lnTo>
                    <a:pt x="27" y="32"/>
                  </a:lnTo>
                  <a:lnTo>
                    <a:pt x="27" y="30"/>
                  </a:lnTo>
                  <a:lnTo>
                    <a:pt x="28" y="30"/>
                  </a:lnTo>
                  <a:lnTo>
                    <a:pt x="28" y="28"/>
                  </a:lnTo>
                  <a:lnTo>
                    <a:pt x="29" y="28"/>
                  </a:lnTo>
                  <a:lnTo>
                    <a:pt x="29" y="76"/>
                  </a:lnTo>
                  <a:lnTo>
                    <a:pt x="27" y="76"/>
                  </a:lnTo>
                  <a:lnTo>
                    <a:pt x="24" y="79"/>
                  </a:lnTo>
                  <a:lnTo>
                    <a:pt x="22" y="80"/>
                  </a:lnTo>
                  <a:lnTo>
                    <a:pt x="21" y="82"/>
                  </a:lnTo>
                  <a:lnTo>
                    <a:pt x="21" y="117"/>
                  </a:lnTo>
                  <a:lnTo>
                    <a:pt x="21" y="120"/>
                  </a:lnTo>
                  <a:lnTo>
                    <a:pt x="21" y="123"/>
                  </a:lnTo>
                  <a:lnTo>
                    <a:pt x="21" y="124"/>
                  </a:lnTo>
                  <a:lnTo>
                    <a:pt x="19" y="125"/>
                  </a:lnTo>
                  <a:lnTo>
                    <a:pt x="19" y="128"/>
                  </a:lnTo>
                  <a:lnTo>
                    <a:pt x="18" y="130"/>
                  </a:lnTo>
                  <a:lnTo>
                    <a:pt x="18" y="131"/>
                  </a:lnTo>
                  <a:lnTo>
                    <a:pt x="18" y="133"/>
                  </a:lnTo>
                  <a:lnTo>
                    <a:pt x="16" y="133"/>
                  </a:lnTo>
                  <a:lnTo>
                    <a:pt x="16" y="134"/>
                  </a:lnTo>
                  <a:lnTo>
                    <a:pt x="16" y="136"/>
                  </a:lnTo>
                  <a:lnTo>
                    <a:pt x="15" y="136"/>
                  </a:lnTo>
                  <a:lnTo>
                    <a:pt x="13" y="136"/>
                  </a:lnTo>
                  <a:lnTo>
                    <a:pt x="13" y="136"/>
                  </a:lnTo>
                  <a:lnTo>
                    <a:pt x="12" y="136"/>
                  </a:lnTo>
                  <a:lnTo>
                    <a:pt x="11" y="136"/>
                  </a:lnTo>
                  <a:lnTo>
                    <a:pt x="11" y="136"/>
                  </a:lnTo>
                  <a:lnTo>
                    <a:pt x="11" y="136"/>
                  </a:lnTo>
                  <a:lnTo>
                    <a:pt x="9" y="136"/>
                  </a:lnTo>
                  <a:lnTo>
                    <a:pt x="8" y="134"/>
                  </a:lnTo>
                  <a:lnTo>
                    <a:pt x="8" y="133"/>
                  </a:lnTo>
                  <a:lnTo>
                    <a:pt x="8" y="133"/>
                  </a:lnTo>
                  <a:lnTo>
                    <a:pt x="8" y="131"/>
                  </a:lnTo>
                  <a:lnTo>
                    <a:pt x="8" y="131"/>
                  </a:lnTo>
                  <a:lnTo>
                    <a:pt x="8" y="128"/>
                  </a:lnTo>
                  <a:lnTo>
                    <a:pt x="6" y="128"/>
                  </a:lnTo>
                  <a:lnTo>
                    <a:pt x="6" y="1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4" name="Rectangle 584"/>
            <p:cNvSpPr>
              <a:spLocks noChangeArrowheads="1"/>
            </p:cNvSpPr>
            <p:nvPr/>
          </p:nvSpPr>
          <p:spPr bwMode="auto">
            <a:xfrm>
              <a:off x="1793" y="2538"/>
              <a:ext cx="21" cy="7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5" name="Rectangle 585"/>
            <p:cNvSpPr>
              <a:spLocks noChangeArrowheads="1"/>
            </p:cNvSpPr>
            <p:nvPr/>
          </p:nvSpPr>
          <p:spPr bwMode="auto">
            <a:xfrm>
              <a:off x="2080" y="1386"/>
              <a:ext cx="166" cy="1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6" name="Freeform 586"/>
            <p:cNvSpPr>
              <a:spLocks/>
            </p:cNvSpPr>
            <p:nvPr/>
          </p:nvSpPr>
          <p:spPr bwMode="auto">
            <a:xfrm>
              <a:off x="1918" y="635"/>
              <a:ext cx="38" cy="71"/>
            </a:xfrm>
            <a:custGeom>
              <a:avLst/>
              <a:gdLst>
                <a:gd name="T0" fmla="*/ 26 w 26"/>
                <a:gd name="T1" fmla="*/ 33 h 49"/>
                <a:gd name="T2" fmla="*/ 26 w 26"/>
                <a:gd name="T3" fmla="*/ 37 h 49"/>
                <a:gd name="T4" fmla="*/ 24 w 26"/>
                <a:gd name="T5" fmla="*/ 40 h 49"/>
                <a:gd name="T6" fmla="*/ 21 w 26"/>
                <a:gd name="T7" fmla="*/ 43 h 49"/>
                <a:gd name="T8" fmla="*/ 17 w 26"/>
                <a:gd name="T9" fmla="*/ 44 h 49"/>
                <a:gd name="T10" fmla="*/ 17 w 26"/>
                <a:gd name="T11" fmla="*/ 47 h 49"/>
                <a:gd name="T12" fmla="*/ 17 w 26"/>
                <a:gd name="T13" fmla="*/ 48 h 49"/>
                <a:gd name="T14" fmla="*/ 15 w 26"/>
                <a:gd name="T15" fmla="*/ 49 h 49"/>
                <a:gd name="T16" fmla="*/ 12 w 26"/>
                <a:gd name="T17" fmla="*/ 49 h 49"/>
                <a:gd name="T18" fmla="*/ 10 w 26"/>
                <a:gd name="T19" fmla="*/ 48 h 49"/>
                <a:gd name="T20" fmla="*/ 10 w 26"/>
                <a:gd name="T21" fmla="*/ 46 h 49"/>
                <a:gd name="T22" fmla="*/ 10 w 26"/>
                <a:gd name="T23" fmla="*/ 44 h 49"/>
                <a:gd name="T24" fmla="*/ 4 w 26"/>
                <a:gd name="T25" fmla="*/ 43 h 49"/>
                <a:gd name="T26" fmla="*/ 1 w 26"/>
                <a:gd name="T27" fmla="*/ 42 h 49"/>
                <a:gd name="T28" fmla="*/ 0 w 26"/>
                <a:gd name="T29" fmla="*/ 41 h 49"/>
                <a:gd name="T30" fmla="*/ 1 w 26"/>
                <a:gd name="T31" fmla="*/ 39 h 49"/>
                <a:gd name="T32" fmla="*/ 1 w 26"/>
                <a:gd name="T33" fmla="*/ 37 h 49"/>
                <a:gd name="T34" fmla="*/ 2 w 26"/>
                <a:gd name="T35" fmla="*/ 36 h 49"/>
                <a:gd name="T36" fmla="*/ 3 w 26"/>
                <a:gd name="T37" fmla="*/ 36 h 49"/>
                <a:gd name="T38" fmla="*/ 3 w 26"/>
                <a:gd name="T39" fmla="*/ 36 h 49"/>
                <a:gd name="T40" fmla="*/ 6 w 26"/>
                <a:gd name="T41" fmla="*/ 37 h 49"/>
                <a:gd name="T42" fmla="*/ 11 w 26"/>
                <a:gd name="T43" fmla="*/ 38 h 49"/>
                <a:gd name="T44" fmla="*/ 16 w 26"/>
                <a:gd name="T45" fmla="*/ 37 h 49"/>
                <a:gd name="T46" fmla="*/ 19 w 26"/>
                <a:gd name="T47" fmla="*/ 33 h 49"/>
                <a:gd name="T48" fmla="*/ 17 w 26"/>
                <a:gd name="T49" fmla="*/ 30 h 49"/>
                <a:gd name="T50" fmla="*/ 12 w 26"/>
                <a:gd name="T51" fmla="*/ 27 h 49"/>
                <a:gd name="T52" fmla="*/ 8 w 26"/>
                <a:gd name="T53" fmla="*/ 25 h 49"/>
                <a:gd name="T54" fmla="*/ 5 w 26"/>
                <a:gd name="T55" fmla="*/ 23 h 49"/>
                <a:gd name="T56" fmla="*/ 2 w 26"/>
                <a:gd name="T57" fmla="*/ 19 h 49"/>
                <a:gd name="T58" fmla="*/ 1 w 26"/>
                <a:gd name="T59" fmla="*/ 15 h 49"/>
                <a:gd name="T60" fmla="*/ 4 w 26"/>
                <a:gd name="T61" fmla="*/ 9 h 49"/>
                <a:gd name="T62" fmla="*/ 11 w 26"/>
                <a:gd name="T63" fmla="*/ 5 h 49"/>
                <a:gd name="T64" fmla="*/ 11 w 26"/>
                <a:gd name="T65" fmla="*/ 2 h 49"/>
                <a:gd name="T66" fmla="*/ 11 w 26"/>
                <a:gd name="T67" fmla="*/ 0 h 49"/>
                <a:gd name="T68" fmla="*/ 13 w 26"/>
                <a:gd name="T69" fmla="*/ 0 h 49"/>
                <a:gd name="T70" fmla="*/ 17 w 26"/>
                <a:gd name="T71" fmla="*/ 0 h 49"/>
                <a:gd name="T72" fmla="*/ 18 w 26"/>
                <a:gd name="T73" fmla="*/ 0 h 49"/>
                <a:gd name="T74" fmla="*/ 18 w 26"/>
                <a:gd name="T75" fmla="*/ 2 h 49"/>
                <a:gd name="T76" fmla="*/ 18 w 26"/>
                <a:gd name="T77" fmla="*/ 5 h 49"/>
                <a:gd name="T78" fmla="*/ 22 w 26"/>
                <a:gd name="T79" fmla="*/ 5 h 49"/>
                <a:gd name="T80" fmla="*/ 24 w 26"/>
                <a:gd name="T81" fmla="*/ 6 h 49"/>
                <a:gd name="T82" fmla="*/ 24 w 26"/>
                <a:gd name="T83" fmla="*/ 7 h 49"/>
                <a:gd name="T84" fmla="*/ 24 w 26"/>
                <a:gd name="T85" fmla="*/ 9 h 49"/>
                <a:gd name="T86" fmla="*/ 23 w 26"/>
                <a:gd name="T87" fmla="*/ 11 h 49"/>
                <a:gd name="T88" fmla="*/ 22 w 26"/>
                <a:gd name="T89" fmla="*/ 12 h 49"/>
                <a:gd name="T90" fmla="*/ 19 w 26"/>
                <a:gd name="T91" fmla="*/ 11 h 49"/>
                <a:gd name="T92" fmla="*/ 16 w 26"/>
                <a:gd name="T93" fmla="*/ 11 h 49"/>
                <a:gd name="T94" fmla="*/ 10 w 26"/>
                <a:gd name="T95" fmla="*/ 12 h 49"/>
                <a:gd name="T96" fmla="*/ 9 w 26"/>
                <a:gd name="T97" fmla="*/ 15 h 49"/>
                <a:gd name="T98" fmla="*/ 11 w 26"/>
                <a:gd name="T99" fmla="*/ 18 h 49"/>
                <a:gd name="T100" fmla="*/ 16 w 26"/>
                <a:gd name="T101" fmla="*/ 21 h 49"/>
                <a:gd name="T102" fmla="*/ 24 w 26"/>
                <a:gd name="T103" fmla="*/ 26 h 49"/>
                <a:gd name="T104" fmla="*/ 26 w 26"/>
                <a:gd name="T105" fmla="*/ 33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 h="49">
                  <a:moveTo>
                    <a:pt x="26" y="33"/>
                  </a:moveTo>
                  <a:cubicBezTo>
                    <a:pt x="26" y="35"/>
                    <a:pt x="26" y="36"/>
                    <a:pt x="26" y="37"/>
                  </a:cubicBezTo>
                  <a:cubicBezTo>
                    <a:pt x="25" y="39"/>
                    <a:pt x="25" y="40"/>
                    <a:pt x="24" y="40"/>
                  </a:cubicBezTo>
                  <a:cubicBezTo>
                    <a:pt x="23" y="41"/>
                    <a:pt x="22" y="42"/>
                    <a:pt x="21" y="43"/>
                  </a:cubicBezTo>
                  <a:cubicBezTo>
                    <a:pt x="20" y="43"/>
                    <a:pt x="18" y="43"/>
                    <a:pt x="17" y="44"/>
                  </a:cubicBezTo>
                  <a:cubicBezTo>
                    <a:pt x="17" y="47"/>
                    <a:pt x="17" y="47"/>
                    <a:pt x="17" y="47"/>
                  </a:cubicBezTo>
                  <a:cubicBezTo>
                    <a:pt x="17" y="48"/>
                    <a:pt x="17" y="48"/>
                    <a:pt x="17" y="48"/>
                  </a:cubicBezTo>
                  <a:cubicBezTo>
                    <a:pt x="17" y="49"/>
                    <a:pt x="16" y="49"/>
                    <a:pt x="15" y="49"/>
                  </a:cubicBezTo>
                  <a:cubicBezTo>
                    <a:pt x="12" y="49"/>
                    <a:pt x="12" y="49"/>
                    <a:pt x="12" y="49"/>
                  </a:cubicBezTo>
                  <a:cubicBezTo>
                    <a:pt x="11" y="49"/>
                    <a:pt x="11" y="49"/>
                    <a:pt x="10" y="48"/>
                  </a:cubicBezTo>
                  <a:cubicBezTo>
                    <a:pt x="10" y="48"/>
                    <a:pt x="10" y="47"/>
                    <a:pt x="10" y="46"/>
                  </a:cubicBezTo>
                  <a:cubicBezTo>
                    <a:pt x="10" y="44"/>
                    <a:pt x="10" y="44"/>
                    <a:pt x="10" y="44"/>
                  </a:cubicBezTo>
                  <a:cubicBezTo>
                    <a:pt x="7" y="44"/>
                    <a:pt x="5" y="44"/>
                    <a:pt x="4" y="43"/>
                  </a:cubicBezTo>
                  <a:cubicBezTo>
                    <a:pt x="2" y="43"/>
                    <a:pt x="1" y="42"/>
                    <a:pt x="1" y="42"/>
                  </a:cubicBezTo>
                  <a:cubicBezTo>
                    <a:pt x="0" y="42"/>
                    <a:pt x="0" y="42"/>
                    <a:pt x="0" y="41"/>
                  </a:cubicBezTo>
                  <a:cubicBezTo>
                    <a:pt x="1" y="40"/>
                    <a:pt x="1" y="39"/>
                    <a:pt x="1" y="39"/>
                  </a:cubicBezTo>
                  <a:cubicBezTo>
                    <a:pt x="1" y="38"/>
                    <a:pt x="1" y="37"/>
                    <a:pt x="1" y="37"/>
                  </a:cubicBezTo>
                  <a:cubicBezTo>
                    <a:pt x="2" y="36"/>
                    <a:pt x="2" y="36"/>
                    <a:pt x="2" y="36"/>
                  </a:cubicBezTo>
                  <a:cubicBezTo>
                    <a:pt x="3" y="36"/>
                    <a:pt x="3" y="36"/>
                    <a:pt x="3" y="36"/>
                  </a:cubicBezTo>
                  <a:cubicBezTo>
                    <a:pt x="3" y="36"/>
                    <a:pt x="3" y="36"/>
                    <a:pt x="3" y="36"/>
                  </a:cubicBezTo>
                  <a:cubicBezTo>
                    <a:pt x="4" y="37"/>
                    <a:pt x="5" y="37"/>
                    <a:pt x="6" y="37"/>
                  </a:cubicBezTo>
                  <a:cubicBezTo>
                    <a:pt x="7" y="38"/>
                    <a:pt x="9" y="38"/>
                    <a:pt x="11" y="38"/>
                  </a:cubicBezTo>
                  <a:cubicBezTo>
                    <a:pt x="13" y="38"/>
                    <a:pt x="15" y="38"/>
                    <a:pt x="16" y="37"/>
                  </a:cubicBezTo>
                  <a:cubicBezTo>
                    <a:pt x="18" y="36"/>
                    <a:pt x="19" y="35"/>
                    <a:pt x="19" y="33"/>
                  </a:cubicBezTo>
                  <a:cubicBezTo>
                    <a:pt x="19" y="32"/>
                    <a:pt x="18" y="31"/>
                    <a:pt x="17" y="30"/>
                  </a:cubicBezTo>
                  <a:cubicBezTo>
                    <a:pt x="16" y="29"/>
                    <a:pt x="14" y="28"/>
                    <a:pt x="12" y="27"/>
                  </a:cubicBezTo>
                  <a:cubicBezTo>
                    <a:pt x="11" y="26"/>
                    <a:pt x="9" y="26"/>
                    <a:pt x="8" y="25"/>
                  </a:cubicBezTo>
                  <a:cubicBezTo>
                    <a:pt x="7" y="24"/>
                    <a:pt x="6" y="24"/>
                    <a:pt x="5" y="23"/>
                  </a:cubicBezTo>
                  <a:cubicBezTo>
                    <a:pt x="4" y="22"/>
                    <a:pt x="3" y="21"/>
                    <a:pt x="2" y="19"/>
                  </a:cubicBezTo>
                  <a:cubicBezTo>
                    <a:pt x="2" y="18"/>
                    <a:pt x="1" y="17"/>
                    <a:pt x="1" y="15"/>
                  </a:cubicBezTo>
                  <a:cubicBezTo>
                    <a:pt x="1" y="13"/>
                    <a:pt x="2" y="11"/>
                    <a:pt x="4" y="9"/>
                  </a:cubicBezTo>
                  <a:cubicBezTo>
                    <a:pt x="5" y="7"/>
                    <a:pt x="8" y="6"/>
                    <a:pt x="11" y="5"/>
                  </a:cubicBezTo>
                  <a:cubicBezTo>
                    <a:pt x="11" y="2"/>
                    <a:pt x="11" y="2"/>
                    <a:pt x="11" y="2"/>
                  </a:cubicBezTo>
                  <a:cubicBezTo>
                    <a:pt x="11" y="1"/>
                    <a:pt x="11" y="1"/>
                    <a:pt x="11" y="0"/>
                  </a:cubicBezTo>
                  <a:cubicBezTo>
                    <a:pt x="12" y="0"/>
                    <a:pt x="12" y="0"/>
                    <a:pt x="13" y="0"/>
                  </a:cubicBezTo>
                  <a:cubicBezTo>
                    <a:pt x="17" y="0"/>
                    <a:pt x="17" y="0"/>
                    <a:pt x="17" y="0"/>
                  </a:cubicBezTo>
                  <a:cubicBezTo>
                    <a:pt x="18" y="0"/>
                    <a:pt x="18" y="0"/>
                    <a:pt x="18" y="0"/>
                  </a:cubicBezTo>
                  <a:cubicBezTo>
                    <a:pt x="18" y="1"/>
                    <a:pt x="18" y="1"/>
                    <a:pt x="18" y="2"/>
                  </a:cubicBezTo>
                  <a:cubicBezTo>
                    <a:pt x="18" y="5"/>
                    <a:pt x="18" y="5"/>
                    <a:pt x="18" y="5"/>
                  </a:cubicBezTo>
                  <a:cubicBezTo>
                    <a:pt x="20" y="5"/>
                    <a:pt x="21" y="5"/>
                    <a:pt x="22" y="5"/>
                  </a:cubicBezTo>
                  <a:cubicBezTo>
                    <a:pt x="23" y="5"/>
                    <a:pt x="23" y="6"/>
                    <a:pt x="24" y="6"/>
                  </a:cubicBezTo>
                  <a:cubicBezTo>
                    <a:pt x="24" y="6"/>
                    <a:pt x="24" y="6"/>
                    <a:pt x="24" y="7"/>
                  </a:cubicBezTo>
                  <a:cubicBezTo>
                    <a:pt x="24" y="8"/>
                    <a:pt x="24" y="8"/>
                    <a:pt x="24" y="9"/>
                  </a:cubicBezTo>
                  <a:cubicBezTo>
                    <a:pt x="24" y="10"/>
                    <a:pt x="24" y="10"/>
                    <a:pt x="23" y="11"/>
                  </a:cubicBezTo>
                  <a:cubicBezTo>
                    <a:pt x="23" y="12"/>
                    <a:pt x="23" y="12"/>
                    <a:pt x="22" y="12"/>
                  </a:cubicBezTo>
                  <a:cubicBezTo>
                    <a:pt x="22" y="12"/>
                    <a:pt x="21" y="11"/>
                    <a:pt x="19" y="11"/>
                  </a:cubicBezTo>
                  <a:cubicBezTo>
                    <a:pt x="18" y="11"/>
                    <a:pt x="17" y="11"/>
                    <a:pt x="16" y="11"/>
                  </a:cubicBezTo>
                  <a:cubicBezTo>
                    <a:pt x="13" y="11"/>
                    <a:pt x="11" y="11"/>
                    <a:pt x="10" y="12"/>
                  </a:cubicBezTo>
                  <a:cubicBezTo>
                    <a:pt x="9" y="13"/>
                    <a:pt x="9" y="14"/>
                    <a:pt x="9" y="15"/>
                  </a:cubicBezTo>
                  <a:cubicBezTo>
                    <a:pt x="9" y="16"/>
                    <a:pt x="10" y="17"/>
                    <a:pt x="11" y="18"/>
                  </a:cubicBezTo>
                  <a:cubicBezTo>
                    <a:pt x="12" y="19"/>
                    <a:pt x="13" y="20"/>
                    <a:pt x="16" y="21"/>
                  </a:cubicBezTo>
                  <a:cubicBezTo>
                    <a:pt x="19" y="22"/>
                    <a:pt x="22" y="24"/>
                    <a:pt x="24" y="26"/>
                  </a:cubicBezTo>
                  <a:cubicBezTo>
                    <a:pt x="26" y="28"/>
                    <a:pt x="26" y="30"/>
                    <a:pt x="26"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7" name="Oval 587"/>
            <p:cNvSpPr>
              <a:spLocks noChangeArrowheads="1"/>
            </p:cNvSpPr>
            <p:nvPr/>
          </p:nvSpPr>
          <p:spPr bwMode="auto">
            <a:xfrm>
              <a:off x="1889" y="621"/>
              <a:ext cx="98" cy="98"/>
            </a:xfrm>
            <a:prstGeom prst="ellipse">
              <a:avLst/>
            </a:prstGeom>
            <a:grpFill/>
            <a:ln w="26988" cap="flat">
              <a:noFill/>
              <a:prstDash val="solid"/>
              <a:miter lim="800000"/>
              <a:headEnd/>
              <a:tailEnd/>
            </a:ln>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8" name="Freeform 588"/>
            <p:cNvSpPr>
              <a:spLocks/>
            </p:cNvSpPr>
            <p:nvPr/>
          </p:nvSpPr>
          <p:spPr bwMode="auto">
            <a:xfrm>
              <a:off x="1312" y="639"/>
              <a:ext cx="26" cy="48"/>
            </a:xfrm>
            <a:custGeom>
              <a:avLst/>
              <a:gdLst>
                <a:gd name="T0" fmla="*/ 18 w 18"/>
                <a:gd name="T1" fmla="*/ 22 h 33"/>
                <a:gd name="T2" fmla="*/ 17 w 18"/>
                <a:gd name="T3" fmla="*/ 25 h 33"/>
                <a:gd name="T4" fmla="*/ 16 w 18"/>
                <a:gd name="T5" fmla="*/ 27 h 33"/>
                <a:gd name="T6" fmla="*/ 14 w 18"/>
                <a:gd name="T7" fmla="*/ 29 h 33"/>
                <a:gd name="T8" fmla="*/ 11 w 18"/>
                <a:gd name="T9" fmla="*/ 30 h 33"/>
                <a:gd name="T10" fmla="*/ 11 w 18"/>
                <a:gd name="T11" fmla="*/ 32 h 33"/>
                <a:gd name="T12" fmla="*/ 11 w 18"/>
                <a:gd name="T13" fmla="*/ 33 h 33"/>
                <a:gd name="T14" fmla="*/ 10 w 18"/>
                <a:gd name="T15" fmla="*/ 33 h 33"/>
                <a:gd name="T16" fmla="*/ 8 w 18"/>
                <a:gd name="T17" fmla="*/ 33 h 33"/>
                <a:gd name="T18" fmla="*/ 7 w 18"/>
                <a:gd name="T19" fmla="*/ 33 h 33"/>
                <a:gd name="T20" fmla="*/ 6 w 18"/>
                <a:gd name="T21" fmla="*/ 31 h 33"/>
                <a:gd name="T22" fmla="*/ 6 w 18"/>
                <a:gd name="T23" fmla="*/ 30 h 33"/>
                <a:gd name="T24" fmla="*/ 2 w 18"/>
                <a:gd name="T25" fmla="*/ 29 h 33"/>
                <a:gd name="T26" fmla="*/ 0 w 18"/>
                <a:gd name="T27" fmla="*/ 28 h 33"/>
                <a:gd name="T28" fmla="*/ 0 w 18"/>
                <a:gd name="T29" fmla="*/ 28 h 33"/>
                <a:gd name="T30" fmla="*/ 0 w 18"/>
                <a:gd name="T31" fmla="*/ 26 h 33"/>
                <a:gd name="T32" fmla="*/ 1 w 18"/>
                <a:gd name="T33" fmla="*/ 25 h 33"/>
                <a:gd name="T34" fmla="*/ 1 w 18"/>
                <a:gd name="T35" fmla="*/ 25 h 33"/>
                <a:gd name="T36" fmla="*/ 2 w 18"/>
                <a:gd name="T37" fmla="*/ 25 h 33"/>
                <a:gd name="T38" fmla="*/ 2 w 18"/>
                <a:gd name="T39" fmla="*/ 25 h 33"/>
                <a:gd name="T40" fmla="*/ 4 w 18"/>
                <a:gd name="T41" fmla="*/ 25 h 33"/>
                <a:gd name="T42" fmla="*/ 7 w 18"/>
                <a:gd name="T43" fmla="*/ 26 h 33"/>
                <a:gd name="T44" fmla="*/ 11 w 18"/>
                <a:gd name="T45" fmla="*/ 25 h 33"/>
                <a:gd name="T46" fmla="*/ 12 w 18"/>
                <a:gd name="T47" fmla="*/ 23 h 33"/>
                <a:gd name="T48" fmla="*/ 11 w 18"/>
                <a:gd name="T49" fmla="*/ 20 h 33"/>
                <a:gd name="T50" fmla="*/ 8 w 18"/>
                <a:gd name="T51" fmla="*/ 18 h 33"/>
                <a:gd name="T52" fmla="*/ 5 w 18"/>
                <a:gd name="T53" fmla="*/ 17 h 33"/>
                <a:gd name="T54" fmla="*/ 3 w 18"/>
                <a:gd name="T55" fmla="*/ 16 h 33"/>
                <a:gd name="T56" fmla="*/ 1 w 18"/>
                <a:gd name="T57" fmla="*/ 13 h 33"/>
                <a:gd name="T58" fmla="*/ 1 w 18"/>
                <a:gd name="T59" fmla="*/ 10 h 33"/>
                <a:gd name="T60" fmla="*/ 2 w 18"/>
                <a:gd name="T61" fmla="*/ 6 h 33"/>
                <a:gd name="T62" fmla="*/ 7 w 18"/>
                <a:gd name="T63" fmla="*/ 4 h 33"/>
                <a:gd name="T64" fmla="*/ 7 w 18"/>
                <a:gd name="T65" fmla="*/ 2 h 33"/>
                <a:gd name="T66" fmla="*/ 7 w 18"/>
                <a:gd name="T67" fmla="*/ 1 h 33"/>
                <a:gd name="T68" fmla="*/ 9 w 18"/>
                <a:gd name="T69" fmla="*/ 0 h 33"/>
                <a:gd name="T70" fmla="*/ 11 w 18"/>
                <a:gd name="T71" fmla="*/ 0 h 33"/>
                <a:gd name="T72" fmla="*/ 12 w 18"/>
                <a:gd name="T73" fmla="*/ 1 h 33"/>
                <a:gd name="T74" fmla="*/ 12 w 18"/>
                <a:gd name="T75" fmla="*/ 2 h 33"/>
                <a:gd name="T76" fmla="*/ 12 w 18"/>
                <a:gd name="T77" fmla="*/ 4 h 33"/>
                <a:gd name="T78" fmla="*/ 14 w 18"/>
                <a:gd name="T79" fmla="*/ 4 h 33"/>
                <a:gd name="T80" fmla="*/ 16 w 18"/>
                <a:gd name="T81" fmla="*/ 4 h 33"/>
                <a:gd name="T82" fmla="*/ 16 w 18"/>
                <a:gd name="T83" fmla="*/ 5 h 33"/>
                <a:gd name="T84" fmla="*/ 16 w 18"/>
                <a:gd name="T85" fmla="*/ 7 h 33"/>
                <a:gd name="T86" fmla="*/ 15 w 18"/>
                <a:gd name="T87" fmla="*/ 8 h 33"/>
                <a:gd name="T88" fmla="*/ 15 w 18"/>
                <a:gd name="T89" fmla="*/ 8 h 33"/>
                <a:gd name="T90" fmla="*/ 13 w 18"/>
                <a:gd name="T91" fmla="*/ 8 h 33"/>
                <a:gd name="T92" fmla="*/ 10 w 18"/>
                <a:gd name="T93" fmla="*/ 8 h 33"/>
                <a:gd name="T94" fmla="*/ 7 w 18"/>
                <a:gd name="T95" fmla="*/ 8 h 33"/>
                <a:gd name="T96" fmla="*/ 6 w 18"/>
                <a:gd name="T97" fmla="*/ 10 h 33"/>
                <a:gd name="T98" fmla="*/ 7 w 18"/>
                <a:gd name="T99" fmla="*/ 13 h 33"/>
                <a:gd name="T100" fmla="*/ 10 w 18"/>
                <a:gd name="T101" fmla="*/ 14 h 33"/>
                <a:gd name="T102" fmla="*/ 16 w 18"/>
                <a:gd name="T103" fmla="*/ 18 h 33"/>
                <a:gd name="T104" fmla="*/ 18 w 18"/>
                <a:gd name="T105" fmla="*/ 2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 h="33">
                  <a:moveTo>
                    <a:pt x="18" y="22"/>
                  </a:moveTo>
                  <a:cubicBezTo>
                    <a:pt x="18" y="24"/>
                    <a:pt x="17" y="25"/>
                    <a:pt x="17" y="25"/>
                  </a:cubicBezTo>
                  <a:cubicBezTo>
                    <a:pt x="17" y="26"/>
                    <a:pt x="16" y="27"/>
                    <a:pt x="16" y="27"/>
                  </a:cubicBezTo>
                  <a:cubicBezTo>
                    <a:pt x="15" y="28"/>
                    <a:pt x="15" y="28"/>
                    <a:pt x="14" y="29"/>
                  </a:cubicBezTo>
                  <a:cubicBezTo>
                    <a:pt x="13" y="29"/>
                    <a:pt x="12" y="29"/>
                    <a:pt x="11" y="30"/>
                  </a:cubicBezTo>
                  <a:cubicBezTo>
                    <a:pt x="11" y="32"/>
                    <a:pt x="11" y="32"/>
                    <a:pt x="11" y="32"/>
                  </a:cubicBezTo>
                  <a:cubicBezTo>
                    <a:pt x="11" y="32"/>
                    <a:pt x="11" y="33"/>
                    <a:pt x="11" y="33"/>
                  </a:cubicBezTo>
                  <a:cubicBezTo>
                    <a:pt x="11" y="33"/>
                    <a:pt x="11" y="33"/>
                    <a:pt x="10" y="33"/>
                  </a:cubicBezTo>
                  <a:cubicBezTo>
                    <a:pt x="8" y="33"/>
                    <a:pt x="8" y="33"/>
                    <a:pt x="8" y="33"/>
                  </a:cubicBezTo>
                  <a:cubicBezTo>
                    <a:pt x="7" y="33"/>
                    <a:pt x="7" y="33"/>
                    <a:pt x="7" y="33"/>
                  </a:cubicBezTo>
                  <a:cubicBezTo>
                    <a:pt x="7" y="32"/>
                    <a:pt x="6" y="32"/>
                    <a:pt x="6" y="31"/>
                  </a:cubicBezTo>
                  <a:cubicBezTo>
                    <a:pt x="6" y="30"/>
                    <a:pt x="6" y="30"/>
                    <a:pt x="6" y="30"/>
                  </a:cubicBezTo>
                  <a:cubicBezTo>
                    <a:pt x="5" y="30"/>
                    <a:pt x="4" y="30"/>
                    <a:pt x="2" y="29"/>
                  </a:cubicBezTo>
                  <a:cubicBezTo>
                    <a:pt x="1" y="29"/>
                    <a:pt x="1" y="29"/>
                    <a:pt x="0" y="28"/>
                  </a:cubicBezTo>
                  <a:cubicBezTo>
                    <a:pt x="0" y="28"/>
                    <a:pt x="0" y="28"/>
                    <a:pt x="0" y="28"/>
                  </a:cubicBezTo>
                  <a:cubicBezTo>
                    <a:pt x="0" y="27"/>
                    <a:pt x="0" y="27"/>
                    <a:pt x="0" y="26"/>
                  </a:cubicBezTo>
                  <a:cubicBezTo>
                    <a:pt x="1" y="26"/>
                    <a:pt x="1" y="25"/>
                    <a:pt x="1" y="25"/>
                  </a:cubicBezTo>
                  <a:cubicBezTo>
                    <a:pt x="1" y="25"/>
                    <a:pt x="1" y="24"/>
                    <a:pt x="1" y="25"/>
                  </a:cubicBezTo>
                  <a:cubicBezTo>
                    <a:pt x="2" y="25"/>
                    <a:pt x="2" y="25"/>
                    <a:pt x="2" y="25"/>
                  </a:cubicBezTo>
                  <a:cubicBezTo>
                    <a:pt x="2" y="25"/>
                    <a:pt x="2" y="25"/>
                    <a:pt x="2" y="25"/>
                  </a:cubicBezTo>
                  <a:cubicBezTo>
                    <a:pt x="2" y="25"/>
                    <a:pt x="3" y="25"/>
                    <a:pt x="4" y="25"/>
                  </a:cubicBezTo>
                  <a:cubicBezTo>
                    <a:pt x="5" y="26"/>
                    <a:pt x="6" y="26"/>
                    <a:pt x="7" y="26"/>
                  </a:cubicBezTo>
                  <a:cubicBezTo>
                    <a:pt x="9" y="26"/>
                    <a:pt x="10" y="25"/>
                    <a:pt x="11" y="25"/>
                  </a:cubicBezTo>
                  <a:cubicBezTo>
                    <a:pt x="12" y="25"/>
                    <a:pt x="12" y="24"/>
                    <a:pt x="12" y="23"/>
                  </a:cubicBezTo>
                  <a:cubicBezTo>
                    <a:pt x="12" y="22"/>
                    <a:pt x="12" y="21"/>
                    <a:pt x="11" y="20"/>
                  </a:cubicBezTo>
                  <a:cubicBezTo>
                    <a:pt x="11" y="20"/>
                    <a:pt x="10" y="19"/>
                    <a:pt x="8" y="18"/>
                  </a:cubicBezTo>
                  <a:cubicBezTo>
                    <a:pt x="7" y="18"/>
                    <a:pt x="6" y="18"/>
                    <a:pt x="5" y="17"/>
                  </a:cubicBezTo>
                  <a:cubicBezTo>
                    <a:pt x="4" y="17"/>
                    <a:pt x="4" y="16"/>
                    <a:pt x="3" y="16"/>
                  </a:cubicBezTo>
                  <a:cubicBezTo>
                    <a:pt x="2" y="15"/>
                    <a:pt x="2" y="14"/>
                    <a:pt x="1" y="13"/>
                  </a:cubicBezTo>
                  <a:cubicBezTo>
                    <a:pt x="1" y="13"/>
                    <a:pt x="1" y="12"/>
                    <a:pt x="1" y="10"/>
                  </a:cubicBezTo>
                  <a:cubicBezTo>
                    <a:pt x="1" y="9"/>
                    <a:pt x="1" y="8"/>
                    <a:pt x="2" y="6"/>
                  </a:cubicBezTo>
                  <a:cubicBezTo>
                    <a:pt x="3" y="5"/>
                    <a:pt x="5" y="4"/>
                    <a:pt x="7" y="4"/>
                  </a:cubicBezTo>
                  <a:cubicBezTo>
                    <a:pt x="7" y="2"/>
                    <a:pt x="7" y="2"/>
                    <a:pt x="7" y="2"/>
                  </a:cubicBezTo>
                  <a:cubicBezTo>
                    <a:pt x="7" y="1"/>
                    <a:pt x="7" y="1"/>
                    <a:pt x="7" y="1"/>
                  </a:cubicBezTo>
                  <a:cubicBezTo>
                    <a:pt x="8" y="0"/>
                    <a:pt x="8" y="0"/>
                    <a:pt x="9" y="0"/>
                  </a:cubicBezTo>
                  <a:cubicBezTo>
                    <a:pt x="11" y="0"/>
                    <a:pt x="11" y="0"/>
                    <a:pt x="11" y="0"/>
                  </a:cubicBezTo>
                  <a:cubicBezTo>
                    <a:pt x="12" y="0"/>
                    <a:pt x="12" y="0"/>
                    <a:pt x="12" y="1"/>
                  </a:cubicBezTo>
                  <a:cubicBezTo>
                    <a:pt x="12" y="1"/>
                    <a:pt x="12" y="1"/>
                    <a:pt x="12" y="2"/>
                  </a:cubicBezTo>
                  <a:cubicBezTo>
                    <a:pt x="12" y="4"/>
                    <a:pt x="12" y="4"/>
                    <a:pt x="12" y="4"/>
                  </a:cubicBezTo>
                  <a:cubicBezTo>
                    <a:pt x="13" y="4"/>
                    <a:pt x="14" y="4"/>
                    <a:pt x="14" y="4"/>
                  </a:cubicBezTo>
                  <a:cubicBezTo>
                    <a:pt x="15" y="4"/>
                    <a:pt x="15" y="4"/>
                    <a:pt x="16" y="4"/>
                  </a:cubicBezTo>
                  <a:cubicBezTo>
                    <a:pt x="16" y="4"/>
                    <a:pt x="16" y="5"/>
                    <a:pt x="16" y="5"/>
                  </a:cubicBezTo>
                  <a:cubicBezTo>
                    <a:pt x="16" y="6"/>
                    <a:pt x="16" y="6"/>
                    <a:pt x="16" y="7"/>
                  </a:cubicBezTo>
                  <a:cubicBezTo>
                    <a:pt x="16" y="7"/>
                    <a:pt x="16" y="7"/>
                    <a:pt x="15" y="8"/>
                  </a:cubicBezTo>
                  <a:cubicBezTo>
                    <a:pt x="15" y="8"/>
                    <a:pt x="15" y="8"/>
                    <a:pt x="15" y="8"/>
                  </a:cubicBezTo>
                  <a:cubicBezTo>
                    <a:pt x="14" y="8"/>
                    <a:pt x="14" y="8"/>
                    <a:pt x="13" y="8"/>
                  </a:cubicBezTo>
                  <a:cubicBezTo>
                    <a:pt x="12" y="8"/>
                    <a:pt x="11" y="8"/>
                    <a:pt x="10" y="8"/>
                  </a:cubicBezTo>
                  <a:cubicBezTo>
                    <a:pt x="9" y="8"/>
                    <a:pt x="7" y="8"/>
                    <a:pt x="7" y="8"/>
                  </a:cubicBezTo>
                  <a:cubicBezTo>
                    <a:pt x="6" y="9"/>
                    <a:pt x="6" y="10"/>
                    <a:pt x="6" y="10"/>
                  </a:cubicBezTo>
                  <a:cubicBezTo>
                    <a:pt x="6" y="11"/>
                    <a:pt x="6" y="12"/>
                    <a:pt x="7" y="13"/>
                  </a:cubicBezTo>
                  <a:cubicBezTo>
                    <a:pt x="8" y="13"/>
                    <a:pt x="9" y="14"/>
                    <a:pt x="10" y="14"/>
                  </a:cubicBezTo>
                  <a:cubicBezTo>
                    <a:pt x="13" y="15"/>
                    <a:pt x="14" y="16"/>
                    <a:pt x="16" y="18"/>
                  </a:cubicBezTo>
                  <a:cubicBezTo>
                    <a:pt x="17" y="19"/>
                    <a:pt x="18" y="21"/>
                    <a:pt x="18"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9" name="Oval 589"/>
            <p:cNvSpPr>
              <a:spLocks noChangeArrowheads="1"/>
            </p:cNvSpPr>
            <p:nvPr/>
          </p:nvSpPr>
          <p:spPr bwMode="auto">
            <a:xfrm>
              <a:off x="1291" y="630"/>
              <a:ext cx="66" cy="66"/>
            </a:xfrm>
            <a:prstGeom prst="ellipse">
              <a:avLst/>
            </a:prstGeom>
            <a:grpFill/>
            <a:ln w="26988" cap="flat">
              <a:noFill/>
              <a:prstDash val="solid"/>
              <a:miter lim="800000"/>
              <a:headEnd/>
              <a:tailEnd/>
            </a:ln>
            <a:extLst/>
          </p:spPr>
          <p:txBody>
            <a:bodyPr/>
            <a:lstStyle/>
            <a:p>
              <a:pPr defTabSz="685754" eaLnBrk="1" fontAlgn="auto" hangingPunct="1">
                <a:spcBef>
                  <a:spcPts val="0"/>
                </a:spcBef>
                <a:spcAft>
                  <a:spcPts val="0"/>
                </a:spcAft>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28" name="矩形 627"/>
          <p:cNvSpPr/>
          <p:nvPr/>
        </p:nvSpPr>
        <p:spPr>
          <a:xfrm>
            <a:off x="5015087" y="2420888"/>
            <a:ext cx="2492972" cy="400101"/>
          </a:xfrm>
          <a:prstGeom prst="rect">
            <a:avLst/>
          </a:prstGeom>
        </p:spPr>
        <p:txBody>
          <a:bodyPr wrap="none" lIns="91431" tIns="45716" rIns="91431" bIns="45716">
            <a:spAutoFit/>
          </a:bodyPr>
          <a:lstStyle/>
          <a:p>
            <a:r>
              <a:rPr lang="zh-CN" altLang="en-US" sz="2000" b="1" dirty="0">
                <a:solidFill>
                  <a:srgbClr val="0070C0"/>
                </a:solidFill>
                <a:latin typeface="微软雅黑" pitchFamily="34" charset="-122"/>
                <a:ea typeface="微软雅黑" pitchFamily="34" charset="-122"/>
                <a:sym typeface="微软雅黑" panose="020B0503020204020204" pitchFamily="34" charset="-122"/>
              </a:rPr>
              <a:t>移动互联网发展前景</a:t>
            </a:r>
            <a:endParaRPr lang="en-US" altLang="zh-CN" sz="2000" b="1" dirty="0">
              <a:solidFill>
                <a:srgbClr val="0070C0"/>
              </a:solidFill>
              <a:latin typeface="微软雅黑" pitchFamily="34" charset="-122"/>
              <a:ea typeface="微软雅黑" pitchFamily="34" charset="-122"/>
              <a:sym typeface="微软雅黑" panose="020B0503020204020204" pitchFamily="34" charset="-122"/>
            </a:endParaRPr>
          </a:p>
        </p:txBody>
      </p:sp>
      <p:sp>
        <p:nvSpPr>
          <p:cNvPr id="629" name="矩形 47"/>
          <p:cNvSpPr>
            <a:spLocks noChangeArrowheads="1"/>
          </p:cNvSpPr>
          <p:nvPr/>
        </p:nvSpPr>
        <p:spPr bwMode="auto">
          <a:xfrm>
            <a:off x="5015086" y="2879674"/>
            <a:ext cx="5546997" cy="341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en-US" altLang="zh-CN" sz="1200" dirty="0">
                <a:solidFill>
                  <a:schemeClr val="tx1">
                    <a:lumMod val="50000"/>
                    <a:lumOff val="50000"/>
                  </a:schemeClr>
                </a:solidFill>
                <a:sym typeface="微软雅黑" panose="020B0503020204020204" pitchFamily="34" charset="-122"/>
              </a:rPr>
              <a:t>     2010</a:t>
            </a:r>
            <a:r>
              <a:rPr lang="zh-CN" altLang="en-US" sz="1200" dirty="0">
                <a:solidFill>
                  <a:schemeClr val="tx1">
                    <a:lumMod val="50000"/>
                    <a:lumOff val="50000"/>
                  </a:schemeClr>
                </a:solidFill>
                <a:sym typeface="微软雅黑" panose="020B0503020204020204" pitchFamily="34" charset="-122"/>
              </a:rPr>
              <a:t>年</a:t>
            </a:r>
            <a:r>
              <a:rPr lang="en-US" altLang="zh-CN" sz="1200" dirty="0">
                <a:solidFill>
                  <a:schemeClr val="tx1">
                    <a:lumMod val="50000"/>
                    <a:lumOff val="50000"/>
                  </a:schemeClr>
                </a:solidFill>
                <a:sym typeface="微软雅黑" panose="020B0503020204020204" pitchFamily="34" charset="-122"/>
              </a:rPr>
              <a:t>4</a:t>
            </a:r>
            <a:r>
              <a:rPr lang="zh-CN" altLang="en-US" sz="1200" dirty="0">
                <a:solidFill>
                  <a:schemeClr val="tx1">
                    <a:lumMod val="50000"/>
                    <a:lumOff val="50000"/>
                  </a:schemeClr>
                </a:solidFill>
                <a:sym typeface="微软雅黑" panose="020B0503020204020204" pitchFamily="34" charset="-122"/>
              </a:rPr>
              <a:t>月</a:t>
            </a:r>
            <a:r>
              <a:rPr lang="en-US" altLang="zh-CN" sz="1200" dirty="0">
                <a:solidFill>
                  <a:schemeClr val="tx1">
                    <a:lumMod val="50000"/>
                    <a:lumOff val="50000"/>
                  </a:schemeClr>
                </a:solidFill>
                <a:sym typeface="微软雅黑" panose="020B0503020204020204" pitchFamily="34" charset="-122"/>
              </a:rPr>
              <a:t>11</a:t>
            </a:r>
            <a:r>
              <a:rPr lang="zh-CN" altLang="en-US" sz="1200" dirty="0">
                <a:solidFill>
                  <a:schemeClr val="tx1">
                    <a:lumMod val="50000"/>
                    <a:lumOff val="50000"/>
                  </a:schemeClr>
                </a:solidFill>
                <a:sym typeface="微软雅黑" panose="020B0503020204020204" pitchFamily="34" charset="-122"/>
              </a:rPr>
              <a:t>日在艾瑞的新经济年会上，信息产业部通信科技委员会委员侯自强在谈到</a:t>
            </a:r>
            <a:r>
              <a:rPr lang="en-US" altLang="zh-CN" sz="1200" dirty="0">
                <a:solidFill>
                  <a:schemeClr val="tx1">
                    <a:lumMod val="50000"/>
                    <a:lumOff val="50000"/>
                  </a:schemeClr>
                </a:solidFill>
                <a:sym typeface="微软雅黑" panose="020B0503020204020204" pitchFamily="34" charset="-122"/>
              </a:rPr>
              <a:t>3G</a:t>
            </a:r>
            <a:r>
              <a:rPr lang="zh-CN" altLang="en-US" sz="1200" dirty="0">
                <a:solidFill>
                  <a:schemeClr val="tx1">
                    <a:lumMod val="50000"/>
                    <a:lumOff val="50000"/>
                  </a:schemeClr>
                </a:solidFill>
                <a:sym typeface="微软雅黑" panose="020B0503020204020204" pitchFamily="34" charset="-122"/>
              </a:rPr>
              <a:t>商用化发展趋势的问题上，表示公共互联网也就是移动互联网将会成为未来移动网发展的主流，而移动运营商的专网垄断将会被打破。用侯委员的话来说就是移动运营商带围墙的花园将会被打破。</a:t>
            </a:r>
            <a:endParaRPr lang="en-US" altLang="zh-CN" sz="1200" dirty="0">
              <a:solidFill>
                <a:schemeClr val="tx1">
                  <a:lumMod val="50000"/>
                  <a:lumOff val="50000"/>
                </a:schemeClr>
              </a:solidFill>
              <a:sym typeface="微软雅黑" pitchFamily="34" charset="-122"/>
            </a:endParaRPr>
          </a:p>
          <a:p>
            <a:pPr>
              <a:lnSpc>
                <a:spcPct val="120000"/>
              </a:lnSpc>
              <a:spcBef>
                <a:spcPct val="0"/>
              </a:spcBef>
              <a:buNone/>
            </a:pPr>
            <a:endParaRPr lang="en-US" altLang="zh-CN" sz="1200" dirty="0">
              <a:solidFill>
                <a:schemeClr val="tx1">
                  <a:lumMod val="50000"/>
                  <a:lumOff val="50000"/>
                </a:schemeClr>
              </a:solidFill>
              <a:sym typeface="微软雅黑" pitchFamily="34" charset="-122"/>
            </a:endParaRPr>
          </a:p>
          <a:p>
            <a:pPr>
              <a:lnSpc>
                <a:spcPct val="120000"/>
              </a:lnSpc>
              <a:spcBef>
                <a:spcPct val="0"/>
              </a:spcBef>
              <a:buNone/>
            </a:pPr>
            <a:r>
              <a:rPr lang="en-US" altLang="zh-CN" sz="1200" dirty="0">
                <a:solidFill>
                  <a:schemeClr val="tx1">
                    <a:lumMod val="50000"/>
                    <a:lumOff val="50000"/>
                  </a:schemeClr>
                </a:solidFill>
                <a:sym typeface="微软雅黑" pitchFamily="34" charset="-122"/>
              </a:rPr>
              <a:t>     3G</a:t>
            </a:r>
            <a:r>
              <a:rPr lang="zh-CN" altLang="en-US" sz="1200" dirty="0">
                <a:solidFill>
                  <a:schemeClr val="tx1">
                    <a:lumMod val="50000"/>
                    <a:lumOff val="50000"/>
                  </a:schemeClr>
                </a:solidFill>
                <a:sym typeface="微软雅黑" panose="020B0503020204020204" pitchFamily="34" charset="-122"/>
              </a:rPr>
              <a:t>问题也是极为热门的话题之一。无论是经营者还是消费者都很关心</a:t>
            </a:r>
            <a:r>
              <a:rPr lang="en-US" altLang="zh-CN" sz="1200" dirty="0">
                <a:solidFill>
                  <a:schemeClr val="tx1">
                    <a:lumMod val="50000"/>
                    <a:lumOff val="50000"/>
                  </a:schemeClr>
                </a:solidFill>
                <a:sym typeface="微软雅黑" panose="020B0503020204020204" pitchFamily="34" charset="-122"/>
              </a:rPr>
              <a:t>3G</a:t>
            </a:r>
            <a:r>
              <a:rPr lang="zh-CN" altLang="en-US" sz="1200" dirty="0">
                <a:solidFill>
                  <a:schemeClr val="tx1">
                    <a:lumMod val="50000"/>
                    <a:lumOff val="50000"/>
                  </a:schemeClr>
                </a:solidFill>
                <a:sym typeface="微软雅黑" panose="020B0503020204020204" pitchFamily="34" charset="-122"/>
              </a:rPr>
              <a:t>的问题。经营者关心</a:t>
            </a:r>
            <a:r>
              <a:rPr lang="en-US" altLang="zh-CN" sz="1200" dirty="0">
                <a:solidFill>
                  <a:schemeClr val="tx1">
                    <a:lumMod val="50000"/>
                    <a:lumOff val="50000"/>
                  </a:schemeClr>
                </a:solidFill>
                <a:sym typeface="微软雅黑" panose="020B0503020204020204" pitchFamily="34" charset="-122"/>
              </a:rPr>
              <a:t>3G</a:t>
            </a:r>
            <a:r>
              <a:rPr lang="zh-CN" altLang="en-US" sz="1200" dirty="0">
                <a:solidFill>
                  <a:schemeClr val="tx1">
                    <a:lumMod val="50000"/>
                    <a:lumOff val="50000"/>
                  </a:schemeClr>
                </a:solidFill>
                <a:sym typeface="微软雅黑" panose="020B0503020204020204" pitchFamily="34" charset="-122"/>
              </a:rPr>
              <a:t>能否带来真正的新一代通信，而消费者则想知道</a:t>
            </a:r>
            <a:r>
              <a:rPr lang="en-US" altLang="zh-CN" sz="1200" dirty="0">
                <a:solidFill>
                  <a:schemeClr val="tx1">
                    <a:lumMod val="50000"/>
                    <a:lumOff val="50000"/>
                  </a:schemeClr>
                </a:solidFill>
                <a:sym typeface="微软雅黑" panose="020B0503020204020204" pitchFamily="34" charset="-122"/>
              </a:rPr>
              <a:t>3G</a:t>
            </a:r>
            <a:r>
              <a:rPr lang="zh-CN" altLang="en-US" sz="1200" dirty="0">
                <a:solidFill>
                  <a:schemeClr val="tx1">
                    <a:lumMod val="50000"/>
                    <a:lumOff val="50000"/>
                  </a:schemeClr>
                </a:solidFill>
                <a:sym typeface="微软雅黑" panose="020B0503020204020204" pitchFamily="34" charset="-122"/>
              </a:rPr>
              <a:t>时代的通信资费能否降低，业务体验能否满足个人的需要。</a:t>
            </a:r>
            <a:r>
              <a:rPr lang="en-US" altLang="zh-CN" sz="1200" dirty="0">
                <a:solidFill>
                  <a:schemeClr val="tx1">
                    <a:lumMod val="50000"/>
                    <a:lumOff val="50000"/>
                  </a:schemeClr>
                </a:solidFill>
                <a:sym typeface="微软雅黑" panose="020B0503020204020204" pitchFamily="34" charset="-122"/>
              </a:rPr>
              <a:t>3G</a:t>
            </a:r>
            <a:r>
              <a:rPr lang="zh-CN" altLang="en-US" sz="1200" dirty="0">
                <a:solidFill>
                  <a:schemeClr val="tx1">
                    <a:lumMod val="50000"/>
                    <a:lumOff val="50000"/>
                  </a:schemeClr>
                </a:solidFill>
                <a:sym typeface="微软雅黑" panose="020B0503020204020204" pitchFamily="34" charset="-122"/>
              </a:rPr>
              <a:t>时代话音业务不会有太大的改变，主要的突破是在数据业务上。一是面对企业高端用户的业务，主要为专网。二是面对个人消费者。</a:t>
            </a:r>
            <a:endParaRPr lang="en-US" altLang="zh-CN" sz="1200" dirty="0">
              <a:solidFill>
                <a:schemeClr val="tx1">
                  <a:lumMod val="50000"/>
                  <a:lumOff val="50000"/>
                </a:schemeClr>
              </a:solidFill>
              <a:sym typeface="微软雅黑" panose="020B0503020204020204" pitchFamily="34" charset="-122"/>
            </a:endParaRPr>
          </a:p>
          <a:p>
            <a:pPr>
              <a:lnSpc>
                <a:spcPct val="120000"/>
              </a:lnSpc>
              <a:spcBef>
                <a:spcPct val="0"/>
              </a:spcBef>
              <a:buNone/>
            </a:pPr>
            <a:endParaRPr lang="en-US" altLang="zh-CN" sz="1200" dirty="0">
              <a:solidFill>
                <a:schemeClr val="tx1">
                  <a:lumMod val="50000"/>
                  <a:lumOff val="50000"/>
                </a:schemeClr>
              </a:solidFill>
              <a:sym typeface="微软雅黑" panose="020B0503020204020204" pitchFamily="34" charset="-122"/>
            </a:endParaRPr>
          </a:p>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     而在</a:t>
            </a:r>
            <a:r>
              <a:rPr lang="en-US" altLang="zh-CN" sz="1200" dirty="0">
                <a:solidFill>
                  <a:schemeClr val="tx1">
                    <a:lumMod val="50000"/>
                    <a:lumOff val="50000"/>
                  </a:schemeClr>
                </a:solidFill>
                <a:sym typeface="微软雅黑" panose="020B0503020204020204" pitchFamily="34" charset="-122"/>
              </a:rPr>
              <a:t>3G/IMS</a:t>
            </a:r>
            <a:r>
              <a:rPr lang="zh-CN" altLang="en-US" sz="1200" dirty="0">
                <a:solidFill>
                  <a:schemeClr val="tx1">
                    <a:lumMod val="50000"/>
                    <a:lumOff val="50000"/>
                  </a:schemeClr>
                </a:solidFill>
                <a:sym typeface="微软雅黑" panose="020B0503020204020204" pitchFamily="34" charset="-122"/>
              </a:rPr>
              <a:t>专网与移动互联网之间的差异问题上，移动梦网，而移动互联网</a:t>
            </a:r>
            <a:r>
              <a:rPr lang="en-US" altLang="zh-CN" sz="1200" dirty="0">
                <a:solidFill>
                  <a:schemeClr val="tx1">
                    <a:lumMod val="50000"/>
                    <a:lumOff val="50000"/>
                  </a:schemeClr>
                </a:solidFill>
                <a:sym typeface="微软雅黑" panose="020B0503020204020204" pitchFamily="34" charset="-122"/>
              </a:rPr>
              <a:t>Telco2.0</a:t>
            </a:r>
            <a:r>
              <a:rPr lang="zh-CN" altLang="en-US" sz="1200" dirty="0">
                <a:solidFill>
                  <a:schemeClr val="tx1">
                    <a:lumMod val="50000"/>
                    <a:lumOff val="50000"/>
                  </a:schemeClr>
                </a:solidFill>
                <a:sym typeface="微软雅黑" panose="020B0503020204020204" pitchFamily="34" charset="-122"/>
              </a:rPr>
              <a:t>也就是所说的公共互联网能够服务不同用户群，运营在不同核心网，如免费</a:t>
            </a:r>
            <a:r>
              <a:rPr lang="en-US" altLang="zh-CN" sz="1200" dirty="0">
                <a:solidFill>
                  <a:schemeClr val="tx1">
                    <a:lumMod val="50000"/>
                    <a:lumOff val="50000"/>
                  </a:schemeClr>
                </a:solidFill>
                <a:sym typeface="微软雅黑" panose="020B0503020204020204" pitchFamily="34" charset="-122"/>
              </a:rPr>
              <a:t>WAP</a:t>
            </a:r>
            <a:r>
              <a:rPr lang="zh-CN" altLang="en-US" sz="1200" dirty="0">
                <a:solidFill>
                  <a:schemeClr val="tx1">
                    <a:lumMod val="50000"/>
                    <a:lumOff val="50000"/>
                  </a:schemeClr>
                </a:solidFill>
                <a:sym typeface="微软雅黑" panose="020B0503020204020204" pitchFamily="34" charset="-122"/>
              </a:rPr>
              <a:t>。</a:t>
            </a:r>
            <a:r>
              <a:rPr lang="en-US" altLang="zh-CN" sz="1200" dirty="0">
                <a:solidFill>
                  <a:schemeClr val="tx1">
                    <a:lumMod val="50000"/>
                    <a:lumOff val="50000"/>
                  </a:schemeClr>
                </a:solidFill>
                <a:sym typeface="微软雅黑" panose="020B0503020204020204" pitchFamily="34" charset="-122"/>
              </a:rPr>
              <a:t>3G</a:t>
            </a:r>
            <a:r>
              <a:rPr lang="zh-CN" altLang="en-US" sz="1200" dirty="0">
                <a:solidFill>
                  <a:schemeClr val="tx1">
                    <a:lumMod val="50000"/>
                    <a:lumOff val="50000"/>
                  </a:schemeClr>
                </a:solidFill>
                <a:sym typeface="微软雅黑" panose="020B0503020204020204" pitchFamily="34" charset="-122"/>
              </a:rPr>
              <a:t>时代需要更为开放的空间，提供更为广阔的业务和实现随时随地上网的可能。</a:t>
            </a:r>
          </a:p>
        </p:txBody>
      </p:sp>
    </p:spTree>
    <p:extLst>
      <p:ext uri="{BB962C8B-B14F-4D97-AF65-F5344CB8AC3E}">
        <p14:creationId xmlns:p14="http://schemas.microsoft.com/office/powerpoint/2010/main" val="30896109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1000"/>
                                        <p:tgtEl>
                                          <p:spTgt spid="29"/>
                                        </p:tgtEl>
                                      </p:cBhvr>
                                    </p:animEffect>
                                    <p:anim calcmode="lin" valueType="num">
                                      <p:cBhvr>
                                        <p:cTn id="19" dur="1000" fill="hold"/>
                                        <p:tgtEl>
                                          <p:spTgt spid="29"/>
                                        </p:tgtEl>
                                        <p:attrNameLst>
                                          <p:attrName>ppt_x</p:attrName>
                                        </p:attrNameLst>
                                      </p:cBhvr>
                                      <p:tavLst>
                                        <p:tav tm="0">
                                          <p:val>
                                            <p:strVal val="#ppt_x"/>
                                          </p:val>
                                        </p:tav>
                                        <p:tav tm="100000">
                                          <p:val>
                                            <p:strVal val="#ppt_x"/>
                                          </p:val>
                                        </p:tav>
                                      </p:tavLst>
                                    </p:anim>
                                    <p:anim calcmode="lin" valueType="num">
                                      <p:cBhvr>
                                        <p:cTn id="20" dur="1000" fill="hold"/>
                                        <p:tgtEl>
                                          <p:spTgt spid="29"/>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22" presetClass="entr" presetSubtype="4"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wipe(down)">
                                      <p:cBhvr>
                                        <p:cTn id="24" dur="500"/>
                                        <p:tgtEl>
                                          <p:spTgt spid="25"/>
                                        </p:tgtEl>
                                      </p:cBhvr>
                                    </p:animEffect>
                                  </p:childTnLst>
                                </p:cTn>
                              </p:par>
                            </p:childTnLst>
                          </p:cTn>
                        </p:par>
                        <p:par>
                          <p:cTn id="25" fill="hold">
                            <p:stCondLst>
                              <p:cond delay="3000"/>
                            </p:stCondLst>
                            <p:childTnLst>
                              <p:par>
                                <p:cTn id="26" presetID="22" presetClass="entr" presetSubtype="8" fill="hold" grpId="0" nodeType="afterEffect">
                                  <p:stCondLst>
                                    <p:cond delay="0"/>
                                  </p:stCondLst>
                                  <p:childTnLst>
                                    <p:set>
                                      <p:cBhvr>
                                        <p:cTn id="27" dur="1" fill="hold">
                                          <p:stCondLst>
                                            <p:cond delay="0"/>
                                          </p:stCondLst>
                                        </p:cTn>
                                        <p:tgtEl>
                                          <p:spTgt spid="628"/>
                                        </p:tgtEl>
                                        <p:attrNameLst>
                                          <p:attrName>style.visibility</p:attrName>
                                        </p:attrNameLst>
                                      </p:cBhvr>
                                      <p:to>
                                        <p:strVal val="visible"/>
                                      </p:to>
                                    </p:set>
                                    <p:animEffect transition="in" filter="wipe(left)">
                                      <p:cBhvr>
                                        <p:cTn id="28" dur="400"/>
                                        <p:tgtEl>
                                          <p:spTgt spid="628"/>
                                        </p:tgtEl>
                                      </p:cBhvr>
                                    </p:animEffect>
                                  </p:childTnLst>
                                </p:cTn>
                              </p:par>
                            </p:childTnLst>
                          </p:cTn>
                        </p:par>
                        <p:par>
                          <p:cTn id="29" fill="hold">
                            <p:stCondLst>
                              <p:cond delay="3400"/>
                            </p:stCondLst>
                            <p:childTnLst>
                              <p:par>
                                <p:cTn id="30" presetID="22" presetClass="entr" presetSubtype="8" fill="hold" grpId="0" nodeType="afterEffect">
                                  <p:stCondLst>
                                    <p:cond delay="0"/>
                                  </p:stCondLst>
                                  <p:childTnLst>
                                    <p:set>
                                      <p:cBhvr>
                                        <p:cTn id="31" dur="1" fill="hold">
                                          <p:stCondLst>
                                            <p:cond delay="0"/>
                                          </p:stCondLst>
                                        </p:cTn>
                                        <p:tgtEl>
                                          <p:spTgt spid="629"/>
                                        </p:tgtEl>
                                        <p:attrNameLst>
                                          <p:attrName>style.visibility</p:attrName>
                                        </p:attrNameLst>
                                      </p:cBhvr>
                                      <p:to>
                                        <p:strVal val="visible"/>
                                      </p:to>
                                    </p:set>
                                    <p:animEffect transition="in" filter="wipe(left)">
                                      <p:cBhvr>
                                        <p:cTn id="32" dur="400"/>
                                        <p:tgtEl>
                                          <p:spTgt spid="6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29" grpId="0"/>
      <p:bldP spid="628" grpId="0"/>
      <p:bldP spid="6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2558" y="-27384"/>
            <a:ext cx="432048" cy="692696"/>
          </a:xfrm>
          <a:prstGeom prst="rect">
            <a:avLst/>
          </a:prstGeom>
          <a:solidFill>
            <a:srgbClr val="0070C0"/>
          </a:solidFill>
          <a:ln>
            <a:noFill/>
          </a:ln>
          <a:effectLst>
            <a:outerShdw blurRad="254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文本框 9"/>
          <p:cNvSpPr txBox="1"/>
          <p:nvPr/>
        </p:nvSpPr>
        <p:spPr>
          <a:xfrm>
            <a:off x="838622" y="188640"/>
            <a:ext cx="1512168" cy="377026"/>
          </a:xfrm>
          <a:prstGeom prst="rect">
            <a:avLst/>
          </a:prstGeom>
          <a:noFill/>
        </p:spPr>
        <p:txBody>
          <a:bodyPr wrap="square" lIns="68580" tIns="34290" rIns="68580" bIns="34290" rtlCol="0">
            <a:spAutoFit/>
          </a:bodyPr>
          <a:lstStyle/>
          <a:p>
            <a:pPr marL="0" lvl="1"/>
            <a:r>
              <a:rPr lang="zh-CN" altLang="en-US" sz="2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发展前景</a:t>
            </a:r>
          </a:p>
        </p:txBody>
      </p:sp>
      <p:sp>
        <p:nvSpPr>
          <p:cNvPr id="4" name="矩形 3"/>
          <p:cNvSpPr/>
          <p:nvPr/>
        </p:nvSpPr>
        <p:spPr>
          <a:xfrm>
            <a:off x="11927854" y="5949280"/>
            <a:ext cx="262558" cy="906934"/>
          </a:xfrm>
          <a:prstGeom prst="rect">
            <a:avLst/>
          </a:prstGeom>
          <a:solidFill>
            <a:srgbClr val="0070C0"/>
          </a:solidFill>
          <a:ln>
            <a:noFill/>
          </a:ln>
          <a:effectLst>
            <a:outerShdw blurRad="355600" dist="1016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10919742" y="6165304"/>
            <a:ext cx="1008112" cy="523220"/>
          </a:xfrm>
          <a:prstGeom prst="rect">
            <a:avLst/>
          </a:prstGeom>
          <a:noFill/>
        </p:spPr>
        <p:txBody>
          <a:bodyPr wrap="square" rtlCol="0">
            <a:spAutoFit/>
          </a:bodyPr>
          <a:lstStyle/>
          <a:p>
            <a:pPr algn="ctr"/>
            <a:r>
              <a:rPr lang="en-US" altLang="zh-CN"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-15-</a:t>
            </a:r>
            <a:endParaRPr lang="zh-CN" altLang="en-US"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19" name="组合 718"/>
          <p:cNvGrpSpPr/>
          <p:nvPr/>
        </p:nvGrpSpPr>
        <p:grpSpPr>
          <a:xfrm>
            <a:off x="622598" y="1407947"/>
            <a:ext cx="3886051" cy="4808644"/>
            <a:chOff x="865232" y="1286330"/>
            <a:chExt cx="4013321" cy="4966128"/>
          </a:xfrm>
        </p:grpSpPr>
        <p:pic>
          <p:nvPicPr>
            <p:cNvPr id="720" name="Picture 3"/>
            <p:cNvPicPr>
              <a:picLocks noChangeAspect="1"/>
            </p:cNvPicPr>
            <p:nvPr/>
          </p:nvPicPr>
          <p:blipFill rotWithShape="1">
            <a:blip r:embed="rId3" cstate="print">
              <a:extLst>
                <a:ext uri="{28A0092B-C50C-407E-A947-70E740481C1C}">
                  <a14:useLocalDpi xmlns:a14="http://schemas.microsoft.com/office/drawing/2010/main"/>
                </a:ext>
              </a:extLst>
            </a:blip>
            <a:srcRect l="5354" t="8440" r="6203" b="10137"/>
            <a:stretch/>
          </p:blipFill>
          <p:spPr>
            <a:xfrm>
              <a:off x="865232" y="1286330"/>
              <a:ext cx="4013321" cy="4966128"/>
            </a:xfrm>
            <a:prstGeom prst="rect">
              <a:avLst/>
            </a:prstGeom>
          </p:spPr>
        </p:pic>
        <p:sp>
          <p:nvSpPr>
            <p:cNvPr id="721" name="Rectangle 4"/>
            <p:cNvSpPr/>
            <p:nvPr/>
          </p:nvSpPr>
          <p:spPr>
            <a:xfrm>
              <a:off x="1454929" y="1875864"/>
              <a:ext cx="2838784" cy="3697941"/>
            </a:xfrm>
            <a:prstGeom prst="rect">
              <a:avLst/>
            </a:prstGeom>
            <a:blipFill>
              <a:blip r:embed="rId4"/>
              <a:srcRect/>
              <a:stretch>
                <a:fillRect l="-4200" t="-5259" r="-103674" b="-928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722" name="矩形 721"/>
          <p:cNvSpPr/>
          <p:nvPr/>
        </p:nvSpPr>
        <p:spPr>
          <a:xfrm>
            <a:off x="4655047" y="1268760"/>
            <a:ext cx="2492972" cy="400101"/>
          </a:xfrm>
          <a:prstGeom prst="rect">
            <a:avLst/>
          </a:prstGeom>
        </p:spPr>
        <p:txBody>
          <a:bodyPr wrap="none" lIns="91431" tIns="45716" rIns="91431" bIns="45716">
            <a:spAutoFit/>
          </a:bodyPr>
          <a:lstStyle/>
          <a:p>
            <a:r>
              <a:rPr lang="zh-CN" altLang="en-US" sz="2000" b="1" dirty="0">
                <a:solidFill>
                  <a:srgbClr val="0070C0"/>
                </a:solidFill>
                <a:latin typeface="微软雅黑" pitchFamily="34" charset="-122"/>
                <a:ea typeface="微软雅黑" pitchFamily="34" charset="-122"/>
                <a:sym typeface="微软雅黑" panose="020B0503020204020204" pitchFamily="34" charset="-122"/>
              </a:rPr>
              <a:t>移动互联网发展前景</a:t>
            </a:r>
            <a:endParaRPr lang="en-US" altLang="zh-CN" sz="2000" b="1" dirty="0">
              <a:solidFill>
                <a:srgbClr val="0070C0"/>
              </a:solidFill>
              <a:latin typeface="微软雅黑" pitchFamily="34" charset="-122"/>
              <a:ea typeface="微软雅黑" pitchFamily="34" charset="-122"/>
              <a:sym typeface="微软雅黑" panose="020B0503020204020204" pitchFamily="34" charset="-122"/>
            </a:endParaRPr>
          </a:p>
        </p:txBody>
      </p:sp>
      <p:sp>
        <p:nvSpPr>
          <p:cNvPr id="723" name="矩形 47"/>
          <p:cNvSpPr>
            <a:spLocks noChangeArrowheads="1"/>
          </p:cNvSpPr>
          <p:nvPr/>
        </p:nvSpPr>
        <p:spPr bwMode="auto">
          <a:xfrm>
            <a:off x="4655046" y="1727546"/>
            <a:ext cx="6768752" cy="4154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200" dirty="0">
                <a:solidFill>
                  <a:schemeClr val="tx1">
                    <a:lumMod val="50000"/>
                    <a:lumOff val="50000"/>
                  </a:schemeClr>
                </a:solidFill>
                <a:sym typeface="微软雅黑" panose="020B0503020204020204" pitchFamily="34" charset="-122"/>
              </a:rPr>
              <a:t>     从国外</a:t>
            </a:r>
            <a:r>
              <a:rPr lang="en-US" altLang="zh-CN" sz="1200" dirty="0">
                <a:solidFill>
                  <a:schemeClr val="tx1">
                    <a:lumMod val="50000"/>
                    <a:lumOff val="50000"/>
                  </a:schemeClr>
                </a:solidFill>
                <a:sym typeface="微软雅黑" panose="020B0503020204020204" pitchFamily="34" charset="-122"/>
              </a:rPr>
              <a:t>3GIP</a:t>
            </a:r>
            <a:r>
              <a:rPr lang="zh-CN" altLang="en-US" sz="1200" dirty="0">
                <a:solidFill>
                  <a:schemeClr val="tx1">
                    <a:lumMod val="50000"/>
                    <a:lumOff val="50000"/>
                  </a:schemeClr>
                </a:solidFill>
                <a:sym typeface="微软雅黑" panose="020B0503020204020204" pitchFamily="34" charset="-122"/>
              </a:rPr>
              <a:t>数据市场的经验来看，最早提出包月体制的是</a:t>
            </a:r>
            <a:r>
              <a:rPr lang="en-US" altLang="zh-CN" sz="1200" dirty="0">
                <a:solidFill>
                  <a:schemeClr val="tx1">
                    <a:lumMod val="50000"/>
                    <a:lumOff val="50000"/>
                  </a:schemeClr>
                </a:solidFill>
                <a:sym typeface="微软雅黑" panose="020B0503020204020204" pitchFamily="34" charset="-122"/>
              </a:rPr>
              <a:t>KDDI</a:t>
            </a:r>
            <a:r>
              <a:rPr lang="zh-CN" altLang="en-US" sz="1200" dirty="0">
                <a:solidFill>
                  <a:schemeClr val="tx1">
                    <a:lumMod val="50000"/>
                    <a:lumOff val="50000"/>
                  </a:schemeClr>
                </a:solidFill>
                <a:sym typeface="微软雅黑" panose="020B0503020204020204" pitchFamily="34" charset="-122"/>
              </a:rPr>
              <a:t>，但这种包月只适用于运营商专网。但是包月体制形成以来最大的转机是在</a:t>
            </a:r>
            <a:r>
              <a:rPr lang="en-US" altLang="zh-CN" sz="1200" dirty="0">
                <a:solidFill>
                  <a:schemeClr val="tx1">
                    <a:lumMod val="50000"/>
                    <a:lumOff val="50000"/>
                  </a:schemeClr>
                </a:solidFill>
                <a:sym typeface="微软雅黑" panose="020B0503020204020204" pitchFamily="34" charset="-122"/>
              </a:rPr>
              <a:t>2008</a:t>
            </a:r>
            <a:r>
              <a:rPr lang="zh-CN" altLang="en-US" sz="1200" dirty="0">
                <a:solidFill>
                  <a:schemeClr val="tx1">
                    <a:lumMod val="50000"/>
                    <a:lumOff val="50000"/>
                  </a:schemeClr>
                </a:solidFill>
                <a:sym typeface="微软雅黑" panose="020B0503020204020204" pitchFamily="34" charset="-122"/>
              </a:rPr>
              <a:t>年的</a:t>
            </a:r>
            <a:r>
              <a:rPr lang="en-US" altLang="zh-CN" sz="1200" dirty="0">
                <a:solidFill>
                  <a:schemeClr val="tx1">
                    <a:lumMod val="50000"/>
                    <a:lumOff val="50000"/>
                  </a:schemeClr>
                </a:solidFill>
                <a:sym typeface="微软雅黑" panose="020B0503020204020204" pitchFamily="34" charset="-122"/>
              </a:rPr>
              <a:t>12</a:t>
            </a:r>
            <a:r>
              <a:rPr lang="zh-CN" altLang="en-US" sz="1200" dirty="0">
                <a:solidFill>
                  <a:schemeClr val="tx1">
                    <a:lumMod val="50000"/>
                    <a:lumOff val="50000"/>
                  </a:schemeClr>
                </a:solidFill>
                <a:sym typeface="微软雅黑" panose="020B0503020204020204" pitchFamily="34" charset="-122"/>
              </a:rPr>
              <a:t>月份，和黄旗下的</a:t>
            </a:r>
            <a:r>
              <a:rPr lang="en-US" altLang="zh-CN" sz="1200" dirty="0">
                <a:solidFill>
                  <a:schemeClr val="tx1">
                    <a:lumMod val="50000"/>
                    <a:lumOff val="50000"/>
                  </a:schemeClr>
                </a:solidFill>
                <a:sym typeface="微软雅黑" panose="020B0503020204020204" pitchFamily="34" charset="-122"/>
              </a:rPr>
              <a:t>3UK</a:t>
            </a:r>
            <a:r>
              <a:rPr lang="zh-CN" altLang="en-US" sz="1200" dirty="0">
                <a:solidFill>
                  <a:schemeClr val="tx1">
                    <a:lumMod val="50000"/>
                    <a:lumOff val="50000"/>
                  </a:schemeClr>
                </a:solidFill>
                <a:sym typeface="微软雅黑" panose="020B0503020204020204" pitchFamily="34" charset="-122"/>
              </a:rPr>
              <a:t>在欧美推出了</a:t>
            </a:r>
            <a:r>
              <a:rPr lang="en-US" altLang="zh-CN" sz="1200" dirty="0">
                <a:solidFill>
                  <a:schemeClr val="tx1">
                    <a:lumMod val="50000"/>
                    <a:lumOff val="50000"/>
                  </a:schemeClr>
                </a:solidFill>
                <a:sym typeface="微软雅黑" panose="020B0503020204020204" pitchFamily="34" charset="-122"/>
              </a:rPr>
              <a:t>X-</a:t>
            </a:r>
            <a:r>
              <a:rPr lang="en-US" altLang="zh-CN" sz="1200" dirty="0" err="1">
                <a:solidFill>
                  <a:schemeClr val="tx1">
                    <a:lumMod val="50000"/>
                    <a:lumOff val="50000"/>
                  </a:schemeClr>
                </a:solidFill>
                <a:sym typeface="微软雅黑" panose="020B0503020204020204" pitchFamily="34" charset="-122"/>
              </a:rPr>
              <a:t>ServiesGold</a:t>
            </a:r>
            <a:r>
              <a:rPr lang="zh-CN" altLang="en-US" sz="1200" dirty="0">
                <a:solidFill>
                  <a:schemeClr val="tx1">
                    <a:lumMod val="50000"/>
                    <a:lumOff val="50000"/>
                  </a:schemeClr>
                </a:solidFill>
                <a:sym typeface="微软雅黑" panose="020B0503020204020204" pitchFamily="34" charset="-122"/>
              </a:rPr>
              <a:t>，包月费</a:t>
            </a:r>
            <a:r>
              <a:rPr lang="en-US" altLang="zh-CN" sz="1200" dirty="0">
                <a:solidFill>
                  <a:schemeClr val="tx1">
                    <a:lumMod val="50000"/>
                    <a:lumOff val="50000"/>
                  </a:schemeClr>
                </a:solidFill>
                <a:sym typeface="微软雅黑" panose="020B0503020204020204" pitchFamily="34" charset="-122"/>
              </a:rPr>
              <a:t>5</a:t>
            </a:r>
            <a:r>
              <a:rPr lang="zh-CN" altLang="en-US" sz="1200" dirty="0">
                <a:solidFill>
                  <a:schemeClr val="tx1">
                    <a:lumMod val="50000"/>
                    <a:lumOff val="50000"/>
                  </a:schemeClr>
                </a:solidFill>
                <a:sym typeface="微软雅黑" panose="020B0503020204020204" pitchFamily="34" charset="-122"/>
              </a:rPr>
              <a:t>英镑每月。而在美国是不限量包月。在这一点上，侯自强也表示</a:t>
            </a:r>
            <a:r>
              <a:rPr lang="en-US" altLang="zh-CN" sz="1200" dirty="0">
                <a:solidFill>
                  <a:schemeClr val="tx1">
                    <a:lumMod val="50000"/>
                    <a:lumOff val="50000"/>
                  </a:schemeClr>
                </a:solidFill>
                <a:sym typeface="微软雅黑" panose="020B0503020204020204" pitchFamily="34" charset="-122"/>
              </a:rPr>
              <a:t>3G</a:t>
            </a:r>
            <a:r>
              <a:rPr lang="zh-CN" altLang="en-US" sz="1200" dirty="0">
                <a:solidFill>
                  <a:schemeClr val="tx1">
                    <a:lumMod val="50000"/>
                    <a:lumOff val="50000"/>
                  </a:schemeClr>
                </a:solidFill>
                <a:sym typeface="微软雅黑" panose="020B0503020204020204" pitchFamily="34" charset="-122"/>
              </a:rPr>
              <a:t>时代移动互联网的包月体制是必然的趋势。</a:t>
            </a:r>
            <a:endParaRPr lang="en-US" altLang="zh-CN" sz="1200" dirty="0">
              <a:solidFill>
                <a:schemeClr val="tx1">
                  <a:lumMod val="50000"/>
                  <a:lumOff val="50000"/>
                </a:schemeClr>
              </a:solidFill>
              <a:sym typeface="微软雅黑" panose="020B0503020204020204" pitchFamily="34" charset="-122"/>
            </a:endParaRPr>
          </a:p>
          <a:p>
            <a:pPr>
              <a:buNone/>
            </a:pPr>
            <a:endParaRPr lang="en-US" altLang="zh-CN" sz="1200" dirty="0">
              <a:solidFill>
                <a:schemeClr val="tx1">
                  <a:lumMod val="50000"/>
                  <a:lumOff val="50000"/>
                </a:schemeClr>
              </a:solidFill>
              <a:sym typeface="微软雅黑" panose="020B0503020204020204" pitchFamily="34" charset="-122"/>
            </a:endParaRPr>
          </a:p>
          <a:p>
            <a:pPr>
              <a:buNone/>
            </a:pPr>
            <a:r>
              <a:rPr lang="en-US" altLang="zh-CN" sz="1200" dirty="0">
                <a:solidFill>
                  <a:schemeClr val="tx1">
                    <a:lumMod val="50000"/>
                    <a:lumOff val="50000"/>
                  </a:schemeClr>
                </a:solidFill>
                <a:sym typeface="微软雅黑" panose="020B0503020204020204" pitchFamily="34" charset="-122"/>
              </a:rPr>
              <a:t>     </a:t>
            </a:r>
          </a:p>
          <a:p>
            <a:pPr>
              <a:buNone/>
            </a:pPr>
            <a:r>
              <a:rPr lang="en-US" altLang="zh-CN" sz="1200" dirty="0">
                <a:solidFill>
                  <a:schemeClr val="tx1">
                    <a:lumMod val="50000"/>
                    <a:lumOff val="50000"/>
                  </a:schemeClr>
                </a:solidFill>
                <a:sym typeface="微软雅黑" panose="020B0503020204020204" pitchFamily="34" charset="-122"/>
              </a:rPr>
              <a:t>     </a:t>
            </a:r>
            <a:r>
              <a:rPr lang="zh-CN" altLang="en-US" sz="1200" dirty="0">
                <a:solidFill>
                  <a:schemeClr val="tx1">
                    <a:lumMod val="50000"/>
                    <a:lumOff val="50000"/>
                  </a:schemeClr>
                </a:solidFill>
                <a:sym typeface="微软雅黑" panose="020B0503020204020204" pitchFamily="34" charset="-122"/>
              </a:rPr>
              <a:t>同时，他也相信移动互联网的大爆炸时代也将很快到来。</a:t>
            </a:r>
          </a:p>
          <a:p>
            <a:pPr>
              <a:buNone/>
            </a:pPr>
            <a:endParaRPr lang="en-US" altLang="zh-CN" sz="1200" dirty="0">
              <a:solidFill>
                <a:schemeClr val="tx1">
                  <a:lumMod val="50000"/>
                  <a:lumOff val="50000"/>
                </a:schemeClr>
              </a:solidFill>
              <a:sym typeface="微软雅黑" panose="020B0503020204020204" pitchFamily="34" charset="-122"/>
            </a:endParaRPr>
          </a:p>
          <a:p>
            <a:pPr>
              <a:buNone/>
            </a:pPr>
            <a:r>
              <a:rPr lang="en-US" altLang="zh-CN" sz="1200" dirty="0">
                <a:solidFill>
                  <a:schemeClr val="tx1">
                    <a:lumMod val="50000"/>
                    <a:lumOff val="50000"/>
                  </a:schemeClr>
                </a:solidFill>
                <a:sym typeface="微软雅黑" panose="020B0503020204020204" pitchFamily="34" charset="-122"/>
              </a:rPr>
              <a:t>     </a:t>
            </a:r>
            <a:r>
              <a:rPr lang="zh-CN" altLang="en-US" sz="1200" dirty="0">
                <a:solidFill>
                  <a:schemeClr val="tx1">
                    <a:lumMod val="50000"/>
                    <a:lumOff val="50000"/>
                  </a:schemeClr>
                </a:solidFill>
                <a:sym typeface="微软雅黑" panose="020B0503020204020204" pitchFamily="34" charset="-122"/>
              </a:rPr>
              <a:t>如果按照网络接入模式来讲，要真正实现移动互联网，就会花费很大的成本，但是侯自强说到为了减少成本，可以将基站直接接入互联网而避开移动网。以颠覆性技术提供颠覆性业务，最终实现随时随地上网。</a:t>
            </a:r>
          </a:p>
          <a:p>
            <a:pPr>
              <a:buNone/>
            </a:pPr>
            <a:r>
              <a:rPr lang="zh-CN" altLang="en-US" sz="1200" dirty="0">
                <a:solidFill>
                  <a:schemeClr val="tx1">
                    <a:lumMod val="50000"/>
                    <a:lumOff val="50000"/>
                  </a:schemeClr>
                </a:solidFill>
                <a:sym typeface="微软雅黑" panose="020B0503020204020204" pitchFamily="34" charset="-122"/>
              </a:rPr>
              <a:t> </a:t>
            </a:r>
            <a:endParaRPr lang="en-US" altLang="zh-CN" sz="1200" dirty="0">
              <a:solidFill>
                <a:schemeClr val="tx1">
                  <a:lumMod val="50000"/>
                  <a:lumOff val="50000"/>
                </a:schemeClr>
              </a:solidFill>
              <a:sym typeface="微软雅黑" panose="020B0503020204020204" pitchFamily="34" charset="-122"/>
            </a:endParaRPr>
          </a:p>
          <a:p>
            <a:pPr>
              <a:buNone/>
            </a:pPr>
            <a:r>
              <a:rPr lang="en-US" altLang="zh-CN" sz="1200" dirty="0">
                <a:solidFill>
                  <a:schemeClr val="tx1">
                    <a:lumMod val="50000"/>
                    <a:lumOff val="50000"/>
                  </a:schemeClr>
                </a:solidFill>
                <a:sym typeface="微软雅黑" panose="020B0503020204020204" pitchFamily="34" charset="-122"/>
              </a:rPr>
              <a:t>     </a:t>
            </a:r>
            <a:r>
              <a:rPr lang="zh-CN" altLang="en-US" sz="1200" dirty="0">
                <a:solidFill>
                  <a:schemeClr val="tx1">
                    <a:lumMod val="50000"/>
                    <a:lumOff val="50000"/>
                  </a:schemeClr>
                </a:solidFill>
                <a:sym typeface="微软雅黑" panose="020B0503020204020204" pitchFamily="34" charset="-122"/>
              </a:rPr>
              <a:t>关于移动互联网的问题，在</a:t>
            </a:r>
            <a:r>
              <a:rPr lang="en-US" altLang="zh-CN" sz="1200" dirty="0">
                <a:solidFill>
                  <a:schemeClr val="tx1">
                    <a:lumMod val="50000"/>
                    <a:lumOff val="50000"/>
                  </a:schemeClr>
                </a:solidFill>
                <a:sym typeface="微软雅黑" panose="020B0503020204020204" pitchFamily="34" charset="-122"/>
              </a:rPr>
              <a:t>2007</a:t>
            </a:r>
            <a:r>
              <a:rPr lang="zh-CN" altLang="en-US" sz="1200" dirty="0">
                <a:solidFill>
                  <a:schemeClr val="tx1">
                    <a:lumMod val="50000"/>
                    <a:lumOff val="50000"/>
                  </a:schemeClr>
                </a:solidFill>
                <a:sym typeface="微软雅黑" panose="020B0503020204020204" pitchFamily="34" charset="-122"/>
              </a:rPr>
              <a:t>年</a:t>
            </a:r>
            <a:r>
              <a:rPr lang="en-US" altLang="zh-CN" sz="1200" dirty="0">
                <a:solidFill>
                  <a:schemeClr val="tx1">
                    <a:lumMod val="50000"/>
                    <a:lumOff val="50000"/>
                  </a:schemeClr>
                </a:solidFill>
                <a:sym typeface="微软雅黑" panose="020B0503020204020204" pitchFamily="34" charset="-122"/>
              </a:rPr>
              <a:t>3</a:t>
            </a:r>
            <a:r>
              <a:rPr lang="zh-CN" altLang="en-US" sz="1200" dirty="0">
                <a:solidFill>
                  <a:schemeClr val="tx1">
                    <a:lumMod val="50000"/>
                    <a:lumOff val="50000"/>
                  </a:schemeClr>
                </a:solidFill>
                <a:sym typeface="微软雅黑" panose="020B0503020204020204" pitchFamily="34" charset="-122"/>
              </a:rPr>
              <a:t>月中旬，有两大事件值得我们关注：一是</a:t>
            </a:r>
            <a:r>
              <a:rPr lang="en-US" altLang="zh-CN" sz="1200" dirty="0">
                <a:solidFill>
                  <a:schemeClr val="tx1">
                    <a:lumMod val="50000"/>
                    <a:lumOff val="50000"/>
                  </a:schemeClr>
                </a:solidFill>
                <a:sym typeface="微软雅黑" panose="020B0503020204020204" pitchFamily="34" charset="-122"/>
              </a:rPr>
              <a:t>3</a:t>
            </a:r>
            <a:r>
              <a:rPr lang="zh-CN" altLang="en-US" sz="1200" dirty="0">
                <a:solidFill>
                  <a:schemeClr val="tx1">
                    <a:lumMod val="50000"/>
                    <a:lumOff val="50000"/>
                  </a:schemeClr>
                </a:solidFill>
                <a:sym typeface="微软雅黑" panose="020B0503020204020204" pitchFamily="34" charset="-122"/>
              </a:rPr>
              <a:t>月</a:t>
            </a:r>
            <a:r>
              <a:rPr lang="en-US" altLang="zh-CN" sz="1200" dirty="0">
                <a:solidFill>
                  <a:schemeClr val="tx1">
                    <a:lumMod val="50000"/>
                    <a:lumOff val="50000"/>
                  </a:schemeClr>
                </a:solidFill>
                <a:sym typeface="微软雅黑" panose="020B0503020204020204" pitchFamily="34" charset="-122"/>
              </a:rPr>
              <a:t>13</a:t>
            </a:r>
            <a:r>
              <a:rPr lang="zh-CN" altLang="en-US" sz="1200" dirty="0">
                <a:solidFill>
                  <a:schemeClr val="tx1">
                    <a:lumMod val="50000"/>
                    <a:lumOff val="50000"/>
                  </a:schemeClr>
                </a:solidFill>
                <a:sym typeface="微软雅黑" panose="020B0503020204020204" pitchFamily="34" charset="-122"/>
              </a:rPr>
              <a:t>日，微软等</a:t>
            </a:r>
            <a:r>
              <a:rPr lang="en-US" altLang="zh-CN" sz="1200" dirty="0">
                <a:solidFill>
                  <a:schemeClr val="tx1">
                    <a:lumMod val="50000"/>
                    <a:lumOff val="50000"/>
                  </a:schemeClr>
                </a:solidFill>
                <a:sym typeface="微软雅黑" panose="020B0503020204020204" pitchFamily="34" charset="-122"/>
              </a:rPr>
              <a:t>6</a:t>
            </a:r>
            <a:r>
              <a:rPr lang="zh-CN" altLang="en-US" sz="1200" dirty="0">
                <a:solidFill>
                  <a:schemeClr val="tx1">
                    <a:lumMod val="50000"/>
                    <a:lumOff val="50000"/>
                  </a:schemeClr>
                </a:solidFill>
                <a:sym typeface="微软雅黑" panose="020B0503020204020204" pitchFamily="34" charset="-122"/>
              </a:rPr>
              <a:t>家企业联合推出借助空余电视频段实现新型无线上网。</a:t>
            </a:r>
          </a:p>
          <a:p>
            <a:pPr>
              <a:buNone/>
            </a:pPr>
            <a:r>
              <a:rPr lang="zh-CN" altLang="en-US" sz="1200" dirty="0">
                <a:solidFill>
                  <a:schemeClr val="tx1">
                    <a:lumMod val="50000"/>
                    <a:lumOff val="50000"/>
                  </a:schemeClr>
                </a:solidFill>
                <a:sym typeface="微软雅黑" panose="020B0503020204020204" pitchFamily="34" charset="-122"/>
              </a:rPr>
              <a:t>都在谈三网融合，目的也是为了实现互通性。标准融合，跨网络浏览，实现用户按需选择的个性化服务。侯自强最后再次强调移动互联网一定会到来，而运营商的围墙花园也终要被打破。</a:t>
            </a:r>
          </a:p>
          <a:p>
            <a:pPr>
              <a:buNone/>
            </a:pPr>
            <a:endParaRPr lang="en-US" altLang="zh-CN" sz="1200" dirty="0">
              <a:solidFill>
                <a:schemeClr val="tx1">
                  <a:lumMod val="50000"/>
                  <a:lumOff val="50000"/>
                </a:schemeClr>
              </a:solidFill>
              <a:sym typeface="微软雅黑" panose="020B0503020204020204" pitchFamily="34" charset="-122"/>
            </a:endParaRPr>
          </a:p>
          <a:p>
            <a:pPr>
              <a:buNone/>
            </a:pPr>
            <a:r>
              <a:rPr lang="en-US" altLang="zh-CN" sz="1200" dirty="0">
                <a:solidFill>
                  <a:schemeClr val="tx1">
                    <a:lumMod val="50000"/>
                    <a:lumOff val="50000"/>
                  </a:schemeClr>
                </a:solidFill>
                <a:sym typeface="微软雅黑" panose="020B0503020204020204" pitchFamily="34" charset="-122"/>
              </a:rPr>
              <a:t>     </a:t>
            </a:r>
            <a:r>
              <a:rPr lang="zh-CN" altLang="en-US" sz="1200" dirty="0">
                <a:solidFill>
                  <a:schemeClr val="tx1">
                    <a:lumMod val="50000"/>
                    <a:lumOff val="50000"/>
                  </a:schemeClr>
                </a:solidFill>
                <a:sym typeface="微软雅黑" panose="020B0503020204020204" pitchFamily="34" charset="-122"/>
              </a:rPr>
              <a:t>移动互联网拥有广阔的前景，对互联网企业来说，可谓是一块巨大的蛋糕，谁都想抢先进入这个市场，赢得先机大咬一口。因此，可以预见，对移动互联网行业市场与用户的争夺将越演越烈，而这些潜在的用户拥有着与以往不同的特点，也使得互联网企业的下一步战略将面临更多的挑战。</a:t>
            </a:r>
          </a:p>
        </p:txBody>
      </p:sp>
    </p:spTree>
    <p:extLst>
      <p:ext uri="{BB962C8B-B14F-4D97-AF65-F5344CB8AC3E}">
        <p14:creationId xmlns:p14="http://schemas.microsoft.com/office/powerpoint/2010/main" val="31190127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719"/>
                                        </p:tgtEl>
                                        <p:attrNameLst>
                                          <p:attrName>style.visibility</p:attrName>
                                        </p:attrNameLst>
                                      </p:cBhvr>
                                      <p:to>
                                        <p:strVal val="visible"/>
                                      </p:to>
                                    </p:set>
                                    <p:animEffect transition="in" filter="fade">
                                      <p:cBhvr>
                                        <p:cTn id="18" dur="1000"/>
                                        <p:tgtEl>
                                          <p:spTgt spid="719"/>
                                        </p:tgtEl>
                                      </p:cBhvr>
                                    </p:animEffect>
                                    <p:anim calcmode="lin" valueType="num">
                                      <p:cBhvr>
                                        <p:cTn id="19" dur="1000" fill="hold"/>
                                        <p:tgtEl>
                                          <p:spTgt spid="719"/>
                                        </p:tgtEl>
                                        <p:attrNameLst>
                                          <p:attrName>ppt_x</p:attrName>
                                        </p:attrNameLst>
                                      </p:cBhvr>
                                      <p:tavLst>
                                        <p:tav tm="0">
                                          <p:val>
                                            <p:strVal val="#ppt_x"/>
                                          </p:val>
                                        </p:tav>
                                        <p:tav tm="100000">
                                          <p:val>
                                            <p:strVal val="#ppt_x"/>
                                          </p:val>
                                        </p:tav>
                                      </p:tavLst>
                                    </p:anim>
                                    <p:anim calcmode="lin" valueType="num">
                                      <p:cBhvr>
                                        <p:cTn id="20" dur="1000" fill="hold"/>
                                        <p:tgtEl>
                                          <p:spTgt spid="719"/>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22" presetClass="entr" presetSubtype="8" fill="hold" grpId="0" nodeType="afterEffect">
                                  <p:stCondLst>
                                    <p:cond delay="0"/>
                                  </p:stCondLst>
                                  <p:childTnLst>
                                    <p:set>
                                      <p:cBhvr>
                                        <p:cTn id="23" dur="1" fill="hold">
                                          <p:stCondLst>
                                            <p:cond delay="0"/>
                                          </p:stCondLst>
                                        </p:cTn>
                                        <p:tgtEl>
                                          <p:spTgt spid="722"/>
                                        </p:tgtEl>
                                        <p:attrNameLst>
                                          <p:attrName>style.visibility</p:attrName>
                                        </p:attrNameLst>
                                      </p:cBhvr>
                                      <p:to>
                                        <p:strVal val="visible"/>
                                      </p:to>
                                    </p:set>
                                    <p:animEffect transition="in" filter="wipe(left)">
                                      <p:cBhvr>
                                        <p:cTn id="24" dur="400"/>
                                        <p:tgtEl>
                                          <p:spTgt spid="722"/>
                                        </p:tgtEl>
                                      </p:cBhvr>
                                    </p:animEffect>
                                  </p:childTnLst>
                                </p:cTn>
                              </p:par>
                            </p:childTnLst>
                          </p:cTn>
                        </p:par>
                        <p:par>
                          <p:cTn id="25" fill="hold">
                            <p:stCondLst>
                              <p:cond delay="2900"/>
                            </p:stCondLst>
                            <p:childTnLst>
                              <p:par>
                                <p:cTn id="26" presetID="22" presetClass="entr" presetSubtype="8" fill="hold" grpId="0" nodeType="afterEffect">
                                  <p:stCondLst>
                                    <p:cond delay="0"/>
                                  </p:stCondLst>
                                  <p:childTnLst>
                                    <p:set>
                                      <p:cBhvr>
                                        <p:cTn id="27" dur="1" fill="hold">
                                          <p:stCondLst>
                                            <p:cond delay="0"/>
                                          </p:stCondLst>
                                        </p:cTn>
                                        <p:tgtEl>
                                          <p:spTgt spid="723"/>
                                        </p:tgtEl>
                                        <p:attrNameLst>
                                          <p:attrName>style.visibility</p:attrName>
                                        </p:attrNameLst>
                                      </p:cBhvr>
                                      <p:to>
                                        <p:strVal val="visible"/>
                                      </p:to>
                                    </p:set>
                                    <p:animEffect transition="in" filter="wipe(left)">
                                      <p:cBhvr>
                                        <p:cTn id="28" dur="400"/>
                                        <p:tgtEl>
                                          <p:spTgt spid="7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722" grpId="0"/>
      <p:bldP spid="7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2558" y="-27384"/>
            <a:ext cx="432048" cy="692696"/>
          </a:xfrm>
          <a:prstGeom prst="rect">
            <a:avLst/>
          </a:prstGeom>
          <a:solidFill>
            <a:srgbClr val="0070C0"/>
          </a:solidFill>
          <a:ln>
            <a:noFill/>
          </a:ln>
          <a:effectLst>
            <a:outerShdw blurRad="254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文本框 9"/>
          <p:cNvSpPr txBox="1"/>
          <p:nvPr/>
        </p:nvSpPr>
        <p:spPr>
          <a:xfrm>
            <a:off x="838622" y="188640"/>
            <a:ext cx="1512168" cy="377026"/>
          </a:xfrm>
          <a:prstGeom prst="rect">
            <a:avLst/>
          </a:prstGeom>
          <a:noFill/>
        </p:spPr>
        <p:txBody>
          <a:bodyPr wrap="square" lIns="68580" tIns="34290" rIns="68580" bIns="34290" rtlCol="0">
            <a:spAutoFit/>
          </a:bodyPr>
          <a:lstStyle/>
          <a:p>
            <a:pPr marL="0" lvl="1"/>
            <a:r>
              <a:rPr lang="zh-CN" altLang="en-US" sz="2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发展趋势</a:t>
            </a:r>
          </a:p>
        </p:txBody>
      </p:sp>
      <p:sp>
        <p:nvSpPr>
          <p:cNvPr id="4" name="矩形 3"/>
          <p:cNvSpPr/>
          <p:nvPr/>
        </p:nvSpPr>
        <p:spPr>
          <a:xfrm>
            <a:off x="11927854" y="5949280"/>
            <a:ext cx="262558" cy="906934"/>
          </a:xfrm>
          <a:prstGeom prst="rect">
            <a:avLst/>
          </a:prstGeom>
          <a:solidFill>
            <a:srgbClr val="0070C0"/>
          </a:solidFill>
          <a:ln>
            <a:noFill/>
          </a:ln>
          <a:effectLst>
            <a:outerShdw blurRad="355600" dist="1016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10919742" y="6165304"/>
            <a:ext cx="1008112" cy="523220"/>
          </a:xfrm>
          <a:prstGeom prst="rect">
            <a:avLst/>
          </a:prstGeom>
          <a:noFill/>
        </p:spPr>
        <p:txBody>
          <a:bodyPr wrap="square" rtlCol="0">
            <a:spAutoFit/>
          </a:bodyPr>
          <a:lstStyle/>
          <a:p>
            <a:pPr algn="ctr"/>
            <a:r>
              <a:rPr lang="en-US" altLang="zh-CN"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-16-</a:t>
            </a:r>
            <a:endParaRPr lang="zh-CN" altLang="en-US"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 name="组合 6"/>
          <p:cNvGrpSpPr/>
          <p:nvPr/>
        </p:nvGrpSpPr>
        <p:grpSpPr>
          <a:xfrm>
            <a:off x="5878288" y="2189687"/>
            <a:ext cx="5204985" cy="4113770"/>
            <a:chOff x="5820228" y="1155991"/>
            <a:chExt cx="5204985" cy="4113770"/>
          </a:xfrm>
        </p:grpSpPr>
        <p:graphicFrame>
          <p:nvGraphicFramePr>
            <p:cNvPr id="8" name="图表 7"/>
            <p:cNvGraphicFramePr/>
            <p:nvPr>
              <p:extLst>
                <p:ext uri="{D42A27DB-BD31-4B8C-83A1-F6EECF244321}">
                  <p14:modId xmlns:p14="http://schemas.microsoft.com/office/powerpoint/2010/main" val="2019617288"/>
                </p:ext>
              </p:extLst>
            </p:nvPr>
          </p:nvGraphicFramePr>
          <p:xfrm>
            <a:off x="5820228" y="1799771"/>
            <a:ext cx="5204985" cy="3469990"/>
          </p:xfrm>
          <a:graphic>
            <a:graphicData uri="http://schemas.openxmlformats.org/drawingml/2006/chart">
              <c:chart xmlns:c="http://schemas.openxmlformats.org/drawingml/2006/chart" xmlns:r="http://schemas.openxmlformats.org/officeDocument/2006/relationships" r:id="rId3"/>
            </a:graphicData>
          </a:graphic>
        </p:graphicFrame>
        <p:sp>
          <p:nvSpPr>
            <p:cNvPr id="9" name="任意多边形 8"/>
            <p:cNvSpPr/>
            <p:nvPr/>
          </p:nvSpPr>
          <p:spPr>
            <a:xfrm rot="2920123">
              <a:off x="7353109" y="-215335"/>
              <a:ext cx="2059642" cy="4802293"/>
            </a:xfrm>
            <a:custGeom>
              <a:avLst/>
              <a:gdLst>
                <a:gd name="connsiteX0" fmla="*/ 1554072 w 2059642"/>
                <a:gd name="connsiteY0" fmla="*/ 0 h 4802293"/>
                <a:gd name="connsiteX1" fmla="*/ 2059642 w 2059642"/>
                <a:gd name="connsiteY1" fmla="*/ 470165 h 4802293"/>
                <a:gd name="connsiteX2" fmla="*/ 1779097 w 2059642"/>
                <a:gd name="connsiteY2" fmla="*/ 470165 h 4802293"/>
                <a:gd name="connsiteX3" fmla="*/ 1770526 w 2059642"/>
                <a:gd name="connsiteY3" fmla="*/ 566418 h 4802293"/>
                <a:gd name="connsiteX4" fmla="*/ 1340935 w 2059642"/>
                <a:gd name="connsiteY4" fmla="*/ 2384783 h 4802293"/>
                <a:gd name="connsiteX5" fmla="*/ 118514 w 2059642"/>
                <a:gd name="connsiteY5" fmla="*/ 4676114 h 4802293"/>
                <a:gd name="connsiteX6" fmla="*/ 0 w 2059642"/>
                <a:gd name="connsiteY6" fmla="*/ 4802293 h 4802293"/>
                <a:gd name="connsiteX7" fmla="*/ 100847 w 2059642"/>
                <a:gd name="connsiteY7" fmla="*/ 4649585 h 4802293"/>
                <a:gd name="connsiteX8" fmla="*/ 946208 w 2059642"/>
                <a:gd name="connsiteY8" fmla="*/ 2694678 h 4802293"/>
                <a:gd name="connsiteX9" fmla="*/ 1305085 w 2059642"/>
                <a:gd name="connsiteY9" fmla="*/ 595271 h 4802293"/>
                <a:gd name="connsiteX10" fmla="*/ 1304310 w 2059642"/>
                <a:gd name="connsiteY10" fmla="*/ 470165 h 4802293"/>
                <a:gd name="connsiteX11" fmla="*/ 1048502 w 2059642"/>
                <a:gd name="connsiteY11" fmla="*/ 470165 h 4802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59642" h="4802293">
                  <a:moveTo>
                    <a:pt x="1554072" y="0"/>
                  </a:moveTo>
                  <a:lnTo>
                    <a:pt x="2059642" y="470165"/>
                  </a:lnTo>
                  <a:lnTo>
                    <a:pt x="1779097" y="470165"/>
                  </a:lnTo>
                  <a:lnTo>
                    <a:pt x="1770526" y="566418"/>
                  </a:lnTo>
                  <a:cubicBezTo>
                    <a:pt x="1709917" y="1106984"/>
                    <a:pt x="1566484" y="1734248"/>
                    <a:pt x="1340935" y="2384783"/>
                  </a:cubicBezTo>
                  <a:cubicBezTo>
                    <a:pt x="1002613" y="3360586"/>
                    <a:pt x="551595" y="4180897"/>
                    <a:pt x="118514" y="4676114"/>
                  </a:cubicBezTo>
                  <a:lnTo>
                    <a:pt x="0" y="4802293"/>
                  </a:lnTo>
                  <a:lnTo>
                    <a:pt x="100847" y="4649585"/>
                  </a:lnTo>
                  <a:cubicBezTo>
                    <a:pt x="416432" y="4143838"/>
                    <a:pt x="717488" y="3464708"/>
                    <a:pt x="946208" y="2694678"/>
                  </a:cubicBezTo>
                  <a:cubicBezTo>
                    <a:pt x="1174927" y="1924647"/>
                    <a:pt x="1293417" y="1191289"/>
                    <a:pt x="1305085" y="595271"/>
                  </a:cubicBezTo>
                  <a:lnTo>
                    <a:pt x="1304310" y="470165"/>
                  </a:lnTo>
                  <a:lnTo>
                    <a:pt x="1048502" y="470165"/>
                  </a:lnTo>
                  <a:close/>
                </a:path>
              </a:pathLst>
            </a:custGeom>
            <a:solidFill>
              <a:srgbClr val="0078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0" name="文本框 34"/>
          <p:cNvSpPr txBox="1"/>
          <p:nvPr/>
        </p:nvSpPr>
        <p:spPr>
          <a:xfrm>
            <a:off x="4659617" y="2492896"/>
            <a:ext cx="2113769" cy="369332"/>
          </a:xfrm>
          <a:prstGeom prst="rect">
            <a:avLst/>
          </a:prstGeom>
          <a:noFill/>
        </p:spPr>
        <p:txBody>
          <a:bodyPr wrap="square" rtlCol="0">
            <a:spAutoFit/>
          </a:bodyPr>
          <a:lstStyle/>
          <a:p>
            <a:r>
              <a:rPr lang="zh-CN" altLang="en-US"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近年行业需求走势</a:t>
            </a:r>
          </a:p>
        </p:txBody>
      </p:sp>
      <p:sp>
        <p:nvSpPr>
          <p:cNvPr id="11" name="矩形 10"/>
          <p:cNvSpPr/>
          <p:nvPr/>
        </p:nvSpPr>
        <p:spPr>
          <a:xfrm>
            <a:off x="4688645" y="2469090"/>
            <a:ext cx="1954112" cy="369332"/>
          </a:xfrm>
          <a:prstGeom prst="rect">
            <a:avLst/>
          </a:prstGeom>
          <a:noFill/>
          <a:ln w="95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aphicFrame>
        <p:nvGraphicFramePr>
          <p:cNvPr id="12" name="图表 11"/>
          <p:cNvGraphicFramePr/>
          <p:nvPr>
            <p:extLst>
              <p:ext uri="{D42A27DB-BD31-4B8C-83A1-F6EECF244321}">
                <p14:modId xmlns:p14="http://schemas.microsoft.com/office/powerpoint/2010/main" val="4123127318"/>
              </p:ext>
            </p:extLst>
          </p:nvPr>
        </p:nvGraphicFramePr>
        <p:xfrm>
          <a:off x="832632" y="2781663"/>
          <a:ext cx="4160284" cy="2773523"/>
        </p:xfrm>
        <a:graphic>
          <a:graphicData uri="http://schemas.openxmlformats.org/drawingml/2006/chart">
            <c:chart xmlns:c="http://schemas.openxmlformats.org/drawingml/2006/chart" xmlns:r="http://schemas.openxmlformats.org/officeDocument/2006/relationships" r:id="rId4"/>
          </a:graphicData>
        </a:graphic>
      </p:graphicFrame>
      <p:sp>
        <p:nvSpPr>
          <p:cNvPr id="13" name="文本框 43"/>
          <p:cNvSpPr txBox="1"/>
          <p:nvPr/>
        </p:nvSpPr>
        <p:spPr>
          <a:xfrm>
            <a:off x="2960916" y="3725220"/>
            <a:ext cx="1059543" cy="523220"/>
          </a:xfrm>
          <a:prstGeom prst="rect">
            <a:avLst/>
          </a:prstGeom>
          <a:noFill/>
        </p:spPr>
        <p:txBody>
          <a:bodyPr wrap="square" rtlCol="0">
            <a:spAutoFit/>
          </a:bodyPr>
          <a:lstStyle/>
          <a:p>
            <a:r>
              <a:rPr lang="en-US" altLang="zh-CN" sz="2800" b="1" dirty="0">
                <a:solidFill>
                  <a:schemeClr val="bg1"/>
                </a:solidFill>
                <a:latin typeface="微软雅黑" pitchFamily="34" charset="-122"/>
                <a:ea typeface="微软雅黑" pitchFamily="34" charset="-122"/>
                <a:sym typeface="微软雅黑" panose="020B0503020204020204" pitchFamily="34" charset="-122"/>
              </a:rPr>
              <a:t>60%</a:t>
            </a:r>
            <a:endParaRPr lang="zh-CN" altLang="en-US" sz="2800" b="1" dirty="0">
              <a:solidFill>
                <a:schemeClr val="bg1"/>
              </a:solidFill>
              <a:latin typeface="微软雅黑" pitchFamily="34" charset="-122"/>
              <a:ea typeface="微软雅黑" pitchFamily="34" charset="-122"/>
              <a:sym typeface="微软雅黑" panose="020B0503020204020204" pitchFamily="34" charset="-122"/>
            </a:endParaRPr>
          </a:p>
        </p:txBody>
      </p:sp>
      <p:sp>
        <p:nvSpPr>
          <p:cNvPr id="14" name="文本框 44"/>
          <p:cNvSpPr txBox="1"/>
          <p:nvPr/>
        </p:nvSpPr>
        <p:spPr>
          <a:xfrm>
            <a:off x="9588635" y="1417319"/>
            <a:ext cx="1574801" cy="523220"/>
          </a:xfrm>
          <a:prstGeom prst="rect">
            <a:avLst/>
          </a:prstGeom>
          <a:noFill/>
        </p:spPr>
        <p:txBody>
          <a:bodyPr wrap="square" rtlCol="0">
            <a:spAutoFit/>
          </a:bodyPr>
          <a:lstStyle/>
          <a:p>
            <a:r>
              <a:rPr lang="en-US" altLang="zh-CN" sz="2800" dirty="0">
                <a:solidFill>
                  <a:srgbClr val="0070C0"/>
                </a:solidFill>
                <a:latin typeface="微软雅黑" pitchFamily="34" charset="-122"/>
                <a:ea typeface="微软雅黑" pitchFamily="34" charset="-122"/>
                <a:sym typeface="微软雅黑" panose="020B0503020204020204" pitchFamily="34" charset="-122"/>
              </a:rPr>
              <a:t>32</a:t>
            </a:r>
            <a:r>
              <a:rPr lang="zh-CN" altLang="en-US" sz="2800" dirty="0">
                <a:solidFill>
                  <a:srgbClr val="0070C0"/>
                </a:solidFill>
                <a:latin typeface="微软雅黑" pitchFamily="34" charset="-122"/>
                <a:ea typeface="微软雅黑" pitchFamily="34" charset="-122"/>
                <a:sym typeface="微软雅黑" panose="020B0503020204020204" pitchFamily="34" charset="-122"/>
              </a:rPr>
              <a:t>亿元</a:t>
            </a:r>
          </a:p>
        </p:txBody>
      </p:sp>
      <p:sp>
        <p:nvSpPr>
          <p:cNvPr id="15" name="文本框 45"/>
          <p:cNvSpPr txBox="1"/>
          <p:nvPr/>
        </p:nvSpPr>
        <p:spPr>
          <a:xfrm>
            <a:off x="1342679" y="1439012"/>
            <a:ext cx="7776864" cy="613694"/>
          </a:xfrm>
          <a:prstGeom prst="rect">
            <a:avLst/>
          </a:prstGeom>
          <a:noFill/>
        </p:spPr>
        <p:txBody>
          <a:bodyPr wrap="square" rtlCol="0">
            <a:spAutoFit/>
          </a:bodyPr>
          <a:lstStyle/>
          <a:p>
            <a:pPr>
              <a:lnSpc>
                <a:spcPct val="150000"/>
              </a:lnSpc>
            </a:pPr>
            <a:r>
              <a:rPr lang="en-US" altLang="zh-CN"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     XX</a:t>
            </a:r>
            <a:r>
              <a:rPr lang="zh-CN" altLang="en-US"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人群占比</a:t>
            </a:r>
            <a:r>
              <a:rPr lang="en-US" altLang="zh-CN"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60%</a:t>
            </a:r>
            <a:r>
              <a:rPr lang="zh-CN" altLang="en-US"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，近年来市场占有率逐年上增，据</a:t>
            </a:r>
            <a:r>
              <a:rPr lang="en-US" altLang="zh-CN"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XXX</a:t>
            </a:r>
            <a:r>
              <a:rPr lang="zh-CN" altLang="en-US"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机构数据分析，预测在</a:t>
            </a:r>
            <a:r>
              <a:rPr lang="en-US" altLang="zh-CN"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2016</a:t>
            </a:r>
            <a:r>
              <a:rPr lang="zh-CN" altLang="en-US"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年市场交易额达到</a:t>
            </a:r>
            <a:r>
              <a:rPr lang="en-US" altLang="zh-CN"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32</a:t>
            </a:r>
            <a:r>
              <a:rPr lang="zh-CN" altLang="en-US"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亿元，需求明显，市场缺口十分大，盈利空间明显，现在上线是填补空白的良好契机。</a:t>
            </a:r>
          </a:p>
        </p:txBody>
      </p:sp>
    </p:spTree>
    <p:extLst>
      <p:ext uri="{BB962C8B-B14F-4D97-AF65-F5344CB8AC3E}">
        <p14:creationId xmlns:p14="http://schemas.microsoft.com/office/powerpoint/2010/main" val="25908127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1000" fill="hold"/>
                                        <p:tgtEl>
                                          <p:spTgt spid="15"/>
                                        </p:tgtEl>
                                        <p:attrNameLst>
                                          <p:attrName>ppt_y</p:attrName>
                                        </p:attrNameLst>
                                      </p:cBhvr>
                                      <p:tavLst>
                                        <p:tav tm="0">
                                          <p:val>
                                            <p:strVal val="#ppt_y+.1"/>
                                          </p:val>
                                        </p:tav>
                                        <p:tav tm="100000">
                                          <p:val>
                                            <p:strVal val="#ppt_y"/>
                                          </p:val>
                                        </p:tav>
                                      </p:tavLst>
                                    </p:anim>
                                  </p:childTnLst>
                                </p:cTn>
                              </p:par>
                              <p:par>
                                <p:cTn id="21" presetID="53" presetClass="entr" presetSubtype="16" fill="hold" grpId="0" nodeType="withEffect">
                                  <p:stCondLst>
                                    <p:cond delay="50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par>
                                <p:cTn id="26" presetID="53" presetClass="entr" presetSubtype="16" fill="hold" grpId="0" nodeType="withEffect">
                                  <p:stCondLst>
                                    <p:cond delay="5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42" presetClass="entr" presetSubtype="0" fill="hold" grpId="0" nodeType="withEffect">
                                  <p:stCondLst>
                                    <p:cond delay="125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1000"/>
                                        <p:tgtEl>
                                          <p:spTgt spid="13"/>
                                        </p:tgtEl>
                                      </p:cBhvr>
                                    </p:animEffect>
                                    <p:anim calcmode="lin" valueType="num">
                                      <p:cBhvr>
                                        <p:cTn id="34" dur="1000" fill="hold"/>
                                        <p:tgtEl>
                                          <p:spTgt spid="13"/>
                                        </p:tgtEl>
                                        <p:attrNameLst>
                                          <p:attrName>ppt_x</p:attrName>
                                        </p:attrNameLst>
                                      </p:cBhvr>
                                      <p:tavLst>
                                        <p:tav tm="0">
                                          <p:val>
                                            <p:strVal val="#ppt_x"/>
                                          </p:val>
                                        </p:tav>
                                        <p:tav tm="100000">
                                          <p:val>
                                            <p:strVal val="#ppt_x"/>
                                          </p:val>
                                        </p:tav>
                                      </p:tavLst>
                                    </p:anim>
                                    <p:anim calcmode="lin" valueType="num">
                                      <p:cBhvr>
                                        <p:cTn id="35" dur="1000" fill="hold"/>
                                        <p:tgtEl>
                                          <p:spTgt spid="13"/>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125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childTnLst>
                          </p:cTn>
                        </p:par>
                        <p:par>
                          <p:cTn id="41" fill="hold">
                            <p:stCondLst>
                              <p:cond delay="3750"/>
                            </p:stCondLst>
                            <p:childTnLst>
                              <p:par>
                                <p:cTn id="42" presetID="42" presetClass="entr" presetSubtype="0"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1000"/>
                                        <p:tgtEl>
                                          <p:spTgt spid="7"/>
                                        </p:tgtEl>
                                      </p:cBhvr>
                                    </p:animEffect>
                                    <p:anim calcmode="lin" valueType="num">
                                      <p:cBhvr>
                                        <p:cTn id="45" dur="1000" fill="hold"/>
                                        <p:tgtEl>
                                          <p:spTgt spid="7"/>
                                        </p:tgtEl>
                                        <p:attrNameLst>
                                          <p:attrName>ppt_x</p:attrName>
                                        </p:attrNameLst>
                                      </p:cBhvr>
                                      <p:tavLst>
                                        <p:tav tm="0">
                                          <p:val>
                                            <p:strVal val="#ppt_x"/>
                                          </p:val>
                                        </p:tav>
                                        <p:tav tm="100000">
                                          <p:val>
                                            <p:strVal val="#ppt_x"/>
                                          </p:val>
                                        </p:tav>
                                      </p:tavLst>
                                    </p:anim>
                                    <p:anim calcmode="lin" valueType="num">
                                      <p:cBhvr>
                                        <p:cTn id="46" dur="1000" fill="hold"/>
                                        <p:tgtEl>
                                          <p:spTgt spid="7"/>
                                        </p:tgtEl>
                                        <p:attrNameLst>
                                          <p:attrName>ppt_y</p:attrName>
                                        </p:attrNameLst>
                                      </p:cBhvr>
                                      <p:tavLst>
                                        <p:tav tm="0">
                                          <p:val>
                                            <p:strVal val="#ppt_y+.1"/>
                                          </p:val>
                                        </p:tav>
                                        <p:tav tm="100000">
                                          <p:val>
                                            <p:strVal val="#ppt_y"/>
                                          </p:val>
                                        </p:tav>
                                      </p:tavLst>
                                    </p:anim>
                                  </p:childTnLst>
                                </p:cTn>
                              </p:par>
                            </p:childTnLst>
                          </p:cTn>
                        </p:par>
                        <p:par>
                          <p:cTn id="47" fill="hold">
                            <p:stCondLst>
                              <p:cond delay="4750"/>
                            </p:stCondLst>
                            <p:childTnLst>
                              <p:par>
                                <p:cTn id="48" presetID="26" presetClass="entr" presetSubtype="0"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down)">
                                      <p:cBhvr>
                                        <p:cTn id="50" dur="580">
                                          <p:stCondLst>
                                            <p:cond delay="0"/>
                                          </p:stCondLst>
                                        </p:cTn>
                                        <p:tgtEl>
                                          <p:spTgt spid="14"/>
                                        </p:tgtEl>
                                      </p:cBhvr>
                                    </p:animEffect>
                                    <p:anim calcmode="lin" valueType="num">
                                      <p:cBhvr>
                                        <p:cTn id="51"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56" dur="26">
                                          <p:stCondLst>
                                            <p:cond delay="650"/>
                                          </p:stCondLst>
                                        </p:cTn>
                                        <p:tgtEl>
                                          <p:spTgt spid="14"/>
                                        </p:tgtEl>
                                      </p:cBhvr>
                                      <p:to x="100000" y="60000"/>
                                    </p:animScale>
                                    <p:animScale>
                                      <p:cBhvr>
                                        <p:cTn id="57" dur="166" decel="50000">
                                          <p:stCondLst>
                                            <p:cond delay="676"/>
                                          </p:stCondLst>
                                        </p:cTn>
                                        <p:tgtEl>
                                          <p:spTgt spid="14"/>
                                        </p:tgtEl>
                                      </p:cBhvr>
                                      <p:to x="100000" y="100000"/>
                                    </p:animScale>
                                    <p:animScale>
                                      <p:cBhvr>
                                        <p:cTn id="58" dur="26">
                                          <p:stCondLst>
                                            <p:cond delay="1312"/>
                                          </p:stCondLst>
                                        </p:cTn>
                                        <p:tgtEl>
                                          <p:spTgt spid="14"/>
                                        </p:tgtEl>
                                      </p:cBhvr>
                                      <p:to x="100000" y="80000"/>
                                    </p:animScale>
                                    <p:animScale>
                                      <p:cBhvr>
                                        <p:cTn id="59" dur="166" decel="50000">
                                          <p:stCondLst>
                                            <p:cond delay="1338"/>
                                          </p:stCondLst>
                                        </p:cTn>
                                        <p:tgtEl>
                                          <p:spTgt spid="14"/>
                                        </p:tgtEl>
                                      </p:cBhvr>
                                      <p:to x="100000" y="100000"/>
                                    </p:animScale>
                                    <p:animScale>
                                      <p:cBhvr>
                                        <p:cTn id="60" dur="26">
                                          <p:stCondLst>
                                            <p:cond delay="1642"/>
                                          </p:stCondLst>
                                        </p:cTn>
                                        <p:tgtEl>
                                          <p:spTgt spid="14"/>
                                        </p:tgtEl>
                                      </p:cBhvr>
                                      <p:to x="100000" y="90000"/>
                                    </p:animScale>
                                    <p:animScale>
                                      <p:cBhvr>
                                        <p:cTn id="61" dur="166" decel="50000">
                                          <p:stCondLst>
                                            <p:cond delay="1668"/>
                                          </p:stCondLst>
                                        </p:cTn>
                                        <p:tgtEl>
                                          <p:spTgt spid="14"/>
                                        </p:tgtEl>
                                      </p:cBhvr>
                                      <p:to x="100000" y="100000"/>
                                    </p:animScale>
                                    <p:animScale>
                                      <p:cBhvr>
                                        <p:cTn id="62" dur="26">
                                          <p:stCondLst>
                                            <p:cond delay="1808"/>
                                          </p:stCondLst>
                                        </p:cTn>
                                        <p:tgtEl>
                                          <p:spTgt spid="14"/>
                                        </p:tgtEl>
                                      </p:cBhvr>
                                      <p:to x="100000" y="95000"/>
                                    </p:animScale>
                                    <p:animScale>
                                      <p:cBhvr>
                                        <p:cTn id="63" dur="166" decel="50000">
                                          <p:stCondLst>
                                            <p:cond delay="1834"/>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0" grpId="0"/>
      <p:bldP spid="11" grpId="0" animBg="1"/>
      <p:bldGraphic spid="12" grpId="0">
        <p:bldAsOne/>
      </p:bldGraphic>
      <p:bldP spid="13" grpId="0"/>
      <p:bldP spid="14"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2558" y="-27384"/>
            <a:ext cx="432048" cy="692696"/>
          </a:xfrm>
          <a:prstGeom prst="rect">
            <a:avLst/>
          </a:prstGeom>
          <a:solidFill>
            <a:srgbClr val="0070C0"/>
          </a:solidFill>
          <a:ln>
            <a:noFill/>
          </a:ln>
          <a:effectLst>
            <a:outerShdw blurRad="254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文本框 9"/>
          <p:cNvSpPr txBox="1"/>
          <p:nvPr/>
        </p:nvSpPr>
        <p:spPr>
          <a:xfrm>
            <a:off x="838622" y="188640"/>
            <a:ext cx="1512168" cy="377026"/>
          </a:xfrm>
          <a:prstGeom prst="rect">
            <a:avLst/>
          </a:prstGeom>
          <a:noFill/>
        </p:spPr>
        <p:txBody>
          <a:bodyPr wrap="square" lIns="68580" tIns="34290" rIns="68580" bIns="34290" rtlCol="0">
            <a:spAutoFit/>
          </a:bodyPr>
          <a:lstStyle/>
          <a:p>
            <a:pPr marL="0" lvl="1"/>
            <a:r>
              <a:rPr lang="zh-CN" altLang="en-US" sz="2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发展趋势</a:t>
            </a:r>
          </a:p>
        </p:txBody>
      </p:sp>
      <p:sp>
        <p:nvSpPr>
          <p:cNvPr id="4" name="矩形 3"/>
          <p:cNvSpPr/>
          <p:nvPr/>
        </p:nvSpPr>
        <p:spPr>
          <a:xfrm>
            <a:off x="11927854" y="5949280"/>
            <a:ext cx="262558" cy="906934"/>
          </a:xfrm>
          <a:prstGeom prst="rect">
            <a:avLst/>
          </a:prstGeom>
          <a:solidFill>
            <a:srgbClr val="0070C0"/>
          </a:solidFill>
          <a:ln>
            <a:noFill/>
          </a:ln>
          <a:effectLst>
            <a:outerShdw blurRad="355600" dist="1016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10919742" y="6165304"/>
            <a:ext cx="1008112" cy="523220"/>
          </a:xfrm>
          <a:prstGeom prst="rect">
            <a:avLst/>
          </a:prstGeom>
          <a:noFill/>
        </p:spPr>
        <p:txBody>
          <a:bodyPr wrap="square" rtlCol="0">
            <a:spAutoFit/>
          </a:bodyPr>
          <a:lstStyle/>
          <a:p>
            <a:pPr algn="ctr"/>
            <a:r>
              <a:rPr lang="en-US" altLang="zh-CN"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-17-</a:t>
            </a:r>
            <a:endParaRPr lang="zh-CN" altLang="en-US"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矩形 15"/>
          <p:cNvSpPr/>
          <p:nvPr/>
        </p:nvSpPr>
        <p:spPr>
          <a:xfrm rot="5400000">
            <a:off x="8095828" y="1412776"/>
            <a:ext cx="1162050" cy="1162050"/>
          </a:xfrm>
          <a:prstGeom prst="rect">
            <a:avLst/>
          </a:prstGeom>
          <a:blipFill dpi="0" rotWithShape="0">
            <a:blip r:embed="rId3" cstate="email"/>
            <a:srcRect/>
            <a:tile tx="-114300" ty="-25400" sx="15000" sy="1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16"/>
          <p:cNvSpPr/>
          <p:nvPr/>
        </p:nvSpPr>
        <p:spPr>
          <a:xfrm rot="5400000">
            <a:off x="9448378" y="1412776"/>
            <a:ext cx="1162050" cy="116205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矩形 17"/>
          <p:cNvSpPr/>
          <p:nvPr/>
        </p:nvSpPr>
        <p:spPr>
          <a:xfrm rot="5400000">
            <a:off x="8095828" y="2784376"/>
            <a:ext cx="1162050" cy="116205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矩形 18"/>
          <p:cNvSpPr/>
          <p:nvPr/>
        </p:nvSpPr>
        <p:spPr>
          <a:xfrm rot="5400000">
            <a:off x="9448378" y="2784376"/>
            <a:ext cx="1162050" cy="1162050"/>
          </a:xfrm>
          <a:prstGeom prst="rect">
            <a:avLst/>
          </a:prstGeom>
          <a:blipFill dpi="0" rotWithShape="0">
            <a:blip r:embed="rId4" cstate="email"/>
            <a:srcRect/>
            <a:tile tx="-114300" ty="-25400" sx="15000" sy="1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矩形 19"/>
          <p:cNvSpPr/>
          <p:nvPr/>
        </p:nvSpPr>
        <p:spPr>
          <a:xfrm rot="5400000">
            <a:off x="9448378" y="4155976"/>
            <a:ext cx="1162050" cy="116205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矩形 20"/>
          <p:cNvSpPr/>
          <p:nvPr/>
        </p:nvSpPr>
        <p:spPr>
          <a:xfrm rot="5400000">
            <a:off x="8095828" y="4155976"/>
            <a:ext cx="1162050" cy="1162050"/>
          </a:xfrm>
          <a:prstGeom prst="rect">
            <a:avLst/>
          </a:prstGeom>
          <a:blipFill dpi="0" rotWithShape="0">
            <a:blip r:embed="rId5" cstate="email"/>
            <a:srcRect/>
            <a:tile tx="-114300" ty="-25400" sx="60000" sy="6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矩形 21"/>
          <p:cNvSpPr/>
          <p:nvPr/>
        </p:nvSpPr>
        <p:spPr>
          <a:xfrm rot="5400000">
            <a:off x="6743278" y="4155976"/>
            <a:ext cx="1162050" cy="116205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文本框 23"/>
          <p:cNvSpPr txBox="1"/>
          <p:nvPr/>
        </p:nvSpPr>
        <p:spPr>
          <a:xfrm>
            <a:off x="1364662" y="2499861"/>
            <a:ext cx="4586528" cy="2585323"/>
          </a:xfrm>
          <a:prstGeom prst="rect">
            <a:avLst/>
          </a:prstGeom>
          <a:noFill/>
        </p:spPr>
        <p:txBody>
          <a:bodyPr wrap="square" rtlCol="0">
            <a:spAutoFit/>
          </a:bodyPr>
          <a:lstStyle/>
          <a:p>
            <a:pPr>
              <a:lnSpc>
                <a:spcPct val="150000"/>
              </a:lnSpc>
            </a:pP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2006</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年至</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2012</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年，中国的移动互联网市场以</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84.2%</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的速度增长。</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2013</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年的增速可能会有所放缓，但随着中国人变得更加富裕，他们在技术上的花费将变得越来越多。</a:t>
            </a:r>
          </a:p>
          <a:p>
            <a:pPr>
              <a:lnSpc>
                <a:spcPct val="150000"/>
              </a:lnSpc>
            </a:pP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10</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年来，已经听说了中国的这种增长，人们都应该预料到了这种情况。但这场游戏尚处于早期阶段。</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”希尔弗斯坦在谈到中国对最新科技、最热门汽车、最时尚手袋的胃口时说，“我们还处于第三或第四局。”</a:t>
            </a:r>
          </a:p>
        </p:txBody>
      </p:sp>
      <p:grpSp>
        <p:nvGrpSpPr>
          <p:cNvPr id="24" name="组合 23"/>
          <p:cNvGrpSpPr/>
          <p:nvPr/>
        </p:nvGrpSpPr>
        <p:grpSpPr>
          <a:xfrm>
            <a:off x="1522571" y="1941690"/>
            <a:ext cx="4428618" cy="476147"/>
            <a:chOff x="1265602" y="1767878"/>
            <a:chExt cx="4428618" cy="476147"/>
          </a:xfrm>
        </p:grpSpPr>
        <p:sp>
          <p:nvSpPr>
            <p:cNvPr id="25" name="矩形 24"/>
            <p:cNvSpPr/>
            <p:nvPr/>
          </p:nvSpPr>
          <p:spPr>
            <a:xfrm>
              <a:off x="1265602" y="1767878"/>
              <a:ext cx="4414762" cy="4761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文本框 25"/>
            <p:cNvSpPr txBox="1"/>
            <p:nvPr/>
          </p:nvSpPr>
          <p:spPr>
            <a:xfrm>
              <a:off x="1287618" y="1835550"/>
              <a:ext cx="4406602"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朝阳产业    革新先锋    市场潜力巨大</a:t>
              </a:r>
            </a:p>
          </p:txBody>
        </p:sp>
        <p:cxnSp>
          <p:nvCxnSpPr>
            <p:cNvPr id="27" name="直接连接符 26"/>
            <p:cNvCxnSpPr/>
            <p:nvPr/>
          </p:nvCxnSpPr>
          <p:spPr>
            <a:xfrm>
              <a:off x="2544376" y="1875171"/>
              <a:ext cx="0" cy="25843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3846704" y="1875171"/>
              <a:ext cx="0" cy="25843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860967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1000"/>
                                        <p:tgtEl>
                                          <p:spTgt spid="24"/>
                                        </p:tgtEl>
                                      </p:cBhvr>
                                    </p:animEffect>
                                    <p:anim calcmode="lin" valueType="num">
                                      <p:cBhvr>
                                        <p:cTn id="19" dur="1000" fill="hold"/>
                                        <p:tgtEl>
                                          <p:spTgt spid="24"/>
                                        </p:tgtEl>
                                        <p:attrNameLst>
                                          <p:attrName>ppt_x</p:attrName>
                                        </p:attrNameLst>
                                      </p:cBhvr>
                                      <p:tavLst>
                                        <p:tav tm="0">
                                          <p:val>
                                            <p:strVal val="#ppt_x"/>
                                          </p:val>
                                        </p:tav>
                                        <p:tav tm="100000">
                                          <p:val>
                                            <p:strVal val="#ppt_x"/>
                                          </p:val>
                                        </p:tav>
                                      </p:tavLst>
                                    </p:anim>
                                    <p:anim calcmode="lin" valueType="num">
                                      <p:cBhvr>
                                        <p:cTn id="20" dur="1000" fill="hold"/>
                                        <p:tgtEl>
                                          <p:spTgt spid="24"/>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anim calcmode="lin" valueType="num">
                                      <p:cBhvr>
                                        <p:cTn id="25" dur="1000" fill="hold"/>
                                        <p:tgtEl>
                                          <p:spTgt spid="23"/>
                                        </p:tgtEl>
                                        <p:attrNameLst>
                                          <p:attrName>ppt_x</p:attrName>
                                        </p:attrNameLst>
                                      </p:cBhvr>
                                      <p:tavLst>
                                        <p:tav tm="0">
                                          <p:val>
                                            <p:strVal val="#ppt_x"/>
                                          </p:val>
                                        </p:tav>
                                        <p:tav tm="100000">
                                          <p:val>
                                            <p:strVal val="#ppt_x"/>
                                          </p:val>
                                        </p:tav>
                                      </p:tavLst>
                                    </p:anim>
                                    <p:anim calcmode="lin" valueType="num">
                                      <p:cBhvr>
                                        <p:cTn id="26" dur="1000" fill="hold"/>
                                        <p:tgtEl>
                                          <p:spTgt spid="23"/>
                                        </p:tgtEl>
                                        <p:attrNameLst>
                                          <p:attrName>ppt_y</p:attrName>
                                        </p:attrNameLst>
                                      </p:cBhvr>
                                      <p:tavLst>
                                        <p:tav tm="0">
                                          <p:val>
                                            <p:strVal val="#ppt_y+.1"/>
                                          </p:val>
                                        </p:tav>
                                        <p:tav tm="100000">
                                          <p:val>
                                            <p:strVal val="#ppt_y"/>
                                          </p:val>
                                        </p:tav>
                                      </p:tavLst>
                                    </p:anim>
                                  </p:childTnLst>
                                </p:cTn>
                              </p:par>
                              <p:par>
                                <p:cTn id="27" presetID="53" presetClass="entr" presetSubtype="16" fill="hold" grpId="0" nodeType="withEffect">
                                  <p:stCondLst>
                                    <p:cond delay="50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par>
                                <p:cTn id="32" presetID="53" presetClass="entr" presetSubtype="16" fill="hold" grpId="0" nodeType="withEffect">
                                  <p:stCondLst>
                                    <p:cond delay="500"/>
                                  </p:stCondLst>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ppt_w</p:attrName>
                                        </p:attrNameLst>
                                      </p:cBhvr>
                                      <p:tavLst>
                                        <p:tav tm="0">
                                          <p:val>
                                            <p:fltVal val="0"/>
                                          </p:val>
                                        </p:tav>
                                        <p:tav tm="100000">
                                          <p:val>
                                            <p:strVal val="#ppt_w"/>
                                          </p:val>
                                        </p:tav>
                                      </p:tavLst>
                                    </p:anim>
                                    <p:anim calcmode="lin" valueType="num">
                                      <p:cBhvr>
                                        <p:cTn id="35" dur="500" fill="hold"/>
                                        <p:tgtEl>
                                          <p:spTgt spid="17"/>
                                        </p:tgtEl>
                                        <p:attrNameLst>
                                          <p:attrName>ppt_h</p:attrName>
                                        </p:attrNameLst>
                                      </p:cBhvr>
                                      <p:tavLst>
                                        <p:tav tm="0">
                                          <p:val>
                                            <p:fltVal val="0"/>
                                          </p:val>
                                        </p:tav>
                                        <p:tav tm="100000">
                                          <p:val>
                                            <p:strVal val="#ppt_h"/>
                                          </p:val>
                                        </p:tav>
                                      </p:tavLst>
                                    </p:anim>
                                    <p:animEffect transition="in" filter="fade">
                                      <p:cBhvr>
                                        <p:cTn id="36" dur="500"/>
                                        <p:tgtEl>
                                          <p:spTgt spid="17"/>
                                        </p:tgtEl>
                                      </p:cBhvr>
                                    </p:animEffect>
                                  </p:childTnLst>
                                </p:cTn>
                              </p:par>
                              <p:par>
                                <p:cTn id="37" presetID="53" presetClass="entr" presetSubtype="16" fill="hold" grpId="0" nodeType="withEffect">
                                  <p:stCondLst>
                                    <p:cond delay="500"/>
                                  </p:stCondLst>
                                  <p:childTnLst>
                                    <p:set>
                                      <p:cBhvr>
                                        <p:cTn id="38" dur="1" fill="hold">
                                          <p:stCondLst>
                                            <p:cond delay="0"/>
                                          </p:stCondLst>
                                        </p:cTn>
                                        <p:tgtEl>
                                          <p:spTgt spid="18"/>
                                        </p:tgtEl>
                                        <p:attrNameLst>
                                          <p:attrName>style.visibility</p:attrName>
                                        </p:attrNameLst>
                                      </p:cBhvr>
                                      <p:to>
                                        <p:strVal val="visible"/>
                                      </p:to>
                                    </p:set>
                                    <p:anim calcmode="lin" valueType="num">
                                      <p:cBhvr>
                                        <p:cTn id="39" dur="500" fill="hold"/>
                                        <p:tgtEl>
                                          <p:spTgt spid="18"/>
                                        </p:tgtEl>
                                        <p:attrNameLst>
                                          <p:attrName>ppt_w</p:attrName>
                                        </p:attrNameLst>
                                      </p:cBhvr>
                                      <p:tavLst>
                                        <p:tav tm="0">
                                          <p:val>
                                            <p:fltVal val="0"/>
                                          </p:val>
                                        </p:tav>
                                        <p:tav tm="100000">
                                          <p:val>
                                            <p:strVal val="#ppt_w"/>
                                          </p:val>
                                        </p:tav>
                                      </p:tavLst>
                                    </p:anim>
                                    <p:anim calcmode="lin" valueType="num">
                                      <p:cBhvr>
                                        <p:cTn id="40" dur="500" fill="hold"/>
                                        <p:tgtEl>
                                          <p:spTgt spid="18"/>
                                        </p:tgtEl>
                                        <p:attrNameLst>
                                          <p:attrName>ppt_h</p:attrName>
                                        </p:attrNameLst>
                                      </p:cBhvr>
                                      <p:tavLst>
                                        <p:tav tm="0">
                                          <p:val>
                                            <p:fltVal val="0"/>
                                          </p:val>
                                        </p:tav>
                                        <p:tav tm="100000">
                                          <p:val>
                                            <p:strVal val="#ppt_h"/>
                                          </p:val>
                                        </p:tav>
                                      </p:tavLst>
                                    </p:anim>
                                    <p:animEffect transition="in" filter="fade">
                                      <p:cBhvr>
                                        <p:cTn id="41" dur="500"/>
                                        <p:tgtEl>
                                          <p:spTgt spid="18"/>
                                        </p:tgtEl>
                                      </p:cBhvr>
                                    </p:animEffect>
                                  </p:childTnLst>
                                </p:cTn>
                              </p:par>
                              <p:par>
                                <p:cTn id="42" presetID="53" presetClass="entr" presetSubtype="16" fill="hold" grpId="0" nodeType="withEffect">
                                  <p:stCondLst>
                                    <p:cond delay="500"/>
                                  </p:stCondLst>
                                  <p:childTnLst>
                                    <p:set>
                                      <p:cBhvr>
                                        <p:cTn id="43" dur="1" fill="hold">
                                          <p:stCondLst>
                                            <p:cond delay="0"/>
                                          </p:stCondLst>
                                        </p:cTn>
                                        <p:tgtEl>
                                          <p:spTgt spid="19"/>
                                        </p:tgtEl>
                                        <p:attrNameLst>
                                          <p:attrName>style.visibility</p:attrName>
                                        </p:attrNameLst>
                                      </p:cBhvr>
                                      <p:to>
                                        <p:strVal val="visible"/>
                                      </p:to>
                                    </p:set>
                                    <p:anim calcmode="lin" valueType="num">
                                      <p:cBhvr>
                                        <p:cTn id="44" dur="500" fill="hold"/>
                                        <p:tgtEl>
                                          <p:spTgt spid="19"/>
                                        </p:tgtEl>
                                        <p:attrNameLst>
                                          <p:attrName>ppt_w</p:attrName>
                                        </p:attrNameLst>
                                      </p:cBhvr>
                                      <p:tavLst>
                                        <p:tav tm="0">
                                          <p:val>
                                            <p:fltVal val="0"/>
                                          </p:val>
                                        </p:tav>
                                        <p:tav tm="100000">
                                          <p:val>
                                            <p:strVal val="#ppt_w"/>
                                          </p:val>
                                        </p:tav>
                                      </p:tavLst>
                                    </p:anim>
                                    <p:anim calcmode="lin" valueType="num">
                                      <p:cBhvr>
                                        <p:cTn id="45" dur="500" fill="hold"/>
                                        <p:tgtEl>
                                          <p:spTgt spid="19"/>
                                        </p:tgtEl>
                                        <p:attrNameLst>
                                          <p:attrName>ppt_h</p:attrName>
                                        </p:attrNameLst>
                                      </p:cBhvr>
                                      <p:tavLst>
                                        <p:tav tm="0">
                                          <p:val>
                                            <p:fltVal val="0"/>
                                          </p:val>
                                        </p:tav>
                                        <p:tav tm="100000">
                                          <p:val>
                                            <p:strVal val="#ppt_h"/>
                                          </p:val>
                                        </p:tav>
                                      </p:tavLst>
                                    </p:anim>
                                    <p:animEffect transition="in" filter="fade">
                                      <p:cBhvr>
                                        <p:cTn id="46" dur="500"/>
                                        <p:tgtEl>
                                          <p:spTgt spid="19"/>
                                        </p:tgtEl>
                                      </p:cBhvr>
                                    </p:animEffect>
                                  </p:childTnLst>
                                </p:cTn>
                              </p:par>
                              <p:par>
                                <p:cTn id="47" presetID="53" presetClass="entr" presetSubtype="16" fill="hold" grpId="0" nodeType="withEffect">
                                  <p:stCondLst>
                                    <p:cond delay="500"/>
                                  </p:stCondLst>
                                  <p:childTnLst>
                                    <p:set>
                                      <p:cBhvr>
                                        <p:cTn id="48" dur="1" fill="hold">
                                          <p:stCondLst>
                                            <p:cond delay="0"/>
                                          </p:stCondLst>
                                        </p:cTn>
                                        <p:tgtEl>
                                          <p:spTgt spid="20"/>
                                        </p:tgtEl>
                                        <p:attrNameLst>
                                          <p:attrName>style.visibility</p:attrName>
                                        </p:attrNameLst>
                                      </p:cBhvr>
                                      <p:to>
                                        <p:strVal val="visible"/>
                                      </p:to>
                                    </p:set>
                                    <p:anim calcmode="lin" valueType="num">
                                      <p:cBhvr>
                                        <p:cTn id="49" dur="500" fill="hold"/>
                                        <p:tgtEl>
                                          <p:spTgt spid="20"/>
                                        </p:tgtEl>
                                        <p:attrNameLst>
                                          <p:attrName>ppt_w</p:attrName>
                                        </p:attrNameLst>
                                      </p:cBhvr>
                                      <p:tavLst>
                                        <p:tav tm="0">
                                          <p:val>
                                            <p:fltVal val="0"/>
                                          </p:val>
                                        </p:tav>
                                        <p:tav tm="100000">
                                          <p:val>
                                            <p:strVal val="#ppt_w"/>
                                          </p:val>
                                        </p:tav>
                                      </p:tavLst>
                                    </p:anim>
                                    <p:anim calcmode="lin" valueType="num">
                                      <p:cBhvr>
                                        <p:cTn id="50" dur="500" fill="hold"/>
                                        <p:tgtEl>
                                          <p:spTgt spid="20"/>
                                        </p:tgtEl>
                                        <p:attrNameLst>
                                          <p:attrName>ppt_h</p:attrName>
                                        </p:attrNameLst>
                                      </p:cBhvr>
                                      <p:tavLst>
                                        <p:tav tm="0">
                                          <p:val>
                                            <p:fltVal val="0"/>
                                          </p:val>
                                        </p:tav>
                                        <p:tav tm="100000">
                                          <p:val>
                                            <p:strVal val="#ppt_h"/>
                                          </p:val>
                                        </p:tav>
                                      </p:tavLst>
                                    </p:anim>
                                    <p:animEffect transition="in" filter="fade">
                                      <p:cBhvr>
                                        <p:cTn id="51" dur="500"/>
                                        <p:tgtEl>
                                          <p:spTgt spid="20"/>
                                        </p:tgtEl>
                                      </p:cBhvr>
                                    </p:animEffect>
                                  </p:childTnLst>
                                </p:cTn>
                              </p:par>
                              <p:par>
                                <p:cTn id="52" presetID="53" presetClass="entr" presetSubtype="16" fill="hold" grpId="0" nodeType="withEffect">
                                  <p:stCondLst>
                                    <p:cond delay="500"/>
                                  </p:stCondLst>
                                  <p:childTnLst>
                                    <p:set>
                                      <p:cBhvr>
                                        <p:cTn id="53" dur="1" fill="hold">
                                          <p:stCondLst>
                                            <p:cond delay="0"/>
                                          </p:stCondLst>
                                        </p:cTn>
                                        <p:tgtEl>
                                          <p:spTgt spid="21"/>
                                        </p:tgtEl>
                                        <p:attrNameLst>
                                          <p:attrName>style.visibility</p:attrName>
                                        </p:attrNameLst>
                                      </p:cBhvr>
                                      <p:to>
                                        <p:strVal val="visible"/>
                                      </p:to>
                                    </p:set>
                                    <p:anim calcmode="lin" valueType="num">
                                      <p:cBhvr>
                                        <p:cTn id="54" dur="500" fill="hold"/>
                                        <p:tgtEl>
                                          <p:spTgt spid="21"/>
                                        </p:tgtEl>
                                        <p:attrNameLst>
                                          <p:attrName>ppt_w</p:attrName>
                                        </p:attrNameLst>
                                      </p:cBhvr>
                                      <p:tavLst>
                                        <p:tav tm="0">
                                          <p:val>
                                            <p:fltVal val="0"/>
                                          </p:val>
                                        </p:tav>
                                        <p:tav tm="100000">
                                          <p:val>
                                            <p:strVal val="#ppt_w"/>
                                          </p:val>
                                        </p:tav>
                                      </p:tavLst>
                                    </p:anim>
                                    <p:anim calcmode="lin" valueType="num">
                                      <p:cBhvr>
                                        <p:cTn id="55" dur="500" fill="hold"/>
                                        <p:tgtEl>
                                          <p:spTgt spid="21"/>
                                        </p:tgtEl>
                                        <p:attrNameLst>
                                          <p:attrName>ppt_h</p:attrName>
                                        </p:attrNameLst>
                                      </p:cBhvr>
                                      <p:tavLst>
                                        <p:tav tm="0">
                                          <p:val>
                                            <p:fltVal val="0"/>
                                          </p:val>
                                        </p:tav>
                                        <p:tav tm="100000">
                                          <p:val>
                                            <p:strVal val="#ppt_h"/>
                                          </p:val>
                                        </p:tav>
                                      </p:tavLst>
                                    </p:anim>
                                    <p:animEffect transition="in" filter="fade">
                                      <p:cBhvr>
                                        <p:cTn id="56" dur="500"/>
                                        <p:tgtEl>
                                          <p:spTgt spid="21"/>
                                        </p:tgtEl>
                                      </p:cBhvr>
                                    </p:animEffect>
                                  </p:childTnLst>
                                </p:cTn>
                              </p:par>
                              <p:par>
                                <p:cTn id="57" presetID="53" presetClass="entr" presetSubtype="16" fill="hold" grpId="0" nodeType="withEffect">
                                  <p:stCondLst>
                                    <p:cond delay="500"/>
                                  </p:stCondLst>
                                  <p:childTnLst>
                                    <p:set>
                                      <p:cBhvr>
                                        <p:cTn id="58" dur="1" fill="hold">
                                          <p:stCondLst>
                                            <p:cond delay="0"/>
                                          </p:stCondLst>
                                        </p:cTn>
                                        <p:tgtEl>
                                          <p:spTgt spid="22"/>
                                        </p:tgtEl>
                                        <p:attrNameLst>
                                          <p:attrName>style.visibility</p:attrName>
                                        </p:attrNameLst>
                                      </p:cBhvr>
                                      <p:to>
                                        <p:strVal val="visible"/>
                                      </p:to>
                                    </p:set>
                                    <p:anim calcmode="lin" valueType="num">
                                      <p:cBhvr>
                                        <p:cTn id="59" dur="500" fill="hold"/>
                                        <p:tgtEl>
                                          <p:spTgt spid="22"/>
                                        </p:tgtEl>
                                        <p:attrNameLst>
                                          <p:attrName>ppt_w</p:attrName>
                                        </p:attrNameLst>
                                      </p:cBhvr>
                                      <p:tavLst>
                                        <p:tav tm="0">
                                          <p:val>
                                            <p:fltVal val="0"/>
                                          </p:val>
                                        </p:tav>
                                        <p:tav tm="100000">
                                          <p:val>
                                            <p:strVal val="#ppt_w"/>
                                          </p:val>
                                        </p:tav>
                                      </p:tavLst>
                                    </p:anim>
                                    <p:anim calcmode="lin" valueType="num">
                                      <p:cBhvr>
                                        <p:cTn id="60" dur="500" fill="hold"/>
                                        <p:tgtEl>
                                          <p:spTgt spid="22"/>
                                        </p:tgtEl>
                                        <p:attrNameLst>
                                          <p:attrName>ppt_h</p:attrName>
                                        </p:attrNameLst>
                                      </p:cBhvr>
                                      <p:tavLst>
                                        <p:tav tm="0">
                                          <p:val>
                                            <p:fltVal val="0"/>
                                          </p:val>
                                        </p:tav>
                                        <p:tav tm="100000">
                                          <p:val>
                                            <p:strVal val="#ppt_h"/>
                                          </p:val>
                                        </p:tav>
                                      </p:tavLst>
                                    </p:anim>
                                    <p:animEffect transition="in" filter="fade">
                                      <p:cBhvr>
                                        <p:cTn id="6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6" grpId="0" animBg="1"/>
      <p:bldP spid="17" grpId="0" animBg="1"/>
      <p:bldP spid="18" grpId="0" animBg="1"/>
      <p:bldP spid="19" grpId="0" animBg="1"/>
      <p:bldP spid="20" grpId="0" animBg="1"/>
      <p:bldP spid="21" grpId="0" animBg="1"/>
      <p:bldP spid="22" grpId="0" animBg="1"/>
      <p:bldP spid="2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7" b="7"/>
          <a:stretch>
            <a:fillRect/>
          </a:stretch>
        </p:blipFill>
        <p:spPr/>
      </p:pic>
      <p:sp>
        <p:nvSpPr>
          <p:cNvPr id="2" name="Rectangle 1"/>
          <p:cNvSpPr/>
          <p:nvPr/>
        </p:nvSpPr>
        <p:spPr>
          <a:xfrm>
            <a:off x="0" y="893"/>
            <a:ext cx="12190413" cy="6856214"/>
          </a:xfrm>
          <a:prstGeom prst="rect">
            <a:avLst/>
          </a:prstGeom>
          <a:solidFill>
            <a:srgbClr val="0070C0">
              <a:alpha val="95000"/>
            </a:srgb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08" tIns="22854" rIns="45708" bIns="22854" numCol="1" spcCol="0" rtlCol="0" fromWordArt="0" anchor="ctr" anchorCtr="0" forceAA="0" compatLnSpc="1">
            <a:prstTxWarp prst="textNoShape">
              <a:avLst/>
            </a:prstTxWarp>
            <a:noAutofit/>
          </a:bodyPr>
          <a:lstStyle/>
          <a:p>
            <a:pPr algn="ctr"/>
            <a:endParaRPr lang="en-US" sz="9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4871070" y="2636912"/>
            <a:ext cx="4134465" cy="1446550"/>
          </a:xfrm>
          <a:prstGeom prst="rect">
            <a:avLst/>
          </a:prstGeom>
          <a:noFill/>
        </p:spPr>
        <p:txBody>
          <a:bodyPr wrap="none" rtlCol="0">
            <a:spAutoFit/>
          </a:bodyPr>
          <a:lstStyle/>
          <a:p>
            <a:pPr marL="0" lvl="1"/>
            <a:r>
              <a:rPr lang="en-US" altLang="zh-CN" sz="4400" b="1" dirty="0">
                <a:solidFill>
                  <a:schemeClr val="bg1"/>
                </a:solidFill>
                <a:latin typeface="微软雅黑" pitchFamily="34" charset="-122"/>
                <a:ea typeface="微软雅黑" pitchFamily="34" charset="-122"/>
                <a:sym typeface="微软雅黑" panose="020B0503020204020204" pitchFamily="34" charset="-122"/>
              </a:rPr>
              <a:t>PART THREE</a:t>
            </a:r>
          </a:p>
          <a:p>
            <a:pPr marL="0" lvl="1"/>
            <a:r>
              <a:rPr lang="zh-CN" altLang="en-US" sz="4400" b="1" dirty="0">
                <a:solidFill>
                  <a:schemeClr val="bg1"/>
                </a:solidFill>
                <a:latin typeface="微软雅黑" pitchFamily="34" charset="-122"/>
                <a:ea typeface="微软雅黑" pitchFamily="34" charset="-122"/>
                <a:sym typeface="微软雅黑" panose="020B0503020204020204" pitchFamily="34" charset="-122"/>
              </a:rPr>
              <a:t>移动互联的模式</a:t>
            </a:r>
          </a:p>
        </p:txBody>
      </p:sp>
      <p:sp>
        <p:nvSpPr>
          <p:cNvPr id="10" name="Freeform 86"/>
          <p:cNvSpPr>
            <a:spLocks noEditPoints="1"/>
          </p:cNvSpPr>
          <p:nvPr/>
        </p:nvSpPr>
        <p:spPr bwMode="auto">
          <a:xfrm>
            <a:off x="3998929" y="2785537"/>
            <a:ext cx="623421" cy="1048924"/>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rgbClr val="FFFFFF"/>
          </a:solidFill>
          <a:ln w="9525">
            <a:noFill/>
            <a:round/>
            <a:headEnd/>
            <a:tailEnd/>
          </a:ln>
        </p:spPr>
        <p:txBody>
          <a:bodyPr vert="horz" wrap="square" lIns="45708" tIns="22854" rIns="45708" bIns="22854" numCol="1" anchor="t" anchorCtr="0" compatLnSpc="1">
            <a:prstTxWarp prst="textNoShape">
              <a:avLst/>
            </a:prstTxWarp>
          </a:bodyPr>
          <a:lstStyle/>
          <a:p>
            <a:endParaRPr lang="en-US" sz="90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1946154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2558" y="-27384"/>
            <a:ext cx="432048" cy="692696"/>
          </a:xfrm>
          <a:prstGeom prst="rect">
            <a:avLst/>
          </a:prstGeom>
          <a:solidFill>
            <a:srgbClr val="0070C0"/>
          </a:solidFill>
          <a:ln>
            <a:noFill/>
          </a:ln>
          <a:effectLst>
            <a:outerShdw blurRad="254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文本框 9"/>
          <p:cNvSpPr txBox="1"/>
          <p:nvPr/>
        </p:nvSpPr>
        <p:spPr>
          <a:xfrm>
            <a:off x="838622" y="188640"/>
            <a:ext cx="1512168" cy="377026"/>
          </a:xfrm>
          <a:prstGeom prst="rect">
            <a:avLst/>
          </a:prstGeom>
          <a:noFill/>
        </p:spPr>
        <p:txBody>
          <a:bodyPr wrap="square" lIns="68580" tIns="34290" rIns="68580" bIns="34290" rtlCol="0">
            <a:spAutoFit/>
          </a:bodyPr>
          <a:lstStyle/>
          <a:p>
            <a:pPr marL="0" lvl="1"/>
            <a:r>
              <a:rPr lang="zh-CN" altLang="en-US" sz="2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十大模式</a:t>
            </a:r>
          </a:p>
        </p:txBody>
      </p:sp>
      <p:sp>
        <p:nvSpPr>
          <p:cNvPr id="4" name="矩形 3"/>
          <p:cNvSpPr/>
          <p:nvPr/>
        </p:nvSpPr>
        <p:spPr>
          <a:xfrm>
            <a:off x="11927854" y="5949280"/>
            <a:ext cx="262558" cy="906934"/>
          </a:xfrm>
          <a:prstGeom prst="rect">
            <a:avLst/>
          </a:prstGeom>
          <a:solidFill>
            <a:srgbClr val="0070C0"/>
          </a:solidFill>
          <a:ln>
            <a:noFill/>
          </a:ln>
          <a:effectLst>
            <a:outerShdw blurRad="355600" dist="1016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10919742" y="6165304"/>
            <a:ext cx="1008112" cy="523220"/>
          </a:xfrm>
          <a:prstGeom prst="rect">
            <a:avLst/>
          </a:prstGeom>
          <a:noFill/>
        </p:spPr>
        <p:txBody>
          <a:bodyPr wrap="square" rtlCol="0">
            <a:spAutoFit/>
          </a:bodyPr>
          <a:lstStyle/>
          <a:p>
            <a:pPr algn="ctr"/>
            <a:r>
              <a:rPr lang="en-US" altLang="zh-CN"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-19-</a:t>
            </a:r>
            <a:endParaRPr lang="zh-CN" altLang="en-US"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 name="Group 239"/>
          <p:cNvGrpSpPr/>
          <p:nvPr/>
        </p:nvGrpSpPr>
        <p:grpSpPr>
          <a:xfrm>
            <a:off x="550590" y="1344875"/>
            <a:ext cx="3452203" cy="4478120"/>
            <a:chOff x="10718172" y="4638836"/>
            <a:chExt cx="3366534" cy="4365286"/>
          </a:xfrm>
        </p:grpSpPr>
        <p:sp>
          <p:nvSpPr>
            <p:cNvPr id="7" name="Freeform 117"/>
            <p:cNvSpPr>
              <a:spLocks noChangeArrowheads="1"/>
            </p:cNvSpPr>
            <p:nvPr/>
          </p:nvSpPr>
          <p:spPr bwMode="auto">
            <a:xfrm>
              <a:off x="12403874" y="7805617"/>
              <a:ext cx="350782" cy="711308"/>
            </a:xfrm>
            <a:custGeom>
              <a:avLst/>
              <a:gdLst>
                <a:gd name="T0" fmla="*/ 317 w 318"/>
                <a:gd name="T1" fmla="*/ 309 h 646"/>
                <a:gd name="T2" fmla="*/ 0 w 318"/>
                <a:gd name="T3" fmla="*/ 0 h 646"/>
                <a:gd name="T4" fmla="*/ 179 w 318"/>
                <a:gd name="T5" fmla="*/ 645 h 646"/>
                <a:gd name="T6" fmla="*/ 317 w 318"/>
                <a:gd name="T7" fmla="*/ 309 h 646"/>
              </a:gdLst>
              <a:ahLst/>
              <a:cxnLst>
                <a:cxn ang="0">
                  <a:pos x="T0" y="T1"/>
                </a:cxn>
                <a:cxn ang="0">
                  <a:pos x="T2" y="T3"/>
                </a:cxn>
                <a:cxn ang="0">
                  <a:pos x="T4" y="T5"/>
                </a:cxn>
                <a:cxn ang="0">
                  <a:pos x="T6" y="T7"/>
                </a:cxn>
              </a:cxnLst>
              <a:rect l="0" t="0" r="r" b="b"/>
              <a:pathLst>
                <a:path w="318" h="646">
                  <a:moveTo>
                    <a:pt x="317" y="309"/>
                  </a:moveTo>
                  <a:lnTo>
                    <a:pt x="0" y="0"/>
                  </a:lnTo>
                  <a:lnTo>
                    <a:pt x="179" y="645"/>
                  </a:lnTo>
                  <a:lnTo>
                    <a:pt x="317" y="309"/>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Freeform 118"/>
            <p:cNvSpPr>
              <a:spLocks noChangeArrowheads="1"/>
            </p:cNvSpPr>
            <p:nvPr/>
          </p:nvSpPr>
          <p:spPr bwMode="auto">
            <a:xfrm>
              <a:off x="12053092" y="7805617"/>
              <a:ext cx="355655" cy="725925"/>
            </a:xfrm>
            <a:custGeom>
              <a:avLst/>
              <a:gdLst>
                <a:gd name="T0" fmla="*/ 0 w 320"/>
                <a:gd name="T1" fmla="*/ 309 h 655"/>
                <a:gd name="T2" fmla="*/ 138 w 320"/>
                <a:gd name="T3" fmla="*/ 654 h 655"/>
                <a:gd name="T4" fmla="*/ 319 w 320"/>
                <a:gd name="T5" fmla="*/ 0 h 655"/>
                <a:gd name="T6" fmla="*/ 0 w 320"/>
                <a:gd name="T7" fmla="*/ 309 h 655"/>
              </a:gdLst>
              <a:ahLst/>
              <a:cxnLst>
                <a:cxn ang="0">
                  <a:pos x="T0" y="T1"/>
                </a:cxn>
                <a:cxn ang="0">
                  <a:pos x="T2" y="T3"/>
                </a:cxn>
                <a:cxn ang="0">
                  <a:pos x="T4" y="T5"/>
                </a:cxn>
                <a:cxn ang="0">
                  <a:pos x="T6" y="T7"/>
                </a:cxn>
              </a:cxnLst>
              <a:rect l="0" t="0" r="r" b="b"/>
              <a:pathLst>
                <a:path w="320" h="655">
                  <a:moveTo>
                    <a:pt x="0" y="309"/>
                  </a:moveTo>
                  <a:lnTo>
                    <a:pt x="138" y="654"/>
                  </a:lnTo>
                  <a:lnTo>
                    <a:pt x="319" y="0"/>
                  </a:lnTo>
                  <a:lnTo>
                    <a:pt x="0" y="309"/>
                  </a:lnTo>
                </a:path>
              </a:pathLst>
            </a:custGeom>
            <a:solidFill>
              <a:srgbClr val="D6D8D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Freeform 119"/>
            <p:cNvSpPr>
              <a:spLocks noChangeArrowheads="1"/>
            </p:cNvSpPr>
            <p:nvPr/>
          </p:nvSpPr>
          <p:spPr bwMode="auto">
            <a:xfrm>
              <a:off x="11965397" y="7674075"/>
              <a:ext cx="438477" cy="477453"/>
            </a:xfrm>
            <a:custGeom>
              <a:avLst/>
              <a:gdLst>
                <a:gd name="T0" fmla="*/ 0 w 397"/>
                <a:gd name="T1" fmla="*/ 0 h 431"/>
                <a:gd name="T2" fmla="*/ 0 w 397"/>
                <a:gd name="T3" fmla="*/ 0 h 431"/>
                <a:gd name="T4" fmla="*/ 0 w 397"/>
                <a:gd name="T5" fmla="*/ 0 h 431"/>
                <a:gd name="T6" fmla="*/ 0 w 397"/>
                <a:gd name="T7" fmla="*/ 224 h 431"/>
                <a:gd name="T8" fmla="*/ 77 w 397"/>
                <a:gd name="T9" fmla="*/ 430 h 431"/>
                <a:gd name="T10" fmla="*/ 396 w 397"/>
                <a:gd name="T11" fmla="*/ 121 h 431"/>
                <a:gd name="T12" fmla="*/ 0 w 397"/>
                <a:gd name="T13" fmla="*/ 0 h 431"/>
              </a:gdLst>
              <a:ahLst/>
              <a:cxnLst>
                <a:cxn ang="0">
                  <a:pos x="T0" y="T1"/>
                </a:cxn>
                <a:cxn ang="0">
                  <a:pos x="T2" y="T3"/>
                </a:cxn>
                <a:cxn ang="0">
                  <a:pos x="T4" y="T5"/>
                </a:cxn>
                <a:cxn ang="0">
                  <a:pos x="T6" y="T7"/>
                </a:cxn>
                <a:cxn ang="0">
                  <a:pos x="T8" y="T9"/>
                </a:cxn>
                <a:cxn ang="0">
                  <a:pos x="T10" y="T11"/>
                </a:cxn>
                <a:cxn ang="0">
                  <a:pos x="T12" y="T13"/>
                </a:cxn>
              </a:cxnLst>
              <a:rect l="0" t="0" r="r" b="b"/>
              <a:pathLst>
                <a:path w="397" h="431">
                  <a:moveTo>
                    <a:pt x="0" y="0"/>
                  </a:moveTo>
                  <a:lnTo>
                    <a:pt x="0" y="0"/>
                  </a:lnTo>
                  <a:lnTo>
                    <a:pt x="0" y="0"/>
                  </a:lnTo>
                  <a:cubicBezTo>
                    <a:pt x="0" y="224"/>
                    <a:pt x="0" y="224"/>
                    <a:pt x="0" y="224"/>
                  </a:cubicBezTo>
                  <a:cubicBezTo>
                    <a:pt x="77" y="430"/>
                    <a:pt x="77" y="430"/>
                    <a:pt x="77" y="430"/>
                  </a:cubicBezTo>
                  <a:cubicBezTo>
                    <a:pt x="396" y="121"/>
                    <a:pt x="396" y="121"/>
                    <a:pt x="396" y="121"/>
                  </a:cubicBezTo>
                  <a:cubicBezTo>
                    <a:pt x="249" y="121"/>
                    <a:pt x="112" y="69"/>
                    <a:pt x="0" y="0"/>
                  </a:cubicBezTo>
                </a:path>
              </a:pathLst>
            </a:custGeom>
            <a:solidFill>
              <a:srgbClr val="F7F8F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Freeform 120"/>
            <p:cNvSpPr>
              <a:spLocks noChangeArrowheads="1"/>
            </p:cNvSpPr>
            <p:nvPr/>
          </p:nvSpPr>
          <p:spPr bwMode="auto">
            <a:xfrm>
              <a:off x="12403874" y="7674075"/>
              <a:ext cx="438477" cy="477453"/>
            </a:xfrm>
            <a:custGeom>
              <a:avLst/>
              <a:gdLst>
                <a:gd name="T0" fmla="*/ 395 w 396"/>
                <a:gd name="T1" fmla="*/ 224 h 431"/>
                <a:gd name="T2" fmla="*/ 395 w 396"/>
                <a:gd name="T3" fmla="*/ 224 h 431"/>
                <a:gd name="T4" fmla="*/ 395 w 396"/>
                <a:gd name="T5" fmla="*/ 224 h 431"/>
                <a:gd name="T6" fmla="*/ 395 w 396"/>
                <a:gd name="T7" fmla="*/ 0 h 431"/>
                <a:gd name="T8" fmla="*/ 395 w 396"/>
                <a:gd name="T9" fmla="*/ 0 h 431"/>
                <a:gd name="T10" fmla="*/ 0 w 396"/>
                <a:gd name="T11" fmla="*/ 121 h 431"/>
                <a:gd name="T12" fmla="*/ 317 w 396"/>
                <a:gd name="T13" fmla="*/ 430 h 431"/>
                <a:gd name="T14" fmla="*/ 395 w 396"/>
                <a:gd name="T15" fmla="*/ 224 h 4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6" h="431">
                  <a:moveTo>
                    <a:pt x="395" y="224"/>
                  </a:moveTo>
                  <a:lnTo>
                    <a:pt x="395" y="224"/>
                  </a:lnTo>
                  <a:lnTo>
                    <a:pt x="395" y="224"/>
                  </a:lnTo>
                  <a:cubicBezTo>
                    <a:pt x="395" y="0"/>
                    <a:pt x="395" y="0"/>
                    <a:pt x="395" y="0"/>
                  </a:cubicBezTo>
                  <a:lnTo>
                    <a:pt x="395" y="0"/>
                  </a:lnTo>
                  <a:cubicBezTo>
                    <a:pt x="283" y="69"/>
                    <a:pt x="145" y="121"/>
                    <a:pt x="0" y="121"/>
                  </a:cubicBezTo>
                  <a:cubicBezTo>
                    <a:pt x="317" y="430"/>
                    <a:pt x="317" y="430"/>
                    <a:pt x="317" y="430"/>
                  </a:cubicBezTo>
                  <a:lnTo>
                    <a:pt x="395" y="224"/>
                  </a:lnTo>
                </a:path>
              </a:pathLst>
            </a:custGeom>
            <a:solidFill>
              <a:srgbClr val="D6D8D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Freeform 121"/>
            <p:cNvSpPr>
              <a:spLocks noChangeArrowheads="1"/>
            </p:cNvSpPr>
            <p:nvPr/>
          </p:nvSpPr>
          <p:spPr bwMode="auto">
            <a:xfrm>
              <a:off x="11604871" y="7674075"/>
              <a:ext cx="2479835" cy="1330047"/>
            </a:xfrm>
            <a:custGeom>
              <a:avLst/>
              <a:gdLst>
                <a:gd name="T0" fmla="*/ 1548 w 2246"/>
                <a:gd name="T1" fmla="*/ 0 h 1206"/>
                <a:gd name="T2" fmla="*/ 1548 w 2246"/>
                <a:gd name="T3" fmla="*/ 0 h 1206"/>
                <a:gd name="T4" fmla="*/ 1118 w 2246"/>
                <a:gd name="T5" fmla="*/ 0 h 1206"/>
                <a:gd name="T6" fmla="*/ 1118 w 2246"/>
                <a:gd name="T7" fmla="*/ 224 h 1206"/>
                <a:gd name="T8" fmla="*/ 902 w 2246"/>
                <a:gd name="T9" fmla="*/ 766 h 1206"/>
                <a:gd name="T10" fmla="*/ 723 w 2246"/>
                <a:gd name="T11" fmla="*/ 121 h 1206"/>
                <a:gd name="T12" fmla="*/ 542 w 2246"/>
                <a:gd name="T13" fmla="*/ 775 h 1206"/>
                <a:gd name="T14" fmla="*/ 327 w 2246"/>
                <a:gd name="T15" fmla="*/ 224 h 1206"/>
                <a:gd name="T16" fmla="*/ 0 w 2246"/>
                <a:gd name="T17" fmla="*/ 551 h 1206"/>
                <a:gd name="T18" fmla="*/ 654 w 2246"/>
                <a:gd name="T19" fmla="*/ 1205 h 1206"/>
                <a:gd name="T20" fmla="*/ 714 w 2246"/>
                <a:gd name="T21" fmla="*/ 1205 h 1206"/>
                <a:gd name="T22" fmla="*/ 1341 w 2246"/>
                <a:gd name="T23" fmla="*/ 1205 h 1206"/>
                <a:gd name="T24" fmla="*/ 2245 w 2246"/>
                <a:gd name="T25" fmla="*/ 1205 h 1206"/>
                <a:gd name="T26" fmla="*/ 2245 w 2246"/>
                <a:gd name="T27" fmla="*/ 697 h 1206"/>
                <a:gd name="T28" fmla="*/ 2245 w 2246"/>
                <a:gd name="T29" fmla="*/ 697 h 1206"/>
                <a:gd name="T30" fmla="*/ 1548 w 2246"/>
                <a:gd name="T31" fmla="*/ 0 h 1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46" h="1206">
                  <a:moveTo>
                    <a:pt x="1548" y="0"/>
                  </a:moveTo>
                  <a:lnTo>
                    <a:pt x="1548" y="0"/>
                  </a:lnTo>
                  <a:cubicBezTo>
                    <a:pt x="1118" y="0"/>
                    <a:pt x="1118" y="0"/>
                    <a:pt x="1118" y="0"/>
                  </a:cubicBezTo>
                  <a:cubicBezTo>
                    <a:pt x="1118" y="224"/>
                    <a:pt x="1118" y="224"/>
                    <a:pt x="1118" y="224"/>
                  </a:cubicBezTo>
                  <a:cubicBezTo>
                    <a:pt x="902" y="766"/>
                    <a:pt x="902" y="766"/>
                    <a:pt x="902" y="766"/>
                  </a:cubicBezTo>
                  <a:cubicBezTo>
                    <a:pt x="723" y="121"/>
                    <a:pt x="723" y="121"/>
                    <a:pt x="723" y="121"/>
                  </a:cubicBezTo>
                  <a:cubicBezTo>
                    <a:pt x="542" y="775"/>
                    <a:pt x="542" y="775"/>
                    <a:pt x="542" y="775"/>
                  </a:cubicBezTo>
                  <a:cubicBezTo>
                    <a:pt x="327" y="224"/>
                    <a:pt x="327" y="224"/>
                    <a:pt x="327" y="224"/>
                  </a:cubicBezTo>
                  <a:cubicBezTo>
                    <a:pt x="0" y="551"/>
                    <a:pt x="0" y="551"/>
                    <a:pt x="0" y="551"/>
                  </a:cubicBezTo>
                  <a:cubicBezTo>
                    <a:pt x="654" y="1205"/>
                    <a:pt x="654" y="1205"/>
                    <a:pt x="654" y="1205"/>
                  </a:cubicBezTo>
                  <a:cubicBezTo>
                    <a:pt x="714" y="1205"/>
                    <a:pt x="714" y="1205"/>
                    <a:pt x="714" y="1205"/>
                  </a:cubicBezTo>
                  <a:cubicBezTo>
                    <a:pt x="1341" y="1205"/>
                    <a:pt x="1341" y="1205"/>
                    <a:pt x="1341" y="1205"/>
                  </a:cubicBezTo>
                  <a:cubicBezTo>
                    <a:pt x="2245" y="1205"/>
                    <a:pt x="2245" y="1205"/>
                    <a:pt x="2245" y="1205"/>
                  </a:cubicBezTo>
                  <a:cubicBezTo>
                    <a:pt x="2245" y="697"/>
                    <a:pt x="2245" y="697"/>
                    <a:pt x="2245" y="697"/>
                  </a:cubicBezTo>
                  <a:lnTo>
                    <a:pt x="2245" y="697"/>
                  </a:lnTo>
                  <a:cubicBezTo>
                    <a:pt x="2245" y="310"/>
                    <a:pt x="1935" y="0"/>
                    <a:pt x="1548" y="0"/>
                  </a:cubicBezTo>
                </a:path>
              </a:pathLst>
            </a:custGeom>
            <a:solidFill>
              <a:srgbClr val="29292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122"/>
            <p:cNvSpPr>
              <a:spLocks noChangeArrowheads="1"/>
            </p:cNvSpPr>
            <p:nvPr/>
          </p:nvSpPr>
          <p:spPr bwMode="auto">
            <a:xfrm>
              <a:off x="11707184" y="7674075"/>
              <a:ext cx="258213" cy="248469"/>
            </a:xfrm>
            <a:custGeom>
              <a:avLst/>
              <a:gdLst>
                <a:gd name="T0" fmla="*/ 233 w 234"/>
                <a:gd name="T1" fmla="*/ 0 h 225"/>
                <a:gd name="T2" fmla="*/ 0 w 234"/>
                <a:gd name="T3" fmla="*/ 0 h 225"/>
                <a:gd name="T4" fmla="*/ 233 w 234"/>
                <a:gd name="T5" fmla="*/ 224 h 225"/>
                <a:gd name="T6" fmla="*/ 233 w 234"/>
                <a:gd name="T7" fmla="*/ 0 h 225"/>
              </a:gdLst>
              <a:ahLst/>
              <a:cxnLst>
                <a:cxn ang="0">
                  <a:pos x="T0" y="T1"/>
                </a:cxn>
                <a:cxn ang="0">
                  <a:pos x="T2" y="T3"/>
                </a:cxn>
                <a:cxn ang="0">
                  <a:pos x="T4" y="T5"/>
                </a:cxn>
                <a:cxn ang="0">
                  <a:pos x="T6" y="T7"/>
                </a:cxn>
              </a:cxnLst>
              <a:rect l="0" t="0" r="r" b="b"/>
              <a:pathLst>
                <a:path w="234" h="225">
                  <a:moveTo>
                    <a:pt x="233" y="0"/>
                  </a:moveTo>
                  <a:lnTo>
                    <a:pt x="0" y="0"/>
                  </a:lnTo>
                  <a:lnTo>
                    <a:pt x="233" y="224"/>
                  </a:lnTo>
                  <a:lnTo>
                    <a:pt x="233" y="0"/>
                  </a:lnTo>
                </a:path>
              </a:pathLst>
            </a:custGeom>
            <a:solidFill>
              <a:srgbClr val="2E323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Freeform 123"/>
            <p:cNvSpPr>
              <a:spLocks noChangeArrowheads="1"/>
            </p:cNvSpPr>
            <p:nvPr/>
          </p:nvSpPr>
          <p:spPr bwMode="auto">
            <a:xfrm>
              <a:off x="10718172" y="7674075"/>
              <a:ext cx="1607751" cy="1330047"/>
            </a:xfrm>
            <a:custGeom>
              <a:avLst/>
              <a:gdLst>
                <a:gd name="T0" fmla="*/ 801 w 1456"/>
                <a:gd name="T1" fmla="*/ 551 h 1206"/>
                <a:gd name="T2" fmla="*/ 801 w 1456"/>
                <a:gd name="T3" fmla="*/ 551 h 1206"/>
                <a:gd name="T4" fmla="*/ 1128 w 1456"/>
                <a:gd name="T5" fmla="*/ 224 h 1206"/>
                <a:gd name="T6" fmla="*/ 895 w 1456"/>
                <a:gd name="T7" fmla="*/ 0 h 1206"/>
                <a:gd name="T8" fmla="*/ 697 w 1456"/>
                <a:gd name="T9" fmla="*/ 0 h 1206"/>
                <a:gd name="T10" fmla="*/ 697 w 1456"/>
                <a:gd name="T11" fmla="*/ 0 h 1206"/>
                <a:gd name="T12" fmla="*/ 0 w 1456"/>
                <a:gd name="T13" fmla="*/ 697 h 1206"/>
                <a:gd name="T14" fmla="*/ 0 w 1456"/>
                <a:gd name="T15" fmla="*/ 1205 h 1206"/>
                <a:gd name="T16" fmla="*/ 904 w 1456"/>
                <a:gd name="T17" fmla="*/ 1205 h 1206"/>
                <a:gd name="T18" fmla="*/ 1455 w 1456"/>
                <a:gd name="T19" fmla="*/ 1205 h 1206"/>
                <a:gd name="T20" fmla="*/ 801 w 1456"/>
                <a:gd name="T21" fmla="*/ 551 h 1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56" h="1206">
                  <a:moveTo>
                    <a:pt x="801" y="551"/>
                  </a:moveTo>
                  <a:lnTo>
                    <a:pt x="801" y="551"/>
                  </a:lnTo>
                  <a:cubicBezTo>
                    <a:pt x="1128" y="224"/>
                    <a:pt x="1128" y="224"/>
                    <a:pt x="1128" y="224"/>
                  </a:cubicBezTo>
                  <a:cubicBezTo>
                    <a:pt x="895" y="0"/>
                    <a:pt x="895" y="0"/>
                    <a:pt x="895" y="0"/>
                  </a:cubicBezTo>
                  <a:cubicBezTo>
                    <a:pt x="697" y="0"/>
                    <a:pt x="697" y="0"/>
                    <a:pt x="697" y="0"/>
                  </a:cubicBezTo>
                  <a:lnTo>
                    <a:pt x="697" y="0"/>
                  </a:lnTo>
                  <a:cubicBezTo>
                    <a:pt x="310" y="0"/>
                    <a:pt x="0" y="310"/>
                    <a:pt x="0" y="697"/>
                  </a:cubicBezTo>
                  <a:cubicBezTo>
                    <a:pt x="0" y="1205"/>
                    <a:pt x="0" y="1205"/>
                    <a:pt x="0" y="1205"/>
                  </a:cubicBezTo>
                  <a:cubicBezTo>
                    <a:pt x="904" y="1205"/>
                    <a:pt x="904" y="1205"/>
                    <a:pt x="904" y="1205"/>
                  </a:cubicBezTo>
                  <a:cubicBezTo>
                    <a:pt x="1455" y="1205"/>
                    <a:pt x="1455" y="1205"/>
                    <a:pt x="1455" y="1205"/>
                  </a:cubicBezTo>
                  <a:lnTo>
                    <a:pt x="801" y="551"/>
                  </a:lnTo>
                </a:path>
              </a:pathLst>
            </a:custGeom>
            <a:solidFill>
              <a:srgbClr val="53535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Freeform 124"/>
            <p:cNvSpPr>
              <a:spLocks noChangeArrowheads="1"/>
            </p:cNvSpPr>
            <p:nvPr/>
          </p:nvSpPr>
          <p:spPr bwMode="auto">
            <a:xfrm>
              <a:off x="12204125" y="7805617"/>
              <a:ext cx="399502" cy="399502"/>
            </a:xfrm>
            <a:custGeom>
              <a:avLst/>
              <a:gdLst>
                <a:gd name="T0" fmla="*/ 360 w 361"/>
                <a:gd name="T1" fmla="*/ 180 h 362"/>
                <a:gd name="T2" fmla="*/ 181 w 361"/>
                <a:gd name="T3" fmla="*/ 361 h 362"/>
                <a:gd name="T4" fmla="*/ 0 w 361"/>
                <a:gd name="T5" fmla="*/ 180 h 362"/>
                <a:gd name="T6" fmla="*/ 181 w 361"/>
                <a:gd name="T7" fmla="*/ 0 h 362"/>
                <a:gd name="T8" fmla="*/ 360 w 361"/>
                <a:gd name="T9" fmla="*/ 180 h 362"/>
              </a:gdLst>
              <a:ahLst/>
              <a:cxnLst>
                <a:cxn ang="0">
                  <a:pos x="T0" y="T1"/>
                </a:cxn>
                <a:cxn ang="0">
                  <a:pos x="T2" y="T3"/>
                </a:cxn>
                <a:cxn ang="0">
                  <a:pos x="T4" y="T5"/>
                </a:cxn>
                <a:cxn ang="0">
                  <a:pos x="T6" y="T7"/>
                </a:cxn>
                <a:cxn ang="0">
                  <a:pos x="T8" y="T9"/>
                </a:cxn>
              </a:cxnLst>
              <a:rect l="0" t="0" r="r" b="b"/>
              <a:pathLst>
                <a:path w="361" h="362">
                  <a:moveTo>
                    <a:pt x="360" y="180"/>
                  </a:moveTo>
                  <a:lnTo>
                    <a:pt x="181" y="361"/>
                  </a:lnTo>
                  <a:lnTo>
                    <a:pt x="0" y="180"/>
                  </a:lnTo>
                  <a:lnTo>
                    <a:pt x="181" y="0"/>
                  </a:lnTo>
                  <a:lnTo>
                    <a:pt x="360" y="180"/>
                  </a:lnTo>
                </a:path>
              </a:pathLst>
            </a:custGeom>
            <a:solidFill>
              <a:srgbClr val="53535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Freeform 125"/>
            <p:cNvSpPr>
              <a:spLocks noChangeArrowheads="1"/>
            </p:cNvSpPr>
            <p:nvPr/>
          </p:nvSpPr>
          <p:spPr bwMode="auto">
            <a:xfrm>
              <a:off x="11483073" y="5184496"/>
              <a:ext cx="925675" cy="1846479"/>
            </a:xfrm>
            <a:custGeom>
              <a:avLst/>
              <a:gdLst>
                <a:gd name="T0" fmla="*/ 327 w 836"/>
                <a:gd name="T1" fmla="*/ 835 h 1670"/>
                <a:gd name="T2" fmla="*/ 327 w 836"/>
                <a:gd name="T3" fmla="*/ 835 h 1670"/>
                <a:gd name="T4" fmla="*/ 835 w 836"/>
                <a:gd name="T5" fmla="*/ 327 h 1670"/>
                <a:gd name="T6" fmla="*/ 835 w 836"/>
                <a:gd name="T7" fmla="*/ 0 h 1670"/>
                <a:gd name="T8" fmla="*/ 0 w 836"/>
                <a:gd name="T9" fmla="*/ 835 h 1670"/>
                <a:gd name="T10" fmla="*/ 835 w 836"/>
                <a:gd name="T11" fmla="*/ 1669 h 1670"/>
                <a:gd name="T12" fmla="*/ 835 w 836"/>
                <a:gd name="T13" fmla="*/ 1350 h 1670"/>
                <a:gd name="T14" fmla="*/ 327 w 836"/>
                <a:gd name="T15" fmla="*/ 835 h 1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6" h="1670">
                  <a:moveTo>
                    <a:pt x="327" y="835"/>
                  </a:moveTo>
                  <a:lnTo>
                    <a:pt x="327" y="835"/>
                  </a:lnTo>
                  <a:cubicBezTo>
                    <a:pt x="327" y="551"/>
                    <a:pt x="551" y="327"/>
                    <a:pt x="835" y="327"/>
                  </a:cubicBezTo>
                  <a:cubicBezTo>
                    <a:pt x="835" y="0"/>
                    <a:pt x="835" y="0"/>
                    <a:pt x="835" y="0"/>
                  </a:cubicBezTo>
                  <a:cubicBezTo>
                    <a:pt x="379" y="0"/>
                    <a:pt x="0" y="379"/>
                    <a:pt x="0" y="835"/>
                  </a:cubicBezTo>
                  <a:cubicBezTo>
                    <a:pt x="0" y="1300"/>
                    <a:pt x="379" y="1669"/>
                    <a:pt x="835" y="1669"/>
                  </a:cubicBezTo>
                  <a:cubicBezTo>
                    <a:pt x="835" y="1350"/>
                    <a:pt x="835" y="1350"/>
                    <a:pt x="835" y="1350"/>
                  </a:cubicBezTo>
                  <a:cubicBezTo>
                    <a:pt x="551" y="1350"/>
                    <a:pt x="327" y="1119"/>
                    <a:pt x="327" y="835"/>
                  </a:cubicBezTo>
                </a:path>
              </a:pathLst>
            </a:custGeom>
            <a:solidFill>
              <a:srgbClr val="0070C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Freeform 126"/>
            <p:cNvSpPr>
              <a:spLocks noChangeArrowheads="1"/>
            </p:cNvSpPr>
            <p:nvPr/>
          </p:nvSpPr>
          <p:spPr bwMode="auto">
            <a:xfrm>
              <a:off x="12403874" y="5793494"/>
              <a:ext cx="311806" cy="628483"/>
            </a:xfrm>
            <a:custGeom>
              <a:avLst/>
              <a:gdLst>
                <a:gd name="T0" fmla="*/ 283 w 284"/>
                <a:gd name="T1" fmla="*/ 284 h 569"/>
                <a:gd name="T2" fmla="*/ 283 w 284"/>
                <a:gd name="T3" fmla="*/ 284 h 569"/>
                <a:gd name="T4" fmla="*/ 0 w 284"/>
                <a:gd name="T5" fmla="*/ 0 h 569"/>
                <a:gd name="T6" fmla="*/ 0 w 284"/>
                <a:gd name="T7" fmla="*/ 568 h 569"/>
                <a:gd name="T8" fmla="*/ 283 w 284"/>
                <a:gd name="T9" fmla="*/ 284 h 569"/>
              </a:gdLst>
              <a:ahLst/>
              <a:cxnLst>
                <a:cxn ang="0">
                  <a:pos x="T0" y="T1"/>
                </a:cxn>
                <a:cxn ang="0">
                  <a:pos x="T2" y="T3"/>
                </a:cxn>
                <a:cxn ang="0">
                  <a:pos x="T4" y="T5"/>
                </a:cxn>
                <a:cxn ang="0">
                  <a:pos x="T6" y="T7"/>
                </a:cxn>
                <a:cxn ang="0">
                  <a:pos x="T8" y="T9"/>
                </a:cxn>
              </a:cxnLst>
              <a:rect l="0" t="0" r="r" b="b"/>
              <a:pathLst>
                <a:path w="284" h="569">
                  <a:moveTo>
                    <a:pt x="283" y="284"/>
                  </a:moveTo>
                  <a:lnTo>
                    <a:pt x="283" y="284"/>
                  </a:lnTo>
                  <a:cubicBezTo>
                    <a:pt x="283" y="129"/>
                    <a:pt x="154" y="0"/>
                    <a:pt x="0" y="0"/>
                  </a:cubicBezTo>
                  <a:cubicBezTo>
                    <a:pt x="0" y="568"/>
                    <a:pt x="0" y="568"/>
                    <a:pt x="0" y="568"/>
                  </a:cubicBezTo>
                  <a:cubicBezTo>
                    <a:pt x="154" y="568"/>
                    <a:pt x="283" y="439"/>
                    <a:pt x="283" y="284"/>
                  </a:cubicBezTo>
                </a:path>
              </a:pathLst>
            </a:custGeom>
            <a:solidFill>
              <a:srgbClr val="0070C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127"/>
            <p:cNvSpPr>
              <a:spLocks noChangeArrowheads="1"/>
            </p:cNvSpPr>
            <p:nvPr/>
          </p:nvSpPr>
          <p:spPr bwMode="auto">
            <a:xfrm>
              <a:off x="12092068" y="5793494"/>
              <a:ext cx="316680" cy="628483"/>
            </a:xfrm>
            <a:custGeom>
              <a:avLst/>
              <a:gdLst>
                <a:gd name="T0" fmla="*/ 0 w 285"/>
                <a:gd name="T1" fmla="*/ 284 h 569"/>
                <a:gd name="T2" fmla="*/ 0 w 285"/>
                <a:gd name="T3" fmla="*/ 284 h 569"/>
                <a:gd name="T4" fmla="*/ 284 w 285"/>
                <a:gd name="T5" fmla="*/ 568 h 569"/>
                <a:gd name="T6" fmla="*/ 284 w 285"/>
                <a:gd name="T7" fmla="*/ 0 h 569"/>
                <a:gd name="T8" fmla="*/ 0 w 285"/>
                <a:gd name="T9" fmla="*/ 284 h 569"/>
              </a:gdLst>
              <a:ahLst/>
              <a:cxnLst>
                <a:cxn ang="0">
                  <a:pos x="T0" y="T1"/>
                </a:cxn>
                <a:cxn ang="0">
                  <a:pos x="T2" y="T3"/>
                </a:cxn>
                <a:cxn ang="0">
                  <a:pos x="T4" y="T5"/>
                </a:cxn>
                <a:cxn ang="0">
                  <a:pos x="T6" y="T7"/>
                </a:cxn>
                <a:cxn ang="0">
                  <a:pos x="T8" y="T9"/>
                </a:cxn>
              </a:cxnLst>
              <a:rect l="0" t="0" r="r" b="b"/>
              <a:pathLst>
                <a:path w="285" h="569">
                  <a:moveTo>
                    <a:pt x="0" y="284"/>
                  </a:moveTo>
                  <a:lnTo>
                    <a:pt x="0" y="284"/>
                  </a:lnTo>
                  <a:cubicBezTo>
                    <a:pt x="0" y="439"/>
                    <a:pt x="129" y="568"/>
                    <a:pt x="284" y="568"/>
                  </a:cubicBezTo>
                  <a:cubicBezTo>
                    <a:pt x="284" y="0"/>
                    <a:pt x="284" y="0"/>
                    <a:pt x="284" y="0"/>
                  </a:cubicBezTo>
                  <a:cubicBezTo>
                    <a:pt x="129" y="0"/>
                    <a:pt x="0" y="129"/>
                    <a:pt x="0" y="284"/>
                  </a:cubicBezTo>
                </a:path>
              </a:pathLst>
            </a:custGeom>
            <a:solidFill>
              <a:srgbClr val="0070C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Freeform 128"/>
            <p:cNvSpPr>
              <a:spLocks noChangeArrowheads="1"/>
            </p:cNvSpPr>
            <p:nvPr/>
          </p:nvSpPr>
          <p:spPr bwMode="auto">
            <a:xfrm>
              <a:off x="12403874" y="5184496"/>
              <a:ext cx="920804" cy="1846479"/>
            </a:xfrm>
            <a:custGeom>
              <a:avLst/>
              <a:gdLst>
                <a:gd name="T0" fmla="*/ 834 w 835"/>
                <a:gd name="T1" fmla="*/ 835 h 1670"/>
                <a:gd name="T2" fmla="*/ 834 w 835"/>
                <a:gd name="T3" fmla="*/ 835 h 1670"/>
                <a:gd name="T4" fmla="*/ 0 w 835"/>
                <a:gd name="T5" fmla="*/ 0 h 1670"/>
                <a:gd name="T6" fmla="*/ 0 w 835"/>
                <a:gd name="T7" fmla="*/ 327 h 1670"/>
                <a:gd name="T8" fmla="*/ 515 w 835"/>
                <a:gd name="T9" fmla="*/ 835 h 1670"/>
                <a:gd name="T10" fmla="*/ 0 w 835"/>
                <a:gd name="T11" fmla="*/ 1350 h 1670"/>
                <a:gd name="T12" fmla="*/ 0 w 835"/>
                <a:gd name="T13" fmla="*/ 1669 h 1670"/>
                <a:gd name="T14" fmla="*/ 834 w 835"/>
                <a:gd name="T15" fmla="*/ 835 h 1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5" h="1670">
                  <a:moveTo>
                    <a:pt x="834" y="835"/>
                  </a:moveTo>
                  <a:lnTo>
                    <a:pt x="834" y="835"/>
                  </a:lnTo>
                  <a:cubicBezTo>
                    <a:pt x="834" y="379"/>
                    <a:pt x="464" y="0"/>
                    <a:pt x="0" y="0"/>
                  </a:cubicBezTo>
                  <a:cubicBezTo>
                    <a:pt x="0" y="327"/>
                    <a:pt x="0" y="327"/>
                    <a:pt x="0" y="327"/>
                  </a:cubicBezTo>
                  <a:cubicBezTo>
                    <a:pt x="283" y="327"/>
                    <a:pt x="515" y="551"/>
                    <a:pt x="515" y="835"/>
                  </a:cubicBezTo>
                  <a:cubicBezTo>
                    <a:pt x="515" y="1119"/>
                    <a:pt x="283" y="1350"/>
                    <a:pt x="0" y="1350"/>
                  </a:cubicBezTo>
                  <a:cubicBezTo>
                    <a:pt x="0" y="1669"/>
                    <a:pt x="0" y="1669"/>
                    <a:pt x="0" y="1669"/>
                  </a:cubicBezTo>
                  <a:cubicBezTo>
                    <a:pt x="464" y="1669"/>
                    <a:pt x="834" y="1300"/>
                    <a:pt x="834" y="835"/>
                  </a:cubicBezTo>
                </a:path>
              </a:pathLst>
            </a:custGeom>
            <a:solidFill>
              <a:srgbClr val="0070C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Freeform 129"/>
            <p:cNvSpPr>
              <a:spLocks noChangeArrowheads="1"/>
            </p:cNvSpPr>
            <p:nvPr/>
          </p:nvSpPr>
          <p:spPr bwMode="auto">
            <a:xfrm>
              <a:off x="10937412" y="4638836"/>
              <a:ext cx="1466462" cy="2928056"/>
            </a:xfrm>
            <a:custGeom>
              <a:avLst/>
              <a:gdLst>
                <a:gd name="T0" fmla="*/ 267 w 1327"/>
                <a:gd name="T1" fmla="*/ 1325 h 2650"/>
                <a:gd name="T2" fmla="*/ 267 w 1327"/>
                <a:gd name="T3" fmla="*/ 1325 h 2650"/>
                <a:gd name="T4" fmla="*/ 1326 w 1327"/>
                <a:gd name="T5" fmla="*/ 266 h 2650"/>
                <a:gd name="T6" fmla="*/ 1326 w 1327"/>
                <a:gd name="T7" fmla="*/ 0 h 2650"/>
                <a:gd name="T8" fmla="*/ 0 w 1327"/>
                <a:gd name="T9" fmla="*/ 1325 h 2650"/>
                <a:gd name="T10" fmla="*/ 1326 w 1327"/>
                <a:gd name="T11" fmla="*/ 2649 h 2650"/>
                <a:gd name="T12" fmla="*/ 1326 w 1327"/>
                <a:gd name="T13" fmla="*/ 2383 h 2650"/>
                <a:gd name="T14" fmla="*/ 267 w 1327"/>
                <a:gd name="T15" fmla="*/ 1325 h 26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7" h="2650">
                  <a:moveTo>
                    <a:pt x="267" y="1325"/>
                  </a:moveTo>
                  <a:lnTo>
                    <a:pt x="267" y="1325"/>
                  </a:lnTo>
                  <a:cubicBezTo>
                    <a:pt x="267" y="740"/>
                    <a:pt x="740" y="266"/>
                    <a:pt x="1326" y="266"/>
                  </a:cubicBezTo>
                  <a:cubicBezTo>
                    <a:pt x="1326" y="0"/>
                    <a:pt x="1326" y="0"/>
                    <a:pt x="1326" y="0"/>
                  </a:cubicBezTo>
                  <a:cubicBezTo>
                    <a:pt x="594" y="0"/>
                    <a:pt x="0" y="593"/>
                    <a:pt x="0" y="1325"/>
                  </a:cubicBezTo>
                  <a:cubicBezTo>
                    <a:pt x="0" y="2055"/>
                    <a:pt x="594" y="2649"/>
                    <a:pt x="1326" y="2649"/>
                  </a:cubicBezTo>
                  <a:cubicBezTo>
                    <a:pt x="1326" y="2383"/>
                    <a:pt x="1326" y="2383"/>
                    <a:pt x="1326" y="2383"/>
                  </a:cubicBezTo>
                  <a:cubicBezTo>
                    <a:pt x="740" y="2383"/>
                    <a:pt x="267" y="1909"/>
                    <a:pt x="267" y="1325"/>
                  </a:cubicBezTo>
                </a:path>
              </a:pathLst>
            </a:custGeom>
            <a:solidFill>
              <a:srgbClr val="0070C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Freeform 130"/>
            <p:cNvSpPr>
              <a:spLocks noChangeArrowheads="1"/>
            </p:cNvSpPr>
            <p:nvPr/>
          </p:nvSpPr>
          <p:spPr bwMode="auto">
            <a:xfrm>
              <a:off x="12403874" y="4638836"/>
              <a:ext cx="1461591" cy="2928056"/>
            </a:xfrm>
            <a:custGeom>
              <a:avLst/>
              <a:gdLst>
                <a:gd name="T0" fmla="*/ 0 w 1325"/>
                <a:gd name="T1" fmla="*/ 0 h 2650"/>
                <a:gd name="T2" fmla="*/ 0 w 1325"/>
                <a:gd name="T3" fmla="*/ 0 h 2650"/>
                <a:gd name="T4" fmla="*/ 0 w 1325"/>
                <a:gd name="T5" fmla="*/ 266 h 2650"/>
                <a:gd name="T6" fmla="*/ 1057 w 1325"/>
                <a:gd name="T7" fmla="*/ 1325 h 2650"/>
                <a:gd name="T8" fmla="*/ 0 w 1325"/>
                <a:gd name="T9" fmla="*/ 2383 h 2650"/>
                <a:gd name="T10" fmla="*/ 0 w 1325"/>
                <a:gd name="T11" fmla="*/ 2649 h 2650"/>
                <a:gd name="T12" fmla="*/ 1324 w 1325"/>
                <a:gd name="T13" fmla="*/ 1325 h 2650"/>
                <a:gd name="T14" fmla="*/ 0 w 1325"/>
                <a:gd name="T15" fmla="*/ 0 h 26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5" h="2650">
                  <a:moveTo>
                    <a:pt x="0" y="0"/>
                  </a:moveTo>
                  <a:lnTo>
                    <a:pt x="0" y="0"/>
                  </a:lnTo>
                  <a:cubicBezTo>
                    <a:pt x="0" y="266"/>
                    <a:pt x="0" y="266"/>
                    <a:pt x="0" y="266"/>
                  </a:cubicBezTo>
                  <a:cubicBezTo>
                    <a:pt x="584" y="266"/>
                    <a:pt x="1057" y="740"/>
                    <a:pt x="1057" y="1325"/>
                  </a:cubicBezTo>
                  <a:cubicBezTo>
                    <a:pt x="1057" y="1909"/>
                    <a:pt x="584" y="2383"/>
                    <a:pt x="0" y="2383"/>
                  </a:cubicBezTo>
                  <a:cubicBezTo>
                    <a:pt x="0" y="2649"/>
                    <a:pt x="0" y="2649"/>
                    <a:pt x="0" y="2649"/>
                  </a:cubicBezTo>
                  <a:cubicBezTo>
                    <a:pt x="730" y="2649"/>
                    <a:pt x="1324" y="2055"/>
                    <a:pt x="1324" y="1325"/>
                  </a:cubicBezTo>
                  <a:cubicBezTo>
                    <a:pt x="1324" y="593"/>
                    <a:pt x="730" y="0"/>
                    <a:pt x="0" y="0"/>
                  </a:cubicBezTo>
                </a:path>
              </a:pathLst>
            </a:custGeom>
            <a:solidFill>
              <a:srgbClr val="0070C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131"/>
            <p:cNvSpPr>
              <a:spLocks noChangeArrowheads="1"/>
            </p:cNvSpPr>
            <p:nvPr/>
          </p:nvSpPr>
          <p:spPr bwMode="auto">
            <a:xfrm>
              <a:off x="12403874" y="4936027"/>
              <a:ext cx="1169273" cy="2338546"/>
            </a:xfrm>
            <a:custGeom>
              <a:avLst/>
              <a:gdLst>
                <a:gd name="T0" fmla="*/ 834 w 1058"/>
                <a:gd name="T1" fmla="*/ 1059 h 2118"/>
                <a:gd name="T2" fmla="*/ 834 w 1058"/>
                <a:gd name="T3" fmla="*/ 1059 h 2118"/>
                <a:gd name="T4" fmla="*/ 0 w 1058"/>
                <a:gd name="T5" fmla="*/ 1893 h 2118"/>
                <a:gd name="T6" fmla="*/ 0 w 1058"/>
                <a:gd name="T7" fmla="*/ 2117 h 2118"/>
                <a:gd name="T8" fmla="*/ 1057 w 1058"/>
                <a:gd name="T9" fmla="*/ 1059 h 2118"/>
                <a:gd name="T10" fmla="*/ 0 w 1058"/>
                <a:gd name="T11" fmla="*/ 0 h 2118"/>
                <a:gd name="T12" fmla="*/ 0 w 1058"/>
                <a:gd name="T13" fmla="*/ 224 h 2118"/>
                <a:gd name="T14" fmla="*/ 834 w 1058"/>
                <a:gd name="T15" fmla="*/ 1059 h 21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8" h="2118">
                  <a:moveTo>
                    <a:pt x="834" y="1059"/>
                  </a:moveTo>
                  <a:lnTo>
                    <a:pt x="834" y="1059"/>
                  </a:lnTo>
                  <a:cubicBezTo>
                    <a:pt x="834" y="1524"/>
                    <a:pt x="464" y="1893"/>
                    <a:pt x="0" y="1893"/>
                  </a:cubicBezTo>
                  <a:cubicBezTo>
                    <a:pt x="0" y="2117"/>
                    <a:pt x="0" y="2117"/>
                    <a:pt x="0" y="2117"/>
                  </a:cubicBezTo>
                  <a:cubicBezTo>
                    <a:pt x="584" y="2117"/>
                    <a:pt x="1057" y="1643"/>
                    <a:pt x="1057" y="1059"/>
                  </a:cubicBezTo>
                  <a:cubicBezTo>
                    <a:pt x="1057" y="474"/>
                    <a:pt x="584" y="0"/>
                    <a:pt x="0" y="0"/>
                  </a:cubicBezTo>
                  <a:cubicBezTo>
                    <a:pt x="0" y="224"/>
                    <a:pt x="0" y="224"/>
                    <a:pt x="0" y="224"/>
                  </a:cubicBezTo>
                  <a:cubicBezTo>
                    <a:pt x="464" y="224"/>
                    <a:pt x="834" y="603"/>
                    <a:pt x="834" y="1059"/>
                  </a:cubicBezTo>
                </a:path>
              </a:pathLst>
            </a:custGeom>
            <a:solidFill>
              <a:srgbClr val="D6D8D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Freeform 132"/>
            <p:cNvSpPr>
              <a:spLocks noChangeArrowheads="1"/>
            </p:cNvSpPr>
            <p:nvPr/>
          </p:nvSpPr>
          <p:spPr bwMode="auto">
            <a:xfrm>
              <a:off x="11234601" y="4936027"/>
              <a:ext cx="1169273" cy="2338546"/>
            </a:xfrm>
            <a:custGeom>
              <a:avLst/>
              <a:gdLst>
                <a:gd name="T0" fmla="*/ 0 w 1060"/>
                <a:gd name="T1" fmla="*/ 1059 h 2118"/>
                <a:gd name="T2" fmla="*/ 0 w 1060"/>
                <a:gd name="T3" fmla="*/ 1059 h 2118"/>
                <a:gd name="T4" fmla="*/ 1059 w 1060"/>
                <a:gd name="T5" fmla="*/ 2117 h 2118"/>
                <a:gd name="T6" fmla="*/ 1059 w 1060"/>
                <a:gd name="T7" fmla="*/ 1893 h 2118"/>
                <a:gd name="T8" fmla="*/ 224 w 1060"/>
                <a:gd name="T9" fmla="*/ 1059 h 2118"/>
                <a:gd name="T10" fmla="*/ 1059 w 1060"/>
                <a:gd name="T11" fmla="*/ 224 h 2118"/>
                <a:gd name="T12" fmla="*/ 1059 w 1060"/>
                <a:gd name="T13" fmla="*/ 0 h 2118"/>
                <a:gd name="T14" fmla="*/ 0 w 1060"/>
                <a:gd name="T15" fmla="*/ 1059 h 21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0" h="2118">
                  <a:moveTo>
                    <a:pt x="0" y="1059"/>
                  </a:moveTo>
                  <a:lnTo>
                    <a:pt x="0" y="1059"/>
                  </a:lnTo>
                  <a:cubicBezTo>
                    <a:pt x="0" y="1643"/>
                    <a:pt x="473" y="2117"/>
                    <a:pt x="1059" y="2117"/>
                  </a:cubicBezTo>
                  <a:cubicBezTo>
                    <a:pt x="1059" y="1893"/>
                    <a:pt x="1059" y="1893"/>
                    <a:pt x="1059" y="1893"/>
                  </a:cubicBezTo>
                  <a:cubicBezTo>
                    <a:pt x="603" y="1893"/>
                    <a:pt x="224" y="1524"/>
                    <a:pt x="224" y="1059"/>
                  </a:cubicBezTo>
                  <a:cubicBezTo>
                    <a:pt x="224" y="603"/>
                    <a:pt x="603" y="224"/>
                    <a:pt x="1059" y="224"/>
                  </a:cubicBezTo>
                  <a:cubicBezTo>
                    <a:pt x="1059" y="0"/>
                    <a:pt x="1059" y="0"/>
                    <a:pt x="1059" y="0"/>
                  </a:cubicBezTo>
                  <a:cubicBezTo>
                    <a:pt x="473" y="0"/>
                    <a:pt x="0" y="474"/>
                    <a:pt x="0" y="1059"/>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Freeform 133"/>
            <p:cNvSpPr>
              <a:spLocks noChangeArrowheads="1"/>
            </p:cNvSpPr>
            <p:nvPr/>
          </p:nvSpPr>
          <p:spPr bwMode="auto">
            <a:xfrm>
              <a:off x="12403874" y="5545022"/>
              <a:ext cx="570022" cy="1130297"/>
            </a:xfrm>
            <a:custGeom>
              <a:avLst/>
              <a:gdLst>
                <a:gd name="T0" fmla="*/ 283 w 516"/>
                <a:gd name="T1" fmla="*/ 508 h 1024"/>
                <a:gd name="T2" fmla="*/ 283 w 516"/>
                <a:gd name="T3" fmla="*/ 508 h 1024"/>
                <a:gd name="T4" fmla="*/ 0 w 516"/>
                <a:gd name="T5" fmla="*/ 792 h 1024"/>
                <a:gd name="T6" fmla="*/ 0 w 516"/>
                <a:gd name="T7" fmla="*/ 1023 h 1024"/>
                <a:gd name="T8" fmla="*/ 515 w 516"/>
                <a:gd name="T9" fmla="*/ 508 h 1024"/>
                <a:gd name="T10" fmla="*/ 0 w 516"/>
                <a:gd name="T11" fmla="*/ 0 h 1024"/>
                <a:gd name="T12" fmla="*/ 0 w 516"/>
                <a:gd name="T13" fmla="*/ 224 h 1024"/>
                <a:gd name="T14" fmla="*/ 283 w 516"/>
                <a:gd name="T15" fmla="*/ 508 h 10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6" h="1024">
                  <a:moveTo>
                    <a:pt x="283" y="508"/>
                  </a:moveTo>
                  <a:lnTo>
                    <a:pt x="283" y="508"/>
                  </a:lnTo>
                  <a:cubicBezTo>
                    <a:pt x="283" y="663"/>
                    <a:pt x="154" y="792"/>
                    <a:pt x="0" y="792"/>
                  </a:cubicBezTo>
                  <a:cubicBezTo>
                    <a:pt x="0" y="1023"/>
                    <a:pt x="0" y="1023"/>
                    <a:pt x="0" y="1023"/>
                  </a:cubicBezTo>
                  <a:cubicBezTo>
                    <a:pt x="283" y="1023"/>
                    <a:pt x="515" y="792"/>
                    <a:pt x="515" y="508"/>
                  </a:cubicBezTo>
                  <a:cubicBezTo>
                    <a:pt x="515" y="224"/>
                    <a:pt x="283" y="0"/>
                    <a:pt x="0" y="0"/>
                  </a:cubicBezTo>
                  <a:cubicBezTo>
                    <a:pt x="0" y="224"/>
                    <a:pt x="0" y="224"/>
                    <a:pt x="0" y="224"/>
                  </a:cubicBezTo>
                  <a:cubicBezTo>
                    <a:pt x="154" y="224"/>
                    <a:pt x="283" y="353"/>
                    <a:pt x="283" y="508"/>
                  </a:cubicBezTo>
                </a:path>
              </a:pathLst>
            </a:custGeom>
            <a:solidFill>
              <a:srgbClr val="D6D8D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Freeform 134"/>
            <p:cNvSpPr>
              <a:spLocks noChangeArrowheads="1"/>
            </p:cNvSpPr>
            <p:nvPr/>
          </p:nvSpPr>
          <p:spPr bwMode="auto">
            <a:xfrm>
              <a:off x="11843599" y="5545022"/>
              <a:ext cx="560275" cy="1130297"/>
            </a:xfrm>
            <a:custGeom>
              <a:avLst/>
              <a:gdLst>
                <a:gd name="T0" fmla="*/ 0 w 509"/>
                <a:gd name="T1" fmla="*/ 508 h 1024"/>
                <a:gd name="T2" fmla="*/ 0 w 509"/>
                <a:gd name="T3" fmla="*/ 508 h 1024"/>
                <a:gd name="T4" fmla="*/ 508 w 509"/>
                <a:gd name="T5" fmla="*/ 1023 h 1024"/>
                <a:gd name="T6" fmla="*/ 508 w 509"/>
                <a:gd name="T7" fmla="*/ 792 h 1024"/>
                <a:gd name="T8" fmla="*/ 224 w 509"/>
                <a:gd name="T9" fmla="*/ 508 h 1024"/>
                <a:gd name="T10" fmla="*/ 508 w 509"/>
                <a:gd name="T11" fmla="*/ 224 h 1024"/>
                <a:gd name="T12" fmla="*/ 508 w 509"/>
                <a:gd name="T13" fmla="*/ 0 h 1024"/>
                <a:gd name="T14" fmla="*/ 0 w 509"/>
                <a:gd name="T15" fmla="*/ 508 h 10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9" h="1024">
                  <a:moveTo>
                    <a:pt x="0" y="508"/>
                  </a:moveTo>
                  <a:lnTo>
                    <a:pt x="0" y="508"/>
                  </a:lnTo>
                  <a:cubicBezTo>
                    <a:pt x="0" y="792"/>
                    <a:pt x="224" y="1023"/>
                    <a:pt x="508" y="1023"/>
                  </a:cubicBezTo>
                  <a:cubicBezTo>
                    <a:pt x="508" y="792"/>
                    <a:pt x="508" y="792"/>
                    <a:pt x="508" y="792"/>
                  </a:cubicBezTo>
                  <a:cubicBezTo>
                    <a:pt x="353" y="792"/>
                    <a:pt x="224" y="663"/>
                    <a:pt x="224" y="508"/>
                  </a:cubicBezTo>
                  <a:cubicBezTo>
                    <a:pt x="224" y="353"/>
                    <a:pt x="353" y="224"/>
                    <a:pt x="508" y="224"/>
                  </a:cubicBezTo>
                  <a:cubicBezTo>
                    <a:pt x="508" y="0"/>
                    <a:pt x="508" y="0"/>
                    <a:pt x="508" y="0"/>
                  </a:cubicBezTo>
                  <a:cubicBezTo>
                    <a:pt x="224" y="0"/>
                    <a:pt x="0" y="224"/>
                    <a:pt x="0" y="508"/>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5" name="Text Placeholder 3"/>
          <p:cNvSpPr txBox="1">
            <a:spLocks/>
          </p:cNvSpPr>
          <p:nvPr/>
        </p:nvSpPr>
        <p:spPr>
          <a:xfrm>
            <a:off x="4842477" y="980728"/>
            <a:ext cx="6606778" cy="36933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（一）移动社交将成客户数字化生存的平台：在移动网络虚拟世界里面，服务社区化将成为焦点。社区可以延伸出不同的用户体验，提高用户对企业的黏性。</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Text Placeholder 3"/>
          <p:cNvSpPr txBox="1">
            <a:spLocks/>
          </p:cNvSpPr>
          <p:nvPr/>
        </p:nvSpPr>
        <p:spPr>
          <a:xfrm>
            <a:off x="4842478" y="1629379"/>
            <a:ext cx="6436710" cy="36933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（二）移动广告将是移动互联网的主要盈利来源：手机广告是一项具有前瞻性的业务形态，可能成为下一代移动互联网繁荣发展的动力因素。</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Text Placeholder 3"/>
          <p:cNvSpPr txBox="1">
            <a:spLocks/>
          </p:cNvSpPr>
          <p:nvPr/>
        </p:nvSpPr>
        <p:spPr>
          <a:xfrm>
            <a:off x="4842477" y="2133435"/>
            <a:ext cx="6419077" cy="36933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（三）手机游戏将成为娱乐化先锋：随着产业技术的进步，移动设备终端上会发生一些革命性的质变，带来用户体验的跳跃：加强游戏触觉反馈技术</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 Placeholder 3"/>
          <p:cNvSpPr txBox="1">
            <a:spLocks/>
          </p:cNvSpPr>
          <p:nvPr/>
        </p:nvSpPr>
        <p:spPr>
          <a:xfrm>
            <a:off x="4842477" y="2637491"/>
            <a:ext cx="6419077" cy="36933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（四）手机电视将成为时尚人士新宠：手持电视用户主要集中在积极尝试新事物、个性化需求较高的年轻群体，这样的群体在未来将逐渐扩大。</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Freeform 45"/>
          <p:cNvSpPr>
            <a:spLocks noEditPoints="1"/>
          </p:cNvSpPr>
          <p:nvPr/>
        </p:nvSpPr>
        <p:spPr bwMode="auto">
          <a:xfrm>
            <a:off x="4448472" y="1014656"/>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0070C0"/>
          </a:solidFill>
          <a:ln w="9525">
            <a:noFill/>
            <a:round/>
            <a:headEnd/>
            <a:tailEnd/>
          </a:ln>
        </p:spPr>
        <p:txBody>
          <a:bodyPr vert="horz" wrap="square" lIns="91440" tIns="45720" rIns="91440" bIns="45720" numCol="1" anchor="t" anchorCtr="0" compatLnSpc="1">
            <a:prstTxWarp prst="textNoShape">
              <a:avLst/>
            </a:prstTxWarp>
          </a:bodyPr>
          <a:lstStyle/>
          <a:p>
            <a:endParaRPr lang="en-US"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Freeform 45"/>
          <p:cNvSpPr>
            <a:spLocks noEditPoints="1"/>
          </p:cNvSpPr>
          <p:nvPr/>
        </p:nvSpPr>
        <p:spPr bwMode="auto">
          <a:xfrm>
            <a:off x="4448472" y="1579770"/>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tx1">
              <a:lumMod val="65000"/>
              <a:lumOff val="3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Freeform 45"/>
          <p:cNvSpPr>
            <a:spLocks noEditPoints="1"/>
          </p:cNvSpPr>
          <p:nvPr/>
        </p:nvSpPr>
        <p:spPr bwMode="auto">
          <a:xfrm>
            <a:off x="4448472" y="2083509"/>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0070C0"/>
          </a:solidFill>
          <a:ln w="9525">
            <a:noFill/>
            <a:round/>
            <a:headEnd/>
            <a:tailEnd/>
          </a:ln>
        </p:spPr>
        <p:txBody>
          <a:bodyPr vert="horz" wrap="square" lIns="91440" tIns="45720" rIns="91440" bIns="45720" numCol="1" anchor="t" anchorCtr="0" compatLnSpc="1">
            <a:prstTxWarp prst="textNoShape">
              <a:avLst/>
            </a:prstTxWarp>
          </a:bodyPr>
          <a:lstStyle/>
          <a:p>
            <a:endParaRPr lang="en-US"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Freeform 45"/>
          <p:cNvSpPr>
            <a:spLocks noEditPoints="1"/>
          </p:cNvSpPr>
          <p:nvPr/>
        </p:nvSpPr>
        <p:spPr bwMode="auto">
          <a:xfrm>
            <a:off x="4448472" y="2585901"/>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tx1">
              <a:lumMod val="65000"/>
              <a:lumOff val="3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Text Placeholder 3"/>
          <p:cNvSpPr txBox="1">
            <a:spLocks/>
          </p:cNvSpPr>
          <p:nvPr/>
        </p:nvSpPr>
        <p:spPr>
          <a:xfrm>
            <a:off x="4833027" y="3141547"/>
            <a:ext cx="6419077" cy="36933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（五）移动电子阅读填补狭缝时间：因为手机功能扩展、屏幕更大更清晰、容量提升、用户身份易于确认、付款方便等诸多优势，移动电子阅读正在成为一种流行迅速传播开来。</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Text Placeholder 3"/>
          <p:cNvSpPr txBox="1">
            <a:spLocks/>
          </p:cNvSpPr>
          <p:nvPr/>
        </p:nvSpPr>
        <p:spPr>
          <a:xfrm>
            <a:off x="4833027" y="3717611"/>
            <a:ext cx="6518763" cy="36933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（六）移动定位服务提供个性化信息：随着随身电子产品日益普及，人们的移动性在日益增强对位置信息的需求也日益高涨，市场对移动定位服务需求将快速增加。</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Freeform 45"/>
          <p:cNvSpPr>
            <a:spLocks noEditPoints="1"/>
          </p:cNvSpPr>
          <p:nvPr/>
        </p:nvSpPr>
        <p:spPr bwMode="auto">
          <a:xfrm>
            <a:off x="4439022" y="3091621"/>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0070C0"/>
          </a:solidFill>
          <a:ln w="9525">
            <a:noFill/>
            <a:round/>
            <a:headEnd/>
            <a:tailEnd/>
          </a:ln>
        </p:spPr>
        <p:txBody>
          <a:bodyPr vert="horz" wrap="square" lIns="91440" tIns="45720" rIns="91440" bIns="45720" numCol="1" anchor="t" anchorCtr="0" compatLnSpc="1">
            <a:prstTxWarp prst="textNoShape">
              <a:avLst/>
            </a:prstTxWarp>
          </a:bodyPr>
          <a:lstStyle/>
          <a:p>
            <a:endParaRPr lang="en-US"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Freeform 45"/>
          <p:cNvSpPr>
            <a:spLocks noEditPoints="1"/>
          </p:cNvSpPr>
          <p:nvPr/>
        </p:nvSpPr>
        <p:spPr bwMode="auto">
          <a:xfrm>
            <a:off x="4439022" y="3666021"/>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tx1">
              <a:lumMod val="65000"/>
              <a:lumOff val="3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Text Placeholder 3"/>
          <p:cNvSpPr txBox="1">
            <a:spLocks/>
          </p:cNvSpPr>
          <p:nvPr/>
        </p:nvSpPr>
        <p:spPr>
          <a:xfrm>
            <a:off x="4842477" y="4211796"/>
            <a:ext cx="6419077" cy="36933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（七）手机搜索将成为移动互联网发展的助推器：手机搜索引擎整合搜索概念、智能搜索、语义互联网等概念，综合了多种搜索方法。</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Text Placeholder 3"/>
          <p:cNvSpPr txBox="1">
            <a:spLocks/>
          </p:cNvSpPr>
          <p:nvPr/>
        </p:nvSpPr>
        <p:spPr>
          <a:xfrm>
            <a:off x="4842478" y="4715852"/>
            <a:ext cx="6436710" cy="36933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（八）手机内容共享服务将成为客户的黏合剂：手机图片、音频、视频共享被认为是未来</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3G</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手机业务的重要应用。</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Freeform 45"/>
          <p:cNvSpPr>
            <a:spLocks noEditPoints="1"/>
          </p:cNvSpPr>
          <p:nvPr/>
        </p:nvSpPr>
        <p:spPr bwMode="auto">
          <a:xfrm>
            <a:off x="4448472" y="4161870"/>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0070C0"/>
          </a:solidFill>
          <a:ln w="9525">
            <a:noFill/>
            <a:round/>
            <a:headEnd/>
            <a:tailEnd/>
          </a:ln>
        </p:spPr>
        <p:txBody>
          <a:bodyPr vert="horz" wrap="square" lIns="91440" tIns="45720" rIns="91440" bIns="45720" numCol="1" anchor="t" anchorCtr="0" compatLnSpc="1">
            <a:prstTxWarp prst="textNoShape">
              <a:avLst/>
            </a:prstTxWarp>
          </a:bodyPr>
          <a:lstStyle/>
          <a:p>
            <a:endParaRPr lang="en-US"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Freeform 45"/>
          <p:cNvSpPr>
            <a:spLocks noEditPoints="1"/>
          </p:cNvSpPr>
          <p:nvPr/>
        </p:nvSpPr>
        <p:spPr bwMode="auto">
          <a:xfrm>
            <a:off x="4448472" y="4664262"/>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tx1">
              <a:lumMod val="65000"/>
              <a:lumOff val="3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Text Placeholder 3"/>
          <p:cNvSpPr txBox="1">
            <a:spLocks/>
          </p:cNvSpPr>
          <p:nvPr/>
        </p:nvSpPr>
        <p:spPr>
          <a:xfrm>
            <a:off x="4833027" y="5219908"/>
            <a:ext cx="6419077" cy="36933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（九）移动支付蕴藏巨大商机：支付手段的电子化和移动化是不可避免的必然趋势，移动支付业务发展预示着移动行业与金融行业融合的深入。</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Text Placeholder 3"/>
          <p:cNvSpPr txBox="1">
            <a:spLocks/>
          </p:cNvSpPr>
          <p:nvPr/>
        </p:nvSpPr>
        <p:spPr>
          <a:xfrm>
            <a:off x="4833028" y="5795972"/>
            <a:ext cx="6518762" cy="36933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（十）移动电子商务的春天即将到来：移动电子商务可以为用户随时随地提供所需的服务、应用、信息和娱乐，利用手机终端方便便捷地选择及购买商品和服务。</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Freeform 45"/>
          <p:cNvSpPr>
            <a:spLocks noEditPoints="1"/>
          </p:cNvSpPr>
          <p:nvPr/>
        </p:nvSpPr>
        <p:spPr bwMode="auto">
          <a:xfrm>
            <a:off x="4439022" y="5169982"/>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0070C0"/>
          </a:solidFill>
          <a:ln w="9525">
            <a:noFill/>
            <a:round/>
            <a:headEnd/>
            <a:tailEnd/>
          </a:ln>
        </p:spPr>
        <p:txBody>
          <a:bodyPr vert="horz" wrap="square" lIns="91440" tIns="45720" rIns="91440" bIns="45720" numCol="1" anchor="t" anchorCtr="0" compatLnSpc="1">
            <a:prstTxWarp prst="textNoShape">
              <a:avLst/>
            </a:prstTxWarp>
          </a:bodyPr>
          <a:lstStyle/>
          <a:p>
            <a:endParaRPr lang="en-US"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Freeform 45"/>
          <p:cNvSpPr>
            <a:spLocks noEditPoints="1"/>
          </p:cNvSpPr>
          <p:nvPr/>
        </p:nvSpPr>
        <p:spPr bwMode="auto">
          <a:xfrm>
            <a:off x="4439022" y="5744382"/>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tx1">
              <a:lumMod val="65000"/>
              <a:lumOff val="3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20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18309012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par>
                          <p:cTn id="15" fill="hold">
                            <p:stCondLst>
                              <p:cond delay="1500"/>
                            </p:stCondLst>
                            <p:childTnLst>
                              <p:par>
                                <p:cTn id="16" presetID="2" presetClass="entr" presetSubtype="4"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400" fill="hold"/>
                                        <p:tgtEl>
                                          <p:spTgt spid="6"/>
                                        </p:tgtEl>
                                        <p:attrNameLst>
                                          <p:attrName>ppt_x</p:attrName>
                                        </p:attrNameLst>
                                      </p:cBhvr>
                                      <p:tavLst>
                                        <p:tav tm="0">
                                          <p:val>
                                            <p:strVal val="#ppt_x"/>
                                          </p:val>
                                        </p:tav>
                                        <p:tav tm="100000">
                                          <p:val>
                                            <p:strVal val="#ppt_x"/>
                                          </p:val>
                                        </p:tav>
                                      </p:tavLst>
                                    </p:anim>
                                    <p:anim calcmode="lin" valueType="num">
                                      <p:cBhvr additive="base">
                                        <p:cTn id="19" dur="400" fill="hold"/>
                                        <p:tgtEl>
                                          <p:spTgt spid="6"/>
                                        </p:tgtEl>
                                        <p:attrNameLst>
                                          <p:attrName>ppt_y</p:attrName>
                                        </p:attrNameLst>
                                      </p:cBhvr>
                                      <p:tavLst>
                                        <p:tav tm="0">
                                          <p:val>
                                            <p:strVal val="1+#ppt_h/2"/>
                                          </p:val>
                                        </p:tav>
                                        <p:tav tm="100000">
                                          <p:val>
                                            <p:strVal val="#ppt_y"/>
                                          </p:val>
                                        </p:tav>
                                      </p:tavLst>
                                    </p:anim>
                                  </p:childTnLst>
                                </p:cTn>
                              </p:par>
                            </p:childTnLst>
                          </p:cTn>
                        </p:par>
                        <p:par>
                          <p:cTn id="20" fill="hold">
                            <p:stCondLst>
                              <p:cond delay="1900"/>
                            </p:stCondLst>
                            <p:childTnLst>
                              <p:par>
                                <p:cTn id="21" presetID="53" presetClass="entr" presetSubtype="0"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p:cTn id="23" dur="500" fill="hold"/>
                                        <p:tgtEl>
                                          <p:spTgt spid="29"/>
                                        </p:tgtEl>
                                        <p:attrNameLst>
                                          <p:attrName>ppt_w</p:attrName>
                                        </p:attrNameLst>
                                      </p:cBhvr>
                                      <p:tavLst>
                                        <p:tav tm="0">
                                          <p:val>
                                            <p:fltVal val="0"/>
                                          </p:val>
                                        </p:tav>
                                        <p:tav tm="100000">
                                          <p:val>
                                            <p:strVal val="#ppt_w"/>
                                          </p:val>
                                        </p:tav>
                                      </p:tavLst>
                                    </p:anim>
                                    <p:anim calcmode="lin" valueType="num">
                                      <p:cBhvr>
                                        <p:cTn id="24" dur="500" fill="hold"/>
                                        <p:tgtEl>
                                          <p:spTgt spid="29"/>
                                        </p:tgtEl>
                                        <p:attrNameLst>
                                          <p:attrName>ppt_h</p:attrName>
                                        </p:attrNameLst>
                                      </p:cBhvr>
                                      <p:tavLst>
                                        <p:tav tm="0">
                                          <p:val>
                                            <p:fltVal val="0"/>
                                          </p:val>
                                        </p:tav>
                                        <p:tav tm="100000">
                                          <p:val>
                                            <p:strVal val="#ppt_h"/>
                                          </p:val>
                                        </p:tav>
                                      </p:tavLst>
                                    </p:anim>
                                    <p:animEffect transition="in" filter="fade">
                                      <p:cBhvr>
                                        <p:cTn id="25" dur="500"/>
                                        <p:tgtEl>
                                          <p:spTgt spid="29"/>
                                        </p:tgtEl>
                                      </p:cBhvr>
                                    </p:animEffect>
                                  </p:childTnLst>
                                </p:cTn>
                              </p:par>
                              <p:par>
                                <p:cTn id="26" presetID="2" presetClass="entr" presetSubtype="2" accel="50000" decel="5000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500" fill="hold"/>
                                        <p:tgtEl>
                                          <p:spTgt spid="25"/>
                                        </p:tgtEl>
                                        <p:attrNameLst>
                                          <p:attrName>ppt_x</p:attrName>
                                        </p:attrNameLst>
                                      </p:cBhvr>
                                      <p:tavLst>
                                        <p:tav tm="0">
                                          <p:val>
                                            <p:strVal val="1+#ppt_w/2"/>
                                          </p:val>
                                        </p:tav>
                                        <p:tav tm="100000">
                                          <p:val>
                                            <p:strVal val="#ppt_x"/>
                                          </p:val>
                                        </p:tav>
                                      </p:tavLst>
                                    </p:anim>
                                    <p:anim calcmode="lin" valueType="num">
                                      <p:cBhvr additive="base">
                                        <p:cTn id="29" dur="500" fill="hold"/>
                                        <p:tgtEl>
                                          <p:spTgt spid="25"/>
                                        </p:tgtEl>
                                        <p:attrNameLst>
                                          <p:attrName>ppt_y</p:attrName>
                                        </p:attrNameLst>
                                      </p:cBhvr>
                                      <p:tavLst>
                                        <p:tav tm="0">
                                          <p:val>
                                            <p:strVal val="#ppt_y"/>
                                          </p:val>
                                        </p:tav>
                                        <p:tav tm="100000">
                                          <p:val>
                                            <p:strVal val="#ppt_y"/>
                                          </p:val>
                                        </p:tav>
                                      </p:tavLst>
                                    </p:anim>
                                  </p:childTnLst>
                                </p:cTn>
                              </p:par>
                            </p:childTnLst>
                          </p:cTn>
                        </p:par>
                        <p:par>
                          <p:cTn id="30" fill="hold">
                            <p:stCondLst>
                              <p:cond delay="2400"/>
                            </p:stCondLst>
                            <p:childTnLst>
                              <p:par>
                                <p:cTn id="31" presetID="53" presetClass="entr" presetSubtype="0" fill="hold" grpId="0" nodeType="after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p:cTn id="33" dur="500" fill="hold"/>
                                        <p:tgtEl>
                                          <p:spTgt spid="30"/>
                                        </p:tgtEl>
                                        <p:attrNameLst>
                                          <p:attrName>ppt_w</p:attrName>
                                        </p:attrNameLst>
                                      </p:cBhvr>
                                      <p:tavLst>
                                        <p:tav tm="0">
                                          <p:val>
                                            <p:fltVal val="0"/>
                                          </p:val>
                                        </p:tav>
                                        <p:tav tm="100000">
                                          <p:val>
                                            <p:strVal val="#ppt_w"/>
                                          </p:val>
                                        </p:tav>
                                      </p:tavLst>
                                    </p:anim>
                                    <p:anim calcmode="lin" valueType="num">
                                      <p:cBhvr>
                                        <p:cTn id="34" dur="500" fill="hold"/>
                                        <p:tgtEl>
                                          <p:spTgt spid="30"/>
                                        </p:tgtEl>
                                        <p:attrNameLst>
                                          <p:attrName>ppt_h</p:attrName>
                                        </p:attrNameLst>
                                      </p:cBhvr>
                                      <p:tavLst>
                                        <p:tav tm="0">
                                          <p:val>
                                            <p:fltVal val="0"/>
                                          </p:val>
                                        </p:tav>
                                        <p:tav tm="100000">
                                          <p:val>
                                            <p:strVal val="#ppt_h"/>
                                          </p:val>
                                        </p:tav>
                                      </p:tavLst>
                                    </p:anim>
                                    <p:animEffect transition="in" filter="fade">
                                      <p:cBhvr>
                                        <p:cTn id="35" dur="500"/>
                                        <p:tgtEl>
                                          <p:spTgt spid="30"/>
                                        </p:tgtEl>
                                      </p:cBhvr>
                                    </p:animEffect>
                                  </p:childTnLst>
                                </p:cTn>
                              </p:par>
                              <p:par>
                                <p:cTn id="36" presetID="2" presetClass="entr" presetSubtype="2" accel="50000" decel="50000" fill="hold" grpId="0" nodeType="with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500" fill="hold"/>
                                        <p:tgtEl>
                                          <p:spTgt spid="26"/>
                                        </p:tgtEl>
                                        <p:attrNameLst>
                                          <p:attrName>ppt_x</p:attrName>
                                        </p:attrNameLst>
                                      </p:cBhvr>
                                      <p:tavLst>
                                        <p:tav tm="0">
                                          <p:val>
                                            <p:strVal val="1+#ppt_w/2"/>
                                          </p:val>
                                        </p:tav>
                                        <p:tav tm="100000">
                                          <p:val>
                                            <p:strVal val="#ppt_x"/>
                                          </p:val>
                                        </p:tav>
                                      </p:tavLst>
                                    </p:anim>
                                    <p:anim calcmode="lin" valueType="num">
                                      <p:cBhvr additive="base">
                                        <p:cTn id="39" dur="500" fill="hold"/>
                                        <p:tgtEl>
                                          <p:spTgt spid="26"/>
                                        </p:tgtEl>
                                        <p:attrNameLst>
                                          <p:attrName>ppt_y</p:attrName>
                                        </p:attrNameLst>
                                      </p:cBhvr>
                                      <p:tavLst>
                                        <p:tav tm="0">
                                          <p:val>
                                            <p:strVal val="#ppt_y"/>
                                          </p:val>
                                        </p:tav>
                                        <p:tav tm="100000">
                                          <p:val>
                                            <p:strVal val="#ppt_y"/>
                                          </p:val>
                                        </p:tav>
                                      </p:tavLst>
                                    </p:anim>
                                  </p:childTnLst>
                                </p:cTn>
                              </p:par>
                            </p:childTnLst>
                          </p:cTn>
                        </p:par>
                        <p:par>
                          <p:cTn id="40" fill="hold">
                            <p:stCondLst>
                              <p:cond delay="2900"/>
                            </p:stCondLst>
                            <p:childTnLst>
                              <p:par>
                                <p:cTn id="41" presetID="53" presetClass="entr" presetSubtype="0"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 calcmode="lin" valueType="num">
                                      <p:cBhvr>
                                        <p:cTn id="43" dur="500" fill="hold"/>
                                        <p:tgtEl>
                                          <p:spTgt spid="31"/>
                                        </p:tgtEl>
                                        <p:attrNameLst>
                                          <p:attrName>ppt_w</p:attrName>
                                        </p:attrNameLst>
                                      </p:cBhvr>
                                      <p:tavLst>
                                        <p:tav tm="0">
                                          <p:val>
                                            <p:fltVal val="0"/>
                                          </p:val>
                                        </p:tav>
                                        <p:tav tm="100000">
                                          <p:val>
                                            <p:strVal val="#ppt_w"/>
                                          </p:val>
                                        </p:tav>
                                      </p:tavLst>
                                    </p:anim>
                                    <p:anim calcmode="lin" valueType="num">
                                      <p:cBhvr>
                                        <p:cTn id="44" dur="500" fill="hold"/>
                                        <p:tgtEl>
                                          <p:spTgt spid="31"/>
                                        </p:tgtEl>
                                        <p:attrNameLst>
                                          <p:attrName>ppt_h</p:attrName>
                                        </p:attrNameLst>
                                      </p:cBhvr>
                                      <p:tavLst>
                                        <p:tav tm="0">
                                          <p:val>
                                            <p:fltVal val="0"/>
                                          </p:val>
                                        </p:tav>
                                        <p:tav tm="100000">
                                          <p:val>
                                            <p:strVal val="#ppt_h"/>
                                          </p:val>
                                        </p:tav>
                                      </p:tavLst>
                                    </p:anim>
                                    <p:animEffect transition="in" filter="fade">
                                      <p:cBhvr>
                                        <p:cTn id="45" dur="500"/>
                                        <p:tgtEl>
                                          <p:spTgt spid="31"/>
                                        </p:tgtEl>
                                      </p:cBhvr>
                                    </p:animEffect>
                                  </p:childTnLst>
                                </p:cTn>
                              </p:par>
                              <p:par>
                                <p:cTn id="46" presetID="2" presetClass="entr" presetSubtype="2" accel="50000" decel="50000"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additive="base">
                                        <p:cTn id="48" dur="500" fill="hold"/>
                                        <p:tgtEl>
                                          <p:spTgt spid="27"/>
                                        </p:tgtEl>
                                        <p:attrNameLst>
                                          <p:attrName>ppt_x</p:attrName>
                                        </p:attrNameLst>
                                      </p:cBhvr>
                                      <p:tavLst>
                                        <p:tav tm="0">
                                          <p:val>
                                            <p:strVal val="1+#ppt_w/2"/>
                                          </p:val>
                                        </p:tav>
                                        <p:tav tm="100000">
                                          <p:val>
                                            <p:strVal val="#ppt_x"/>
                                          </p:val>
                                        </p:tav>
                                      </p:tavLst>
                                    </p:anim>
                                    <p:anim calcmode="lin" valueType="num">
                                      <p:cBhvr additive="base">
                                        <p:cTn id="49" dur="500" fill="hold"/>
                                        <p:tgtEl>
                                          <p:spTgt spid="27"/>
                                        </p:tgtEl>
                                        <p:attrNameLst>
                                          <p:attrName>ppt_y</p:attrName>
                                        </p:attrNameLst>
                                      </p:cBhvr>
                                      <p:tavLst>
                                        <p:tav tm="0">
                                          <p:val>
                                            <p:strVal val="#ppt_y"/>
                                          </p:val>
                                        </p:tav>
                                        <p:tav tm="100000">
                                          <p:val>
                                            <p:strVal val="#ppt_y"/>
                                          </p:val>
                                        </p:tav>
                                      </p:tavLst>
                                    </p:anim>
                                  </p:childTnLst>
                                </p:cTn>
                              </p:par>
                            </p:childTnLst>
                          </p:cTn>
                        </p:par>
                        <p:par>
                          <p:cTn id="50" fill="hold">
                            <p:stCondLst>
                              <p:cond delay="3400"/>
                            </p:stCondLst>
                            <p:childTnLst>
                              <p:par>
                                <p:cTn id="51" presetID="53" presetClass="entr" presetSubtype="0"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p:cTn id="53" dur="500" fill="hold"/>
                                        <p:tgtEl>
                                          <p:spTgt spid="32"/>
                                        </p:tgtEl>
                                        <p:attrNameLst>
                                          <p:attrName>ppt_w</p:attrName>
                                        </p:attrNameLst>
                                      </p:cBhvr>
                                      <p:tavLst>
                                        <p:tav tm="0">
                                          <p:val>
                                            <p:fltVal val="0"/>
                                          </p:val>
                                        </p:tav>
                                        <p:tav tm="100000">
                                          <p:val>
                                            <p:strVal val="#ppt_w"/>
                                          </p:val>
                                        </p:tav>
                                      </p:tavLst>
                                    </p:anim>
                                    <p:anim calcmode="lin" valueType="num">
                                      <p:cBhvr>
                                        <p:cTn id="54" dur="500" fill="hold"/>
                                        <p:tgtEl>
                                          <p:spTgt spid="32"/>
                                        </p:tgtEl>
                                        <p:attrNameLst>
                                          <p:attrName>ppt_h</p:attrName>
                                        </p:attrNameLst>
                                      </p:cBhvr>
                                      <p:tavLst>
                                        <p:tav tm="0">
                                          <p:val>
                                            <p:fltVal val="0"/>
                                          </p:val>
                                        </p:tav>
                                        <p:tav tm="100000">
                                          <p:val>
                                            <p:strVal val="#ppt_h"/>
                                          </p:val>
                                        </p:tav>
                                      </p:tavLst>
                                    </p:anim>
                                    <p:animEffect transition="in" filter="fade">
                                      <p:cBhvr>
                                        <p:cTn id="55" dur="500"/>
                                        <p:tgtEl>
                                          <p:spTgt spid="32"/>
                                        </p:tgtEl>
                                      </p:cBhvr>
                                    </p:animEffect>
                                  </p:childTnLst>
                                </p:cTn>
                              </p:par>
                              <p:par>
                                <p:cTn id="56" presetID="2" presetClass="entr" presetSubtype="2" accel="50000" decel="50000" fill="hold" grpId="0" nodeType="with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additive="base">
                                        <p:cTn id="58" dur="500" fill="hold"/>
                                        <p:tgtEl>
                                          <p:spTgt spid="28"/>
                                        </p:tgtEl>
                                        <p:attrNameLst>
                                          <p:attrName>ppt_x</p:attrName>
                                        </p:attrNameLst>
                                      </p:cBhvr>
                                      <p:tavLst>
                                        <p:tav tm="0">
                                          <p:val>
                                            <p:strVal val="1+#ppt_w/2"/>
                                          </p:val>
                                        </p:tav>
                                        <p:tav tm="100000">
                                          <p:val>
                                            <p:strVal val="#ppt_x"/>
                                          </p:val>
                                        </p:tav>
                                      </p:tavLst>
                                    </p:anim>
                                    <p:anim calcmode="lin" valueType="num">
                                      <p:cBhvr additive="base">
                                        <p:cTn id="59" dur="500" fill="hold"/>
                                        <p:tgtEl>
                                          <p:spTgt spid="28"/>
                                        </p:tgtEl>
                                        <p:attrNameLst>
                                          <p:attrName>ppt_y</p:attrName>
                                        </p:attrNameLst>
                                      </p:cBhvr>
                                      <p:tavLst>
                                        <p:tav tm="0">
                                          <p:val>
                                            <p:strVal val="#ppt_y"/>
                                          </p:val>
                                        </p:tav>
                                        <p:tav tm="100000">
                                          <p:val>
                                            <p:strVal val="#ppt_y"/>
                                          </p:val>
                                        </p:tav>
                                      </p:tavLst>
                                    </p:anim>
                                  </p:childTnLst>
                                </p:cTn>
                              </p:par>
                            </p:childTnLst>
                          </p:cTn>
                        </p:par>
                        <p:par>
                          <p:cTn id="60" fill="hold">
                            <p:stCondLst>
                              <p:cond delay="3900"/>
                            </p:stCondLst>
                            <p:childTnLst>
                              <p:par>
                                <p:cTn id="61" presetID="53" presetClass="entr" presetSubtype="0" fill="hold" grpId="0" nodeType="afterEffect">
                                  <p:stCondLst>
                                    <p:cond delay="0"/>
                                  </p:stCondLst>
                                  <p:childTnLst>
                                    <p:set>
                                      <p:cBhvr>
                                        <p:cTn id="62" dur="1" fill="hold">
                                          <p:stCondLst>
                                            <p:cond delay="0"/>
                                          </p:stCondLst>
                                        </p:cTn>
                                        <p:tgtEl>
                                          <p:spTgt spid="35"/>
                                        </p:tgtEl>
                                        <p:attrNameLst>
                                          <p:attrName>style.visibility</p:attrName>
                                        </p:attrNameLst>
                                      </p:cBhvr>
                                      <p:to>
                                        <p:strVal val="visible"/>
                                      </p:to>
                                    </p:set>
                                    <p:anim calcmode="lin" valueType="num">
                                      <p:cBhvr>
                                        <p:cTn id="63" dur="500" fill="hold"/>
                                        <p:tgtEl>
                                          <p:spTgt spid="35"/>
                                        </p:tgtEl>
                                        <p:attrNameLst>
                                          <p:attrName>ppt_w</p:attrName>
                                        </p:attrNameLst>
                                      </p:cBhvr>
                                      <p:tavLst>
                                        <p:tav tm="0">
                                          <p:val>
                                            <p:fltVal val="0"/>
                                          </p:val>
                                        </p:tav>
                                        <p:tav tm="100000">
                                          <p:val>
                                            <p:strVal val="#ppt_w"/>
                                          </p:val>
                                        </p:tav>
                                      </p:tavLst>
                                    </p:anim>
                                    <p:anim calcmode="lin" valueType="num">
                                      <p:cBhvr>
                                        <p:cTn id="64" dur="500" fill="hold"/>
                                        <p:tgtEl>
                                          <p:spTgt spid="35"/>
                                        </p:tgtEl>
                                        <p:attrNameLst>
                                          <p:attrName>ppt_h</p:attrName>
                                        </p:attrNameLst>
                                      </p:cBhvr>
                                      <p:tavLst>
                                        <p:tav tm="0">
                                          <p:val>
                                            <p:fltVal val="0"/>
                                          </p:val>
                                        </p:tav>
                                        <p:tav tm="100000">
                                          <p:val>
                                            <p:strVal val="#ppt_h"/>
                                          </p:val>
                                        </p:tav>
                                      </p:tavLst>
                                    </p:anim>
                                    <p:animEffect transition="in" filter="fade">
                                      <p:cBhvr>
                                        <p:cTn id="65" dur="500"/>
                                        <p:tgtEl>
                                          <p:spTgt spid="35"/>
                                        </p:tgtEl>
                                      </p:cBhvr>
                                    </p:animEffect>
                                  </p:childTnLst>
                                </p:cTn>
                              </p:par>
                              <p:par>
                                <p:cTn id="66" presetID="2" presetClass="entr" presetSubtype="2" accel="50000" decel="50000" fill="hold" grpId="0" nodeType="withEffect">
                                  <p:stCondLst>
                                    <p:cond delay="0"/>
                                  </p:stCondLst>
                                  <p:childTnLst>
                                    <p:set>
                                      <p:cBhvr>
                                        <p:cTn id="67" dur="1" fill="hold">
                                          <p:stCondLst>
                                            <p:cond delay="0"/>
                                          </p:stCondLst>
                                        </p:cTn>
                                        <p:tgtEl>
                                          <p:spTgt spid="33"/>
                                        </p:tgtEl>
                                        <p:attrNameLst>
                                          <p:attrName>style.visibility</p:attrName>
                                        </p:attrNameLst>
                                      </p:cBhvr>
                                      <p:to>
                                        <p:strVal val="visible"/>
                                      </p:to>
                                    </p:set>
                                    <p:anim calcmode="lin" valueType="num">
                                      <p:cBhvr additive="base">
                                        <p:cTn id="68" dur="500" fill="hold"/>
                                        <p:tgtEl>
                                          <p:spTgt spid="33"/>
                                        </p:tgtEl>
                                        <p:attrNameLst>
                                          <p:attrName>ppt_x</p:attrName>
                                        </p:attrNameLst>
                                      </p:cBhvr>
                                      <p:tavLst>
                                        <p:tav tm="0">
                                          <p:val>
                                            <p:strVal val="1+#ppt_w/2"/>
                                          </p:val>
                                        </p:tav>
                                        <p:tav tm="100000">
                                          <p:val>
                                            <p:strVal val="#ppt_x"/>
                                          </p:val>
                                        </p:tav>
                                      </p:tavLst>
                                    </p:anim>
                                    <p:anim calcmode="lin" valueType="num">
                                      <p:cBhvr additive="base">
                                        <p:cTn id="69" dur="500" fill="hold"/>
                                        <p:tgtEl>
                                          <p:spTgt spid="33"/>
                                        </p:tgtEl>
                                        <p:attrNameLst>
                                          <p:attrName>ppt_y</p:attrName>
                                        </p:attrNameLst>
                                      </p:cBhvr>
                                      <p:tavLst>
                                        <p:tav tm="0">
                                          <p:val>
                                            <p:strVal val="#ppt_y"/>
                                          </p:val>
                                        </p:tav>
                                        <p:tav tm="100000">
                                          <p:val>
                                            <p:strVal val="#ppt_y"/>
                                          </p:val>
                                        </p:tav>
                                      </p:tavLst>
                                    </p:anim>
                                  </p:childTnLst>
                                </p:cTn>
                              </p:par>
                            </p:childTnLst>
                          </p:cTn>
                        </p:par>
                        <p:par>
                          <p:cTn id="70" fill="hold">
                            <p:stCondLst>
                              <p:cond delay="4400"/>
                            </p:stCondLst>
                            <p:childTnLst>
                              <p:par>
                                <p:cTn id="71" presetID="53" presetClass="entr" presetSubtype="0" fill="hold" grpId="0" nodeType="afterEffect">
                                  <p:stCondLst>
                                    <p:cond delay="0"/>
                                  </p:stCondLst>
                                  <p:childTnLst>
                                    <p:set>
                                      <p:cBhvr>
                                        <p:cTn id="72" dur="1" fill="hold">
                                          <p:stCondLst>
                                            <p:cond delay="0"/>
                                          </p:stCondLst>
                                        </p:cTn>
                                        <p:tgtEl>
                                          <p:spTgt spid="36"/>
                                        </p:tgtEl>
                                        <p:attrNameLst>
                                          <p:attrName>style.visibility</p:attrName>
                                        </p:attrNameLst>
                                      </p:cBhvr>
                                      <p:to>
                                        <p:strVal val="visible"/>
                                      </p:to>
                                    </p:set>
                                    <p:anim calcmode="lin" valueType="num">
                                      <p:cBhvr>
                                        <p:cTn id="73" dur="500" fill="hold"/>
                                        <p:tgtEl>
                                          <p:spTgt spid="36"/>
                                        </p:tgtEl>
                                        <p:attrNameLst>
                                          <p:attrName>ppt_w</p:attrName>
                                        </p:attrNameLst>
                                      </p:cBhvr>
                                      <p:tavLst>
                                        <p:tav tm="0">
                                          <p:val>
                                            <p:fltVal val="0"/>
                                          </p:val>
                                        </p:tav>
                                        <p:tav tm="100000">
                                          <p:val>
                                            <p:strVal val="#ppt_w"/>
                                          </p:val>
                                        </p:tav>
                                      </p:tavLst>
                                    </p:anim>
                                    <p:anim calcmode="lin" valueType="num">
                                      <p:cBhvr>
                                        <p:cTn id="74" dur="500" fill="hold"/>
                                        <p:tgtEl>
                                          <p:spTgt spid="36"/>
                                        </p:tgtEl>
                                        <p:attrNameLst>
                                          <p:attrName>ppt_h</p:attrName>
                                        </p:attrNameLst>
                                      </p:cBhvr>
                                      <p:tavLst>
                                        <p:tav tm="0">
                                          <p:val>
                                            <p:fltVal val="0"/>
                                          </p:val>
                                        </p:tav>
                                        <p:tav tm="100000">
                                          <p:val>
                                            <p:strVal val="#ppt_h"/>
                                          </p:val>
                                        </p:tav>
                                      </p:tavLst>
                                    </p:anim>
                                    <p:animEffect transition="in" filter="fade">
                                      <p:cBhvr>
                                        <p:cTn id="75" dur="500"/>
                                        <p:tgtEl>
                                          <p:spTgt spid="36"/>
                                        </p:tgtEl>
                                      </p:cBhvr>
                                    </p:animEffect>
                                  </p:childTnLst>
                                </p:cTn>
                              </p:par>
                              <p:par>
                                <p:cTn id="76" presetID="2" presetClass="entr" presetSubtype="2" accel="50000" decel="50000" fill="hold" grpId="0" nodeType="withEffect">
                                  <p:stCondLst>
                                    <p:cond delay="0"/>
                                  </p:stCondLst>
                                  <p:childTnLst>
                                    <p:set>
                                      <p:cBhvr>
                                        <p:cTn id="77" dur="1" fill="hold">
                                          <p:stCondLst>
                                            <p:cond delay="0"/>
                                          </p:stCondLst>
                                        </p:cTn>
                                        <p:tgtEl>
                                          <p:spTgt spid="34"/>
                                        </p:tgtEl>
                                        <p:attrNameLst>
                                          <p:attrName>style.visibility</p:attrName>
                                        </p:attrNameLst>
                                      </p:cBhvr>
                                      <p:to>
                                        <p:strVal val="visible"/>
                                      </p:to>
                                    </p:set>
                                    <p:anim calcmode="lin" valueType="num">
                                      <p:cBhvr additive="base">
                                        <p:cTn id="78" dur="500" fill="hold"/>
                                        <p:tgtEl>
                                          <p:spTgt spid="34"/>
                                        </p:tgtEl>
                                        <p:attrNameLst>
                                          <p:attrName>ppt_x</p:attrName>
                                        </p:attrNameLst>
                                      </p:cBhvr>
                                      <p:tavLst>
                                        <p:tav tm="0">
                                          <p:val>
                                            <p:strVal val="1+#ppt_w/2"/>
                                          </p:val>
                                        </p:tav>
                                        <p:tav tm="100000">
                                          <p:val>
                                            <p:strVal val="#ppt_x"/>
                                          </p:val>
                                        </p:tav>
                                      </p:tavLst>
                                    </p:anim>
                                    <p:anim calcmode="lin" valueType="num">
                                      <p:cBhvr additive="base">
                                        <p:cTn id="79" dur="500" fill="hold"/>
                                        <p:tgtEl>
                                          <p:spTgt spid="34"/>
                                        </p:tgtEl>
                                        <p:attrNameLst>
                                          <p:attrName>ppt_y</p:attrName>
                                        </p:attrNameLst>
                                      </p:cBhvr>
                                      <p:tavLst>
                                        <p:tav tm="0">
                                          <p:val>
                                            <p:strVal val="#ppt_y"/>
                                          </p:val>
                                        </p:tav>
                                        <p:tav tm="100000">
                                          <p:val>
                                            <p:strVal val="#ppt_y"/>
                                          </p:val>
                                        </p:tav>
                                      </p:tavLst>
                                    </p:anim>
                                  </p:childTnLst>
                                </p:cTn>
                              </p:par>
                            </p:childTnLst>
                          </p:cTn>
                        </p:par>
                        <p:par>
                          <p:cTn id="80" fill="hold">
                            <p:stCondLst>
                              <p:cond delay="4900"/>
                            </p:stCondLst>
                            <p:childTnLst>
                              <p:par>
                                <p:cTn id="81" presetID="53" presetClass="entr" presetSubtype="0" fill="hold" grpId="0" nodeType="afterEffect">
                                  <p:stCondLst>
                                    <p:cond delay="0"/>
                                  </p:stCondLst>
                                  <p:childTnLst>
                                    <p:set>
                                      <p:cBhvr>
                                        <p:cTn id="82" dur="1" fill="hold">
                                          <p:stCondLst>
                                            <p:cond delay="0"/>
                                          </p:stCondLst>
                                        </p:cTn>
                                        <p:tgtEl>
                                          <p:spTgt spid="39"/>
                                        </p:tgtEl>
                                        <p:attrNameLst>
                                          <p:attrName>style.visibility</p:attrName>
                                        </p:attrNameLst>
                                      </p:cBhvr>
                                      <p:to>
                                        <p:strVal val="visible"/>
                                      </p:to>
                                    </p:set>
                                    <p:anim calcmode="lin" valueType="num">
                                      <p:cBhvr>
                                        <p:cTn id="83" dur="500" fill="hold"/>
                                        <p:tgtEl>
                                          <p:spTgt spid="39"/>
                                        </p:tgtEl>
                                        <p:attrNameLst>
                                          <p:attrName>ppt_w</p:attrName>
                                        </p:attrNameLst>
                                      </p:cBhvr>
                                      <p:tavLst>
                                        <p:tav tm="0">
                                          <p:val>
                                            <p:fltVal val="0"/>
                                          </p:val>
                                        </p:tav>
                                        <p:tav tm="100000">
                                          <p:val>
                                            <p:strVal val="#ppt_w"/>
                                          </p:val>
                                        </p:tav>
                                      </p:tavLst>
                                    </p:anim>
                                    <p:anim calcmode="lin" valueType="num">
                                      <p:cBhvr>
                                        <p:cTn id="84" dur="500" fill="hold"/>
                                        <p:tgtEl>
                                          <p:spTgt spid="39"/>
                                        </p:tgtEl>
                                        <p:attrNameLst>
                                          <p:attrName>ppt_h</p:attrName>
                                        </p:attrNameLst>
                                      </p:cBhvr>
                                      <p:tavLst>
                                        <p:tav tm="0">
                                          <p:val>
                                            <p:fltVal val="0"/>
                                          </p:val>
                                        </p:tav>
                                        <p:tav tm="100000">
                                          <p:val>
                                            <p:strVal val="#ppt_h"/>
                                          </p:val>
                                        </p:tav>
                                      </p:tavLst>
                                    </p:anim>
                                    <p:animEffect transition="in" filter="fade">
                                      <p:cBhvr>
                                        <p:cTn id="85" dur="500"/>
                                        <p:tgtEl>
                                          <p:spTgt spid="39"/>
                                        </p:tgtEl>
                                      </p:cBhvr>
                                    </p:animEffect>
                                  </p:childTnLst>
                                </p:cTn>
                              </p:par>
                              <p:par>
                                <p:cTn id="86" presetID="2" presetClass="entr" presetSubtype="2" accel="50000" decel="50000" fill="hold" grpId="0" nodeType="withEffect">
                                  <p:stCondLst>
                                    <p:cond delay="0"/>
                                  </p:stCondLst>
                                  <p:childTnLst>
                                    <p:set>
                                      <p:cBhvr>
                                        <p:cTn id="87" dur="1" fill="hold">
                                          <p:stCondLst>
                                            <p:cond delay="0"/>
                                          </p:stCondLst>
                                        </p:cTn>
                                        <p:tgtEl>
                                          <p:spTgt spid="37"/>
                                        </p:tgtEl>
                                        <p:attrNameLst>
                                          <p:attrName>style.visibility</p:attrName>
                                        </p:attrNameLst>
                                      </p:cBhvr>
                                      <p:to>
                                        <p:strVal val="visible"/>
                                      </p:to>
                                    </p:set>
                                    <p:anim calcmode="lin" valueType="num">
                                      <p:cBhvr additive="base">
                                        <p:cTn id="88" dur="500" fill="hold"/>
                                        <p:tgtEl>
                                          <p:spTgt spid="37"/>
                                        </p:tgtEl>
                                        <p:attrNameLst>
                                          <p:attrName>ppt_x</p:attrName>
                                        </p:attrNameLst>
                                      </p:cBhvr>
                                      <p:tavLst>
                                        <p:tav tm="0">
                                          <p:val>
                                            <p:strVal val="1+#ppt_w/2"/>
                                          </p:val>
                                        </p:tav>
                                        <p:tav tm="100000">
                                          <p:val>
                                            <p:strVal val="#ppt_x"/>
                                          </p:val>
                                        </p:tav>
                                      </p:tavLst>
                                    </p:anim>
                                    <p:anim calcmode="lin" valueType="num">
                                      <p:cBhvr additive="base">
                                        <p:cTn id="89" dur="500" fill="hold"/>
                                        <p:tgtEl>
                                          <p:spTgt spid="37"/>
                                        </p:tgtEl>
                                        <p:attrNameLst>
                                          <p:attrName>ppt_y</p:attrName>
                                        </p:attrNameLst>
                                      </p:cBhvr>
                                      <p:tavLst>
                                        <p:tav tm="0">
                                          <p:val>
                                            <p:strVal val="#ppt_y"/>
                                          </p:val>
                                        </p:tav>
                                        <p:tav tm="100000">
                                          <p:val>
                                            <p:strVal val="#ppt_y"/>
                                          </p:val>
                                        </p:tav>
                                      </p:tavLst>
                                    </p:anim>
                                  </p:childTnLst>
                                </p:cTn>
                              </p:par>
                            </p:childTnLst>
                          </p:cTn>
                        </p:par>
                        <p:par>
                          <p:cTn id="90" fill="hold">
                            <p:stCondLst>
                              <p:cond delay="5400"/>
                            </p:stCondLst>
                            <p:childTnLst>
                              <p:par>
                                <p:cTn id="91" presetID="53" presetClass="entr" presetSubtype="0" fill="hold" grpId="0" nodeType="afterEffect">
                                  <p:stCondLst>
                                    <p:cond delay="0"/>
                                  </p:stCondLst>
                                  <p:childTnLst>
                                    <p:set>
                                      <p:cBhvr>
                                        <p:cTn id="92" dur="1" fill="hold">
                                          <p:stCondLst>
                                            <p:cond delay="0"/>
                                          </p:stCondLst>
                                        </p:cTn>
                                        <p:tgtEl>
                                          <p:spTgt spid="40"/>
                                        </p:tgtEl>
                                        <p:attrNameLst>
                                          <p:attrName>style.visibility</p:attrName>
                                        </p:attrNameLst>
                                      </p:cBhvr>
                                      <p:to>
                                        <p:strVal val="visible"/>
                                      </p:to>
                                    </p:set>
                                    <p:anim calcmode="lin" valueType="num">
                                      <p:cBhvr>
                                        <p:cTn id="93" dur="500" fill="hold"/>
                                        <p:tgtEl>
                                          <p:spTgt spid="40"/>
                                        </p:tgtEl>
                                        <p:attrNameLst>
                                          <p:attrName>ppt_w</p:attrName>
                                        </p:attrNameLst>
                                      </p:cBhvr>
                                      <p:tavLst>
                                        <p:tav tm="0">
                                          <p:val>
                                            <p:fltVal val="0"/>
                                          </p:val>
                                        </p:tav>
                                        <p:tav tm="100000">
                                          <p:val>
                                            <p:strVal val="#ppt_w"/>
                                          </p:val>
                                        </p:tav>
                                      </p:tavLst>
                                    </p:anim>
                                    <p:anim calcmode="lin" valueType="num">
                                      <p:cBhvr>
                                        <p:cTn id="94" dur="500" fill="hold"/>
                                        <p:tgtEl>
                                          <p:spTgt spid="40"/>
                                        </p:tgtEl>
                                        <p:attrNameLst>
                                          <p:attrName>ppt_h</p:attrName>
                                        </p:attrNameLst>
                                      </p:cBhvr>
                                      <p:tavLst>
                                        <p:tav tm="0">
                                          <p:val>
                                            <p:fltVal val="0"/>
                                          </p:val>
                                        </p:tav>
                                        <p:tav tm="100000">
                                          <p:val>
                                            <p:strVal val="#ppt_h"/>
                                          </p:val>
                                        </p:tav>
                                      </p:tavLst>
                                    </p:anim>
                                    <p:animEffect transition="in" filter="fade">
                                      <p:cBhvr>
                                        <p:cTn id="95" dur="500"/>
                                        <p:tgtEl>
                                          <p:spTgt spid="40"/>
                                        </p:tgtEl>
                                      </p:cBhvr>
                                    </p:animEffect>
                                  </p:childTnLst>
                                </p:cTn>
                              </p:par>
                              <p:par>
                                <p:cTn id="96" presetID="2" presetClass="entr" presetSubtype="2" accel="50000" decel="50000" fill="hold" grpId="0" nodeType="withEffect">
                                  <p:stCondLst>
                                    <p:cond delay="0"/>
                                  </p:stCondLst>
                                  <p:childTnLst>
                                    <p:set>
                                      <p:cBhvr>
                                        <p:cTn id="97" dur="1" fill="hold">
                                          <p:stCondLst>
                                            <p:cond delay="0"/>
                                          </p:stCondLst>
                                        </p:cTn>
                                        <p:tgtEl>
                                          <p:spTgt spid="38"/>
                                        </p:tgtEl>
                                        <p:attrNameLst>
                                          <p:attrName>style.visibility</p:attrName>
                                        </p:attrNameLst>
                                      </p:cBhvr>
                                      <p:to>
                                        <p:strVal val="visible"/>
                                      </p:to>
                                    </p:set>
                                    <p:anim calcmode="lin" valueType="num">
                                      <p:cBhvr additive="base">
                                        <p:cTn id="98" dur="500" fill="hold"/>
                                        <p:tgtEl>
                                          <p:spTgt spid="38"/>
                                        </p:tgtEl>
                                        <p:attrNameLst>
                                          <p:attrName>ppt_x</p:attrName>
                                        </p:attrNameLst>
                                      </p:cBhvr>
                                      <p:tavLst>
                                        <p:tav tm="0">
                                          <p:val>
                                            <p:strVal val="1+#ppt_w/2"/>
                                          </p:val>
                                        </p:tav>
                                        <p:tav tm="100000">
                                          <p:val>
                                            <p:strVal val="#ppt_x"/>
                                          </p:val>
                                        </p:tav>
                                      </p:tavLst>
                                    </p:anim>
                                    <p:anim calcmode="lin" valueType="num">
                                      <p:cBhvr additive="base">
                                        <p:cTn id="99" dur="500" fill="hold"/>
                                        <p:tgtEl>
                                          <p:spTgt spid="38"/>
                                        </p:tgtEl>
                                        <p:attrNameLst>
                                          <p:attrName>ppt_y</p:attrName>
                                        </p:attrNameLst>
                                      </p:cBhvr>
                                      <p:tavLst>
                                        <p:tav tm="0">
                                          <p:val>
                                            <p:strVal val="#ppt_y"/>
                                          </p:val>
                                        </p:tav>
                                        <p:tav tm="100000">
                                          <p:val>
                                            <p:strVal val="#ppt_y"/>
                                          </p:val>
                                        </p:tav>
                                      </p:tavLst>
                                    </p:anim>
                                  </p:childTnLst>
                                </p:cTn>
                              </p:par>
                            </p:childTnLst>
                          </p:cTn>
                        </p:par>
                        <p:par>
                          <p:cTn id="100" fill="hold">
                            <p:stCondLst>
                              <p:cond delay="5900"/>
                            </p:stCondLst>
                            <p:childTnLst>
                              <p:par>
                                <p:cTn id="101" presetID="53" presetClass="entr" presetSubtype="0" fill="hold" grpId="0" nodeType="afterEffect">
                                  <p:stCondLst>
                                    <p:cond delay="0"/>
                                  </p:stCondLst>
                                  <p:childTnLst>
                                    <p:set>
                                      <p:cBhvr>
                                        <p:cTn id="102" dur="1" fill="hold">
                                          <p:stCondLst>
                                            <p:cond delay="0"/>
                                          </p:stCondLst>
                                        </p:cTn>
                                        <p:tgtEl>
                                          <p:spTgt spid="43"/>
                                        </p:tgtEl>
                                        <p:attrNameLst>
                                          <p:attrName>style.visibility</p:attrName>
                                        </p:attrNameLst>
                                      </p:cBhvr>
                                      <p:to>
                                        <p:strVal val="visible"/>
                                      </p:to>
                                    </p:set>
                                    <p:anim calcmode="lin" valueType="num">
                                      <p:cBhvr>
                                        <p:cTn id="103" dur="500" fill="hold"/>
                                        <p:tgtEl>
                                          <p:spTgt spid="43"/>
                                        </p:tgtEl>
                                        <p:attrNameLst>
                                          <p:attrName>ppt_w</p:attrName>
                                        </p:attrNameLst>
                                      </p:cBhvr>
                                      <p:tavLst>
                                        <p:tav tm="0">
                                          <p:val>
                                            <p:fltVal val="0"/>
                                          </p:val>
                                        </p:tav>
                                        <p:tav tm="100000">
                                          <p:val>
                                            <p:strVal val="#ppt_w"/>
                                          </p:val>
                                        </p:tav>
                                      </p:tavLst>
                                    </p:anim>
                                    <p:anim calcmode="lin" valueType="num">
                                      <p:cBhvr>
                                        <p:cTn id="104" dur="500" fill="hold"/>
                                        <p:tgtEl>
                                          <p:spTgt spid="43"/>
                                        </p:tgtEl>
                                        <p:attrNameLst>
                                          <p:attrName>ppt_h</p:attrName>
                                        </p:attrNameLst>
                                      </p:cBhvr>
                                      <p:tavLst>
                                        <p:tav tm="0">
                                          <p:val>
                                            <p:fltVal val="0"/>
                                          </p:val>
                                        </p:tav>
                                        <p:tav tm="100000">
                                          <p:val>
                                            <p:strVal val="#ppt_h"/>
                                          </p:val>
                                        </p:tav>
                                      </p:tavLst>
                                    </p:anim>
                                    <p:animEffect transition="in" filter="fade">
                                      <p:cBhvr>
                                        <p:cTn id="105" dur="500"/>
                                        <p:tgtEl>
                                          <p:spTgt spid="43"/>
                                        </p:tgtEl>
                                      </p:cBhvr>
                                    </p:animEffect>
                                  </p:childTnLst>
                                </p:cTn>
                              </p:par>
                              <p:par>
                                <p:cTn id="106" presetID="2" presetClass="entr" presetSubtype="2" accel="50000" decel="50000" fill="hold" grpId="0" nodeType="withEffect">
                                  <p:stCondLst>
                                    <p:cond delay="0"/>
                                  </p:stCondLst>
                                  <p:childTnLst>
                                    <p:set>
                                      <p:cBhvr>
                                        <p:cTn id="107" dur="1" fill="hold">
                                          <p:stCondLst>
                                            <p:cond delay="0"/>
                                          </p:stCondLst>
                                        </p:cTn>
                                        <p:tgtEl>
                                          <p:spTgt spid="41"/>
                                        </p:tgtEl>
                                        <p:attrNameLst>
                                          <p:attrName>style.visibility</p:attrName>
                                        </p:attrNameLst>
                                      </p:cBhvr>
                                      <p:to>
                                        <p:strVal val="visible"/>
                                      </p:to>
                                    </p:set>
                                    <p:anim calcmode="lin" valueType="num">
                                      <p:cBhvr additive="base">
                                        <p:cTn id="108" dur="500" fill="hold"/>
                                        <p:tgtEl>
                                          <p:spTgt spid="41"/>
                                        </p:tgtEl>
                                        <p:attrNameLst>
                                          <p:attrName>ppt_x</p:attrName>
                                        </p:attrNameLst>
                                      </p:cBhvr>
                                      <p:tavLst>
                                        <p:tav tm="0">
                                          <p:val>
                                            <p:strVal val="1+#ppt_w/2"/>
                                          </p:val>
                                        </p:tav>
                                        <p:tav tm="100000">
                                          <p:val>
                                            <p:strVal val="#ppt_x"/>
                                          </p:val>
                                        </p:tav>
                                      </p:tavLst>
                                    </p:anim>
                                    <p:anim calcmode="lin" valueType="num">
                                      <p:cBhvr additive="base">
                                        <p:cTn id="109" dur="500" fill="hold"/>
                                        <p:tgtEl>
                                          <p:spTgt spid="41"/>
                                        </p:tgtEl>
                                        <p:attrNameLst>
                                          <p:attrName>ppt_y</p:attrName>
                                        </p:attrNameLst>
                                      </p:cBhvr>
                                      <p:tavLst>
                                        <p:tav tm="0">
                                          <p:val>
                                            <p:strVal val="#ppt_y"/>
                                          </p:val>
                                        </p:tav>
                                        <p:tav tm="100000">
                                          <p:val>
                                            <p:strVal val="#ppt_y"/>
                                          </p:val>
                                        </p:tav>
                                      </p:tavLst>
                                    </p:anim>
                                  </p:childTnLst>
                                </p:cTn>
                              </p:par>
                            </p:childTnLst>
                          </p:cTn>
                        </p:par>
                        <p:par>
                          <p:cTn id="110" fill="hold">
                            <p:stCondLst>
                              <p:cond delay="6400"/>
                            </p:stCondLst>
                            <p:childTnLst>
                              <p:par>
                                <p:cTn id="111" presetID="53" presetClass="entr" presetSubtype="0" fill="hold" grpId="0" nodeType="afterEffect">
                                  <p:stCondLst>
                                    <p:cond delay="0"/>
                                  </p:stCondLst>
                                  <p:childTnLst>
                                    <p:set>
                                      <p:cBhvr>
                                        <p:cTn id="112" dur="1" fill="hold">
                                          <p:stCondLst>
                                            <p:cond delay="0"/>
                                          </p:stCondLst>
                                        </p:cTn>
                                        <p:tgtEl>
                                          <p:spTgt spid="44"/>
                                        </p:tgtEl>
                                        <p:attrNameLst>
                                          <p:attrName>style.visibility</p:attrName>
                                        </p:attrNameLst>
                                      </p:cBhvr>
                                      <p:to>
                                        <p:strVal val="visible"/>
                                      </p:to>
                                    </p:set>
                                    <p:anim calcmode="lin" valueType="num">
                                      <p:cBhvr>
                                        <p:cTn id="113" dur="500" fill="hold"/>
                                        <p:tgtEl>
                                          <p:spTgt spid="44"/>
                                        </p:tgtEl>
                                        <p:attrNameLst>
                                          <p:attrName>ppt_w</p:attrName>
                                        </p:attrNameLst>
                                      </p:cBhvr>
                                      <p:tavLst>
                                        <p:tav tm="0">
                                          <p:val>
                                            <p:fltVal val="0"/>
                                          </p:val>
                                        </p:tav>
                                        <p:tav tm="100000">
                                          <p:val>
                                            <p:strVal val="#ppt_w"/>
                                          </p:val>
                                        </p:tav>
                                      </p:tavLst>
                                    </p:anim>
                                    <p:anim calcmode="lin" valueType="num">
                                      <p:cBhvr>
                                        <p:cTn id="114" dur="500" fill="hold"/>
                                        <p:tgtEl>
                                          <p:spTgt spid="44"/>
                                        </p:tgtEl>
                                        <p:attrNameLst>
                                          <p:attrName>ppt_h</p:attrName>
                                        </p:attrNameLst>
                                      </p:cBhvr>
                                      <p:tavLst>
                                        <p:tav tm="0">
                                          <p:val>
                                            <p:fltVal val="0"/>
                                          </p:val>
                                        </p:tav>
                                        <p:tav tm="100000">
                                          <p:val>
                                            <p:strVal val="#ppt_h"/>
                                          </p:val>
                                        </p:tav>
                                      </p:tavLst>
                                    </p:anim>
                                    <p:animEffect transition="in" filter="fade">
                                      <p:cBhvr>
                                        <p:cTn id="115" dur="500"/>
                                        <p:tgtEl>
                                          <p:spTgt spid="44"/>
                                        </p:tgtEl>
                                      </p:cBhvr>
                                    </p:animEffect>
                                  </p:childTnLst>
                                </p:cTn>
                              </p:par>
                              <p:par>
                                <p:cTn id="116" presetID="2" presetClass="entr" presetSubtype="2" accel="50000" decel="50000" fill="hold" grpId="0" nodeType="withEffect">
                                  <p:stCondLst>
                                    <p:cond delay="0"/>
                                  </p:stCondLst>
                                  <p:childTnLst>
                                    <p:set>
                                      <p:cBhvr>
                                        <p:cTn id="117" dur="1" fill="hold">
                                          <p:stCondLst>
                                            <p:cond delay="0"/>
                                          </p:stCondLst>
                                        </p:cTn>
                                        <p:tgtEl>
                                          <p:spTgt spid="42"/>
                                        </p:tgtEl>
                                        <p:attrNameLst>
                                          <p:attrName>style.visibility</p:attrName>
                                        </p:attrNameLst>
                                      </p:cBhvr>
                                      <p:to>
                                        <p:strVal val="visible"/>
                                      </p:to>
                                    </p:set>
                                    <p:anim calcmode="lin" valueType="num">
                                      <p:cBhvr additive="base">
                                        <p:cTn id="118" dur="500" fill="hold"/>
                                        <p:tgtEl>
                                          <p:spTgt spid="42"/>
                                        </p:tgtEl>
                                        <p:attrNameLst>
                                          <p:attrName>ppt_x</p:attrName>
                                        </p:attrNameLst>
                                      </p:cBhvr>
                                      <p:tavLst>
                                        <p:tav tm="0">
                                          <p:val>
                                            <p:strVal val="1+#ppt_w/2"/>
                                          </p:val>
                                        </p:tav>
                                        <p:tav tm="100000">
                                          <p:val>
                                            <p:strVal val="#ppt_x"/>
                                          </p:val>
                                        </p:tav>
                                      </p:tavLst>
                                    </p:anim>
                                    <p:anim calcmode="lin" valueType="num">
                                      <p:cBhvr additive="base">
                                        <p:cTn id="119"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25" grpId="0"/>
      <p:bldP spid="26" grpId="0"/>
      <p:bldP spid="27" grpId="0"/>
      <p:bldP spid="28" grpId="0"/>
      <p:bldP spid="29" grpId="0" animBg="1"/>
      <p:bldP spid="30" grpId="0" animBg="1"/>
      <p:bldP spid="31" grpId="0" animBg="1"/>
      <p:bldP spid="32" grpId="0" animBg="1"/>
      <p:bldP spid="33" grpId="0"/>
      <p:bldP spid="34" grpId="0"/>
      <p:bldP spid="35" grpId="0" animBg="1"/>
      <p:bldP spid="36" grpId="0" animBg="1"/>
      <p:bldP spid="37" grpId="0"/>
      <p:bldP spid="38" grpId="0"/>
      <p:bldP spid="39" grpId="0" animBg="1"/>
      <p:bldP spid="40" grpId="0" animBg="1"/>
      <p:bldP spid="41" grpId="0"/>
      <p:bldP spid="42" grpId="0"/>
      <p:bldP spid="43" grpId="0" animBg="1"/>
      <p:bldP spid="4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2558" y="-27384"/>
            <a:ext cx="432048" cy="692696"/>
          </a:xfrm>
          <a:prstGeom prst="rect">
            <a:avLst/>
          </a:prstGeom>
          <a:solidFill>
            <a:srgbClr val="0070C0"/>
          </a:solidFill>
          <a:ln>
            <a:noFill/>
          </a:ln>
          <a:effectLst>
            <a:outerShdw blurRad="254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文本框 9"/>
          <p:cNvSpPr txBox="1"/>
          <p:nvPr/>
        </p:nvSpPr>
        <p:spPr>
          <a:xfrm>
            <a:off x="838622" y="188640"/>
            <a:ext cx="1512168" cy="377026"/>
          </a:xfrm>
          <a:prstGeom prst="rect">
            <a:avLst/>
          </a:prstGeom>
          <a:noFill/>
        </p:spPr>
        <p:txBody>
          <a:bodyPr wrap="square" lIns="68580" tIns="34290" rIns="68580" bIns="34290" rtlCol="0">
            <a:spAutoFit/>
          </a:bodyPr>
          <a:lstStyle/>
          <a:p>
            <a:pPr marL="0" lvl="1"/>
            <a:r>
              <a:rPr lang="zh-CN" altLang="en-US" sz="2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数字分析</a:t>
            </a:r>
          </a:p>
        </p:txBody>
      </p:sp>
      <p:sp>
        <p:nvSpPr>
          <p:cNvPr id="4" name="矩形 3"/>
          <p:cNvSpPr/>
          <p:nvPr/>
        </p:nvSpPr>
        <p:spPr>
          <a:xfrm>
            <a:off x="11927854" y="5949280"/>
            <a:ext cx="262558" cy="906934"/>
          </a:xfrm>
          <a:prstGeom prst="rect">
            <a:avLst/>
          </a:prstGeom>
          <a:solidFill>
            <a:srgbClr val="0070C0"/>
          </a:solidFill>
          <a:ln>
            <a:noFill/>
          </a:ln>
          <a:effectLst>
            <a:outerShdw blurRad="355600" dist="1016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10919742" y="6165304"/>
            <a:ext cx="1008112" cy="523220"/>
          </a:xfrm>
          <a:prstGeom prst="rect">
            <a:avLst/>
          </a:prstGeom>
          <a:noFill/>
        </p:spPr>
        <p:txBody>
          <a:bodyPr wrap="square" rtlCol="0">
            <a:spAutoFit/>
          </a:bodyPr>
          <a:lstStyle/>
          <a:p>
            <a:pPr algn="ctr"/>
            <a:r>
              <a:rPr lang="en-US" altLang="zh-CN"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-20-</a:t>
            </a:r>
            <a:endParaRPr lang="zh-CN" altLang="en-US"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6" name="图片 5"/>
          <p:cNvPicPr>
            <a:picLocks noChangeAspect="1" noChangeArrowheads="1"/>
          </p:cNvPicPr>
          <p:nvPr/>
        </p:nvPicPr>
        <p:blipFill>
          <a:blip r:embed="rId3">
            <a:extLst>
              <a:ext uri="{28A0092B-C50C-407E-A947-70E740481C1C}">
                <a14:useLocalDpi xmlns:a14="http://schemas.microsoft.com/office/drawing/2010/main" val="0"/>
              </a:ext>
            </a:extLst>
          </a:blip>
          <a:srcRect t="17081" b="7967"/>
          <a:stretch>
            <a:fillRect/>
          </a:stretch>
        </p:blipFill>
        <p:spPr bwMode="auto">
          <a:xfrm>
            <a:off x="0" y="980728"/>
            <a:ext cx="12192000" cy="392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p:cNvSpPr/>
          <p:nvPr/>
        </p:nvSpPr>
        <p:spPr>
          <a:xfrm>
            <a:off x="2278782" y="2492895"/>
            <a:ext cx="7416824" cy="3909851"/>
          </a:xfrm>
          <a:prstGeom prst="rect">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矩形 7"/>
          <p:cNvSpPr/>
          <p:nvPr/>
        </p:nvSpPr>
        <p:spPr>
          <a:xfrm>
            <a:off x="0" y="4909791"/>
            <a:ext cx="12190412" cy="10338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矩形 18"/>
          <p:cNvSpPr/>
          <p:nvPr/>
        </p:nvSpPr>
        <p:spPr>
          <a:xfrm>
            <a:off x="2350790" y="2636912"/>
            <a:ext cx="7200800" cy="3937681"/>
          </a:xfrm>
          <a:prstGeom prst="rect">
            <a:avLst/>
          </a:prstGeom>
        </p:spPr>
        <p:txBody>
          <a:bodyPr wrap="square">
            <a:spAutoFit/>
          </a:bodyPr>
          <a:lstStyle/>
          <a:p>
            <a:pPr>
              <a:lnSpc>
                <a:spcPct val="150000"/>
              </a:lnSpc>
            </a:pPr>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1.</a:t>
            </a: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在美国地区，如今的智能手机用户数量已经是计算机用户数量的四倍。</a:t>
            </a:r>
            <a:b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b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苹果在</a:t>
            </a:r>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2011</a:t>
            </a: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年总共卖出了</a:t>
            </a:r>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4800</a:t>
            </a: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万部移动设备</a:t>
            </a:r>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而同期苹果卖出的笔记本以及</a:t>
            </a:r>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Mac</a:t>
            </a: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机的数量则仅为</a:t>
            </a:r>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490</a:t>
            </a: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万台。</a:t>
            </a:r>
            <a:b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b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3.48%</a:t>
            </a: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的美国移动订阅数字内容用户都使用智能手机。</a:t>
            </a:r>
            <a:b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b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4.2012</a:t>
            </a: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年的智能手机用户使用率同比</a:t>
            </a:r>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2011</a:t>
            </a: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年上升了</a:t>
            </a:r>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50%</a:t>
            </a: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b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b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5.91%</a:t>
            </a: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美国人无时无刻都保持自己的移动设备在可触及的范围内（即无论去哪，都会随身带着移动设备）。</a:t>
            </a:r>
            <a:b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b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6.2013</a:t>
            </a: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年，移动手机将超越</a:t>
            </a:r>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PC</a:t>
            </a: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成为接入互联网的最主要途径。</a:t>
            </a:r>
            <a:b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b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7.</a:t>
            </a: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有大约七分之一的搜索是通过手机完成的。</a:t>
            </a:r>
            <a:b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b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8.</a:t>
            </a: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a:t>
            </a:r>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2012</a:t>
            </a: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年的“黑色星期五”期间，有</a:t>
            </a:r>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24%</a:t>
            </a: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的交易都是通过移动设备完成的。</a:t>
            </a:r>
            <a:b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b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9.94%</a:t>
            </a: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的用户通过智能手机查找本地商家、或本地信息，其中有</a:t>
            </a:r>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90%</a:t>
            </a: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的用户在查找完成后会进行后续      动作，比如进行购物或打电话进一步询问。</a:t>
            </a:r>
          </a:p>
          <a:p>
            <a:pPr>
              <a:lnSpc>
                <a:spcPct val="150000"/>
              </a:lnSpc>
            </a:pPr>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10.</a:t>
            </a: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只有</a:t>
            </a:r>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a:t>
            </a: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的企业专门建立了针对移动设备的网站。</a:t>
            </a:r>
          </a:p>
          <a:p>
            <a:pPr>
              <a:lnSpc>
                <a:spcPct val="150000"/>
              </a:lnSpc>
            </a:pP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7766160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par>
                          <p:cTn id="15" fill="hold">
                            <p:stCondLst>
                              <p:cond delay="1500"/>
                            </p:stCondLst>
                            <p:childTnLst>
                              <p:par>
                                <p:cTn id="16" presetID="16" presetClass="entr" presetSubtype="21"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childTnLst>
                          </p:cTn>
                        </p:par>
                        <p:par>
                          <p:cTn id="19" fill="hold">
                            <p:stCondLst>
                              <p:cond delay="2000"/>
                            </p:stCondLst>
                            <p:childTnLst>
                              <p:par>
                                <p:cTn id="20" presetID="16" presetClass="entr" presetSubtype="21"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par>
                          <p:cTn id="23" fill="hold">
                            <p:stCondLst>
                              <p:cond delay="2500"/>
                            </p:stCondLst>
                            <p:childTnLst>
                              <p:par>
                                <p:cTn id="24" presetID="42"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par>
                          <p:cTn id="29" fill="hold">
                            <p:stCondLst>
                              <p:cond delay="3500"/>
                            </p:stCondLst>
                            <p:childTnLst>
                              <p:par>
                                <p:cTn id="30" presetID="42" presetClass="entr" presetSubtype="0"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2000"/>
                                        <p:tgtEl>
                                          <p:spTgt spid="19"/>
                                        </p:tgtEl>
                                      </p:cBhvr>
                                    </p:animEffect>
                                    <p:anim calcmode="lin" valueType="num">
                                      <p:cBhvr>
                                        <p:cTn id="33" dur="2000" fill="hold"/>
                                        <p:tgtEl>
                                          <p:spTgt spid="19"/>
                                        </p:tgtEl>
                                        <p:attrNameLst>
                                          <p:attrName>ppt_x</p:attrName>
                                        </p:attrNameLst>
                                      </p:cBhvr>
                                      <p:tavLst>
                                        <p:tav tm="0">
                                          <p:val>
                                            <p:strVal val="#ppt_x"/>
                                          </p:val>
                                        </p:tav>
                                        <p:tav tm="100000">
                                          <p:val>
                                            <p:strVal val="#ppt_x"/>
                                          </p:val>
                                        </p:tav>
                                      </p:tavLst>
                                    </p:anim>
                                    <p:anim calcmode="lin" valueType="num">
                                      <p:cBhvr>
                                        <p:cTn id="34" dur="2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7" grpId="0" animBg="1"/>
      <p:bldP spid="8" grpId="0" animBg="1"/>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2558" y="-27384"/>
            <a:ext cx="432048" cy="692696"/>
          </a:xfrm>
          <a:prstGeom prst="rect">
            <a:avLst/>
          </a:prstGeom>
          <a:solidFill>
            <a:srgbClr val="0070C0"/>
          </a:solidFill>
          <a:ln>
            <a:noFill/>
          </a:ln>
          <a:effectLst>
            <a:outerShdw blurRad="254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文本框 9"/>
          <p:cNvSpPr txBox="1"/>
          <p:nvPr/>
        </p:nvSpPr>
        <p:spPr>
          <a:xfrm>
            <a:off x="838622" y="188640"/>
            <a:ext cx="1512168" cy="377026"/>
          </a:xfrm>
          <a:prstGeom prst="rect">
            <a:avLst/>
          </a:prstGeom>
          <a:noFill/>
        </p:spPr>
        <p:txBody>
          <a:bodyPr wrap="square" lIns="68580" tIns="34290" rIns="68580" bIns="34290" rtlCol="0">
            <a:spAutoFit/>
          </a:bodyPr>
          <a:lstStyle/>
          <a:p>
            <a:pPr marL="0" lvl="1"/>
            <a:r>
              <a:rPr lang="zh-CN" altLang="en-US" sz="2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未来潜力</a:t>
            </a:r>
          </a:p>
        </p:txBody>
      </p:sp>
      <p:sp>
        <p:nvSpPr>
          <p:cNvPr id="4" name="矩形 3"/>
          <p:cNvSpPr/>
          <p:nvPr/>
        </p:nvSpPr>
        <p:spPr>
          <a:xfrm>
            <a:off x="11927854" y="5949280"/>
            <a:ext cx="262558" cy="906934"/>
          </a:xfrm>
          <a:prstGeom prst="rect">
            <a:avLst/>
          </a:prstGeom>
          <a:solidFill>
            <a:srgbClr val="0070C0"/>
          </a:solidFill>
          <a:ln>
            <a:noFill/>
          </a:ln>
          <a:effectLst>
            <a:outerShdw blurRad="355600" dist="1016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10919742" y="6165304"/>
            <a:ext cx="1008112" cy="523220"/>
          </a:xfrm>
          <a:prstGeom prst="rect">
            <a:avLst/>
          </a:prstGeom>
          <a:noFill/>
        </p:spPr>
        <p:txBody>
          <a:bodyPr wrap="square" rtlCol="0">
            <a:spAutoFit/>
          </a:bodyPr>
          <a:lstStyle/>
          <a:p>
            <a:pPr algn="ctr"/>
            <a:r>
              <a:rPr lang="en-US" altLang="zh-CN"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-21-</a:t>
            </a:r>
            <a:endParaRPr lang="zh-CN" altLang="en-US"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0" name="组合 29"/>
          <p:cNvGrpSpPr/>
          <p:nvPr/>
        </p:nvGrpSpPr>
        <p:grpSpPr>
          <a:xfrm>
            <a:off x="7584331" y="1901904"/>
            <a:ext cx="3308136" cy="3593478"/>
            <a:chOff x="7584331" y="1901904"/>
            <a:chExt cx="3308136" cy="3593478"/>
          </a:xfrm>
        </p:grpSpPr>
        <p:sp>
          <p:nvSpPr>
            <p:cNvPr id="6" name="Freeform 20"/>
            <p:cNvSpPr>
              <a:spLocks/>
            </p:cNvSpPr>
            <p:nvPr/>
          </p:nvSpPr>
          <p:spPr bwMode="auto">
            <a:xfrm>
              <a:off x="9319837" y="2259344"/>
              <a:ext cx="1572630" cy="2985464"/>
            </a:xfrm>
            <a:custGeom>
              <a:avLst/>
              <a:gdLst>
                <a:gd name="T0" fmla="*/ 159 w 189"/>
                <a:gd name="T1" fmla="*/ 0 h 360"/>
                <a:gd name="T2" fmla="*/ 30 w 189"/>
                <a:gd name="T3" fmla="*/ 0 h 360"/>
                <a:gd name="T4" fmla="*/ 0 w 189"/>
                <a:gd name="T5" fmla="*/ 33 h 360"/>
                <a:gd name="T6" fmla="*/ 0 w 189"/>
                <a:gd name="T7" fmla="*/ 327 h 360"/>
                <a:gd name="T8" fmla="*/ 30 w 189"/>
                <a:gd name="T9" fmla="*/ 360 h 360"/>
                <a:gd name="T10" fmla="*/ 159 w 189"/>
                <a:gd name="T11" fmla="*/ 360 h 360"/>
                <a:gd name="T12" fmla="*/ 189 w 189"/>
                <a:gd name="T13" fmla="*/ 327 h 360"/>
                <a:gd name="T14" fmla="*/ 189 w 189"/>
                <a:gd name="T15" fmla="*/ 33 h 360"/>
                <a:gd name="T16" fmla="*/ 159 w 189"/>
                <a:gd name="T17"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 h="360">
                  <a:moveTo>
                    <a:pt x="159" y="0"/>
                  </a:moveTo>
                  <a:cubicBezTo>
                    <a:pt x="30" y="0"/>
                    <a:pt x="30" y="0"/>
                    <a:pt x="30" y="0"/>
                  </a:cubicBezTo>
                  <a:cubicBezTo>
                    <a:pt x="13" y="0"/>
                    <a:pt x="0" y="15"/>
                    <a:pt x="0" y="33"/>
                  </a:cubicBezTo>
                  <a:cubicBezTo>
                    <a:pt x="0" y="327"/>
                    <a:pt x="0" y="327"/>
                    <a:pt x="0" y="327"/>
                  </a:cubicBezTo>
                  <a:cubicBezTo>
                    <a:pt x="0" y="345"/>
                    <a:pt x="13" y="360"/>
                    <a:pt x="30" y="360"/>
                  </a:cubicBezTo>
                  <a:cubicBezTo>
                    <a:pt x="159" y="360"/>
                    <a:pt x="159" y="360"/>
                    <a:pt x="159" y="360"/>
                  </a:cubicBezTo>
                  <a:cubicBezTo>
                    <a:pt x="176" y="360"/>
                    <a:pt x="189" y="345"/>
                    <a:pt x="189" y="327"/>
                  </a:cubicBezTo>
                  <a:cubicBezTo>
                    <a:pt x="189" y="33"/>
                    <a:pt x="189" y="33"/>
                    <a:pt x="189" y="33"/>
                  </a:cubicBezTo>
                  <a:cubicBezTo>
                    <a:pt x="189" y="15"/>
                    <a:pt x="176" y="0"/>
                    <a:pt x="159" y="0"/>
                  </a:cubicBezTo>
                  <a:close/>
                </a:path>
              </a:pathLst>
            </a:custGeom>
            <a:solidFill>
              <a:srgbClr val="0070C0"/>
            </a:soli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Freeform 25"/>
            <p:cNvSpPr>
              <a:spLocks noEditPoints="1"/>
            </p:cNvSpPr>
            <p:nvPr/>
          </p:nvSpPr>
          <p:spPr bwMode="auto">
            <a:xfrm>
              <a:off x="9319837" y="2251434"/>
              <a:ext cx="1572630" cy="2993374"/>
            </a:xfrm>
            <a:custGeom>
              <a:avLst/>
              <a:gdLst>
                <a:gd name="T0" fmla="*/ 159 w 189"/>
                <a:gd name="T1" fmla="*/ 0 h 360"/>
                <a:gd name="T2" fmla="*/ 30 w 189"/>
                <a:gd name="T3" fmla="*/ 0 h 360"/>
                <a:gd name="T4" fmla="*/ 0 w 189"/>
                <a:gd name="T5" fmla="*/ 33 h 360"/>
                <a:gd name="T6" fmla="*/ 0 w 189"/>
                <a:gd name="T7" fmla="*/ 327 h 360"/>
                <a:gd name="T8" fmla="*/ 30 w 189"/>
                <a:gd name="T9" fmla="*/ 360 h 360"/>
                <a:gd name="T10" fmla="*/ 159 w 189"/>
                <a:gd name="T11" fmla="*/ 360 h 360"/>
                <a:gd name="T12" fmla="*/ 189 w 189"/>
                <a:gd name="T13" fmla="*/ 327 h 360"/>
                <a:gd name="T14" fmla="*/ 189 w 189"/>
                <a:gd name="T15" fmla="*/ 33 h 360"/>
                <a:gd name="T16" fmla="*/ 159 w 189"/>
                <a:gd name="T17" fmla="*/ 0 h 360"/>
                <a:gd name="T18" fmla="*/ 179 w 189"/>
                <a:gd name="T19" fmla="*/ 310 h 360"/>
                <a:gd name="T20" fmla="*/ 10 w 189"/>
                <a:gd name="T21" fmla="*/ 310 h 360"/>
                <a:gd name="T22" fmla="*/ 10 w 189"/>
                <a:gd name="T23" fmla="*/ 61 h 360"/>
                <a:gd name="T24" fmla="*/ 179 w 189"/>
                <a:gd name="T25" fmla="*/ 61 h 360"/>
                <a:gd name="T26" fmla="*/ 179 w 189"/>
                <a:gd name="T27" fmla="*/ 31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9" h="360">
                  <a:moveTo>
                    <a:pt x="159" y="0"/>
                  </a:moveTo>
                  <a:cubicBezTo>
                    <a:pt x="30" y="0"/>
                    <a:pt x="30" y="0"/>
                    <a:pt x="30" y="0"/>
                  </a:cubicBezTo>
                  <a:cubicBezTo>
                    <a:pt x="13" y="0"/>
                    <a:pt x="0" y="15"/>
                    <a:pt x="0" y="33"/>
                  </a:cubicBezTo>
                  <a:cubicBezTo>
                    <a:pt x="0" y="327"/>
                    <a:pt x="0" y="327"/>
                    <a:pt x="0" y="327"/>
                  </a:cubicBezTo>
                  <a:cubicBezTo>
                    <a:pt x="0" y="345"/>
                    <a:pt x="13" y="360"/>
                    <a:pt x="30" y="360"/>
                  </a:cubicBezTo>
                  <a:cubicBezTo>
                    <a:pt x="159" y="360"/>
                    <a:pt x="159" y="360"/>
                    <a:pt x="159" y="360"/>
                  </a:cubicBezTo>
                  <a:cubicBezTo>
                    <a:pt x="176" y="360"/>
                    <a:pt x="189" y="345"/>
                    <a:pt x="189" y="327"/>
                  </a:cubicBezTo>
                  <a:cubicBezTo>
                    <a:pt x="189" y="33"/>
                    <a:pt x="189" y="33"/>
                    <a:pt x="189" y="33"/>
                  </a:cubicBezTo>
                  <a:cubicBezTo>
                    <a:pt x="189" y="15"/>
                    <a:pt x="176" y="0"/>
                    <a:pt x="159" y="0"/>
                  </a:cubicBezTo>
                  <a:close/>
                  <a:moveTo>
                    <a:pt x="179" y="310"/>
                  </a:moveTo>
                  <a:cubicBezTo>
                    <a:pt x="10" y="310"/>
                    <a:pt x="10" y="310"/>
                    <a:pt x="10" y="310"/>
                  </a:cubicBezTo>
                  <a:cubicBezTo>
                    <a:pt x="10" y="61"/>
                    <a:pt x="10" y="61"/>
                    <a:pt x="10" y="61"/>
                  </a:cubicBezTo>
                  <a:cubicBezTo>
                    <a:pt x="179" y="61"/>
                    <a:pt x="179" y="61"/>
                    <a:pt x="179" y="61"/>
                  </a:cubicBezTo>
                  <a:lnTo>
                    <a:pt x="179" y="310"/>
                  </a:ln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Freeform 20"/>
            <p:cNvSpPr>
              <a:spLocks/>
            </p:cNvSpPr>
            <p:nvPr/>
          </p:nvSpPr>
          <p:spPr bwMode="auto">
            <a:xfrm>
              <a:off x="7584331" y="1911400"/>
              <a:ext cx="1887906" cy="3583982"/>
            </a:xfrm>
            <a:custGeom>
              <a:avLst/>
              <a:gdLst>
                <a:gd name="T0" fmla="*/ 159 w 189"/>
                <a:gd name="T1" fmla="*/ 0 h 360"/>
                <a:gd name="T2" fmla="*/ 30 w 189"/>
                <a:gd name="T3" fmla="*/ 0 h 360"/>
                <a:gd name="T4" fmla="*/ 0 w 189"/>
                <a:gd name="T5" fmla="*/ 33 h 360"/>
                <a:gd name="T6" fmla="*/ 0 w 189"/>
                <a:gd name="T7" fmla="*/ 327 h 360"/>
                <a:gd name="T8" fmla="*/ 30 w 189"/>
                <a:gd name="T9" fmla="*/ 360 h 360"/>
                <a:gd name="T10" fmla="*/ 159 w 189"/>
                <a:gd name="T11" fmla="*/ 360 h 360"/>
                <a:gd name="T12" fmla="*/ 189 w 189"/>
                <a:gd name="T13" fmla="*/ 327 h 360"/>
                <a:gd name="T14" fmla="*/ 189 w 189"/>
                <a:gd name="T15" fmla="*/ 33 h 360"/>
                <a:gd name="T16" fmla="*/ 159 w 189"/>
                <a:gd name="T17"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 h="360">
                  <a:moveTo>
                    <a:pt x="159" y="0"/>
                  </a:moveTo>
                  <a:cubicBezTo>
                    <a:pt x="30" y="0"/>
                    <a:pt x="30" y="0"/>
                    <a:pt x="30" y="0"/>
                  </a:cubicBezTo>
                  <a:cubicBezTo>
                    <a:pt x="13" y="0"/>
                    <a:pt x="0" y="15"/>
                    <a:pt x="0" y="33"/>
                  </a:cubicBezTo>
                  <a:cubicBezTo>
                    <a:pt x="0" y="327"/>
                    <a:pt x="0" y="327"/>
                    <a:pt x="0" y="327"/>
                  </a:cubicBezTo>
                  <a:cubicBezTo>
                    <a:pt x="0" y="345"/>
                    <a:pt x="13" y="360"/>
                    <a:pt x="30" y="360"/>
                  </a:cubicBezTo>
                  <a:cubicBezTo>
                    <a:pt x="159" y="360"/>
                    <a:pt x="159" y="360"/>
                    <a:pt x="159" y="360"/>
                  </a:cubicBezTo>
                  <a:cubicBezTo>
                    <a:pt x="176" y="360"/>
                    <a:pt x="189" y="345"/>
                    <a:pt x="189" y="327"/>
                  </a:cubicBezTo>
                  <a:cubicBezTo>
                    <a:pt x="189" y="33"/>
                    <a:pt x="189" y="33"/>
                    <a:pt x="189" y="33"/>
                  </a:cubicBezTo>
                  <a:cubicBezTo>
                    <a:pt x="189" y="15"/>
                    <a:pt x="176" y="0"/>
                    <a:pt x="159" y="0"/>
                  </a:cubicBezTo>
                  <a:close/>
                </a:path>
              </a:pathLst>
            </a:custGeom>
            <a:solidFill>
              <a:srgbClr val="0070C0"/>
            </a:soli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Freeform 25"/>
            <p:cNvSpPr>
              <a:spLocks noEditPoints="1"/>
            </p:cNvSpPr>
            <p:nvPr/>
          </p:nvSpPr>
          <p:spPr bwMode="auto">
            <a:xfrm>
              <a:off x="7584331" y="1901904"/>
              <a:ext cx="1887906" cy="3593478"/>
            </a:xfrm>
            <a:custGeom>
              <a:avLst/>
              <a:gdLst>
                <a:gd name="T0" fmla="*/ 159 w 189"/>
                <a:gd name="T1" fmla="*/ 0 h 360"/>
                <a:gd name="T2" fmla="*/ 30 w 189"/>
                <a:gd name="T3" fmla="*/ 0 h 360"/>
                <a:gd name="T4" fmla="*/ 0 w 189"/>
                <a:gd name="T5" fmla="*/ 33 h 360"/>
                <a:gd name="T6" fmla="*/ 0 w 189"/>
                <a:gd name="T7" fmla="*/ 327 h 360"/>
                <a:gd name="T8" fmla="*/ 30 w 189"/>
                <a:gd name="T9" fmla="*/ 360 h 360"/>
                <a:gd name="T10" fmla="*/ 159 w 189"/>
                <a:gd name="T11" fmla="*/ 360 h 360"/>
                <a:gd name="T12" fmla="*/ 189 w 189"/>
                <a:gd name="T13" fmla="*/ 327 h 360"/>
                <a:gd name="T14" fmla="*/ 189 w 189"/>
                <a:gd name="T15" fmla="*/ 33 h 360"/>
                <a:gd name="T16" fmla="*/ 159 w 189"/>
                <a:gd name="T17" fmla="*/ 0 h 360"/>
                <a:gd name="T18" fmla="*/ 179 w 189"/>
                <a:gd name="T19" fmla="*/ 310 h 360"/>
                <a:gd name="T20" fmla="*/ 10 w 189"/>
                <a:gd name="T21" fmla="*/ 310 h 360"/>
                <a:gd name="T22" fmla="*/ 10 w 189"/>
                <a:gd name="T23" fmla="*/ 61 h 360"/>
                <a:gd name="T24" fmla="*/ 179 w 189"/>
                <a:gd name="T25" fmla="*/ 61 h 360"/>
                <a:gd name="T26" fmla="*/ 179 w 189"/>
                <a:gd name="T27" fmla="*/ 31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9" h="360">
                  <a:moveTo>
                    <a:pt x="159" y="0"/>
                  </a:moveTo>
                  <a:cubicBezTo>
                    <a:pt x="30" y="0"/>
                    <a:pt x="30" y="0"/>
                    <a:pt x="30" y="0"/>
                  </a:cubicBezTo>
                  <a:cubicBezTo>
                    <a:pt x="13" y="0"/>
                    <a:pt x="0" y="15"/>
                    <a:pt x="0" y="33"/>
                  </a:cubicBezTo>
                  <a:cubicBezTo>
                    <a:pt x="0" y="327"/>
                    <a:pt x="0" y="327"/>
                    <a:pt x="0" y="327"/>
                  </a:cubicBezTo>
                  <a:cubicBezTo>
                    <a:pt x="0" y="345"/>
                    <a:pt x="13" y="360"/>
                    <a:pt x="30" y="360"/>
                  </a:cubicBezTo>
                  <a:cubicBezTo>
                    <a:pt x="159" y="360"/>
                    <a:pt x="159" y="360"/>
                    <a:pt x="159" y="360"/>
                  </a:cubicBezTo>
                  <a:cubicBezTo>
                    <a:pt x="176" y="360"/>
                    <a:pt x="189" y="345"/>
                    <a:pt x="189" y="327"/>
                  </a:cubicBezTo>
                  <a:cubicBezTo>
                    <a:pt x="189" y="33"/>
                    <a:pt x="189" y="33"/>
                    <a:pt x="189" y="33"/>
                  </a:cubicBezTo>
                  <a:cubicBezTo>
                    <a:pt x="189" y="15"/>
                    <a:pt x="176" y="0"/>
                    <a:pt x="159" y="0"/>
                  </a:cubicBezTo>
                  <a:close/>
                  <a:moveTo>
                    <a:pt x="179" y="310"/>
                  </a:moveTo>
                  <a:cubicBezTo>
                    <a:pt x="10" y="310"/>
                    <a:pt x="10" y="310"/>
                    <a:pt x="10" y="310"/>
                  </a:cubicBezTo>
                  <a:cubicBezTo>
                    <a:pt x="10" y="61"/>
                    <a:pt x="10" y="61"/>
                    <a:pt x="10" y="61"/>
                  </a:cubicBezTo>
                  <a:cubicBezTo>
                    <a:pt x="179" y="61"/>
                    <a:pt x="179" y="61"/>
                    <a:pt x="179" y="61"/>
                  </a:cubicBezTo>
                  <a:lnTo>
                    <a:pt x="179" y="310"/>
                  </a:ln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Freeform 26"/>
            <p:cNvSpPr>
              <a:spLocks/>
            </p:cNvSpPr>
            <p:nvPr/>
          </p:nvSpPr>
          <p:spPr bwMode="auto">
            <a:xfrm>
              <a:off x="9902058" y="2499827"/>
              <a:ext cx="408188" cy="41135"/>
            </a:xfrm>
            <a:custGeom>
              <a:avLst/>
              <a:gdLst>
                <a:gd name="T0" fmla="*/ 49 w 49"/>
                <a:gd name="T1" fmla="*/ 2 h 5"/>
                <a:gd name="T2" fmla="*/ 45 w 49"/>
                <a:gd name="T3" fmla="*/ 5 h 5"/>
                <a:gd name="T4" fmla="*/ 4 w 49"/>
                <a:gd name="T5" fmla="*/ 5 h 5"/>
                <a:gd name="T6" fmla="*/ 0 w 49"/>
                <a:gd name="T7" fmla="*/ 2 h 5"/>
                <a:gd name="T8" fmla="*/ 0 w 49"/>
                <a:gd name="T9" fmla="*/ 2 h 5"/>
                <a:gd name="T10" fmla="*/ 4 w 49"/>
                <a:gd name="T11" fmla="*/ 0 h 5"/>
                <a:gd name="T12" fmla="*/ 45 w 49"/>
                <a:gd name="T13" fmla="*/ 0 h 5"/>
                <a:gd name="T14" fmla="*/ 49 w 49"/>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5">
                  <a:moveTo>
                    <a:pt x="49" y="2"/>
                  </a:moveTo>
                  <a:cubicBezTo>
                    <a:pt x="49" y="4"/>
                    <a:pt x="47" y="5"/>
                    <a:pt x="45" y="5"/>
                  </a:cubicBezTo>
                  <a:cubicBezTo>
                    <a:pt x="4" y="5"/>
                    <a:pt x="4" y="5"/>
                    <a:pt x="4" y="5"/>
                  </a:cubicBezTo>
                  <a:cubicBezTo>
                    <a:pt x="2" y="5"/>
                    <a:pt x="0" y="4"/>
                    <a:pt x="0" y="2"/>
                  </a:cubicBezTo>
                  <a:cubicBezTo>
                    <a:pt x="0" y="2"/>
                    <a:pt x="0" y="2"/>
                    <a:pt x="0" y="2"/>
                  </a:cubicBezTo>
                  <a:cubicBezTo>
                    <a:pt x="0" y="1"/>
                    <a:pt x="2" y="0"/>
                    <a:pt x="4" y="0"/>
                  </a:cubicBezTo>
                  <a:cubicBezTo>
                    <a:pt x="45" y="0"/>
                    <a:pt x="45" y="0"/>
                    <a:pt x="45" y="0"/>
                  </a:cubicBezTo>
                  <a:cubicBezTo>
                    <a:pt x="47" y="0"/>
                    <a:pt x="49" y="1"/>
                    <a:pt x="49" y="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Oval 28"/>
            <p:cNvSpPr/>
            <p:nvPr/>
          </p:nvSpPr>
          <p:spPr>
            <a:xfrm>
              <a:off x="9971620" y="4901548"/>
              <a:ext cx="269063" cy="2690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26"/>
            <p:cNvSpPr>
              <a:spLocks/>
            </p:cNvSpPr>
            <p:nvPr/>
          </p:nvSpPr>
          <p:spPr bwMode="auto">
            <a:xfrm>
              <a:off x="8283274" y="2200094"/>
              <a:ext cx="490020" cy="49382"/>
            </a:xfrm>
            <a:custGeom>
              <a:avLst/>
              <a:gdLst>
                <a:gd name="T0" fmla="*/ 49 w 49"/>
                <a:gd name="T1" fmla="*/ 2 h 5"/>
                <a:gd name="T2" fmla="*/ 45 w 49"/>
                <a:gd name="T3" fmla="*/ 5 h 5"/>
                <a:gd name="T4" fmla="*/ 4 w 49"/>
                <a:gd name="T5" fmla="*/ 5 h 5"/>
                <a:gd name="T6" fmla="*/ 0 w 49"/>
                <a:gd name="T7" fmla="*/ 2 h 5"/>
                <a:gd name="T8" fmla="*/ 0 w 49"/>
                <a:gd name="T9" fmla="*/ 2 h 5"/>
                <a:gd name="T10" fmla="*/ 4 w 49"/>
                <a:gd name="T11" fmla="*/ 0 h 5"/>
                <a:gd name="T12" fmla="*/ 45 w 49"/>
                <a:gd name="T13" fmla="*/ 0 h 5"/>
                <a:gd name="T14" fmla="*/ 49 w 49"/>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5">
                  <a:moveTo>
                    <a:pt x="49" y="2"/>
                  </a:moveTo>
                  <a:cubicBezTo>
                    <a:pt x="49" y="4"/>
                    <a:pt x="47" y="5"/>
                    <a:pt x="45" y="5"/>
                  </a:cubicBezTo>
                  <a:cubicBezTo>
                    <a:pt x="4" y="5"/>
                    <a:pt x="4" y="5"/>
                    <a:pt x="4" y="5"/>
                  </a:cubicBezTo>
                  <a:cubicBezTo>
                    <a:pt x="2" y="5"/>
                    <a:pt x="0" y="4"/>
                    <a:pt x="0" y="2"/>
                  </a:cubicBezTo>
                  <a:cubicBezTo>
                    <a:pt x="0" y="2"/>
                    <a:pt x="0" y="2"/>
                    <a:pt x="0" y="2"/>
                  </a:cubicBezTo>
                  <a:cubicBezTo>
                    <a:pt x="0" y="1"/>
                    <a:pt x="2" y="0"/>
                    <a:pt x="4" y="0"/>
                  </a:cubicBezTo>
                  <a:cubicBezTo>
                    <a:pt x="45" y="0"/>
                    <a:pt x="45" y="0"/>
                    <a:pt x="45" y="0"/>
                  </a:cubicBezTo>
                  <a:cubicBezTo>
                    <a:pt x="47" y="0"/>
                    <a:pt x="49" y="1"/>
                    <a:pt x="49" y="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Oval 14"/>
            <p:cNvSpPr/>
            <p:nvPr/>
          </p:nvSpPr>
          <p:spPr>
            <a:xfrm>
              <a:off x="8366782" y="5083306"/>
              <a:ext cx="323004" cy="3230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4" name="Group 15"/>
            <p:cNvGrpSpPr/>
            <p:nvPr/>
          </p:nvGrpSpPr>
          <p:grpSpPr>
            <a:xfrm>
              <a:off x="7923687" y="2968704"/>
              <a:ext cx="1209195" cy="1082851"/>
              <a:chOff x="8386763" y="4811713"/>
              <a:chExt cx="531812" cy="476250"/>
            </a:xfrm>
            <a:solidFill>
              <a:schemeClr val="bg1"/>
            </a:solidFill>
          </p:grpSpPr>
          <p:sp>
            <p:nvSpPr>
              <p:cNvPr id="15" name="Oval 16"/>
              <p:cNvSpPr>
                <a:spLocks noChangeArrowheads="1"/>
              </p:cNvSpPr>
              <p:nvPr/>
            </p:nvSpPr>
            <p:spPr bwMode="auto">
              <a:xfrm>
                <a:off x="8431213" y="4886326"/>
                <a:ext cx="71437" cy="746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Freeform 17"/>
              <p:cNvSpPr>
                <a:spLocks/>
              </p:cNvSpPr>
              <p:nvPr/>
            </p:nvSpPr>
            <p:spPr bwMode="auto">
              <a:xfrm>
                <a:off x="8386763" y="4935538"/>
                <a:ext cx="250825" cy="352425"/>
              </a:xfrm>
              <a:custGeom>
                <a:avLst/>
                <a:gdLst>
                  <a:gd name="T0" fmla="*/ 65 w 67"/>
                  <a:gd name="T1" fmla="*/ 2 h 94"/>
                  <a:gd name="T2" fmla="*/ 60 w 67"/>
                  <a:gd name="T3" fmla="*/ 2 h 94"/>
                  <a:gd name="T4" fmla="*/ 46 w 67"/>
                  <a:gd name="T5" fmla="*/ 12 h 94"/>
                  <a:gd name="T6" fmla="*/ 34 w 67"/>
                  <a:gd name="T7" fmla="*/ 9 h 94"/>
                  <a:gd name="T8" fmla="*/ 31 w 67"/>
                  <a:gd name="T9" fmla="*/ 8 h 94"/>
                  <a:gd name="T10" fmla="*/ 31 w 67"/>
                  <a:gd name="T11" fmla="*/ 8 h 94"/>
                  <a:gd name="T12" fmla="*/ 31 w 67"/>
                  <a:gd name="T13" fmla="*/ 8 h 94"/>
                  <a:gd name="T14" fmla="*/ 30 w 67"/>
                  <a:gd name="T15" fmla="*/ 8 h 94"/>
                  <a:gd name="T16" fmla="*/ 30 w 67"/>
                  <a:gd name="T17" fmla="*/ 8 h 94"/>
                  <a:gd name="T18" fmla="*/ 29 w 67"/>
                  <a:gd name="T19" fmla="*/ 8 h 94"/>
                  <a:gd name="T20" fmla="*/ 28 w 67"/>
                  <a:gd name="T21" fmla="*/ 8 h 94"/>
                  <a:gd name="T22" fmla="*/ 24 w 67"/>
                  <a:gd name="T23" fmla="*/ 8 h 94"/>
                  <a:gd name="T24" fmla="*/ 23 w 67"/>
                  <a:gd name="T25" fmla="*/ 12 h 94"/>
                  <a:gd name="T26" fmla="*/ 24 w 67"/>
                  <a:gd name="T27" fmla="*/ 26 h 94"/>
                  <a:gd name="T28" fmla="*/ 22 w 67"/>
                  <a:gd name="T29" fmla="*/ 31 h 94"/>
                  <a:gd name="T30" fmla="*/ 19 w 67"/>
                  <a:gd name="T31" fmla="*/ 26 h 94"/>
                  <a:gd name="T32" fmla="*/ 20 w 67"/>
                  <a:gd name="T33" fmla="*/ 12 h 94"/>
                  <a:gd name="T34" fmla="*/ 19 w 67"/>
                  <a:gd name="T35" fmla="*/ 8 h 94"/>
                  <a:gd name="T36" fmla="*/ 15 w 67"/>
                  <a:gd name="T37" fmla="*/ 8 h 94"/>
                  <a:gd name="T38" fmla="*/ 13 w 67"/>
                  <a:gd name="T39" fmla="*/ 8 h 94"/>
                  <a:gd name="T40" fmla="*/ 13 w 67"/>
                  <a:gd name="T41" fmla="*/ 8 h 94"/>
                  <a:gd name="T42" fmla="*/ 13 w 67"/>
                  <a:gd name="T43" fmla="*/ 8 h 94"/>
                  <a:gd name="T44" fmla="*/ 0 w 67"/>
                  <a:gd name="T45" fmla="*/ 21 h 94"/>
                  <a:gd name="T46" fmla="*/ 0 w 67"/>
                  <a:gd name="T47" fmla="*/ 22 h 94"/>
                  <a:gd name="T48" fmla="*/ 0 w 67"/>
                  <a:gd name="T49" fmla="*/ 23 h 94"/>
                  <a:gd name="T50" fmla="*/ 0 w 67"/>
                  <a:gd name="T51" fmla="*/ 49 h 94"/>
                  <a:gd name="T52" fmla="*/ 4 w 67"/>
                  <a:gd name="T53" fmla="*/ 53 h 94"/>
                  <a:gd name="T54" fmla="*/ 8 w 67"/>
                  <a:gd name="T55" fmla="*/ 49 h 94"/>
                  <a:gd name="T56" fmla="*/ 8 w 67"/>
                  <a:gd name="T57" fmla="*/ 24 h 94"/>
                  <a:gd name="T58" fmla="*/ 10 w 67"/>
                  <a:gd name="T59" fmla="*/ 24 h 94"/>
                  <a:gd name="T60" fmla="*/ 10 w 67"/>
                  <a:gd name="T61" fmla="*/ 49 h 94"/>
                  <a:gd name="T62" fmla="*/ 10 w 67"/>
                  <a:gd name="T63" fmla="*/ 49 h 94"/>
                  <a:gd name="T64" fmla="*/ 10 w 67"/>
                  <a:gd name="T65" fmla="*/ 89 h 94"/>
                  <a:gd name="T66" fmla="*/ 15 w 67"/>
                  <a:gd name="T67" fmla="*/ 94 h 94"/>
                  <a:gd name="T68" fmla="*/ 15 w 67"/>
                  <a:gd name="T69" fmla="*/ 94 h 94"/>
                  <a:gd name="T70" fmla="*/ 15 w 67"/>
                  <a:gd name="T71" fmla="*/ 94 h 94"/>
                  <a:gd name="T72" fmla="*/ 20 w 67"/>
                  <a:gd name="T73" fmla="*/ 89 h 94"/>
                  <a:gd name="T74" fmla="*/ 20 w 67"/>
                  <a:gd name="T75" fmla="*/ 54 h 94"/>
                  <a:gd name="T76" fmla="*/ 22 w 67"/>
                  <a:gd name="T77" fmla="*/ 54 h 94"/>
                  <a:gd name="T78" fmla="*/ 22 w 67"/>
                  <a:gd name="T79" fmla="*/ 89 h 94"/>
                  <a:gd name="T80" fmla="*/ 27 w 67"/>
                  <a:gd name="T81" fmla="*/ 94 h 94"/>
                  <a:gd name="T82" fmla="*/ 28 w 67"/>
                  <a:gd name="T83" fmla="*/ 94 h 94"/>
                  <a:gd name="T84" fmla="*/ 28 w 67"/>
                  <a:gd name="T85" fmla="*/ 94 h 94"/>
                  <a:gd name="T86" fmla="*/ 33 w 67"/>
                  <a:gd name="T87" fmla="*/ 89 h 94"/>
                  <a:gd name="T88" fmla="*/ 33 w 67"/>
                  <a:gd name="T89" fmla="*/ 49 h 94"/>
                  <a:gd name="T90" fmla="*/ 33 w 67"/>
                  <a:gd name="T91" fmla="*/ 47 h 94"/>
                  <a:gd name="T92" fmla="*/ 33 w 67"/>
                  <a:gd name="T93" fmla="*/ 24 h 94"/>
                  <a:gd name="T94" fmla="*/ 37 w 67"/>
                  <a:gd name="T95" fmla="*/ 18 h 94"/>
                  <a:gd name="T96" fmla="*/ 49 w 67"/>
                  <a:gd name="T97" fmla="*/ 20 h 94"/>
                  <a:gd name="T98" fmla="*/ 55 w 67"/>
                  <a:gd name="T99" fmla="*/ 16 h 94"/>
                  <a:gd name="T100" fmla="*/ 64 w 67"/>
                  <a:gd name="T101" fmla="*/ 8 h 94"/>
                  <a:gd name="T102" fmla="*/ 65 w 67"/>
                  <a:gd name="T103" fmla="*/ 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94">
                    <a:moveTo>
                      <a:pt x="65" y="2"/>
                    </a:moveTo>
                    <a:cubicBezTo>
                      <a:pt x="64" y="1"/>
                      <a:pt x="62" y="0"/>
                      <a:pt x="60" y="2"/>
                    </a:cubicBezTo>
                    <a:cubicBezTo>
                      <a:pt x="46" y="12"/>
                      <a:pt x="46" y="12"/>
                      <a:pt x="46" y="12"/>
                    </a:cubicBezTo>
                    <a:cubicBezTo>
                      <a:pt x="34" y="9"/>
                      <a:pt x="34" y="9"/>
                      <a:pt x="34" y="9"/>
                    </a:cubicBezTo>
                    <a:cubicBezTo>
                      <a:pt x="33" y="9"/>
                      <a:pt x="32" y="8"/>
                      <a:pt x="31" y="8"/>
                    </a:cubicBezTo>
                    <a:cubicBezTo>
                      <a:pt x="31" y="8"/>
                      <a:pt x="31" y="8"/>
                      <a:pt x="31" y="8"/>
                    </a:cubicBezTo>
                    <a:cubicBezTo>
                      <a:pt x="31" y="8"/>
                      <a:pt x="31" y="8"/>
                      <a:pt x="31" y="8"/>
                    </a:cubicBezTo>
                    <a:cubicBezTo>
                      <a:pt x="31" y="8"/>
                      <a:pt x="30" y="8"/>
                      <a:pt x="30" y="8"/>
                    </a:cubicBezTo>
                    <a:cubicBezTo>
                      <a:pt x="30" y="8"/>
                      <a:pt x="30" y="8"/>
                      <a:pt x="30" y="8"/>
                    </a:cubicBezTo>
                    <a:cubicBezTo>
                      <a:pt x="29" y="8"/>
                      <a:pt x="29" y="8"/>
                      <a:pt x="29" y="8"/>
                    </a:cubicBezTo>
                    <a:cubicBezTo>
                      <a:pt x="28" y="8"/>
                      <a:pt x="28" y="8"/>
                      <a:pt x="28" y="8"/>
                    </a:cubicBezTo>
                    <a:cubicBezTo>
                      <a:pt x="24" y="8"/>
                      <a:pt x="24" y="8"/>
                      <a:pt x="24" y="8"/>
                    </a:cubicBezTo>
                    <a:cubicBezTo>
                      <a:pt x="23" y="11"/>
                      <a:pt x="23" y="12"/>
                      <a:pt x="23" y="12"/>
                    </a:cubicBezTo>
                    <a:cubicBezTo>
                      <a:pt x="23" y="12"/>
                      <a:pt x="25" y="22"/>
                      <a:pt x="24" y="26"/>
                    </a:cubicBezTo>
                    <a:cubicBezTo>
                      <a:pt x="24" y="27"/>
                      <a:pt x="23" y="30"/>
                      <a:pt x="22" y="31"/>
                    </a:cubicBezTo>
                    <a:cubicBezTo>
                      <a:pt x="20" y="31"/>
                      <a:pt x="19" y="27"/>
                      <a:pt x="19" y="26"/>
                    </a:cubicBezTo>
                    <a:cubicBezTo>
                      <a:pt x="18" y="22"/>
                      <a:pt x="20" y="12"/>
                      <a:pt x="20" y="12"/>
                    </a:cubicBezTo>
                    <a:cubicBezTo>
                      <a:pt x="19" y="11"/>
                      <a:pt x="19" y="9"/>
                      <a:pt x="19" y="8"/>
                    </a:cubicBezTo>
                    <a:cubicBezTo>
                      <a:pt x="15" y="8"/>
                      <a:pt x="15" y="8"/>
                      <a:pt x="15" y="8"/>
                    </a:cubicBezTo>
                    <a:cubicBezTo>
                      <a:pt x="13" y="8"/>
                      <a:pt x="13" y="8"/>
                      <a:pt x="13" y="8"/>
                    </a:cubicBezTo>
                    <a:cubicBezTo>
                      <a:pt x="13" y="8"/>
                      <a:pt x="13" y="8"/>
                      <a:pt x="13" y="8"/>
                    </a:cubicBezTo>
                    <a:cubicBezTo>
                      <a:pt x="13" y="8"/>
                      <a:pt x="13" y="8"/>
                      <a:pt x="13" y="8"/>
                    </a:cubicBezTo>
                    <a:cubicBezTo>
                      <a:pt x="6" y="8"/>
                      <a:pt x="0" y="14"/>
                      <a:pt x="0" y="21"/>
                    </a:cubicBezTo>
                    <a:cubicBezTo>
                      <a:pt x="0" y="22"/>
                      <a:pt x="0" y="22"/>
                      <a:pt x="0" y="22"/>
                    </a:cubicBezTo>
                    <a:cubicBezTo>
                      <a:pt x="0" y="22"/>
                      <a:pt x="0" y="22"/>
                      <a:pt x="0" y="23"/>
                    </a:cubicBezTo>
                    <a:cubicBezTo>
                      <a:pt x="0" y="49"/>
                      <a:pt x="0" y="49"/>
                      <a:pt x="0" y="49"/>
                    </a:cubicBezTo>
                    <a:cubicBezTo>
                      <a:pt x="0" y="52"/>
                      <a:pt x="2" y="53"/>
                      <a:pt x="4" y="53"/>
                    </a:cubicBezTo>
                    <a:cubicBezTo>
                      <a:pt x="6" y="53"/>
                      <a:pt x="8" y="52"/>
                      <a:pt x="8" y="49"/>
                    </a:cubicBezTo>
                    <a:cubicBezTo>
                      <a:pt x="8" y="24"/>
                      <a:pt x="8" y="24"/>
                      <a:pt x="8" y="24"/>
                    </a:cubicBezTo>
                    <a:cubicBezTo>
                      <a:pt x="10" y="24"/>
                      <a:pt x="10" y="24"/>
                      <a:pt x="10" y="24"/>
                    </a:cubicBezTo>
                    <a:cubicBezTo>
                      <a:pt x="10" y="49"/>
                      <a:pt x="10" y="49"/>
                      <a:pt x="10" y="49"/>
                    </a:cubicBezTo>
                    <a:cubicBezTo>
                      <a:pt x="10" y="49"/>
                      <a:pt x="10" y="49"/>
                      <a:pt x="10" y="49"/>
                    </a:cubicBezTo>
                    <a:cubicBezTo>
                      <a:pt x="10" y="89"/>
                      <a:pt x="10" y="89"/>
                      <a:pt x="10" y="89"/>
                    </a:cubicBezTo>
                    <a:cubicBezTo>
                      <a:pt x="10" y="91"/>
                      <a:pt x="12" y="94"/>
                      <a:pt x="15" y="94"/>
                    </a:cubicBezTo>
                    <a:cubicBezTo>
                      <a:pt x="15" y="94"/>
                      <a:pt x="15" y="94"/>
                      <a:pt x="15" y="94"/>
                    </a:cubicBezTo>
                    <a:cubicBezTo>
                      <a:pt x="15" y="94"/>
                      <a:pt x="15" y="94"/>
                      <a:pt x="15" y="94"/>
                    </a:cubicBezTo>
                    <a:cubicBezTo>
                      <a:pt x="18" y="94"/>
                      <a:pt x="20" y="91"/>
                      <a:pt x="20" y="89"/>
                    </a:cubicBezTo>
                    <a:cubicBezTo>
                      <a:pt x="20" y="54"/>
                      <a:pt x="20" y="54"/>
                      <a:pt x="20" y="54"/>
                    </a:cubicBezTo>
                    <a:cubicBezTo>
                      <a:pt x="22" y="54"/>
                      <a:pt x="22" y="54"/>
                      <a:pt x="22" y="54"/>
                    </a:cubicBezTo>
                    <a:cubicBezTo>
                      <a:pt x="22" y="89"/>
                      <a:pt x="22" y="89"/>
                      <a:pt x="22" y="89"/>
                    </a:cubicBezTo>
                    <a:cubicBezTo>
                      <a:pt x="22" y="91"/>
                      <a:pt x="25" y="94"/>
                      <a:pt x="27" y="94"/>
                    </a:cubicBezTo>
                    <a:cubicBezTo>
                      <a:pt x="28" y="94"/>
                      <a:pt x="28" y="94"/>
                      <a:pt x="28" y="94"/>
                    </a:cubicBezTo>
                    <a:cubicBezTo>
                      <a:pt x="28" y="94"/>
                      <a:pt x="28" y="94"/>
                      <a:pt x="28" y="94"/>
                    </a:cubicBezTo>
                    <a:cubicBezTo>
                      <a:pt x="30" y="94"/>
                      <a:pt x="33" y="91"/>
                      <a:pt x="33" y="89"/>
                    </a:cubicBezTo>
                    <a:cubicBezTo>
                      <a:pt x="33" y="49"/>
                      <a:pt x="33" y="49"/>
                      <a:pt x="33" y="49"/>
                    </a:cubicBezTo>
                    <a:cubicBezTo>
                      <a:pt x="33" y="47"/>
                      <a:pt x="33" y="47"/>
                      <a:pt x="33" y="47"/>
                    </a:cubicBezTo>
                    <a:cubicBezTo>
                      <a:pt x="33" y="24"/>
                      <a:pt x="33" y="24"/>
                      <a:pt x="33" y="24"/>
                    </a:cubicBezTo>
                    <a:cubicBezTo>
                      <a:pt x="33" y="24"/>
                      <a:pt x="32" y="17"/>
                      <a:pt x="37" y="18"/>
                    </a:cubicBezTo>
                    <a:cubicBezTo>
                      <a:pt x="40" y="18"/>
                      <a:pt x="49" y="20"/>
                      <a:pt x="49" y="20"/>
                    </a:cubicBezTo>
                    <a:cubicBezTo>
                      <a:pt x="55" y="16"/>
                      <a:pt x="55" y="16"/>
                      <a:pt x="55" y="16"/>
                    </a:cubicBezTo>
                    <a:cubicBezTo>
                      <a:pt x="64" y="8"/>
                      <a:pt x="64" y="8"/>
                      <a:pt x="64" y="8"/>
                    </a:cubicBezTo>
                    <a:cubicBezTo>
                      <a:pt x="66" y="7"/>
                      <a:pt x="67" y="4"/>
                      <a:pt x="6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18"/>
              <p:cNvSpPr>
                <a:spLocks/>
              </p:cNvSpPr>
              <p:nvPr/>
            </p:nvSpPr>
            <p:spPr bwMode="auto">
              <a:xfrm>
                <a:off x="8686800" y="4875213"/>
                <a:ext cx="165100" cy="173038"/>
              </a:xfrm>
              <a:custGeom>
                <a:avLst/>
                <a:gdLst>
                  <a:gd name="T0" fmla="*/ 34 w 44"/>
                  <a:gd name="T1" fmla="*/ 1 h 46"/>
                  <a:gd name="T2" fmla="*/ 33 w 44"/>
                  <a:gd name="T3" fmla="*/ 0 h 46"/>
                  <a:gd name="T4" fmla="*/ 31 w 44"/>
                  <a:gd name="T5" fmla="*/ 2 h 46"/>
                  <a:gd name="T6" fmla="*/ 31 w 44"/>
                  <a:gd name="T7" fmla="*/ 6 h 46"/>
                  <a:gd name="T8" fmla="*/ 10 w 44"/>
                  <a:gd name="T9" fmla="*/ 19 h 46"/>
                  <a:gd name="T10" fmla="*/ 0 w 44"/>
                  <a:gd name="T11" fmla="*/ 45 h 46"/>
                  <a:gd name="T12" fmla="*/ 0 w 44"/>
                  <a:gd name="T13" fmla="*/ 46 h 46"/>
                  <a:gd name="T14" fmla="*/ 1 w 44"/>
                  <a:gd name="T15" fmla="*/ 46 h 46"/>
                  <a:gd name="T16" fmla="*/ 6 w 44"/>
                  <a:gd name="T17" fmla="*/ 46 h 46"/>
                  <a:gd name="T18" fmla="*/ 7 w 44"/>
                  <a:gd name="T19" fmla="*/ 45 h 46"/>
                  <a:gd name="T20" fmla="*/ 31 w 44"/>
                  <a:gd name="T21" fmla="*/ 13 h 46"/>
                  <a:gd name="T22" fmla="*/ 31 w 44"/>
                  <a:gd name="T23" fmla="*/ 16 h 46"/>
                  <a:gd name="T24" fmla="*/ 33 w 44"/>
                  <a:gd name="T25" fmla="*/ 18 h 46"/>
                  <a:gd name="T26" fmla="*/ 34 w 44"/>
                  <a:gd name="T27" fmla="*/ 18 h 46"/>
                  <a:gd name="T28" fmla="*/ 43 w 44"/>
                  <a:gd name="T29" fmla="*/ 11 h 46"/>
                  <a:gd name="T30" fmla="*/ 44 w 44"/>
                  <a:gd name="T31" fmla="*/ 9 h 46"/>
                  <a:gd name="T32" fmla="*/ 43 w 44"/>
                  <a:gd name="T33" fmla="*/ 8 h 46"/>
                  <a:gd name="T34" fmla="*/ 34 w 44"/>
                  <a:gd name="T35" fmla="*/ 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 h="46">
                    <a:moveTo>
                      <a:pt x="34" y="1"/>
                    </a:moveTo>
                    <a:cubicBezTo>
                      <a:pt x="34" y="0"/>
                      <a:pt x="34" y="0"/>
                      <a:pt x="33" y="0"/>
                    </a:cubicBezTo>
                    <a:cubicBezTo>
                      <a:pt x="32" y="0"/>
                      <a:pt x="31" y="1"/>
                      <a:pt x="31" y="2"/>
                    </a:cubicBezTo>
                    <a:cubicBezTo>
                      <a:pt x="31" y="6"/>
                      <a:pt x="31" y="6"/>
                      <a:pt x="31" y="6"/>
                    </a:cubicBezTo>
                    <a:cubicBezTo>
                      <a:pt x="22" y="8"/>
                      <a:pt x="16" y="12"/>
                      <a:pt x="10" y="19"/>
                    </a:cubicBezTo>
                    <a:cubicBezTo>
                      <a:pt x="4" y="27"/>
                      <a:pt x="1" y="35"/>
                      <a:pt x="0" y="45"/>
                    </a:cubicBezTo>
                    <a:cubicBezTo>
                      <a:pt x="0" y="45"/>
                      <a:pt x="0" y="45"/>
                      <a:pt x="0" y="46"/>
                    </a:cubicBezTo>
                    <a:cubicBezTo>
                      <a:pt x="0" y="46"/>
                      <a:pt x="0" y="46"/>
                      <a:pt x="1" y="46"/>
                    </a:cubicBezTo>
                    <a:cubicBezTo>
                      <a:pt x="6" y="46"/>
                      <a:pt x="6" y="46"/>
                      <a:pt x="6" y="46"/>
                    </a:cubicBezTo>
                    <a:cubicBezTo>
                      <a:pt x="7" y="46"/>
                      <a:pt x="7" y="46"/>
                      <a:pt x="7" y="45"/>
                    </a:cubicBezTo>
                    <a:cubicBezTo>
                      <a:pt x="9" y="30"/>
                      <a:pt x="16" y="18"/>
                      <a:pt x="31" y="13"/>
                    </a:cubicBezTo>
                    <a:cubicBezTo>
                      <a:pt x="31" y="16"/>
                      <a:pt x="31" y="16"/>
                      <a:pt x="31" y="16"/>
                    </a:cubicBezTo>
                    <a:cubicBezTo>
                      <a:pt x="31" y="17"/>
                      <a:pt x="32" y="18"/>
                      <a:pt x="33" y="18"/>
                    </a:cubicBezTo>
                    <a:cubicBezTo>
                      <a:pt x="34" y="18"/>
                      <a:pt x="34" y="18"/>
                      <a:pt x="34" y="18"/>
                    </a:cubicBezTo>
                    <a:cubicBezTo>
                      <a:pt x="43" y="11"/>
                      <a:pt x="43" y="11"/>
                      <a:pt x="43" y="11"/>
                    </a:cubicBezTo>
                    <a:cubicBezTo>
                      <a:pt x="44" y="11"/>
                      <a:pt x="44" y="10"/>
                      <a:pt x="44" y="9"/>
                    </a:cubicBezTo>
                    <a:cubicBezTo>
                      <a:pt x="44" y="9"/>
                      <a:pt x="44" y="8"/>
                      <a:pt x="43" y="8"/>
                    </a:cubicBezTo>
                    <a:lnTo>
                      <a:pt x="3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Freeform 19"/>
              <p:cNvSpPr>
                <a:spLocks noEditPoints="1"/>
              </p:cNvSpPr>
              <p:nvPr/>
            </p:nvSpPr>
            <p:spPr bwMode="auto">
              <a:xfrm>
                <a:off x="8769350" y="4965701"/>
                <a:ext cx="82550" cy="8255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Freeform 20"/>
              <p:cNvSpPr>
                <a:spLocks/>
              </p:cNvSpPr>
              <p:nvPr/>
            </p:nvSpPr>
            <p:spPr bwMode="auto">
              <a:xfrm>
                <a:off x="8629650" y="4875213"/>
                <a:ext cx="79375" cy="79375"/>
              </a:xfrm>
              <a:custGeom>
                <a:avLst/>
                <a:gdLst>
                  <a:gd name="T0" fmla="*/ 19 w 21"/>
                  <a:gd name="T1" fmla="*/ 8 h 21"/>
                  <a:gd name="T2" fmla="*/ 13 w 21"/>
                  <a:gd name="T3" fmla="*/ 8 h 21"/>
                  <a:gd name="T4" fmla="*/ 13 w 21"/>
                  <a:gd name="T5" fmla="*/ 2 h 21"/>
                  <a:gd name="T6" fmla="*/ 12 w 21"/>
                  <a:gd name="T7" fmla="*/ 0 h 21"/>
                  <a:gd name="T8" fmla="*/ 9 w 21"/>
                  <a:gd name="T9" fmla="*/ 0 h 21"/>
                  <a:gd name="T10" fmla="*/ 7 w 21"/>
                  <a:gd name="T11" fmla="*/ 2 h 21"/>
                  <a:gd name="T12" fmla="*/ 7 w 21"/>
                  <a:gd name="T13" fmla="*/ 8 h 21"/>
                  <a:gd name="T14" fmla="*/ 1 w 21"/>
                  <a:gd name="T15" fmla="*/ 8 h 21"/>
                  <a:gd name="T16" fmla="*/ 0 w 21"/>
                  <a:gd name="T17" fmla="*/ 9 h 21"/>
                  <a:gd name="T18" fmla="*/ 0 w 21"/>
                  <a:gd name="T19" fmla="*/ 12 h 21"/>
                  <a:gd name="T20" fmla="*/ 1 w 21"/>
                  <a:gd name="T21" fmla="*/ 14 h 21"/>
                  <a:gd name="T22" fmla="*/ 7 w 21"/>
                  <a:gd name="T23" fmla="*/ 14 h 21"/>
                  <a:gd name="T24" fmla="*/ 7 w 21"/>
                  <a:gd name="T25" fmla="*/ 20 h 21"/>
                  <a:gd name="T26" fmla="*/ 9 w 21"/>
                  <a:gd name="T27" fmla="*/ 21 h 21"/>
                  <a:gd name="T28" fmla="*/ 12 w 21"/>
                  <a:gd name="T29" fmla="*/ 21 h 21"/>
                  <a:gd name="T30" fmla="*/ 13 w 21"/>
                  <a:gd name="T31" fmla="*/ 20 h 21"/>
                  <a:gd name="T32" fmla="*/ 13 w 21"/>
                  <a:gd name="T33" fmla="*/ 14 h 21"/>
                  <a:gd name="T34" fmla="*/ 19 w 21"/>
                  <a:gd name="T35" fmla="*/ 14 h 21"/>
                  <a:gd name="T36" fmla="*/ 21 w 21"/>
                  <a:gd name="T37" fmla="*/ 12 h 21"/>
                  <a:gd name="T38" fmla="*/ 21 w 21"/>
                  <a:gd name="T39" fmla="*/ 9 h 21"/>
                  <a:gd name="T40" fmla="*/ 19 w 21"/>
                  <a:gd name="T41"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 h="21">
                    <a:moveTo>
                      <a:pt x="19" y="8"/>
                    </a:moveTo>
                    <a:cubicBezTo>
                      <a:pt x="13" y="8"/>
                      <a:pt x="13" y="8"/>
                      <a:pt x="13" y="8"/>
                    </a:cubicBezTo>
                    <a:cubicBezTo>
                      <a:pt x="13" y="2"/>
                      <a:pt x="13" y="2"/>
                      <a:pt x="13" y="2"/>
                    </a:cubicBezTo>
                    <a:cubicBezTo>
                      <a:pt x="13" y="1"/>
                      <a:pt x="13" y="0"/>
                      <a:pt x="12" y="0"/>
                    </a:cubicBezTo>
                    <a:cubicBezTo>
                      <a:pt x="9" y="0"/>
                      <a:pt x="9" y="0"/>
                      <a:pt x="9" y="0"/>
                    </a:cubicBezTo>
                    <a:cubicBezTo>
                      <a:pt x="8" y="0"/>
                      <a:pt x="7" y="1"/>
                      <a:pt x="7" y="2"/>
                    </a:cubicBezTo>
                    <a:cubicBezTo>
                      <a:pt x="7" y="8"/>
                      <a:pt x="7" y="8"/>
                      <a:pt x="7" y="8"/>
                    </a:cubicBezTo>
                    <a:cubicBezTo>
                      <a:pt x="1" y="8"/>
                      <a:pt x="1" y="8"/>
                      <a:pt x="1" y="8"/>
                    </a:cubicBezTo>
                    <a:cubicBezTo>
                      <a:pt x="0" y="8"/>
                      <a:pt x="0" y="8"/>
                      <a:pt x="0" y="9"/>
                    </a:cubicBezTo>
                    <a:cubicBezTo>
                      <a:pt x="0" y="12"/>
                      <a:pt x="0" y="12"/>
                      <a:pt x="0" y="12"/>
                    </a:cubicBezTo>
                    <a:cubicBezTo>
                      <a:pt x="0" y="13"/>
                      <a:pt x="0" y="14"/>
                      <a:pt x="1" y="14"/>
                    </a:cubicBezTo>
                    <a:cubicBezTo>
                      <a:pt x="7" y="14"/>
                      <a:pt x="7" y="14"/>
                      <a:pt x="7" y="14"/>
                    </a:cubicBezTo>
                    <a:cubicBezTo>
                      <a:pt x="7" y="20"/>
                      <a:pt x="7" y="20"/>
                      <a:pt x="7" y="20"/>
                    </a:cubicBezTo>
                    <a:cubicBezTo>
                      <a:pt x="7" y="20"/>
                      <a:pt x="8" y="21"/>
                      <a:pt x="9" y="21"/>
                    </a:cubicBezTo>
                    <a:cubicBezTo>
                      <a:pt x="12" y="21"/>
                      <a:pt x="12" y="21"/>
                      <a:pt x="12" y="21"/>
                    </a:cubicBezTo>
                    <a:cubicBezTo>
                      <a:pt x="13" y="21"/>
                      <a:pt x="13" y="20"/>
                      <a:pt x="13" y="20"/>
                    </a:cubicBezTo>
                    <a:cubicBezTo>
                      <a:pt x="13" y="14"/>
                      <a:pt x="13" y="14"/>
                      <a:pt x="13" y="14"/>
                    </a:cubicBezTo>
                    <a:cubicBezTo>
                      <a:pt x="19" y="14"/>
                      <a:pt x="19" y="14"/>
                      <a:pt x="19" y="14"/>
                    </a:cubicBezTo>
                    <a:cubicBezTo>
                      <a:pt x="20" y="14"/>
                      <a:pt x="21" y="13"/>
                      <a:pt x="21" y="12"/>
                    </a:cubicBezTo>
                    <a:cubicBezTo>
                      <a:pt x="21" y="9"/>
                      <a:pt x="21" y="9"/>
                      <a:pt x="21" y="9"/>
                    </a:cubicBezTo>
                    <a:cubicBezTo>
                      <a:pt x="21" y="8"/>
                      <a:pt x="20" y="8"/>
                      <a:pt x="19"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Freeform 21"/>
              <p:cNvSpPr>
                <a:spLocks/>
              </p:cNvSpPr>
              <p:nvPr/>
            </p:nvSpPr>
            <p:spPr bwMode="auto">
              <a:xfrm>
                <a:off x="8651875" y="5103813"/>
                <a:ext cx="176212" cy="184150"/>
              </a:xfrm>
              <a:custGeom>
                <a:avLst/>
                <a:gdLst>
                  <a:gd name="T0" fmla="*/ 47 w 47"/>
                  <a:gd name="T1" fmla="*/ 45 h 49"/>
                  <a:gd name="T2" fmla="*/ 27 w 47"/>
                  <a:gd name="T3" fmla="*/ 25 h 49"/>
                  <a:gd name="T4" fmla="*/ 27 w 47"/>
                  <a:gd name="T5" fmla="*/ 24 h 49"/>
                  <a:gd name="T6" fmla="*/ 27 w 47"/>
                  <a:gd name="T7" fmla="*/ 0 h 49"/>
                  <a:gd name="T8" fmla="*/ 21 w 47"/>
                  <a:gd name="T9" fmla="*/ 0 h 49"/>
                  <a:gd name="T10" fmla="*/ 21 w 47"/>
                  <a:gd name="T11" fmla="*/ 24 h 49"/>
                  <a:gd name="T12" fmla="*/ 20 w 47"/>
                  <a:gd name="T13" fmla="*/ 25 h 49"/>
                  <a:gd name="T14" fmla="*/ 0 w 47"/>
                  <a:gd name="T15" fmla="*/ 45 h 49"/>
                  <a:gd name="T16" fmla="*/ 5 w 47"/>
                  <a:gd name="T17" fmla="*/ 45 h 49"/>
                  <a:gd name="T18" fmla="*/ 19 w 47"/>
                  <a:gd name="T19" fmla="*/ 31 h 49"/>
                  <a:gd name="T20" fmla="*/ 20 w 47"/>
                  <a:gd name="T21" fmla="*/ 30 h 49"/>
                  <a:gd name="T22" fmla="*/ 21 w 47"/>
                  <a:gd name="T23" fmla="*/ 30 h 49"/>
                  <a:gd name="T24" fmla="*/ 22 w 47"/>
                  <a:gd name="T25" fmla="*/ 32 h 49"/>
                  <a:gd name="T26" fmla="*/ 22 w 47"/>
                  <a:gd name="T27" fmla="*/ 49 h 49"/>
                  <a:gd name="T28" fmla="*/ 26 w 47"/>
                  <a:gd name="T29" fmla="*/ 49 h 49"/>
                  <a:gd name="T30" fmla="*/ 26 w 47"/>
                  <a:gd name="T31" fmla="*/ 32 h 49"/>
                  <a:gd name="T32" fmla="*/ 26 w 47"/>
                  <a:gd name="T33" fmla="*/ 30 h 49"/>
                  <a:gd name="T34" fmla="*/ 27 w 47"/>
                  <a:gd name="T35" fmla="*/ 30 h 49"/>
                  <a:gd name="T36" fmla="*/ 28 w 47"/>
                  <a:gd name="T37" fmla="*/ 31 h 49"/>
                  <a:gd name="T38" fmla="*/ 42 w 47"/>
                  <a:gd name="T39" fmla="*/ 45 h 49"/>
                  <a:gd name="T40" fmla="*/ 47 w 47"/>
                  <a:gd name="T41" fmla="*/ 4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 h="49">
                    <a:moveTo>
                      <a:pt x="47" y="45"/>
                    </a:moveTo>
                    <a:cubicBezTo>
                      <a:pt x="27" y="25"/>
                      <a:pt x="27" y="25"/>
                      <a:pt x="27" y="25"/>
                    </a:cubicBezTo>
                    <a:cubicBezTo>
                      <a:pt x="27" y="25"/>
                      <a:pt x="27" y="24"/>
                      <a:pt x="27" y="24"/>
                    </a:cubicBezTo>
                    <a:cubicBezTo>
                      <a:pt x="27" y="0"/>
                      <a:pt x="27" y="0"/>
                      <a:pt x="27" y="0"/>
                    </a:cubicBezTo>
                    <a:cubicBezTo>
                      <a:pt x="21" y="0"/>
                      <a:pt x="21" y="0"/>
                      <a:pt x="21" y="0"/>
                    </a:cubicBezTo>
                    <a:cubicBezTo>
                      <a:pt x="21" y="24"/>
                      <a:pt x="21" y="24"/>
                      <a:pt x="21" y="24"/>
                    </a:cubicBezTo>
                    <a:cubicBezTo>
                      <a:pt x="21" y="24"/>
                      <a:pt x="20" y="25"/>
                      <a:pt x="20" y="25"/>
                    </a:cubicBezTo>
                    <a:cubicBezTo>
                      <a:pt x="0" y="45"/>
                      <a:pt x="0" y="45"/>
                      <a:pt x="0" y="45"/>
                    </a:cubicBezTo>
                    <a:cubicBezTo>
                      <a:pt x="5" y="45"/>
                      <a:pt x="5" y="45"/>
                      <a:pt x="5" y="45"/>
                    </a:cubicBezTo>
                    <a:cubicBezTo>
                      <a:pt x="19" y="31"/>
                      <a:pt x="19" y="31"/>
                      <a:pt x="19" y="31"/>
                    </a:cubicBezTo>
                    <a:cubicBezTo>
                      <a:pt x="20" y="30"/>
                      <a:pt x="20" y="30"/>
                      <a:pt x="20" y="30"/>
                    </a:cubicBezTo>
                    <a:cubicBezTo>
                      <a:pt x="21" y="30"/>
                      <a:pt x="21" y="30"/>
                      <a:pt x="21" y="30"/>
                    </a:cubicBezTo>
                    <a:cubicBezTo>
                      <a:pt x="21" y="31"/>
                      <a:pt x="22" y="31"/>
                      <a:pt x="22" y="32"/>
                    </a:cubicBezTo>
                    <a:cubicBezTo>
                      <a:pt x="22" y="49"/>
                      <a:pt x="22" y="49"/>
                      <a:pt x="22" y="49"/>
                    </a:cubicBezTo>
                    <a:cubicBezTo>
                      <a:pt x="26" y="49"/>
                      <a:pt x="26" y="49"/>
                      <a:pt x="26" y="49"/>
                    </a:cubicBezTo>
                    <a:cubicBezTo>
                      <a:pt x="26" y="32"/>
                      <a:pt x="26" y="32"/>
                      <a:pt x="26" y="32"/>
                    </a:cubicBezTo>
                    <a:cubicBezTo>
                      <a:pt x="26" y="31"/>
                      <a:pt x="26" y="31"/>
                      <a:pt x="26" y="30"/>
                    </a:cubicBezTo>
                    <a:cubicBezTo>
                      <a:pt x="27" y="30"/>
                      <a:pt x="27" y="30"/>
                      <a:pt x="27" y="30"/>
                    </a:cubicBezTo>
                    <a:cubicBezTo>
                      <a:pt x="27" y="30"/>
                      <a:pt x="28" y="30"/>
                      <a:pt x="28" y="31"/>
                    </a:cubicBezTo>
                    <a:cubicBezTo>
                      <a:pt x="42" y="45"/>
                      <a:pt x="42" y="45"/>
                      <a:pt x="42" y="45"/>
                    </a:cubicBezTo>
                    <a:lnTo>
                      <a:pt x="47"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22"/>
              <p:cNvSpPr>
                <a:spLocks/>
              </p:cNvSpPr>
              <p:nvPr/>
            </p:nvSpPr>
            <p:spPr bwMode="auto">
              <a:xfrm>
                <a:off x="8566150" y="4811713"/>
                <a:ext cx="352425" cy="44450"/>
              </a:xfrm>
              <a:custGeom>
                <a:avLst/>
                <a:gdLst>
                  <a:gd name="T0" fmla="*/ 88 w 94"/>
                  <a:gd name="T1" fmla="*/ 0 h 12"/>
                  <a:gd name="T2" fmla="*/ 5 w 94"/>
                  <a:gd name="T3" fmla="*/ 0 h 12"/>
                  <a:gd name="T4" fmla="*/ 0 w 94"/>
                  <a:gd name="T5" fmla="*/ 6 h 12"/>
                  <a:gd name="T6" fmla="*/ 0 w 94"/>
                  <a:gd name="T7" fmla="*/ 12 h 12"/>
                  <a:gd name="T8" fmla="*/ 94 w 94"/>
                  <a:gd name="T9" fmla="*/ 12 h 12"/>
                  <a:gd name="T10" fmla="*/ 94 w 94"/>
                  <a:gd name="T11" fmla="*/ 6 h 12"/>
                  <a:gd name="T12" fmla="*/ 88 w 94"/>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94" h="12">
                    <a:moveTo>
                      <a:pt x="88" y="0"/>
                    </a:moveTo>
                    <a:cubicBezTo>
                      <a:pt x="5" y="0"/>
                      <a:pt x="5" y="0"/>
                      <a:pt x="5" y="0"/>
                    </a:cubicBezTo>
                    <a:cubicBezTo>
                      <a:pt x="2" y="0"/>
                      <a:pt x="0" y="3"/>
                      <a:pt x="0" y="6"/>
                    </a:cubicBezTo>
                    <a:cubicBezTo>
                      <a:pt x="0" y="12"/>
                      <a:pt x="0" y="12"/>
                      <a:pt x="0" y="12"/>
                    </a:cubicBezTo>
                    <a:cubicBezTo>
                      <a:pt x="94" y="12"/>
                      <a:pt x="94" y="12"/>
                      <a:pt x="94" y="12"/>
                    </a:cubicBezTo>
                    <a:cubicBezTo>
                      <a:pt x="94" y="6"/>
                      <a:pt x="94" y="6"/>
                      <a:pt x="94" y="6"/>
                    </a:cubicBezTo>
                    <a:cubicBezTo>
                      <a:pt x="94" y="3"/>
                      <a:pt x="91" y="0"/>
                      <a:pt x="8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Freeform 23"/>
              <p:cNvSpPr>
                <a:spLocks/>
              </p:cNvSpPr>
              <p:nvPr/>
            </p:nvSpPr>
            <p:spPr bwMode="auto">
              <a:xfrm>
                <a:off x="8574088" y="4826001"/>
                <a:ext cx="336550" cy="258763"/>
              </a:xfrm>
              <a:custGeom>
                <a:avLst/>
                <a:gdLst>
                  <a:gd name="T0" fmla="*/ 82 w 90"/>
                  <a:gd name="T1" fmla="*/ 0 h 69"/>
                  <a:gd name="T2" fmla="*/ 8 w 90"/>
                  <a:gd name="T3" fmla="*/ 0 h 69"/>
                  <a:gd name="T4" fmla="*/ 0 w 90"/>
                  <a:gd name="T5" fmla="*/ 8 h 69"/>
                  <a:gd name="T6" fmla="*/ 0 w 90"/>
                  <a:gd name="T7" fmla="*/ 35 h 69"/>
                  <a:gd name="T8" fmla="*/ 5 w 90"/>
                  <a:gd name="T9" fmla="*/ 31 h 69"/>
                  <a:gd name="T10" fmla="*/ 5 w 90"/>
                  <a:gd name="T11" fmla="*/ 8 h 69"/>
                  <a:gd name="T12" fmla="*/ 8 w 90"/>
                  <a:gd name="T13" fmla="*/ 5 h 69"/>
                  <a:gd name="T14" fmla="*/ 82 w 90"/>
                  <a:gd name="T15" fmla="*/ 5 h 69"/>
                  <a:gd name="T16" fmla="*/ 85 w 90"/>
                  <a:gd name="T17" fmla="*/ 8 h 69"/>
                  <a:gd name="T18" fmla="*/ 85 w 90"/>
                  <a:gd name="T19" fmla="*/ 61 h 69"/>
                  <a:gd name="T20" fmla="*/ 82 w 90"/>
                  <a:gd name="T21" fmla="*/ 64 h 69"/>
                  <a:gd name="T22" fmla="*/ 8 w 90"/>
                  <a:gd name="T23" fmla="*/ 64 h 69"/>
                  <a:gd name="T24" fmla="*/ 5 w 90"/>
                  <a:gd name="T25" fmla="*/ 61 h 69"/>
                  <a:gd name="T26" fmla="*/ 5 w 90"/>
                  <a:gd name="T27" fmla="*/ 48 h 69"/>
                  <a:gd name="T28" fmla="*/ 0 w 90"/>
                  <a:gd name="T29" fmla="*/ 51 h 69"/>
                  <a:gd name="T30" fmla="*/ 0 w 90"/>
                  <a:gd name="T31" fmla="*/ 61 h 69"/>
                  <a:gd name="T32" fmla="*/ 8 w 90"/>
                  <a:gd name="T33" fmla="*/ 69 h 69"/>
                  <a:gd name="T34" fmla="*/ 82 w 90"/>
                  <a:gd name="T35" fmla="*/ 69 h 69"/>
                  <a:gd name="T36" fmla="*/ 90 w 90"/>
                  <a:gd name="T37" fmla="*/ 61 h 69"/>
                  <a:gd name="T38" fmla="*/ 90 w 90"/>
                  <a:gd name="T39" fmla="*/ 8 h 69"/>
                  <a:gd name="T40" fmla="*/ 82 w 90"/>
                  <a:gd name="T41"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0" h="69">
                    <a:moveTo>
                      <a:pt x="82" y="0"/>
                    </a:moveTo>
                    <a:cubicBezTo>
                      <a:pt x="8" y="0"/>
                      <a:pt x="8" y="0"/>
                      <a:pt x="8" y="0"/>
                    </a:cubicBezTo>
                    <a:cubicBezTo>
                      <a:pt x="3" y="0"/>
                      <a:pt x="0" y="4"/>
                      <a:pt x="0" y="8"/>
                    </a:cubicBezTo>
                    <a:cubicBezTo>
                      <a:pt x="0" y="35"/>
                      <a:pt x="0" y="35"/>
                      <a:pt x="0" y="35"/>
                    </a:cubicBezTo>
                    <a:cubicBezTo>
                      <a:pt x="5" y="31"/>
                      <a:pt x="5" y="31"/>
                      <a:pt x="5" y="31"/>
                    </a:cubicBezTo>
                    <a:cubicBezTo>
                      <a:pt x="5" y="8"/>
                      <a:pt x="5" y="8"/>
                      <a:pt x="5" y="8"/>
                    </a:cubicBezTo>
                    <a:cubicBezTo>
                      <a:pt x="5" y="6"/>
                      <a:pt x="6" y="5"/>
                      <a:pt x="8" y="5"/>
                    </a:cubicBezTo>
                    <a:cubicBezTo>
                      <a:pt x="82" y="5"/>
                      <a:pt x="82" y="5"/>
                      <a:pt x="82" y="5"/>
                    </a:cubicBezTo>
                    <a:cubicBezTo>
                      <a:pt x="83" y="5"/>
                      <a:pt x="85" y="6"/>
                      <a:pt x="85" y="8"/>
                    </a:cubicBezTo>
                    <a:cubicBezTo>
                      <a:pt x="85" y="61"/>
                      <a:pt x="85" y="61"/>
                      <a:pt x="85" y="61"/>
                    </a:cubicBezTo>
                    <a:cubicBezTo>
                      <a:pt x="85" y="62"/>
                      <a:pt x="83" y="64"/>
                      <a:pt x="82" y="64"/>
                    </a:cubicBezTo>
                    <a:cubicBezTo>
                      <a:pt x="8" y="64"/>
                      <a:pt x="8" y="64"/>
                      <a:pt x="8" y="64"/>
                    </a:cubicBezTo>
                    <a:cubicBezTo>
                      <a:pt x="6" y="64"/>
                      <a:pt x="5" y="62"/>
                      <a:pt x="5" y="61"/>
                    </a:cubicBezTo>
                    <a:cubicBezTo>
                      <a:pt x="5" y="48"/>
                      <a:pt x="5" y="48"/>
                      <a:pt x="5" y="48"/>
                    </a:cubicBezTo>
                    <a:cubicBezTo>
                      <a:pt x="0" y="51"/>
                      <a:pt x="0" y="51"/>
                      <a:pt x="0" y="51"/>
                    </a:cubicBezTo>
                    <a:cubicBezTo>
                      <a:pt x="0" y="61"/>
                      <a:pt x="0" y="61"/>
                      <a:pt x="0" y="61"/>
                    </a:cubicBezTo>
                    <a:cubicBezTo>
                      <a:pt x="0" y="65"/>
                      <a:pt x="3" y="69"/>
                      <a:pt x="8" y="69"/>
                    </a:cubicBezTo>
                    <a:cubicBezTo>
                      <a:pt x="82" y="69"/>
                      <a:pt x="82" y="69"/>
                      <a:pt x="82" y="69"/>
                    </a:cubicBezTo>
                    <a:cubicBezTo>
                      <a:pt x="86" y="69"/>
                      <a:pt x="90" y="65"/>
                      <a:pt x="90" y="61"/>
                    </a:cubicBezTo>
                    <a:cubicBezTo>
                      <a:pt x="90" y="8"/>
                      <a:pt x="90" y="8"/>
                      <a:pt x="90" y="8"/>
                    </a:cubicBezTo>
                    <a:cubicBezTo>
                      <a:pt x="90" y="4"/>
                      <a:pt x="86" y="0"/>
                      <a:pt x="8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3" name="TextBox 22"/>
            <p:cNvSpPr txBox="1"/>
            <p:nvPr/>
          </p:nvSpPr>
          <p:spPr>
            <a:xfrm>
              <a:off x="7856153" y="4227373"/>
              <a:ext cx="1344262" cy="646331"/>
            </a:xfrm>
            <a:prstGeom prst="rect">
              <a:avLst/>
            </a:prstGeom>
            <a:noFill/>
          </p:spPr>
          <p:txBody>
            <a:bodyPr wrap="square" rtlCol="0">
              <a:spAutoFit/>
            </a:bodyPr>
            <a:lstStyle/>
            <a:p>
              <a:pPr algn="ctr"/>
              <a:r>
                <a:rPr 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SAMPLE CONTENT</a:t>
              </a:r>
            </a:p>
          </p:txBody>
        </p:sp>
        <p:grpSp>
          <p:nvGrpSpPr>
            <p:cNvPr id="24" name="Group 30"/>
            <p:cNvGrpSpPr/>
            <p:nvPr/>
          </p:nvGrpSpPr>
          <p:grpSpPr>
            <a:xfrm>
              <a:off x="9639739" y="3153622"/>
              <a:ext cx="850235" cy="1206905"/>
              <a:chOff x="4959350" y="4113213"/>
              <a:chExt cx="374650" cy="531812"/>
            </a:xfrm>
            <a:solidFill>
              <a:schemeClr val="bg1"/>
            </a:solidFill>
          </p:grpSpPr>
          <p:sp>
            <p:nvSpPr>
              <p:cNvPr id="25" name="Oval 31"/>
              <p:cNvSpPr>
                <a:spLocks noChangeArrowheads="1"/>
              </p:cNvSpPr>
              <p:nvPr/>
            </p:nvSpPr>
            <p:spPr bwMode="auto">
              <a:xfrm>
                <a:off x="5113338" y="4267200"/>
                <a:ext cx="66675" cy="714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Freeform 32"/>
              <p:cNvSpPr>
                <a:spLocks/>
              </p:cNvSpPr>
              <p:nvPr/>
            </p:nvSpPr>
            <p:spPr bwMode="auto">
              <a:xfrm>
                <a:off x="5072063" y="4341813"/>
                <a:ext cx="149225" cy="303212"/>
              </a:xfrm>
              <a:custGeom>
                <a:avLst/>
                <a:gdLst>
                  <a:gd name="T0" fmla="*/ 40 w 40"/>
                  <a:gd name="T1" fmla="*/ 13 h 81"/>
                  <a:gd name="T2" fmla="*/ 40 w 40"/>
                  <a:gd name="T3" fmla="*/ 12 h 81"/>
                  <a:gd name="T4" fmla="*/ 28 w 40"/>
                  <a:gd name="T5" fmla="*/ 0 h 81"/>
                  <a:gd name="T6" fmla="*/ 28 w 40"/>
                  <a:gd name="T7" fmla="*/ 0 h 81"/>
                  <a:gd name="T8" fmla="*/ 28 w 40"/>
                  <a:gd name="T9" fmla="*/ 0 h 81"/>
                  <a:gd name="T10" fmla="*/ 26 w 40"/>
                  <a:gd name="T11" fmla="*/ 0 h 81"/>
                  <a:gd name="T12" fmla="*/ 22 w 40"/>
                  <a:gd name="T13" fmla="*/ 0 h 81"/>
                  <a:gd name="T14" fmla="*/ 21 w 40"/>
                  <a:gd name="T15" fmla="*/ 4 h 81"/>
                  <a:gd name="T16" fmla="*/ 23 w 40"/>
                  <a:gd name="T17" fmla="*/ 17 h 81"/>
                  <a:gd name="T18" fmla="*/ 20 w 40"/>
                  <a:gd name="T19" fmla="*/ 21 h 81"/>
                  <a:gd name="T20" fmla="*/ 18 w 40"/>
                  <a:gd name="T21" fmla="*/ 17 h 81"/>
                  <a:gd name="T22" fmla="*/ 19 w 40"/>
                  <a:gd name="T23" fmla="*/ 4 h 81"/>
                  <a:gd name="T24" fmla="*/ 18 w 40"/>
                  <a:gd name="T25" fmla="*/ 0 h 81"/>
                  <a:gd name="T26" fmla="*/ 14 w 40"/>
                  <a:gd name="T27" fmla="*/ 0 h 81"/>
                  <a:gd name="T28" fmla="*/ 12 w 40"/>
                  <a:gd name="T29" fmla="*/ 0 h 81"/>
                  <a:gd name="T30" fmla="*/ 12 w 40"/>
                  <a:gd name="T31" fmla="*/ 0 h 81"/>
                  <a:gd name="T32" fmla="*/ 12 w 40"/>
                  <a:gd name="T33" fmla="*/ 0 h 81"/>
                  <a:gd name="T34" fmla="*/ 0 w 40"/>
                  <a:gd name="T35" fmla="*/ 12 h 81"/>
                  <a:gd name="T36" fmla="*/ 0 w 40"/>
                  <a:gd name="T37" fmla="*/ 13 h 81"/>
                  <a:gd name="T38" fmla="*/ 0 w 40"/>
                  <a:gd name="T39" fmla="*/ 14 h 81"/>
                  <a:gd name="T40" fmla="*/ 0 w 40"/>
                  <a:gd name="T41" fmla="*/ 39 h 81"/>
                  <a:gd name="T42" fmla="*/ 4 w 40"/>
                  <a:gd name="T43" fmla="*/ 43 h 81"/>
                  <a:gd name="T44" fmla="*/ 8 w 40"/>
                  <a:gd name="T45" fmla="*/ 39 h 81"/>
                  <a:gd name="T46" fmla="*/ 8 w 40"/>
                  <a:gd name="T47" fmla="*/ 15 h 81"/>
                  <a:gd name="T48" fmla="*/ 9 w 40"/>
                  <a:gd name="T49" fmla="*/ 15 h 81"/>
                  <a:gd name="T50" fmla="*/ 9 w 40"/>
                  <a:gd name="T51" fmla="*/ 39 h 81"/>
                  <a:gd name="T52" fmla="*/ 9 w 40"/>
                  <a:gd name="T53" fmla="*/ 39 h 81"/>
                  <a:gd name="T54" fmla="*/ 9 w 40"/>
                  <a:gd name="T55" fmla="*/ 76 h 81"/>
                  <a:gd name="T56" fmla="*/ 14 w 40"/>
                  <a:gd name="T57" fmla="*/ 81 h 81"/>
                  <a:gd name="T58" fmla="*/ 14 w 40"/>
                  <a:gd name="T59" fmla="*/ 81 h 81"/>
                  <a:gd name="T60" fmla="*/ 14 w 40"/>
                  <a:gd name="T61" fmla="*/ 81 h 81"/>
                  <a:gd name="T62" fmla="*/ 19 w 40"/>
                  <a:gd name="T63" fmla="*/ 76 h 81"/>
                  <a:gd name="T64" fmla="*/ 19 w 40"/>
                  <a:gd name="T65" fmla="*/ 44 h 81"/>
                  <a:gd name="T66" fmla="*/ 21 w 40"/>
                  <a:gd name="T67" fmla="*/ 44 h 81"/>
                  <a:gd name="T68" fmla="*/ 21 w 40"/>
                  <a:gd name="T69" fmla="*/ 76 h 81"/>
                  <a:gd name="T70" fmla="*/ 26 w 40"/>
                  <a:gd name="T71" fmla="*/ 81 h 81"/>
                  <a:gd name="T72" fmla="*/ 26 w 40"/>
                  <a:gd name="T73" fmla="*/ 81 h 81"/>
                  <a:gd name="T74" fmla="*/ 26 w 40"/>
                  <a:gd name="T75" fmla="*/ 81 h 81"/>
                  <a:gd name="T76" fmla="*/ 31 w 40"/>
                  <a:gd name="T77" fmla="*/ 76 h 81"/>
                  <a:gd name="T78" fmla="*/ 31 w 40"/>
                  <a:gd name="T79" fmla="*/ 37 h 81"/>
                  <a:gd name="T80" fmla="*/ 31 w 40"/>
                  <a:gd name="T81" fmla="*/ 39 h 81"/>
                  <a:gd name="T82" fmla="*/ 31 w 40"/>
                  <a:gd name="T83" fmla="*/ 15 h 81"/>
                  <a:gd name="T84" fmla="*/ 32 w 40"/>
                  <a:gd name="T85" fmla="*/ 15 h 81"/>
                  <a:gd name="T86" fmla="*/ 32 w 40"/>
                  <a:gd name="T87" fmla="*/ 39 h 81"/>
                  <a:gd name="T88" fmla="*/ 36 w 40"/>
                  <a:gd name="T89" fmla="*/ 43 h 81"/>
                  <a:gd name="T90" fmla="*/ 40 w 40"/>
                  <a:gd name="T91" fmla="*/ 39 h 81"/>
                  <a:gd name="T92" fmla="*/ 40 w 40"/>
                  <a:gd name="T93" fmla="*/ 14 h 81"/>
                  <a:gd name="T94" fmla="*/ 40 w 40"/>
                  <a:gd name="T95" fmla="*/ 1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0" h="81">
                    <a:moveTo>
                      <a:pt x="40" y="13"/>
                    </a:moveTo>
                    <a:cubicBezTo>
                      <a:pt x="40" y="12"/>
                      <a:pt x="40" y="12"/>
                      <a:pt x="40" y="12"/>
                    </a:cubicBezTo>
                    <a:cubicBezTo>
                      <a:pt x="40" y="6"/>
                      <a:pt x="34" y="1"/>
                      <a:pt x="28" y="0"/>
                    </a:cubicBezTo>
                    <a:cubicBezTo>
                      <a:pt x="28" y="0"/>
                      <a:pt x="28" y="0"/>
                      <a:pt x="28" y="0"/>
                    </a:cubicBezTo>
                    <a:cubicBezTo>
                      <a:pt x="28" y="0"/>
                      <a:pt x="28" y="0"/>
                      <a:pt x="28" y="0"/>
                    </a:cubicBezTo>
                    <a:cubicBezTo>
                      <a:pt x="26" y="0"/>
                      <a:pt x="26" y="0"/>
                      <a:pt x="26" y="0"/>
                    </a:cubicBezTo>
                    <a:cubicBezTo>
                      <a:pt x="22" y="0"/>
                      <a:pt x="22" y="0"/>
                      <a:pt x="22" y="0"/>
                    </a:cubicBezTo>
                    <a:cubicBezTo>
                      <a:pt x="22" y="3"/>
                      <a:pt x="22" y="4"/>
                      <a:pt x="21" y="4"/>
                    </a:cubicBezTo>
                    <a:cubicBezTo>
                      <a:pt x="21" y="4"/>
                      <a:pt x="23" y="13"/>
                      <a:pt x="23" y="17"/>
                    </a:cubicBezTo>
                    <a:cubicBezTo>
                      <a:pt x="22" y="18"/>
                      <a:pt x="22" y="21"/>
                      <a:pt x="20" y="21"/>
                    </a:cubicBezTo>
                    <a:cubicBezTo>
                      <a:pt x="19" y="21"/>
                      <a:pt x="18" y="18"/>
                      <a:pt x="18" y="17"/>
                    </a:cubicBezTo>
                    <a:cubicBezTo>
                      <a:pt x="17" y="14"/>
                      <a:pt x="19" y="4"/>
                      <a:pt x="19" y="4"/>
                    </a:cubicBezTo>
                    <a:cubicBezTo>
                      <a:pt x="18" y="3"/>
                      <a:pt x="18" y="1"/>
                      <a:pt x="18" y="0"/>
                    </a:cubicBezTo>
                    <a:cubicBezTo>
                      <a:pt x="14" y="0"/>
                      <a:pt x="14" y="0"/>
                      <a:pt x="14" y="0"/>
                    </a:cubicBezTo>
                    <a:cubicBezTo>
                      <a:pt x="12" y="0"/>
                      <a:pt x="12" y="0"/>
                      <a:pt x="12" y="0"/>
                    </a:cubicBezTo>
                    <a:cubicBezTo>
                      <a:pt x="12" y="0"/>
                      <a:pt x="12" y="0"/>
                      <a:pt x="12" y="0"/>
                    </a:cubicBezTo>
                    <a:cubicBezTo>
                      <a:pt x="12" y="0"/>
                      <a:pt x="12" y="0"/>
                      <a:pt x="12" y="0"/>
                    </a:cubicBezTo>
                    <a:cubicBezTo>
                      <a:pt x="5" y="1"/>
                      <a:pt x="0" y="6"/>
                      <a:pt x="0" y="12"/>
                    </a:cubicBezTo>
                    <a:cubicBezTo>
                      <a:pt x="0" y="13"/>
                      <a:pt x="0" y="13"/>
                      <a:pt x="0" y="13"/>
                    </a:cubicBezTo>
                    <a:cubicBezTo>
                      <a:pt x="0" y="14"/>
                      <a:pt x="0" y="14"/>
                      <a:pt x="0" y="14"/>
                    </a:cubicBezTo>
                    <a:cubicBezTo>
                      <a:pt x="0" y="39"/>
                      <a:pt x="0" y="39"/>
                      <a:pt x="0" y="39"/>
                    </a:cubicBezTo>
                    <a:cubicBezTo>
                      <a:pt x="0" y="41"/>
                      <a:pt x="2" y="43"/>
                      <a:pt x="4" y="43"/>
                    </a:cubicBezTo>
                    <a:cubicBezTo>
                      <a:pt x="6" y="43"/>
                      <a:pt x="8" y="41"/>
                      <a:pt x="8" y="39"/>
                    </a:cubicBezTo>
                    <a:cubicBezTo>
                      <a:pt x="8" y="15"/>
                      <a:pt x="8" y="15"/>
                      <a:pt x="8" y="15"/>
                    </a:cubicBezTo>
                    <a:cubicBezTo>
                      <a:pt x="9" y="15"/>
                      <a:pt x="9" y="15"/>
                      <a:pt x="9" y="15"/>
                    </a:cubicBezTo>
                    <a:cubicBezTo>
                      <a:pt x="9" y="39"/>
                      <a:pt x="9" y="39"/>
                      <a:pt x="9" y="39"/>
                    </a:cubicBezTo>
                    <a:cubicBezTo>
                      <a:pt x="9" y="39"/>
                      <a:pt x="9" y="39"/>
                      <a:pt x="9" y="39"/>
                    </a:cubicBezTo>
                    <a:cubicBezTo>
                      <a:pt x="9" y="76"/>
                      <a:pt x="9" y="76"/>
                      <a:pt x="9" y="76"/>
                    </a:cubicBezTo>
                    <a:cubicBezTo>
                      <a:pt x="9" y="79"/>
                      <a:pt x="11" y="81"/>
                      <a:pt x="14" y="81"/>
                    </a:cubicBezTo>
                    <a:cubicBezTo>
                      <a:pt x="14" y="81"/>
                      <a:pt x="14" y="81"/>
                      <a:pt x="14" y="81"/>
                    </a:cubicBezTo>
                    <a:cubicBezTo>
                      <a:pt x="14" y="81"/>
                      <a:pt x="14" y="81"/>
                      <a:pt x="14" y="81"/>
                    </a:cubicBezTo>
                    <a:cubicBezTo>
                      <a:pt x="17" y="81"/>
                      <a:pt x="19" y="79"/>
                      <a:pt x="19" y="76"/>
                    </a:cubicBezTo>
                    <a:cubicBezTo>
                      <a:pt x="19" y="44"/>
                      <a:pt x="19" y="44"/>
                      <a:pt x="19" y="44"/>
                    </a:cubicBezTo>
                    <a:cubicBezTo>
                      <a:pt x="21" y="44"/>
                      <a:pt x="21" y="44"/>
                      <a:pt x="21" y="44"/>
                    </a:cubicBezTo>
                    <a:cubicBezTo>
                      <a:pt x="21" y="76"/>
                      <a:pt x="21" y="76"/>
                      <a:pt x="21" y="76"/>
                    </a:cubicBezTo>
                    <a:cubicBezTo>
                      <a:pt x="21" y="79"/>
                      <a:pt x="23" y="81"/>
                      <a:pt x="26" y="81"/>
                    </a:cubicBezTo>
                    <a:cubicBezTo>
                      <a:pt x="26" y="81"/>
                      <a:pt x="26" y="81"/>
                      <a:pt x="26" y="81"/>
                    </a:cubicBezTo>
                    <a:cubicBezTo>
                      <a:pt x="26" y="81"/>
                      <a:pt x="26" y="81"/>
                      <a:pt x="26" y="81"/>
                    </a:cubicBezTo>
                    <a:cubicBezTo>
                      <a:pt x="29" y="81"/>
                      <a:pt x="31" y="79"/>
                      <a:pt x="31" y="76"/>
                    </a:cubicBezTo>
                    <a:cubicBezTo>
                      <a:pt x="31" y="37"/>
                      <a:pt x="31" y="37"/>
                      <a:pt x="31" y="37"/>
                    </a:cubicBezTo>
                    <a:cubicBezTo>
                      <a:pt x="31" y="39"/>
                      <a:pt x="31" y="39"/>
                      <a:pt x="31" y="39"/>
                    </a:cubicBezTo>
                    <a:cubicBezTo>
                      <a:pt x="31" y="15"/>
                      <a:pt x="31" y="15"/>
                      <a:pt x="31" y="15"/>
                    </a:cubicBezTo>
                    <a:cubicBezTo>
                      <a:pt x="32" y="15"/>
                      <a:pt x="32" y="15"/>
                      <a:pt x="32" y="15"/>
                    </a:cubicBezTo>
                    <a:cubicBezTo>
                      <a:pt x="32" y="39"/>
                      <a:pt x="32" y="39"/>
                      <a:pt x="32" y="39"/>
                    </a:cubicBezTo>
                    <a:cubicBezTo>
                      <a:pt x="32" y="41"/>
                      <a:pt x="34" y="43"/>
                      <a:pt x="36" y="43"/>
                    </a:cubicBezTo>
                    <a:cubicBezTo>
                      <a:pt x="38" y="43"/>
                      <a:pt x="40" y="41"/>
                      <a:pt x="40" y="39"/>
                    </a:cubicBezTo>
                    <a:cubicBezTo>
                      <a:pt x="40" y="14"/>
                      <a:pt x="40" y="14"/>
                      <a:pt x="40" y="14"/>
                    </a:cubicBezTo>
                    <a:cubicBezTo>
                      <a:pt x="40" y="14"/>
                      <a:pt x="40" y="14"/>
                      <a:pt x="40"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Freeform 33"/>
              <p:cNvSpPr>
                <a:spLocks/>
              </p:cNvSpPr>
              <p:nvPr/>
            </p:nvSpPr>
            <p:spPr bwMode="auto">
              <a:xfrm>
                <a:off x="4959350" y="4113213"/>
                <a:ext cx="374650" cy="352425"/>
              </a:xfrm>
              <a:custGeom>
                <a:avLst/>
                <a:gdLst>
                  <a:gd name="T0" fmla="*/ 100 w 100"/>
                  <a:gd name="T1" fmla="*/ 51 h 94"/>
                  <a:gd name="T2" fmla="*/ 50 w 100"/>
                  <a:gd name="T3" fmla="*/ 0 h 94"/>
                  <a:gd name="T4" fmla="*/ 0 w 100"/>
                  <a:gd name="T5" fmla="*/ 51 h 94"/>
                  <a:gd name="T6" fmla="*/ 24 w 100"/>
                  <a:gd name="T7" fmla="*/ 94 h 94"/>
                  <a:gd name="T8" fmla="*/ 24 w 100"/>
                  <a:gd name="T9" fmla="*/ 78 h 94"/>
                  <a:gd name="T10" fmla="*/ 12 w 100"/>
                  <a:gd name="T11" fmla="*/ 51 h 94"/>
                  <a:gd name="T12" fmla="*/ 50 w 100"/>
                  <a:gd name="T13" fmla="*/ 13 h 94"/>
                  <a:gd name="T14" fmla="*/ 88 w 100"/>
                  <a:gd name="T15" fmla="*/ 51 h 94"/>
                  <a:gd name="T16" fmla="*/ 76 w 100"/>
                  <a:gd name="T17" fmla="*/ 78 h 94"/>
                  <a:gd name="T18" fmla="*/ 76 w 100"/>
                  <a:gd name="T19" fmla="*/ 94 h 94"/>
                  <a:gd name="T20" fmla="*/ 100 w 100"/>
                  <a:gd name="T21" fmla="*/ 5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0" h="94">
                    <a:moveTo>
                      <a:pt x="100" y="51"/>
                    </a:moveTo>
                    <a:cubicBezTo>
                      <a:pt x="100" y="23"/>
                      <a:pt x="78" y="0"/>
                      <a:pt x="50" y="0"/>
                    </a:cubicBezTo>
                    <a:cubicBezTo>
                      <a:pt x="22" y="0"/>
                      <a:pt x="0" y="23"/>
                      <a:pt x="0" y="51"/>
                    </a:cubicBezTo>
                    <a:cubicBezTo>
                      <a:pt x="0" y="69"/>
                      <a:pt x="9" y="85"/>
                      <a:pt x="24" y="94"/>
                    </a:cubicBezTo>
                    <a:cubicBezTo>
                      <a:pt x="24" y="78"/>
                      <a:pt x="24" y="78"/>
                      <a:pt x="24" y="78"/>
                    </a:cubicBezTo>
                    <a:cubicBezTo>
                      <a:pt x="17" y="71"/>
                      <a:pt x="12" y="61"/>
                      <a:pt x="12" y="51"/>
                    </a:cubicBezTo>
                    <a:cubicBezTo>
                      <a:pt x="12" y="30"/>
                      <a:pt x="29" y="13"/>
                      <a:pt x="50" y="13"/>
                    </a:cubicBezTo>
                    <a:cubicBezTo>
                      <a:pt x="71" y="13"/>
                      <a:pt x="88" y="30"/>
                      <a:pt x="88" y="51"/>
                    </a:cubicBezTo>
                    <a:cubicBezTo>
                      <a:pt x="88" y="61"/>
                      <a:pt x="83" y="71"/>
                      <a:pt x="76" y="78"/>
                    </a:cubicBezTo>
                    <a:cubicBezTo>
                      <a:pt x="76" y="94"/>
                      <a:pt x="76" y="94"/>
                      <a:pt x="76" y="94"/>
                    </a:cubicBezTo>
                    <a:cubicBezTo>
                      <a:pt x="91" y="85"/>
                      <a:pt x="100" y="69"/>
                      <a:pt x="100"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Freeform 34"/>
              <p:cNvSpPr>
                <a:spLocks/>
              </p:cNvSpPr>
              <p:nvPr/>
            </p:nvSpPr>
            <p:spPr bwMode="auto">
              <a:xfrm>
                <a:off x="5078413" y="4206875"/>
                <a:ext cx="52388" cy="60325"/>
              </a:xfrm>
              <a:custGeom>
                <a:avLst/>
                <a:gdLst>
                  <a:gd name="T0" fmla="*/ 14 w 14"/>
                  <a:gd name="T1" fmla="*/ 10 h 16"/>
                  <a:gd name="T2" fmla="*/ 9 w 14"/>
                  <a:gd name="T3" fmla="*/ 3 h 16"/>
                  <a:gd name="T4" fmla="*/ 2 w 14"/>
                  <a:gd name="T5" fmla="*/ 2 h 16"/>
                  <a:gd name="T6" fmla="*/ 1 w 14"/>
                  <a:gd name="T7" fmla="*/ 8 h 16"/>
                  <a:gd name="T8" fmla="*/ 6 w 14"/>
                  <a:gd name="T9" fmla="*/ 16 h 16"/>
                  <a:gd name="T10" fmla="*/ 14 w 14"/>
                  <a:gd name="T11" fmla="*/ 10 h 16"/>
                </a:gdLst>
                <a:ahLst/>
                <a:cxnLst>
                  <a:cxn ang="0">
                    <a:pos x="T0" y="T1"/>
                  </a:cxn>
                  <a:cxn ang="0">
                    <a:pos x="T2" y="T3"/>
                  </a:cxn>
                  <a:cxn ang="0">
                    <a:pos x="T4" y="T5"/>
                  </a:cxn>
                  <a:cxn ang="0">
                    <a:pos x="T6" y="T7"/>
                  </a:cxn>
                  <a:cxn ang="0">
                    <a:pos x="T8" y="T9"/>
                  </a:cxn>
                  <a:cxn ang="0">
                    <a:pos x="T10" y="T11"/>
                  </a:cxn>
                </a:cxnLst>
                <a:rect l="0" t="0" r="r" b="b"/>
                <a:pathLst>
                  <a:path w="14" h="16">
                    <a:moveTo>
                      <a:pt x="14" y="10"/>
                    </a:moveTo>
                    <a:cubicBezTo>
                      <a:pt x="9" y="3"/>
                      <a:pt x="9" y="3"/>
                      <a:pt x="9" y="3"/>
                    </a:cubicBezTo>
                    <a:cubicBezTo>
                      <a:pt x="8" y="1"/>
                      <a:pt x="4" y="0"/>
                      <a:pt x="2" y="2"/>
                    </a:cubicBezTo>
                    <a:cubicBezTo>
                      <a:pt x="0" y="3"/>
                      <a:pt x="0" y="6"/>
                      <a:pt x="1" y="8"/>
                    </a:cubicBezTo>
                    <a:cubicBezTo>
                      <a:pt x="6" y="16"/>
                      <a:pt x="6" y="16"/>
                      <a:pt x="6" y="16"/>
                    </a:cubicBezTo>
                    <a:cubicBezTo>
                      <a:pt x="8" y="13"/>
                      <a:pt x="11" y="11"/>
                      <a:pt x="14"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Freeform 35"/>
              <p:cNvSpPr>
                <a:spLocks/>
              </p:cNvSpPr>
              <p:nvPr/>
            </p:nvSpPr>
            <p:spPr bwMode="auto">
              <a:xfrm>
                <a:off x="5202238" y="4286250"/>
                <a:ext cx="68263" cy="33337"/>
              </a:xfrm>
              <a:custGeom>
                <a:avLst/>
                <a:gdLst>
                  <a:gd name="T0" fmla="*/ 0 w 18"/>
                  <a:gd name="T1" fmla="*/ 9 h 9"/>
                  <a:gd name="T2" fmla="*/ 13 w 18"/>
                  <a:gd name="T3" fmla="*/ 9 h 9"/>
                  <a:gd name="T4" fmla="*/ 18 w 18"/>
                  <a:gd name="T5" fmla="*/ 5 h 9"/>
                  <a:gd name="T6" fmla="*/ 13 w 18"/>
                  <a:gd name="T7" fmla="*/ 0 h 9"/>
                  <a:gd name="T8" fmla="*/ 0 w 18"/>
                  <a:gd name="T9" fmla="*/ 0 h 9"/>
                  <a:gd name="T10" fmla="*/ 1 w 18"/>
                  <a:gd name="T11" fmla="*/ 4 h 9"/>
                  <a:gd name="T12" fmla="*/ 0 w 18"/>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18" h="9">
                    <a:moveTo>
                      <a:pt x="0" y="9"/>
                    </a:moveTo>
                    <a:cubicBezTo>
                      <a:pt x="13" y="9"/>
                      <a:pt x="13" y="9"/>
                      <a:pt x="13" y="9"/>
                    </a:cubicBezTo>
                    <a:cubicBezTo>
                      <a:pt x="16" y="9"/>
                      <a:pt x="18" y="7"/>
                      <a:pt x="18" y="5"/>
                    </a:cubicBezTo>
                    <a:cubicBezTo>
                      <a:pt x="18" y="2"/>
                      <a:pt x="16" y="0"/>
                      <a:pt x="13" y="0"/>
                    </a:cubicBezTo>
                    <a:cubicBezTo>
                      <a:pt x="0" y="0"/>
                      <a:pt x="0" y="0"/>
                      <a:pt x="0" y="0"/>
                    </a:cubicBezTo>
                    <a:cubicBezTo>
                      <a:pt x="0" y="1"/>
                      <a:pt x="1" y="3"/>
                      <a:pt x="1" y="4"/>
                    </a:cubicBezTo>
                    <a:cubicBezTo>
                      <a:pt x="1" y="6"/>
                      <a:pt x="0" y="8"/>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31" name="矩形 30"/>
          <p:cNvSpPr/>
          <p:nvPr/>
        </p:nvSpPr>
        <p:spPr>
          <a:xfrm>
            <a:off x="982639" y="1335518"/>
            <a:ext cx="2492972" cy="400101"/>
          </a:xfrm>
          <a:prstGeom prst="rect">
            <a:avLst/>
          </a:prstGeom>
        </p:spPr>
        <p:txBody>
          <a:bodyPr wrap="none" lIns="91431" tIns="45716" rIns="91431" bIns="45716">
            <a:spAutoFit/>
          </a:bodyPr>
          <a:lstStyle/>
          <a:p>
            <a:r>
              <a:rPr lang="zh-CN" altLang="en-US" sz="2000" b="1" dirty="0">
                <a:solidFill>
                  <a:srgbClr val="0070C0"/>
                </a:solidFill>
                <a:latin typeface="微软雅黑" pitchFamily="34" charset="-122"/>
                <a:ea typeface="微软雅黑" pitchFamily="34" charset="-122"/>
                <a:sym typeface="微软雅黑" panose="020B0503020204020204" pitchFamily="34" charset="-122"/>
              </a:rPr>
              <a:t>移动互联网未来潜力</a:t>
            </a:r>
            <a:endParaRPr lang="en-US" altLang="zh-CN" sz="2000" b="1" dirty="0">
              <a:solidFill>
                <a:srgbClr val="0070C0"/>
              </a:solidFill>
              <a:latin typeface="微软雅黑" pitchFamily="34" charset="-122"/>
              <a:ea typeface="微软雅黑" pitchFamily="34" charset="-122"/>
              <a:sym typeface="微软雅黑" panose="020B0503020204020204" pitchFamily="34" charset="-122"/>
            </a:endParaRPr>
          </a:p>
        </p:txBody>
      </p:sp>
      <p:sp>
        <p:nvSpPr>
          <p:cNvPr id="32" name="矩形 47"/>
          <p:cNvSpPr>
            <a:spLocks noChangeArrowheads="1"/>
          </p:cNvSpPr>
          <p:nvPr/>
        </p:nvSpPr>
        <p:spPr bwMode="auto">
          <a:xfrm>
            <a:off x="982638" y="1794304"/>
            <a:ext cx="5904656" cy="3841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zh-CN" altLang="en-US" sz="1200" dirty="0">
                <a:solidFill>
                  <a:schemeClr val="tx1">
                    <a:lumMod val="50000"/>
                    <a:lumOff val="50000"/>
                  </a:schemeClr>
                </a:solidFill>
                <a:sym typeface="微软雅黑" panose="020B0503020204020204" pitchFamily="34" charset="-122"/>
              </a:rPr>
              <a:t>     在最近几年里，移动通信和互联网成为当今世界发展最快、市场潜力最大、前景最诱人的两大业务。它们的增长速度都是任何预测家未曾预料到的。迄今，全球移动用户已超过</a:t>
            </a:r>
            <a:r>
              <a:rPr lang="en-US" altLang="zh-CN" sz="1200" dirty="0">
                <a:solidFill>
                  <a:schemeClr val="tx1">
                    <a:lumMod val="50000"/>
                    <a:lumOff val="50000"/>
                  </a:schemeClr>
                </a:solidFill>
                <a:sym typeface="微软雅黑" panose="020B0503020204020204" pitchFamily="34" charset="-122"/>
              </a:rPr>
              <a:t>15</a:t>
            </a:r>
            <a:r>
              <a:rPr lang="zh-CN" altLang="en-US" sz="1200" dirty="0">
                <a:solidFill>
                  <a:schemeClr val="tx1">
                    <a:lumMod val="50000"/>
                    <a:lumOff val="50000"/>
                  </a:schemeClr>
                </a:solidFill>
                <a:sym typeface="微软雅黑" panose="020B0503020204020204" pitchFamily="34" charset="-122"/>
              </a:rPr>
              <a:t>亿，互联网用户也已逾</a:t>
            </a:r>
            <a:r>
              <a:rPr lang="en-US" altLang="zh-CN" sz="1200" dirty="0">
                <a:solidFill>
                  <a:schemeClr val="tx1">
                    <a:lumMod val="50000"/>
                    <a:lumOff val="50000"/>
                  </a:schemeClr>
                </a:solidFill>
                <a:sym typeface="微软雅黑" panose="020B0503020204020204" pitchFamily="34" charset="-122"/>
              </a:rPr>
              <a:t>7</a:t>
            </a:r>
            <a:r>
              <a:rPr lang="zh-CN" altLang="en-US" sz="1200" dirty="0">
                <a:solidFill>
                  <a:schemeClr val="tx1">
                    <a:lumMod val="50000"/>
                    <a:lumOff val="50000"/>
                  </a:schemeClr>
                </a:solidFill>
                <a:sym typeface="微软雅黑" panose="020B0503020204020204" pitchFamily="34" charset="-122"/>
              </a:rPr>
              <a:t>亿。</a:t>
            </a:r>
            <a:endParaRPr lang="en-US" altLang="zh-CN" sz="1200" dirty="0">
              <a:solidFill>
                <a:schemeClr val="tx1">
                  <a:lumMod val="50000"/>
                  <a:lumOff val="50000"/>
                </a:schemeClr>
              </a:solidFill>
              <a:sym typeface="微软雅黑" panose="020B0503020204020204" pitchFamily="34" charset="-122"/>
            </a:endParaRPr>
          </a:p>
          <a:p>
            <a:pPr>
              <a:lnSpc>
                <a:spcPct val="150000"/>
              </a:lnSpc>
              <a:buNone/>
            </a:pPr>
            <a:endParaRPr lang="en-US" altLang="zh-CN" sz="1200" dirty="0">
              <a:solidFill>
                <a:schemeClr val="tx1">
                  <a:lumMod val="50000"/>
                  <a:lumOff val="50000"/>
                </a:schemeClr>
              </a:solidFill>
              <a:sym typeface="微软雅黑" panose="020B0503020204020204" pitchFamily="34" charset="-122"/>
            </a:endParaRPr>
          </a:p>
          <a:p>
            <a:pPr>
              <a:lnSpc>
                <a:spcPct val="150000"/>
              </a:lnSpc>
              <a:buNone/>
            </a:pPr>
            <a:r>
              <a:rPr lang="en-US" altLang="zh-CN" sz="1200" dirty="0">
                <a:solidFill>
                  <a:schemeClr val="tx1">
                    <a:lumMod val="50000"/>
                    <a:lumOff val="50000"/>
                  </a:schemeClr>
                </a:solidFill>
                <a:sym typeface="微软雅黑" panose="020B0503020204020204" pitchFamily="34" charset="-122"/>
              </a:rPr>
              <a:t>     </a:t>
            </a:r>
            <a:r>
              <a:rPr lang="zh-CN" altLang="en-US" sz="1200" dirty="0">
                <a:solidFill>
                  <a:schemeClr val="tx1">
                    <a:lumMod val="50000"/>
                    <a:lumOff val="50000"/>
                  </a:schemeClr>
                </a:solidFill>
                <a:sym typeface="微软雅黑" panose="020B0503020204020204" pitchFamily="34" charset="-122"/>
              </a:rPr>
              <a:t>中国移动通信用户总数超过</a:t>
            </a:r>
            <a:r>
              <a:rPr lang="en-US" altLang="zh-CN" sz="1200" dirty="0">
                <a:solidFill>
                  <a:schemeClr val="tx1">
                    <a:lumMod val="50000"/>
                    <a:lumOff val="50000"/>
                  </a:schemeClr>
                </a:solidFill>
                <a:sym typeface="微软雅黑" panose="020B0503020204020204" pitchFamily="34" charset="-122"/>
              </a:rPr>
              <a:t>3.6</a:t>
            </a:r>
            <a:r>
              <a:rPr lang="zh-CN" altLang="en-US" sz="1200" dirty="0">
                <a:solidFill>
                  <a:schemeClr val="tx1">
                    <a:lumMod val="50000"/>
                    <a:lumOff val="50000"/>
                  </a:schemeClr>
                </a:solidFill>
                <a:sym typeface="微软雅黑" panose="020B0503020204020204" pitchFamily="34" charset="-122"/>
              </a:rPr>
              <a:t>亿，互联网用户总数则超过</a:t>
            </a:r>
            <a:r>
              <a:rPr lang="en-US" altLang="zh-CN" sz="1200" dirty="0">
                <a:solidFill>
                  <a:schemeClr val="tx1">
                    <a:lumMod val="50000"/>
                    <a:lumOff val="50000"/>
                  </a:schemeClr>
                </a:solidFill>
                <a:sym typeface="微软雅黑" panose="020B0503020204020204" pitchFamily="34" charset="-122"/>
              </a:rPr>
              <a:t>1</a:t>
            </a:r>
            <a:r>
              <a:rPr lang="zh-CN" altLang="en-US" sz="1200" dirty="0">
                <a:solidFill>
                  <a:schemeClr val="tx1">
                    <a:lumMod val="50000"/>
                    <a:lumOff val="50000"/>
                  </a:schemeClr>
                </a:solidFill>
                <a:sym typeface="微软雅黑" panose="020B0503020204020204" pitchFamily="34" charset="-122"/>
              </a:rPr>
              <a:t>亿。这一历史上从来没有过的高速增长现象反映了随着时代与技术的进步，人类对移动性和信息的需求急剧上升。越来越多的人希望在移动的过程中高速地接入互联网，获取急需的信息，完成想做的事情。</a:t>
            </a:r>
            <a:endParaRPr lang="en-US" altLang="zh-CN" sz="1200" dirty="0">
              <a:solidFill>
                <a:schemeClr val="tx1">
                  <a:lumMod val="50000"/>
                  <a:lumOff val="50000"/>
                </a:schemeClr>
              </a:solidFill>
              <a:sym typeface="微软雅黑" panose="020B0503020204020204" pitchFamily="34" charset="-122"/>
            </a:endParaRPr>
          </a:p>
          <a:p>
            <a:pPr>
              <a:lnSpc>
                <a:spcPct val="150000"/>
              </a:lnSpc>
              <a:buNone/>
            </a:pPr>
            <a:r>
              <a:rPr lang="en-US" altLang="zh-CN" sz="1200" dirty="0">
                <a:solidFill>
                  <a:schemeClr val="tx1">
                    <a:lumMod val="50000"/>
                    <a:lumOff val="50000"/>
                  </a:schemeClr>
                </a:solidFill>
                <a:sym typeface="微软雅黑" panose="020B0503020204020204" pitchFamily="34" charset="-122"/>
              </a:rPr>
              <a:t>     </a:t>
            </a:r>
          </a:p>
          <a:p>
            <a:pPr>
              <a:lnSpc>
                <a:spcPct val="150000"/>
              </a:lnSpc>
              <a:buNone/>
            </a:pPr>
            <a:r>
              <a:rPr lang="en-US" altLang="zh-CN" sz="1200" dirty="0">
                <a:solidFill>
                  <a:schemeClr val="tx1">
                    <a:lumMod val="50000"/>
                    <a:lumOff val="50000"/>
                  </a:schemeClr>
                </a:solidFill>
                <a:sym typeface="微软雅黑" panose="020B0503020204020204" pitchFamily="34" charset="-122"/>
              </a:rPr>
              <a:t>     </a:t>
            </a:r>
            <a:r>
              <a:rPr lang="zh-CN" altLang="en-US" sz="1200" dirty="0">
                <a:solidFill>
                  <a:schemeClr val="tx1">
                    <a:lumMod val="50000"/>
                    <a:lumOff val="50000"/>
                  </a:schemeClr>
                </a:solidFill>
                <a:sym typeface="微软雅黑" panose="020B0503020204020204" pitchFamily="34" charset="-122"/>
              </a:rPr>
              <a:t>所以，出现的移动与互联网相结合的趋势是历史的必然。移动互联网正逐渐渗透到人们生活、工作的各个领域，短信、铃图下载、移动音乐、手机游戏、视频应用、手机支付、位置服务等丰富多彩的移动互联网应用迅猛发展，正在深刻改变信息时代的社会生活，移动互联网经过几年的曲折前行，终于迎来了新的发展高潮。</a:t>
            </a:r>
          </a:p>
        </p:txBody>
      </p:sp>
    </p:spTree>
    <p:extLst>
      <p:ext uri="{BB962C8B-B14F-4D97-AF65-F5344CB8AC3E}">
        <p14:creationId xmlns:p14="http://schemas.microsoft.com/office/powerpoint/2010/main" val="25799815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1000"/>
                                        <p:tgtEl>
                                          <p:spTgt spid="30"/>
                                        </p:tgtEl>
                                      </p:cBhvr>
                                    </p:animEffect>
                                    <p:anim calcmode="lin" valueType="num">
                                      <p:cBhvr>
                                        <p:cTn id="19" dur="1000" fill="hold"/>
                                        <p:tgtEl>
                                          <p:spTgt spid="30"/>
                                        </p:tgtEl>
                                        <p:attrNameLst>
                                          <p:attrName>ppt_x</p:attrName>
                                        </p:attrNameLst>
                                      </p:cBhvr>
                                      <p:tavLst>
                                        <p:tav tm="0">
                                          <p:val>
                                            <p:strVal val="#ppt_x"/>
                                          </p:val>
                                        </p:tav>
                                        <p:tav tm="100000">
                                          <p:val>
                                            <p:strVal val="#ppt_x"/>
                                          </p:val>
                                        </p:tav>
                                      </p:tavLst>
                                    </p:anim>
                                    <p:anim calcmode="lin" valueType="num">
                                      <p:cBhvr>
                                        <p:cTn id="20" dur="1000" fill="hold"/>
                                        <p:tgtEl>
                                          <p:spTgt spid="30"/>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22" presetClass="entr" presetSubtype="8"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wipe(left)">
                                      <p:cBhvr>
                                        <p:cTn id="24" dur="400"/>
                                        <p:tgtEl>
                                          <p:spTgt spid="31"/>
                                        </p:tgtEl>
                                      </p:cBhvr>
                                    </p:animEffect>
                                  </p:childTnLst>
                                </p:cTn>
                              </p:par>
                            </p:childTnLst>
                          </p:cTn>
                        </p:par>
                        <p:par>
                          <p:cTn id="25" fill="hold">
                            <p:stCondLst>
                              <p:cond delay="2900"/>
                            </p:stCondLst>
                            <p:childTnLst>
                              <p:par>
                                <p:cTn id="26" presetID="22" presetClass="entr" presetSubtype="8"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wipe(left)">
                                      <p:cBhvr>
                                        <p:cTn id="28" dur="4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31" grpId="0"/>
      <p:bldP spid="3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2558" y="-27384"/>
            <a:ext cx="432048" cy="692696"/>
          </a:xfrm>
          <a:prstGeom prst="rect">
            <a:avLst/>
          </a:prstGeom>
          <a:solidFill>
            <a:srgbClr val="0070C0"/>
          </a:solidFill>
          <a:ln>
            <a:noFill/>
          </a:ln>
          <a:effectLst>
            <a:outerShdw blurRad="254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文本框 9"/>
          <p:cNvSpPr txBox="1"/>
          <p:nvPr/>
        </p:nvSpPr>
        <p:spPr>
          <a:xfrm>
            <a:off x="838622" y="188640"/>
            <a:ext cx="1512168" cy="377026"/>
          </a:xfrm>
          <a:prstGeom prst="rect">
            <a:avLst/>
          </a:prstGeom>
          <a:noFill/>
        </p:spPr>
        <p:txBody>
          <a:bodyPr wrap="square" lIns="68580" tIns="34290" rIns="68580" bIns="34290" rtlCol="0">
            <a:spAutoFit/>
          </a:bodyPr>
          <a:lstStyle/>
          <a:p>
            <a:pPr marL="0" lvl="1"/>
            <a:r>
              <a:rPr lang="zh-CN" altLang="en-US" sz="2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多媒体应用</a:t>
            </a:r>
          </a:p>
        </p:txBody>
      </p:sp>
      <p:sp>
        <p:nvSpPr>
          <p:cNvPr id="4" name="矩形 3"/>
          <p:cNvSpPr/>
          <p:nvPr/>
        </p:nvSpPr>
        <p:spPr>
          <a:xfrm>
            <a:off x="11927854" y="5949280"/>
            <a:ext cx="262558" cy="906934"/>
          </a:xfrm>
          <a:prstGeom prst="rect">
            <a:avLst/>
          </a:prstGeom>
          <a:solidFill>
            <a:srgbClr val="0070C0"/>
          </a:solidFill>
          <a:ln>
            <a:noFill/>
          </a:ln>
          <a:effectLst>
            <a:outerShdw blurRad="355600" dist="1016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10919742" y="6165304"/>
            <a:ext cx="1008112" cy="523220"/>
          </a:xfrm>
          <a:prstGeom prst="rect">
            <a:avLst/>
          </a:prstGeom>
          <a:noFill/>
        </p:spPr>
        <p:txBody>
          <a:bodyPr wrap="square" rtlCol="0">
            <a:spAutoFit/>
          </a:bodyPr>
          <a:lstStyle/>
          <a:p>
            <a:pPr algn="ctr"/>
            <a:r>
              <a:rPr lang="en-US" altLang="zh-CN"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-22-</a:t>
            </a:r>
            <a:endParaRPr lang="zh-CN" altLang="en-US"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7410" name="Picture 2" descr="C:\Users\Administrator\Desktop\素材中国 sccn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390997"/>
            <a:ext cx="9335566" cy="4465218"/>
          </a:xfrm>
          <a:prstGeom prst="rect">
            <a:avLst/>
          </a:prstGeom>
          <a:noFill/>
          <a:extLst>
            <a:ext uri="{909E8E84-426E-40DD-AFC4-6F175D3DCCD1}">
              <a14:hiddenFill xmlns:a14="http://schemas.microsoft.com/office/drawing/2010/main">
                <a:solidFill>
                  <a:srgbClr val="FFFFFF"/>
                </a:solidFill>
              </a14:hiddenFill>
            </a:ext>
          </a:extLst>
        </p:spPr>
      </p:pic>
      <p:sp>
        <p:nvSpPr>
          <p:cNvPr id="7" name="Flowchart: Manual Input 8"/>
          <p:cNvSpPr/>
          <p:nvPr/>
        </p:nvSpPr>
        <p:spPr>
          <a:xfrm flipV="1">
            <a:off x="1774726" y="1363510"/>
            <a:ext cx="600740" cy="818707"/>
          </a:xfrm>
          <a:prstGeom prst="flowChartManualInpu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Box 7"/>
          <p:cNvSpPr txBox="1"/>
          <p:nvPr/>
        </p:nvSpPr>
        <p:spPr>
          <a:xfrm>
            <a:off x="1825669" y="1340768"/>
            <a:ext cx="514885" cy="769441"/>
          </a:xfrm>
          <a:prstGeom prst="rect">
            <a:avLst/>
          </a:prstGeom>
          <a:noFill/>
        </p:spPr>
        <p:txBody>
          <a:bodyPr wrap="none" rtlCol="0">
            <a:spAutoFit/>
          </a:bodyPr>
          <a:lstStyle/>
          <a:p>
            <a:r>
              <a:rPr lang="en-US" altLang="zh-CN" sz="44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1</a:t>
            </a:r>
          </a:p>
        </p:txBody>
      </p:sp>
      <p:grpSp>
        <p:nvGrpSpPr>
          <p:cNvPr id="9" name="Group 58"/>
          <p:cNvGrpSpPr/>
          <p:nvPr/>
        </p:nvGrpSpPr>
        <p:grpSpPr>
          <a:xfrm>
            <a:off x="2638822" y="1340768"/>
            <a:ext cx="2160241" cy="768675"/>
            <a:chOff x="7174424" y="1256132"/>
            <a:chExt cx="2160241" cy="768675"/>
          </a:xfrm>
        </p:grpSpPr>
        <p:sp>
          <p:nvSpPr>
            <p:cNvPr id="10" name="TextBox 9"/>
            <p:cNvSpPr txBox="1"/>
            <p:nvPr/>
          </p:nvSpPr>
          <p:spPr>
            <a:xfrm>
              <a:off x="7174425" y="1600395"/>
              <a:ext cx="2160240" cy="424412"/>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a:t>
              </a:r>
            </a:p>
          </p:txBody>
        </p:sp>
        <p:sp>
          <p:nvSpPr>
            <p:cNvPr id="11" name="Rectangle 47"/>
            <p:cNvSpPr/>
            <p:nvPr/>
          </p:nvSpPr>
          <p:spPr>
            <a:xfrm>
              <a:off x="7174424" y="1256132"/>
              <a:ext cx="1282402" cy="307777"/>
            </a:xfrm>
            <a:prstGeom prst="rect">
              <a:avLst/>
            </a:prstGeom>
          </p:spPr>
          <p:txBody>
            <a:bodyPr wrap="none" lIns="0" tIns="0" rIns="0" bIns="0">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多媒体应用</a:t>
              </a:r>
              <a:endParaRPr lang="en-US" sz="20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7" name="Flowchart: Manual Input 8"/>
          <p:cNvSpPr/>
          <p:nvPr/>
        </p:nvSpPr>
        <p:spPr>
          <a:xfrm flipV="1">
            <a:off x="5015085" y="1363510"/>
            <a:ext cx="600740" cy="818707"/>
          </a:xfrm>
          <a:prstGeom prst="flowChartManualInpu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TextBox 17"/>
          <p:cNvSpPr txBox="1"/>
          <p:nvPr/>
        </p:nvSpPr>
        <p:spPr>
          <a:xfrm>
            <a:off x="5066028" y="1340768"/>
            <a:ext cx="514885" cy="769441"/>
          </a:xfrm>
          <a:prstGeom prst="rect">
            <a:avLst/>
          </a:prstGeom>
          <a:noFill/>
        </p:spPr>
        <p:txBody>
          <a:bodyPr wrap="none" rtlCol="0">
            <a:spAutoFit/>
          </a:bodyPr>
          <a:lstStyle/>
          <a:p>
            <a:r>
              <a:rPr lang="en-US" altLang="zh-CN" sz="44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2</a:t>
            </a:r>
          </a:p>
        </p:txBody>
      </p:sp>
      <p:grpSp>
        <p:nvGrpSpPr>
          <p:cNvPr id="19" name="Group 58"/>
          <p:cNvGrpSpPr/>
          <p:nvPr/>
        </p:nvGrpSpPr>
        <p:grpSpPr>
          <a:xfrm>
            <a:off x="5879181" y="1340768"/>
            <a:ext cx="2160241" cy="768675"/>
            <a:chOff x="7174424" y="1256132"/>
            <a:chExt cx="2160241" cy="768675"/>
          </a:xfrm>
        </p:grpSpPr>
        <p:sp>
          <p:nvSpPr>
            <p:cNvPr id="20" name="TextBox 19"/>
            <p:cNvSpPr txBox="1"/>
            <p:nvPr/>
          </p:nvSpPr>
          <p:spPr>
            <a:xfrm>
              <a:off x="7174425" y="1600395"/>
              <a:ext cx="2160240" cy="424412"/>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a:t>
              </a:r>
            </a:p>
          </p:txBody>
        </p:sp>
        <p:sp>
          <p:nvSpPr>
            <p:cNvPr id="21" name="Rectangle 47"/>
            <p:cNvSpPr/>
            <p:nvPr/>
          </p:nvSpPr>
          <p:spPr>
            <a:xfrm>
              <a:off x="7174424" y="1256132"/>
              <a:ext cx="1282402" cy="307777"/>
            </a:xfrm>
            <a:prstGeom prst="rect">
              <a:avLst/>
            </a:prstGeom>
          </p:spPr>
          <p:txBody>
            <a:bodyPr wrap="none" lIns="0" tIns="0" rIns="0" bIns="0">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多媒体应用</a:t>
              </a:r>
              <a:endParaRPr lang="en-US" sz="20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2" name="Flowchart: Manual Input 8"/>
          <p:cNvSpPr/>
          <p:nvPr/>
        </p:nvSpPr>
        <p:spPr>
          <a:xfrm flipV="1">
            <a:off x="8327454" y="1363510"/>
            <a:ext cx="600740" cy="818707"/>
          </a:xfrm>
          <a:prstGeom prst="flowChartManualInpu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TextBox 22"/>
          <p:cNvSpPr txBox="1"/>
          <p:nvPr/>
        </p:nvSpPr>
        <p:spPr>
          <a:xfrm>
            <a:off x="8378397" y="1340768"/>
            <a:ext cx="514885" cy="769441"/>
          </a:xfrm>
          <a:prstGeom prst="rect">
            <a:avLst/>
          </a:prstGeom>
          <a:noFill/>
        </p:spPr>
        <p:txBody>
          <a:bodyPr wrap="none" rtlCol="0">
            <a:spAutoFit/>
          </a:bodyPr>
          <a:lstStyle/>
          <a:p>
            <a:r>
              <a:rPr lang="en-US" altLang="zh-CN" sz="44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3</a:t>
            </a:r>
          </a:p>
        </p:txBody>
      </p:sp>
      <p:grpSp>
        <p:nvGrpSpPr>
          <p:cNvPr id="24" name="Group 58"/>
          <p:cNvGrpSpPr/>
          <p:nvPr/>
        </p:nvGrpSpPr>
        <p:grpSpPr>
          <a:xfrm>
            <a:off x="9191550" y="1340768"/>
            <a:ext cx="2160241" cy="768675"/>
            <a:chOff x="7174424" y="1256132"/>
            <a:chExt cx="2160241" cy="768675"/>
          </a:xfrm>
        </p:grpSpPr>
        <p:sp>
          <p:nvSpPr>
            <p:cNvPr id="25" name="TextBox 24"/>
            <p:cNvSpPr txBox="1"/>
            <p:nvPr/>
          </p:nvSpPr>
          <p:spPr>
            <a:xfrm>
              <a:off x="7174425" y="1600395"/>
              <a:ext cx="2160240" cy="424412"/>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a:t>
              </a:r>
            </a:p>
          </p:txBody>
        </p:sp>
        <p:sp>
          <p:nvSpPr>
            <p:cNvPr id="26" name="Rectangle 47"/>
            <p:cNvSpPr/>
            <p:nvPr/>
          </p:nvSpPr>
          <p:spPr>
            <a:xfrm>
              <a:off x="7174424" y="1256132"/>
              <a:ext cx="1282402" cy="307777"/>
            </a:xfrm>
            <a:prstGeom prst="rect">
              <a:avLst/>
            </a:prstGeom>
          </p:spPr>
          <p:txBody>
            <a:bodyPr wrap="none" lIns="0" tIns="0" rIns="0" bIns="0">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多媒体应用</a:t>
              </a:r>
              <a:endParaRPr lang="en-US" sz="20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extLst>
      <p:ext uri="{BB962C8B-B14F-4D97-AF65-F5344CB8AC3E}">
        <p14:creationId xmlns:p14="http://schemas.microsoft.com/office/powerpoint/2010/main" val="30939122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17410"/>
                                        </p:tgtEl>
                                        <p:attrNameLst>
                                          <p:attrName>style.visibility</p:attrName>
                                        </p:attrNameLst>
                                      </p:cBhvr>
                                      <p:to>
                                        <p:strVal val="visible"/>
                                      </p:to>
                                    </p:set>
                                    <p:animEffect transition="in" filter="fade">
                                      <p:cBhvr>
                                        <p:cTn id="18" dur="1000"/>
                                        <p:tgtEl>
                                          <p:spTgt spid="17410"/>
                                        </p:tgtEl>
                                      </p:cBhvr>
                                    </p:animEffect>
                                    <p:anim calcmode="lin" valueType="num">
                                      <p:cBhvr>
                                        <p:cTn id="19" dur="1000" fill="hold"/>
                                        <p:tgtEl>
                                          <p:spTgt spid="17410"/>
                                        </p:tgtEl>
                                        <p:attrNameLst>
                                          <p:attrName>ppt_x</p:attrName>
                                        </p:attrNameLst>
                                      </p:cBhvr>
                                      <p:tavLst>
                                        <p:tav tm="0">
                                          <p:val>
                                            <p:strVal val="#ppt_x"/>
                                          </p:val>
                                        </p:tav>
                                        <p:tav tm="100000">
                                          <p:val>
                                            <p:strVal val="#ppt_x"/>
                                          </p:val>
                                        </p:tav>
                                      </p:tavLst>
                                    </p:anim>
                                    <p:anim calcmode="lin" valueType="num">
                                      <p:cBhvr>
                                        <p:cTn id="20" dur="1000" fill="hold"/>
                                        <p:tgtEl>
                                          <p:spTgt spid="17410"/>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22" presetClass="entr" presetSubtype="4"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down)">
                                      <p:cBhvr>
                                        <p:cTn id="24" dur="500"/>
                                        <p:tgtEl>
                                          <p:spTgt spid="7"/>
                                        </p:tgtEl>
                                      </p:cBhvr>
                                    </p:animEffect>
                                  </p:childTnLst>
                                </p:cTn>
                              </p:par>
                            </p:childTnLst>
                          </p:cTn>
                        </p:par>
                        <p:par>
                          <p:cTn id="25" fill="hold">
                            <p:stCondLst>
                              <p:cond delay="300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2" presetClass="entr" presetSubtype="2" accel="50000" decel="5000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22" presetClass="entr" presetSubtype="4"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down)">
                                      <p:cBhvr>
                                        <p:cTn id="36" dur="500"/>
                                        <p:tgtEl>
                                          <p:spTgt spid="17"/>
                                        </p:tgtEl>
                                      </p:cBhvr>
                                    </p:animEffect>
                                  </p:childTnLst>
                                </p:cTn>
                              </p:par>
                            </p:childTnLst>
                          </p:cTn>
                        </p:par>
                        <p:par>
                          <p:cTn id="37" fill="hold">
                            <p:stCondLst>
                              <p:cond delay="4000"/>
                            </p:stCondLst>
                            <p:childTnLst>
                              <p:par>
                                <p:cTn id="38" presetID="10" presetClass="entr" presetSubtype="0"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par>
                                <p:cTn id="41" presetID="2" presetClass="entr" presetSubtype="2" accel="50000" decel="5000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fill="hold"/>
                                        <p:tgtEl>
                                          <p:spTgt spid="19"/>
                                        </p:tgtEl>
                                        <p:attrNameLst>
                                          <p:attrName>ppt_x</p:attrName>
                                        </p:attrNameLst>
                                      </p:cBhvr>
                                      <p:tavLst>
                                        <p:tav tm="0">
                                          <p:val>
                                            <p:strVal val="1+#ppt_w/2"/>
                                          </p:val>
                                        </p:tav>
                                        <p:tav tm="100000">
                                          <p:val>
                                            <p:strVal val="#ppt_x"/>
                                          </p:val>
                                        </p:tav>
                                      </p:tavLst>
                                    </p:anim>
                                    <p:anim calcmode="lin" valueType="num">
                                      <p:cBhvr additive="base">
                                        <p:cTn id="44" dur="500" fill="hold"/>
                                        <p:tgtEl>
                                          <p:spTgt spid="19"/>
                                        </p:tgtEl>
                                        <p:attrNameLst>
                                          <p:attrName>ppt_y</p:attrName>
                                        </p:attrNameLst>
                                      </p:cBhvr>
                                      <p:tavLst>
                                        <p:tav tm="0">
                                          <p:val>
                                            <p:strVal val="#ppt_y"/>
                                          </p:val>
                                        </p:tav>
                                        <p:tav tm="100000">
                                          <p:val>
                                            <p:strVal val="#ppt_y"/>
                                          </p:val>
                                        </p:tav>
                                      </p:tavLst>
                                    </p:anim>
                                  </p:childTnLst>
                                </p:cTn>
                              </p:par>
                            </p:childTnLst>
                          </p:cTn>
                        </p:par>
                        <p:par>
                          <p:cTn id="45" fill="hold">
                            <p:stCondLst>
                              <p:cond delay="4500"/>
                            </p:stCondLst>
                            <p:childTnLst>
                              <p:par>
                                <p:cTn id="46" presetID="22" presetClass="entr" presetSubtype="4" fill="hold" grpId="0" nodeType="after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ipe(down)">
                                      <p:cBhvr>
                                        <p:cTn id="48" dur="500"/>
                                        <p:tgtEl>
                                          <p:spTgt spid="22"/>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2" presetClass="entr" presetSubtype="2" accel="50000" decel="50000"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500" fill="hold"/>
                                        <p:tgtEl>
                                          <p:spTgt spid="24"/>
                                        </p:tgtEl>
                                        <p:attrNameLst>
                                          <p:attrName>ppt_x</p:attrName>
                                        </p:attrNameLst>
                                      </p:cBhvr>
                                      <p:tavLst>
                                        <p:tav tm="0">
                                          <p:val>
                                            <p:strVal val="1+#ppt_w/2"/>
                                          </p:val>
                                        </p:tav>
                                        <p:tav tm="100000">
                                          <p:val>
                                            <p:strVal val="#ppt_x"/>
                                          </p:val>
                                        </p:tav>
                                      </p:tavLst>
                                    </p:anim>
                                    <p:anim calcmode="lin" valueType="num">
                                      <p:cBhvr additive="base">
                                        <p:cTn id="56"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7" grpId="0" animBg="1"/>
      <p:bldP spid="8" grpId="0"/>
      <p:bldP spid="17" grpId="0" animBg="1"/>
      <p:bldP spid="18" grpId="0"/>
      <p:bldP spid="22" grpId="0" animBg="1"/>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2558" y="-27384"/>
            <a:ext cx="432048" cy="692696"/>
          </a:xfrm>
          <a:prstGeom prst="rect">
            <a:avLst/>
          </a:prstGeom>
          <a:solidFill>
            <a:srgbClr val="0070C0"/>
          </a:solidFill>
          <a:ln>
            <a:noFill/>
          </a:ln>
          <a:effectLst>
            <a:outerShdw blurRad="254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文本框 9"/>
          <p:cNvSpPr txBox="1"/>
          <p:nvPr/>
        </p:nvSpPr>
        <p:spPr>
          <a:xfrm>
            <a:off x="838622" y="188640"/>
            <a:ext cx="1512168" cy="377026"/>
          </a:xfrm>
          <a:prstGeom prst="rect">
            <a:avLst/>
          </a:prstGeom>
          <a:noFill/>
        </p:spPr>
        <p:txBody>
          <a:bodyPr wrap="square" lIns="68580" tIns="34290" rIns="68580" bIns="34290" rtlCol="0">
            <a:spAutoFit/>
          </a:bodyPr>
          <a:lstStyle/>
          <a:p>
            <a:pPr marL="0" lvl="1"/>
            <a:r>
              <a:rPr lang="zh-CN" altLang="en-US" sz="2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智能商务</a:t>
            </a:r>
          </a:p>
        </p:txBody>
      </p:sp>
      <p:sp>
        <p:nvSpPr>
          <p:cNvPr id="4" name="矩形 3"/>
          <p:cNvSpPr/>
          <p:nvPr/>
        </p:nvSpPr>
        <p:spPr>
          <a:xfrm>
            <a:off x="11927854" y="5949280"/>
            <a:ext cx="262558" cy="906934"/>
          </a:xfrm>
          <a:prstGeom prst="rect">
            <a:avLst/>
          </a:prstGeom>
          <a:solidFill>
            <a:srgbClr val="0070C0"/>
          </a:solidFill>
          <a:ln>
            <a:noFill/>
          </a:ln>
          <a:effectLst>
            <a:outerShdw blurRad="355600" dist="1016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10919742" y="6165304"/>
            <a:ext cx="1008112" cy="523220"/>
          </a:xfrm>
          <a:prstGeom prst="rect">
            <a:avLst/>
          </a:prstGeom>
          <a:noFill/>
        </p:spPr>
        <p:txBody>
          <a:bodyPr wrap="square" rtlCol="0">
            <a:spAutoFit/>
          </a:bodyPr>
          <a:lstStyle/>
          <a:p>
            <a:pPr algn="ctr"/>
            <a:r>
              <a:rPr lang="en-US" altLang="zh-CN"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-23-</a:t>
            </a:r>
            <a:endParaRPr lang="zh-CN" altLang="en-US"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rcRect l="8710" b="687"/>
          <a:stretch>
            <a:fillRect/>
          </a:stretch>
        </p:blipFill>
        <p:spPr bwMode="auto">
          <a:xfrm>
            <a:off x="0" y="1655763"/>
            <a:ext cx="6276975" cy="383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37"/>
          <p:cNvSpPr/>
          <p:nvPr/>
        </p:nvSpPr>
        <p:spPr>
          <a:xfrm>
            <a:off x="6099175" y="1655763"/>
            <a:ext cx="6091238" cy="383857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矩形 15"/>
          <p:cNvSpPr>
            <a:spLocks noChangeArrowheads="1"/>
          </p:cNvSpPr>
          <p:nvPr/>
        </p:nvSpPr>
        <p:spPr bwMode="auto">
          <a:xfrm>
            <a:off x="6554788" y="2284508"/>
            <a:ext cx="4918075" cy="42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6025" eaLnBrk="1" hangingPunct="1">
              <a:lnSpc>
                <a:spcPct val="120000"/>
              </a:lnSpc>
              <a:spcBef>
                <a:spcPct val="20000"/>
              </a:spcBef>
            </a:pPr>
            <a:r>
              <a:rPr lang="zh-CN" altLang="en-US" sz="1200" dirty="0">
                <a:solidFill>
                  <a:schemeClr val="bg1"/>
                </a:solidFill>
                <a:latin typeface="微软雅黑" pitchFamily="34" charset="-122"/>
                <a:ea typeface="微软雅黑" pitchFamily="34" charset="-122"/>
                <a:sym typeface="微软雅黑" panose="020B0503020204020204" pitchFamily="34" charset="-122"/>
              </a:rPr>
              <a:t>单击此处编辑您要的内容，建议您在展示时采用微软雅黑字体，本模版所有图形线条及其相应素材均可自由编辑、改色、替换。</a:t>
            </a:r>
            <a:endParaRPr lang="en-US" altLang="zh-CN" sz="1200" dirty="0">
              <a:solidFill>
                <a:schemeClr val="bg1"/>
              </a:solidFill>
              <a:latin typeface="微软雅黑" pitchFamily="34" charset="-122"/>
              <a:ea typeface="微软雅黑" pitchFamily="34" charset="-122"/>
              <a:sym typeface="微软雅黑" panose="020B0503020204020204" pitchFamily="34" charset="-122"/>
            </a:endParaRPr>
          </a:p>
        </p:txBody>
      </p:sp>
      <p:grpSp>
        <p:nvGrpSpPr>
          <p:cNvPr id="9" name="组合 8"/>
          <p:cNvGrpSpPr/>
          <p:nvPr/>
        </p:nvGrpSpPr>
        <p:grpSpPr>
          <a:xfrm>
            <a:off x="6554788" y="3144838"/>
            <a:ext cx="2279650" cy="585787"/>
            <a:chOff x="6554788" y="3144838"/>
            <a:chExt cx="2279650" cy="585787"/>
          </a:xfrm>
        </p:grpSpPr>
        <p:sp>
          <p:nvSpPr>
            <p:cNvPr id="10" name="Oval 7"/>
            <p:cNvSpPr/>
            <p:nvPr/>
          </p:nvSpPr>
          <p:spPr>
            <a:xfrm>
              <a:off x="6554788" y="3144838"/>
              <a:ext cx="587375" cy="585787"/>
            </a:xfrm>
            <a:prstGeom prst="ellipse">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AU" sz="1600" dirty="0">
                <a:solidFill>
                  <a:srgbClr val="5DB51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Freeform 93"/>
            <p:cNvSpPr>
              <a:spLocks noEditPoints="1"/>
            </p:cNvSpPr>
            <p:nvPr/>
          </p:nvSpPr>
          <p:spPr bwMode="auto">
            <a:xfrm>
              <a:off x="6748463" y="3262313"/>
              <a:ext cx="220662" cy="295275"/>
            </a:xfrm>
            <a:custGeom>
              <a:avLst/>
              <a:gdLst>
                <a:gd name="T0" fmla="*/ 192006 w 216"/>
                <a:gd name="T1" fmla="*/ 129740 h 288"/>
                <a:gd name="T2" fmla="*/ 192006 w 216"/>
                <a:gd name="T3" fmla="*/ 81345 h 288"/>
                <a:gd name="T4" fmla="*/ 111323 w 216"/>
                <a:gd name="T5" fmla="*/ 0 h 288"/>
                <a:gd name="T6" fmla="*/ 110302 w 216"/>
                <a:gd name="T7" fmla="*/ 0 h 288"/>
                <a:gd name="T8" fmla="*/ 108259 w 216"/>
                <a:gd name="T9" fmla="*/ 0 h 288"/>
                <a:gd name="T10" fmla="*/ 28597 w 216"/>
                <a:gd name="T11" fmla="*/ 81345 h 288"/>
                <a:gd name="T12" fmla="*/ 28597 w 216"/>
                <a:gd name="T13" fmla="*/ 129740 h 288"/>
                <a:gd name="T14" fmla="*/ 0 w 216"/>
                <a:gd name="T15" fmla="*/ 129740 h 288"/>
                <a:gd name="T16" fmla="*/ 0 w 216"/>
                <a:gd name="T17" fmla="*/ 296548 h 288"/>
                <a:gd name="T18" fmla="*/ 220603 w 216"/>
                <a:gd name="T19" fmla="*/ 296548 h 288"/>
                <a:gd name="T20" fmla="*/ 220603 w 216"/>
                <a:gd name="T21" fmla="*/ 129740 h 288"/>
                <a:gd name="T22" fmla="*/ 192006 w 216"/>
                <a:gd name="T23" fmla="*/ 129740 h 288"/>
                <a:gd name="T24" fmla="*/ 135834 w 216"/>
                <a:gd name="T25" fmla="*/ 266687 h 288"/>
                <a:gd name="T26" fmla="*/ 85790 w 216"/>
                <a:gd name="T27" fmla="*/ 266687 h 288"/>
                <a:gd name="T28" fmla="*/ 98046 w 216"/>
                <a:gd name="T29" fmla="*/ 212114 h 288"/>
                <a:gd name="T30" fmla="*/ 85790 w 216"/>
                <a:gd name="T31" fmla="*/ 190491 h 288"/>
                <a:gd name="T32" fmla="*/ 110302 w 216"/>
                <a:gd name="T33" fmla="*/ 165779 h 288"/>
                <a:gd name="T34" fmla="*/ 135834 w 216"/>
                <a:gd name="T35" fmla="*/ 190491 h 288"/>
                <a:gd name="T36" fmla="*/ 122557 w 216"/>
                <a:gd name="T37" fmla="*/ 212114 h 288"/>
                <a:gd name="T38" fmla="*/ 135834 w 216"/>
                <a:gd name="T39" fmla="*/ 266687 h 288"/>
                <a:gd name="T40" fmla="*/ 151154 w 216"/>
                <a:gd name="T41" fmla="*/ 129740 h 288"/>
                <a:gd name="T42" fmla="*/ 68428 w 216"/>
                <a:gd name="T43" fmla="*/ 129740 h 288"/>
                <a:gd name="T44" fmla="*/ 68428 w 216"/>
                <a:gd name="T45" fmla="*/ 81345 h 288"/>
                <a:gd name="T46" fmla="*/ 108259 w 216"/>
                <a:gd name="T47" fmla="*/ 41187 h 288"/>
                <a:gd name="T48" fmla="*/ 110302 w 216"/>
                <a:gd name="T49" fmla="*/ 41187 h 288"/>
                <a:gd name="T50" fmla="*/ 111323 w 216"/>
                <a:gd name="T51" fmla="*/ 41187 h 288"/>
                <a:gd name="T52" fmla="*/ 151154 w 216"/>
                <a:gd name="T53" fmla="*/ 81345 h 288"/>
                <a:gd name="T54" fmla="*/ 151154 w 216"/>
                <a:gd name="T55" fmla="*/ 129740 h 28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16" h="288">
                  <a:moveTo>
                    <a:pt x="188" y="126"/>
                  </a:moveTo>
                  <a:cubicBezTo>
                    <a:pt x="188" y="79"/>
                    <a:pt x="188" y="79"/>
                    <a:pt x="188" y="79"/>
                  </a:cubicBezTo>
                  <a:cubicBezTo>
                    <a:pt x="188" y="36"/>
                    <a:pt x="152" y="0"/>
                    <a:pt x="109" y="0"/>
                  </a:cubicBezTo>
                  <a:cubicBezTo>
                    <a:pt x="109" y="0"/>
                    <a:pt x="108" y="0"/>
                    <a:pt x="108" y="0"/>
                  </a:cubicBezTo>
                  <a:cubicBezTo>
                    <a:pt x="107" y="0"/>
                    <a:pt x="107" y="0"/>
                    <a:pt x="106" y="0"/>
                  </a:cubicBezTo>
                  <a:cubicBezTo>
                    <a:pt x="63" y="0"/>
                    <a:pt x="28" y="36"/>
                    <a:pt x="28" y="79"/>
                  </a:cubicBezTo>
                  <a:cubicBezTo>
                    <a:pt x="28" y="126"/>
                    <a:pt x="28" y="126"/>
                    <a:pt x="28" y="126"/>
                  </a:cubicBezTo>
                  <a:cubicBezTo>
                    <a:pt x="0" y="126"/>
                    <a:pt x="0" y="126"/>
                    <a:pt x="0" y="126"/>
                  </a:cubicBezTo>
                  <a:cubicBezTo>
                    <a:pt x="0" y="288"/>
                    <a:pt x="0" y="288"/>
                    <a:pt x="0" y="288"/>
                  </a:cubicBezTo>
                  <a:cubicBezTo>
                    <a:pt x="216" y="288"/>
                    <a:pt x="216" y="288"/>
                    <a:pt x="216" y="288"/>
                  </a:cubicBezTo>
                  <a:cubicBezTo>
                    <a:pt x="216" y="126"/>
                    <a:pt x="216" y="126"/>
                    <a:pt x="216" y="126"/>
                  </a:cubicBezTo>
                  <a:lnTo>
                    <a:pt x="188" y="126"/>
                  </a:lnTo>
                  <a:close/>
                  <a:moveTo>
                    <a:pt x="133" y="259"/>
                  </a:moveTo>
                  <a:cubicBezTo>
                    <a:pt x="84" y="259"/>
                    <a:pt x="84" y="259"/>
                    <a:pt x="84" y="259"/>
                  </a:cubicBezTo>
                  <a:cubicBezTo>
                    <a:pt x="96" y="206"/>
                    <a:pt x="96" y="206"/>
                    <a:pt x="96" y="206"/>
                  </a:cubicBezTo>
                  <a:cubicBezTo>
                    <a:pt x="88" y="202"/>
                    <a:pt x="84" y="194"/>
                    <a:pt x="84" y="185"/>
                  </a:cubicBezTo>
                  <a:cubicBezTo>
                    <a:pt x="84" y="172"/>
                    <a:pt x="95" y="161"/>
                    <a:pt x="108" y="161"/>
                  </a:cubicBezTo>
                  <a:cubicBezTo>
                    <a:pt x="122" y="161"/>
                    <a:pt x="133" y="172"/>
                    <a:pt x="133" y="185"/>
                  </a:cubicBezTo>
                  <a:cubicBezTo>
                    <a:pt x="133" y="194"/>
                    <a:pt x="128" y="202"/>
                    <a:pt x="120" y="206"/>
                  </a:cubicBezTo>
                  <a:lnTo>
                    <a:pt x="133" y="259"/>
                  </a:lnTo>
                  <a:close/>
                  <a:moveTo>
                    <a:pt x="148" y="126"/>
                  </a:moveTo>
                  <a:cubicBezTo>
                    <a:pt x="67" y="126"/>
                    <a:pt x="67" y="126"/>
                    <a:pt x="67" y="126"/>
                  </a:cubicBezTo>
                  <a:cubicBezTo>
                    <a:pt x="67" y="79"/>
                    <a:pt x="67" y="79"/>
                    <a:pt x="67" y="79"/>
                  </a:cubicBezTo>
                  <a:cubicBezTo>
                    <a:pt x="67" y="57"/>
                    <a:pt x="85" y="40"/>
                    <a:pt x="106" y="40"/>
                  </a:cubicBezTo>
                  <a:cubicBezTo>
                    <a:pt x="107" y="40"/>
                    <a:pt x="108" y="40"/>
                    <a:pt x="108" y="40"/>
                  </a:cubicBezTo>
                  <a:cubicBezTo>
                    <a:pt x="108" y="40"/>
                    <a:pt x="109" y="40"/>
                    <a:pt x="109" y="40"/>
                  </a:cubicBezTo>
                  <a:cubicBezTo>
                    <a:pt x="131" y="40"/>
                    <a:pt x="148" y="57"/>
                    <a:pt x="148" y="79"/>
                  </a:cubicBezTo>
                  <a:lnTo>
                    <a:pt x="148" y="126"/>
                  </a:lnTo>
                  <a:close/>
                </a:path>
              </a:pathLst>
            </a:custGeom>
            <a:solidFill>
              <a:srgbClr val="0070C0"/>
            </a:solidFill>
            <a:ln>
              <a:noFill/>
            </a:ln>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TextBox 13"/>
            <p:cNvSpPr txBox="1">
              <a:spLocks noChangeArrowheads="1"/>
            </p:cNvSpPr>
            <p:nvPr/>
          </p:nvSpPr>
          <p:spPr bwMode="auto">
            <a:xfrm>
              <a:off x="7324725" y="3176588"/>
              <a:ext cx="1509713"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pPr>
              <a:r>
                <a:rPr lang="zh-CN" altLang="en-US" sz="1200" dirty="0">
                  <a:solidFill>
                    <a:schemeClr val="bg1"/>
                  </a:solidFill>
                  <a:latin typeface="微软雅黑" panose="020B0503020204020204" pitchFamily="34" charset="-122"/>
                  <a:ea typeface="微软雅黑" pitchFamily="34" charset="-122"/>
                  <a:sym typeface="微软雅黑" panose="020B0503020204020204" pitchFamily="34" charset="-122"/>
                </a:rPr>
                <a:t>单击此处可编辑内容，根据您的需要自由拉伸文本框大小</a:t>
              </a:r>
              <a:endParaRPr lang="en-US" altLang="zh-CN" sz="1200" dirty="0">
                <a:solidFill>
                  <a:schemeClr val="bg1"/>
                </a:solidFill>
                <a:latin typeface="微软雅黑" panose="020B0503020204020204" pitchFamily="34" charset="-122"/>
                <a:ea typeface="微软雅黑" pitchFamily="34" charset="-122"/>
                <a:sym typeface="微软雅黑" panose="020B0503020204020204" pitchFamily="34" charset="-122"/>
              </a:endParaRPr>
            </a:p>
          </p:txBody>
        </p:sp>
      </p:grpSp>
      <p:grpSp>
        <p:nvGrpSpPr>
          <p:cNvPr id="13" name="组合 12"/>
          <p:cNvGrpSpPr/>
          <p:nvPr/>
        </p:nvGrpSpPr>
        <p:grpSpPr>
          <a:xfrm>
            <a:off x="9291638" y="3144838"/>
            <a:ext cx="2243137" cy="585787"/>
            <a:chOff x="9291638" y="3144838"/>
            <a:chExt cx="2243137" cy="585787"/>
          </a:xfrm>
        </p:grpSpPr>
        <p:sp>
          <p:nvSpPr>
            <p:cNvPr id="14" name="Oval 14"/>
            <p:cNvSpPr/>
            <p:nvPr/>
          </p:nvSpPr>
          <p:spPr>
            <a:xfrm>
              <a:off x="9291638" y="3144838"/>
              <a:ext cx="587375" cy="585787"/>
            </a:xfrm>
            <a:prstGeom prst="ellipse">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dirty="0">
                <a:solidFill>
                  <a:srgbClr val="5DB51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Freeform 112"/>
            <p:cNvSpPr>
              <a:spLocks noEditPoints="1"/>
            </p:cNvSpPr>
            <p:nvPr/>
          </p:nvSpPr>
          <p:spPr bwMode="auto">
            <a:xfrm>
              <a:off x="9439275" y="3292475"/>
              <a:ext cx="293688" cy="295275"/>
            </a:xfrm>
            <a:custGeom>
              <a:avLst/>
              <a:gdLst>
                <a:gd name="T0" fmla="*/ 183189 w 288"/>
                <a:gd name="T1" fmla="*/ 123562 h 288"/>
                <a:gd name="T2" fmla="*/ 187283 w 288"/>
                <a:gd name="T3" fmla="*/ 94731 h 288"/>
                <a:gd name="T4" fmla="*/ 94153 w 288"/>
                <a:gd name="T5" fmla="*/ 0 h 288"/>
                <a:gd name="T6" fmla="*/ 0 w 288"/>
                <a:gd name="T7" fmla="*/ 94731 h 288"/>
                <a:gd name="T8" fmla="*/ 94153 w 288"/>
                <a:gd name="T9" fmla="*/ 188432 h 288"/>
                <a:gd name="T10" fmla="*/ 123832 w 288"/>
                <a:gd name="T11" fmla="*/ 183283 h 288"/>
                <a:gd name="T12" fmla="*/ 145323 w 288"/>
                <a:gd name="T13" fmla="*/ 204906 h 288"/>
                <a:gd name="T14" fmla="*/ 190353 w 288"/>
                <a:gd name="T15" fmla="*/ 204906 h 288"/>
                <a:gd name="T16" fmla="*/ 190353 w 288"/>
                <a:gd name="T17" fmla="*/ 251242 h 288"/>
                <a:gd name="T18" fmla="*/ 190353 w 288"/>
                <a:gd name="T19" fmla="*/ 251242 h 288"/>
                <a:gd name="T20" fmla="*/ 235383 w 288"/>
                <a:gd name="T21" fmla="*/ 251242 h 288"/>
                <a:gd name="T22" fmla="*/ 235383 w 288"/>
                <a:gd name="T23" fmla="*/ 296548 h 288"/>
                <a:gd name="T24" fmla="*/ 235383 w 288"/>
                <a:gd name="T25" fmla="*/ 296548 h 288"/>
                <a:gd name="T26" fmla="*/ 294740 w 288"/>
                <a:gd name="T27" fmla="*/ 296548 h 288"/>
                <a:gd name="T28" fmla="*/ 294740 w 288"/>
                <a:gd name="T29" fmla="*/ 296548 h 288"/>
                <a:gd name="T30" fmla="*/ 294740 w 288"/>
                <a:gd name="T31" fmla="*/ 296548 h 288"/>
                <a:gd name="T32" fmla="*/ 294740 w 288"/>
                <a:gd name="T33" fmla="*/ 236827 h 288"/>
                <a:gd name="T34" fmla="*/ 183189 w 288"/>
                <a:gd name="T35" fmla="*/ 123562 h 288"/>
                <a:gd name="T36" fmla="*/ 74708 w 288"/>
                <a:gd name="T37" fmla="*/ 106057 h 288"/>
                <a:gd name="T38" fmla="*/ 42983 w 288"/>
                <a:gd name="T39" fmla="*/ 74137 h 288"/>
                <a:gd name="T40" fmla="*/ 74708 w 288"/>
                <a:gd name="T41" fmla="*/ 42217 h 288"/>
                <a:gd name="T42" fmla="*/ 106434 w 288"/>
                <a:gd name="T43" fmla="*/ 74137 h 288"/>
                <a:gd name="T44" fmla="*/ 74708 w 288"/>
                <a:gd name="T45" fmla="*/ 106057 h 28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88" h="288">
                  <a:moveTo>
                    <a:pt x="179" y="120"/>
                  </a:moveTo>
                  <a:cubicBezTo>
                    <a:pt x="182" y="111"/>
                    <a:pt x="183" y="102"/>
                    <a:pt x="183" y="92"/>
                  </a:cubicBezTo>
                  <a:cubicBezTo>
                    <a:pt x="183" y="41"/>
                    <a:pt x="142" y="0"/>
                    <a:pt x="92" y="0"/>
                  </a:cubicBezTo>
                  <a:cubicBezTo>
                    <a:pt x="41" y="0"/>
                    <a:pt x="0" y="41"/>
                    <a:pt x="0" y="92"/>
                  </a:cubicBezTo>
                  <a:cubicBezTo>
                    <a:pt x="0" y="142"/>
                    <a:pt x="41" y="183"/>
                    <a:pt x="92" y="183"/>
                  </a:cubicBezTo>
                  <a:cubicBezTo>
                    <a:pt x="102" y="183"/>
                    <a:pt x="112" y="181"/>
                    <a:pt x="121" y="178"/>
                  </a:cubicBezTo>
                  <a:cubicBezTo>
                    <a:pt x="142" y="199"/>
                    <a:pt x="142" y="199"/>
                    <a:pt x="142" y="199"/>
                  </a:cubicBezTo>
                  <a:cubicBezTo>
                    <a:pt x="186" y="199"/>
                    <a:pt x="186" y="199"/>
                    <a:pt x="186" y="199"/>
                  </a:cubicBezTo>
                  <a:cubicBezTo>
                    <a:pt x="186" y="244"/>
                    <a:pt x="186" y="244"/>
                    <a:pt x="186" y="244"/>
                  </a:cubicBezTo>
                  <a:cubicBezTo>
                    <a:pt x="186" y="244"/>
                    <a:pt x="186" y="244"/>
                    <a:pt x="186" y="244"/>
                  </a:cubicBezTo>
                  <a:cubicBezTo>
                    <a:pt x="230" y="244"/>
                    <a:pt x="230" y="244"/>
                    <a:pt x="230" y="244"/>
                  </a:cubicBezTo>
                  <a:cubicBezTo>
                    <a:pt x="230" y="288"/>
                    <a:pt x="230" y="288"/>
                    <a:pt x="230" y="288"/>
                  </a:cubicBezTo>
                  <a:cubicBezTo>
                    <a:pt x="230" y="288"/>
                    <a:pt x="230" y="288"/>
                    <a:pt x="230" y="288"/>
                  </a:cubicBezTo>
                  <a:cubicBezTo>
                    <a:pt x="288" y="288"/>
                    <a:pt x="288" y="288"/>
                    <a:pt x="288" y="288"/>
                  </a:cubicBezTo>
                  <a:cubicBezTo>
                    <a:pt x="288" y="288"/>
                    <a:pt x="288" y="288"/>
                    <a:pt x="288" y="288"/>
                  </a:cubicBezTo>
                  <a:cubicBezTo>
                    <a:pt x="288" y="288"/>
                    <a:pt x="288" y="288"/>
                    <a:pt x="288" y="288"/>
                  </a:cubicBezTo>
                  <a:cubicBezTo>
                    <a:pt x="288" y="230"/>
                    <a:pt x="288" y="230"/>
                    <a:pt x="288" y="230"/>
                  </a:cubicBezTo>
                  <a:lnTo>
                    <a:pt x="179" y="120"/>
                  </a:lnTo>
                  <a:close/>
                  <a:moveTo>
                    <a:pt x="73" y="103"/>
                  </a:moveTo>
                  <a:cubicBezTo>
                    <a:pt x="56" y="103"/>
                    <a:pt x="42" y="89"/>
                    <a:pt x="42" y="72"/>
                  </a:cubicBezTo>
                  <a:cubicBezTo>
                    <a:pt x="42" y="55"/>
                    <a:pt x="56" y="41"/>
                    <a:pt x="73" y="41"/>
                  </a:cubicBezTo>
                  <a:cubicBezTo>
                    <a:pt x="90" y="41"/>
                    <a:pt x="104" y="55"/>
                    <a:pt x="104" y="72"/>
                  </a:cubicBezTo>
                  <a:cubicBezTo>
                    <a:pt x="104" y="89"/>
                    <a:pt x="90" y="103"/>
                    <a:pt x="73" y="103"/>
                  </a:cubicBezTo>
                  <a:close/>
                </a:path>
              </a:pathLst>
            </a:custGeom>
            <a:solidFill>
              <a:srgbClr val="0070C0"/>
            </a:solidFill>
            <a:ln>
              <a:noFill/>
            </a:ln>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13"/>
            <p:cNvSpPr txBox="1">
              <a:spLocks noChangeArrowheads="1"/>
            </p:cNvSpPr>
            <p:nvPr/>
          </p:nvSpPr>
          <p:spPr bwMode="auto">
            <a:xfrm>
              <a:off x="10026650" y="3176588"/>
              <a:ext cx="15081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pPr>
              <a:r>
                <a:rPr lang="zh-CN" altLang="en-US" sz="1200">
                  <a:solidFill>
                    <a:schemeClr val="bg1"/>
                  </a:solidFill>
                  <a:latin typeface="微软雅黑" panose="020B0503020204020204" pitchFamily="34" charset="-122"/>
                  <a:ea typeface="微软雅黑" pitchFamily="34" charset="-122"/>
                  <a:sym typeface="微软雅黑" panose="020B0503020204020204" pitchFamily="34" charset="-122"/>
                </a:rPr>
                <a:t>单击此处可编辑内容，根据您的需要自由拉伸文本框大小</a:t>
              </a:r>
              <a:endParaRPr lang="en-US" altLang="zh-CN" sz="1200">
                <a:solidFill>
                  <a:schemeClr val="bg1"/>
                </a:solidFill>
                <a:latin typeface="微软雅黑" panose="020B0503020204020204" pitchFamily="34" charset="-122"/>
                <a:ea typeface="微软雅黑" pitchFamily="34" charset="-122"/>
                <a:sym typeface="微软雅黑" panose="020B0503020204020204" pitchFamily="34" charset="-122"/>
              </a:endParaRPr>
            </a:p>
          </p:txBody>
        </p:sp>
      </p:grpSp>
      <p:grpSp>
        <p:nvGrpSpPr>
          <p:cNvPr id="17" name="组合 16"/>
          <p:cNvGrpSpPr/>
          <p:nvPr/>
        </p:nvGrpSpPr>
        <p:grpSpPr>
          <a:xfrm>
            <a:off x="6554788" y="4300538"/>
            <a:ext cx="2279650" cy="612775"/>
            <a:chOff x="6554788" y="4300538"/>
            <a:chExt cx="2279650" cy="612775"/>
          </a:xfrm>
        </p:grpSpPr>
        <p:sp>
          <p:nvSpPr>
            <p:cNvPr id="18" name="Oval 11"/>
            <p:cNvSpPr/>
            <p:nvPr/>
          </p:nvSpPr>
          <p:spPr>
            <a:xfrm>
              <a:off x="6554788" y="4300538"/>
              <a:ext cx="587375" cy="585787"/>
            </a:xfrm>
            <a:prstGeom prst="ellipse">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dirty="0">
                <a:solidFill>
                  <a:srgbClr val="5DB51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Freeform 94"/>
            <p:cNvSpPr>
              <a:spLocks noEditPoints="1"/>
            </p:cNvSpPr>
            <p:nvPr/>
          </p:nvSpPr>
          <p:spPr bwMode="auto">
            <a:xfrm>
              <a:off x="6710363" y="4438650"/>
              <a:ext cx="295275" cy="274638"/>
            </a:xfrm>
            <a:custGeom>
              <a:avLst/>
              <a:gdLst>
                <a:gd name="T0" fmla="*/ 220032 w 288"/>
                <a:gd name="T1" fmla="*/ 0 h 269"/>
                <a:gd name="T2" fmla="*/ 217985 w 288"/>
                <a:gd name="T3" fmla="*/ 0 h 269"/>
                <a:gd name="T4" fmla="*/ 216961 w 288"/>
                <a:gd name="T5" fmla="*/ 0 h 269"/>
                <a:gd name="T6" fmla="*/ 142253 w 288"/>
                <a:gd name="T7" fmla="*/ 74587 h 269"/>
                <a:gd name="T8" fmla="*/ 142253 w 288"/>
                <a:gd name="T9" fmla="*/ 119544 h 269"/>
                <a:gd name="T10" fmla="*/ 0 w 288"/>
                <a:gd name="T11" fmla="*/ 119544 h 269"/>
                <a:gd name="T12" fmla="*/ 0 w 288"/>
                <a:gd name="T13" fmla="*/ 274849 h 269"/>
                <a:gd name="T14" fmla="*/ 206727 w 288"/>
                <a:gd name="T15" fmla="*/ 274849 h 269"/>
                <a:gd name="T16" fmla="*/ 206727 w 288"/>
                <a:gd name="T17" fmla="*/ 119544 h 269"/>
                <a:gd name="T18" fmla="*/ 179095 w 288"/>
                <a:gd name="T19" fmla="*/ 119544 h 269"/>
                <a:gd name="T20" fmla="*/ 179095 w 288"/>
                <a:gd name="T21" fmla="*/ 74587 h 269"/>
                <a:gd name="T22" fmla="*/ 216961 w 288"/>
                <a:gd name="T23" fmla="*/ 36783 h 269"/>
                <a:gd name="T24" fmla="*/ 219008 w 288"/>
                <a:gd name="T25" fmla="*/ 36783 h 269"/>
                <a:gd name="T26" fmla="*/ 220032 w 288"/>
                <a:gd name="T27" fmla="*/ 36783 h 269"/>
                <a:gd name="T28" fmla="*/ 256874 w 288"/>
                <a:gd name="T29" fmla="*/ 74587 h 269"/>
                <a:gd name="T30" fmla="*/ 256874 w 288"/>
                <a:gd name="T31" fmla="*/ 92979 h 269"/>
                <a:gd name="T32" fmla="*/ 270178 w 288"/>
                <a:gd name="T33" fmla="*/ 92979 h 269"/>
                <a:gd name="T34" fmla="*/ 270178 w 288"/>
                <a:gd name="T35" fmla="*/ 97066 h 269"/>
                <a:gd name="T36" fmla="*/ 256874 w 288"/>
                <a:gd name="T37" fmla="*/ 109327 h 269"/>
                <a:gd name="T38" fmla="*/ 256874 w 288"/>
                <a:gd name="T39" fmla="*/ 119544 h 269"/>
                <a:gd name="T40" fmla="*/ 294740 w 288"/>
                <a:gd name="T41" fmla="*/ 119544 h 269"/>
                <a:gd name="T42" fmla="*/ 294740 w 288"/>
                <a:gd name="T43" fmla="*/ 74587 h 269"/>
                <a:gd name="T44" fmla="*/ 220032 w 288"/>
                <a:gd name="T45" fmla="*/ 0 h 269"/>
                <a:gd name="T46" fmla="*/ 126902 w 288"/>
                <a:gd name="T47" fmla="*/ 246240 h 269"/>
                <a:gd name="T48" fmla="*/ 79825 w 288"/>
                <a:gd name="T49" fmla="*/ 246240 h 269"/>
                <a:gd name="T50" fmla="*/ 91083 w 288"/>
                <a:gd name="T51" fmla="*/ 196175 h 269"/>
                <a:gd name="T52" fmla="*/ 79825 w 288"/>
                <a:gd name="T53" fmla="*/ 175740 h 269"/>
                <a:gd name="T54" fmla="*/ 103364 w 288"/>
                <a:gd name="T55" fmla="*/ 152240 h 269"/>
                <a:gd name="T56" fmla="*/ 126902 w 288"/>
                <a:gd name="T57" fmla="*/ 175740 h 269"/>
                <a:gd name="T58" fmla="*/ 114621 w 288"/>
                <a:gd name="T59" fmla="*/ 196175 h 269"/>
                <a:gd name="T60" fmla="*/ 126902 w 288"/>
                <a:gd name="T61" fmla="*/ 246240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88" h="269">
                  <a:moveTo>
                    <a:pt x="215" y="0"/>
                  </a:moveTo>
                  <a:cubicBezTo>
                    <a:pt x="214" y="0"/>
                    <a:pt x="214" y="0"/>
                    <a:pt x="213" y="0"/>
                  </a:cubicBezTo>
                  <a:cubicBezTo>
                    <a:pt x="213" y="0"/>
                    <a:pt x="212" y="0"/>
                    <a:pt x="212" y="0"/>
                  </a:cubicBezTo>
                  <a:cubicBezTo>
                    <a:pt x="172" y="0"/>
                    <a:pt x="139" y="33"/>
                    <a:pt x="139" y="73"/>
                  </a:cubicBezTo>
                  <a:cubicBezTo>
                    <a:pt x="139" y="73"/>
                    <a:pt x="139" y="99"/>
                    <a:pt x="139" y="117"/>
                  </a:cubicBezTo>
                  <a:cubicBezTo>
                    <a:pt x="0" y="117"/>
                    <a:pt x="0" y="117"/>
                    <a:pt x="0" y="117"/>
                  </a:cubicBezTo>
                  <a:cubicBezTo>
                    <a:pt x="0" y="269"/>
                    <a:pt x="0" y="269"/>
                    <a:pt x="0" y="269"/>
                  </a:cubicBezTo>
                  <a:cubicBezTo>
                    <a:pt x="202" y="269"/>
                    <a:pt x="202" y="269"/>
                    <a:pt x="202" y="269"/>
                  </a:cubicBezTo>
                  <a:cubicBezTo>
                    <a:pt x="202" y="117"/>
                    <a:pt x="202" y="117"/>
                    <a:pt x="202" y="117"/>
                  </a:cubicBezTo>
                  <a:cubicBezTo>
                    <a:pt x="175" y="117"/>
                    <a:pt x="175" y="117"/>
                    <a:pt x="175" y="117"/>
                  </a:cubicBezTo>
                  <a:cubicBezTo>
                    <a:pt x="175" y="99"/>
                    <a:pt x="175" y="73"/>
                    <a:pt x="175" y="73"/>
                  </a:cubicBezTo>
                  <a:cubicBezTo>
                    <a:pt x="175" y="53"/>
                    <a:pt x="192" y="36"/>
                    <a:pt x="212" y="36"/>
                  </a:cubicBezTo>
                  <a:cubicBezTo>
                    <a:pt x="213" y="36"/>
                    <a:pt x="214" y="36"/>
                    <a:pt x="214" y="36"/>
                  </a:cubicBezTo>
                  <a:cubicBezTo>
                    <a:pt x="214" y="36"/>
                    <a:pt x="214" y="36"/>
                    <a:pt x="215" y="36"/>
                  </a:cubicBezTo>
                  <a:cubicBezTo>
                    <a:pt x="235" y="36"/>
                    <a:pt x="251" y="53"/>
                    <a:pt x="251" y="73"/>
                  </a:cubicBezTo>
                  <a:cubicBezTo>
                    <a:pt x="251" y="73"/>
                    <a:pt x="251" y="81"/>
                    <a:pt x="251" y="91"/>
                  </a:cubicBezTo>
                  <a:cubicBezTo>
                    <a:pt x="264" y="91"/>
                    <a:pt x="264" y="91"/>
                    <a:pt x="264" y="91"/>
                  </a:cubicBezTo>
                  <a:cubicBezTo>
                    <a:pt x="264" y="95"/>
                    <a:pt x="264" y="95"/>
                    <a:pt x="264" y="95"/>
                  </a:cubicBezTo>
                  <a:cubicBezTo>
                    <a:pt x="251" y="107"/>
                    <a:pt x="251" y="107"/>
                    <a:pt x="251" y="107"/>
                  </a:cubicBezTo>
                  <a:cubicBezTo>
                    <a:pt x="251" y="111"/>
                    <a:pt x="251" y="114"/>
                    <a:pt x="251" y="117"/>
                  </a:cubicBezTo>
                  <a:cubicBezTo>
                    <a:pt x="288" y="117"/>
                    <a:pt x="288" y="117"/>
                    <a:pt x="288" y="117"/>
                  </a:cubicBezTo>
                  <a:cubicBezTo>
                    <a:pt x="288" y="99"/>
                    <a:pt x="288" y="73"/>
                    <a:pt x="288" y="73"/>
                  </a:cubicBezTo>
                  <a:cubicBezTo>
                    <a:pt x="288" y="33"/>
                    <a:pt x="255" y="0"/>
                    <a:pt x="215" y="0"/>
                  </a:cubicBezTo>
                  <a:close/>
                  <a:moveTo>
                    <a:pt x="124" y="241"/>
                  </a:moveTo>
                  <a:cubicBezTo>
                    <a:pt x="78" y="241"/>
                    <a:pt x="78" y="241"/>
                    <a:pt x="78" y="241"/>
                  </a:cubicBezTo>
                  <a:cubicBezTo>
                    <a:pt x="89" y="192"/>
                    <a:pt x="89" y="192"/>
                    <a:pt x="89" y="192"/>
                  </a:cubicBezTo>
                  <a:cubicBezTo>
                    <a:pt x="82" y="188"/>
                    <a:pt x="78" y="181"/>
                    <a:pt x="78" y="172"/>
                  </a:cubicBezTo>
                  <a:cubicBezTo>
                    <a:pt x="78" y="160"/>
                    <a:pt x="88" y="149"/>
                    <a:pt x="101" y="149"/>
                  </a:cubicBezTo>
                  <a:cubicBezTo>
                    <a:pt x="113" y="149"/>
                    <a:pt x="124" y="160"/>
                    <a:pt x="124" y="172"/>
                  </a:cubicBezTo>
                  <a:cubicBezTo>
                    <a:pt x="124" y="181"/>
                    <a:pt x="119" y="188"/>
                    <a:pt x="112" y="192"/>
                  </a:cubicBezTo>
                  <a:lnTo>
                    <a:pt x="124" y="241"/>
                  </a:lnTo>
                  <a:close/>
                </a:path>
              </a:pathLst>
            </a:custGeom>
            <a:solidFill>
              <a:srgbClr val="0070C0"/>
            </a:solidFill>
            <a:ln>
              <a:noFill/>
            </a:ln>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3"/>
            <p:cNvSpPr txBox="1">
              <a:spLocks noChangeArrowheads="1"/>
            </p:cNvSpPr>
            <p:nvPr/>
          </p:nvSpPr>
          <p:spPr bwMode="auto">
            <a:xfrm>
              <a:off x="7324725" y="4359275"/>
              <a:ext cx="150971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pPr>
              <a:r>
                <a:rPr lang="zh-CN" altLang="en-US" sz="1200" dirty="0">
                  <a:solidFill>
                    <a:schemeClr val="bg1"/>
                  </a:solidFill>
                  <a:latin typeface="微软雅黑" panose="020B0503020204020204" pitchFamily="34" charset="-122"/>
                  <a:ea typeface="微软雅黑" pitchFamily="34" charset="-122"/>
                  <a:sym typeface="微软雅黑" panose="020B0503020204020204" pitchFamily="34" charset="-122"/>
                </a:rPr>
                <a:t>单击此处可编辑内容，根据您的需要自由拉伸文本框大小</a:t>
              </a:r>
              <a:endParaRPr lang="en-US" altLang="zh-CN" sz="1200" dirty="0">
                <a:solidFill>
                  <a:schemeClr val="bg1"/>
                </a:solidFill>
                <a:latin typeface="微软雅黑" panose="020B0503020204020204" pitchFamily="34" charset="-122"/>
                <a:ea typeface="微软雅黑" pitchFamily="34" charset="-122"/>
                <a:sym typeface="微软雅黑" panose="020B0503020204020204" pitchFamily="34" charset="-122"/>
              </a:endParaRPr>
            </a:p>
          </p:txBody>
        </p:sp>
      </p:grpSp>
      <p:grpSp>
        <p:nvGrpSpPr>
          <p:cNvPr id="21" name="组合 20"/>
          <p:cNvGrpSpPr/>
          <p:nvPr/>
        </p:nvGrpSpPr>
        <p:grpSpPr>
          <a:xfrm>
            <a:off x="9291638" y="4300538"/>
            <a:ext cx="2243137" cy="612775"/>
            <a:chOff x="9291638" y="4300538"/>
            <a:chExt cx="2243137" cy="612775"/>
          </a:xfrm>
        </p:grpSpPr>
        <p:sp>
          <p:nvSpPr>
            <p:cNvPr id="22" name="Oval 17"/>
            <p:cNvSpPr/>
            <p:nvPr/>
          </p:nvSpPr>
          <p:spPr>
            <a:xfrm>
              <a:off x="9291638" y="4300538"/>
              <a:ext cx="587375" cy="585787"/>
            </a:xfrm>
            <a:prstGeom prst="ellipse">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AU" sz="1600" dirty="0">
                <a:solidFill>
                  <a:srgbClr val="5DB51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Freeform 91"/>
            <p:cNvSpPr>
              <a:spLocks/>
            </p:cNvSpPr>
            <p:nvPr/>
          </p:nvSpPr>
          <p:spPr bwMode="auto">
            <a:xfrm>
              <a:off x="9509125" y="4446588"/>
              <a:ext cx="149225" cy="295275"/>
            </a:xfrm>
            <a:custGeom>
              <a:avLst/>
              <a:gdLst>
                <a:gd name="T0" fmla="*/ 148274 w 144"/>
                <a:gd name="T1" fmla="*/ 73685 h 288"/>
                <a:gd name="T2" fmla="*/ 74137 w 144"/>
                <a:gd name="T3" fmla="*/ 0 h 288"/>
                <a:gd name="T4" fmla="*/ 0 w 144"/>
                <a:gd name="T5" fmla="*/ 73685 h 288"/>
                <a:gd name="T6" fmla="*/ 37069 w 144"/>
                <a:gd name="T7" fmla="*/ 137136 h 288"/>
                <a:gd name="T8" fmla="*/ 0 w 144"/>
                <a:gd name="T9" fmla="*/ 294740 h 288"/>
                <a:gd name="T10" fmla="*/ 148274 w 144"/>
                <a:gd name="T11" fmla="*/ 294740 h 288"/>
                <a:gd name="T12" fmla="*/ 112235 w 144"/>
                <a:gd name="T13" fmla="*/ 137136 h 288"/>
                <a:gd name="T14" fmla="*/ 148274 w 144"/>
                <a:gd name="T15" fmla="*/ 73685 h 2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4" h="288">
                  <a:moveTo>
                    <a:pt x="144" y="72"/>
                  </a:moveTo>
                  <a:cubicBezTo>
                    <a:pt x="144" y="32"/>
                    <a:pt x="112" y="0"/>
                    <a:pt x="72" y="0"/>
                  </a:cubicBezTo>
                  <a:cubicBezTo>
                    <a:pt x="33" y="0"/>
                    <a:pt x="0" y="32"/>
                    <a:pt x="0" y="72"/>
                  </a:cubicBezTo>
                  <a:cubicBezTo>
                    <a:pt x="0" y="98"/>
                    <a:pt x="14" y="121"/>
                    <a:pt x="36" y="134"/>
                  </a:cubicBezTo>
                  <a:cubicBezTo>
                    <a:pt x="0" y="288"/>
                    <a:pt x="0" y="288"/>
                    <a:pt x="0" y="288"/>
                  </a:cubicBezTo>
                  <a:cubicBezTo>
                    <a:pt x="144" y="288"/>
                    <a:pt x="144" y="288"/>
                    <a:pt x="144" y="288"/>
                  </a:cubicBezTo>
                  <a:cubicBezTo>
                    <a:pt x="109" y="134"/>
                    <a:pt x="109" y="134"/>
                    <a:pt x="109" y="134"/>
                  </a:cubicBezTo>
                  <a:cubicBezTo>
                    <a:pt x="130" y="121"/>
                    <a:pt x="144" y="98"/>
                    <a:pt x="144" y="72"/>
                  </a:cubicBezTo>
                  <a:close/>
                </a:path>
              </a:pathLst>
            </a:custGeom>
            <a:solidFill>
              <a:srgbClr val="0070C0"/>
            </a:solidFill>
            <a:ln>
              <a:noFill/>
            </a:ln>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13"/>
            <p:cNvSpPr txBox="1">
              <a:spLocks noChangeArrowheads="1"/>
            </p:cNvSpPr>
            <p:nvPr/>
          </p:nvSpPr>
          <p:spPr bwMode="auto">
            <a:xfrm>
              <a:off x="10026650" y="4359275"/>
              <a:ext cx="15081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pPr>
              <a:r>
                <a:rPr lang="zh-CN" altLang="en-US" sz="1200">
                  <a:solidFill>
                    <a:schemeClr val="bg1"/>
                  </a:solidFill>
                  <a:latin typeface="微软雅黑" panose="020B0503020204020204" pitchFamily="34" charset="-122"/>
                  <a:ea typeface="微软雅黑" pitchFamily="34" charset="-122"/>
                  <a:sym typeface="微软雅黑" panose="020B0503020204020204" pitchFamily="34" charset="-122"/>
                </a:rPr>
                <a:t>单击此处可编辑内容，根据您的需要自由拉伸文本框大小</a:t>
              </a:r>
              <a:endParaRPr lang="en-US" altLang="zh-CN" sz="1200">
                <a:solidFill>
                  <a:schemeClr val="bg1"/>
                </a:solidFill>
                <a:latin typeface="微软雅黑" panose="020B0503020204020204" pitchFamily="34" charset="-122"/>
                <a:ea typeface="微软雅黑" pitchFamily="34" charset="-122"/>
                <a:sym typeface="微软雅黑" panose="020B0503020204020204" pitchFamily="34" charset="-122"/>
              </a:endParaRPr>
            </a:p>
          </p:txBody>
        </p:sp>
      </p:grpSp>
    </p:spTree>
    <p:extLst>
      <p:ext uri="{BB962C8B-B14F-4D97-AF65-F5344CB8AC3E}">
        <p14:creationId xmlns:p14="http://schemas.microsoft.com/office/powerpoint/2010/main" val="35107363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par>
                                <p:cTn id="15" presetID="2" presetClass="entr" presetSubtype="8" fill="hold" nodeType="withEffect">
                                  <p:stCondLst>
                                    <p:cond delay="50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50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50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50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1000" fill="hold"/>
                                        <p:tgtEl>
                                          <p:spTgt spid="13"/>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100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1000"/>
                                        <p:tgtEl>
                                          <p:spTgt spid="17"/>
                                        </p:tgtEl>
                                      </p:cBhvr>
                                    </p:animEffect>
                                    <p:anim calcmode="lin" valueType="num">
                                      <p:cBhvr>
                                        <p:cTn id="42" dur="1000" fill="hold"/>
                                        <p:tgtEl>
                                          <p:spTgt spid="17"/>
                                        </p:tgtEl>
                                        <p:attrNameLst>
                                          <p:attrName>ppt_x</p:attrName>
                                        </p:attrNameLst>
                                      </p:cBhvr>
                                      <p:tavLst>
                                        <p:tav tm="0">
                                          <p:val>
                                            <p:strVal val="#ppt_x"/>
                                          </p:val>
                                        </p:tav>
                                        <p:tav tm="100000">
                                          <p:val>
                                            <p:strVal val="#ppt_x"/>
                                          </p:val>
                                        </p:tav>
                                      </p:tavLst>
                                    </p:anim>
                                    <p:anim calcmode="lin" valueType="num">
                                      <p:cBhvr>
                                        <p:cTn id="43" dur="1000" fill="hold"/>
                                        <p:tgtEl>
                                          <p:spTgt spid="17"/>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100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1000"/>
                                        <p:tgtEl>
                                          <p:spTgt spid="21"/>
                                        </p:tgtEl>
                                      </p:cBhvr>
                                    </p:animEffect>
                                    <p:anim calcmode="lin" valueType="num">
                                      <p:cBhvr>
                                        <p:cTn id="47" dur="1000" fill="hold"/>
                                        <p:tgtEl>
                                          <p:spTgt spid="21"/>
                                        </p:tgtEl>
                                        <p:attrNameLst>
                                          <p:attrName>ppt_x</p:attrName>
                                        </p:attrNameLst>
                                      </p:cBhvr>
                                      <p:tavLst>
                                        <p:tav tm="0">
                                          <p:val>
                                            <p:strVal val="#ppt_x"/>
                                          </p:val>
                                        </p:tav>
                                        <p:tav tm="100000">
                                          <p:val>
                                            <p:strVal val="#ppt_x"/>
                                          </p:val>
                                        </p:tav>
                                      </p:tavLst>
                                    </p:anim>
                                    <p:anim calcmode="lin" valueType="num">
                                      <p:cBhvr>
                                        <p:cTn id="4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7" grpId="0" animBg="1"/>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2558" y="-27384"/>
            <a:ext cx="432048" cy="692696"/>
          </a:xfrm>
          <a:prstGeom prst="rect">
            <a:avLst/>
          </a:prstGeom>
          <a:solidFill>
            <a:srgbClr val="0070C0"/>
          </a:solidFill>
          <a:ln>
            <a:noFill/>
          </a:ln>
          <a:effectLst>
            <a:outerShdw blurRad="254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文本框 9"/>
          <p:cNvSpPr txBox="1"/>
          <p:nvPr/>
        </p:nvSpPr>
        <p:spPr>
          <a:xfrm>
            <a:off x="838622" y="188640"/>
            <a:ext cx="1512168" cy="377026"/>
          </a:xfrm>
          <a:prstGeom prst="rect">
            <a:avLst/>
          </a:prstGeom>
          <a:noFill/>
        </p:spPr>
        <p:txBody>
          <a:bodyPr wrap="square" lIns="68580" tIns="34290" rIns="68580" bIns="34290" rtlCol="0">
            <a:spAutoFit/>
          </a:bodyPr>
          <a:lstStyle/>
          <a:p>
            <a:pPr marL="0" lvl="1"/>
            <a:r>
              <a:rPr lang="zh-CN" altLang="en-US" sz="2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移动支付</a:t>
            </a:r>
          </a:p>
        </p:txBody>
      </p:sp>
      <p:sp>
        <p:nvSpPr>
          <p:cNvPr id="4" name="矩形 3"/>
          <p:cNvSpPr/>
          <p:nvPr/>
        </p:nvSpPr>
        <p:spPr>
          <a:xfrm>
            <a:off x="11927854" y="5949280"/>
            <a:ext cx="262558" cy="906934"/>
          </a:xfrm>
          <a:prstGeom prst="rect">
            <a:avLst/>
          </a:prstGeom>
          <a:solidFill>
            <a:srgbClr val="0070C0"/>
          </a:solidFill>
          <a:ln>
            <a:noFill/>
          </a:ln>
          <a:effectLst>
            <a:outerShdw blurRad="355600" dist="1016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10919742" y="6165304"/>
            <a:ext cx="1008112" cy="523220"/>
          </a:xfrm>
          <a:prstGeom prst="rect">
            <a:avLst/>
          </a:prstGeom>
          <a:noFill/>
        </p:spPr>
        <p:txBody>
          <a:bodyPr wrap="square" rtlCol="0">
            <a:spAutoFit/>
          </a:bodyPr>
          <a:lstStyle/>
          <a:p>
            <a:pPr algn="ctr"/>
            <a:r>
              <a:rPr lang="en-US" altLang="zh-CN"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-24-</a:t>
            </a:r>
            <a:endParaRPr lang="zh-CN" altLang="en-US"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5" name="图片 24"/>
          <p:cNvPicPr>
            <a:picLocks noChangeAspect="1"/>
          </p:cNvPicPr>
          <p:nvPr/>
        </p:nvPicPr>
        <p:blipFill>
          <a:blip r:embed="rId3" cstate="email"/>
          <a:stretch>
            <a:fillRect/>
          </a:stretch>
        </p:blipFill>
        <p:spPr>
          <a:xfrm>
            <a:off x="1074973" y="1763742"/>
            <a:ext cx="3894076" cy="2921275"/>
          </a:xfrm>
          <a:prstGeom prst="rect">
            <a:avLst/>
          </a:prstGeom>
        </p:spPr>
      </p:pic>
      <p:sp>
        <p:nvSpPr>
          <p:cNvPr id="26" name="矩形 25"/>
          <p:cNvSpPr/>
          <p:nvPr/>
        </p:nvSpPr>
        <p:spPr>
          <a:xfrm>
            <a:off x="1074973" y="5157192"/>
            <a:ext cx="10057509" cy="923330"/>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移动支付行业竞争的不断加剧，大型移动支付企业并购整合与资本运作日趋频繁，一大批国内优秀的移动支付品牌迅速崛起，逐渐成为移动支付行业中的翘楚乐富支付移动</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POS</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机不需要插线，一张</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APN</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卡就可以，随身携带，不限制范围，方便快捷，</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POS</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机</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T+1</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到账，节假日顺延，个体户账户对私结算，直接打入个人账户；有限公司对公，可对一般户。</a:t>
            </a:r>
          </a:p>
        </p:txBody>
      </p:sp>
      <p:grpSp>
        <p:nvGrpSpPr>
          <p:cNvPr id="27" name="组合 26"/>
          <p:cNvGrpSpPr/>
          <p:nvPr/>
        </p:nvGrpSpPr>
        <p:grpSpPr>
          <a:xfrm>
            <a:off x="6096000" y="1755902"/>
            <a:ext cx="5036483" cy="2738746"/>
            <a:chOff x="5609002" y="1752599"/>
            <a:chExt cx="5920312" cy="3219355"/>
          </a:xfrm>
        </p:grpSpPr>
        <p:grpSp>
          <p:nvGrpSpPr>
            <p:cNvPr id="28" name="组合 27"/>
            <p:cNvGrpSpPr/>
            <p:nvPr/>
          </p:nvGrpSpPr>
          <p:grpSpPr>
            <a:xfrm>
              <a:off x="6877050" y="1752599"/>
              <a:ext cx="3219354" cy="3219355"/>
              <a:chOff x="4248150" y="1885949"/>
              <a:chExt cx="3219354" cy="3219355"/>
            </a:xfrm>
          </p:grpSpPr>
          <p:sp>
            <p:nvSpPr>
              <p:cNvPr id="39" name="矩形 38"/>
              <p:cNvSpPr/>
              <p:nvPr/>
            </p:nvSpPr>
            <p:spPr>
              <a:xfrm rot="2700000">
                <a:off x="4248150" y="1885949"/>
                <a:ext cx="1333500" cy="1333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矩形 39"/>
              <p:cNvSpPr/>
              <p:nvPr/>
            </p:nvSpPr>
            <p:spPr>
              <a:xfrm rot="2700000">
                <a:off x="6134004" y="1885951"/>
                <a:ext cx="1333500" cy="1333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矩形 40"/>
              <p:cNvSpPr/>
              <p:nvPr/>
            </p:nvSpPr>
            <p:spPr>
              <a:xfrm rot="2700000">
                <a:off x="4248151" y="3771803"/>
                <a:ext cx="1333500" cy="1333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矩形 41"/>
              <p:cNvSpPr/>
              <p:nvPr/>
            </p:nvSpPr>
            <p:spPr>
              <a:xfrm rot="2700000">
                <a:off x="6134004" y="3771804"/>
                <a:ext cx="1333500" cy="1333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9" name="矩形 28"/>
            <p:cNvSpPr/>
            <p:nvPr/>
          </p:nvSpPr>
          <p:spPr>
            <a:xfrm rot="2700000">
              <a:off x="5609002" y="2951428"/>
              <a:ext cx="821693" cy="82169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矩形 29"/>
            <p:cNvSpPr/>
            <p:nvPr/>
          </p:nvSpPr>
          <p:spPr>
            <a:xfrm rot="2700000">
              <a:off x="10542758" y="2951428"/>
              <a:ext cx="821693" cy="82169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文本框 13"/>
            <p:cNvSpPr txBox="1"/>
            <p:nvPr/>
          </p:nvSpPr>
          <p:spPr>
            <a:xfrm>
              <a:off x="8100435" y="2969726"/>
              <a:ext cx="922033" cy="832109"/>
            </a:xfrm>
            <a:prstGeom prst="rect">
              <a:avLst/>
            </a:prstGeom>
            <a:noFill/>
          </p:spPr>
          <p:txBody>
            <a:bodyPr wrap="square" rtlCol="0">
              <a:spAutoFit/>
            </a:bodyPr>
            <a:lstStyle/>
            <a:p>
              <a:r>
                <a:rPr lang="zh-CN" altLang="en-US" sz="2000" dirty="0">
                  <a:solidFill>
                    <a:srgbClr val="0070C0"/>
                  </a:solidFill>
                  <a:latin typeface="微软雅黑" pitchFamily="34" charset="-122"/>
                  <a:ea typeface="微软雅黑" pitchFamily="34" charset="-122"/>
                  <a:sym typeface="微软雅黑" panose="020B0503020204020204" pitchFamily="34" charset="-122"/>
                </a:rPr>
                <a:t>移动</a:t>
              </a:r>
              <a:endParaRPr lang="en-US" altLang="zh-CN" sz="2000" dirty="0">
                <a:solidFill>
                  <a:srgbClr val="0070C0"/>
                </a:solidFill>
                <a:latin typeface="微软雅黑" pitchFamily="34" charset="-122"/>
                <a:ea typeface="微软雅黑" pitchFamily="34" charset="-122"/>
                <a:sym typeface="微软雅黑" panose="020B0503020204020204" pitchFamily="34" charset="-122"/>
              </a:endParaRPr>
            </a:p>
            <a:p>
              <a:r>
                <a:rPr lang="zh-CN" altLang="en-US" sz="2000" dirty="0">
                  <a:solidFill>
                    <a:srgbClr val="0070C0"/>
                  </a:solidFill>
                  <a:latin typeface="微软雅黑" pitchFamily="34" charset="-122"/>
                  <a:ea typeface="微软雅黑" pitchFamily="34" charset="-122"/>
                  <a:sym typeface="微软雅黑" panose="020B0503020204020204" pitchFamily="34" charset="-122"/>
                </a:rPr>
                <a:t>支付</a:t>
              </a:r>
            </a:p>
          </p:txBody>
        </p:sp>
        <p:sp>
          <p:nvSpPr>
            <p:cNvPr id="32" name="文本框 14"/>
            <p:cNvSpPr txBox="1"/>
            <p:nvPr/>
          </p:nvSpPr>
          <p:spPr>
            <a:xfrm>
              <a:off x="6961626" y="2073363"/>
              <a:ext cx="1135497" cy="759752"/>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广告位出租</a:t>
              </a:r>
            </a:p>
          </p:txBody>
        </p:sp>
        <p:sp>
          <p:nvSpPr>
            <p:cNvPr id="33" name="文本框 15"/>
            <p:cNvSpPr txBox="1"/>
            <p:nvPr/>
          </p:nvSpPr>
          <p:spPr>
            <a:xfrm>
              <a:off x="9060943" y="2051226"/>
              <a:ext cx="922033" cy="759752"/>
            </a:xfrm>
            <a:prstGeom prst="rect">
              <a:avLst/>
            </a:prstGeom>
            <a:noFill/>
          </p:spPr>
          <p:txBody>
            <a:bodyPr wrap="square" rtlCol="0">
              <a:spAutoFit/>
            </a:bodyPr>
            <a:lstStyle/>
            <a:p>
              <a:r>
                <a:rPr lang="zh-CN" altLang="en-US" dirty="0">
                  <a:solidFill>
                    <a:schemeClr val="bg1"/>
                  </a:solidFill>
                  <a:latin typeface="微软雅黑" pitchFamily="34" charset="-122"/>
                  <a:ea typeface="微软雅黑" pitchFamily="34" charset="-122"/>
                  <a:sym typeface="微软雅黑" panose="020B0503020204020204" pitchFamily="34" charset="-122"/>
                </a:rPr>
                <a:t>付费</a:t>
              </a:r>
              <a:endParaRPr lang="en-US" altLang="zh-CN" dirty="0">
                <a:solidFill>
                  <a:schemeClr val="bg1"/>
                </a:solidFill>
                <a:latin typeface="微软雅黑" pitchFamily="34" charset="-122"/>
                <a:ea typeface="微软雅黑" pitchFamily="34" charset="-122"/>
                <a:sym typeface="微软雅黑" panose="020B0503020204020204" pitchFamily="34" charset="-122"/>
              </a:endParaRPr>
            </a:p>
            <a:p>
              <a:r>
                <a:rPr lang="zh-CN" altLang="en-US" dirty="0">
                  <a:solidFill>
                    <a:schemeClr val="bg1"/>
                  </a:solidFill>
                  <a:latin typeface="微软雅黑" pitchFamily="34" charset="-122"/>
                  <a:ea typeface="微软雅黑" pitchFamily="34" charset="-122"/>
                  <a:sym typeface="微软雅黑" panose="020B0503020204020204" pitchFamily="34" charset="-122"/>
                </a:rPr>
                <a:t>下载</a:t>
              </a:r>
            </a:p>
          </p:txBody>
        </p:sp>
        <p:sp>
          <p:nvSpPr>
            <p:cNvPr id="34" name="文本框 16"/>
            <p:cNvSpPr txBox="1"/>
            <p:nvPr/>
          </p:nvSpPr>
          <p:spPr>
            <a:xfrm>
              <a:off x="7154710" y="3946064"/>
              <a:ext cx="922033" cy="759752"/>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会员充值</a:t>
              </a:r>
            </a:p>
          </p:txBody>
        </p:sp>
        <p:sp>
          <p:nvSpPr>
            <p:cNvPr id="35" name="文本框 22"/>
            <p:cNvSpPr txBox="1"/>
            <p:nvPr/>
          </p:nvSpPr>
          <p:spPr>
            <a:xfrm>
              <a:off x="9040565" y="3946064"/>
              <a:ext cx="922033" cy="759752"/>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增值服务</a:t>
              </a:r>
            </a:p>
          </p:txBody>
        </p:sp>
        <p:sp>
          <p:nvSpPr>
            <p:cNvPr id="36" name="文本框 23"/>
            <p:cNvSpPr txBox="1"/>
            <p:nvPr/>
          </p:nvSpPr>
          <p:spPr>
            <a:xfrm>
              <a:off x="5665438" y="3037521"/>
              <a:ext cx="922033" cy="687394"/>
            </a:xfrm>
            <a:prstGeom prst="rect">
              <a:avLst/>
            </a:prstGeom>
            <a:noFill/>
          </p:spPr>
          <p:txBody>
            <a:bodyPr wrap="square" rtlCol="0">
              <a:spAutoFit/>
            </a:bodyPr>
            <a:lstStyle/>
            <a:p>
              <a:r>
                <a:rPr lang="zh-CN" altLang="en-US" sz="1600" dirty="0">
                  <a:solidFill>
                    <a:schemeClr val="bg1"/>
                  </a:solidFill>
                  <a:latin typeface="微软雅黑" pitchFamily="34" charset="-122"/>
                  <a:ea typeface="微软雅黑" pitchFamily="34" charset="-122"/>
                  <a:sym typeface="微软雅黑" panose="020B0503020204020204" pitchFamily="34" charset="-122"/>
                </a:rPr>
                <a:t>租借</a:t>
              </a:r>
              <a:endParaRPr lang="en-US" altLang="zh-CN" sz="1600" dirty="0">
                <a:solidFill>
                  <a:schemeClr val="bg1"/>
                </a:solidFill>
                <a:latin typeface="微软雅黑" pitchFamily="34" charset="-122"/>
                <a:ea typeface="微软雅黑" pitchFamily="34" charset="-122"/>
                <a:sym typeface="微软雅黑" panose="020B0503020204020204" pitchFamily="34" charset="-122"/>
              </a:endParaRPr>
            </a:p>
            <a:p>
              <a:r>
                <a:rPr lang="zh-CN" altLang="en-US" sz="1600" dirty="0">
                  <a:solidFill>
                    <a:schemeClr val="bg1"/>
                  </a:solidFill>
                  <a:latin typeface="微软雅黑" pitchFamily="34" charset="-122"/>
                  <a:ea typeface="微软雅黑" pitchFamily="34" charset="-122"/>
                  <a:sym typeface="微软雅黑" panose="020B0503020204020204" pitchFamily="34" charset="-122"/>
                </a:rPr>
                <a:t>资质</a:t>
              </a:r>
            </a:p>
          </p:txBody>
        </p:sp>
        <p:sp>
          <p:nvSpPr>
            <p:cNvPr id="37" name="文本框 24"/>
            <p:cNvSpPr txBox="1"/>
            <p:nvPr/>
          </p:nvSpPr>
          <p:spPr>
            <a:xfrm>
              <a:off x="10607281" y="3033685"/>
              <a:ext cx="922033" cy="687394"/>
            </a:xfrm>
            <a:prstGeom prst="rect">
              <a:avLst/>
            </a:prstGeom>
            <a:noFill/>
          </p:spPr>
          <p:txBody>
            <a:bodyPr wrap="square" rtlCol="0">
              <a:spAutoFit/>
            </a:bodyPr>
            <a:lstStyle/>
            <a:p>
              <a:r>
                <a:rPr lang="zh-CN" altLang="en-US" sz="1600" dirty="0">
                  <a:solidFill>
                    <a:schemeClr val="bg1"/>
                  </a:solidFill>
                  <a:latin typeface="微软雅黑" pitchFamily="34" charset="-122"/>
                  <a:ea typeface="微软雅黑" pitchFamily="34" charset="-122"/>
                  <a:sym typeface="微软雅黑" panose="020B0503020204020204" pitchFamily="34" charset="-122"/>
                </a:rPr>
                <a:t>佣金</a:t>
              </a:r>
              <a:endParaRPr lang="en-US" altLang="zh-CN" sz="1600" dirty="0">
                <a:solidFill>
                  <a:schemeClr val="bg1"/>
                </a:solidFill>
                <a:latin typeface="微软雅黑" pitchFamily="34" charset="-122"/>
                <a:ea typeface="微软雅黑" pitchFamily="34" charset="-122"/>
                <a:sym typeface="微软雅黑" panose="020B0503020204020204" pitchFamily="34" charset="-122"/>
              </a:endParaRPr>
            </a:p>
            <a:p>
              <a:r>
                <a:rPr lang="zh-CN" altLang="en-US" sz="1600" dirty="0">
                  <a:solidFill>
                    <a:schemeClr val="bg1"/>
                  </a:solidFill>
                  <a:latin typeface="微软雅黑" pitchFamily="34" charset="-122"/>
                  <a:ea typeface="微软雅黑" pitchFamily="34" charset="-122"/>
                  <a:sym typeface="微软雅黑" panose="020B0503020204020204" pitchFamily="34" charset="-122"/>
                </a:rPr>
                <a:t>收取</a:t>
              </a:r>
            </a:p>
          </p:txBody>
        </p:sp>
        <p:sp>
          <p:nvSpPr>
            <p:cNvPr id="38" name="矩形 37"/>
            <p:cNvSpPr/>
            <p:nvPr/>
          </p:nvSpPr>
          <p:spPr>
            <a:xfrm rot="2700000">
              <a:off x="8003695" y="2862584"/>
              <a:ext cx="998642" cy="99864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3" name="组合 42"/>
          <p:cNvGrpSpPr/>
          <p:nvPr/>
        </p:nvGrpSpPr>
        <p:grpSpPr>
          <a:xfrm>
            <a:off x="4405746" y="1562519"/>
            <a:ext cx="734291" cy="734291"/>
            <a:chOff x="4405746" y="1562519"/>
            <a:chExt cx="734291" cy="734291"/>
          </a:xfrm>
        </p:grpSpPr>
        <p:cxnSp>
          <p:nvCxnSpPr>
            <p:cNvPr id="44" name="直接连接符 43"/>
            <p:cNvCxnSpPr/>
            <p:nvPr/>
          </p:nvCxnSpPr>
          <p:spPr>
            <a:xfrm>
              <a:off x="4405746" y="1562519"/>
              <a:ext cx="734291"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rot="5400000">
              <a:off x="4767622" y="1929665"/>
              <a:ext cx="734291"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46" name="组合 45"/>
          <p:cNvGrpSpPr/>
          <p:nvPr/>
        </p:nvGrpSpPr>
        <p:grpSpPr>
          <a:xfrm rot="10800000">
            <a:off x="875311" y="4138093"/>
            <a:ext cx="734291" cy="734291"/>
            <a:chOff x="4558146" y="1947144"/>
            <a:chExt cx="734291" cy="734291"/>
          </a:xfrm>
        </p:grpSpPr>
        <p:cxnSp>
          <p:nvCxnSpPr>
            <p:cNvPr id="47" name="直接连接符 46"/>
            <p:cNvCxnSpPr/>
            <p:nvPr/>
          </p:nvCxnSpPr>
          <p:spPr>
            <a:xfrm>
              <a:off x="4558146" y="1947144"/>
              <a:ext cx="734291"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rot="5400000">
              <a:off x="4920022" y="2314290"/>
              <a:ext cx="734291"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072333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par>
                          <p:cTn id="15" fill="hold">
                            <p:stCondLst>
                              <p:cond delay="1500"/>
                            </p:stCondLst>
                            <p:childTnLst>
                              <p:par>
                                <p:cTn id="16" presetID="16" presetClass="entr" presetSubtype="21"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barn(inVertical)">
                                      <p:cBhvr>
                                        <p:cTn id="18" dur="500"/>
                                        <p:tgtEl>
                                          <p:spTgt spid="25"/>
                                        </p:tgtEl>
                                      </p:cBhvr>
                                    </p:animEffect>
                                  </p:childTnLst>
                                </p:cTn>
                              </p:par>
                            </p:childTnLst>
                          </p:cTn>
                        </p:par>
                        <p:par>
                          <p:cTn id="19" fill="hold">
                            <p:stCondLst>
                              <p:cond delay="2000"/>
                            </p:stCondLst>
                            <p:childTnLst>
                              <p:par>
                                <p:cTn id="20" presetID="2" presetClass="entr" presetSubtype="12"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500" fill="hold"/>
                                        <p:tgtEl>
                                          <p:spTgt spid="46"/>
                                        </p:tgtEl>
                                        <p:attrNameLst>
                                          <p:attrName>ppt_x</p:attrName>
                                        </p:attrNameLst>
                                      </p:cBhvr>
                                      <p:tavLst>
                                        <p:tav tm="0">
                                          <p:val>
                                            <p:strVal val="0-#ppt_w/2"/>
                                          </p:val>
                                        </p:tav>
                                        <p:tav tm="100000">
                                          <p:val>
                                            <p:strVal val="#ppt_x"/>
                                          </p:val>
                                        </p:tav>
                                      </p:tavLst>
                                    </p:anim>
                                    <p:anim calcmode="lin" valueType="num">
                                      <p:cBhvr additive="base">
                                        <p:cTn id="23" dur="500" fill="hold"/>
                                        <p:tgtEl>
                                          <p:spTgt spid="46"/>
                                        </p:tgtEl>
                                        <p:attrNameLst>
                                          <p:attrName>ppt_y</p:attrName>
                                        </p:attrNameLst>
                                      </p:cBhvr>
                                      <p:tavLst>
                                        <p:tav tm="0">
                                          <p:val>
                                            <p:strVal val="1+#ppt_h/2"/>
                                          </p:val>
                                        </p:tav>
                                        <p:tav tm="100000">
                                          <p:val>
                                            <p:strVal val="#ppt_y"/>
                                          </p:val>
                                        </p:tav>
                                      </p:tavLst>
                                    </p:anim>
                                  </p:childTnLst>
                                </p:cTn>
                              </p:par>
                            </p:childTnLst>
                          </p:cTn>
                        </p:par>
                        <p:par>
                          <p:cTn id="24" fill="hold">
                            <p:stCondLst>
                              <p:cond delay="2500"/>
                            </p:stCondLst>
                            <p:childTnLst>
                              <p:par>
                                <p:cTn id="25" presetID="2" presetClass="entr" presetSubtype="3" fill="hold" nodeType="after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500" fill="hold"/>
                                        <p:tgtEl>
                                          <p:spTgt spid="43"/>
                                        </p:tgtEl>
                                        <p:attrNameLst>
                                          <p:attrName>ppt_x</p:attrName>
                                        </p:attrNameLst>
                                      </p:cBhvr>
                                      <p:tavLst>
                                        <p:tav tm="0">
                                          <p:val>
                                            <p:strVal val="1+#ppt_w/2"/>
                                          </p:val>
                                        </p:tav>
                                        <p:tav tm="100000">
                                          <p:val>
                                            <p:strVal val="#ppt_x"/>
                                          </p:val>
                                        </p:tav>
                                      </p:tavLst>
                                    </p:anim>
                                    <p:anim calcmode="lin" valueType="num">
                                      <p:cBhvr additive="base">
                                        <p:cTn id="28" dur="500" fill="hold"/>
                                        <p:tgtEl>
                                          <p:spTgt spid="43"/>
                                        </p:tgtEl>
                                        <p:attrNameLst>
                                          <p:attrName>ppt_y</p:attrName>
                                        </p:attrNameLst>
                                      </p:cBhvr>
                                      <p:tavLst>
                                        <p:tav tm="0">
                                          <p:val>
                                            <p:strVal val="0-#ppt_h/2"/>
                                          </p:val>
                                        </p:tav>
                                        <p:tav tm="100000">
                                          <p:val>
                                            <p:strVal val="#ppt_y"/>
                                          </p:val>
                                        </p:tav>
                                      </p:tavLst>
                                    </p:anim>
                                  </p:childTnLst>
                                </p:cTn>
                              </p:par>
                            </p:childTnLst>
                          </p:cTn>
                        </p:par>
                        <p:par>
                          <p:cTn id="29" fill="hold">
                            <p:stCondLst>
                              <p:cond delay="3000"/>
                            </p:stCondLst>
                            <p:childTnLst>
                              <p:par>
                                <p:cTn id="30" presetID="42" presetClass="entr" presetSubtype="0"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1000"/>
                                        <p:tgtEl>
                                          <p:spTgt spid="27"/>
                                        </p:tgtEl>
                                      </p:cBhvr>
                                    </p:animEffect>
                                    <p:anim calcmode="lin" valueType="num">
                                      <p:cBhvr>
                                        <p:cTn id="33" dur="1000" fill="hold"/>
                                        <p:tgtEl>
                                          <p:spTgt spid="27"/>
                                        </p:tgtEl>
                                        <p:attrNameLst>
                                          <p:attrName>ppt_x</p:attrName>
                                        </p:attrNameLst>
                                      </p:cBhvr>
                                      <p:tavLst>
                                        <p:tav tm="0">
                                          <p:val>
                                            <p:strVal val="#ppt_x"/>
                                          </p:val>
                                        </p:tav>
                                        <p:tav tm="100000">
                                          <p:val>
                                            <p:strVal val="#ppt_x"/>
                                          </p:val>
                                        </p:tav>
                                      </p:tavLst>
                                    </p:anim>
                                    <p:anim calcmode="lin" valueType="num">
                                      <p:cBhvr>
                                        <p:cTn id="34" dur="1000" fill="hold"/>
                                        <p:tgtEl>
                                          <p:spTgt spid="27"/>
                                        </p:tgtEl>
                                        <p:attrNameLst>
                                          <p:attrName>ppt_y</p:attrName>
                                        </p:attrNameLst>
                                      </p:cBhvr>
                                      <p:tavLst>
                                        <p:tav tm="0">
                                          <p:val>
                                            <p:strVal val="#ppt_y+.1"/>
                                          </p:val>
                                        </p:tav>
                                        <p:tav tm="100000">
                                          <p:val>
                                            <p:strVal val="#ppt_y"/>
                                          </p:val>
                                        </p:tav>
                                      </p:tavLst>
                                    </p:anim>
                                  </p:childTnLst>
                                </p:cTn>
                              </p:par>
                            </p:childTnLst>
                          </p:cTn>
                        </p:par>
                        <p:par>
                          <p:cTn id="35" fill="hold">
                            <p:stCondLst>
                              <p:cond delay="4000"/>
                            </p:stCondLst>
                            <p:childTnLst>
                              <p:par>
                                <p:cTn id="36" presetID="42" presetClass="entr" presetSubtype="0"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1000"/>
                                        <p:tgtEl>
                                          <p:spTgt spid="26"/>
                                        </p:tgtEl>
                                      </p:cBhvr>
                                    </p:animEffect>
                                    <p:anim calcmode="lin" valueType="num">
                                      <p:cBhvr>
                                        <p:cTn id="39" dur="1000" fill="hold"/>
                                        <p:tgtEl>
                                          <p:spTgt spid="26"/>
                                        </p:tgtEl>
                                        <p:attrNameLst>
                                          <p:attrName>ppt_x</p:attrName>
                                        </p:attrNameLst>
                                      </p:cBhvr>
                                      <p:tavLst>
                                        <p:tav tm="0">
                                          <p:val>
                                            <p:strVal val="#ppt_x"/>
                                          </p:val>
                                        </p:tav>
                                        <p:tav tm="100000">
                                          <p:val>
                                            <p:strVal val="#ppt_x"/>
                                          </p:val>
                                        </p:tav>
                                      </p:tavLst>
                                    </p:anim>
                                    <p:anim calcmode="lin" valueType="num">
                                      <p:cBhvr>
                                        <p:cTn id="40"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2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7" b="7"/>
          <a:stretch>
            <a:fillRect/>
          </a:stretch>
        </p:blipFill>
        <p:spPr/>
      </p:pic>
      <p:sp>
        <p:nvSpPr>
          <p:cNvPr id="2" name="Rectangle 1"/>
          <p:cNvSpPr/>
          <p:nvPr/>
        </p:nvSpPr>
        <p:spPr>
          <a:xfrm>
            <a:off x="0" y="893"/>
            <a:ext cx="12190413" cy="6856214"/>
          </a:xfrm>
          <a:prstGeom prst="rect">
            <a:avLst/>
          </a:prstGeom>
          <a:solidFill>
            <a:srgbClr val="0070C0">
              <a:alpha val="95000"/>
            </a:srgb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08" tIns="22854" rIns="45708" bIns="22854" numCol="1" spcCol="0" rtlCol="0" fromWordArt="0" anchor="ctr" anchorCtr="0" forceAA="0" compatLnSpc="1">
            <a:prstTxWarp prst="textNoShape">
              <a:avLst/>
            </a:prstTxWarp>
            <a:noAutofit/>
          </a:bodyPr>
          <a:lstStyle/>
          <a:p>
            <a:pPr algn="ctr"/>
            <a:endParaRPr lang="en-US" sz="9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4871070" y="2636912"/>
            <a:ext cx="4134465" cy="1446550"/>
          </a:xfrm>
          <a:prstGeom prst="rect">
            <a:avLst/>
          </a:prstGeom>
          <a:noFill/>
        </p:spPr>
        <p:txBody>
          <a:bodyPr wrap="none" rtlCol="0">
            <a:spAutoFit/>
          </a:bodyPr>
          <a:lstStyle/>
          <a:p>
            <a:pPr marL="0" lvl="1"/>
            <a:r>
              <a:rPr lang="en-US" altLang="zh-CN" sz="4400" b="1" dirty="0">
                <a:solidFill>
                  <a:schemeClr val="bg1"/>
                </a:solidFill>
                <a:latin typeface="微软雅黑" pitchFamily="34" charset="-122"/>
                <a:ea typeface="微软雅黑" pitchFamily="34" charset="-122"/>
                <a:sym typeface="微软雅黑" panose="020B0503020204020204" pitchFamily="34" charset="-122"/>
              </a:rPr>
              <a:t>PART FOUR</a:t>
            </a:r>
          </a:p>
          <a:p>
            <a:pPr marL="0" lvl="1"/>
            <a:r>
              <a:rPr lang="zh-CN" altLang="en-US" sz="4400" b="1" dirty="0">
                <a:solidFill>
                  <a:schemeClr val="bg1"/>
                </a:solidFill>
                <a:latin typeface="微软雅黑" pitchFamily="34" charset="-122"/>
                <a:ea typeface="微软雅黑" pitchFamily="34" charset="-122"/>
                <a:sym typeface="微软雅黑" panose="020B0503020204020204" pitchFamily="34" charset="-122"/>
              </a:rPr>
              <a:t>移动互联的市场</a:t>
            </a:r>
          </a:p>
        </p:txBody>
      </p:sp>
      <p:sp>
        <p:nvSpPr>
          <p:cNvPr id="10" name="Freeform 86"/>
          <p:cNvSpPr>
            <a:spLocks noEditPoints="1"/>
          </p:cNvSpPr>
          <p:nvPr/>
        </p:nvSpPr>
        <p:spPr bwMode="auto">
          <a:xfrm>
            <a:off x="3998929" y="2785537"/>
            <a:ext cx="623421" cy="1048924"/>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rgbClr val="FFFFFF"/>
          </a:solidFill>
          <a:ln w="9525">
            <a:noFill/>
            <a:round/>
            <a:headEnd/>
            <a:tailEnd/>
          </a:ln>
        </p:spPr>
        <p:txBody>
          <a:bodyPr vert="horz" wrap="square" lIns="45708" tIns="22854" rIns="45708" bIns="22854" numCol="1" anchor="t" anchorCtr="0" compatLnSpc="1">
            <a:prstTxWarp prst="textNoShape">
              <a:avLst/>
            </a:prstTxWarp>
          </a:bodyPr>
          <a:lstStyle/>
          <a:p>
            <a:endParaRPr lang="en-US" sz="90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512829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2558" y="-27384"/>
            <a:ext cx="432048" cy="692696"/>
          </a:xfrm>
          <a:prstGeom prst="rect">
            <a:avLst/>
          </a:prstGeom>
          <a:solidFill>
            <a:srgbClr val="0070C0"/>
          </a:solidFill>
          <a:ln>
            <a:noFill/>
          </a:ln>
          <a:effectLst>
            <a:outerShdw blurRad="254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文本框 9"/>
          <p:cNvSpPr txBox="1"/>
          <p:nvPr/>
        </p:nvSpPr>
        <p:spPr>
          <a:xfrm>
            <a:off x="838622" y="188640"/>
            <a:ext cx="1512168" cy="377026"/>
          </a:xfrm>
          <a:prstGeom prst="rect">
            <a:avLst/>
          </a:prstGeom>
          <a:noFill/>
        </p:spPr>
        <p:txBody>
          <a:bodyPr wrap="square" lIns="68580" tIns="34290" rIns="68580" bIns="34290" rtlCol="0">
            <a:spAutoFit/>
          </a:bodyPr>
          <a:lstStyle/>
          <a:p>
            <a:pPr marL="0" lvl="1"/>
            <a:r>
              <a:rPr lang="zh-CN" altLang="en-US" sz="2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市场评价</a:t>
            </a:r>
          </a:p>
        </p:txBody>
      </p:sp>
      <p:sp>
        <p:nvSpPr>
          <p:cNvPr id="4" name="矩形 3"/>
          <p:cNvSpPr/>
          <p:nvPr/>
        </p:nvSpPr>
        <p:spPr>
          <a:xfrm>
            <a:off x="11927854" y="5949280"/>
            <a:ext cx="262558" cy="906934"/>
          </a:xfrm>
          <a:prstGeom prst="rect">
            <a:avLst/>
          </a:prstGeom>
          <a:solidFill>
            <a:srgbClr val="0070C0"/>
          </a:solidFill>
          <a:ln>
            <a:noFill/>
          </a:ln>
          <a:effectLst>
            <a:outerShdw blurRad="355600" dist="1016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10919742" y="6165304"/>
            <a:ext cx="1008112" cy="523220"/>
          </a:xfrm>
          <a:prstGeom prst="rect">
            <a:avLst/>
          </a:prstGeom>
          <a:noFill/>
        </p:spPr>
        <p:txBody>
          <a:bodyPr wrap="square" rtlCol="0">
            <a:spAutoFit/>
          </a:bodyPr>
          <a:lstStyle/>
          <a:p>
            <a:pPr algn="ctr"/>
            <a:r>
              <a:rPr lang="en-US" altLang="zh-CN"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-26-</a:t>
            </a:r>
            <a:endParaRPr lang="zh-CN" altLang="en-US"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矩形 5"/>
          <p:cNvSpPr/>
          <p:nvPr/>
        </p:nvSpPr>
        <p:spPr>
          <a:xfrm>
            <a:off x="1198662" y="1619509"/>
            <a:ext cx="4095388" cy="2304256"/>
          </a:xfrm>
          <a:prstGeom prst="rect">
            <a:avLst/>
          </a:prstGeom>
          <a:blipFill>
            <a:blip r:embed="rId3">
              <a:extLst>
                <a:ext uri="{BEBA8EAE-BF5A-486C-A8C5-ECC9F3942E4B}">
                  <a14:imgProps xmlns:a14="http://schemas.microsoft.com/office/drawing/2010/main">
                    <a14:imgLayer r:embed="rId4">
                      <a14:imgEffect>
                        <a14:artisticBlur/>
                      </a14:imgEffect>
                    </a14:imgLayer>
                  </a14:imgProps>
                </a:ext>
              </a:extLst>
            </a:blip>
            <a:srcRect/>
            <a:stretch>
              <a:fillRect l="-105" t="-6244" r="-105" b="-6244"/>
            </a:stretch>
          </a:blipFill>
          <a:ln w="57150">
            <a:solidFill>
              <a:srgbClr val="0070C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矩形 6"/>
          <p:cNvSpPr/>
          <p:nvPr/>
        </p:nvSpPr>
        <p:spPr>
          <a:xfrm>
            <a:off x="4943078" y="2339589"/>
            <a:ext cx="2160240" cy="50405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文本框 9"/>
          <p:cNvSpPr txBox="1"/>
          <p:nvPr/>
        </p:nvSpPr>
        <p:spPr>
          <a:xfrm>
            <a:off x="5447134" y="2394611"/>
            <a:ext cx="1656184" cy="377026"/>
          </a:xfrm>
          <a:prstGeom prst="rect">
            <a:avLst/>
          </a:prstGeom>
          <a:noFill/>
        </p:spPr>
        <p:txBody>
          <a:bodyPr wrap="square" lIns="68580" tIns="34290" rIns="68580" bIns="34290" rtlCol="0">
            <a:spAutoFit/>
          </a:bodyPr>
          <a:lstStyle/>
          <a:p>
            <a:pPr marL="0" lvl="1"/>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市场评价</a:t>
            </a:r>
            <a:endParaRPr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文本框 9"/>
          <p:cNvSpPr txBox="1"/>
          <p:nvPr/>
        </p:nvSpPr>
        <p:spPr>
          <a:xfrm>
            <a:off x="5375126" y="2843645"/>
            <a:ext cx="2952328" cy="284693"/>
          </a:xfrm>
          <a:prstGeom prst="rect">
            <a:avLst/>
          </a:prstGeom>
          <a:noFill/>
        </p:spPr>
        <p:txBody>
          <a:bodyPr wrap="square" lIns="68580" tIns="34290" rIns="68580" bIns="34290" rtlCol="0">
            <a:spAutoFit/>
          </a:bodyPr>
          <a:lstStyle/>
          <a:p>
            <a:pPr marL="0" lvl="1"/>
            <a:r>
              <a:rPr lang="en-US" altLang="zh-CN" sz="1400" dirty="0">
                <a:solidFill>
                  <a:srgbClr val="0070C0"/>
                </a:solidFill>
                <a:latin typeface="微软雅黑" pitchFamily="34" charset="-122"/>
                <a:ea typeface="微软雅黑" pitchFamily="34" charset="-122"/>
                <a:sym typeface="微软雅黑" panose="020B0503020204020204" pitchFamily="34" charset="-122"/>
              </a:rPr>
              <a:t>Market Assessment</a:t>
            </a:r>
            <a:endParaRPr lang="zh-CN" altLang="en-US" sz="1600" dirty="0">
              <a:solidFill>
                <a:srgbClr val="0070C0"/>
              </a:solidFill>
              <a:latin typeface="微软雅黑" pitchFamily="34" charset="-122"/>
              <a:ea typeface="微软雅黑" pitchFamily="34" charset="-122"/>
              <a:sym typeface="微软雅黑" panose="020B0503020204020204" pitchFamily="34" charset="-122"/>
            </a:endParaRPr>
          </a:p>
        </p:txBody>
      </p:sp>
      <p:sp>
        <p:nvSpPr>
          <p:cNvPr id="10" name="矩形 47"/>
          <p:cNvSpPr>
            <a:spLocks noChangeArrowheads="1"/>
          </p:cNvSpPr>
          <p:nvPr/>
        </p:nvSpPr>
        <p:spPr bwMode="auto">
          <a:xfrm>
            <a:off x="5375126" y="3242367"/>
            <a:ext cx="5904656"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秉承“以科技为先导、以创新求发展、以质量求生存、以诚信待客户”的企业精神，实行“人才为本，科技领先，用户至上”的经营理念，贯彻国家现阶段大力支持农业产业化建设，提高农民生活水平的宏观政策。</a:t>
            </a:r>
          </a:p>
        </p:txBody>
      </p:sp>
      <p:sp>
        <p:nvSpPr>
          <p:cNvPr id="11" name="矩形 47"/>
          <p:cNvSpPr>
            <a:spLocks noChangeArrowheads="1"/>
          </p:cNvSpPr>
          <p:nvPr/>
        </p:nvSpPr>
        <p:spPr bwMode="auto">
          <a:xfrm>
            <a:off x="1198662" y="4394495"/>
            <a:ext cx="10225136"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      据</a:t>
            </a:r>
            <a:r>
              <a:rPr lang="en-US" altLang="zh-CN" sz="1200" dirty="0">
                <a:solidFill>
                  <a:schemeClr val="tx1">
                    <a:lumMod val="50000"/>
                    <a:lumOff val="50000"/>
                  </a:schemeClr>
                </a:solidFill>
                <a:sym typeface="微软雅黑" panose="020B0503020204020204" pitchFamily="34" charset="-122"/>
              </a:rPr>
              <a:t>Gartner</a:t>
            </a:r>
            <a:r>
              <a:rPr lang="zh-CN" altLang="en-US" sz="1200" dirty="0">
                <a:solidFill>
                  <a:schemeClr val="tx1">
                    <a:lumMod val="50000"/>
                    <a:lumOff val="50000"/>
                  </a:schemeClr>
                </a:solidFill>
                <a:sym typeface="微软雅黑" panose="020B0503020204020204" pitchFamily="34" charset="-122"/>
              </a:rPr>
              <a:t>咨询公司的研究，到</a:t>
            </a:r>
            <a:r>
              <a:rPr lang="en-US" altLang="zh-CN" sz="1200" dirty="0">
                <a:solidFill>
                  <a:schemeClr val="tx1">
                    <a:lumMod val="50000"/>
                    <a:lumOff val="50000"/>
                  </a:schemeClr>
                </a:solidFill>
                <a:sym typeface="微软雅黑" panose="020B0503020204020204" pitchFamily="34" charset="-122"/>
              </a:rPr>
              <a:t>2004</a:t>
            </a:r>
            <a:r>
              <a:rPr lang="zh-CN" altLang="en-US" sz="1200" dirty="0">
                <a:solidFill>
                  <a:schemeClr val="tx1">
                    <a:lumMod val="50000"/>
                    <a:lumOff val="50000"/>
                  </a:schemeClr>
                </a:solidFill>
                <a:sym typeface="微软雅黑" panose="020B0503020204020204" pitchFamily="34" charset="-122"/>
              </a:rPr>
              <a:t>年，全世界将有</a:t>
            </a:r>
            <a:r>
              <a:rPr lang="en-US" altLang="zh-CN" sz="1200" dirty="0">
                <a:solidFill>
                  <a:schemeClr val="tx1">
                    <a:lumMod val="50000"/>
                    <a:lumOff val="50000"/>
                  </a:schemeClr>
                </a:solidFill>
                <a:sym typeface="微软雅黑" panose="020B0503020204020204" pitchFamily="34" charset="-122"/>
              </a:rPr>
              <a:t>8</a:t>
            </a:r>
            <a:r>
              <a:rPr lang="zh-CN" altLang="en-US" sz="1200" dirty="0">
                <a:solidFill>
                  <a:schemeClr val="tx1">
                    <a:lumMod val="50000"/>
                    <a:lumOff val="50000"/>
                  </a:schemeClr>
                </a:solidFill>
                <a:sym typeface="微软雅黑" panose="020B0503020204020204" pitchFamily="34" charset="-122"/>
              </a:rPr>
              <a:t>亿用户使用无线数字网。这些用户可能通过手机、笔记本电脑和手持电脑等手段上网。</a:t>
            </a:r>
            <a:r>
              <a:rPr lang="en-US" altLang="zh-CN" sz="1200" dirty="0">
                <a:solidFill>
                  <a:schemeClr val="tx1">
                    <a:lumMod val="50000"/>
                    <a:lumOff val="50000"/>
                  </a:schemeClr>
                </a:solidFill>
                <a:sym typeface="微软雅黑" panose="020B0503020204020204" pitchFamily="34" charset="-122"/>
              </a:rPr>
              <a:t>Gartner</a:t>
            </a:r>
            <a:r>
              <a:rPr lang="zh-CN" altLang="en-US" sz="1200" dirty="0">
                <a:solidFill>
                  <a:schemeClr val="tx1">
                    <a:lumMod val="50000"/>
                    <a:lumOff val="50000"/>
                  </a:schemeClr>
                </a:solidFill>
                <a:sym typeface="微软雅黑" panose="020B0503020204020204" pitchFamily="34" charset="-122"/>
              </a:rPr>
              <a:t>副总裁</a:t>
            </a:r>
            <a:r>
              <a:rPr lang="en-US" altLang="zh-CN" sz="1200" dirty="0" err="1">
                <a:solidFill>
                  <a:schemeClr val="tx1">
                    <a:lumMod val="50000"/>
                    <a:lumOff val="50000"/>
                  </a:schemeClr>
                </a:solidFill>
                <a:sym typeface="微软雅黑" panose="020B0503020204020204" pitchFamily="34" charset="-122"/>
              </a:rPr>
              <a:t>BobEgan</a:t>
            </a:r>
            <a:r>
              <a:rPr lang="zh-CN" altLang="en-US" sz="1200" dirty="0">
                <a:solidFill>
                  <a:schemeClr val="tx1">
                    <a:lumMod val="50000"/>
                    <a:lumOff val="50000"/>
                  </a:schemeClr>
                </a:solidFill>
                <a:sym typeface="微软雅黑" panose="020B0503020204020204" pitchFamily="34" charset="-122"/>
              </a:rPr>
              <a:t>说，</a:t>
            </a:r>
            <a:r>
              <a:rPr lang="en-US" altLang="zh-CN" sz="1200" dirty="0">
                <a:solidFill>
                  <a:schemeClr val="tx1">
                    <a:lumMod val="50000"/>
                    <a:lumOff val="50000"/>
                  </a:schemeClr>
                </a:solidFill>
                <a:sym typeface="微软雅黑" panose="020B0503020204020204" pitchFamily="34" charset="-122"/>
              </a:rPr>
              <a:t>IT</a:t>
            </a:r>
            <a:r>
              <a:rPr lang="zh-CN" altLang="en-US" sz="1200" dirty="0">
                <a:solidFill>
                  <a:schemeClr val="tx1">
                    <a:lumMod val="50000"/>
                    <a:lumOff val="50000"/>
                  </a:schemeClr>
                </a:solidFill>
                <a:sym typeface="微软雅黑" panose="020B0503020204020204" pitchFamily="34" charset="-122"/>
              </a:rPr>
              <a:t>企业必须重新调整他们的网络安全措施和接入选择，以适应日益增长的移动设备上网需求。他认为，许多公司已经在调整公司内部的网络设置，目的是让公司员工不在公司时也能利用公司资源。因为在过去，许多公司的网络只准许员工在办公室时接入使用。</a:t>
            </a:r>
            <a:r>
              <a:rPr lang="en-US" altLang="zh-CN" sz="1200" dirty="0">
                <a:solidFill>
                  <a:schemeClr val="tx1">
                    <a:lumMod val="50000"/>
                    <a:lumOff val="50000"/>
                  </a:schemeClr>
                </a:solidFill>
                <a:sym typeface="微软雅黑" panose="020B0503020204020204" pitchFamily="34" charset="-122"/>
              </a:rPr>
              <a:t>Egan</a:t>
            </a:r>
            <a:r>
              <a:rPr lang="zh-CN" altLang="en-US" sz="1200" dirty="0">
                <a:solidFill>
                  <a:schemeClr val="tx1">
                    <a:lumMod val="50000"/>
                    <a:lumOff val="50000"/>
                  </a:schemeClr>
                </a:solidFill>
                <a:sym typeface="微软雅黑" panose="020B0503020204020204" pitchFamily="34" charset="-122"/>
              </a:rPr>
              <a:t>还指出，企业必须考虑如何支持三类无线接入技术：一是让员工通过全国的移动互联网传输数据；二是局域网的无线接入；三是设备间的无线传输。</a:t>
            </a:r>
          </a:p>
        </p:txBody>
      </p:sp>
    </p:spTree>
    <p:extLst>
      <p:ext uri="{BB962C8B-B14F-4D97-AF65-F5344CB8AC3E}">
        <p14:creationId xmlns:p14="http://schemas.microsoft.com/office/powerpoint/2010/main" val="33718494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1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p:tgtEl>
                                          <p:spTgt spid="7"/>
                                        </p:tgtEl>
                                        <p:attrNameLst>
                                          <p:attrName>ppt_x</p:attrName>
                                        </p:attrNameLst>
                                      </p:cBhvr>
                                      <p:tavLst>
                                        <p:tav tm="0">
                                          <p:val>
                                            <p:strVal val="#ppt_x-#ppt_w*1.125000"/>
                                          </p:val>
                                        </p:tav>
                                        <p:tav tm="100000">
                                          <p:val>
                                            <p:strVal val="#ppt_x"/>
                                          </p:val>
                                        </p:tav>
                                      </p:tavLst>
                                    </p:anim>
                                    <p:animEffect transition="in" filter="wipe(right)">
                                      <p:cBhvr>
                                        <p:cTn id="25" dur="500"/>
                                        <p:tgtEl>
                                          <p:spTgt spid="7"/>
                                        </p:tgtEl>
                                      </p:cBhvr>
                                    </p:animEffect>
                                  </p:childTnLst>
                                </p:cTn>
                              </p:par>
                            </p:childTnLst>
                          </p:cTn>
                        </p:par>
                        <p:par>
                          <p:cTn id="26" fill="hold">
                            <p:stCondLst>
                              <p:cond delay="3000"/>
                            </p:stCondLst>
                            <p:childTnLst>
                              <p:par>
                                <p:cTn id="27" presetID="2" presetClass="entr" presetSubtype="8"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0-#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childTnLst>
                          </p:cTn>
                        </p:par>
                        <p:par>
                          <p:cTn id="31" fill="hold">
                            <p:stCondLst>
                              <p:cond delay="3500"/>
                            </p:stCondLst>
                            <p:childTnLst>
                              <p:par>
                                <p:cTn id="32" presetID="2" presetClass="entr" presetSubtype="8"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0-#ppt_w/2"/>
                                          </p:val>
                                        </p:tav>
                                        <p:tav tm="100000">
                                          <p:val>
                                            <p:strVal val="#ppt_x"/>
                                          </p:val>
                                        </p:tav>
                                      </p:tavLst>
                                    </p:anim>
                                    <p:anim calcmode="lin" valueType="num">
                                      <p:cBhvr additive="base">
                                        <p:cTn id="35" dur="500" fill="hold"/>
                                        <p:tgtEl>
                                          <p:spTgt spid="9"/>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50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fill="hold"/>
                                        <p:tgtEl>
                                          <p:spTgt spid="10"/>
                                        </p:tgtEl>
                                        <p:attrNameLst>
                                          <p:attrName>ppt_x</p:attrName>
                                        </p:attrNameLst>
                                      </p:cBhvr>
                                      <p:tavLst>
                                        <p:tav tm="0">
                                          <p:val>
                                            <p:strVal val="1+#ppt_w/2"/>
                                          </p:val>
                                        </p:tav>
                                        <p:tav tm="100000">
                                          <p:val>
                                            <p:strVal val="#ppt_x"/>
                                          </p:val>
                                        </p:tav>
                                      </p:tavLst>
                                    </p:anim>
                                    <p:anim calcmode="lin" valueType="num">
                                      <p:cBhvr additive="base">
                                        <p:cTn id="39" dur="500" fill="hold"/>
                                        <p:tgtEl>
                                          <p:spTgt spid="10"/>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500"/>
                                  </p:stCondLst>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500" fill="hold"/>
                                        <p:tgtEl>
                                          <p:spTgt spid="11"/>
                                        </p:tgtEl>
                                        <p:attrNameLst>
                                          <p:attrName>ppt_x</p:attrName>
                                        </p:attrNameLst>
                                      </p:cBhvr>
                                      <p:tavLst>
                                        <p:tav tm="0">
                                          <p:val>
                                            <p:strVal val="1+#ppt_w/2"/>
                                          </p:val>
                                        </p:tav>
                                        <p:tav tm="100000">
                                          <p:val>
                                            <p:strVal val="#ppt_x"/>
                                          </p:val>
                                        </p:tav>
                                      </p:tavLst>
                                    </p:anim>
                                    <p:anim calcmode="lin" valueType="num">
                                      <p:cBhvr additive="base">
                                        <p:cTn id="43"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6" grpId="0" animBg="1"/>
      <p:bldP spid="7" grpId="0" animBg="1"/>
      <p:bldP spid="8" grpId="0"/>
      <p:bldP spid="9" grpId="0"/>
      <p:bldP spid="10" grpId="0"/>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2558" y="-27384"/>
            <a:ext cx="432048" cy="692696"/>
          </a:xfrm>
          <a:prstGeom prst="rect">
            <a:avLst/>
          </a:prstGeom>
          <a:solidFill>
            <a:srgbClr val="0070C0"/>
          </a:solidFill>
          <a:ln>
            <a:noFill/>
          </a:ln>
          <a:effectLst>
            <a:outerShdw blurRad="254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文本框 9"/>
          <p:cNvSpPr txBox="1"/>
          <p:nvPr/>
        </p:nvSpPr>
        <p:spPr>
          <a:xfrm>
            <a:off x="838622" y="188640"/>
            <a:ext cx="1512168" cy="377026"/>
          </a:xfrm>
          <a:prstGeom prst="rect">
            <a:avLst/>
          </a:prstGeom>
          <a:noFill/>
        </p:spPr>
        <p:txBody>
          <a:bodyPr wrap="square" lIns="68580" tIns="34290" rIns="68580" bIns="34290" rtlCol="0">
            <a:spAutoFit/>
          </a:bodyPr>
          <a:lstStyle/>
          <a:p>
            <a:pPr marL="0" lvl="1"/>
            <a:r>
              <a:rPr lang="zh-CN" altLang="en-US" sz="2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应用领域</a:t>
            </a:r>
          </a:p>
        </p:txBody>
      </p:sp>
      <p:sp>
        <p:nvSpPr>
          <p:cNvPr id="4" name="矩形 3"/>
          <p:cNvSpPr/>
          <p:nvPr/>
        </p:nvSpPr>
        <p:spPr>
          <a:xfrm>
            <a:off x="11927854" y="5949280"/>
            <a:ext cx="262558" cy="906934"/>
          </a:xfrm>
          <a:prstGeom prst="rect">
            <a:avLst/>
          </a:prstGeom>
          <a:solidFill>
            <a:srgbClr val="0070C0"/>
          </a:solidFill>
          <a:ln>
            <a:noFill/>
          </a:ln>
          <a:effectLst>
            <a:outerShdw blurRad="355600" dist="1016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10919742" y="6165304"/>
            <a:ext cx="1008112" cy="523220"/>
          </a:xfrm>
          <a:prstGeom prst="rect">
            <a:avLst/>
          </a:prstGeom>
          <a:noFill/>
        </p:spPr>
        <p:txBody>
          <a:bodyPr wrap="square" rtlCol="0">
            <a:spAutoFit/>
          </a:bodyPr>
          <a:lstStyle/>
          <a:p>
            <a:pPr algn="ctr"/>
            <a:r>
              <a:rPr lang="en-US" altLang="zh-CN"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-27-</a:t>
            </a:r>
            <a:endParaRPr lang="zh-CN" altLang="en-US"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 name="组合 5"/>
          <p:cNvGrpSpPr>
            <a:grpSpLocks/>
          </p:cNvGrpSpPr>
          <p:nvPr/>
        </p:nvGrpSpPr>
        <p:grpSpPr bwMode="auto">
          <a:xfrm>
            <a:off x="6578997" y="1414734"/>
            <a:ext cx="4340745" cy="5443266"/>
            <a:chOff x="2977484" y="1071882"/>
            <a:chExt cx="3246853" cy="4071617"/>
          </a:xfrm>
        </p:grpSpPr>
        <p:pic>
          <p:nvPicPr>
            <p:cNvPr id="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77484" y="1071882"/>
              <a:ext cx="3246853" cy="4071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5"/>
            <p:cNvSpPr/>
            <p:nvPr/>
          </p:nvSpPr>
          <p:spPr>
            <a:xfrm>
              <a:off x="3402791" y="1409022"/>
              <a:ext cx="2066021" cy="274034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013">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73974" y="2697226"/>
            <a:ext cx="2737656" cy="1999964"/>
          </a:xfrm>
          <a:prstGeom prst="rect">
            <a:avLst/>
          </a:prstGeom>
        </p:spPr>
      </p:pic>
      <p:sp>
        <p:nvSpPr>
          <p:cNvPr id="10" name="Freeform 5"/>
          <p:cNvSpPr>
            <a:spLocks/>
          </p:cNvSpPr>
          <p:nvPr/>
        </p:nvSpPr>
        <p:spPr bwMode="auto">
          <a:xfrm flipH="1">
            <a:off x="5298345" y="1839045"/>
            <a:ext cx="940877" cy="3822203"/>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圆角矩形 10"/>
          <p:cNvSpPr/>
          <p:nvPr/>
        </p:nvSpPr>
        <p:spPr>
          <a:xfrm>
            <a:off x="1740244" y="1839045"/>
            <a:ext cx="3168352" cy="469958"/>
          </a:xfrm>
          <a:prstGeom prst="roundRect">
            <a:avLst/>
          </a:prstGeom>
          <a:solidFill>
            <a:schemeClr val="bg1">
              <a:lumMod val="95000"/>
            </a:schemeClr>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圆角矩形 11"/>
          <p:cNvSpPr/>
          <p:nvPr/>
        </p:nvSpPr>
        <p:spPr>
          <a:xfrm>
            <a:off x="1740244" y="2397753"/>
            <a:ext cx="3168352" cy="469958"/>
          </a:xfrm>
          <a:prstGeom prst="roundRect">
            <a:avLst/>
          </a:prstGeom>
          <a:solidFill>
            <a:schemeClr val="bg1">
              <a:lumMod val="95000"/>
            </a:schemeClr>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圆角矩形 12"/>
          <p:cNvSpPr/>
          <p:nvPr/>
        </p:nvSpPr>
        <p:spPr>
          <a:xfrm>
            <a:off x="1740244" y="2956461"/>
            <a:ext cx="3168352" cy="469958"/>
          </a:xfrm>
          <a:prstGeom prst="roundRect">
            <a:avLst/>
          </a:prstGeom>
          <a:solidFill>
            <a:schemeClr val="bg1">
              <a:lumMod val="95000"/>
            </a:schemeClr>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圆角矩形 13"/>
          <p:cNvSpPr/>
          <p:nvPr/>
        </p:nvSpPr>
        <p:spPr>
          <a:xfrm>
            <a:off x="1740244" y="3515169"/>
            <a:ext cx="3168352" cy="469958"/>
          </a:xfrm>
          <a:prstGeom prst="roundRect">
            <a:avLst/>
          </a:prstGeom>
          <a:solidFill>
            <a:schemeClr val="bg1">
              <a:lumMod val="95000"/>
            </a:schemeClr>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圆角矩形 14"/>
          <p:cNvSpPr/>
          <p:nvPr/>
        </p:nvSpPr>
        <p:spPr>
          <a:xfrm>
            <a:off x="1740244" y="4073877"/>
            <a:ext cx="3168352" cy="469958"/>
          </a:xfrm>
          <a:prstGeom prst="roundRect">
            <a:avLst/>
          </a:prstGeom>
          <a:solidFill>
            <a:schemeClr val="bg1">
              <a:lumMod val="95000"/>
            </a:schemeClr>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圆角矩形 15"/>
          <p:cNvSpPr/>
          <p:nvPr/>
        </p:nvSpPr>
        <p:spPr>
          <a:xfrm>
            <a:off x="1740244" y="4632585"/>
            <a:ext cx="3168352" cy="469958"/>
          </a:xfrm>
          <a:prstGeom prst="roundRect">
            <a:avLst/>
          </a:prstGeom>
          <a:solidFill>
            <a:schemeClr val="bg1">
              <a:lumMod val="95000"/>
            </a:schemeClr>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圆角矩形 16"/>
          <p:cNvSpPr/>
          <p:nvPr/>
        </p:nvSpPr>
        <p:spPr>
          <a:xfrm>
            <a:off x="1740244" y="5191290"/>
            <a:ext cx="3168352" cy="469958"/>
          </a:xfrm>
          <a:prstGeom prst="roundRect">
            <a:avLst/>
          </a:prstGeom>
          <a:solidFill>
            <a:schemeClr val="bg1">
              <a:lumMod val="95000"/>
            </a:schemeClr>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TextBox 17"/>
          <p:cNvSpPr txBox="1"/>
          <p:nvPr/>
        </p:nvSpPr>
        <p:spPr>
          <a:xfrm>
            <a:off x="2917676" y="1990774"/>
            <a:ext cx="2313434" cy="246221"/>
          </a:xfrm>
          <a:prstGeom prst="rect">
            <a:avLst/>
          </a:prstGeom>
          <a:noFill/>
        </p:spPr>
        <p:txBody>
          <a:bodyPr wrap="square" lIns="0" tIns="0" rIns="0" bIns="0" rtlCol="0">
            <a:spAutoFit/>
          </a:bodyPr>
          <a:lstStyle/>
          <a:p>
            <a:pPr algn="just"/>
            <a:r>
              <a:rPr lang="zh-CN" altLang="en-US" sz="1600" dirty="0">
                <a:solidFill>
                  <a:srgbClr val="0070C0"/>
                </a:solidFill>
                <a:latin typeface="微软雅黑" pitchFamily="34" charset="-122"/>
                <a:ea typeface="微软雅黑" pitchFamily="34" charset="-122"/>
                <a:sym typeface="微软雅黑" panose="020B0503020204020204" pitchFamily="34" charset="-122"/>
              </a:rPr>
              <a:t>新闻资讯</a:t>
            </a:r>
            <a:endParaRPr lang="en-US" altLang="zh-CN" sz="1600" dirty="0">
              <a:solidFill>
                <a:srgbClr val="0070C0"/>
              </a:solidFill>
              <a:latin typeface="微软雅黑" pitchFamily="34" charset="-122"/>
              <a:ea typeface="微软雅黑" pitchFamily="34" charset="-122"/>
              <a:sym typeface="微软雅黑" panose="020B0503020204020204" pitchFamily="34" charset="-122"/>
            </a:endParaRPr>
          </a:p>
        </p:txBody>
      </p:sp>
      <p:sp>
        <p:nvSpPr>
          <p:cNvPr id="19" name="TextBox 18"/>
          <p:cNvSpPr txBox="1"/>
          <p:nvPr/>
        </p:nvSpPr>
        <p:spPr>
          <a:xfrm>
            <a:off x="2917676" y="2549482"/>
            <a:ext cx="2313434" cy="246221"/>
          </a:xfrm>
          <a:prstGeom prst="rect">
            <a:avLst/>
          </a:prstGeom>
          <a:noFill/>
        </p:spPr>
        <p:txBody>
          <a:bodyPr wrap="square" lIns="0" tIns="0" rIns="0" bIns="0" rtlCol="0">
            <a:spAutoFit/>
          </a:bodyPr>
          <a:lstStyle/>
          <a:p>
            <a:pPr algn="just"/>
            <a:r>
              <a:rPr lang="zh-CN" altLang="en-US" sz="1600" dirty="0">
                <a:solidFill>
                  <a:srgbClr val="0070C0"/>
                </a:solidFill>
                <a:latin typeface="微软雅黑" pitchFamily="34" charset="-122"/>
                <a:ea typeface="微软雅黑" pitchFamily="34" charset="-122"/>
                <a:sym typeface="微软雅黑" panose="020B0503020204020204" pitchFamily="34" charset="-122"/>
              </a:rPr>
              <a:t>聊天沟通</a:t>
            </a:r>
            <a:endParaRPr lang="en-US" altLang="zh-CN" sz="1600" dirty="0">
              <a:solidFill>
                <a:srgbClr val="0070C0"/>
              </a:solidFill>
              <a:latin typeface="微软雅黑" pitchFamily="34" charset="-122"/>
              <a:ea typeface="微软雅黑" pitchFamily="34" charset="-122"/>
              <a:sym typeface="微软雅黑" panose="020B0503020204020204" pitchFamily="34" charset="-122"/>
            </a:endParaRPr>
          </a:p>
        </p:txBody>
      </p:sp>
      <p:sp>
        <p:nvSpPr>
          <p:cNvPr id="20" name="TextBox 19"/>
          <p:cNvSpPr txBox="1"/>
          <p:nvPr/>
        </p:nvSpPr>
        <p:spPr>
          <a:xfrm>
            <a:off x="2917676" y="3108190"/>
            <a:ext cx="2313434" cy="246221"/>
          </a:xfrm>
          <a:prstGeom prst="rect">
            <a:avLst/>
          </a:prstGeom>
          <a:noFill/>
        </p:spPr>
        <p:txBody>
          <a:bodyPr wrap="square" lIns="0" tIns="0" rIns="0" bIns="0" rtlCol="0">
            <a:spAutoFit/>
          </a:bodyPr>
          <a:lstStyle/>
          <a:p>
            <a:pPr algn="just"/>
            <a:r>
              <a:rPr lang="zh-CN" altLang="en-US" sz="1600" dirty="0">
                <a:solidFill>
                  <a:srgbClr val="0070C0"/>
                </a:solidFill>
                <a:latin typeface="微软雅黑" pitchFamily="34" charset="-122"/>
                <a:ea typeface="微软雅黑" pitchFamily="34" charset="-122"/>
                <a:sym typeface="微软雅黑" panose="020B0503020204020204" pitchFamily="34" charset="-122"/>
              </a:rPr>
              <a:t>休闲娱乐</a:t>
            </a:r>
            <a:endParaRPr lang="en-US" altLang="zh-CN" sz="1600" dirty="0">
              <a:solidFill>
                <a:srgbClr val="0070C0"/>
              </a:solidFill>
              <a:latin typeface="微软雅黑" pitchFamily="34" charset="-122"/>
              <a:ea typeface="微软雅黑" pitchFamily="34" charset="-122"/>
              <a:sym typeface="微软雅黑" panose="020B0503020204020204" pitchFamily="34" charset="-122"/>
            </a:endParaRPr>
          </a:p>
        </p:txBody>
      </p:sp>
      <p:sp>
        <p:nvSpPr>
          <p:cNvPr id="21" name="TextBox 20"/>
          <p:cNvSpPr txBox="1"/>
          <p:nvPr/>
        </p:nvSpPr>
        <p:spPr>
          <a:xfrm>
            <a:off x="2917676" y="3666898"/>
            <a:ext cx="2313434" cy="246221"/>
          </a:xfrm>
          <a:prstGeom prst="rect">
            <a:avLst/>
          </a:prstGeom>
          <a:noFill/>
        </p:spPr>
        <p:txBody>
          <a:bodyPr wrap="square" lIns="0" tIns="0" rIns="0" bIns="0" rtlCol="0">
            <a:spAutoFit/>
          </a:bodyPr>
          <a:lstStyle/>
          <a:p>
            <a:pPr algn="just"/>
            <a:r>
              <a:rPr lang="zh-CN" altLang="en-US" sz="1600" dirty="0">
                <a:solidFill>
                  <a:srgbClr val="0070C0"/>
                </a:solidFill>
                <a:latin typeface="微软雅黑" pitchFamily="34" charset="-122"/>
                <a:ea typeface="微软雅黑" pitchFamily="34" charset="-122"/>
                <a:sym typeface="微软雅黑" panose="020B0503020204020204" pitchFamily="34" charset="-122"/>
              </a:rPr>
              <a:t>手机上网</a:t>
            </a:r>
            <a:endParaRPr lang="en-US" altLang="zh-CN" sz="1600" dirty="0">
              <a:solidFill>
                <a:srgbClr val="0070C0"/>
              </a:solidFill>
              <a:latin typeface="微软雅黑" pitchFamily="34" charset="-122"/>
              <a:ea typeface="微软雅黑" pitchFamily="34" charset="-122"/>
              <a:sym typeface="微软雅黑" panose="020B0503020204020204" pitchFamily="34" charset="-122"/>
            </a:endParaRPr>
          </a:p>
        </p:txBody>
      </p:sp>
      <p:sp>
        <p:nvSpPr>
          <p:cNvPr id="22" name="TextBox 21"/>
          <p:cNvSpPr txBox="1"/>
          <p:nvPr/>
        </p:nvSpPr>
        <p:spPr>
          <a:xfrm>
            <a:off x="2917676" y="4225606"/>
            <a:ext cx="2313434" cy="246221"/>
          </a:xfrm>
          <a:prstGeom prst="rect">
            <a:avLst/>
          </a:prstGeom>
          <a:noFill/>
        </p:spPr>
        <p:txBody>
          <a:bodyPr wrap="square" lIns="0" tIns="0" rIns="0" bIns="0" rtlCol="0">
            <a:spAutoFit/>
          </a:bodyPr>
          <a:lstStyle/>
          <a:p>
            <a:pPr algn="just"/>
            <a:r>
              <a:rPr lang="zh-CN" altLang="en-US" sz="1600" dirty="0">
                <a:solidFill>
                  <a:srgbClr val="0070C0"/>
                </a:solidFill>
                <a:latin typeface="微软雅黑" pitchFamily="34" charset="-122"/>
                <a:ea typeface="微软雅黑" pitchFamily="34" charset="-122"/>
                <a:sym typeface="微软雅黑" panose="020B0503020204020204" pitchFamily="34" charset="-122"/>
              </a:rPr>
              <a:t>电子商务</a:t>
            </a:r>
            <a:endParaRPr lang="en-US" altLang="zh-CN" sz="1600" dirty="0">
              <a:solidFill>
                <a:srgbClr val="0070C0"/>
              </a:solidFill>
              <a:latin typeface="微软雅黑" pitchFamily="34" charset="-122"/>
              <a:ea typeface="微软雅黑" pitchFamily="34" charset="-122"/>
              <a:sym typeface="微软雅黑" panose="020B0503020204020204" pitchFamily="34" charset="-122"/>
            </a:endParaRPr>
          </a:p>
        </p:txBody>
      </p:sp>
      <p:sp>
        <p:nvSpPr>
          <p:cNvPr id="23" name="TextBox 22"/>
          <p:cNvSpPr txBox="1"/>
          <p:nvPr/>
        </p:nvSpPr>
        <p:spPr>
          <a:xfrm>
            <a:off x="2917676" y="4784314"/>
            <a:ext cx="2313434" cy="246221"/>
          </a:xfrm>
          <a:prstGeom prst="rect">
            <a:avLst/>
          </a:prstGeom>
          <a:noFill/>
        </p:spPr>
        <p:txBody>
          <a:bodyPr wrap="square" lIns="0" tIns="0" rIns="0" bIns="0" rtlCol="0">
            <a:spAutoFit/>
          </a:bodyPr>
          <a:lstStyle/>
          <a:p>
            <a:pPr algn="just"/>
            <a:r>
              <a:rPr lang="zh-CN" altLang="en-US" sz="1600" dirty="0">
                <a:solidFill>
                  <a:srgbClr val="0070C0"/>
                </a:solidFill>
                <a:latin typeface="微软雅黑" pitchFamily="34" charset="-122"/>
                <a:ea typeface="微软雅黑" pitchFamily="34" charset="-122"/>
                <a:sym typeface="微软雅黑" panose="020B0503020204020204" pitchFamily="34" charset="-122"/>
              </a:rPr>
              <a:t>游戏互动</a:t>
            </a:r>
            <a:endParaRPr lang="en-US" altLang="zh-CN" sz="1600" dirty="0">
              <a:solidFill>
                <a:srgbClr val="0070C0"/>
              </a:solidFill>
              <a:latin typeface="微软雅黑" pitchFamily="34" charset="-122"/>
              <a:ea typeface="微软雅黑" pitchFamily="34" charset="-122"/>
              <a:sym typeface="微软雅黑" panose="020B0503020204020204" pitchFamily="34" charset="-122"/>
            </a:endParaRPr>
          </a:p>
        </p:txBody>
      </p:sp>
      <p:sp>
        <p:nvSpPr>
          <p:cNvPr id="24" name="TextBox 23"/>
          <p:cNvSpPr txBox="1"/>
          <p:nvPr/>
        </p:nvSpPr>
        <p:spPr>
          <a:xfrm>
            <a:off x="2917676" y="5343019"/>
            <a:ext cx="2313434" cy="246221"/>
          </a:xfrm>
          <a:prstGeom prst="rect">
            <a:avLst/>
          </a:prstGeom>
          <a:noFill/>
        </p:spPr>
        <p:txBody>
          <a:bodyPr wrap="square" lIns="0" tIns="0" rIns="0" bIns="0" rtlCol="0">
            <a:spAutoFit/>
          </a:bodyPr>
          <a:lstStyle/>
          <a:p>
            <a:pPr algn="just"/>
            <a:r>
              <a:rPr lang="zh-CN" altLang="en-US" sz="1600" dirty="0">
                <a:solidFill>
                  <a:srgbClr val="0070C0"/>
                </a:solidFill>
                <a:latin typeface="微软雅黑" pitchFamily="34" charset="-122"/>
                <a:ea typeface="微软雅黑" pitchFamily="34" charset="-122"/>
                <a:sym typeface="微软雅黑" panose="020B0503020204020204" pitchFamily="34" charset="-122"/>
              </a:rPr>
              <a:t>手机应用</a:t>
            </a:r>
            <a:endParaRPr lang="en-US" altLang="zh-CN" sz="1600" dirty="0">
              <a:solidFill>
                <a:srgbClr val="0070C0"/>
              </a:solidFill>
              <a:latin typeface="微软雅黑" pitchFamily="34" charset="-122"/>
              <a:ea typeface="微软雅黑" pitchFamily="34" charset="-122"/>
              <a:sym typeface="微软雅黑" panose="020B0503020204020204" pitchFamily="34" charset="-122"/>
            </a:endParaRPr>
          </a:p>
        </p:txBody>
      </p:sp>
    </p:spTree>
    <p:extLst>
      <p:ext uri="{BB962C8B-B14F-4D97-AF65-F5344CB8AC3E}">
        <p14:creationId xmlns:p14="http://schemas.microsoft.com/office/powerpoint/2010/main" val="37381828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par>
                          <p:cTn id="15" fill="hold">
                            <p:stCondLst>
                              <p:cond delay="1500"/>
                            </p:stCondLst>
                            <p:childTnLst>
                              <p:par>
                                <p:cTn id="16" presetID="2" presetClass="entr" presetSubtype="4" decel="10000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49" presetClass="entr" presetSubtype="0" decel="10000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 calcmode="lin" valueType="num">
                                      <p:cBhvr>
                                        <p:cTn id="25" dur="500" fill="hold"/>
                                        <p:tgtEl>
                                          <p:spTgt spid="9"/>
                                        </p:tgtEl>
                                        <p:attrNameLst>
                                          <p:attrName>style.rotation</p:attrName>
                                        </p:attrNameLst>
                                      </p:cBhvr>
                                      <p:tavLst>
                                        <p:tav tm="0">
                                          <p:val>
                                            <p:fltVal val="360"/>
                                          </p:val>
                                        </p:tav>
                                        <p:tav tm="100000">
                                          <p:val>
                                            <p:fltVal val="0"/>
                                          </p:val>
                                        </p:tav>
                                      </p:tavLst>
                                    </p:anim>
                                    <p:animEffect transition="in" filter="fade">
                                      <p:cBhvr>
                                        <p:cTn id="26" dur="500"/>
                                        <p:tgtEl>
                                          <p:spTgt spid="9"/>
                                        </p:tgtEl>
                                      </p:cBhvr>
                                    </p:animEffect>
                                  </p:childTnLst>
                                </p:cTn>
                              </p:par>
                            </p:childTnLst>
                          </p:cTn>
                        </p:par>
                        <p:par>
                          <p:cTn id="27" fill="hold">
                            <p:stCondLst>
                              <p:cond delay="2500"/>
                            </p:stCondLst>
                            <p:childTnLst>
                              <p:par>
                                <p:cTn id="28" presetID="16" presetClass="entr" presetSubtype="26"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barn(inHorizontal)">
                                      <p:cBhvr>
                                        <p:cTn id="30" dur="500"/>
                                        <p:tgtEl>
                                          <p:spTgt spid="10"/>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left)">
                                      <p:cBhvr>
                                        <p:cTn id="34" dur="300"/>
                                        <p:tgtEl>
                                          <p:spTgt spid="18"/>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300"/>
                                        <p:tgtEl>
                                          <p:spTgt spid="11"/>
                                        </p:tgtEl>
                                      </p:cBhvr>
                                    </p:animEffect>
                                  </p:childTnLst>
                                </p:cTn>
                              </p:par>
                            </p:childTnLst>
                          </p:cTn>
                        </p:par>
                        <p:par>
                          <p:cTn id="38" fill="hold">
                            <p:stCondLst>
                              <p:cond delay="3300"/>
                            </p:stCondLst>
                            <p:childTnLst>
                              <p:par>
                                <p:cTn id="39" presetID="22" presetClass="entr" presetSubtype="8"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left)">
                                      <p:cBhvr>
                                        <p:cTn id="41" dur="300"/>
                                        <p:tgtEl>
                                          <p:spTgt spid="19"/>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left)">
                                      <p:cBhvr>
                                        <p:cTn id="44" dur="300"/>
                                        <p:tgtEl>
                                          <p:spTgt spid="12"/>
                                        </p:tgtEl>
                                      </p:cBhvr>
                                    </p:animEffect>
                                  </p:childTnLst>
                                </p:cTn>
                              </p:par>
                            </p:childTnLst>
                          </p:cTn>
                        </p:par>
                        <p:par>
                          <p:cTn id="45" fill="hold">
                            <p:stCondLst>
                              <p:cond delay="3600"/>
                            </p:stCondLst>
                            <p:childTnLst>
                              <p:par>
                                <p:cTn id="46" presetID="22" presetClass="entr" presetSubtype="8"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wipe(left)">
                                      <p:cBhvr>
                                        <p:cTn id="48" dur="300"/>
                                        <p:tgtEl>
                                          <p:spTgt spid="20"/>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wipe(left)">
                                      <p:cBhvr>
                                        <p:cTn id="51" dur="300"/>
                                        <p:tgtEl>
                                          <p:spTgt spid="13"/>
                                        </p:tgtEl>
                                      </p:cBhvr>
                                    </p:animEffect>
                                  </p:childTnLst>
                                </p:cTn>
                              </p:par>
                            </p:childTnLst>
                          </p:cTn>
                        </p:par>
                        <p:par>
                          <p:cTn id="52" fill="hold">
                            <p:stCondLst>
                              <p:cond delay="3900"/>
                            </p:stCondLst>
                            <p:childTnLst>
                              <p:par>
                                <p:cTn id="53" presetID="22" presetClass="entr" presetSubtype="8"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left)">
                                      <p:cBhvr>
                                        <p:cTn id="55" dur="300"/>
                                        <p:tgtEl>
                                          <p:spTgt spid="21"/>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wipe(left)">
                                      <p:cBhvr>
                                        <p:cTn id="58" dur="300"/>
                                        <p:tgtEl>
                                          <p:spTgt spid="14"/>
                                        </p:tgtEl>
                                      </p:cBhvr>
                                    </p:animEffect>
                                  </p:childTnLst>
                                </p:cTn>
                              </p:par>
                            </p:childTnLst>
                          </p:cTn>
                        </p:par>
                        <p:par>
                          <p:cTn id="59" fill="hold">
                            <p:stCondLst>
                              <p:cond delay="4200"/>
                            </p:stCondLst>
                            <p:childTnLst>
                              <p:par>
                                <p:cTn id="60" presetID="22" presetClass="entr" presetSubtype="8" fill="hold" grpId="0" nodeType="after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left)">
                                      <p:cBhvr>
                                        <p:cTn id="62" dur="300"/>
                                        <p:tgtEl>
                                          <p:spTgt spid="22"/>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wipe(left)">
                                      <p:cBhvr>
                                        <p:cTn id="65" dur="300"/>
                                        <p:tgtEl>
                                          <p:spTgt spid="15"/>
                                        </p:tgtEl>
                                      </p:cBhvr>
                                    </p:animEffect>
                                  </p:childTnLst>
                                </p:cTn>
                              </p:par>
                            </p:childTnLst>
                          </p:cTn>
                        </p:par>
                        <p:par>
                          <p:cTn id="66" fill="hold">
                            <p:stCondLst>
                              <p:cond delay="4500"/>
                            </p:stCondLst>
                            <p:childTnLst>
                              <p:par>
                                <p:cTn id="67" presetID="22" presetClass="entr" presetSubtype="8" fill="hold" grpId="0" nodeType="after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wipe(left)">
                                      <p:cBhvr>
                                        <p:cTn id="69" dur="300"/>
                                        <p:tgtEl>
                                          <p:spTgt spid="23"/>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wipe(left)">
                                      <p:cBhvr>
                                        <p:cTn id="72" dur="300"/>
                                        <p:tgtEl>
                                          <p:spTgt spid="16"/>
                                        </p:tgtEl>
                                      </p:cBhvr>
                                    </p:animEffect>
                                  </p:childTnLst>
                                </p:cTn>
                              </p:par>
                            </p:childTnLst>
                          </p:cTn>
                        </p:par>
                        <p:par>
                          <p:cTn id="73" fill="hold">
                            <p:stCondLst>
                              <p:cond delay="4800"/>
                            </p:stCondLst>
                            <p:childTnLst>
                              <p:par>
                                <p:cTn id="74" presetID="22" presetClass="entr" presetSubtype="8" fill="hold" grpId="0" nodeType="after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wipe(left)">
                                      <p:cBhvr>
                                        <p:cTn id="76" dur="300"/>
                                        <p:tgtEl>
                                          <p:spTgt spid="24"/>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wipe(left)">
                                      <p:cBhvr>
                                        <p:cTn id="79" dur="3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0" grpId="0" animBg="1"/>
      <p:bldP spid="11" grpId="0" animBg="1"/>
      <p:bldP spid="12" grpId="0" animBg="1"/>
      <p:bldP spid="13" grpId="0" animBg="1"/>
      <p:bldP spid="14" grpId="0" animBg="1"/>
      <p:bldP spid="15" grpId="0" animBg="1"/>
      <p:bldP spid="16" grpId="0" animBg="1"/>
      <p:bldP spid="17" grpId="0" animBg="1"/>
      <p:bldP spid="18" grpId="0"/>
      <p:bldP spid="19" grpId="0"/>
      <p:bldP spid="20" grpId="0"/>
      <p:bldP spid="21" grpId="0"/>
      <p:bldP spid="22" grpId="0"/>
      <p:bldP spid="23" grpId="0"/>
      <p:bldP spid="2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2558" y="-27384"/>
            <a:ext cx="432048" cy="692696"/>
          </a:xfrm>
          <a:prstGeom prst="rect">
            <a:avLst/>
          </a:prstGeom>
          <a:solidFill>
            <a:srgbClr val="0070C0"/>
          </a:solidFill>
          <a:ln>
            <a:noFill/>
          </a:ln>
          <a:effectLst>
            <a:outerShdw blurRad="254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文本框 9"/>
          <p:cNvSpPr txBox="1"/>
          <p:nvPr/>
        </p:nvSpPr>
        <p:spPr>
          <a:xfrm>
            <a:off x="838622" y="188640"/>
            <a:ext cx="1512168" cy="377026"/>
          </a:xfrm>
          <a:prstGeom prst="rect">
            <a:avLst/>
          </a:prstGeom>
          <a:noFill/>
        </p:spPr>
        <p:txBody>
          <a:bodyPr wrap="square" lIns="68580" tIns="34290" rIns="68580" bIns="34290" rtlCol="0">
            <a:spAutoFit/>
          </a:bodyPr>
          <a:lstStyle/>
          <a:p>
            <a:pPr marL="0" lvl="1"/>
            <a:r>
              <a:rPr lang="zh-CN" altLang="en-US" sz="2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运营商</a:t>
            </a:r>
          </a:p>
        </p:txBody>
      </p:sp>
      <p:sp>
        <p:nvSpPr>
          <p:cNvPr id="4" name="矩形 3"/>
          <p:cNvSpPr/>
          <p:nvPr/>
        </p:nvSpPr>
        <p:spPr>
          <a:xfrm>
            <a:off x="11927854" y="5949280"/>
            <a:ext cx="262558" cy="906934"/>
          </a:xfrm>
          <a:prstGeom prst="rect">
            <a:avLst/>
          </a:prstGeom>
          <a:solidFill>
            <a:srgbClr val="0070C0"/>
          </a:solidFill>
          <a:ln>
            <a:noFill/>
          </a:ln>
          <a:effectLst>
            <a:outerShdw blurRad="355600" dist="1016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10919742" y="6165304"/>
            <a:ext cx="1008112" cy="523220"/>
          </a:xfrm>
          <a:prstGeom prst="rect">
            <a:avLst/>
          </a:prstGeom>
          <a:noFill/>
        </p:spPr>
        <p:txBody>
          <a:bodyPr wrap="square" rtlCol="0">
            <a:spAutoFit/>
          </a:bodyPr>
          <a:lstStyle/>
          <a:p>
            <a:pPr algn="ctr"/>
            <a:r>
              <a:rPr lang="en-US" altLang="zh-CN"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-28-</a:t>
            </a:r>
            <a:endParaRPr lang="zh-CN" altLang="en-US"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 name="Group 3"/>
          <p:cNvGrpSpPr/>
          <p:nvPr/>
        </p:nvGrpSpPr>
        <p:grpSpPr>
          <a:xfrm>
            <a:off x="4222570" y="2649998"/>
            <a:ext cx="3746861" cy="3515306"/>
            <a:chOff x="4222570" y="3268989"/>
            <a:chExt cx="3746861" cy="3515306"/>
          </a:xfrm>
        </p:grpSpPr>
        <p:pic>
          <p:nvPicPr>
            <p:cNvPr id="7" name="Picture 4"/>
            <p:cNvPicPr>
              <a:picLocks noChangeAspect="1"/>
            </p:cNvPicPr>
            <p:nvPr/>
          </p:nvPicPr>
          <p:blipFill>
            <a:blip r:embed="rId3"/>
            <a:srcRect/>
            <a:stretch>
              <a:fillRect/>
            </a:stretch>
          </p:blipFill>
          <p:spPr bwMode="auto">
            <a:xfrm>
              <a:off x="4222570" y="3268989"/>
              <a:ext cx="3746861" cy="3515306"/>
            </a:xfrm>
            <a:prstGeom prst="rect">
              <a:avLst/>
            </a:prstGeom>
            <a:noFill/>
            <a:ln w="9525">
              <a:noFill/>
              <a:miter lim="800000"/>
              <a:headEnd/>
              <a:tailEnd/>
            </a:ln>
          </p:spPr>
        </p:pic>
        <p:sp>
          <p:nvSpPr>
            <p:cNvPr id="8" name="Freeform 46"/>
            <p:cNvSpPr>
              <a:spLocks/>
            </p:cNvSpPr>
            <p:nvPr/>
          </p:nvSpPr>
          <p:spPr bwMode="auto">
            <a:xfrm>
              <a:off x="4640808" y="3702483"/>
              <a:ext cx="3030687" cy="1716387"/>
            </a:xfrm>
            <a:custGeom>
              <a:avLst/>
              <a:gdLst>
                <a:gd name="T0" fmla="*/ 2513 w 2513"/>
                <a:gd name="T1" fmla="*/ 0 h 1561"/>
                <a:gd name="T2" fmla="*/ 0 w 2513"/>
                <a:gd name="T3" fmla="*/ 0 h 1561"/>
                <a:gd name="T4" fmla="*/ 0 w 2513"/>
                <a:gd name="T5" fmla="*/ 1561 h 1561"/>
                <a:gd name="T6" fmla="*/ 2513 w 2513"/>
                <a:gd name="T7" fmla="*/ 0 h 1561"/>
                <a:gd name="connsiteX0" fmla="*/ 10000 w 10000"/>
                <a:gd name="connsiteY0" fmla="*/ 0 h 10000"/>
                <a:gd name="connsiteX1" fmla="*/ 0 w 10000"/>
                <a:gd name="connsiteY1" fmla="*/ 0 h 10000"/>
                <a:gd name="connsiteX2" fmla="*/ 0 w 10000"/>
                <a:gd name="connsiteY2" fmla="*/ 10000 h 10000"/>
                <a:gd name="connsiteX3" fmla="*/ 4603 w 10000"/>
                <a:gd name="connsiteY3" fmla="*/ 5341 h 10000"/>
                <a:gd name="connsiteX4" fmla="*/ 10000 w 10000"/>
                <a:gd name="connsiteY4" fmla="*/ 0 h 10000"/>
                <a:gd name="connsiteX0" fmla="*/ 10000 w 10000"/>
                <a:gd name="connsiteY0" fmla="*/ 0 h 10000"/>
                <a:gd name="connsiteX1" fmla="*/ 0 w 10000"/>
                <a:gd name="connsiteY1" fmla="*/ 0 h 10000"/>
                <a:gd name="connsiteX2" fmla="*/ 0 w 10000"/>
                <a:gd name="connsiteY2" fmla="*/ 10000 h 10000"/>
                <a:gd name="connsiteX3" fmla="*/ 9835 w 10000"/>
                <a:gd name="connsiteY3" fmla="*/ 9886 h 10000"/>
                <a:gd name="connsiteX4" fmla="*/ 10000 w 10000"/>
                <a:gd name="connsiteY4" fmla="*/ 0 h 10000"/>
                <a:gd name="connsiteX0" fmla="*/ 10000 w 10048"/>
                <a:gd name="connsiteY0" fmla="*/ 0 h 10000"/>
                <a:gd name="connsiteX1" fmla="*/ 0 w 10048"/>
                <a:gd name="connsiteY1" fmla="*/ 0 h 10000"/>
                <a:gd name="connsiteX2" fmla="*/ 0 w 10048"/>
                <a:gd name="connsiteY2" fmla="*/ 10000 h 10000"/>
                <a:gd name="connsiteX3" fmla="*/ 10048 w 10048"/>
                <a:gd name="connsiteY3" fmla="*/ 9848 h 10000"/>
                <a:gd name="connsiteX4" fmla="*/ 10000 w 10048"/>
                <a:gd name="connsiteY4" fmla="*/ 0 h 10000"/>
                <a:gd name="connsiteX0" fmla="*/ 10000 w 10005"/>
                <a:gd name="connsiteY0" fmla="*/ 0 h 10036"/>
                <a:gd name="connsiteX1" fmla="*/ 0 w 10005"/>
                <a:gd name="connsiteY1" fmla="*/ 0 h 10036"/>
                <a:gd name="connsiteX2" fmla="*/ 0 w 10005"/>
                <a:gd name="connsiteY2" fmla="*/ 10000 h 10036"/>
                <a:gd name="connsiteX3" fmla="*/ 10005 w 10005"/>
                <a:gd name="connsiteY3" fmla="*/ 10036 h 10036"/>
                <a:gd name="connsiteX4" fmla="*/ 10000 w 10005"/>
                <a:gd name="connsiteY4" fmla="*/ 0 h 10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5" h="10036">
                  <a:moveTo>
                    <a:pt x="10000" y="0"/>
                  </a:moveTo>
                  <a:lnTo>
                    <a:pt x="0" y="0"/>
                  </a:lnTo>
                  <a:lnTo>
                    <a:pt x="0" y="10000"/>
                  </a:lnTo>
                  <a:lnTo>
                    <a:pt x="10005" y="10036"/>
                  </a:lnTo>
                  <a:cubicBezTo>
                    <a:pt x="9989" y="6753"/>
                    <a:pt x="10016" y="3283"/>
                    <a:pt x="10000" y="0"/>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 name="Freeform 51"/>
          <p:cNvSpPr>
            <a:spLocks noEditPoints="1"/>
          </p:cNvSpPr>
          <p:nvPr/>
        </p:nvSpPr>
        <p:spPr bwMode="auto">
          <a:xfrm>
            <a:off x="5657088" y="3489837"/>
            <a:ext cx="887295" cy="888128"/>
          </a:xfrm>
          <a:custGeom>
            <a:avLst/>
            <a:gdLst>
              <a:gd name="T0" fmla="*/ 533 w 1065"/>
              <a:gd name="T1" fmla="*/ 0 h 1066"/>
              <a:gd name="T2" fmla="*/ 67 w 1065"/>
              <a:gd name="T3" fmla="*/ 999 h 1066"/>
              <a:gd name="T4" fmla="*/ 0 w 1065"/>
              <a:gd name="T5" fmla="*/ 1066 h 1066"/>
              <a:gd name="T6" fmla="*/ 1065 w 1065"/>
              <a:gd name="T7" fmla="*/ 267 h 1066"/>
              <a:gd name="T8" fmla="*/ 400 w 1065"/>
              <a:gd name="T9" fmla="*/ 999 h 1066"/>
              <a:gd name="T10" fmla="*/ 200 w 1065"/>
              <a:gd name="T11" fmla="*/ 866 h 1066"/>
              <a:gd name="T12" fmla="*/ 400 w 1065"/>
              <a:gd name="T13" fmla="*/ 999 h 1066"/>
              <a:gd name="T14" fmla="*/ 133 w 1065"/>
              <a:gd name="T15" fmla="*/ 733 h 1066"/>
              <a:gd name="T16" fmla="*/ 466 w 1065"/>
              <a:gd name="T17" fmla="*/ 666 h 1066"/>
              <a:gd name="T18" fmla="*/ 466 w 1065"/>
              <a:gd name="T19" fmla="*/ 600 h 1066"/>
              <a:gd name="T20" fmla="*/ 133 w 1065"/>
              <a:gd name="T21" fmla="*/ 533 h 1066"/>
              <a:gd name="T22" fmla="*/ 466 w 1065"/>
              <a:gd name="T23" fmla="*/ 600 h 1066"/>
              <a:gd name="T24" fmla="*/ 133 w 1065"/>
              <a:gd name="T25" fmla="*/ 466 h 1066"/>
              <a:gd name="T26" fmla="*/ 466 w 1065"/>
              <a:gd name="T27" fmla="*/ 400 h 1066"/>
              <a:gd name="T28" fmla="*/ 466 w 1065"/>
              <a:gd name="T29" fmla="*/ 333 h 1066"/>
              <a:gd name="T30" fmla="*/ 133 w 1065"/>
              <a:gd name="T31" fmla="*/ 267 h 1066"/>
              <a:gd name="T32" fmla="*/ 466 w 1065"/>
              <a:gd name="T33" fmla="*/ 333 h 1066"/>
              <a:gd name="T34" fmla="*/ 133 w 1065"/>
              <a:gd name="T35" fmla="*/ 200 h 1066"/>
              <a:gd name="T36" fmla="*/ 466 w 1065"/>
              <a:gd name="T37" fmla="*/ 134 h 1066"/>
              <a:gd name="T38" fmla="*/ 799 w 1065"/>
              <a:gd name="T39" fmla="*/ 932 h 1066"/>
              <a:gd name="T40" fmla="*/ 666 w 1065"/>
              <a:gd name="T41" fmla="*/ 799 h 1066"/>
              <a:gd name="T42" fmla="*/ 799 w 1065"/>
              <a:gd name="T43" fmla="*/ 932 h 1066"/>
              <a:gd name="T44" fmla="*/ 666 w 1065"/>
              <a:gd name="T45" fmla="*/ 733 h 1066"/>
              <a:gd name="T46" fmla="*/ 799 w 1065"/>
              <a:gd name="T47" fmla="*/ 600 h 1066"/>
              <a:gd name="T48" fmla="*/ 799 w 1065"/>
              <a:gd name="T49" fmla="*/ 533 h 1066"/>
              <a:gd name="T50" fmla="*/ 666 w 1065"/>
              <a:gd name="T51" fmla="*/ 400 h 1066"/>
              <a:gd name="T52" fmla="*/ 799 w 1065"/>
              <a:gd name="T53" fmla="*/ 533 h 1066"/>
              <a:gd name="T54" fmla="*/ 866 w 1065"/>
              <a:gd name="T55" fmla="*/ 932 h 1066"/>
              <a:gd name="T56" fmla="*/ 999 w 1065"/>
              <a:gd name="T57" fmla="*/ 799 h 1066"/>
              <a:gd name="T58" fmla="*/ 999 w 1065"/>
              <a:gd name="T59" fmla="*/ 733 h 1066"/>
              <a:gd name="T60" fmla="*/ 866 w 1065"/>
              <a:gd name="T61" fmla="*/ 600 h 1066"/>
              <a:gd name="T62" fmla="*/ 999 w 1065"/>
              <a:gd name="T63" fmla="*/ 733 h 1066"/>
              <a:gd name="T64" fmla="*/ 866 w 1065"/>
              <a:gd name="T65" fmla="*/ 533 h 1066"/>
              <a:gd name="T66" fmla="*/ 999 w 1065"/>
              <a:gd name="T67" fmla="*/ 400 h 10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65" h="1066">
                <a:moveTo>
                  <a:pt x="533" y="267"/>
                </a:moveTo>
                <a:lnTo>
                  <a:pt x="533" y="0"/>
                </a:lnTo>
                <a:lnTo>
                  <a:pt x="67" y="0"/>
                </a:lnTo>
                <a:lnTo>
                  <a:pt x="67" y="999"/>
                </a:lnTo>
                <a:lnTo>
                  <a:pt x="0" y="999"/>
                </a:lnTo>
                <a:lnTo>
                  <a:pt x="0" y="1066"/>
                </a:lnTo>
                <a:lnTo>
                  <a:pt x="1065" y="1066"/>
                </a:lnTo>
                <a:lnTo>
                  <a:pt x="1065" y="267"/>
                </a:lnTo>
                <a:lnTo>
                  <a:pt x="533" y="267"/>
                </a:lnTo>
                <a:close/>
                <a:moveTo>
                  <a:pt x="400" y="999"/>
                </a:moveTo>
                <a:lnTo>
                  <a:pt x="200" y="999"/>
                </a:lnTo>
                <a:lnTo>
                  <a:pt x="200" y="866"/>
                </a:lnTo>
                <a:lnTo>
                  <a:pt x="400" y="866"/>
                </a:lnTo>
                <a:lnTo>
                  <a:pt x="400" y="999"/>
                </a:lnTo>
                <a:close/>
                <a:moveTo>
                  <a:pt x="466" y="733"/>
                </a:moveTo>
                <a:lnTo>
                  <a:pt x="133" y="733"/>
                </a:lnTo>
                <a:lnTo>
                  <a:pt x="133" y="666"/>
                </a:lnTo>
                <a:lnTo>
                  <a:pt x="466" y="666"/>
                </a:lnTo>
                <a:lnTo>
                  <a:pt x="466" y="733"/>
                </a:lnTo>
                <a:close/>
                <a:moveTo>
                  <a:pt x="466" y="600"/>
                </a:moveTo>
                <a:lnTo>
                  <a:pt x="133" y="600"/>
                </a:lnTo>
                <a:lnTo>
                  <a:pt x="133" y="533"/>
                </a:lnTo>
                <a:lnTo>
                  <a:pt x="466" y="533"/>
                </a:lnTo>
                <a:lnTo>
                  <a:pt x="466" y="600"/>
                </a:lnTo>
                <a:close/>
                <a:moveTo>
                  <a:pt x="466" y="466"/>
                </a:moveTo>
                <a:lnTo>
                  <a:pt x="133" y="466"/>
                </a:lnTo>
                <a:lnTo>
                  <a:pt x="133" y="400"/>
                </a:lnTo>
                <a:lnTo>
                  <a:pt x="466" y="400"/>
                </a:lnTo>
                <a:lnTo>
                  <a:pt x="466" y="466"/>
                </a:lnTo>
                <a:close/>
                <a:moveTo>
                  <a:pt x="466" y="333"/>
                </a:moveTo>
                <a:lnTo>
                  <a:pt x="133" y="333"/>
                </a:lnTo>
                <a:lnTo>
                  <a:pt x="133" y="267"/>
                </a:lnTo>
                <a:lnTo>
                  <a:pt x="466" y="267"/>
                </a:lnTo>
                <a:lnTo>
                  <a:pt x="466" y="333"/>
                </a:lnTo>
                <a:close/>
                <a:moveTo>
                  <a:pt x="466" y="200"/>
                </a:moveTo>
                <a:lnTo>
                  <a:pt x="133" y="200"/>
                </a:lnTo>
                <a:lnTo>
                  <a:pt x="133" y="134"/>
                </a:lnTo>
                <a:lnTo>
                  <a:pt x="466" y="134"/>
                </a:lnTo>
                <a:lnTo>
                  <a:pt x="466" y="200"/>
                </a:lnTo>
                <a:close/>
                <a:moveTo>
                  <a:pt x="799" y="932"/>
                </a:moveTo>
                <a:lnTo>
                  <a:pt x="666" y="932"/>
                </a:lnTo>
                <a:lnTo>
                  <a:pt x="666" y="799"/>
                </a:lnTo>
                <a:lnTo>
                  <a:pt x="799" y="799"/>
                </a:lnTo>
                <a:lnTo>
                  <a:pt x="799" y="932"/>
                </a:lnTo>
                <a:close/>
                <a:moveTo>
                  <a:pt x="799" y="733"/>
                </a:moveTo>
                <a:lnTo>
                  <a:pt x="666" y="733"/>
                </a:lnTo>
                <a:lnTo>
                  <a:pt x="666" y="600"/>
                </a:lnTo>
                <a:lnTo>
                  <a:pt x="799" y="600"/>
                </a:lnTo>
                <a:lnTo>
                  <a:pt x="799" y="733"/>
                </a:lnTo>
                <a:close/>
                <a:moveTo>
                  <a:pt x="799" y="533"/>
                </a:moveTo>
                <a:lnTo>
                  <a:pt x="666" y="533"/>
                </a:lnTo>
                <a:lnTo>
                  <a:pt x="666" y="400"/>
                </a:lnTo>
                <a:lnTo>
                  <a:pt x="799" y="400"/>
                </a:lnTo>
                <a:lnTo>
                  <a:pt x="799" y="533"/>
                </a:lnTo>
                <a:close/>
                <a:moveTo>
                  <a:pt x="999" y="932"/>
                </a:moveTo>
                <a:lnTo>
                  <a:pt x="866" y="932"/>
                </a:lnTo>
                <a:lnTo>
                  <a:pt x="866" y="799"/>
                </a:lnTo>
                <a:lnTo>
                  <a:pt x="999" y="799"/>
                </a:lnTo>
                <a:lnTo>
                  <a:pt x="999" y="932"/>
                </a:lnTo>
                <a:close/>
                <a:moveTo>
                  <a:pt x="999" y="733"/>
                </a:moveTo>
                <a:lnTo>
                  <a:pt x="866" y="733"/>
                </a:lnTo>
                <a:lnTo>
                  <a:pt x="866" y="600"/>
                </a:lnTo>
                <a:lnTo>
                  <a:pt x="999" y="600"/>
                </a:lnTo>
                <a:lnTo>
                  <a:pt x="999" y="733"/>
                </a:lnTo>
                <a:close/>
                <a:moveTo>
                  <a:pt x="999" y="533"/>
                </a:moveTo>
                <a:lnTo>
                  <a:pt x="866" y="533"/>
                </a:lnTo>
                <a:lnTo>
                  <a:pt x="866" y="400"/>
                </a:lnTo>
                <a:lnTo>
                  <a:pt x="999" y="400"/>
                </a:lnTo>
                <a:lnTo>
                  <a:pt x="999" y="533"/>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0" name="Group 11"/>
          <p:cNvGrpSpPr/>
          <p:nvPr/>
        </p:nvGrpSpPr>
        <p:grpSpPr>
          <a:xfrm>
            <a:off x="2720353" y="3874505"/>
            <a:ext cx="1363269" cy="1042251"/>
            <a:chOff x="2066926" y="4165600"/>
            <a:chExt cx="1530350" cy="1169988"/>
          </a:xfrm>
          <a:solidFill>
            <a:schemeClr val="tx1">
              <a:lumMod val="65000"/>
              <a:lumOff val="35000"/>
            </a:schemeClr>
          </a:solidFill>
        </p:grpSpPr>
        <p:sp>
          <p:nvSpPr>
            <p:cNvPr id="11" name="Freeform 16"/>
            <p:cNvSpPr>
              <a:spLocks noEditPoints="1"/>
            </p:cNvSpPr>
            <p:nvPr/>
          </p:nvSpPr>
          <p:spPr bwMode="auto">
            <a:xfrm>
              <a:off x="2133601" y="4232275"/>
              <a:ext cx="1035050" cy="1041400"/>
            </a:xfrm>
            <a:custGeom>
              <a:avLst/>
              <a:gdLst>
                <a:gd name="T0" fmla="*/ 117 w 234"/>
                <a:gd name="T1" fmla="*/ 218 h 235"/>
                <a:gd name="T2" fmla="*/ 17 w 234"/>
                <a:gd name="T3" fmla="*/ 117 h 235"/>
                <a:gd name="T4" fmla="*/ 117 w 234"/>
                <a:gd name="T5" fmla="*/ 17 h 235"/>
                <a:gd name="T6" fmla="*/ 217 w 234"/>
                <a:gd name="T7" fmla="*/ 117 h 235"/>
                <a:gd name="T8" fmla="*/ 117 w 234"/>
                <a:gd name="T9" fmla="*/ 218 h 235"/>
                <a:gd name="T10" fmla="*/ 117 w 234"/>
                <a:gd name="T11" fmla="*/ 0 h 235"/>
                <a:gd name="T12" fmla="*/ 0 w 234"/>
                <a:gd name="T13" fmla="*/ 117 h 235"/>
                <a:gd name="T14" fmla="*/ 117 w 234"/>
                <a:gd name="T15" fmla="*/ 235 h 235"/>
                <a:gd name="T16" fmla="*/ 234 w 234"/>
                <a:gd name="T17" fmla="*/ 117 h 235"/>
                <a:gd name="T18" fmla="*/ 117 w 234"/>
                <a:gd name="T19" fmla="*/ 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4" h="235">
                  <a:moveTo>
                    <a:pt x="117" y="218"/>
                  </a:moveTo>
                  <a:cubicBezTo>
                    <a:pt x="62" y="218"/>
                    <a:pt x="17" y="173"/>
                    <a:pt x="17" y="117"/>
                  </a:cubicBezTo>
                  <a:cubicBezTo>
                    <a:pt x="17" y="62"/>
                    <a:pt x="62" y="17"/>
                    <a:pt x="117" y="17"/>
                  </a:cubicBezTo>
                  <a:cubicBezTo>
                    <a:pt x="172" y="17"/>
                    <a:pt x="217" y="62"/>
                    <a:pt x="217" y="117"/>
                  </a:cubicBezTo>
                  <a:cubicBezTo>
                    <a:pt x="217" y="173"/>
                    <a:pt x="172" y="218"/>
                    <a:pt x="117" y="218"/>
                  </a:cubicBezTo>
                  <a:moveTo>
                    <a:pt x="117" y="0"/>
                  </a:moveTo>
                  <a:cubicBezTo>
                    <a:pt x="52" y="0"/>
                    <a:pt x="0" y="53"/>
                    <a:pt x="0" y="117"/>
                  </a:cubicBezTo>
                  <a:cubicBezTo>
                    <a:pt x="0" y="182"/>
                    <a:pt x="52" y="235"/>
                    <a:pt x="117" y="235"/>
                  </a:cubicBezTo>
                  <a:cubicBezTo>
                    <a:pt x="182" y="235"/>
                    <a:pt x="234" y="182"/>
                    <a:pt x="234" y="117"/>
                  </a:cubicBezTo>
                  <a:cubicBezTo>
                    <a:pt x="234" y="53"/>
                    <a:pt x="182" y="0"/>
                    <a:pt x="117" y="0"/>
                  </a:cubicBezTo>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17"/>
            <p:cNvSpPr>
              <a:spLocks noEditPoints="1"/>
            </p:cNvSpPr>
            <p:nvPr/>
          </p:nvSpPr>
          <p:spPr bwMode="auto">
            <a:xfrm>
              <a:off x="2066926" y="4165600"/>
              <a:ext cx="1168400" cy="1169988"/>
            </a:xfrm>
            <a:custGeom>
              <a:avLst/>
              <a:gdLst>
                <a:gd name="T0" fmla="*/ 132 w 264"/>
                <a:gd name="T1" fmla="*/ 261 h 264"/>
                <a:gd name="T2" fmla="*/ 3 w 264"/>
                <a:gd name="T3" fmla="*/ 132 h 264"/>
                <a:gd name="T4" fmla="*/ 132 w 264"/>
                <a:gd name="T5" fmla="*/ 4 h 264"/>
                <a:gd name="T6" fmla="*/ 261 w 264"/>
                <a:gd name="T7" fmla="*/ 132 h 264"/>
                <a:gd name="T8" fmla="*/ 132 w 264"/>
                <a:gd name="T9" fmla="*/ 261 h 264"/>
                <a:gd name="T10" fmla="*/ 132 w 264"/>
                <a:gd name="T11" fmla="*/ 0 h 264"/>
                <a:gd name="T12" fmla="*/ 0 w 264"/>
                <a:gd name="T13" fmla="*/ 132 h 264"/>
                <a:gd name="T14" fmla="*/ 132 w 264"/>
                <a:gd name="T15" fmla="*/ 264 h 264"/>
                <a:gd name="T16" fmla="*/ 264 w 264"/>
                <a:gd name="T17" fmla="*/ 132 h 264"/>
                <a:gd name="T18" fmla="*/ 132 w 264"/>
                <a:gd name="T19"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264">
                  <a:moveTo>
                    <a:pt x="132" y="261"/>
                  </a:moveTo>
                  <a:cubicBezTo>
                    <a:pt x="61" y="261"/>
                    <a:pt x="3" y="203"/>
                    <a:pt x="3" y="132"/>
                  </a:cubicBezTo>
                  <a:cubicBezTo>
                    <a:pt x="3" y="61"/>
                    <a:pt x="61" y="4"/>
                    <a:pt x="132" y="4"/>
                  </a:cubicBezTo>
                  <a:cubicBezTo>
                    <a:pt x="203" y="4"/>
                    <a:pt x="261" y="61"/>
                    <a:pt x="261" y="132"/>
                  </a:cubicBezTo>
                  <a:cubicBezTo>
                    <a:pt x="261" y="203"/>
                    <a:pt x="203" y="261"/>
                    <a:pt x="132" y="261"/>
                  </a:cubicBezTo>
                  <a:moveTo>
                    <a:pt x="132" y="0"/>
                  </a:moveTo>
                  <a:cubicBezTo>
                    <a:pt x="59" y="0"/>
                    <a:pt x="0" y="60"/>
                    <a:pt x="0" y="132"/>
                  </a:cubicBezTo>
                  <a:cubicBezTo>
                    <a:pt x="0" y="205"/>
                    <a:pt x="59" y="264"/>
                    <a:pt x="132" y="264"/>
                  </a:cubicBezTo>
                  <a:cubicBezTo>
                    <a:pt x="205" y="264"/>
                    <a:pt x="264" y="205"/>
                    <a:pt x="264" y="132"/>
                  </a:cubicBezTo>
                  <a:cubicBezTo>
                    <a:pt x="264" y="60"/>
                    <a:pt x="205" y="0"/>
                    <a:pt x="132" y="0"/>
                  </a:cubicBezTo>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Oval 18"/>
            <p:cNvSpPr>
              <a:spLocks noChangeArrowheads="1"/>
            </p:cNvSpPr>
            <p:nvPr/>
          </p:nvSpPr>
          <p:spPr bwMode="auto">
            <a:xfrm>
              <a:off x="2208213" y="4308475"/>
              <a:ext cx="885825" cy="8890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Freeform 31"/>
            <p:cNvSpPr>
              <a:spLocks/>
            </p:cNvSpPr>
            <p:nvPr/>
          </p:nvSpPr>
          <p:spPr bwMode="auto">
            <a:xfrm>
              <a:off x="3341688" y="4560888"/>
              <a:ext cx="255588" cy="406400"/>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Freeform 32"/>
            <p:cNvSpPr>
              <a:spLocks/>
            </p:cNvSpPr>
            <p:nvPr/>
          </p:nvSpPr>
          <p:spPr bwMode="auto">
            <a:xfrm>
              <a:off x="3341688" y="4560888"/>
              <a:ext cx="255588" cy="406400"/>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 name="Group 17"/>
          <p:cNvGrpSpPr/>
          <p:nvPr/>
        </p:nvGrpSpPr>
        <p:grpSpPr>
          <a:xfrm>
            <a:off x="8150804" y="3874505"/>
            <a:ext cx="1320844" cy="1042251"/>
            <a:chOff x="8162926" y="4165600"/>
            <a:chExt cx="1482725" cy="1169988"/>
          </a:xfrm>
          <a:solidFill>
            <a:srgbClr val="0070C0"/>
          </a:solidFill>
        </p:grpSpPr>
        <p:sp>
          <p:nvSpPr>
            <p:cNvPr id="17" name="Freeform 19"/>
            <p:cNvSpPr>
              <a:spLocks noEditPoints="1"/>
            </p:cNvSpPr>
            <p:nvPr/>
          </p:nvSpPr>
          <p:spPr bwMode="auto">
            <a:xfrm>
              <a:off x="8539163" y="4232275"/>
              <a:ext cx="1039813" cy="1041400"/>
            </a:xfrm>
            <a:custGeom>
              <a:avLst/>
              <a:gdLst>
                <a:gd name="T0" fmla="*/ 118 w 235"/>
                <a:gd name="T1" fmla="*/ 218 h 235"/>
                <a:gd name="T2" fmla="*/ 17 w 235"/>
                <a:gd name="T3" fmla="*/ 117 h 235"/>
                <a:gd name="T4" fmla="*/ 118 w 235"/>
                <a:gd name="T5" fmla="*/ 17 h 235"/>
                <a:gd name="T6" fmla="*/ 218 w 235"/>
                <a:gd name="T7" fmla="*/ 117 h 235"/>
                <a:gd name="T8" fmla="*/ 118 w 235"/>
                <a:gd name="T9" fmla="*/ 218 h 235"/>
                <a:gd name="T10" fmla="*/ 118 w 235"/>
                <a:gd name="T11" fmla="*/ 0 h 235"/>
                <a:gd name="T12" fmla="*/ 0 w 235"/>
                <a:gd name="T13" fmla="*/ 117 h 235"/>
                <a:gd name="T14" fmla="*/ 118 w 235"/>
                <a:gd name="T15" fmla="*/ 235 h 235"/>
                <a:gd name="T16" fmla="*/ 235 w 235"/>
                <a:gd name="T17" fmla="*/ 117 h 235"/>
                <a:gd name="T18" fmla="*/ 118 w 235"/>
                <a:gd name="T19" fmla="*/ 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5" h="235">
                  <a:moveTo>
                    <a:pt x="118" y="218"/>
                  </a:moveTo>
                  <a:cubicBezTo>
                    <a:pt x="62" y="218"/>
                    <a:pt x="17" y="173"/>
                    <a:pt x="17" y="117"/>
                  </a:cubicBezTo>
                  <a:cubicBezTo>
                    <a:pt x="17" y="62"/>
                    <a:pt x="62" y="17"/>
                    <a:pt x="118" y="17"/>
                  </a:cubicBezTo>
                  <a:cubicBezTo>
                    <a:pt x="173" y="17"/>
                    <a:pt x="218" y="62"/>
                    <a:pt x="218" y="117"/>
                  </a:cubicBezTo>
                  <a:cubicBezTo>
                    <a:pt x="218" y="173"/>
                    <a:pt x="173" y="218"/>
                    <a:pt x="118" y="218"/>
                  </a:cubicBezTo>
                  <a:moveTo>
                    <a:pt x="118" y="0"/>
                  </a:moveTo>
                  <a:cubicBezTo>
                    <a:pt x="53" y="0"/>
                    <a:pt x="0" y="53"/>
                    <a:pt x="0" y="117"/>
                  </a:cubicBezTo>
                  <a:cubicBezTo>
                    <a:pt x="0" y="182"/>
                    <a:pt x="53" y="235"/>
                    <a:pt x="118" y="235"/>
                  </a:cubicBezTo>
                  <a:cubicBezTo>
                    <a:pt x="182" y="235"/>
                    <a:pt x="235" y="182"/>
                    <a:pt x="235" y="117"/>
                  </a:cubicBezTo>
                  <a:cubicBezTo>
                    <a:pt x="235" y="53"/>
                    <a:pt x="182" y="0"/>
                    <a:pt x="118" y="0"/>
                  </a:cubicBezTo>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Freeform 20"/>
            <p:cNvSpPr>
              <a:spLocks noEditPoints="1"/>
            </p:cNvSpPr>
            <p:nvPr/>
          </p:nvSpPr>
          <p:spPr bwMode="auto">
            <a:xfrm>
              <a:off x="8477251" y="4165600"/>
              <a:ext cx="1168400" cy="1169988"/>
            </a:xfrm>
            <a:custGeom>
              <a:avLst/>
              <a:gdLst>
                <a:gd name="T0" fmla="*/ 132 w 264"/>
                <a:gd name="T1" fmla="*/ 261 h 264"/>
                <a:gd name="T2" fmla="*/ 3 w 264"/>
                <a:gd name="T3" fmla="*/ 132 h 264"/>
                <a:gd name="T4" fmla="*/ 132 w 264"/>
                <a:gd name="T5" fmla="*/ 4 h 264"/>
                <a:gd name="T6" fmla="*/ 260 w 264"/>
                <a:gd name="T7" fmla="*/ 132 h 264"/>
                <a:gd name="T8" fmla="*/ 132 w 264"/>
                <a:gd name="T9" fmla="*/ 261 h 264"/>
                <a:gd name="T10" fmla="*/ 132 w 264"/>
                <a:gd name="T11" fmla="*/ 0 h 264"/>
                <a:gd name="T12" fmla="*/ 0 w 264"/>
                <a:gd name="T13" fmla="*/ 132 h 264"/>
                <a:gd name="T14" fmla="*/ 132 w 264"/>
                <a:gd name="T15" fmla="*/ 264 h 264"/>
                <a:gd name="T16" fmla="*/ 264 w 264"/>
                <a:gd name="T17" fmla="*/ 132 h 264"/>
                <a:gd name="T18" fmla="*/ 132 w 264"/>
                <a:gd name="T19"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264">
                  <a:moveTo>
                    <a:pt x="132" y="261"/>
                  </a:moveTo>
                  <a:cubicBezTo>
                    <a:pt x="61" y="261"/>
                    <a:pt x="3" y="203"/>
                    <a:pt x="3" y="132"/>
                  </a:cubicBezTo>
                  <a:cubicBezTo>
                    <a:pt x="3" y="61"/>
                    <a:pt x="61" y="4"/>
                    <a:pt x="132" y="4"/>
                  </a:cubicBezTo>
                  <a:cubicBezTo>
                    <a:pt x="203" y="4"/>
                    <a:pt x="260" y="61"/>
                    <a:pt x="260" y="132"/>
                  </a:cubicBezTo>
                  <a:cubicBezTo>
                    <a:pt x="260" y="203"/>
                    <a:pt x="203" y="261"/>
                    <a:pt x="132" y="261"/>
                  </a:cubicBezTo>
                  <a:moveTo>
                    <a:pt x="132" y="0"/>
                  </a:moveTo>
                  <a:cubicBezTo>
                    <a:pt x="59" y="0"/>
                    <a:pt x="0" y="60"/>
                    <a:pt x="0" y="132"/>
                  </a:cubicBezTo>
                  <a:cubicBezTo>
                    <a:pt x="0" y="205"/>
                    <a:pt x="59" y="264"/>
                    <a:pt x="132" y="264"/>
                  </a:cubicBezTo>
                  <a:cubicBezTo>
                    <a:pt x="204" y="264"/>
                    <a:pt x="264" y="205"/>
                    <a:pt x="264" y="132"/>
                  </a:cubicBezTo>
                  <a:cubicBezTo>
                    <a:pt x="264" y="60"/>
                    <a:pt x="204" y="0"/>
                    <a:pt x="132" y="0"/>
                  </a:cubicBezTo>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Oval 21"/>
            <p:cNvSpPr>
              <a:spLocks noChangeArrowheads="1"/>
            </p:cNvSpPr>
            <p:nvPr/>
          </p:nvSpPr>
          <p:spPr bwMode="auto">
            <a:xfrm>
              <a:off x="8615363" y="4308475"/>
              <a:ext cx="889000" cy="889000"/>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Freeform 35"/>
            <p:cNvSpPr>
              <a:spLocks/>
            </p:cNvSpPr>
            <p:nvPr/>
          </p:nvSpPr>
          <p:spPr bwMode="auto">
            <a:xfrm>
              <a:off x="8162926" y="4560888"/>
              <a:ext cx="257175" cy="406400"/>
            </a:xfrm>
            <a:custGeom>
              <a:avLst/>
              <a:gdLst>
                <a:gd name="T0" fmla="*/ 162 w 162"/>
                <a:gd name="T1" fmla="*/ 0 h 256"/>
                <a:gd name="T2" fmla="*/ 0 w 162"/>
                <a:gd name="T3" fmla="*/ 128 h 256"/>
                <a:gd name="T4" fmla="*/ 162 w 162"/>
                <a:gd name="T5" fmla="*/ 256 h 256"/>
                <a:gd name="T6" fmla="*/ 162 w 162"/>
                <a:gd name="T7" fmla="*/ 0 h 256"/>
              </a:gdLst>
              <a:ahLst/>
              <a:cxnLst>
                <a:cxn ang="0">
                  <a:pos x="T0" y="T1"/>
                </a:cxn>
                <a:cxn ang="0">
                  <a:pos x="T2" y="T3"/>
                </a:cxn>
                <a:cxn ang="0">
                  <a:pos x="T4" y="T5"/>
                </a:cxn>
                <a:cxn ang="0">
                  <a:pos x="T6" y="T7"/>
                </a:cxn>
              </a:cxnLst>
              <a:rect l="0" t="0" r="r" b="b"/>
              <a:pathLst>
                <a:path w="162" h="256">
                  <a:moveTo>
                    <a:pt x="162" y="0"/>
                  </a:moveTo>
                  <a:lnTo>
                    <a:pt x="0" y="128"/>
                  </a:lnTo>
                  <a:lnTo>
                    <a:pt x="162" y="256"/>
                  </a:lnTo>
                  <a:lnTo>
                    <a:pt x="162"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36"/>
            <p:cNvSpPr>
              <a:spLocks/>
            </p:cNvSpPr>
            <p:nvPr/>
          </p:nvSpPr>
          <p:spPr bwMode="auto">
            <a:xfrm>
              <a:off x="8162926" y="4560888"/>
              <a:ext cx="257175" cy="406400"/>
            </a:xfrm>
            <a:custGeom>
              <a:avLst/>
              <a:gdLst>
                <a:gd name="T0" fmla="*/ 162 w 162"/>
                <a:gd name="T1" fmla="*/ 0 h 256"/>
                <a:gd name="T2" fmla="*/ 0 w 162"/>
                <a:gd name="T3" fmla="*/ 128 h 256"/>
                <a:gd name="T4" fmla="*/ 162 w 162"/>
                <a:gd name="T5" fmla="*/ 256 h 256"/>
                <a:gd name="T6" fmla="*/ 162 w 162"/>
                <a:gd name="T7" fmla="*/ 0 h 256"/>
              </a:gdLst>
              <a:ahLst/>
              <a:cxnLst>
                <a:cxn ang="0">
                  <a:pos x="T0" y="T1"/>
                </a:cxn>
                <a:cxn ang="0">
                  <a:pos x="T2" y="T3"/>
                </a:cxn>
                <a:cxn ang="0">
                  <a:pos x="T4" y="T5"/>
                </a:cxn>
                <a:cxn ang="0">
                  <a:pos x="T6" y="T7"/>
                </a:cxn>
              </a:cxnLst>
              <a:rect l="0" t="0" r="r" b="b"/>
              <a:pathLst>
                <a:path w="162" h="256">
                  <a:moveTo>
                    <a:pt x="162" y="0"/>
                  </a:moveTo>
                  <a:lnTo>
                    <a:pt x="0" y="128"/>
                  </a:lnTo>
                  <a:lnTo>
                    <a:pt x="162" y="256"/>
                  </a:lnTo>
                  <a:lnTo>
                    <a:pt x="1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2" name="Group 23"/>
          <p:cNvGrpSpPr/>
          <p:nvPr/>
        </p:nvGrpSpPr>
        <p:grpSpPr>
          <a:xfrm>
            <a:off x="7579475" y="1791419"/>
            <a:ext cx="1166698" cy="1053563"/>
            <a:chOff x="7521576" y="1827213"/>
            <a:chExt cx="1309687" cy="1182687"/>
          </a:xfrm>
          <a:solidFill>
            <a:schemeClr val="tx1">
              <a:lumMod val="65000"/>
              <a:lumOff val="35000"/>
            </a:schemeClr>
          </a:solidFill>
        </p:grpSpPr>
        <p:sp>
          <p:nvSpPr>
            <p:cNvPr id="23" name="Freeform 28"/>
            <p:cNvSpPr>
              <a:spLocks noEditPoints="1"/>
            </p:cNvSpPr>
            <p:nvPr/>
          </p:nvSpPr>
          <p:spPr bwMode="auto">
            <a:xfrm>
              <a:off x="7672388" y="1893888"/>
              <a:ext cx="1039813" cy="1041400"/>
            </a:xfrm>
            <a:custGeom>
              <a:avLst/>
              <a:gdLst>
                <a:gd name="T0" fmla="*/ 117 w 235"/>
                <a:gd name="T1" fmla="*/ 218 h 235"/>
                <a:gd name="T2" fmla="*/ 46 w 235"/>
                <a:gd name="T3" fmla="*/ 188 h 235"/>
                <a:gd name="T4" fmla="*/ 46 w 235"/>
                <a:gd name="T5" fmla="*/ 47 h 235"/>
                <a:gd name="T6" fmla="*/ 117 w 235"/>
                <a:gd name="T7" fmla="*/ 17 h 235"/>
                <a:gd name="T8" fmla="*/ 188 w 235"/>
                <a:gd name="T9" fmla="*/ 47 h 235"/>
                <a:gd name="T10" fmla="*/ 188 w 235"/>
                <a:gd name="T11" fmla="*/ 188 h 235"/>
                <a:gd name="T12" fmla="*/ 117 w 235"/>
                <a:gd name="T13" fmla="*/ 218 h 235"/>
                <a:gd name="T14" fmla="*/ 117 w 235"/>
                <a:gd name="T15" fmla="*/ 0 h 235"/>
                <a:gd name="T16" fmla="*/ 34 w 235"/>
                <a:gd name="T17" fmla="*/ 34 h 235"/>
                <a:gd name="T18" fmla="*/ 0 w 235"/>
                <a:gd name="T19" fmla="*/ 117 h 235"/>
                <a:gd name="T20" fmla="*/ 34 w 235"/>
                <a:gd name="T21" fmla="*/ 200 h 235"/>
                <a:gd name="T22" fmla="*/ 117 w 235"/>
                <a:gd name="T23" fmla="*/ 235 h 235"/>
                <a:gd name="T24" fmla="*/ 200 w 235"/>
                <a:gd name="T25" fmla="*/ 200 h 235"/>
                <a:gd name="T26" fmla="*/ 235 w 235"/>
                <a:gd name="T27" fmla="*/ 117 h 235"/>
                <a:gd name="T28" fmla="*/ 200 w 235"/>
                <a:gd name="T29" fmla="*/ 34 h 235"/>
                <a:gd name="T30" fmla="*/ 117 w 235"/>
                <a:gd name="T31" fmla="*/ 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5" h="235">
                  <a:moveTo>
                    <a:pt x="117" y="218"/>
                  </a:moveTo>
                  <a:cubicBezTo>
                    <a:pt x="92" y="218"/>
                    <a:pt x="66" y="208"/>
                    <a:pt x="46" y="188"/>
                  </a:cubicBezTo>
                  <a:cubicBezTo>
                    <a:pt x="7" y="149"/>
                    <a:pt x="7" y="86"/>
                    <a:pt x="46" y="47"/>
                  </a:cubicBezTo>
                  <a:cubicBezTo>
                    <a:pt x="66" y="27"/>
                    <a:pt x="92" y="17"/>
                    <a:pt x="117" y="17"/>
                  </a:cubicBezTo>
                  <a:cubicBezTo>
                    <a:pt x="143" y="17"/>
                    <a:pt x="169" y="27"/>
                    <a:pt x="188" y="47"/>
                  </a:cubicBezTo>
                  <a:cubicBezTo>
                    <a:pt x="227" y="86"/>
                    <a:pt x="227" y="149"/>
                    <a:pt x="188" y="188"/>
                  </a:cubicBezTo>
                  <a:cubicBezTo>
                    <a:pt x="169" y="208"/>
                    <a:pt x="143" y="218"/>
                    <a:pt x="117" y="218"/>
                  </a:cubicBezTo>
                  <a:moveTo>
                    <a:pt x="117" y="0"/>
                  </a:moveTo>
                  <a:cubicBezTo>
                    <a:pt x="87" y="0"/>
                    <a:pt x="57" y="12"/>
                    <a:pt x="34" y="34"/>
                  </a:cubicBezTo>
                  <a:cubicBezTo>
                    <a:pt x="11" y="57"/>
                    <a:pt x="0" y="87"/>
                    <a:pt x="0" y="117"/>
                  </a:cubicBezTo>
                  <a:cubicBezTo>
                    <a:pt x="0" y="147"/>
                    <a:pt x="11" y="178"/>
                    <a:pt x="34" y="200"/>
                  </a:cubicBezTo>
                  <a:cubicBezTo>
                    <a:pt x="57" y="223"/>
                    <a:pt x="87" y="235"/>
                    <a:pt x="117" y="235"/>
                  </a:cubicBezTo>
                  <a:cubicBezTo>
                    <a:pt x="147" y="235"/>
                    <a:pt x="177" y="223"/>
                    <a:pt x="200" y="200"/>
                  </a:cubicBezTo>
                  <a:cubicBezTo>
                    <a:pt x="223" y="178"/>
                    <a:pt x="235" y="147"/>
                    <a:pt x="235" y="117"/>
                  </a:cubicBezTo>
                  <a:cubicBezTo>
                    <a:pt x="235" y="87"/>
                    <a:pt x="223" y="57"/>
                    <a:pt x="200" y="34"/>
                  </a:cubicBezTo>
                  <a:cubicBezTo>
                    <a:pt x="177" y="12"/>
                    <a:pt x="147" y="0"/>
                    <a:pt x="117" y="0"/>
                  </a:cubicBezTo>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Freeform 29"/>
            <p:cNvSpPr>
              <a:spLocks noEditPoints="1"/>
            </p:cNvSpPr>
            <p:nvPr/>
          </p:nvSpPr>
          <p:spPr bwMode="auto">
            <a:xfrm>
              <a:off x="7605713" y="1827213"/>
              <a:ext cx="1225550" cy="1169988"/>
            </a:xfrm>
            <a:custGeom>
              <a:avLst/>
              <a:gdLst>
                <a:gd name="T0" fmla="*/ 132 w 277"/>
                <a:gd name="T1" fmla="*/ 261 h 264"/>
                <a:gd name="T2" fmla="*/ 41 w 277"/>
                <a:gd name="T3" fmla="*/ 223 h 264"/>
                <a:gd name="T4" fmla="*/ 4 w 277"/>
                <a:gd name="T5" fmla="*/ 132 h 264"/>
                <a:gd name="T6" fmla="*/ 41 w 277"/>
                <a:gd name="T7" fmla="*/ 41 h 264"/>
                <a:gd name="T8" fmla="*/ 132 w 277"/>
                <a:gd name="T9" fmla="*/ 4 h 264"/>
                <a:gd name="T10" fmla="*/ 223 w 277"/>
                <a:gd name="T11" fmla="*/ 41 h 264"/>
                <a:gd name="T12" fmla="*/ 223 w 277"/>
                <a:gd name="T13" fmla="*/ 223 h 264"/>
                <a:gd name="T14" fmla="*/ 132 w 277"/>
                <a:gd name="T15" fmla="*/ 261 h 264"/>
                <a:gd name="T16" fmla="*/ 132 w 277"/>
                <a:gd name="T17" fmla="*/ 0 h 264"/>
                <a:gd name="T18" fmla="*/ 39 w 277"/>
                <a:gd name="T19" fmla="*/ 39 h 264"/>
                <a:gd name="T20" fmla="*/ 0 w 277"/>
                <a:gd name="T21" fmla="*/ 132 h 264"/>
                <a:gd name="T22" fmla="*/ 39 w 277"/>
                <a:gd name="T23" fmla="*/ 226 h 264"/>
                <a:gd name="T24" fmla="*/ 132 w 277"/>
                <a:gd name="T25" fmla="*/ 264 h 264"/>
                <a:gd name="T26" fmla="*/ 226 w 277"/>
                <a:gd name="T27" fmla="*/ 226 h 264"/>
                <a:gd name="T28" fmla="*/ 226 w 277"/>
                <a:gd name="T29" fmla="*/ 39 h 264"/>
                <a:gd name="T30" fmla="*/ 132 w 277"/>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7" h="264">
                  <a:moveTo>
                    <a:pt x="132" y="261"/>
                  </a:moveTo>
                  <a:cubicBezTo>
                    <a:pt x="98" y="261"/>
                    <a:pt x="66" y="248"/>
                    <a:pt x="41" y="223"/>
                  </a:cubicBezTo>
                  <a:cubicBezTo>
                    <a:pt x="17" y="199"/>
                    <a:pt x="4" y="167"/>
                    <a:pt x="4" y="132"/>
                  </a:cubicBezTo>
                  <a:cubicBezTo>
                    <a:pt x="4" y="98"/>
                    <a:pt x="17" y="66"/>
                    <a:pt x="41" y="41"/>
                  </a:cubicBezTo>
                  <a:cubicBezTo>
                    <a:pt x="66" y="17"/>
                    <a:pt x="98" y="4"/>
                    <a:pt x="132" y="4"/>
                  </a:cubicBezTo>
                  <a:cubicBezTo>
                    <a:pt x="167" y="4"/>
                    <a:pt x="199" y="17"/>
                    <a:pt x="223" y="41"/>
                  </a:cubicBezTo>
                  <a:cubicBezTo>
                    <a:pt x="274" y="92"/>
                    <a:pt x="274" y="173"/>
                    <a:pt x="223" y="223"/>
                  </a:cubicBezTo>
                  <a:cubicBezTo>
                    <a:pt x="199" y="248"/>
                    <a:pt x="167" y="261"/>
                    <a:pt x="132" y="261"/>
                  </a:cubicBezTo>
                  <a:moveTo>
                    <a:pt x="132" y="0"/>
                  </a:moveTo>
                  <a:cubicBezTo>
                    <a:pt x="97" y="0"/>
                    <a:pt x="64" y="14"/>
                    <a:pt x="39" y="39"/>
                  </a:cubicBezTo>
                  <a:cubicBezTo>
                    <a:pt x="14" y="64"/>
                    <a:pt x="0" y="97"/>
                    <a:pt x="0" y="132"/>
                  </a:cubicBezTo>
                  <a:cubicBezTo>
                    <a:pt x="0" y="168"/>
                    <a:pt x="14" y="201"/>
                    <a:pt x="39" y="226"/>
                  </a:cubicBezTo>
                  <a:cubicBezTo>
                    <a:pt x="64" y="251"/>
                    <a:pt x="97" y="264"/>
                    <a:pt x="132" y="264"/>
                  </a:cubicBezTo>
                  <a:cubicBezTo>
                    <a:pt x="168" y="264"/>
                    <a:pt x="201" y="251"/>
                    <a:pt x="226" y="226"/>
                  </a:cubicBezTo>
                  <a:cubicBezTo>
                    <a:pt x="277" y="174"/>
                    <a:pt x="277" y="91"/>
                    <a:pt x="226" y="39"/>
                  </a:cubicBezTo>
                  <a:cubicBezTo>
                    <a:pt x="201" y="14"/>
                    <a:pt x="168" y="0"/>
                    <a:pt x="132" y="0"/>
                  </a:cubicBezTo>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Freeform 30"/>
            <p:cNvSpPr>
              <a:spLocks/>
            </p:cNvSpPr>
            <p:nvPr/>
          </p:nvSpPr>
          <p:spPr bwMode="auto">
            <a:xfrm>
              <a:off x="7704138" y="1970088"/>
              <a:ext cx="973138"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Freeform 37"/>
            <p:cNvSpPr>
              <a:spLocks/>
            </p:cNvSpPr>
            <p:nvPr/>
          </p:nvSpPr>
          <p:spPr bwMode="auto">
            <a:xfrm>
              <a:off x="7521576" y="2682875"/>
              <a:ext cx="323850" cy="327025"/>
            </a:xfrm>
            <a:custGeom>
              <a:avLst/>
              <a:gdLst>
                <a:gd name="T0" fmla="*/ 23 w 204"/>
                <a:gd name="T1" fmla="*/ 0 h 206"/>
                <a:gd name="T2" fmla="*/ 0 w 204"/>
                <a:gd name="T3" fmla="*/ 206 h 206"/>
                <a:gd name="T4" fmla="*/ 204 w 204"/>
                <a:gd name="T5" fmla="*/ 184 h 206"/>
                <a:gd name="T6" fmla="*/ 23 w 204"/>
                <a:gd name="T7" fmla="*/ 0 h 206"/>
              </a:gdLst>
              <a:ahLst/>
              <a:cxnLst>
                <a:cxn ang="0">
                  <a:pos x="T0" y="T1"/>
                </a:cxn>
                <a:cxn ang="0">
                  <a:pos x="T2" y="T3"/>
                </a:cxn>
                <a:cxn ang="0">
                  <a:pos x="T4" y="T5"/>
                </a:cxn>
                <a:cxn ang="0">
                  <a:pos x="T6" y="T7"/>
                </a:cxn>
              </a:cxnLst>
              <a:rect l="0" t="0" r="r" b="b"/>
              <a:pathLst>
                <a:path w="204" h="206">
                  <a:moveTo>
                    <a:pt x="23" y="0"/>
                  </a:moveTo>
                  <a:lnTo>
                    <a:pt x="0" y="206"/>
                  </a:lnTo>
                  <a:lnTo>
                    <a:pt x="204" y="184"/>
                  </a:lnTo>
                  <a:lnTo>
                    <a:pt x="23"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Freeform 38"/>
            <p:cNvSpPr>
              <a:spLocks/>
            </p:cNvSpPr>
            <p:nvPr/>
          </p:nvSpPr>
          <p:spPr bwMode="auto">
            <a:xfrm>
              <a:off x="7521576" y="2682875"/>
              <a:ext cx="323850" cy="327025"/>
            </a:xfrm>
            <a:custGeom>
              <a:avLst/>
              <a:gdLst>
                <a:gd name="T0" fmla="*/ 23 w 204"/>
                <a:gd name="T1" fmla="*/ 0 h 206"/>
                <a:gd name="T2" fmla="*/ 0 w 204"/>
                <a:gd name="T3" fmla="*/ 206 h 206"/>
                <a:gd name="T4" fmla="*/ 204 w 204"/>
                <a:gd name="T5" fmla="*/ 184 h 206"/>
                <a:gd name="T6" fmla="*/ 23 w 204"/>
                <a:gd name="T7" fmla="*/ 0 h 206"/>
              </a:gdLst>
              <a:ahLst/>
              <a:cxnLst>
                <a:cxn ang="0">
                  <a:pos x="T0" y="T1"/>
                </a:cxn>
                <a:cxn ang="0">
                  <a:pos x="T2" y="T3"/>
                </a:cxn>
                <a:cxn ang="0">
                  <a:pos x="T4" y="T5"/>
                </a:cxn>
                <a:cxn ang="0">
                  <a:pos x="T6" y="T7"/>
                </a:cxn>
              </a:cxnLst>
              <a:rect l="0" t="0" r="r" b="b"/>
              <a:pathLst>
                <a:path w="204" h="206">
                  <a:moveTo>
                    <a:pt x="23" y="0"/>
                  </a:moveTo>
                  <a:lnTo>
                    <a:pt x="0" y="206"/>
                  </a:lnTo>
                  <a:lnTo>
                    <a:pt x="204" y="184"/>
                  </a:lnTo>
                  <a:lnTo>
                    <a:pt x="2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8" name="Group 29"/>
          <p:cNvGrpSpPr/>
          <p:nvPr/>
        </p:nvGrpSpPr>
        <p:grpSpPr>
          <a:xfrm>
            <a:off x="3457140" y="1791419"/>
            <a:ext cx="1199225" cy="1053563"/>
            <a:chOff x="2894013" y="1827213"/>
            <a:chExt cx="1346200" cy="1182687"/>
          </a:xfrm>
          <a:solidFill>
            <a:srgbClr val="0070C0"/>
          </a:solidFill>
        </p:grpSpPr>
        <p:sp>
          <p:nvSpPr>
            <p:cNvPr id="29" name="Freeform 25"/>
            <p:cNvSpPr>
              <a:spLocks noEditPoints="1"/>
            </p:cNvSpPr>
            <p:nvPr/>
          </p:nvSpPr>
          <p:spPr bwMode="auto">
            <a:xfrm>
              <a:off x="3000376" y="1893888"/>
              <a:ext cx="1039813" cy="1041400"/>
            </a:xfrm>
            <a:custGeom>
              <a:avLst/>
              <a:gdLst>
                <a:gd name="T0" fmla="*/ 117 w 235"/>
                <a:gd name="T1" fmla="*/ 218 h 235"/>
                <a:gd name="T2" fmla="*/ 46 w 235"/>
                <a:gd name="T3" fmla="*/ 188 h 235"/>
                <a:gd name="T4" fmla="*/ 46 w 235"/>
                <a:gd name="T5" fmla="*/ 47 h 235"/>
                <a:gd name="T6" fmla="*/ 117 w 235"/>
                <a:gd name="T7" fmla="*/ 17 h 235"/>
                <a:gd name="T8" fmla="*/ 188 w 235"/>
                <a:gd name="T9" fmla="*/ 47 h 235"/>
                <a:gd name="T10" fmla="*/ 188 w 235"/>
                <a:gd name="T11" fmla="*/ 188 h 235"/>
                <a:gd name="T12" fmla="*/ 117 w 235"/>
                <a:gd name="T13" fmla="*/ 218 h 235"/>
                <a:gd name="T14" fmla="*/ 117 w 235"/>
                <a:gd name="T15" fmla="*/ 0 h 235"/>
                <a:gd name="T16" fmla="*/ 34 w 235"/>
                <a:gd name="T17" fmla="*/ 34 h 235"/>
                <a:gd name="T18" fmla="*/ 0 w 235"/>
                <a:gd name="T19" fmla="*/ 117 h 235"/>
                <a:gd name="T20" fmla="*/ 34 w 235"/>
                <a:gd name="T21" fmla="*/ 200 h 235"/>
                <a:gd name="T22" fmla="*/ 117 w 235"/>
                <a:gd name="T23" fmla="*/ 235 h 235"/>
                <a:gd name="T24" fmla="*/ 200 w 235"/>
                <a:gd name="T25" fmla="*/ 200 h 235"/>
                <a:gd name="T26" fmla="*/ 235 w 235"/>
                <a:gd name="T27" fmla="*/ 117 h 235"/>
                <a:gd name="T28" fmla="*/ 200 w 235"/>
                <a:gd name="T29" fmla="*/ 34 h 235"/>
                <a:gd name="T30" fmla="*/ 117 w 235"/>
                <a:gd name="T31" fmla="*/ 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5" h="235">
                  <a:moveTo>
                    <a:pt x="117" y="218"/>
                  </a:moveTo>
                  <a:cubicBezTo>
                    <a:pt x="92" y="218"/>
                    <a:pt x="66" y="208"/>
                    <a:pt x="46" y="188"/>
                  </a:cubicBezTo>
                  <a:cubicBezTo>
                    <a:pt x="7" y="149"/>
                    <a:pt x="7" y="86"/>
                    <a:pt x="46" y="47"/>
                  </a:cubicBezTo>
                  <a:cubicBezTo>
                    <a:pt x="66" y="27"/>
                    <a:pt x="92" y="17"/>
                    <a:pt x="117" y="17"/>
                  </a:cubicBezTo>
                  <a:cubicBezTo>
                    <a:pt x="143" y="17"/>
                    <a:pt x="169" y="27"/>
                    <a:pt x="188" y="47"/>
                  </a:cubicBezTo>
                  <a:cubicBezTo>
                    <a:pt x="227" y="86"/>
                    <a:pt x="227" y="149"/>
                    <a:pt x="188" y="188"/>
                  </a:cubicBezTo>
                  <a:cubicBezTo>
                    <a:pt x="169" y="208"/>
                    <a:pt x="143" y="218"/>
                    <a:pt x="117" y="218"/>
                  </a:cubicBezTo>
                  <a:moveTo>
                    <a:pt x="117" y="0"/>
                  </a:moveTo>
                  <a:cubicBezTo>
                    <a:pt x="87" y="0"/>
                    <a:pt x="57" y="12"/>
                    <a:pt x="34" y="34"/>
                  </a:cubicBezTo>
                  <a:cubicBezTo>
                    <a:pt x="11" y="57"/>
                    <a:pt x="0" y="87"/>
                    <a:pt x="0" y="117"/>
                  </a:cubicBezTo>
                  <a:cubicBezTo>
                    <a:pt x="0" y="147"/>
                    <a:pt x="11" y="178"/>
                    <a:pt x="34" y="200"/>
                  </a:cubicBezTo>
                  <a:cubicBezTo>
                    <a:pt x="57" y="223"/>
                    <a:pt x="87" y="235"/>
                    <a:pt x="117" y="235"/>
                  </a:cubicBezTo>
                  <a:cubicBezTo>
                    <a:pt x="147" y="235"/>
                    <a:pt x="177" y="223"/>
                    <a:pt x="200" y="200"/>
                  </a:cubicBezTo>
                  <a:cubicBezTo>
                    <a:pt x="223" y="178"/>
                    <a:pt x="235" y="147"/>
                    <a:pt x="235" y="117"/>
                  </a:cubicBezTo>
                  <a:cubicBezTo>
                    <a:pt x="235" y="87"/>
                    <a:pt x="223" y="57"/>
                    <a:pt x="200" y="34"/>
                  </a:cubicBezTo>
                  <a:cubicBezTo>
                    <a:pt x="177" y="12"/>
                    <a:pt x="147" y="0"/>
                    <a:pt x="117" y="0"/>
                  </a:cubicBezTo>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Freeform 27"/>
            <p:cNvSpPr>
              <a:spLocks/>
            </p:cNvSpPr>
            <p:nvPr/>
          </p:nvSpPr>
          <p:spPr bwMode="auto">
            <a:xfrm>
              <a:off x="3032126" y="1970088"/>
              <a:ext cx="973138"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Freeform 39"/>
            <p:cNvSpPr>
              <a:spLocks/>
            </p:cNvSpPr>
            <p:nvPr/>
          </p:nvSpPr>
          <p:spPr bwMode="auto">
            <a:xfrm>
              <a:off x="3916363" y="2682875"/>
              <a:ext cx="323850" cy="327025"/>
            </a:xfrm>
            <a:custGeom>
              <a:avLst/>
              <a:gdLst>
                <a:gd name="T0" fmla="*/ 181 w 204"/>
                <a:gd name="T1" fmla="*/ 0 h 206"/>
                <a:gd name="T2" fmla="*/ 0 w 204"/>
                <a:gd name="T3" fmla="*/ 184 h 206"/>
                <a:gd name="T4" fmla="*/ 204 w 204"/>
                <a:gd name="T5" fmla="*/ 206 h 206"/>
                <a:gd name="T6" fmla="*/ 181 w 204"/>
                <a:gd name="T7" fmla="*/ 0 h 206"/>
              </a:gdLst>
              <a:ahLst/>
              <a:cxnLst>
                <a:cxn ang="0">
                  <a:pos x="T0" y="T1"/>
                </a:cxn>
                <a:cxn ang="0">
                  <a:pos x="T2" y="T3"/>
                </a:cxn>
                <a:cxn ang="0">
                  <a:pos x="T4" y="T5"/>
                </a:cxn>
                <a:cxn ang="0">
                  <a:pos x="T6" y="T7"/>
                </a:cxn>
              </a:cxnLst>
              <a:rect l="0" t="0" r="r" b="b"/>
              <a:pathLst>
                <a:path w="204" h="206">
                  <a:moveTo>
                    <a:pt x="181" y="0"/>
                  </a:moveTo>
                  <a:lnTo>
                    <a:pt x="0" y="184"/>
                  </a:lnTo>
                  <a:lnTo>
                    <a:pt x="204" y="206"/>
                  </a:lnTo>
                  <a:lnTo>
                    <a:pt x="181"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Freeform 40"/>
            <p:cNvSpPr>
              <a:spLocks/>
            </p:cNvSpPr>
            <p:nvPr/>
          </p:nvSpPr>
          <p:spPr bwMode="auto">
            <a:xfrm>
              <a:off x="3916363" y="2682875"/>
              <a:ext cx="323850" cy="327025"/>
            </a:xfrm>
            <a:custGeom>
              <a:avLst/>
              <a:gdLst>
                <a:gd name="T0" fmla="*/ 181 w 204"/>
                <a:gd name="T1" fmla="*/ 0 h 206"/>
                <a:gd name="T2" fmla="*/ 0 w 204"/>
                <a:gd name="T3" fmla="*/ 184 h 206"/>
                <a:gd name="T4" fmla="*/ 204 w 204"/>
                <a:gd name="T5" fmla="*/ 206 h 206"/>
                <a:gd name="T6" fmla="*/ 181 w 204"/>
                <a:gd name="T7" fmla="*/ 0 h 206"/>
              </a:gdLst>
              <a:ahLst/>
              <a:cxnLst>
                <a:cxn ang="0">
                  <a:pos x="T0" y="T1"/>
                </a:cxn>
                <a:cxn ang="0">
                  <a:pos x="T2" y="T3"/>
                </a:cxn>
                <a:cxn ang="0">
                  <a:pos x="T4" y="T5"/>
                </a:cxn>
                <a:cxn ang="0">
                  <a:pos x="T6" y="T7"/>
                </a:cxn>
              </a:cxnLst>
              <a:rect l="0" t="0" r="r" b="b"/>
              <a:pathLst>
                <a:path w="204" h="206">
                  <a:moveTo>
                    <a:pt x="181" y="0"/>
                  </a:moveTo>
                  <a:lnTo>
                    <a:pt x="0" y="184"/>
                  </a:lnTo>
                  <a:lnTo>
                    <a:pt x="204" y="206"/>
                  </a:lnTo>
                  <a:lnTo>
                    <a:pt x="181"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4" name="Freeform 47"/>
          <p:cNvSpPr>
            <a:spLocks/>
          </p:cNvSpPr>
          <p:nvPr/>
        </p:nvSpPr>
        <p:spPr bwMode="auto">
          <a:xfrm>
            <a:off x="4640809" y="3106893"/>
            <a:ext cx="3553834" cy="2207534"/>
          </a:xfrm>
          <a:custGeom>
            <a:avLst/>
            <a:gdLst>
              <a:gd name="T0" fmla="*/ 2513 w 2513"/>
              <a:gd name="T1" fmla="*/ 0 h 1561"/>
              <a:gd name="T2" fmla="*/ 0 w 2513"/>
              <a:gd name="T3" fmla="*/ 0 h 1561"/>
              <a:gd name="T4" fmla="*/ 0 w 2513"/>
              <a:gd name="T5" fmla="*/ 1561 h 1561"/>
              <a:gd name="T6" fmla="*/ 2513 w 2513"/>
              <a:gd name="T7" fmla="*/ 0 h 1561"/>
            </a:gdLst>
            <a:ahLst/>
            <a:cxnLst>
              <a:cxn ang="0">
                <a:pos x="T0" y="T1"/>
              </a:cxn>
              <a:cxn ang="0">
                <a:pos x="T2" y="T3"/>
              </a:cxn>
              <a:cxn ang="0">
                <a:pos x="T4" y="T5"/>
              </a:cxn>
              <a:cxn ang="0">
                <a:pos x="T6" y="T7"/>
              </a:cxn>
            </a:cxnLst>
            <a:rect l="0" t="0" r="r" b="b"/>
            <a:pathLst>
              <a:path w="2513" h="1561">
                <a:moveTo>
                  <a:pt x="2513" y="0"/>
                </a:moveTo>
                <a:lnTo>
                  <a:pt x="0" y="0"/>
                </a:lnTo>
                <a:lnTo>
                  <a:pt x="0" y="1561"/>
                </a:lnTo>
                <a:lnTo>
                  <a:pt x="25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5" name="Group 36"/>
          <p:cNvGrpSpPr/>
          <p:nvPr/>
        </p:nvGrpSpPr>
        <p:grpSpPr>
          <a:xfrm>
            <a:off x="3179493" y="1791419"/>
            <a:ext cx="277647" cy="276819"/>
            <a:chOff x="2138511" y="2464802"/>
            <a:chExt cx="354012" cy="352956"/>
          </a:xfrm>
          <a:solidFill>
            <a:srgbClr val="0070C0"/>
          </a:solidFill>
        </p:grpSpPr>
        <p:sp>
          <p:nvSpPr>
            <p:cNvPr id="36" name="Oval 37"/>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Freeform 38"/>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8" name="Group 39"/>
          <p:cNvGrpSpPr/>
          <p:nvPr/>
        </p:nvGrpSpPr>
        <p:grpSpPr>
          <a:xfrm>
            <a:off x="8731448" y="1791419"/>
            <a:ext cx="277647" cy="276819"/>
            <a:chOff x="2138511" y="2464802"/>
            <a:chExt cx="354012" cy="352956"/>
          </a:xfrm>
          <a:solidFill>
            <a:schemeClr val="tx1">
              <a:lumMod val="65000"/>
              <a:lumOff val="35000"/>
            </a:schemeClr>
          </a:solidFill>
        </p:grpSpPr>
        <p:sp>
          <p:nvSpPr>
            <p:cNvPr id="39" name="Oval 40"/>
            <p:cNvSpPr>
              <a:spLocks noChangeArrowheads="1"/>
            </p:cNvSpPr>
            <p:nvPr/>
          </p:nvSpPr>
          <p:spPr bwMode="auto">
            <a:xfrm>
              <a:off x="2229829"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Freeform 41"/>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1" name="Group 42"/>
          <p:cNvGrpSpPr/>
          <p:nvPr/>
        </p:nvGrpSpPr>
        <p:grpSpPr>
          <a:xfrm>
            <a:off x="2446322" y="3964960"/>
            <a:ext cx="277647" cy="276819"/>
            <a:chOff x="2138511" y="2464802"/>
            <a:chExt cx="354012" cy="352956"/>
          </a:xfrm>
          <a:solidFill>
            <a:schemeClr val="tx1">
              <a:lumMod val="65000"/>
              <a:lumOff val="35000"/>
            </a:schemeClr>
          </a:solidFill>
        </p:grpSpPr>
        <p:sp>
          <p:nvSpPr>
            <p:cNvPr id="42" name="Oval 43"/>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Freeform 44"/>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4" name="Group 45"/>
          <p:cNvGrpSpPr/>
          <p:nvPr/>
        </p:nvGrpSpPr>
        <p:grpSpPr>
          <a:xfrm>
            <a:off x="9467404" y="3964960"/>
            <a:ext cx="277647" cy="276819"/>
            <a:chOff x="2138511" y="2464802"/>
            <a:chExt cx="354012" cy="352956"/>
          </a:xfrm>
          <a:solidFill>
            <a:srgbClr val="0070C0"/>
          </a:solidFill>
        </p:grpSpPr>
        <p:sp>
          <p:nvSpPr>
            <p:cNvPr id="45" name="Oval 46"/>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Freeform 47"/>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7" name="TextBox 46"/>
          <p:cNvSpPr txBox="1"/>
          <p:nvPr/>
        </p:nvSpPr>
        <p:spPr>
          <a:xfrm>
            <a:off x="1630710" y="1718640"/>
            <a:ext cx="1569660" cy="369332"/>
          </a:xfrm>
          <a:prstGeom prst="rect">
            <a:avLst/>
          </a:prstGeom>
          <a:noFill/>
        </p:spPr>
        <p:txBody>
          <a:bodyPr wrap="none" rtlCol="0">
            <a:spAutoFit/>
          </a:bodyPr>
          <a:lstStyle/>
          <a:p>
            <a:r>
              <a:rPr lang="zh-CN" altLang="en-US" b="1" dirty="0">
                <a:solidFill>
                  <a:srgbClr val="0070C0"/>
                </a:solidFill>
                <a:latin typeface="微软雅黑" pitchFamily="34" charset="-122"/>
                <a:ea typeface="微软雅黑" pitchFamily="34" charset="-122"/>
                <a:sym typeface="微软雅黑" panose="020B0503020204020204" pitchFamily="34" charset="-122"/>
              </a:rPr>
              <a:t>添加文字内容</a:t>
            </a:r>
            <a:endParaRPr lang="id-ID" altLang="zh-CN" b="1" dirty="0">
              <a:solidFill>
                <a:srgbClr val="0070C0"/>
              </a:solidFill>
              <a:latin typeface="微软雅黑" pitchFamily="34" charset="-122"/>
              <a:ea typeface="微软雅黑" pitchFamily="34" charset="-122"/>
              <a:sym typeface="微软雅黑" panose="020B0503020204020204" pitchFamily="34" charset="-122"/>
            </a:endParaRPr>
          </a:p>
        </p:txBody>
      </p:sp>
      <p:sp>
        <p:nvSpPr>
          <p:cNvPr id="48" name="TextBox 47"/>
          <p:cNvSpPr txBox="1"/>
          <p:nvPr/>
        </p:nvSpPr>
        <p:spPr>
          <a:xfrm>
            <a:off x="999988" y="2059522"/>
            <a:ext cx="2188443" cy="613694"/>
          </a:xfrm>
          <a:prstGeom prst="rect">
            <a:avLst/>
          </a:prstGeom>
          <a:noFill/>
        </p:spPr>
        <p:txBody>
          <a:bodyPr wrap="square" rtlCol="0">
            <a:spAutoFit/>
          </a:bodyPr>
          <a:lstStyle/>
          <a:p>
            <a:pPr algn="r">
              <a:lnSpc>
                <a:spcPct val="150000"/>
              </a:lnSpc>
            </a:pPr>
            <a:r>
              <a:rPr lang="zh-CN" altLang="en-US"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输入你的文字信息输入你的文字信息输入你的文字信息</a:t>
            </a:r>
            <a:endParaRPr lang="en-US" sz="1200" b="1" dirty="0">
              <a:solidFill>
                <a:schemeClr val="tx1">
                  <a:lumMod val="50000"/>
                  <a:lumOff val="50000"/>
                </a:schemeClr>
              </a:solidFill>
              <a:latin typeface="微软雅黑" pitchFamily="34" charset="-122"/>
              <a:ea typeface="微软雅黑" pitchFamily="34" charset="-122"/>
              <a:sym typeface="微软雅黑" panose="020B0503020204020204" pitchFamily="34" charset="-122"/>
            </a:endParaRPr>
          </a:p>
        </p:txBody>
      </p:sp>
      <p:sp>
        <p:nvSpPr>
          <p:cNvPr id="49" name="TextBox 48"/>
          <p:cNvSpPr txBox="1"/>
          <p:nvPr/>
        </p:nvSpPr>
        <p:spPr>
          <a:xfrm>
            <a:off x="853138" y="3884030"/>
            <a:ext cx="1569660" cy="369332"/>
          </a:xfrm>
          <a:prstGeom prst="rect">
            <a:avLst/>
          </a:prstGeom>
          <a:noFill/>
        </p:spPr>
        <p:txBody>
          <a:bodyPr wrap="none" rtlCol="0">
            <a:spAutoFit/>
          </a:bodyPr>
          <a:lstStyle/>
          <a:p>
            <a:r>
              <a:rPr lang="zh-CN" altLang="en-US" b="1" dirty="0">
                <a:solidFill>
                  <a:srgbClr val="0070C0"/>
                </a:solidFill>
                <a:latin typeface="微软雅黑" pitchFamily="34" charset="-122"/>
                <a:ea typeface="微软雅黑" pitchFamily="34" charset="-122"/>
                <a:sym typeface="微软雅黑" panose="020B0503020204020204" pitchFamily="34" charset="-122"/>
              </a:rPr>
              <a:t>添加文字内容</a:t>
            </a:r>
            <a:endParaRPr lang="id-ID" altLang="zh-CN" b="1" dirty="0">
              <a:solidFill>
                <a:srgbClr val="0070C0"/>
              </a:solidFill>
              <a:latin typeface="微软雅黑" pitchFamily="34" charset="-122"/>
              <a:ea typeface="微软雅黑" pitchFamily="34" charset="-122"/>
              <a:sym typeface="微软雅黑" panose="020B0503020204020204" pitchFamily="34" charset="-122"/>
            </a:endParaRPr>
          </a:p>
        </p:txBody>
      </p:sp>
      <p:sp>
        <p:nvSpPr>
          <p:cNvPr id="50" name="TextBox 49"/>
          <p:cNvSpPr txBox="1"/>
          <p:nvPr/>
        </p:nvSpPr>
        <p:spPr>
          <a:xfrm>
            <a:off x="266961" y="4224912"/>
            <a:ext cx="2188443" cy="613694"/>
          </a:xfrm>
          <a:prstGeom prst="rect">
            <a:avLst/>
          </a:prstGeom>
          <a:noFill/>
        </p:spPr>
        <p:txBody>
          <a:bodyPr wrap="square" rtlCol="0">
            <a:spAutoFit/>
          </a:bodyPr>
          <a:lstStyle/>
          <a:p>
            <a:pPr algn="r">
              <a:lnSpc>
                <a:spcPct val="150000"/>
              </a:lnSpc>
            </a:pPr>
            <a:r>
              <a:rPr lang="zh-CN" altLang="en-US"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输入你的文字信息输入你的文字信息输入你的文字信息</a:t>
            </a:r>
            <a:endParaRPr lang="en-US" sz="1200" b="1" dirty="0">
              <a:solidFill>
                <a:schemeClr val="tx1">
                  <a:lumMod val="50000"/>
                  <a:lumOff val="50000"/>
                </a:schemeClr>
              </a:solidFill>
              <a:latin typeface="微软雅黑" pitchFamily="34" charset="-122"/>
              <a:ea typeface="微软雅黑" pitchFamily="34" charset="-122"/>
              <a:sym typeface="微软雅黑" panose="020B0503020204020204" pitchFamily="34" charset="-122"/>
            </a:endParaRPr>
          </a:p>
        </p:txBody>
      </p:sp>
      <p:sp>
        <p:nvSpPr>
          <p:cNvPr id="51" name="TextBox 50"/>
          <p:cNvSpPr txBox="1"/>
          <p:nvPr/>
        </p:nvSpPr>
        <p:spPr>
          <a:xfrm>
            <a:off x="9025072" y="1718640"/>
            <a:ext cx="1569660" cy="369332"/>
          </a:xfrm>
          <a:prstGeom prst="rect">
            <a:avLst/>
          </a:prstGeom>
          <a:noFill/>
        </p:spPr>
        <p:txBody>
          <a:bodyPr wrap="none" rtlCol="0">
            <a:spAutoFit/>
          </a:bodyPr>
          <a:lstStyle/>
          <a:p>
            <a:r>
              <a:rPr lang="zh-CN" altLang="en-US" b="1" dirty="0">
                <a:solidFill>
                  <a:srgbClr val="0070C0"/>
                </a:solidFill>
                <a:latin typeface="微软雅黑" pitchFamily="34" charset="-122"/>
                <a:ea typeface="微软雅黑" pitchFamily="34" charset="-122"/>
                <a:sym typeface="微软雅黑" panose="020B0503020204020204" pitchFamily="34" charset="-122"/>
              </a:rPr>
              <a:t>添加文字内容</a:t>
            </a:r>
            <a:endParaRPr lang="id-ID" b="1" dirty="0">
              <a:solidFill>
                <a:srgbClr val="0070C0"/>
              </a:solidFill>
              <a:latin typeface="微软雅黑" pitchFamily="34" charset="-122"/>
              <a:ea typeface="微软雅黑" pitchFamily="34" charset="-122"/>
              <a:sym typeface="微软雅黑" panose="020B0503020204020204" pitchFamily="34" charset="-122"/>
            </a:endParaRPr>
          </a:p>
        </p:txBody>
      </p:sp>
      <p:sp>
        <p:nvSpPr>
          <p:cNvPr id="52" name="TextBox 51"/>
          <p:cNvSpPr txBox="1"/>
          <p:nvPr/>
        </p:nvSpPr>
        <p:spPr>
          <a:xfrm>
            <a:off x="9025072" y="2059522"/>
            <a:ext cx="2188443" cy="613694"/>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输入你的文字信息输入你的文字信息输入你的文字信息</a:t>
            </a:r>
            <a:endParaRPr lang="en-US" sz="1200" b="1" dirty="0">
              <a:solidFill>
                <a:schemeClr val="tx1">
                  <a:lumMod val="50000"/>
                  <a:lumOff val="50000"/>
                </a:schemeClr>
              </a:solidFill>
              <a:latin typeface="微软雅黑" pitchFamily="34" charset="-122"/>
              <a:ea typeface="微软雅黑" pitchFamily="34" charset="-122"/>
              <a:sym typeface="微软雅黑" panose="020B0503020204020204" pitchFamily="34" charset="-122"/>
            </a:endParaRPr>
          </a:p>
        </p:txBody>
      </p:sp>
      <p:sp>
        <p:nvSpPr>
          <p:cNvPr id="53" name="TextBox 52"/>
          <p:cNvSpPr txBox="1"/>
          <p:nvPr/>
        </p:nvSpPr>
        <p:spPr>
          <a:xfrm>
            <a:off x="9707817" y="3884030"/>
            <a:ext cx="1569660" cy="369332"/>
          </a:xfrm>
          <a:prstGeom prst="rect">
            <a:avLst/>
          </a:prstGeom>
          <a:noFill/>
        </p:spPr>
        <p:txBody>
          <a:bodyPr wrap="none" rtlCol="0">
            <a:spAutoFit/>
          </a:bodyPr>
          <a:lstStyle/>
          <a:p>
            <a:r>
              <a:rPr lang="zh-CN" altLang="en-US" b="1" dirty="0">
                <a:solidFill>
                  <a:srgbClr val="0070C0"/>
                </a:solidFill>
                <a:latin typeface="微软雅黑" pitchFamily="34" charset="-122"/>
                <a:ea typeface="微软雅黑" pitchFamily="34" charset="-122"/>
                <a:sym typeface="微软雅黑" panose="020B0503020204020204" pitchFamily="34" charset="-122"/>
              </a:rPr>
              <a:t>添加文字内容</a:t>
            </a:r>
            <a:endParaRPr lang="id-ID" altLang="zh-CN" b="1" dirty="0">
              <a:solidFill>
                <a:srgbClr val="0070C0"/>
              </a:solidFill>
              <a:latin typeface="微软雅黑" pitchFamily="34" charset="-122"/>
              <a:ea typeface="微软雅黑" pitchFamily="34" charset="-122"/>
              <a:sym typeface="微软雅黑" panose="020B0503020204020204" pitchFamily="34" charset="-122"/>
            </a:endParaRPr>
          </a:p>
        </p:txBody>
      </p:sp>
      <p:sp>
        <p:nvSpPr>
          <p:cNvPr id="54" name="TextBox 53"/>
          <p:cNvSpPr txBox="1"/>
          <p:nvPr/>
        </p:nvSpPr>
        <p:spPr>
          <a:xfrm>
            <a:off x="9707817" y="4224912"/>
            <a:ext cx="2188443" cy="613694"/>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输入你的文字信息输入你的文字信息输入你的文字信息</a:t>
            </a:r>
            <a:endParaRPr lang="en-US" sz="1200" b="1" dirty="0">
              <a:solidFill>
                <a:schemeClr val="tx1">
                  <a:lumMod val="50000"/>
                  <a:lumOff val="50000"/>
                </a:schemeClr>
              </a:solidFill>
              <a:latin typeface="微软雅黑" pitchFamily="34" charset="-122"/>
              <a:ea typeface="微软雅黑" pitchFamily="34" charset="-122"/>
              <a:sym typeface="微软雅黑" panose="020B0503020204020204" pitchFamily="34" charset="-122"/>
            </a:endParaRPr>
          </a:p>
        </p:txBody>
      </p:sp>
      <p:sp>
        <p:nvSpPr>
          <p:cNvPr id="55" name="Freeform 55"/>
          <p:cNvSpPr>
            <a:spLocks/>
          </p:cNvSpPr>
          <p:nvPr/>
        </p:nvSpPr>
        <p:spPr bwMode="auto">
          <a:xfrm>
            <a:off x="3836214" y="2056725"/>
            <a:ext cx="354812" cy="439711"/>
          </a:xfrm>
          <a:custGeom>
            <a:avLst/>
            <a:gdLst>
              <a:gd name="T0" fmla="*/ 2 w 491"/>
              <a:gd name="T1" fmla="*/ 370 h 608"/>
              <a:gd name="T2" fmla="*/ 49 w 491"/>
              <a:gd name="T3" fmla="*/ 332 h 608"/>
              <a:gd name="T4" fmla="*/ 112 w 491"/>
              <a:gd name="T5" fmla="*/ 338 h 608"/>
              <a:gd name="T6" fmla="*/ 112 w 491"/>
              <a:gd name="T7" fmla="*/ 337 h 608"/>
              <a:gd name="T8" fmla="*/ 62 w 491"/>
              <a:gd name="T9" fmla="*/ 331 h 608"/>
              <a:gd name="T10" fmla="*/ 29 w 491"/>
              <a:gd name="T11" fmla="*/ 285 h 608"/>
              <a:gd name="T12" fmla="*/ 71 w 491"/>
              <a:gd name="T13" fmla="*/ 247 h 608"/>
              <a:gd name="T14" fmla="*/ 238 w 491"/>
              <a:gd name="T15" fmla="*/ 264 h 608"/>
              <a:gd name="T16" fmla="*/ 262 w 491"/>
              <a:gd name="T17" fmla="*/ 264 h 608"/>
              <a:gd name="T18" fmla="*/ 254 w 491"/>
              <a:gd name="T19" fmla="*/ 124 h 608"/>
              <a:gd name="T20" fmla="*/ 350 w 491"/>
              <a:gd name="T21" fmla="*/ 47 h 608"/>
              <a:gd name="T22" fmla="*/ 355 w 491"/>
              <a:gd name="T23" fmla="*/ 168 h 608"/>
              <a:gd name="T24" fmla="*/ 440 w 491"/>
              <a:gd name="T25" fmla="*/ 342 h 608"/>
              <a:gd name="T26" fmla="*/ 491 w 491"/>
              <a:gd name="T27" fmla="*/ 368 h 608"/>
              <a:gd name="T28" fmla="*/ 491 w 491"/>
              <a:gd name="T29" fmla="*/ 579 h 608"/>
              <a:gd name="T30" fmla="*/ 292 w 491"/>
              <a:gd name="T31" fmla="*/ 608 h 608"/>
              <a:gd name="T32" fmla="*/ 166 w 491"/>
              <a:gd name="T33" fmla="*/ 595 h 608"/>
              <a:gd name="T34" fmla="*/ 62 w 491"/>
              <a:gd name="T35" fmla="*/ 584 h 608"/>
              <a:gd name="T36" fmla="*/ 33 w 491"/>
              <a:gd name="T37" fmla="*/ 539 h 608"/>
              <a:gd name="T38" fmla="*/ 59 w 491"/>
              <a:gd name="T39" fmla="*/ 502 h 608"/>
              <a:gd name="T40" fmla="*/ 45 w 491"/>
              <a:gd name="T41" fmla="*/ 500 h 608"/>
              <a:gd name="T42" fmla="*/ 12 w 491"/>
              <a:gd name="T43" fmla="*/ 454 h 608"/>
              <a:gd name="T44" fmla="*/ 45 w 491"/>
              <a:gd name="T45" fmla="*/ 417 h 608"/>
              <a:gd name="T46" fmla="*/ 40 w 491"/>
              <a:gd name="T47" fmla="*/ 416 h 608"/>
              <a:gd name="T48" fmla="*/ 2 w 491"/>
              <a:gd name="T49" fmla="*/ 370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1" h="608">
                <a:moveTo>
                  <a:pt x="2" y="370"/>
                </a:moveTo>
                <a:cubicBezTo>
                  <a:pt x="5" y="347"/>
                  <a:pt x="25" y="330"/>
                  <a:pt x="49" y="332"/>
                </a:cubicBezTo>
                <a:cubicBezTo>
                  <a:pt x="112" y="338"/>
                  <a:pt x="112" y="338"/>
                  <a:pt x="112" y="338"/>
                </a:cubicBezTo>
                <a:cubicBezTo>
                  <a:pt x="112" y="337"/>
                  <a:pt x="112" y="337"/>
                  <a:pt x="112" y="337"/>
                </a:cubicBezTo>
                <a:cubicBezTo>
                  <a:pt x="62" y="331"/>
                  <a:pt x="62" y="331"/>
                  <a:pt x="62" y="331"/>
                </a:cubicBezTo>
                <a:cubicBezTo>
                  <a:pt x="42" y="329"/>
                  <a:pt x="27" y="309"/>
                  <a:pt x="29" y="285"/>
                </a:cubicBezTo>
                <a:cubicBezTo>
                  <a:pt x="32" y="262"/>
                  <a:pt x="50" y="245"/>
                  <a:pt x="71" y="247"/>
                </a:cubicBezTo>
                <a:cubicBezTo>
                  <a:pt x="238" y="264"/>
                  <a:pt x="238" y="264"/>
                  <a:pt x="238" y="264"/>
                </a:cubicBezTo>
                <a:cubicBezTo>
                  <a:pt x="262" y="264"/>
                  <a:pt x="262" y="264"/>
                  <a:pt x="262" y="264"/>
                </a:cubicBezTo>
                <a:cubicBezTo>
                  <a:pt x="262" y="264"/>
                  <a:pt x="228" y="249"/>
                  <a:pt x="254" y="124"/>
                </a:cubicBezTo>
                <a:cubicBezTo>
                  <a:pt x="280" y="0"/>
                  <a:pt x="350" y="47"/>
                  <a:pt x="350" y="47"/>
                </a:cubicBezTo>
                <a:cubicBezTo>
                  <a:pt x="350" y="47"/>
                  <a:pt x="351" y="153"/>
                  <a:pt x="355" y="168"/>
                </a:cubicBezTo>
                <a:cubicBezTo>
                  <a:pt x="359" y="183"/>
                  <a:pt x="440" y="342"/>
                  <a:pt x="440" y="342"/>
                </a:cubicBezTo>
                <a:cubicBezTo>
                  <a:pt x="440" y="351"/>
                  <a:pt x="491" y="359"/>
                  <a:pt x="491" y="368"/>
                </a:cubicBezTo>
                <a:cubicBezTo>
                  <a:pt x="490" y="441"/>
                  <a:pt x="491" y="503"/>
                  <a:pt x="491" y="579"/>
                </a:cubicBezTo>
                <a:cubicBezTo>
                  <a:pt x="437" y="565"/>
                  <a:pt x="408" y="608"/>
                  <a:pt x="292" y="608"/>
                </a:cubicBezTo>
                <a:cubicBezTo>
                  <a:pt x="254" y="608"/>
                  <a:pt x="206" y="601"/>
                  <a:pt x="166" y="595"/>
                </a:cubicBezTo>
                <a:cubicBezTo>
                  <a:pt x="62" y="584"/>
                  <a:pt x="62" y="584"/>
                  <a:pt x="62" y="584"/>
                </a:cubicBezTo>
                <a:cubicBezTo>
                  <a:pt x="44" y="582"/>
                  <a:pt x="31" y="562"/>
                  <a:pt x="33" y="539"/>
                </a:cubicBezTo>
                <a:cubicBezTo>
                  <a:pt x="35" y="521"/>
                  <a:pt x="46" y="506"/>
                  <a:pt x="59" y="502"/>
                </a:cubicBezTo>
                <a:cubicBezTo>
                  <a:pt x="45" y="500"/>
                  <a:pt x="45" y="500"/>
                  <a:pt x="45" y="500"/>
                </a:cubicBezTo>
                <a:cubicBezTo>
                  <a:pt x="25" y="498"/>
                  <a:pt x="10" y="478"/>
                  <a:pt x="12" y="454"/>
                </a:cubicBezTo>
                <a:cubicBezTo>
                  <a:pt x="14" y="434"/>
                  <a:pt x="28" y="420"/>
                  <a:pt x="45" y="417"/>
                </a:cubicBezTo>
                <a:cubicBezTo>
                  <a:pt x="40" y="416"/>
                  <a:pt x="40" y="416"/>
                  <a:pt x="40" y="416"/>
                </a:cubicBezTo>
                <a:cubicBezTo>
                  <a:pt x="17" y="414"/>
                  <a:pt x="0" y="393"/>
                  <a:pt x="2" y="370"/>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6" name="Group 57"/>
          <p:cNvGrpSpPr/>
          <p:nvPr/>
        </p:nvGrpSpPr>
        <p:grpSpPr>
          <a:xfrm>
            <a:off x="3069963" y="4224912"/>
            <a:ext cx="339725" cy="319217"/>
            <a:chOff x="3175" y="-1587"/>
            <a:chExt cx="1209675" cy="1136651"/>
          </a:xfrm>
          <a:solidFill>
            <a:sysClr val="window" lastClr="FFFFFF"/>
          </a:solidFill>
        </p:grpSpPr>
        <p:sp>
          <p:nvSpPr>
            <p:cNvPr id="57" name="Freeform 59"/>
            <p:cNvSpPr>
              <a:spLocks/>
            </p:cNvSpPr>
            <p:nvPr/>
          </p:nvSpPr>
          <p:spPr bwMode="auto">
            <a:xfrm>
              <a:off x="3175" y="-1587"/>
              <a:ext cx="1209675" cy="454025"/>
            </a:xfrm>
            <a:custGeom>
              <a:avLst/>
              <a:gdLst>
                <a:gd name="T0" fmla="*/ 297 w 320"/>
                <a:gd name="T1" fmla="*/ 41 h 120"/>
                <a:gd name="T2" fmla="*/ 160 w 320"/>
                <a:gd name="T3" fmla="*/ 0 h 120"/>
                <a:gd name="T4" fmla="*/ 23 w 320"/>
                <a:gd name="T5" fmla="*/ 41 h 120"/>
                <a:gd name="T6" fmla="*/ 0 w 320"/>
                <a:gd name="T7" fmla="*/ 79 h 120"/>
                <a:gd name="T8" fmla="*/ 0 w 320"/>
                <a:gd name="T9" fmla="*/ 100 h 120"/>
                <a:gd name="T10" fmla="*/ 20 w 320"/>
                <a:gd name="T11" fmla="*/ 120 h 120"/>
                <a:gd name="T12" fmla="*/ 60 w 320"/>
                <a:gd name="T13" fmla="*/ 120 h 120"/>
                <a:gd name="T14" fmla="*/ 80 w 320"/>
                <a:gd name="T15" fmla="*/ 100 h 120"/>
                <a:gd name="T16" fmla="*/ 91 w 320"/>
                <a:gd name="T17" fmla="*/ 67 h 120"/>
                <a:gd name="T18" fmla="*/ 160 w 320"/>
                <a:gd name="T19" fmla="*/ 41 h 120"/>
                <a:gd name="T20" fmla="*/ 229 w 320"/>
                <a:gd name="T21" fmla="*/ 67 h 120"/>
                <a:gd name="T22" fmla="*/ 241 w 320"/>
                <a:gd name="T23" fmla="*/ 100 h 120"/>
                <a:gd name="T24" fmla="*/ 261 w 320"/>
                <a:gd name="T25" fmla="*/ 120 h 120"/>
                <a:gd name="T26" fmla="*/ 301 w 320"/>
                <a:gd name="T27" fmla="*/ 120 h 120"/>
                <a:gd name="T28" fmla="*/ 320 w 320"/>
                <a:gd name="T29" fmla="*/ 100 h 120"/>
                <a:gd name="T30" fmla="*/ 320 w 320"/>
                <a:gd name="T31" fmla="*/ 79 h 120"/>
                <a:gd name="T32" fmla="*/ 297 w 320"/>
                <a:gd name="T33" fmla="*/ 4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0" h="120">
                  <a:moveTo>
                    <a:pt x="297" y="41"/>
                  </a:moveTo>
                  <a:cubicBezTo>
                    <a:pt x="273" y="20"/>
                    <a:pt x="240" y="0"/>
                    <a:pt x="160" y="0"/>
                  </a:cubicBezTo>
                  <a:cubicBezTo>
                    <a:pt x="80" y="0"/>
                    <a:pt x="48" y="20"/>
                    <a:pt x="23" y="41"/>
                  </a:cubicBezTo>
                  <a:cubicBezTo>
                    <a:pt x="9" y="53"/>
                    <a:pt x="0" y="61"/>
                    <a:pt x="0" y="79"/>
                  </a:cubicBezTo>
                  <a:cubicBezTo>
                    <a:pt x="0" y="100"/>
                    <a:pt x="0" y="100"/>
                    <a:pt x="0" y="100"/>
                  </a:cubicBezTo>
                  <a:cubicBezTo>
                    <a:pt x="0" y="111"/>
                    <a:pt x="9" y="120"/>
                    <a:pt x="20" y="120"/>
                  </a:cubicBezTo>
                  <a:cubicBezTo>
                    <a:pt x="60" y="120"/>
                    <a:pt x="60" y="120"/>
                    <a:pt x="60" y="120"/>
                  </a:cubicBezTo>
                  <a:cubicBezTo>
                    <a:pt x="71" y="120"/>
                    <a:pt x="80" y="111"/>
                    <a:pt x="80" y="100"/>
                  </a:cubicBezTo>
                  <a:cubicBezTo>
                    <a:pt x="80" y="89"/>
                    <a:pt x="82" y="80"/>
                    <a:pt x="91" y="67"/>
                  </a:cubicBezTo>
                  <a:cubicBezTo>
                    <a:pt x="101" y="55"/>
                    <a:pt x="120" y="40"/>
                    <a:pt x="160" y="41"/>
                  </a:cubicBezTo>
                  <a:cubicBezTo>
                    <a:pt x="200" y="40"/>
                    <a:pt x="220" y="55"/>
                    <a:pt x="229" y="67"/>
                  </a:cubicBezTo>
                  <a:cubicBezTo>
                    <a:pt x="239" y="80"/>
                    <a:pt x="241" y="89"/>
                    <a:pt x="241" y="100"/>
                  </a:cubicBezTo>
                  <a:cubicBezTo>
                    <a:pt x="241" y="111"/>
                    <a:pt x="250" y="120"/>
                    <a:pt x="261" y="120"/>
                  </a:cubicBezTo>
                  <a:cubicBezTo>
                    <a:pt x="301" y="120"/>
                    <a:pt x="301" y="120"/>
                    <a:pt x="301" y="120"/>
                  </a:cubicBezTo>
                  <a:cubicBezTo>
                    <a:pt x="312" y="120"/>
                    <a:pt x="320" y="111"/>
                    <a:pt x="320" y="100"/>
                  </a:cubicBezTo>
                  <a:cubicBezTo>
                    <a:pt x="320" y="79"/>
                    <a:pt x="320" y="79"/>
                    <a:pt x="320" y="79"/>
                  </a:cubicBezTo>
                  <a:cubicBezTo>
                    <a:pt x="320" y="61"/>
                    <a:pt x="311" y="53"/>
                    <a:pt x="297"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Oval 60"/>
            <p:cNvSpPr>
              <a:spLocks noChangeArrowheads="1"/>
            </p:cNvSpPr>
            <p:nvPr/>
          </p:nvSpPr>
          <p:spPr bwMode="auto">
            <a:xfrm>
              <a:off x="457200" y="679451"/>
              <a:ext cx="301625" cy="3032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Freeform 61"/>
            <p:cNvSpPr>
              <a:spLocks noEditPoints="1"/>
            </p:cNvSpPr>
            <p:nvPr/>
          </p:nvSpPr>
          <p:spPr bwMode="auto">
            <a:xfrm>
              <a:off x="77788" y="301626"/>
              <a:ext cx="1060450" cy="833438"/>
            </a:xfrm>
            <a:custGeom>
              <a:avLst/>
              <a:gdLst>
                <a:gd name="T0" fmla="*/ 210 w 280"/>
                <a:gd name="T1" fmla="*/ 40 h 220"/>
                <a:gd name="T2" fmla="*/ 200 w 280"/>
                <a:gd name="T3" fmla="*/ 40 h 220"/>
                <a:gd name="T4" fmla="*/ 200 w 280"/>
                <a:gd name="T5" fmla="*/ 15 h 220"/>
                <a:gd name="T6" fmla="*/ 180 w 280"/>
                <a:gd name="T7" fmla="*/ 0 h 220"/>
                <a:gd name="T8" fmla="*/ 160 w 280"/>
                <a:gd name="T9" fmla="*/ 15 h 220"/>
                <a:gd name="T10" fmla="*/ 160 w 280"/>
                <a:gd name="T11" fmla="*/ 40 h 220"/>
                <a:gd name="T12" fmla="*/ 120 w 280"/>
                <a:gd name="T13" fmla="*/ 40 h 220"/>
                <a:gd name="T14" fmla="*/ 120 w 280"/>
                <a:gd name="T15" fmla="*/ 15 h 220"/>
                <a:gd name="T16" fmla="*/ 100 w 280"/>
                <a:gd name="T17" fmla="*/ 0 h 220"/>
                <a:gd name="T18" fmla="*/ 80 w 280"/>
                <a:gd name="T19" fmla="*/ 15 h 220"/>
                <a:gd name="T20" fmla="*/ 80 w 280"/>
                <a:gd name="T21" fmla="*/ 40 h 220"/>
                <a:gd name="T22" fmla="*/ 71 w 280"/>
                <a:gd name="T23" fmla="*/ 40 h 220"/>
                <a:gd name="T24" fmla="*/ 54 w 280"/>
                <a:gd name="T25" fmla="*/ 49 h 220"/>
                <a:gd name="T26" fmla="*/ 0 w 280"/>
                <a:gd name="T27" fmla="*/ 160 h 220"/>
                <a:gd name="T28" fmla="*/ 0 w 280"/>
                <a:gd name="T29" fmla="*/ 200 h 220"/>
                <a:gd name="T30" fmla="*/ 20 w 280"/>
                <a:gd name="T31" fmla="*/ 220 h 220"/>
                <a:gd name="T32" fmla="*/ 260 w 280"/>
                <a:gd name="T33" fmla="*/ 220 h 220"/>
                <a:gd name="T34" fmla="*/ 280 w 280"/>
                <a:gd name="T35" fmla="*/ 200 h 220"/>
                <a:gd name="T36" fmla="*/ 280 w 280"/>
                <a:gd name="T37" fmla="*/ 162 h 220"/>
                <a:gd name="T38" fmla="*/ 226 w 280"/>
                <a:gd name="T39" fmla="*/ 48 h 220"/>
                <a:gd name="T40" fmla="*/ 210 w 280"/>
                <a:gd name="T41" fmla="*/ 40 h 220"/>
                <a:gd name="T42" fmla="*/ 140 w 280"/>
                <a:gd name="T43" fmla="*/ 200 h 220"/>
                <a:gd name="T44" fmla="*/ 80 w 280"/>
                <a:gd name="T45" fmla="*/ 140 h 220"/>
                <a:gd name="T46" fmla="*/ 140 w 280"/>
                <a:gd name="T47" fmla="*/ 80 h 220"/>
                <a:gd name="T48" fmla="*/ 200 w 280"/>
                <a:gd name="T49" fmla="*/ 140 h 220"/>
                <a:gd name="T50" fmla="*/ 140 w 280"/>
                <a:gd name="T51" fmla="*/ 2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0" h="220">
                  <a:moveTo>
                    <a:pt x="210" y="40"/>
                  </a:moveTo>
                  <a:cubicBezTo>
                    <a:pt x="200" y="40"/>
                    <a:pt x="200" y="40"/>
                    <a:pt x="200" y="40"/>
                  </a:cubicBezTo>
                  <a:cubicBezTo>
                    <a:pt x="200" y="15"/>
                    <a:pt x="200" y="15"/>
                    <a:pt x="200" y="15"/>
                  </a:cubicBezTo>
                  <a:cubicBezTo>
                    <a:pt x="200" y="7"/>
                    <a:pt x="191" y="0"/>
                    <a:pt x="180" y="0"/>
                  </a:cubicBezTo>
                  <a:cubicBezTo>
                    <a:pt x="169" y="0"/>
                    <a:pt x="160" y="7"/>
                    <a:pt x="160" y="15"/>
                  </a:cubicBezTo>
                  <a:cubicBezTo>
                    <a:pt x="160" y="40"/>
                    <a:pt x="160" y="40"/>
                    <a:pt x="160" y="40"/>
                  </a:cubicBezTo>
                  <a:cubicBezTo>
                    <a:pt x="120" y="40"/>
                    <a:pt x="120" y="40"/>
                    <a:pt x="120" y="40"/>
                  </a:cubicBezTo>
                  <a:cubicBezTo>
                    <a:pt x="120" y="15"/>
                    <a:pt x="120" y="15"/>
                    <a:pt x="120" y="15"/>
                  </a:cubicBezTo>
                  <a:cubicBezTo>
                    <a:pt x="120" y="7"/>
                    <a:pt x="111" y="0"/>
                    <a:pt x="100" y="0"/>
                  </a:cubicBezTo>
                  <a:cubicBezTo>
                    <a:pt x="89" y="0"/>
                    <a:pt x="80" y="7"/>
                    <a:pt x="80" y="15"/>
                  </a:cubicBezTo>
                  <a:cubicBezTo>
                    <a:pt x="80" y="40"/>
                    <a:pt x="80" y="40"/>
                    <a:pt x="80" y="40"/>
                  </a:cubicBezTo>
                  <a:cubicBezTo>
                    <a:pt x="71" y="40"/>
                    <a:pt x="71" y="40"/>
                    <a:pt x="71" y="40"/>
                  </a:cubicBezTo>
                  <a:cubicBezTo>
                    <a:pt x="64" y="40"/>
                    <a:pt x="58" y="43"/>
                    <a:pt x="54" y="49"/>
                  </a:cubicBezTo>
                  <a:cubicBezTo>
                    <a:pt x="39" y="72"/>
                    <a:pt x="0" y="133"/>
                    <a:pt x="0" y="160"/>
                  </a:cubicBezTo>
                  <a:cubicBezTo>
                    <a:pt x="0" y="200"/>
                    <a:pt x="0" y="200"/>
                    <a:pt x="0" y="200"/>
                  </a:cubicBezTo>
                  <a:cubicBezTo>
                    <a:pt x="0" y="211"/>
                    <a:pt x="9" y="220"/>
                    <a:pt x="20" y="220"/>
                  </a:cubicBezTo>
                  <a:cubicBezTo>
                    <a:pt x="260" y="220"/>
                    <a:pt x="260" y="220"/>
                    <a:pt x="260" y="220"/>
                  </a:cubicBezTo>
                  <a:cubicBezTo>
                    <a:pt x="271" y="220"/>
                    <a:pt x="280" y="211"/>
                    <a:pt x="280" y="200"/>
                  </a:cubicBezTo>
                  <a:cubicBezTo>
                    <a:pt x="280" y="183"/>
                    <a:pt x="280" y="162"/>
                    <a:pt x="280" y="162"/>
                  </a:cubicBezTo>
                  <a:cubicBezTo>
                    <a:pt x="280" y="127"/>
                    <a:pt x="241" y="70"/>
                    <a:pt x="226" y="48"/>
                  </a:cubicBezTo>
                  <a:cubicBezTo>
                    <a:pt x="222" y="43"/>
                    <a:pt x="216" y="40"/>
                    <a:pt x="210" y="40"/>
                  </a:cubicBezTo>
                  <a:close/>
                  <a:moveTo>
                    <a:pt x="140" y="200"/>
                  </a:moveTo>
                  <a:cubicBezTo>
                    <a:pt x="107" y="200"/>
                    <a:pt x="80" y="173"/>
                    <a:pt x="80" y="140"/>
                  </a:cubicBezTo>
                  <a:cubicBezTo>
                    <a:pt x="80" y="107"/>
                    <a:pt x="107" y="80"/>
                    <a:pt x="140" y="80"/>
                  </a:cubicBezTo>
                  <a:cubicBezTo>
                    <a:pt x="173" y="80"/>
                    <a:pt x="200" y="107"/>
                    <a:pt x="200" y="140"/>
                  </a:cubicBezTo>
                  <a:cubicBezTo>
                    <a:pt x="200" y="173"/>
                    <a:pt x="173" y="200"/>
                    <a:pt x="140" y="2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0" name="Group 61"/>
          <p:cNvGrpSpPr/>
          <p:nvPr/>
        </p:nvGrpSpPr>
        <p:grpSpPr>
          <a:xfrm>
            <a:off x="8763679" y="4267842"/>
            <a:ext cx="370858" cy="255576"/>
            <a:chOff x="3175" y="4763"/>
            <a:chExt cx="3130550" cy="2157412"/>
          </a:xfrm>
          <a:solidFill>
            <a:sysClr val="window" lastClr="FFFFFF"/>
          </a:solidFill>
        </p:grpSpPr>
        <p:sp>
          <p:nvSpPr>
            <p:cNvPr id="61" name="Freeform 65"/>
            <p:cNvSpPr>
              <a:spLocks/>
            </p:cNvSpPr>
            <p:nvPr/>
          </p:nvSpPr>
          <p:spPr bwMode="auto">
            <a:xfrm>
              <a:off x="387350" y="396875"/>
              <a:ext cx="917575" cy="833437"/>
            </a:xfrm>
            <a:custGeom>
              <a:avLst/>
              <a:gdLst>
                <a:gd name="T0" fmla="*/ 242 w 244"/>
                <a:gd name="T1" fmla="*/ 221 h 221"/>
                <a:gd name="T2" fmla="*/ 237 w 244"/>
                <a:gd name="T3" fmla="*/ 188 h 221"/>
                <a:gd name="T4" fmla="*/ 182 w 244"/>
                <a:gd name="T5" fmla="*/ 159 h 221"/>
                <a:gd name="T6" fmla="*/ 152 w 244"/>
                <a:gd name="T7" fmla="*/ 146 h 221"/>
                <a:gd name="T8" fmla="*/ 152 w 244"/>
                <a:gd name="T9" fmla="*/ 123 h 221"/>
                <a:gd name="T10" fmla="*/ 164 w 244"/>
                <a:gd name="T11" fmla="*/ 94 h 221"/>
                <a:gd name="T12" fmla="*/ 176 w 244"/>
                <a:gd name="T13" fmla="*/ 81 h 221"/>
                <a:gd name="T14" fmla="*/ 168 w 244"/>
                <a:gd name="T15" fmla="*/ 63 h 221"/>
                <a:gd name="T16" fmla="*/ 170 w 244"/>
                <a:gd name="T17" fmla="*/ 38 h 221"/>
                <a:gd name="T18" fmla="*/ 122 w 244"/>
                <a:gd name="T19" fmla="*/ 0 h 221"/>
                <a:gd name="T20" fmla="*/ 74 w 244"/>
                <a:gd name="T21" fmla="*/ 38 h 221"/>
                <a:gd name="T22" fmla="*/ 76 w 244"/>
                <a:gd name="T23" fmla="*/ 63 h 221"/>
                <a:gd name="T24" fmla="*/ 68 w 244"/>
                <a:gd name="T25" fmla="*/ 81 h 221"/>
                <a:gd name="T26" fmla="*/ 80 w 244"/>
                <a:gd name="T27" fmla="*/ 94 h 221"/>
                <a:gd name="T28" fmla="*/ 92 w 244"/>
                <a:gd name="T29" fmla="*/ 123 h 221"/>
                <a:gd name="T30" fmla="*/ 92 w 244"/>
                <a:gd name="T31" fmla="*/ 146 h 221"/>
                <a:gd name="T32" fmla="*/ 62 w 244"/>
                <a:gd name="T33" fmla="*/ 159 h 221"/>
                <a:gd name="T34" fmla="*/ 7 w 244"/>
                <a:gd name="T35" fmla="*/ 188 h 221"/>
                <a:gd name="T36" fmla="*/ 2 w 244"/>
                <a:gd name="T37" fmla="*/ 221 h 221"/>
                <a:gd name="T38" fmla="*/ 242 w 244"/>
                <a:gd name="T3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4" h="221">
                  <a:moveTo>
                    <a:pt x="242" y="221"/>
                  </a:moveTo>
                  <a:cubicBezTo>
                    <a:pt x="242" y="221"/>
                    <a:pt x="244" y="198"/>
                    <a:pt x="237" y="188"/>
                  </a:cubicBezTo>
                  <a:cubicBezTo>
                    <a:pt x="230" y="176"/>
                    <a:pt x="206" y="169"/>
                    <a:pt x="182" y="159"/>
                  </a:cubicBezTo>
                  <a:cubicBezTo>
                    <a:pt x="158" y="149"/>
                    <a:pt x="152" y="146"/>
                    <a:pt x="152" y="146"/>
                  </a:cubicBezTo>
                  <a:cubicBezTo>
                    <a:pt x="152" y="123"/>
                    <a:pt x="152" y="123"/>
                    <a:pt x="152" y="123"/>
                  </a:cubicBezTo>
                  <a:cubicBezTo>
                    <a:pt x="152" y="123"/>
                    <a:pt x="161" y="116"/>
                    <a:pt x="164" y="94"/>
                  </a:cubicBezTo>
                  <a:cubicBezTo>
                    <a:pt x="169" y="96"/>
                    <a:pt x="175" y="86"/>
                    <a:pt x="176" y="81"/>
                  </a:cubicBezTo>
                  <a:cubicBezTo>
                    <a:pt x="176" y="76"/>
                    <a:pt x="175" y="62"/>
                    <a:pt x="168" y="63"/>
                  </a:cubicBezTo>
                  <a:cubicBezTo>
                    <a:pt x="169" y="52"/>
                    <a:pt x="170" y="43"/>
                    <a:pt x="170" y="38"/>
                  </a:cubicBezTo>
                  <a:cubicBezTo>
                    <a:pt x="168" y="19"/>
                    <a:pt x="150" y="0"/>
                    <a:pt x="122" y="0"/>
                  </a:cubicBezTo>
                  <a:cubicBezTo>
                    <a:pt x="94" y="0"/>
                    <a:pt x="76" y="19"/>
                    <a:pt x="74" y="38"/>
                  </a:cubicBezTo>
                  <a:cubicBezTo>
                    <a:pt x="74" y="43"/>
                    <a:pt x="75" y="52"/>
                    <a:pt x="76" y="63"/>
                  </a:cubicBezTo>
                  <a:cubicBezTo>
                    <a:pt x="69" y="62"/>
                    <a:pt x="68" y="76"/>
                    <a:pt x="68" y="81"/>
                  </a:cubicBezTo>
                  <a:cubicBezTo>
                    <a:pt x="69" y="86"/>
                    <a:pt x="75" y="96"/>
                    <a:pt x="80" y="94"/>
                  </a:cubicBezTo>
                  <a:cubicBezTo>
                    <a:pt x="83" y="116"/>
                    <a:pt x="92" y="123"/>
                    <a:pt x="92" y="123"/>
                  </a:cubicBezTo>
                  <a:cubicBezTo>
                    <a:pt x="92" y="146"/>
                    <a:pt x="92" y="146"/>
                    <a:pt x="92" y="146"/>
                  </a:cubicBezTo>
                  <a:cubicBezTo>
                    <a:pt x="92" y="146"/>
                    <a:pt x="86" y="149"/>
                    <a:pt x="62" y="159"/>
                  </a:cubicBezTo>
                  <a:cubicBezTo>
                    <a:pt x="38" y="169"/>
                    <a:pt x="14" y="176"/>
                    <a:pt x="7" y="188"/>
                  </a:cubicBezTo>
                  <a:cubicBezTo>
                    <a:pt x="0" y="198"/>
                    <a:pt x="2" y="221"/>
                    <a:pt x="2" y="221"/>
                  </a:cubicBezTo>
                  <a:lnTo>
                    <a:pt x="242" y="2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Rectangle 66"/>
            <p:cNvSpPr>
              <a:spLocks noChangeArrowheads="1"/>
            </p:cNvSpPr>
            <p:nvPr/>
          </p:nvSpPr>
          <p:spPr bwMode="auto">
            <a:xfrm>
              <a:off x="1568450" y="396875"/>
              <a:ext cx="782638" cy="196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Rectangle 67"/>
            <p:cNvSpPr>
              <a:spLocks noChangeArrowheads="1"/>
            </p:cNvSpPr>
            <p:nvPr/>
          </p:nvSpPr>
          <p:spPr bwMode="auto">
            <a:xfrm>
              <a:off x="1568450" y="788988"/>
              <a:ext cx="1174750" cy="196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Rectangle 68"/>
            <p:cNvSpPr>
              <a:spLocks noChangeArrowheads="1"/>
            </p:cNvSpPr>
            <p:nvPr/>
          </p:nvSpPr>
          <p:spPr bwMode="auto">
            <a:xfrm>
              <a:off x="1568450" y="1181100"/>
              <a:ext cx="979488" cy="196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Freeform 69"/>
            <p:cNvSpPr>
              <a:spLocks noEditPoints="1"/>
            </p:cNvSpPr>
            <p:nvPr/>
          </p:nvSpPr>
          <p:spPr bwMode="auto">
            <a:xfrm>
              <a:off x="3175" y="4763"/>
              <a:ext cx="3130550" cy="2157412"/>
            </a:xfrm>
            <a:custGeom>
              <a:avLst/>
              <a:gdLst>
                <a:gd name="T0" fmla="*/ 0 w 832"/>
                <a:gd name="T1" fmla="*/ 0 h 572"/>
                <a:gd name="T2" fmla="*/ 0 w 832"/>
                <a:gd name="T3" fmla="*/ 572 h 572"/>
                <a:gd name="T4" fmla="*/ 832 w 832"/>
                <a:gd name="T5" fmla="*/ 572 h 572"/>
                <a:gd name="T6" fmla="*/ 832 w 832"/>
                <a:gd name="T7" fmla="*/ 0 h 572"/>
                <a:gd name="T8" fmla="*/ 0 w 832"/>
                <a:gd name="T9" fmla="*/ 0 h 572"/>
                <a:gd name="T10" fmla="*/ 780 w 832"/>
                <a:gd name="T11" fmla="*/ 520 h 572"/>
                <a:gd name="T12" fmla="*/ 671 w 832"/>
                <a:gd name="T13" fmla="*/ 520 h 572"/>
                <a:gd name="T14" fmla="*/ 676 w 832"/>
                <a:gd name="T15" fmla="*/ 494 h 572"/>
                <a:gd name="T16" fmla="*/ 598 w 832"/>
                <a:gd name="T17" fmla="*/ 416 h 572"/>
                <a:gd name="T18" fmla="*/ 520 w 832"/>
                <a:gd name="T19" fmla="*/ 494 h 572"/>
                <a:gd name="T20" fmla="*/ 525 w 832"/>
                <a:gd name="T21" fmla="*/ 520 h 572"/>
                <a:gd name="T22" fmla="*/ 307 w 832"/>
                <a:gd name="T23" fmla="*/ 520 h 572"/>
                <a:gd name="T24" fmla="*/ 312 w 832"/>
                <a:gd name="T25" fmla="*/ 494 h 572"/>
                <a:gd name="T26" fmla="*/ 234 w 832"/>
                <a:gd name="T27" fmla="*/ 416 h 572"/>
                <a:gd name="T28" fmla="*/ 156 w 832"/>
                <a:gd name="T29" fmla="*/ 494 h 572"/>
                <a:gd name="T30" fmla="*/ 161 w 832"/>
                <a:gd name="T31" fmla="*/ 520 h 572"/>
                <a:gd name="T32" fmla="*/ 52 w 832"/>
                <a:gd name="T33" fmla="*/ 520 h 572"/>
                <a:gd name="T34" fmla="*/ 52 w 832"/>
                <a:gd name="T35" fmla="*/ 52 h 572"/>
                <a:gd name="T36" fmla="*/ 780 w 832"/>
                <a:gd name="T37" fmla="*/ 52 h 572"/>
                <a:gd name="T38" fmla="*/ 780 w 832"/>
                <a:gd name="T39" fmla="*/ 520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2" h="572">
                  <a:moveTo>
                    <a:pt x="0" y="0"/>
                  </a:moveTo>
                  <a:cubicBezTo>
                    <a:pt x="0" y="572"/>
                    <a:pt x="0" y="572"/>
                    <a:pt x="0" y="572"/>
                  </a:cubicBezTo>
                  <a:cubicBezTo>
                    <a:pt x="832" y="572"/>
                    <a:pt x="832" y="572"/>
                    <a:pt x="832" y="572"/>
                  </a:cubicBezTo>
                  <a:cubicBezTo>
                    <a:pt x="832" y="0"/>
                    <a:pt x="832" y="0"/>
                    <a:pt x="832" y="0"/>
                  </a:cubicBezTo>
                  <a:lnTo>
                    <a:pt x="0" y="0"/>
                  </a:lnTo>
                  <a:close/>
                  <a:moveTo>
                    <a:pt x="780" y="520"/>
                  </a:moveTo>
                  <a:cubicBezTo>
                    <a:pt x="671" y="520"/>
                    <a:pt x="671" y="520"/>
                    <a:pt x="671" y="520"/>
                  </a:cubicBezTo>
                  <a:cubicBezTo>
                    <a:pt x="674" y="512"/>
                    <a:pt x="676" y="503"/>
                    <a:pt x="676" y="494"/>
                  </a:cubicBezTo>
                  <a:cubicBezTo>
                    <a:pt x="676" y="451"/>
                    <a:pt x="641" y="416"/>
                    <a:pt x="598" y="416"/>
                  </a:cubicBezTo>
                  <a:cubicBezTo>
                    <a:pt x="555" y="416"/>
                    <a:pt x="520" y="451"/>
                    <a:pt x="520" y="494"/>
                  </a:cubicBezTo>
                  <a:cubicBezTo>
                    <a:pt x="520" y="503"/>
                    <a:pt x="522" y="512"/>
                    <a:pt x="525" y="520"/>
                  </a:cubicBezTo>
                  <a:cubicBezTo>
                    <a:pt x="307" y="520"/>
                    <a:pt x="307" y="520"/>
                    <a:pt x="307" y="520"/>
                  </a:cubicBezTo>
                  <a:cubicBezTo>
                    <a:pt x="310" y="512"/>
                    <a:pt x="312" y="503"/>
                    <a:pt x="312" y="494"/>
                  </a:cubicBezTo>
                  <a:cubicBezTo>
                    <a:pt x="312" y="451"/>
                    <a:pt x="277" y="416"/>
                    <a:pt x="234" y="416"/>
                  </a:cubicBezTo>
                  <a:cubicBezTo>
                    <a:pt x="191" y="416"/>
                    <a:pt x="156" y="451"/>
                    <a:pt x="156" y="494"/>
                  </a:cubicBezTo>
                  <a:cubicBezTo>
                    <a:pt x="156" y="503"/>
                    <a:pt x="158" y="512"/>
                    <a:pt x="161" y="520"/>
                  </a:cubicBezTo>
                  <a:cubicBezTo>
                    <a:pt x="52" y="520"/>
                    <a:pt x="52" y="520"/>
                    <a:pt x="52" y="520"/>
                  </a:cubicBezTo>
                  <a:cubicBezTo>
                    <a:pt x="52" y="52"/>
                    <a:pt x="52" y="52"/>
                    <a:pt x="52" y="52"/>
                  </a:cubicBezTo>
                  <a:cubicBezTo>
                    <a:pt x="780" y="52"/>
                    <a:pt x="780" y="52"/>
                    <a:pt x="780" y="52"/>
                  </a:cubicBezTo>
                  <a:lnTo>
                    <a:pt x="780" y="5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6" name="Freeform 73"/>
          <p:cNvSpPr>
            <a:spLocks/>
          </p:cNvSpPr>
          <p:nvPr/>
        </p:nvSpPr>
        <p:spPr bwMode="auto">
          <a:xfrm>
            <a:off x="7996115" y="2131620"/>
            <a:ext cx="309377" cy="308223"/>
          </a:xfrm>
          <a:custGeom>
            <a:avLst/>
            <a:gdLst>
              <a:gd name="T0" fmla="*/ 366 w 451"/>
              <a:gd name="T1" fmla="*/ 355 h 449"/>
              <a:gd name="T2" fmla="*/ 320 w 451"/>
              <a:gd name="T3" fmla="*/ 391 h 449"/>
              <a:gd name="T4" fmla="*/ 173 w 451"/>
              <a:gd name="T5" fmla="*/ 391 h 449"/>
              <a:gd name="T6" fmla="*/ 154 w 451"/>
              <a:gd name="T7" fmla="*/ 363 h 449"/>
              <a:gd name="T8" fmla="*/ 173 w 451"/>
              <a:gd name="T9" fmla="*/ 304 h 449"/>
              <a:gd name="T10" fmla="*/ 405 w 451"/>
              <a:gd name="T11" fmla="*/ 304 h 449"/>
              <a:gd name="T12" fmla="*/ 451 w 451"/>
              <a:gd name="T13" fmla="*/ 103 h 449"/>
              <a:gd name="T14" fmla="*/ 84 w 451"/>
              <a:gd name="T15" fmla="*/ 54 h 449"/>
              <a:gd name="T16" fmla="*/ 55 w 451"/>
              <a:gd name="T17" fmla="*/ 35 h 449"/>
              <a:gd name="T18" fmla="*/ 56 w 451"/>
              <a:gd name="T19" fmla="*/ 28 h 449"/>
              <a:gd name="T20" fmla="*/ 28 w 451"/>
              <a:gd name="T21" fmla="*/ 0 h 449"/>
              <a:gd name="T22" fmla="*/ 0 w 451"/>
              <a:gd name="T23" fmla="*/ 28 h 449"/>
              <a:gd name="T24" fmla="*/ 28 w 451"/>
              <a:gd name="T25" fmla="*/ 56 h 449"/>
              <a:gd name="T26" fmla="*/ 33 w 451"/>
              <a:gd name="T27" fmla="*/ 55 h 449"/>
              <a:gd name="T28" fmla="*/ 68 w 451"/>
              <a:gd name="T29" fmla="*/ 78 h 449"/>
              <a:gd name="T30" fmla="*/ 125 w 451"/>
              <a:gd name="T31" fmla="*/ 304 h 449"/>
              <a:gd name="T32" fmla="*/ 142 w 451"/>
              <a:gd name="T33" fmla="*/ 304 h 449"/>
              <a:gd name="T34" fmla="*/ 127 w 451"/>
              <a:gd name="T35" fmla="*/ 353 h 449"/>
              <a:gd name="T36" fmla="*/ 125 w 451"/>
              <a:gd name="T37" fmla="*/ 353 h 449"/>
              <a:gd name="T38" fmla="*/ 77 w 451"/>
              <a:gd name="T39" fmla="*/ 401 h 449"/>
              <a:gd name="T40" fmla="*/ 125 w 451"/>
              <a:gd name="T41" fmla="*/ 449 h 449"/>
              <a:gd name="T42" fmla="*/ 170 w 451"/>
              <a:gd name="T43" fmla="*/ 420 h 449"/>
              <a:gd name="T44" fmla="*/ 322 w 451"/>
              <a:gd name="T45" fmla="*/ 420 h 449"/>
              <a:gd name="T46" fmla="*/ 366 w 451"/>
              <a:gd name="T47" fmla="*/ 449 h 449"/>
              <a:gd name="T48" fmla="*/ 413 w 451"/>
              <a:gd name="T49" fmla="*/ 402 h 449"/>
              <a:gd name="T50" fmla="*/ 366 w 451"/>
              <a:gd name="T51" fmla="*/ 3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1" h="449">
                <a:moveTo>
                  <a:pt x="366" y="355"/>
                </a:moveTo>
                <a:cubicBezTo>
                  <a:pt x="343" y="355"/>
                  <a:pt x="325" y="371"/>
                  <a:pt x="320" y="391"/>
                </a:cubicBezTo>
                <a:cubicBezTo>
                  <a:pt x="173" y="391"/>
                  <a:pt x="173" y="391"/>
                  <a:pt x="173" y="391"/>
                </a:cubicBezTo>
                <a:cubicBezTo>
                  <a:pt x="170" y="380"/>
                  <a:pt x="164" y="370"/>
                  <a:pt x="154" y="363"/>
                </a:cubicBezTo>
                <a:cubicBezTo>
                  <a:pt x="173" y="304"/>
                  <a:pt x="173" y="304"/>
                  <a:pt x="173" y="304"/>
                </a:cubicBezTo>
                <a:cubicBezTo>
                  <a:pt x="405" y="304"/>
                  <a:pt x="405" y="304"/>
                  <a:pt x="405" y="304"/>
                </a:cubicBezTo>
                <a:cubicBezTo>
                  <a:pt x="451" y="103"/>
                  <a:pt x="451" y="103"/>
                  <a:pt x="451" y="103"/>
                </a:cubicBezTo>
                <a:cubicBezTo>
                  <a:pt x="84" y="54"/>
                  <a:pt x="84" y="54"/>
                  <a:pt x="84" y="54"/>
                </a:cubicBezTo>
                <a:cubicBezTo>
                  <a:pt x="55" y="35"/>
                  <a:pt x="55" y="35"/>
                  <a:pt x="55" y="35"/>
                </a:cubicBezTo>
                <a:cubicBezTo>
                  <a:pt x="56" y="28"/>
                  <a:pt x="56" y="28"/>
                  <a:pt x="56" y="28"/>
                </a:cubicBezTo>
                <a:cubicBezTo>
                  <a:pt x="56" y="13"/>
                  <a:pt x="43" y="0"/>
                  <a:pt x="28" y="0"/>
                </a:cubicBezTo>
                <a:cubicBezTo>
                  <a:pt x="12" y="0"/>
                  <a:pt x="0" y="13"/>
                  <a:pt x="0" y="28"/>
                </a:cubicBezTo>
                <a:cubicBezTo>
                  <a:pt x="0" y="44"/>
                  <a:pt x="12" y="56"/>
                  <a:pt x="28" y="56"/>
                </a:cubicBezTo>
                <a:cubicBezTo>
                  <a:pt x="33" y="55"/>
                  <a:pt x="33" y="55"/>
                  <a:pt x="33" y="55"/>
                </a:cubicBezTo>
                <a:cubicBezTo>
                  <a:pt x="68" y="78"/>
                  <a:pt x="68" y="78"/>
                  <a:pt x="68" y="78"/>
                </a:cubicBezTo>
                <a:cubicBezTo>
                  <a:pt x="125" y="304"/>
                  <a:pt x="125" y="304"/>
                  <a:pt x="125" y="304"/>
                </a:cubicBezTo>
                <a:cubicBezTo>
                  <a:pt x="142" y="304"/>
                  <a:pt x="142" y="304"/>
                  <a:pt x="142" y="304"/>
                </a:cubicBezTo>
                <a:cubicBezTo>
                  <a:pt x="127" y="353"/>
                  <a:pt x="127" y="353"/>
                  <a:pt x="127" y="353"/>
                </a:cubicBezTo>
                <a:cubicBezTo>
                  <a:pt x="125" y="353"/>
                  <a:pt x="125" y="353"/>
                  <a:pt x="125" y="353"/>
                </a:cubicBezTo>
                <a:cubicBezTo>
                  <a:pt x="99" y="353"/>
                  <a:pt x="77" y="374"/>
                  <a:pt x="77" y="401"/>
                </a:cubicBezTo>
                <a:cubicBezTo>
                  <a:pt x="77" y="428"/>
                  <a:pt x="99" y="449"/>
                  <a:pt x="125" y="449"/>
                </a:cubicBezTo>
                <a:cubicBezTo>
                  <a:pt x="145" y="449"/>
                  <a:pt x="162" y="437"/>
                  <a:pt x="170" y="420"/>
                </a:cubicBezTo>
                <a:cubicBezTo>
                  <a:pt x="322" y="420"/>
                  <a:pt x="322" y="420"/>
                  <a:pt x="322" y="420"/>
                </a:cubicBezTo>
                <a:cubicBezTo>
                  <a:pt x="329" y="437"/>
                  <a:pt x="346" y="449"/>
                  <a:pt x="366" y="449"/>
                </a:cubicBezTo>
                <a:cubicBezTo>
                  <a:pt x="392" y="449"/>
                  <a:pt x="413" y="428"/>
                  <a:pt x="413" y="402"/>
                </a:cubicBezTo>
                <a:cubicBezTo>
                  <a:pt x="413" y="376"/>
                  <a:pt x="392" y="355"/>
                  <a:pt x="366" y="355"/>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9882763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par>
                          <p:cTn id="23" fill="hold">
                            <p:stCondLst>
                              <p:cond delay="2500"/>
                            </p:stCondLst>
                            <p:childTnLst>
                              <p:par>
                                <p:cTn id="24" presetID="10" presetClass="entr" presetSubtype="0" fill="hold" nodeType="after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500"/>
                                        <p:tgtEl>
                                          <p:spTgt spid="28"/>
                                        </p:tgtEl>
                                      </p:cBhvr>
                                    </p:animEffect>
                                  </p:childTnLst>
                                </p:cTn>
                              </p:par>
                            </p:childTnLst>
                          </p:cTn>
                        </p:par>
                        <p:par>
                          <p:cTn id="27" fill="hold">
                            <p:stCondLst>
                              <p:cond delay="3000"/>
                            </p:stCondLst>
                            <p:childTnLst>
                              <p:par>
                                <p:cTn id="28" presetID="53" presetClass="entr" presetSubtype="16" fill="hold" grpId="0" nodeType="afterEffect">
                                  <p:stCondLst>
                                    <p:cond delay="0"/>
                                  </p:stCondLst>
                                  <p:childTnLst>
                                    <p:set>
                                      <p:cBhvr>
                                        <p:cTn id="29" dur="1" fill="hold">
                                          <p:stCondLst>
                                            <p:cond delay="0"/>
                                          </p:stCondLst>
                                        </p:cTn>
                                        <p:tgtEl>
                                          <p:spTgt spid="55"/>
                                        </p:tgtEl>
                                        <p:attrNameLst>
                                          <p:attrName>style.visibility</p:attrName>
                                        </p:attrNameLst>
                                      </p:cBhvr>
                                      <p:to>
                                        <p:strVal val="visible"/>
                                      </p:to>
                                    </p:set>
                                    <p:anim calcmode="lin" valueType="num">
                                      <p:cBhvr>
                                        <p:cTn id="30" dur="500" fill="hold"/>
                                        <p:tgtEl>
                                          <p:spTgt spid="55"/>
                                        </p:tgtEl>
                                        <p:attrNameLst>
                                          <p:attrName>ppt_w</p:attrName>
                                        </p:attrNameLst>
                                      </p:cBhvr>
                                      <p:tavLst>
                                        <p:tav tm="0">
                                          <p:val>
                                            <p:fltVal val="0"/>
                                          </p:val>
                                        </p:tav>
                                        <p:tav tm="100000">
                                          <p:val>
                                            <p:strVal val="#ppt_w"/>
                                          </p:val>
                                        </p:tav>
                                      </p:tavLst>
                                    </p:anim>
                                    <p:anim calcmode="lin" valueType="num">
                                      <p:cBhvr>
                                        <p:cTn id="31" dur="500" fill="hold"/>
                                        <p:tgtEl>
                                          <p:spTgt spid="55"/>
                                        </p:tgtEl>
                                        <p:attrNameLst>
                                          <p:attrName>ppt_h</p:attrName>
                                        </p:attrNameLst>
                                      </p:cBhvr>
                                      <p:tavLst>
                                        <p:tav tm="0">
                                          <p:val>
                                            <p:fltVal val="0"/>
                                          </p:val>
                                        </p:tav>
                                        <p:tav tm="100000">
                                          <p:val>
                                            <p:strVal val="#ppt_h"/>
                                          </p:val>
                                        </p:tav>
                                      </p:tavLst>
                                    </p:anim>
                                    <p:animEffect transition="in" filter="fade">
                                      <p:cBhvr>
                                        <p:cTn id="32" dur="500"/>
                                        <p:tgtEl>
                                          <p:spTgt spid="55"/>
                                        </p:tgtEl>
                                      </p:cBhvr>
                                    </p:animEffect>
                                  </p:childTnLst>
                                </p:cTn>
                              </p:par>
                            </p:childTnLst>
                          </p:cTn>
                        </p:par>
                        <p:par>
                          <p:cTn id="33" fill="hold">
                            <p:stCondLst>
                              <p:cond delay="3500"/>
                            </p:stCondLst>
                            <p:childTnLst>
                              <p:par>
                                <p:cTn id="34" presetID="53" presetClass="entr" presetSubtype="16"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p:cTn id="36" dur="500" fill="hold"/>
                                        <p:tgtEl>
                                          <p:spTgt spid="35"/>
                                        </p:tgtEl>
                                        <p:attrNameLst>
                                          <p:attrName>ppt_w</p:attrName>
                                        </p:attrNameLst>
                                      </p:cBhvr>
                                      <p:tavLst>
                                        <p:tav tm="0">
                                          <p:val>
                                            <p:fltVal val="0"/>
                                          </p:val>
                                        </p:tav>
                                        <p:tav tm="100000">
                                          <p:val>
                                            <p:strVal val="#ppt_w"/>
                                          </p:val>
                                        </p:tav>
                                      </p:tavLst>
                                    </p:anim>
                                    <p:anim calcmode="lin" valueType="num">
                                      <p:cBhvr>
                                        <p:cTn id="37" dur="500" fill="hold"/>
                                        <p:tgtEl>
                                          <p:spTgt spid="35"/>
                                        </p:tgtEl>
                                        <p:attrNameLst>
                                          <p:attrName>ppt_h</p:attrName>
                                        </p:attrNameLst>
                                      </p:cBhvr>
                                      <p:tavLst>
                                        <p:tav tm="0">
                                          <p:val>
                                            <p:fltVal val="0"/>
                                          </p:val>
                                        </p:tav>
                                        <p:tav tm="100000">
                                          <p:val>
                                            <p:strVal val="#ppt_h"/>
                                          </p:val>
                                        </p:tav>
                                      </p:tavLst>
                                    </p:anim>
                                    <p:animEffect transition="in" filter="fade">
                                      <p:cBhvr>
                                        <p:cTn id="38" dur="500"/>
                                        <p:tgtEl>
                                          <p:spTgt spid="35"/>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fade">
                                      <p:cBhvr>
                                        <p:cTn id="42" dur="500"/>
                                        <p:tgtEl>
                                          <p:spTgt spid="4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fade">
                                      <p:cBhvr>
                                        <p:cTn id="45" dur="500"/>
                                        <p:tgtEl>
                                          <p:spTgt spid="48"/>
                                        </p:tgtEl>
                                      </p:cBhvr>
                                    </p:animEffect>
                                  </p:childTnLst>
                                </p:cTn>
                              </p:par>
                            </p:childTnLst>
                          </p:cTn>
                        </p:par>
                        <p:par>
                          <p:cTn id="46" fill="hold">
                            <p:stCondLst>
                              <p:cond delay="4500"/>
                            </p:stCondLst>
                            <p:childTnLst>
                              <p:par>
                                <p:cTn id="47" presetID="10" presetClass="entr" presetSubtype="0" fill="hold"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childTnLst>
                          </p:cTn>
                        </p:par>
                        <p:par>
                          <p:cTn id="50" fill="hold">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66"/>
                                        </p:tgtEl>
                                        <p:attrNameLst>
                                          <p:attrName>style.visibility</p:attrName>
                                        </p:attrNameLst>
                                      </p:cBhvr>
                                      <p:to>
                                        <p:strVal val="visible"/>
                                      </p:to>
                                    </p:set>
                                    <p:anim calcmode="lin" valueType="num">
                                      <p:cBhvr>
                                        <p:cTn id="53" dur="500" fill="hold"/>
                                        <p:tgtEl>
                                          <p:spTgt spid="66"/>
                                        </p:tgtEl>
                                        <p:attrNameLst>
                                          <p:attrName>ppt_w</p:attrName>
                                        </p:attrNameLst>
                                      </p:cBhvr>
                                      <p:tavLst>
                                        <p:tav tm="0">
                                          <p:val>
                                            <p:fltVal val="0"/>
                                          </p:val>
                                        </p:tav>
                                        <p:tav tm="100000">
                                          <p:val>
                                            <p:strVal val="#ppt_w"/>
                                          </p:val>
                                        </p:tav>
                                      </p:tavLst>
                                    </p:anim>
                                    <p:anim calcmode="lin" valueType="num">
                                      <p:cBhvr>
                                        <p:cTn id="54" dur="500" fill="hold"/>
                                        <p:tgtEl>
                                          <p:spTgt spid="66"/>
                                        </p:tgtEl>
                                        <p:attrNameLst>
                                          <p:attrName>ppt_h</p:attrName>
                                        </p:attrNameLst>
                                      </p:cBhvr>
                                      <p:tavLst>
                                        <p:tav tm="0">
                                          <p:val>
                                            <p:fltVal val="0"/>
                                          </p:val>
                                        </p:tav>
                                        <p:tav tm="100000">
                                          <p:val>
                                            <p:strVal val="#ppt_h"/>
                                          </p:val>
                                        </p:tav>
                                      </p:tavLst>
                                    </p:anim>
                                    <p:animEffect transition="in" filter="fade">
                                      <p:cBhvr>
                                        <p:cTn id="55" dur="500"/>
                                        <p:tgtEl>
                                          <p:spTgt spid="66"/>
                                        </p:tgtEl>
                                      </p:cBhvr>
                                    </p:animEffect>
                                  </p:childTnLst>
                                </p:cTn>
                              </p:par>
                            </p:childTnLst>
                          </p:cTn>
                        </p:par>
                        <p:par>
                          <p:cTn id="56" fill="hold">
                            <p:stCondLst>
                              <p:cond delay="5500"/>
                            </p:stCondLst>
                            <p:childTnLst>
                              <p:par>
                                <p:cTn id="57" presetID="53" presetClass="entr" presetSubtype="16" fill="hold" nodeType="afterEffect">
                                  <p:stCondLst>
                                    <p:cond delay="0"/>
                                  </p:stCondLst>
                                  <p:childTnLst>
                                    <p:set>
                                      <p:cBhvr>
                                        <p:cTn id="58" dur="1" fill="hold">
                                          <p:stCondLst>
                                            <p:cond delay="0"/>
                                          </p:stCondLst>
                                        </p:cTn>
                                        <p:tgtEl>
                                          <p:spTgt spid="38"/>
                                        </p:tgtEl>
                                        <p:attrNameLst>
                                          <p:attrName>style.visibility</p:attrName>
                                        </p:attrNameLst>
                                      </p:cBhvr>
                                      <p:to>
                                        <p:strVal val="visible"/>
                                      </p:to>
                                    </p:set>
                                    <p:anim calcmode="lin" valueType="num">
                                      <p:cBhvr>
                                        <p:cTn id="59" dur="500" fill="hold"/>
                                        <p:tgtEl>
                                          <p:spTgt spid="38"/>
                                        </p:tgtEl>
                                        <p:attrNameLst>
                                          <p:attrName>ppt_w</p:attrName>
                                        </p:attrNameLst>
                                      </p:cBhvr>
                                      <p:tavLst>
                                        <p:tav tm="0">
                                          <p:val>
                                            <p:fltVal val="0"/>
                                          </p:val>
                                        </p:tav>
                                        <p:tav tm="100000">
                                          <p:val>
                                            <p:strVal val="#ppt_w"/>
                                          </p:val>
                                        </p:tav>
                                      </p:tavLst>
                                    </p:anim>
                                    <p:anim calcmode="lin" valueType="num">
                                      <p:cBhvr>
                                        <p:cTn id="60" dur="500" fill="hold"/>
                                        <p:tgtEl>
                                          <p:spTgt spid="38"/>
                                        </p:tgtEl>
                                        <p:attrNameLst>
                                          <p:attrName>ppt_h</p:attrName>
                                        </p:attrNameLst>
                                      </p:cBhvr>
                                      <p:tavLst>
                                        <p:tav tm="0">
                                          <p:val>
                                            <p:fltVal val="0"/>
                                          </p:val>
                                        </p:tav>
                                        <p:tav tm="100000">
                                          <p:val>
                                            <p:strVal val="#ppt_h"/>
                                          </p:val>
                                        </p:tav>
                                      </p:tavLst>
                                    </p:anim>
                                    <p:animEffect transition="in" filter="fade">
                                      <p:cBhvr>
                                        <p:cTn id="61" dur="500"/>
                                        <p:tgtEl>
                                          <p:spTgt spid="38"/>
                                        </p:tgtEl>
                                      </p:cBhvr>
                                    </p:animEffect>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51"/>
                                        </p:tgtEl>
                                        <p:attrNameLst>
                                          <p:attrName>style.visibility</p:attrName>
                                        </p:attrNameLst>
                                      </p:cBhvr>
                                      <p:to>
                                        <p:strVal val="visible"/>
                                      </p:to>
                                    </p:set>
                                    <p:animEffect transition="in" filter="fade">
                                      <p:cBhvr>
                                        <p:cTn id="65" dur="500"/>
                                        <p:tgtEl>
                                          <p:spTgt spid="51"/>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2"/>
                                        </p:tgtEl>
                                        <p:attrNameLst>
                                          <p:attrName>style.visibility</p:attrName>
                                        </p:attrNameLst>
                                      </p:cBhvr>
                                      <p:to>
                                        <p:strVal val="visible"/>
                                      </p:to>
                                    </p:set>
                                    <p:animEffect transition="in" filter="fade">
                                      <p:cBhvr>
                                        <p:cTn id="68" dur="500"/>
                                        <p:tgtEl>
                                          <p:spTgt spid="52"/>
                                        </p:tgtEl>
                                      </p:cBhvr>
                                    </p:animEffect>
                                  </p:childTnLst>
                                </p:cTn>
                              </p:par>
                            </p:childTnLst>
                          </p:cTn>
                        </p:par>
                        <p:par>
                          <p:cTn id="69" fill="hold">
                            <p:stCondLst>
                              <p:cond delay="6500"/>
                            </p:stCondLst>
                            <p:childTnLst>
                              <p:par>
                                <p:cTn id="70" presetID="10" presetClass="entr" presetSubtype="0" fill="hold" nodeType="after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fade">
                                      <p:cBhvr>
                                        <p:cTn id="72" dur="500"/>
                                        <p:tgtEl>
                                          <p:spTgt spid="10"/>
                                        </p:tgtEl>
                                      </p:cBhvr>
                                    </p:animEffect>
                                  </p:childTnLst>
                                </p:cTn>
                              </p:par>
                            </p:childTnLst>
                          </p:cTn>
                        </p:par>
                        <p:par>
                          <p:cTn id="73" fill="hold">
                            <p:stCondLst>
                              <p:cond delay="7000"/>
                            </p:stCondLst>
                            <p:childTnLst>
                              <p:par>
                                <p:cTn id="74" presetID="53" presetClass="entr" presetSubtype="16" fill="hold" nodeType="afterEffect">
                                  <p:stCondLst>
                                    <p:cond delay="0"/>
                                  </p:stCondLst>
                                  <p:childTnLst>
                                    <p:set>
                                      <p:cBhvr>
                                        <p:cTn id="75" dur="1" fill="hold">
                                          <p:stCondLst>
                                            <p:cond delay="0"/>
                                          </p:stCondLst>
                                        </p:cTn>
                                        <p:tgtEl>
                                          <p:spTgt spid="56"/>
                                        </p:tgtEl>
                                        <p:attrNameLst>
                                          <p:attrName>style.visibility</p:attrName>
                                        </p:attrNameLst>
                                      </p:cBhvr>
                                      <p:to>
                                        <p:strVal val="visible"/>
                                      </p:to>
                                    </p:set>
                                    <p:anim calcmode="lin" valueType="num">
                                      <p:cBhvr>
                                        <p:cTn id="76" dur="500" fill="hold"/>
                                        <p:tgtEl>
                                          <p:spTgt spid="56"/>
                                        </p:tgtEl>
                                        <p:attrNameLst>
                                          <p:attrName>ppt_w</p:attrName>
                                        </p:attrNameLst>
                                      </p:cBhvr>
                                      <p:tavLst>
                                        <p:tav tm="0">
                                          <p:val>
                                            <p:fltVal val="0"/>
                                          </p:val>
                                        </p:tav>
                                        <p:tav tm="100000">
                                          <p:val>
                                            <p:strVal val="#ppt_w"/>
                                          </p:val>
                                        </p:tav>
                                      </p:tavLst>
                                    </p:anim>
                                    <p:anim calcmode="lin" valueType="num">
                                      <p:cBhvr>
                                        <p:cTn id="77" dur="500" fill="hold"/>
                                        <p:tgtEl>
                                          <p:spTgt spid="56"/>
                                        </p:tgtEl>
                                        <p:attrNameLst>
                                          <p:attrName>ppt_h</p:attrName>
                                        </p:attrNameLst>
                                      </p:cBhvr>
                                      <p:tavLst>
                                        <p:tav tm="0">
                                          <p:val>
                                            <p:fltVal val="0"/>
                                          </p:val>
                                        </p:tav>
                                        <p:tav tm="100000">
                                          <p:val>
                                            <p:strVal val="#ppt_h"/>
                                          </p:val>
                                        </p:tav>
                                      </p:tavLst>
                                    </p:anim>
                                    <p:animEffect transition="in" filter="fade">
                                      <p:cBhvr>
                                        <p:cTn id="78" dur="500"/>
                                        <p:tgtEl>
                                          <p:spTgt spid="56"/>
                                        </p:tgtEl>
                                      </p:cBhvr>
                                    </p:animEffect>
                                  </p:childTnLst>
                                </p:cTn>
                              </p:par>
                            </p:childTnLst>
                          </p:cTn>
                        </p:par>
                        <p:par>
                          <p:cTn id="79" fill="hold">
                            <p:stCondLst>
                              <p:cond delay="7500"/>
                            </p:stCondLst>
                            <p:childTnLst>
                              <p:par>
                                <p:cTn id="80" presetID="53" presetClass="entr" presetSubtype="16" fill="hold" nodeType="afterEffect">
                                  <p:stCondLst>
                                    <p:cond delay="0"/>
                                  </p:stCondLst>
                                  <p:childTnLst>
                                    <p:set>
                                      <p:cBhvr>
                                        <p:cTn id="81" dur="1" fill="hold">
                                          <p:stCondLst>
                                            <p:cond delay="0"/>
                                          </p:stCondLst>
                                        </p:cTn>
                                        <p:tgtEl>
                                          <p:spTgt spid="41"/>
                                        </p:tgtEl>
                                        <p:attrNameLst>
                                          <p:attrName>style.visibility</p:attrName>
                                        </p:attrNameLst>
                                      </p:cBhvr>
                                      <p:to>
                                        <p:strVal val="visible"/>
                                      </p:to>
                                    </p:set>
                                    <p:anim calcmode="lin" valueType="num">
                                      <p:cBhvr>
                                        <p:cTn id="82" dur="500" fill="hold"/>
                                        <p:tgtEl>
                                          <p:spTgt spid="41"/>
                                        </p:tgtEl>
                                        <p:attrNameLst>
                                          <p:attrName>ppt_w</p:attrName>
                                        </p:attrNameLst>
                                      </p:cBhvr>
                                      <p:tavLst>
                                        <p:tav tm="0">
                                          <p:val>
                                            <p:fltVal val="0"/>
                                          </p:val>
                                        </p:tav>
                                        <p:tav tm="100000">
                                          <p:val>
                                            <p:strVal val="#ppt_w"/>
                                          </p:val>
                                        </p:tav>
                                      </p:tavLst>
                                    </p:anim>
                                    <p:anim calcmode="lin" valueType="num">
                                      <p:cBhvr>
                                        <p:cTn id="83" dur="500" fill="hold"/>
                                        <p:tgtEl>
                                          <p:spTgt spid="41"/>
                                        </p:tgtEl>
                                        <p:attrNameLst>
                                          <p:attrName>ppt_h</p:attrName>
                                        </p:attrNameLst>
                                      </p:cBhvr>
                                      <p:tavLst>
                                        <p:tav tm="0">
                                          <p:val>
                                            <p:fltVal val="0"/>
                                          </p:val>
                                        </p:tav>
                                        <p:tav tm="100000">
                                          <p:val>
                                            <p:strVal val="#ppt_h"/>
                                          </p:val>
                                        </p:tav>
                                      </p:tavLst>
                                    </p:anim>
                                    <p:animEffect transition="in" filter="fade">
                                      <p:cBhvr>
                                        <p:cTn id="84" dur="500"/>
                                        <p:tgtEl>
                                          <p:spTgt spid="41"/>
                                        </p:tgtEl>
                                      </p:cBhvr>
                                    </p:animEffect>
                                  </p:childTnLst>
                                </p:cTn>
                              </p:par>
                            </p:childTnLst>
                          </p:cTn>
                        </p:par>
                        <p:par>
                          <p:cTn id="85" fill="hold">
                            <p:stCondLst>
                              <p:cond delay="8000"/>
                            </p:stCondLst>
                            <p:childTnLst>
                              <p:par>
                                <p:cTn id="86" presetID="10" presetClass="entr" presetSubtype="0" fill="hold" grpId="0" nodeType="afterEffect">
                                  <p:stCondLst>
                                    <p:cond delay="0"/>
                                  </p:stCondLst>
                                  <p:childTnLst>
                                    <p:set>
                                      <p:cBhvr>
                                        <p:cTn id="87" dur="1" fill="hold">
                                          <p:stCondLst>
                                            <p:cond delay="0"/>
                                          </p:stCondLst>
                                        </p:cTn>
                                        <p:tgtEl>
                                          <p:spTgt spid="49"/>
                                        </p:tgtEl>
                                        <p:attrNameLst>
                                          <p:attrName>style.visibility</p:attrName>
                                        </p:attrNameLst>
                                      </p:cBhvr>
                                      <p:to>
                                        <p:strVal val="visible"/>
                                      </p:to>
                                    </p:set>
                                    <p:animEffect transition="in" filter="fade">
                                      <p:cBhvr>
                                        <p:cTn id="88" dur="500"/>
                                        <p:tgtEl>
                                          <p:spTgt spid="49"/>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50"/>
                                        </p:tgtEl>
                                        <p:attrNameLst>
                                          <p:attrName>style.visibility</p:attrName>
                                        </p:attrNameLst>
                                      </p:cBhvr>
                                      <p:to>
                                        <p:strVal val="visible"/>
                                      </p:to>
                                    </p:set>
                                    <p:animEffect transition="in" filter="fade">
                                      <p:cBhvr>
                                        <p:cTn id="91" dur="500"/>
                                        <p:tgtEl>
                                          <p:spTgt spid="50"/>
                                        </p:tgtEl>
                                      </p:cBhvr>
                                    </p:animEffect>
                                  </p:childTnLst>
                                </p:cTn>
                              </p:par>
                            </p:childTnLst>
                          </p:cTn>
                        </p:par>
                        <p:par>
                          <p:cTn id="92" fill="hold">
                            <p:stCondLst>
                              <p:cond delay="8500"/>
                            </p:stCondLst>
                            <p:childTnLst>
                              <p:par>
                                <p:cTn id="93" presetID="10" presetClass="entr" presetSubtype="0" fill="hold" nodeType="afterEffect">
                                  <p:stCondLst>
                                    <p:cond delay="0"/>
                                  </p:stCondLst>
                                  <p:childTnLst>
                                    <p:set>
                                      <p:cBhvr>
                                        <p:cTn id="94" dur="1" fill="hold">
                                          <p:stCondLst>
                                            <p:cond delay="0"/>
                                          </p:stCondLst>
                                        </p:cTn>
                                        <p:tgtEl>
                                          <p:spTgt spid="16"/>
                                        </p:tgtEl>
                                        <p:attrNameLst>
                                          <p:attrName>style.visibility</p:attrName>
                                        </p:attrNameLst>
                                      </p:cBhvr>
                                      <p:to>
                                        <p:strVal val="visible"/>
                                      </p:to>
                                    </p:set>
                                    <p:animEffect transition="in" filter="fade">
                                      <p:cBhvr>
                                        <p:cTn id="95" dur="500"/>
                                        <p:tgtEl>
                                          <p:spTgt spid="16"/>
                                        </p:tgtEl>
                                      </p:cBhvr>
                                    </p:animEffect>
                                  </p:childTnLst>
                                </p:cTn>
                              </p:par>
                            </p:childTnLst>
                          </p:cTn>
                        </p:par>
                        <p:par>
                          <p:cTn id="96" fill="hold">
                            <p:stCondLst>
                              <p:cond delay="9000"/>
                            </p:stCondLst>
                            <p:childTnLst>
                              <p:par>
                                <p:cTn id="97" presetID="53" presetClass="entr" presetSubtype="16" fill="hold" nodeType="afterEffect">
                                  <p:stCondLst>
                                    <p:cond delay="0"/>
                                  </p:stCondLst>
                                  <p:childTnLst>
                                    <p:set>
                                      <p:cBhvr>
                                        <p:cTn id="98" dur="1" fill="hold">
                                          <p:stCondLst>
                                            <p:cond delay="0"/>
                                          </p:stCondLst>
                                        </p:cTn>
                                        <p:tgtEl>
                                          <p:spTgt spid="60"/>
                                        </p:tgtEl>
                                        <p:attrNameLst>
                                          <p:attrName>style.visibility</p:attrName>
                                        </p:attrNameLst>
                                      </p:cBhvr>
                                      <p:to>
                                        <p:strVal val="visible"/>
                                      </p:to>
                                    </p:set>
                                    <p:anim calcmode="lin" valueType="num">
                                      <p:cBhvr>
                                        <p:cTn id="99" dur="500" fill="hold"/>
                                        <p:tgtEl>
                                          <p:spTgt spid="60"/>
                                        </p:tgtEl>
                                        <p:attrNameLst>
                                          <p:attrName>ppt_w</p:attrName>
                                        </p:attrNameLst>
                                      </p:cBhvr>
                                      <p:tavLst>
                                        <p:tav tm="0">
                                          <p:val>
                                            <p:fltVal val="0"/>
                                          </p:val>
                                        </p:tav>
                                        <p:tav tm="100000">
                                          <p:val>
                                            <p:strVal val="#ppt_w"/>
                                          </p:val>
                                        </p:tav>
                                      </p:tavLst>
                                    </p:anim>
                                    <p:anim calcmode="lin" valueType="num">
                                      <p:cBhvr>
                                        <p:cTn id="100" dur="500" fill="hold"/>
                                        <p:tgtEl>
                                          <p:spTgt spid="60"/>
                                        </p:tgtEl>
                                        <p:attrNameLst>
                                          <p:attrName>ppt_h</p:attrName>
                                        </p:attrNameLst>
                                      </p:cBhvr>
                                      <p:tavLst>
                                        <p:tav tm="0">
                                          <p:val>
                                            <p:fltVal val="0"/>
                                          </p:val>
                                        </p:tav>
                                        <p:tav tm="100000">
                                          <p:val>
                                            <p:strVal val="#ppt_h"/>
                                          </p:val>
                                        </p:tav>
                                      </p:tavLst>
                                    </p:anim>
                                    <p:animEffect transition="in" filter="fade">
                                      <p:cBhvr>
                                        <p:cTn id="101" dur="500"/>
                                        <p:tgtEl>
                                          <p:spTgt spid="60"/>
                                        </p:tgtEl>
                                      </p:cBhvr>
                                    </p:animEffect>
                                  </p:childTnLst>
                                </p:cTn>
                              </p:par>
                            </p:childTnLst>
                          </p:cTn>
                        </p:par>
                        <p:par>
                          <p:cTn id="102" fill="hold">
                            <p:stCondLst>
                              <p:cond delay="9500"/>
                            </p:stCondLst>
                            <p:childTnLst>
                              <p:par>
                                <p:cTn id="103" presetID="53" presetClass="entr" presetSubtype="16" fill="hold" nodeType="afterEffect">
                                  <p:stCondLst>
                                    <p:cond delay="0"/>
                                  </p:stCondLst>
                                  <p:childTnLst>
                                    <p:set>
                                      <p:cBhvr>
                                        <p:cTn id="104" dur="1" fill="hold">
                                          <p:stCondLst>
                                            <p:cond delay="0"/>
                                          </p:stCondLst>
                                        </p:cTn>
                                        <p:tgtEl>
                                          <p:spTgt spid="44"/>
                                        </p:tgtEl>
                                        <p:attrNameLst>
                                          <p:attrName>style.visibility</p:attrName>
                                        </p:attrNameLst>
                                      </p:cBhvr>
                                      <p:to>
                                        <p:strVal val="visible"/>
                                      </p:to>
                                    </p:set>
                                    <p:anim calcmode="lin" valueType="num">
                                      <p:cBhvr>
                                        <p:cTn id="105" dur="500" fill="hold"/>
                                        <p:tgtEl>
                                          <p:spTgt spid="44"/>
                                        </p:tgtEl>
                                        <p:attrNameLst>
                                          <p:attrName>ppt_w</p:attrName>
                                        </p:attrNameLst>
                                      </p:cBhvr>
                                      <p:tavLst>
                                        <p:tav tm="0">
                                          <p:val>
                                            <p:fltVal val="0"/>
                                          </p:val>
                                        </p:tav>
                                        <p:tav tm="100000">
                                          <p:val>
                                            <p:strVal val="#ppt_w"/>
                                          </p:val>
                                        </p:tav>
                                      </p:tavLst>
                                    </p:anim>
                                    <p:anim calcmode="lin" valueType="num">
                                      <p:cBhvr>
                                        <p:cTn id="106" dur="500" fill="hold"/>
                                        <p:tgtEl>
                                          <p:spTgt spid="44"/>
                                        </p:tgtEl>
                                        <p:attrNameLst>
                                          <p:attrName>ppt_h</p:attrName>
                                        </p:attrNameLst>
                                      </p:cBhvr>
                                      <p:tavLst>
                                        <p:tav tm="0">
                                          <p:val>
                                            <p:fltVal val="0"/>
                                          </p:val>
                                        </p:tav>
                                        <p:tav tm="100000">
                                          <p:val>
                                            <p:strVal val="#ppt_h"/>
                                          </p:val>
                                        </p:tav>
                                      </p:tavLst>
                                    </p:anim>
                                    <p:animEffect transition="in" filter="fade">
                                      <p:cBhvr>
                                        <p:cTn id="107" dur="500"/>
                                        <p:tgtEl>
                                          <p:spTgt spid="44"/>
                                        </p:tgtEl>
                                      </p:cBhvr>
                                    </p:animEffect>
                                  </p:childTnLst>
                                </p:cTn>
                              </p:par>
                            </p:childTnLst>
                          </p:cTn>
                        </p:par>
                        <p:par>
                          <p:cTn id="108" fill="hold">
                            <p:stCondLst>
                              <p:cond delay="10000"/>
                            </p:stCondLst>
                            <p:childTnLst>
                              <p:par>
                                <p:cTn id="109" presetID="10" presetClass="entr" presetSubtype="0" fill="hold" grpId="0" nodeType="afterEffect">
                                  <p:stCondLst>
                                    <p:cond delay="0"/>
                                  </p:stCondLst>
                                  <p:childTnLst>
                                    <p:set>
                                      <p:cBhvr>
                                        <p:cTn id="110" dur="1" fill="hold">
                                          <p:stCondLst>
                                            <p:cond delay="0"/>
                                          </p:stCondLst>
                                        </p:cTn>
                                        <p:tgtEl>
                                          <p:spTgt spid="53"/>
                                        </p:tgtEl>
                                        <p:attrNameLst>
                                          <p:attrName>style.visibility</p:attrName>
                                        </p:attrNameLst>
                                      </p:cBhvr>
                                      <p:to>
                                        <p:strVal val="visible"/>
                                      </p:to>
                                    </p:set>
                                    <p:animEffect transition="in" filter="fade">
                                      <p:cBhvr>
                                        <p:cTn id="111" dur="500"/>
                                        <p:tgtEl>
                                          <p:spTgt spid="53"/>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54"/>
                                        </p:tgtEl>
                                        <p:attrNameLst>
                                          <p:attrName>style.visibility</p:attrName>
                                        </p:attrNameLst>
                                      </p:cBhvr>
                                      <p:to>
                                        <p:strVal val="visible"/>
                                      </p:to>
                                    </p:set>
                                    <p:animEffect transition="in" filter="fade">
                                      <p:cBhvr>
                                        <p:cTn id="11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9" grpId="0" animBg="1"/>
      <p:bldP spid="47" grpId="0"/>
      <p:bldP spid="48" grpId="0"/>
      <p:bldP spid="49" grpId="0"/>
      <p:bldP spid="50" grpId="0"/>
      <p:bldP spid="51" grpId="0"/>
      <p:bldP spid="52" grpId="0"/>
      <p:bldP spid="53" grpId="0"/>
      <p:bldP spid="54" grpId="0"/>
      <p:bldP spid="55" grpId="0" animBg="1"/>
      <p:bldP spid="6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2558" y="-27384"/>
            <a:ext cx="432048" cy="692696"/>
          </a:xfrm>
          <a:prstGeom prst="rect">
            <a:avLst/>
          </a:prstGeom>
          <a:solidFill>
            <a:srgbClr val="0070C0"/>
          </a:solidFill>
          <a:ln>
            <a:noFill/>
          </a:ln>
          <a:effectLst>
            <a:outerShdw blurRad="254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文本框 9"/>
          <p:cNvSpPr txBox="1"/>
          <p:nvPr/>
        </p:nvSpPr>
        <p:spPr>
          <a:xfrm>
            <a:off x="838622" y="188640"/>
            <a:ext cx="1512168" cy="377026"/>
          </a:xfrm>
          <a:prstGeom prst="rect">
            <a:avLst/>
          </a:prstGeom>
          <a:noFill/>
        </p:spPr>
        <p:txBody>
          <a:bodyPr wrap="square" lIns="68580" tIns="34290" rIns="68580" bIns="34290" rtlCol="0">
            <a:spAutoFit/>
          </a:bodyPr>
          <a:lstStyle/>
          <a:p>
            <a:pPr marL="0" lvl="1"/>
            <a:r>
              <a:rPr lang="zh-CN" altLang="en-US" sz="2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企业获利</a:t>
            </a:r>
          </a:p>
        </p:txBody>
      </p:sp>
      <p:grpSp>
        <p:nvGrpSpPr>
          <p:cNvPr id="6" name="组合 5"/>
          <p:cNvGrpSpPr/>
          <p:nvPr/>
        </p:nvGrpSpPr>
        <p:grpSpPr>
          <a:xfrm>
            <a:off x="4945459" y="1843484"/>
            <a:ext cx="7115175" cy="5041900"/>
            <a:chOff x="4945459" y="1555452"/>
            <a:chExt cx="7115175" cy="5041900"/>
          </a:xfrm>
        </p:grpSpPr>
        <p:sp>
          <p:nvSpPr>
            <p:cNvPr id="7" name="Freeform 5"/>
            <p:cNvSpPr>
              <a:spLocks noChangeArrowheads="1"/>
            </p:cNvSpPr>
            <p:nvPr/>
          </p:nvSpPr>
          <p:spPr bwMode="auto">
            <a:xfrm>
              <a:off x="6053534" y="4871740"/>
              <a:ext cx="1135063" cy="1168400"/>
            </a:xfrm>
            <a:custGeom>
              <a:avLst/>
              <a:gdLst>
                <a:gd name="T0" fmla="*/ 484 w 615"/>
                <a:gd name="T1" fmla="*/ 498 h 643"/>
                <a:gd name="T2" fmla="*/ 144 w 615"/>
                <a:gd name="T3" fmla="*/ 108 h 643"/>
                <a:gd name="T4" fmla="*/ 484 w 615"/>
                <a:gd name="T5" fmla="*/ 498 h 643"/>
                <a:gd name="T6" fmla="*/ 0 60000 65536"/>
                <a:gd name="T7" fmla="*/ 0 60000 65536"/>
                <a:gd name="T8" fmla="*/ 0 60000 65536"/>
                <a:gd name="T9" fmla="*/ 0 w 615"/>
                <a:gd name="T10" fmla="*/ 0 h 643"/>
                <a:gd name="T11" fmla="*/ 615 w 615"/>
                <a:gd name="T12" fmla="*/ 643 h 643"/>
              </a:gdLst>
              <a:ahLst/>
              <a:cxnLst>
                <a:cxn ang="T6">
                  <a:pos x="T0" y="T1"/>
                </a:cxn>
                <a:cxn ang="T7">
                  <a:pos x="T2" y="T3"/>
                </a:cxn>
                <a:cxn ang="T8">
                  <a:pos x="T4" y="T5"/>
                </a:cxn>
              </a:cxnLst>
              <a:rect l="T9" t="T10" r="T11" b="T12"/>
              <a:pathLst>
                <a:path w="615" h="643">
                  <a:moveTo>
                    <a:pt x="484" y="498"/>
                  </a:moveTo>
                  <a:cubicBezTo>
                    <a:pt x="615" y="363"/>
                    <a:pt x="250" y="0"/>
                    <a:pt x="144" y="108"/>
                  </a:cubicBezTo>
                  <a:cubicBezTo>
                    <a:pt x="0" y="257"/>
                    <a:pt x="342" y="643"/>
                    <a:pt x="484" y="498"/>
                  </a:cubicBezTo>
                  <a:close/>
                </a:path>
              </a:pathLst>
            </a:custGeom>
            <a:solidFill>
              <a:srgbClr val="44444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Freeform 6"/>
            <p:cNvSpPr>
              <a:spLocks noChangeArrowheads="1"/>
            </p:cNvSpPr>
            <p:nvPr/>
          </p:nvSpPr>
          <p:spPr bwMode="auto">
            <a:xfrm>
              <a:off x="6164659" y="4844752"/>
              <a:ext cx="1036638" cy="1082675"/>
            </a:xfrm>
            <a:custGeom>
              <a:avLst/>
              <a:gdLst>
                <a:gd name="T0" fmla="*/ 449 w 571"/>
                <a:gd name="T1" fmla="*/ 463 h 597"/>
                <a:gd name="T2" fmla="*/ 134 w 571"/>
                <a:gd name="T3" fmla="*/ 101 h 597"/>
                <a:gd name="T4" fmla="*/ 449 w 571"/>
                <a:gd name="T5" fmla="*/ 463 h 597"/>
                <a:gd name="T6" fmla="*/ 0 60000 65536"/>
                <a:gd name="T7" fmla="*/ 0 60000 65536"/>
                <a:gd name="T8" fmla="*/ 0 60000 65536"/>
                <a:gd name="T9" fmla="*/ 0 w 571"/>
                <a:gd name="T10" fmla="*/ 0 h 597"/>
                <a:gd name="T11" fmla="*/ 571 w 571"/>
                <a:gd name="T12" fmla="*/ 597 h 597"/>
              </a:gdLst>
              <a:ahLst/>
              <a:cxnLst>
                <a:cxn ang="T6">
                  <a:pos x="T0" y="T1"/>
                </a:cxn>
                <a:cxn ang="T7">
                  <a:pos x="T2" y="T3"/>
                </a:cxn>
                <a:cxn ang="T8">
                  <a:pos x="T4" y="T5"/>
                </a:cxn>
              </a:cxnLst>
              <a:rect l="T9" t="T10" r="T11" b="T12"/>
              <a:pathLst>
                <a:path w="571" h="597">
                  <a:moveTo>
                    <a:pt x="449" y="463"/>
                  </a:moveTo>
                  <a:cubicBezTo>
                    <a:pt x="571" y="337"/>
                    <a:pt x="232" y="0"/>
                    <a:pt x="134" y="101"/>
                  </a:cubicBezTo>
                  <a:cubicBezTo>
                    <a:pt x="0" y="238"/>
                    <a:pt x="318" y="597"/>
                    <a:pt x="449" y="463"/>
                  </a:cubicBezTo>
                  <a:close/>
                </a:path>
              </a:pathLst>
            </a:custGeom>
            <a:solidFill>
              <a:srgbClr val="C4C4C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Freeform 7"/>
            <p:cNvSpPr>
              <a:spLocks noChangeArrowheads="1"/>
            </p:cNvSpPr>
            <p:nvPr/>
          </p:nvSpPr>
          <p:spPr bwMode="auto">
            <a:xfrm>
              <a:off x="6104334" y="4763790"/>
              <a:ext cx="1158875" cy="1357312"/>
            </a:xfrm>
            <a:custGeom>
              <a:avLst/>
              <a:gdLst>
                <a:gd name="T0" fmla="*/ 249 w 435"/>
                <a:gd name="T1" fmla="*/ 0 h 509"/>
                <a:gd name="T2" fmla="*/ 0 w 435"/>
                <a:gd name="T3" fmla="*/ 293 h 509"/>
                <a:gd name="T4" fmla="*/ 0 w 435"/>
                <a:gd name="T5" fmla="*/ 509 h 509"/>
                <a:gd name="T6" fmla="*/ 147 w 435"/>
                <a:gd name="T7" fmla="*/ 509 h 509"/>
                <a:gd name="T8" fmla="*/ 435 w 435"/>
                <a:gd name="T9" fmla="*/ 213 h 509"/>
                <a:gd name="T10" fmla="*/ 249 w 435"/>
                <a:gd name="T11" fmla="*/ 0 h 509"/>
                <a:gd name="T12" fmla="*/ 0 60000 65536"/>
                <a:gd name="T13" fmla="*/ 0 60000 65536"/>
                <a:gd name="T14" fmla="*/ 0 60000 65536"/>
                <a:gd name="T15" fmla="*/ 0 60000 65536"/>
                <a:gd name="T16" fmla="*/ 0 60000 65536"/>
                <a:gd name="T17" fmla="*/ 0 60000 65536"/>
                <a:gd name="T18" fmla="*/ 0 w 435"/>
                <a:gd name="T19" fmla="*/ 0 h 509"/>
                <a:gd name="T20" fmla="*/ 435 w 435"/>
                <a:gd name="T21" fmla="*/ 509 h 509"/>
              </a:gdLst>
              <a:ahLst/>
              <a:cxnLst>
                <a:cxn ang="T12">
                  <a:pos x="T0" y="T1"/>
                </a:cxn>
                <a:cxn ang="T13">
                  <a:pos x="T2" y="T3"/>
                </a:cxn>
                <a:cxn ang="T14">
                  <a:pos x="T4" y="T5"/>
                </a:cxn>
                <a:cxn ang="T15">
                  <a:pos x="T6" y="T7"/>
                </a:cxn>
                <a:cxn ang="T16">
                  <a:pos x="T8" y="T9"/>
                </a:cxn>
                <a:cxn ang="T17">
                  <a:pos x="T10" y="T11"/>
                </a:cxn>
              </a:cxnLst>
              <a:rect l="T18" t="T19" r="T20" b="T21"/>
              <a:pathLst>
                <a:path w="435" h="509">
                  <a:moveTo>
                    <a:pt x="249" y="0"/>
                  </a:moveTo>
                  <a:lnTo>
                    <a:pt x="0" y="293"/>
                  </a:lnTo>
                  <a:lnTo>
                    <a:pt x="0" y="509"/>
                  </a:lnTo>
                  <a:lnTo>
                    <a:pt x="147" y="509"/>
                  </a:lnTo>
                  <a:lnTo>
                    <a:pt x="435" y="213"/>
                  </a:lnTo>
                  <a:lnTo>
                    <a:pt x="249" y="0"/>
                  </a:lnTo>
                  <a:close/>
                </a:path>
              </a:pathLst>
            </a:custGeom>
            <a:solidFill>
              <a:srgbClr val="E7D1A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Freeform 8"/>
            <p:cNvSpPr>
              <a:spLocks noChangeArrowheads="1"/>
            </p:cNvSpPr>
            <p:nvPr/>
          </p:nvSpPr>
          <p:spPr bwMode="auto">
            <a:xfrm>
              <a:off x="6012259" y="4851102"/>
              <a:ext cx="1176338" cy="882650"/>
            </a:xfrm>
            <a:custGeom>
              <a:avLst/>
              <a:gdLst>
                <a:gd name="T0" fmla="*/ 281 w 649"/>
                <a:gd name="T1" fmla="*/ 89 h 486"/>
                <a:gd name="T2" fmla="*/ 0 w 649"/>
                <a:gd name="T3" fmla="*/ 387 h 486"/>
                <a:gd name="T4" fmla="*/ 0 w 649"/>
                <a:gd name="T5" fmla="*/ 469 h 486"/>
                <a:gd name="T6" fmla="*/ 204 w 649"/>
                <a:gd name="T7" fmla="*/ 250 h 486"/>
                <a:gd name="T8" fmla="*/ 472 w 649"/>
                <a:gd name="T9" fmla="*/ 486 h 486"/>
                <a:gd name="T10" fmla="*/ 522 w 649"/>
                <a:gd name="T11" fmla="*/ 435 h 486"/>
                <a:gd name="T12" fmla="*/ 299 w 649"/>
                <a:gd name="T13" fmla="*/ 225 h 486"/>
                <a:gd name="T14" fmla="*/ 346 w 649"/>
                <a:gd name="T15" fmla="*/ 192 h 486"/>
                <a:gd name="T16" fmla="*/ 618 w 649"/>
                <a:gd name="T17" fmla="*/ 336 h 486"/>
                <a:gd name="T18" fmla="*/ 649 w 649"/>
                <a:gd name="T19" fmla="*/ 305 h 486"/>
                <a:gd name="T20" fmla="*/ 367 w 649"/>
                <a:gd name="T21" fmla="*/ 0 h 486"/>
                <a:gd name="T22" fmla="*/ 281 w 649"/>
                <a:gd name="T23" fmla="*/ 89 h 48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9"/>
                <a:gd name="T37" fmla="*/ 0 h 486"/>
                <a:gd name="T38" fmla="*/ 649 w 649"/>
                <a:gd name="T39" fmla="*/ 486 h 48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9" h="486">
                  <a:moveTo>
                    <a:pt x="281" y="89"/>
                  </a:moveTo>
                  <a:cubicBezTo>
                    <a:pt x="0" y="387"/>
                    <a:pt x="0" y="387"/>
                    <a:pt x="0" y="387"/>
                  </a:cubicBezTo>
                  <a:cubicBezTo>
                    <a:pt x="0" y="469"/>
                    <a:pt x="0" y="469"/>
                    <a:pt x="0" y="469"/>
                  </a:cubicBezTo>
                  <a:cubicBezTo>
                    <a:pt x="204" y="250"/>
                    <a:pt x="204" y="250"/>
                    <a:pt x="204" y="250"/>
                  </a:cubicBezTo>
                  <a:cubicBezTo>
                    <a:pt x="472" y="486"/>
                    <a:pt x="472" y="486"/>
                    <a:pt x="472" y="486"/>
                  </a:cubicBezTo>
                  <a:cubicBezTo>
                    <a:pt x="522" y="435"/>
                    <a:pt x="522" y="435"/>
                    <a:pt x="522" y="435"/>
                  </a:cubicBezTo>
                  <a:cubicBezTo>
                    <a:pt x="425" y="396"/>
                    <a:pt x="328" y="304"/>
                    <a:pt x="299" y="225"/>
                  </a:cubicBezTo>
                  <a:cubicBezTo>
                    <a:pt x="281" y="172"/>
                    <a:pt x="311" y="151"/>
                    <a:pt x="346" y="192"/>
                  </a:cubicBezTo>
                  <a:cubicBezTo>
                    <a:pt x="424" y="282"/>
                    <a:pt x="496" y="325"/>
                    <a:pt x="618" y="336"/>
                  </a:cubicBezTo>
                  <a:cubicBezTo>
                    <a:pt x="649" y="305"/>
                    <a:pt x="649" y="305"/>
                    <a:pt x="649" y="305"/>
                  </a:cubicBezTo>
                  <a:cubicBezTo>
                    <a:pt x="367" y="0"/>
                    <a:pt x="367" y="0"/>
                    <a:pt x="367" y="0"/>
                  </a:cubicBezTo>
                  <a:lnTo>
                    <a:pt x="281" y="89"/>
                  </a:lnTo>
                  <a:close/>
                </a:path>
              </a:pathLst>
            </a:custGeom>
            <a:solidFill>
              <a:srgbClr val="D5B27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Freeform 9"/>
            <p:cNvSpPr>
              <a:spLocks noChangeArrowheads="1"/>
            </p:cNvSpPr>
            <p:nvPr/>
          </p:nvSpPr>
          <p:spPr bwMode="auto">
            <a:xfrm>
              <a:off x="5986859" y="5036840"/>
              <a:ext cx="990600" cy="1196975"/>
            </a:xfrm>
            <a:custGeom>
              <a:avLst/>
              <a:gdLst>
                <a:gd name="T0" fmla="*/ 231 w 546"/>
                <a:gd name="T1" fmla="*/ 0 h 660"/>
                <a:gd name="T2" fmla="*/ 0 w 546"/>
                <a:gd name="T3" fmla="*/ 262 h 660"/>
                <a:gd name="T4" fmla="*/ 0 w 546"/>
                <a:gd name="T5" fmla="*/ 660 h 660"/>
                <a:gd name="T6" fmla="*/ 255 w 546"/>
                <a:gd name="T7" fmla="*/ 660 h 660"/>
                <a:gd name="T8" fmla="*/ 546 w 546"/>
                <a:gd name="T9" fmla="*/ 361 h 660"/>
                <a:gd name="T10" fmla="*/ 326 w 546"/>
                <a:gd name="T11" fmla="*/ 221 h 660"/>
                <a:gd name="T12" fmla="*/ 231 w 546"/>
                <a:gd name="T13" fmla="*/ 0 h 660"/>
                <a:gd name="T14" fmla="*/ 0 60000 65536"/>
                <a:gd name="T15" fmla="*/ 0 60000 65536"/>
                <a:gd name="T16" fmla="*/ 0 60000 65536"/>
                <a:gd name="T17" fmla="*/ 0 60000 65536"/>
                <a:gd name="T18" fmla="*/ 0 60000 65536"/>
                <a:gd name="T19" fmla="*/ 0 60000 65536"/>
                <a:gd name="T20" fmla="*/ 0 60000 65536"/>
                <a:gd name="T21" fmla="*/ 0 w 546"/>
                <a:gd name="T22" fmla="*/ 0 h 660"/>
                <a:gd name="T23" fmla="*/ 546 w 546"/>
                <a:gd name="T24" fmla="*/ 660 h 6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6" h="660">
                  <a:moveTo>
                    <a:pt x="231" y="0"/>
                  </a:moveTo>
                  <a:cubicBezTo>
                    <a:pt x="0" y="262"/>
                    <a:pt x="0" y="262"/>
                    <a:pt x="0" y="262"/>
                  </a:cubicBezTo>
                  <a:cubicBezTo>
                    <a:pt x="0" y="660"/>
                    <a:pt x="0" y="660"/>
                    <a:pt x="0" y="660"/>
                  </a:cubicBezTo>
                  <a:cubicBezTo>
                    <a:pt x="255" y="660"/>
                    <a:pt x="255" y="660"/>
                    <a:pt x="255" y="660"/>
                  </a:cubicBezTo>
                  <a:cubicBezTo>
                    <a:pt x="546" y="361"/>
                    <a:pt x="546" y="361"/>
                    <a:pt x="546" y="361"/>
                  </a:cubicBezTo>
                  <a:cubicBezTo>
                    <a:pt x="451" y="329"/>
                    <a:pt x="378" y="282"/>
                    <a:pt x="326" y="221"/>
                  </a:cubicBezTo>
                  <a:cubicBezTo>
                    <a:pt x="275" y="160"/>
                    <a:pt x="243" y="86"/>
                    <a:pt x="231" y="0"/>
                  </a:cubicBezTo>
                  <a:close/>
                </a:path>
              </a:pathLst>
            </a:custGeom>
            <a:solidFill>
              <a:srgbClr val="CFD0D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10"/>
            <p:cNvSpPr>
              <a:spLocks noChangeArrowheads="1"/>
            </p:cNvSpPr>
            <p:nvPr/>
          </p:nvSpPr>
          <p:spPr bwMode="auto">
            <a:xfrm>
              <a:off x="4945459" y="5106690"/>
              <a:ext cx="1957388" cy="1490662"/>
            </a:xfrm>
            <a:custGeom>
              <a:avLst/>
              <a:gdLst>
                <a:gd name="T0" fmla="*/ 14657 w 21403"/>
                <a:gd name="T1" fmla="*/ 0 h 10000"/>
                <a:gd name="T2" fmla="*/ 0 w 21403"/>
                <a:gd name="T3" fmla="*/ 9923 h 10000"/>
                <a:gd name="T4" fmla="*/ 11403 w 21403"/>
                <a:gd name="T5" fmla="*/ 10000 h 10000"/>
                <a:gd name="T6" fmla="*/ 13109 w 21403"/>
                <a:gd name="T7" fmla="*/ 10000 h 10000"/>
                <a:gd name="T8" fmla="*/ 21403 w 21403"/>
                <a:gd name="T9" fmla="*/ 4750 h 10000"/>
                <a:gd name="T10" fmla="*/ 16701 w 21403"/>
                <a:gd name="T11" fmla="*/ 2899 h 10000"/>
                <a:gd name="T12" fmla="*/ 14657 w 21403"/>
                <a:gd name="T13" fmla="*/ 0 h 10000"/>
                <a:gd name="T14" fmla="*/ 0 60000 65536"/>
                <a:gd name="T15" fmla="*/ 0 60000 65536"/>
                <a:gd name="T16" fmla="*/ 0 60000 65536"/>
                <a:gd name="T17" fmla="*/ 0 60000 65536"/>
                <a:gd name="T18" fmla="*/ 0 60000 65536"/>
                <a:gd name="T19" fmla="*/ 0 60000 65536"/>
                <a:gd name="T20" fmla="*/ 0 60000 65536"/>
                <a:gd name="T21" fmla="*/ 0 w 21403"/>
                <a:gd name="T22" fmla="*/ 0 h 10000"/>
                <a:gd name="T23" fmla="*/ 21403 w 21403"/>
                <a:gd name="T24" fmla="*/ 10000 h 100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403" h="10000">
                  <a:moveTo>
                    <a:pt x="14657" y="0"/>
                  </a:moveTo>
                  <a:cubicBezTo>
                    <a:pt x="11403" y="2058"/>
                    <a:pt x="0" y="9923"/>
                    <a:pt x="0" y="9923"/>
                  </a:cubicBezTo>
                  <a:lnTo>
                    <a:pt x="11403" y="10000"/>
                  </a:lnTo>
                  <a:lnTo>
                    <a:pt x="13109" y="10000"/>
                  </a:lnTo>
                  <a:lnTo>
                    <a:pt x="21403" y="4750"/>
                  </a:lnTo>
                  <a:cubicBezTo>
                    <a:pt x="19379" y="4336"/>
                    <a:pt x="17812" y="3715"/>
                    <a:pt x="16701" y="2899"/>
                  </a:cubicBezTo>
                  <a:cubicBezTo>
                    <a:pt x="15609" y="2107"/>
                    <a:pt x="14935" y="1145"/>
                    <a:pt x="14657" y="0"/>
                  </a:cubicBezTo>
                  <a:close/>
                </a:path>
              </a:pathLst>
            </a:custGeom>
            <a:solidFill>
              <a:srgbClr val="54545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Oval 11"/>
            <p:cNvSpPr>
              <a:spLocks noChangeArrowheads="1"/>
            </p:cNvSpPr>
            <p:nvPr/>
          </p:nvSpPr>
          <p:spPr bwMode="auto">
            <a:xfrm>
              <a:off x="6644084" y="4101802"/>
              <a:ext cx="1389063" cy="1390650"/>
            </a:xfrm>
            <a:prstGeom prst="ellipse">
              <a:avLst/>
            </a:prstGeom>
            <a:solidFill>
              <a:srgbClr val="E7D1A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Freeform 12"/>
            <p:cNvSpPr>
              <a:spLocks noChangeArrowheads="1"/>
            </p:cNvSpPr>
            <p:nvPr/>
          </p:nvSpPr>
          <p:spPr bwMode="auto">
            <a:xfrm>
              <a:off x="7220347" y="3644602"/>
              <a:ext cx="490537" cy="1100138"/>
            </a:xfrm>
            <a:custGeom>
              <a:avLst/>
              <a:gdLst>
                <a:gd name="T0" fmla="*/ 216 w 270"/>
                <a:gd name="T1" fmla="*/ 24 h 606"/>
                <a:gd name="T2" fmla="*/ 128 w 270"/>
                <a:gd name="T3" fmla="*/ 25 h 606"/>
                <a:gd name="T4" fmla="*/ 13 w 270"/>
                <a:gd name="T5" fmla="*/ 143 h 606"/>
                <a:gd name="T6" fmla="*/ 0 w 270"/>
                <a:gd name="T7" fmla="*/ 435 h 606"/>
                <a:gd name="T8" fmla="*/ 42 w 270"/>
                <a:gd name="T9" fmla="*/ 472 h 606"/>
                <a:gd name="T10" fmla="*/ 173 w 270"/>
                <a:gd name="T11" fmla="*/ 606 h 606"/>
                <a:gd name="T12" fmla="*/ 120 w 270"/>
                <a:gd name="T13" fmla="*/ 395 h 606"/>
                <a:gd name="T14" fmla="*/ 202 w 270"/>
                <a:gd name="T15" fmla="*/ 258 h 606"/>
                <a:gd name="T16" fmla="*/ 216 w 270"/>
                <a:gd name="T17" fmla="*/ 24 h 60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0"/>
                <a:gd name="T28" fmla="*/ 0 h 606"/>
                <a:gd name="T29" fmla="*/ 270 w 270"/>
                <a:gd name="T30" fmla="*/ 606 h 60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0" h="606">
                  <a:moveTo>
                    <a:pt x="216" y="24"/>
                  </a:moveTo>
                  <a:cubicBezTo>
                    <a:pt x="191" y="0"/>
                    <a:pt x="152" y="1"/>
                    <a:pt x="128" y="25"/>
                  </a:cubicBezTo>
                  <a:cubicBezTo>
                    <a:pt x="13" y="143"/>
                    <a:pt x="13" y="143"/>
                    <a:pt x="13" y="143"/>
                  </a:cubicBezTo>
                  <a:cubicBezTo>
                    <a:pt x="0" y="435"/>
                    <a:pt x="0" y="435"/>
                    <a:pt x="0" y="435"/>
                  </a:cubicBezTo>
                  <a:cubicBezTo>
                    <a:pt x="0" y="437"/>
                    <a:pt x="41" y="471"/>
                    <a:pt x="42" y="472"/>
                  </a:cubicBezTo>
                  <a:cubicBezTo>
                    <a:pt x="173" y="606"/>
                    <a:pt x="173" y="606"/>
                    <a:pt x="173" y="606"/>
                  </a:cubicBezTo>
                  <a:cubicBezTo>
                    <a:pt x="192" y="465"/>
                    <a:pt x="151" y="414"/>
                    <a:pt x="120" y="395"/>
                  </a:cubicBezTo>
                  <a:cubicBezTo>
                    <a:pt x="202" y="258"/>
                    <a:pt x="202" y="258"/>
                    <a:pt x="202" y="258"/>
                  </a:cubicBezTo>
                  <a:cubicBezTo>
                    <a:pt x="270" y="189"/>
                    <a:pt x="268" y="76"/>
                    <a:pt x="216" y="24"/>
                  </a:cubicBezTo>
                  <a:close/>
                </a:path>
              </a:pathLst>
            </a:custGeom>
            <a:solidFill>
              <a:srgbClr val="D5B27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Freeform 19"/>
            <p:cNvSpPr>
              <a:spLocks noChangeArrowheads="1"/>
            </p:cNvSpPr>
            <p:nvPr/>
          </p:nvSpPr>
          <p:spPr bwMode="auto">
            <a:xfrm>
              <a:off x="6917134" y="4317702"/>
              <a:ext cx="760413" cy="782638"/>
            </a:xfrm>
            <a:custGeom>
              <a:avLst/>
              <a:gdLst>
                <a:gd name="T0" fmla="*/ 132 w 419"/>
                <a:gd name="T1" fmla="*/ 30 h 432"/>
                <a:gd name="T2" fmla="*/ 43 w 419"/>
                <a:gd name="T3" fmla="*/ 271 h 432"/>
                <a:gd name="T4" fmla="*/ 287 w 419"/>
                <a:gd name="T5" fmla="*/ 402 h 432"/>
                <a:gd name="T6" fmla="*/ 376 w 419"/>
                <a:gd name="T7" fmla="*/ 161 h 432"/>
                <a:gd name="T8" fmla="*/ 132 w 419"/>
                <a:gd name="T9" fmla="*/ 30 h 432"/>
                <a:gd name="T10" fmla="*/ 0 60000 65536"/>
                <a:gd name="T11" fmla="*/ 0 60000 65536"/>
                <a:gd name="T12" fmla="*/ 0 60000 65536"/>
                <a:gd name="T13" fmla="*/ 0 60000 65536"/>
                <a:gd name="T14" fmla="*/ 0 60000 65536"/>
                <a:gd name="T15" fmla="*/ 0 w 419"/>
                <a:gd name="T16" fmla="*/ 0 h 432"/>
                <a:gd name="T17" fmla="*/ 419 w 419"/>
                <a:gd name="T18" fmla="*/ 432 h 432"/>
              </a:gdLst>
              <a:ahLst/>
              <a:cxnLst>
                <a:cxn ang="T10">
                  <a:pos x="T0" y="T1"/>
                </a:cxn>
                <a:cxn ang="T11">
                  <a:pos x="T2" y="T3"/>
                </a:cxn>
                <a:cxn ang="T12">
                  <a:pos x="T4" y="T5"/>
                </a:cxn>
                <a:cxn ang="T13">
                  <a:pos x="T6" y="T7"/>
                </a:cxn>
                <a:cxn ang="T14">
                  <a:pos x="T8" y="T9"/>
                </a:cxn>
              </a:cxnLst>
              <a:rect l="T15" t="T16" r="T17" b="T18"/>
              <a:pathLst>
                <a:path w="419" h="432">
                  <a:moveTo>
                    <a:pt x="132" y="30"/>
                  </a:moveTo>
                  <a:cubicBezTo>
                    <a:pt x="40" y="60"/>
                    <a:pt x="0" y="168"/>
                    <a:pt x="43" y="271"/>
                  </a:cubicBezTo>
                  <a:cubicBezTo>
                    <a:pt x="85" y="373"/>
                    <a:pt x="195" y="432"/>
                    <a:pt x="287" y="402"/>
                  </a:cubicBezTo>
                  <a:cubicBezTo>
                    <a:pt x="379" y="372"/>
                    <a:pt x="419" y="264"/>
                    <a:pt x="376" y="161"/>
                  </a:cubicBezTo>
                  <a:cubicBezTo>
                    <a:pt x="333" y="59"/>
                    <a:pt x="224" y="0"/>
                    <a:pt x="132" y="30"/>
                  </a:cubicBezTo>
                  <a:close/>
                </a:path>
              </a:pathLst>
            </a:custGeom>
            <a:solidFill>
              <a:srgbClr val="D5B27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Freeform 13"/>
            <p:cNvSpPr>
              <a:spLocks noChangeArrowheads="1"/>
            </p:cNvSpPr>
            <p:nvPr/>
          </p:nvSpPr>
          <p:spPr bwMode="auto">
            <a:xfrm>
              <a:off x="7568009" y="3046115"/>
              <a:ext cx="3354388" cy="2263775"/>
            </a:xfrm>
            <a:custGeom>
              <a:avLst/>
              <a:gdLst>
                <a:gd name="T0" fmla="*/ 1849 w 1849"/>
                <a:gd name="T1" fmla="*/ 1074 h 1248"/>
                <a:gd name="T2" fmla="*/ 1849 w 1849"/>
                <a:gd name="T3" fmla="*/ 174 h 1248"/>
                <a:gd name="T4" fmla="*/ 1675 w 1849"/>
                <a:gd name="T5" fmla="*/ 0 h 1248"/>
                <a:gd name="T6" fmla="*/ 174 w 1849"/>
                <a:gd name="T7" fmla="*/ 0 h 1248"/>
                <a:gd name="T8" fmla="*/ 0 w 1849"/>
                <a:gd name="T9" fmla="*/ 174 h 1248"/>
                <a:gd name="T10" fmla="*/ 0 w 1849"/>
                <a:gd name="T11" fmla="*/ 1074 h 1248"/>
                <a:gd name="T12" fmla="*/ 174 w 1849"/>
                <a:gd name="T13" fmla="*/ 1248 h 1248"/>
                <a:gd name="T14" fmla="*/ 1675 w 1849"/>
                <a:gd name="T15" fmla="*/ 1248 h 1248"/>
                <a:gd name="T16" fmla="*/ 1849 w 1849"/>
                <a:gd name="T17" fmla="*/ 1074 h 12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49"/>
                <a:gd name="T28" fmla="*/ 0 h 1248"/>
                <a:gd name="T29" fmla="*/ 1849 w 1849"/>
                <a:gd name="T30" fmla="*/ 1248 h 12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49" h="1248">
                  <a:moveTo>
                    <a:pt x="1849" y="1074"/>
                  </a:moveTo>
                  <a:cubicBezTo>
                    <a:pt x="1849" y="174"/>
                    <a:pt x="1849" y="174"/>
                    <a:pt x="1849" y="174"/>
                  </a:cubicBezTo>
                  <a:cubicBezTo>
                    <a:pt x="1849" y="78"/>
                    <a:pt x="1771" y="0"/>
                    <a:pt x="1675" y="0"/>
                  </a:cubicBezTo>
                  <a:cubicBezTo>
                    <a:pt x="174" y="0"/>
                    <a:pt x="174" y="0"/>
                    <a:pt x="174" y="0"/>
                  </a:cubicBezTo>
                  <a:cubicBezTo>
                    <a:pt x="79" y="0"/>
                    <a:pt x="0" y="78"/>
                    <a:pt x="0" y="174"/>
                  </a:cubicBezTo>
                  <a:cubicBezTo>
                    <a:pt x="0" y="1074"/>
                    <a:pt x="0" y="1074"/>
                    <a:pt x="0" y="1074"/>
                  </a:cubicBezTo>
                  <a:cubicBezTo>
                    <a:pt x="0" y="1170"/>
                    <a:pt x="79" y="1248"/>
                    <a:pt x="174" y="1248"/>
                  </a:cubicBezTo>
                  <a:cubicBezTo>
                    <a:pt x="1675" y="1248"/>
                    <a:pt x="1675" y="1248"/>
                    <a:pt x="1675" y="1248"/>
                  </a:cubicBezTo>
                  <a:cubicBezTo>
                    <a:pt x="1771" y="1248"/>
                    <a:pt x="1849" y="1170"/>
                    <a:pt x="1849" y="1074"/>
                  </a:cubicBezTo>
                  <a:close/>
                </a:path>
              </a:pathLst>
            </a:custGeom>
            <a:solidFill>
              <a:srgbClr val="0006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14"/>
            <p:cNvSpPr>
              <a:spLocks noChangeArrowheads="1"/>
            </p:cNvSpPr>
            <p:nvPr/>
          </p:nvSpPr>
          <p:spPr bwMode="auto">
            <a:xfrm>
              <a:off x="8152209" y="3046115"/>
              <a:ext cx="2770188" cy="1538287"/>
            </a:xfrm>
            <a:custGeom>
              <a:avLst/>
              <a:gdLst>
                <a:gd name="T0" fmla="*/ 1527 w 1527"/>
                <a:gd name="T1" fmla="*/ 848 h 848"/>
                <a:gd name="T2" fmla="*/ 0 w 1527"/>
                <a:gd name="T3" fmla="*/ 0 h 848"/>
                <a:gd name="T4" fmla="*/ 1352 w 1527"/>
                <a:gd name="T5" fmla="*/ 0 h 848"/>
                <a:gd name="T6" fmla="*/ 1527 w 1527"/>
                <a:gd name="T7" fmla="*/ 174 h 848"/>
                <a:gd name="T8" fmla="*/ 1527 w 1527"/>
                <a:gd name="T9" fmla="*/ 848 h 848"/>
                <a:gd name="T10" fmla="*/ 0 60000 65536"/>
                <a:gd name="T11" fmla="*/ 0 60000 65536"/>
                <a:gd name="T12" fmla="*/ 0 60000 65536"/>
                <a:gd name="T13" fmla="*/ 0 60000 65536"/>
                <a:gd name="T14" fmla="*/ 0 60000 65536"/>
                <a:gd name="T15" fmla="*/ 0 w 1527"/>
                <a:gd name="T16" fmla="*/ 0 h 848"/>
                <a:gd name="T17" fmla="*/ 1527 w 1527"/>
                <a:gd name="T18" fmla="*/ 848 h 848"/>
              </a:gdLst>
              <a:ahLst/>
              <a:cxnLst>
                <a:cxn ang="T10">
                  <a:pos x="T0" y="T1"/>
                </a:cxn>
                <a:cxn ang="T11">
                  <a:pos x="T2" y="T3"/>
                </a:cxn>
                <a:cxn ang="T12">
                  <a:pos x="T4" y="T5"/>
                </a:cxn>
                <a:cxn ang="T13">
                  <a:pos x="T6" y="T7"/>
                </a:cxn>
                <a:cxn ang="T14">
                  <a:pos x="T8" y="T9"/>
                </a:cxn>
              </a:cxnLst>
              <a:rect l="T15" t="T16" r="T17" b="T18"/>
              <a:pathLst>
                <a:path w="1527" h="848">
                  <a:moveTo>
                    <a:pt x="1527" y="848"/>
                  </a:moveTo>
                  <a:cubicBezTo>
                    <a:pt x="0" y="0"/>
                    <a:pt x="0" y="0"/>
                    <a:pt x="0" y="0"/>
                  </a:cubicBezTo>
                  <a:cubicBezTo>
                    <a:pt x="1352" y="0"/>
                    <a:pt x="1352" y="0"/>
                    <a:pt x="1352" y="0"/>
                  </a:cubicBezTo>
                  <a:cubicBezTo>
                    <a:pt x="1448" y="0"/>
                    <a:pt x="1527" y="78"/>
                    <a:pt x="1527" y="174"/>
                  </a:cubicBezTo>
                  <a:lnTo>
                    <a:pt x="1527" y="848"/>
                  </a:lnTo>
                  <a:close/>
                </a:path>
              </a:pathLst>
            </a:custGeom>
            <a:solidFill>
              <a:srgbClr val="5E5D5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Freeform 15"/>
            <p:cNvSpPr>
              <a:spLocks noChangeArrowheads="1"/>
            </p:cNvSpPr>
            <p:nvPr/>
          </p:nvSpPr>
          <p:spPr bwMode="auto">
            <a:xfrm>
              <a:off x="8091884" y="3058815"/>
              <a:ext cx="2447925" cy="2076450"/>
            </a:xfrm>
            <a:custGeom>
              <a:avLst/>
              <a:gdLst>
                <a:gd name="T0" fmla="*/ 918 w 918"/>
                <a:gd name="T1" fmla="*/ 0 h 779"/>
                <a:gd name="T2" fmla="*/ 712 w 918"/>
                <a:gd name="T3" fmla="*/ 347 h 779"/>
                <a:gd name="T4" fmla="*/ 399 w 918"/>
                <a:gd name="T5" fmla="*/ 389 h 779"/>
                <a:gd name="T6" fmla="*/ 193 w 918"/>
                <a:gd name="T7" fmla="*/ 779 h 779"/>
                <a:gd name="T8" fmla="*/ 0 w 918"/>
                <a:gd name="T9" fmla="*/ 779 h 779"/>
                <a:gd name="T10" fmla="*/ 0 w 918"/>
                <a:gd name="T11" fmla="*/ 725 h 779"/>
                <a:gd name="T12" fmla="*/ 288 w 918"/>
                <a:gd name="T13" fmla="*/ 303 h 779"/>
                <a:gd name="T14" fmla="*/ 638 w 918"/>
                <a:gd name="T15" fmla="*/ 264 h 779"/>
                <a:gd name="T16" fmla="*/ 813 w 918"/>
                <a:gd name="T17" fmla="*/ 0 h 779"/>
                <a:gd name="T18" fmla="*/ 918 w 918"/>
                <a:gd name="T19" fmla="*/ 0 h 77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8"/>
                <a:gd name="T31" fmla="*/ 0 h 779"/>
                <a:gd name="T32" fmla="*/ 918 w 918"/>
                <a:gd name="T33" fmla="*/ 779 h 77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8" h="779">
                  <a:moveTo>
                    <a:pt x="918" y="0"/>
                  </a:moveTo>
                  <a:lnTo>
                    <a:pt x="712" y="347"/>
                  </a:lnTo>
                  <a:lnTo>
                    <a:pt x="399" y="389"/>
                  </a:lnTo>
                  <a:lnTo>
                    <a:pt x="193" y="779"/>
                  </a:lnTo>
                  <a:lnTo>
                    <a:pt x="0" y="779"/>
                  </a:lnTo>
                  <a:lnTo>
                    <a:pt x="0" y="725"/>
                  </a:lnTo>
                  <a:lnTo>
                    <a:pt x="288" y="303"/>
                  </a:lnTo>
                  <a:lnTo>
                    <a:pt x="638" y="264"/>
                  </a:lnTo>
                  <a:lnTo>
                    <a:pt x="813" y="0"/>
                  </a:lnTo>
                  <a:lnTo>
                    <a:pt x="918" y="0"/>
                  </a:lnTo>
                  <a:close/>
                </a:path>
              </a:pathLst>
            </a:custGeom>
            <a:solidFill>
              <a:srgbClr val="0006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Freeform 16"/>
            <p:cNvSpPr>
              <a:spLocks noChangeArrowheads="1"/>
            </p:cNvSpPr>
            <p:nvPr/>
          </p:nvSpPr>
          <p:spPr bwMode="auto">
            <a:xfrm>
              <a:off x="8122047" y="3220740"/>
              <a:ext cx="2600325" cy="1914525"/>
            </a:xfrm>
            <a:custGeom>
              <a:avLst/>
              <a:gdLst>
                <a:gd name="T0" fmla="*/ 1432 w 1432"/>
                <a:gd name="T1" fmla="*/ 1038 h 1042"/>
                <a:gd name="T2" fmla="*/ 1432 w 1432"/>
                <a:gd name="T3" fmla="*/ 4 h 1042"/>
                <a:gd name="T4" fmla="*/ 1429 w 1432"/>
                <a:gd name="T5" fmla="*/ 0 h 1042"/>
                <a:gd name="T6" fmla="*/ 4 w 1432"/>
                <a:gd name="T7" fmla="*/ 0 h 1042"/>
                <a:gd name="T8" fmla="*/ 0 w 1432"/>
                <a:gd name="T9" fmla="*/ 4 h 1042"/>
                <a:gd name="T10" fmla="*/ 0 w 1432"/>
                <a:gd name="T11" fmla="*/ 1038 h 1042"/>
                <a:gd name="T12" fmla="*/ 4 w 1432"/>
                <a:gd name="T13" fmla="*/ 1042 h 1042"/>
                <a:gd name="T14" fmla="*/ 1429 w 1432"/>
                <a:gd name="T15" fmla="*/ 1042 h 1042"/>
                <a:gd name="T16" fmla="*/ 1432 w 1432"/>
                <a:gd name="T17" fmla="*/ 1038 h 10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32"/>
                <a:gd name="T28" fmla="*/ 0 h 1042"/>
                <a:gd name="T29" fmla="*/ 1432 w 1432"/>
                <a:gd name="T30" fmla="*/ 1042 h 104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32" h="1042">
                  <a:moveTo>
                    <a:pt x="1432" y="1038"/>
                  </a:moveTo>
                  <a:cubicBezTo>
                    <a:pt x="1432" y="4"/>
                    <a:pt x="1432" y="4"/>
                    <a:pt x="1432" y="4"/>
                  </a:cubicBezTo>
                  <a:cubicBezTo>
                    <a:pt x="1432" y="2"/>
                    <a:pt x="1431" y="0"/>
                    <a:pt x="1429" y="0"/>
                  </a:cubicBezTo>
                  <a:cubicBezTo>
                    <a:pt x="4" y="0"/>
                    <a:pt x="4" y="0"/>
                    <a:pt x="4" y="0"/>
                  </a:cubicBezTo>
                  <a:cubicBezTo>
                    <a:pt x="2" y="0"/>
                    <a:pt x="0" y="2"/>
                    <a:pt x="0" y="4"/>
                  </a:cubicBezTo>
                  <a:cubicBezTo>
                    <a:pt x="0" y="1038"/>
                    <a:pt x="0" y="1038"/>
                    <a:pt x="0" y="1038"/>
                  </a:cubicBezTo>
                  <a:cubicBezTo>
                    <a:pt x="0" y="1040"/>
                    <a:pt x="2" y="1042"/>
                    <a:pt x="4" y="1042"/>
                  </a:cubicBezTo>
                  <a:cubicBezTo>
                    <a:pt x="1429" y="1042"/>
                    <a:pt x="1429" y="1042"/>
                    <a:pt x="1429" y="1042"/>
                  </a:cubicBezTo>
                  <a:cubicBezTo>
                    <a:pt x="1431" y="1042"/>
                    <a:pt x="1432" y="1040"/>
                    <a:pt x="1432" y="1038"/>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Oval 18"/>
            <p:cNvSpPr>
              <a:spLocks noChangeArrowheads="1"/>
            </p:cNvSpPr>
            <p:nvPr/>
          </p:nvSpPr>
          <p:spPr bwMode="auto">
            <a:xfrm>
              <a:off x="7707709" y="4095452"/>
              <a:ext cx="161925" cy="165100"/>
            </a:xfrm>
            <a:prstGeom prst="ellipse">
              <a:avLst/>
            </a:prstGeom>
            <a:solidFill>
              <a:srgbClr val="5E5D5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66"/>
            <p:cNvSpPr>
              <a:spLocks noChangeArrowheads="1"/>
            </p:cNvSpPr>
            <p:nvPr/>
          </p:nvSpPr>
          <p:spPr bwMode="auto">
            <a:xfrm>
              <a:off x="6812359" y="3622377"/>
              <a:ext cx="912813" cy="993775"/>
            </a:xfrm>
            <a:custGeom>
              <a:avLst/>
              <a:gdLst>
                <a:gd name="T0" fmla="*/ 449 w 503"/>
                <a:gd name="T1" fmla="*/ 24 h 548"/>
                <a:gd name="T2" fmla="*/ 361 w 503"/>
                <a:gd name="T3" fmla="*/ 25 h 548"/>
                <a:gd name="T4" fmla="*/ 69 w 503"/>
                <a:gd name="T5" fmla="*/ 324 h 548"/>
                <a:gd name="T6" fmla="*/ 43 w 503"/>
                <a:gd name="T7" fmla="*/ 506 h 548"/>
                <a:gd name="T8" fmla="*/ 43 w 503"/>
                <a:gd name="T9" fmla="*/ 506 h 548"/>
                <a:gd name="T10" fmla="*/ 196 w 503"/>
                <a:gd name="T11" fmla="*/ 505 h 548"/>
                <a:gd name="T12" fmla="*/ 436 w 503"/>
                <a:gd name="T13" fmla="*/ 258 h 548"/>
                <a:gd name="T14" fmla="*/ 449 w 503"/>
                <a:gd name="T15" fmla="*/ 24 h 548"/>
                <a:gd name="T16" fmla="*/ 0 60000 65536"/>
                <a:gd name="T17" fmla="*/ 0 60000 65536"/>
                <a:gd name="T18" fmla="*/ 0 60000 65536"/>
                <a:gd name="T19" fmla="*/ 0 60000 65536"/>
                <a:gd name="T20" fmla="*/ 0 60000 65536"/>
                <a:gd name="T21" fmla="*/ 0 60000 65536"/>
                <a:gd name="T22" fmla="*/ 0 60000 65536"/>
                <a:gd name="T23" fmla="*/ 0 60000 65536"/>
                <a:gd name="T24" fmla="*/ 0 w 503"/>
                <a:gd name="T25" fmla="*/ 0 h 548"/>
                <a:gd name="T26" fmla="*/ 503 w 503"/>
                <a:gd name="T27" fmla="*/ 548 h 5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3" h="548">
                  <a:moveTo>
                    <a:pt x="449" y="24"/>
                  </a:moveTo>
                  <a:cubicBezTo>
                    <a:pt x="425" y="0"/>
                    <a:pt x="385" y="0"/>
                    <a:pt x="361" y="25"/>
                  </a:cubicBezTo>
                  <a:cubicBezTo>
                    <a:pt x="69" y="324"/>
                    <a:pt x="69" y="324"/>
                    <a:pt x="69" y="324"/>
                  </a:cubicBezTo>
                  <a:cubicBezTo>
                    <a:pt x="28" y="367"/>
                    <a:pt x="0" y="464"/>
                    <a:pt x="43" y="506"/>
                  </a:cubicBezTo>
                  <a:cubicBezTo>
                    <a:pt x="43" y="506"/>
                    <a:pt x="43" y="506"/>
                    <a:pt x="43" y="506"/>
                  </a:cubicBezTo>
                  <a:cubicBezTo>
                    <a:pt x="85" y="548"/>
                    <a:pt x="154" y="547"/>
                    <a:pt x="196" y="505"/>
                  </a:cubicBezTo>
                  <a:cubicBezTo>
                    <a:pt x="436" y="258"/>
                    <a:pt x="436" y="258"/>
                    <a:pt x="436" y="258"/>
                  </a:cubicBezTo>
                  <a:cubicBezTo>
                    <a:pt x="503" y="189"/>
                    <a:pt x="502" y="75"/>
                    <a:pt x="449" y="24"/>
                  </a:cubicBezTo>
                  <a:close/>
                </a:path>
              </a:pathLst>
            </a:custGeom>
            <a:solidFill>
              <a:srgbClr val="E7D1A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Freeform 67"/>
            <p:cNvSpPr>
              <a:spLocks noChangeArrowheads="1"/>
            </p:cNvSpPr>
            <p:nvPr/>
          </p:nvSpPr>
          <p:spPr bwMode="auto">
            <a:xfrm>
              <a:off x="6802834" y="4258965"/>
              <a:ext cx="773113" cy="855662"/>
            </a:xfrm>
            <a:custGeom>
              <a:avLst/>
              <a:gdLst>
                <a:gd name="T0" fmla="*/ 122 w 426"/>
                <a:gd name="T1" fmla="*/ 33 h 472"/>
                <a:gd name="T2" fmla="*/ 50 w 426"/>
                <a:gd name="T3" fmla="*/ 295 h 472"/>
                <a:gd name="T4" fmla="*/ 303 w 426"/>
                <a:gd name="T5" fmla="*/ 439 h 472"/>
                <a:gd name="T6" fmla="*/ 376 w 426"/>
                <a:gd name="T7" fmla="*/ 176 h 472"/>
                <a:gd name="T8" fmla="*/ 122 w 426"/>
                <a:gd name="T9" fmla="*/ 33 h 472"/>
                <a:gd name="T10" fmla="*/ 0 60000 65536"/>
                <a:gd name="T11" fmla="*/ 0 60000 65536"/>
                <a:gd name="T12" fmla="*/ 0 60000 65536"/>
                <a:gd name="T13" fmla="*/ 0 60000 65536"/>
                <a:gd name="T14" fmla="*/ 0 60000 65536"/>
                <a:gd name="T15" fmla="*/ 0 w 426"/>
                <a:gd name="T16" fmla="*/ 0 h 472"/>
                <a:gd name="T17" fmla="*/ 426 w 426"/>
                <a:gd name="T18" fmla="*/ 472 h 472"/>
              </a:gdLst>
              <a:ahLst/>
              <a:cxnLst>
                <a:cxn ang="T10">
                  <a:pos x="T0" y="T1"/>
                </a:cxn>
                <a:cxn ang="T11">
                  <a:pos x="T2" y="T3"/>
                </a:cxn>
                <a:cxn ang="T12">
                  <a:pos x="T4" y="T5"/>
                </a:cxn>
                <a:cxn ang="T13">
                  <a:pos x="T6" y="T7"/>
                </a:cxn>
                <a:cxn ang="T14">
                  <a:pos x="T8" y="T9"/>
                </a:cxn>
              </a:cxnLst>
              <a:rect l="T15" t="T16" r="T17" b="T18"/>
              <a:pathLst>
                <a:path w="426" h="472">
                  <a:moveTo>
                    <a:pt x="122" y="33"/>
                  </a:moveTo>
                  <a:cubicBezTo>
                    <a:pt x="32" y="66"/>
                    <a:pt x="0" y="183"/>
                    <a:pt x="50" y="295"/>
                  </a:cubicBezTo>
                  <a:cubicBezTo>
                    <a:pt x="100" y="407"/>
                    <a:pt x="213" y="472"/>
                    <a:pt x="303" y="439"/>
                  </a:cubicBezTo>
                  <a:cubicBezTo>
                    <a:pt x="393" y="406"/>
                    <a:pt x="426" y="288"/>
                    <a:pt x="376" y="176"/>
                  </a:cubicBezTo>
                  <a:cubicBezTo>
                    <a:pt x="326" y="64"/>
                    <a:pt x="212" y="0"/>
                    <a:pt x="122" y="33"/>
                  </a:cubicBezTo>
                  <a:close/>
                </a:path>
              </a:pathLst>
            </a:custGeom>
            <a:solidFill>
              <a:srgbClr val="E7D1A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Freeform 68"/>
            <p:cNvSpPr>
              <a:spLocks noChangeArrowheads="1"/>
            </p:cNvSpPr>
            <p:nvPr/>
          </p:nvSpPr>
          <p:spPr bwMode="auto">
            <a:xfrm>
              <a:off x="7353697" y="3628727"/>
              <a:ext cx="242887" cy="244475"/>
            </a:xfrm>
            <a:custGeom>
              <a:avLst/>
              <a:gdLst>
                <a:gd name="T0" fmla="*/ 0 w 134"/>
                <a:gd name="T1" fmla="*/ 93 h 134"/>
                <a:gd name="T2" fmla="*/ 95 w 134"/>
                <a:gd name="T3" fmla="*/ 134 h 134"/>
                <a:gd name="T4" fmla="*/ 92 w 134"/>
                <a:gd name="T5" fmla="*/ 0 h 134"/>
                <a:gd name="T6" fmla="*/ 0 w 134"/>
                <a:gd name="T7" fmla="*/ 93 h 134"/>
                <a:gd name="T8" fmla="*/ 0 60000 65536"/>
                <a:gd name="T9" fmla="*/ 0 60000 65536"/>
                <a:gd name="T10" fmla="*/ 0 60000 65536"/>
                <a:gd name="T11" fmla="*/ 0 60000 65536"/>
                <a:gd name="T12" fmla="*/ 0 w 134"/>
                <a:gd name="T13" fmla="*/ 0 h 134"/>
                <a:gd name="T14" fmla="*/ 134 w 134"/>
                <a:gd name="T15" fmla="*/ 134 h 134"/>
              </a:gdLst>
              <a:ahLst/>
              <a:cxnLst>
                <a:cxn ang="T8">
                  <a:pos x="T0" y="T1"/>
                </a:cxn>
                <a:cxn ang="T9">
                  <a:pos x="T2" y="T3"/>
                </a:cxn>
                <a:cxn ang="T10">
                  <a:pos x="T4" y="T5"/>
                </a:cxn>
                <a:cxn ang="T11">
                  <a:pos x="T6" y="T7"/>
                </a:cxn>
              </a:cxnLst>
              <a:rect l="T12" t="T13" r="T14" b="T15"/>
              <a:pathLst>
                <a:path w="134" h="134">
                  <a:moveTo>
                    <a:pt x="0" y="93"/>
                  </a:moveTo>
                  <a:cubicBezTo>
                    <a:pt x="41" y="117"/>
                    <a:pt x="60" y="126"/>
                    <a:pt x="95" y="134"/>
                  </a:cubicBezTo>
                  <a:cubicBezTo>
                    <a:pt x="134" y="94"/>
                    <a:pt x="129" y="18"/>
                    <a:pt x="92" y="0"/>
                  </a:cubicBezTo>
                  <a:cubicBezTo>
                    <a:pt x="70" y="8"/>
                    <a:pt x="18" y="72"/>
                    <a:pt x="0" y="93"/>
                  </a:cubicBezTo>
                  <a:close/>
                </a:path>
              </a:pathLst>
            </a:custGeom>
            <a:solidFill>
              <a:srgbClr val="F7ECD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Freeform 17"/>
            <p:cNvSpPr>
              <a:spLocks noChangeArrowheads="1"/>
            </p:cNvSpPr>
            <p:nvPr/>
          </p:nvSpPr>
          <p:spPr bwMode="auto">
            <a:xfrm>
              <a:off x="8114109" y="3220740"/>
              <a:ext cx="2333625" cy="1914525"/>
            </a:xfrm>
            <a:custGeom>
              <a:avLst/>
              <a:gdLst>
                <a:gd name="T0" fmla="*/ 1287 w 1287"/>
                <a:gd name="T1" fmla="*/ 0 h 1042"/>
                <a:gd name="T2" fmla="*/ 1126 w 1287"/>
                <a:gd name="T3" fmla="*/ 0 h 1042"/>
                <a:gd name="T4" fmla="*/ 937 w 1287"/>
                <a:gd name="T5" fmla="*/ 286 h 1042"/>
                <a:gd name="T6" fmla="*/ 423 w 1287"/>
                <a:gd name="T7" fmla="*/ 343 h 1042"/>
                <a:gd name="T8" fmla="*/ 0 w 1287"/>
                <a:gd name="T9" fmla="*/ 963 h 1042"/>
                <a:gd name="T10" fmla="*/ 0 w 1287"/>
                <a:gd name="T11" fmla="*/ 1038 h 1042"/>
                <a:gd name="T12" fmla="*/ 3 w 1287"/>
                <a:gd name="T13" fmla="*/ 1042 h 1042"/>
                <a:gd name="T14" fmla="*/ 283 w 1287"/>
                <a:gd name="T15" fmla="*/ 1042 h 1042"/>
                <a:gd name="T16" fmla="*/ 586 w 1287"/>
                <a:gd name="T17" fmla="*/ 469 h 1042"/>
                <a:gd name="T18" fmla="*/ 1046 w 1287"/>
                <a:gd name="T19" fmla="*/ 408 h 1042"/>
                <a:gd name="T20" fmla="*/ 1287 w 1287"/>
                <a:gd name="T21" fmla="*/ 0 h 104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87"/>
                <a:gd name="T34" fmla="*/ 0 h 1042"/>
                <a:gd name="T35" fmla="*/ 1287 w 1287"/>
                <a:gd name="T36" fmla="*/ 1042 h 104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87" h="1042">
                  <a:moveTo>
                    <a:pt x="1287" y="0"/>
                  </a:moveTo>
                  <a:cubicBezTo>
                    <a:pt x="1126" y="0"/>
                    <a:pt x="1126" y="0"/>
                    <a:pt x="1126" y="0"/>
                  </a:cubicBezTo>
                  <a:cubicBezTo>
                    <a:pt x="937" y="286"/>
                    <a:pt x="937" y="286"/>
                    <a:pt x="937" y="286"/>
                  </a:cubicBezTo>
                  <a:cubicBezTo>
                    <a:pt x="423" y="343"/>
                    <a:pt x="423" y="343"/>
                    <a:pt x="423" y="343"/>
                  </a:cubicBezTo>
                  <a:cubicBezTo>
                    <a:pt x="0" y="963"/>
                    <a:pt x="0" y="963"/>
                    <a:pt x="0" y="963"/>
                  </a:cubicBezTo>
                  <a:cubicBezTo>
                    <a:pt x="0" y="1038"/>
                    <a:pt x="0" y="1038"/>
                    <a:pt x="0" y="1038"/>
                  </a:cubicBezTo>
                  <a:cubicBezTo>
                    <a:pt x="0" y="1040"/>
                    <a:pt x="1" y="1042"/>
                    <a:pt x="3" y="1042"/>
                  </a:cubicBezTo>
                  <a:cubicBezTo>
                    <a:pt x="283" y="1042"/>
                    <a:pt x="283" y="1042"/>
                    <a:pt x="283" y="1042"/>
                  </a:cubicBezTo>
                  <a:cubicBezTo>
                    <a:pt x="586" y="469"/>
                    <a:pt x="586" y="469"/>
                    <a:pt x="586" y="469"/>
                  </a:cubicBezTo>
                  <a:cubicBezTo>
                    <a:pt x="1046" y="408"/>
                    <a:pt x="1046" y="408"/>
                    <a:pt x="1046" y="408"/>
                  </a:cubicBezTo>
                  <a:lnTo>
                    <a:pt x="1287" y="0"/>
                  </a:ln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Freeform 23"/>
            <p:cNvSpPr>
              <a:spLocks noChangeArrowheads="1"/>
            </p:cNvSpPr>
            <p:nvPr/>
          </p:nvSpPr>
          <p:spPr bwMode="auto">
            <a:xfrm>
              <a:off x="8114109" y="1555452"/>
              <a:ext cx="3027363" cy="3579813"/>
            </a:xfrm>
            <a:custGeom>
              <a:avLst/>
              <a:gdLst>
                <a:gd name="T0" fmla="*/ 1135 w 1135"/>
                <a:gd name="T1" fmla="*/ 185 h 1343"/>
                <a:gd name="T2" fmla="*/ 1133 w 1135"/>
                <a:gd name="T3" fmla="*/ 296 h 1343"/>
                <a:gd name="T4" fmla="*/ 1034 w 1135"/>
                <a:gd name="T5" fmla="*/ 242 h 1343"/>
                <a:gd name="T6" fmla="*/ 712 w 1135"/>
                <a:gd name="T7" fmla="*/ 857 h 1343"/>
                <a:gd name="T8" fmla="*/ 399 w 1135"/>
                <a:gd name="T9" fmla="*/ 903 h 1343"/>
                <a:gd name="T10" fmla="*/ 192 w 1135"/>
                <a:gd name="T11" fmla="*/ 1343 h 1343"/>
                <a:gd name="T12" fmla="*/ 0 w 1135"/>
                <a:gd name="T13" fmla="*/ 1343 h 1343"/>
                <a:gd name="T14" fmla="*/ 0 w 1135"/>
                <a:gd name="T15" fmla="*/ 1283 h 1343"/>
                <a:gd name="T16" fmla="*/ 287 w 1135"/>
                <a:gd name="T17" fmla="*/ 807 h 1343"/>
                <a:gd name="T18" fmla="*/ 637 w 1135"/>
                <a:gd name="T19" fmla="*/ 763 h 1343"/>
                <a:gd name="T20" fmla="*/ 965 w 1135"/>
                <a:gd name="T21" fmla="*/ 205 h 1343"/>
                <a:gd name="T22" fmla="*/ 867 w 1135"/>
                <a:gd name="T23" fmla="*/ 152 h 1343"/>
                <a:gd name="T24" fmla="*/ 1135 w 1135"/>
                <a:gd name="T25" fmla="*/ 0 h 1343"/>
                <a:gd name="T26" fmla="*/ 1135 w 1135"/>
                <a:gd name="T27" fmla="*/ 117 h 1343"/>
                <a:gd name="T28" fmla="*/ 1135 w 1135"/>
                <a:gd name="T29" fmla="*/ 185 h 13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35"/>
                <a:gd name="T46" fmla="*/ 0 h 1343"/>
                <a:gd name="T47" fmla="*/ 1135 w 1135"/>
                <a:gd name="T48" fmla="*/ 1343 h 13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35" h="1343">
                  <a:moveTo>
                    <a:pt x="1135" y="185"/>
                  </a:moveTo>
                  <a:lnTo>
                    <a:pt x="1133" y="296"/>
                  </a:lnTo>
                  <a:lnTo>
                    <a:pt x="1034" y="242"/>
                  </a:lnTo>
                  <a:lnTo>
                    <a:pt x="712" y="857"/>
                  </a:lnTo>
                  <a:lnTo>
                    <a:pt x="399" y="903"/>
                  </a:lnTo>
                  <a:lnTo>
                    <a:pt x="192" y="1343"/>
                  </a:lnTo>
                  <a:lnTo>
                    <a:pt x="0" y="1343"/>
                  </a:lnTo>
                  <a:lnTo>
                    <a:pt x="0" y="1283"/>
                  </a:lnTo>
                  <a:lnTo>
                    <a:pt x="287" y="807"/>
                  </a:lnTo>
                  <a:lnTo>
                    <a:pt x="637" y="763"/>
                  </a:lnTo>
                  <a:lnTo>
                    <a:pt x="965" y="205"/>
                  </a:lnTo>
                  <a:lnTo>
                    <a:pt x="867" y="152"/>
                  </a:lnTo>
                  <a:lnTo>
                    <a:pt x="1135" y="0"/>
                  </a:lnTo>
                  <a:lnTo>
                    <a:pt x="1135" y="117"/>
                  </a:lnTo>
                  <a:lnTo>
                    <a:pt x="1135" y="185"/>
                  </a:lnTo>
                  <a:close/>
                </a:path>
              </a:pathLst>
            </a:custGeom>
            <a:solidFill>
              <a:srgbClr val="0070C0"/>
            </a:solidFill>
            <a:ln>
              <a:noFill/>
            </a:ln>
          </p:spPr>
          <p:txBody>
            <a:bodyPr/>
            <a:lstStyle/>
            <a:p>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Freeform 25"/>
            <p:cNvSpPr>
              <a:spLocks noChangeArrowheads="1"/>
            </p:cNvSpPr>
            <p:nvPr/>
          </p:nvSpPr>
          <p:spPr bwMode="auto">
            <a:xfrm>
              <a:off x="10768409" y="5220990"/>
              <a:ext cx="968375" cy="822325"/>
            </a:xfrm>
            <a:custGeom>
              <a:avLst/>
              <a:gdLst>
                <a:gd name="T0" fmla="*/ 224 w 6709"/>
                <a:gd name="T1" fmla="*/ 5648 h 6535"/>
                <a:gd name="T2" fmla="*/ 6434 w 6709"/>
                <a:gd name="T3" fmla="*/ 587 h 6535"/>
                <a:gd name="T4" fmla="*/ 224 w 6709"/>
                <a:gd name="T5" fmla="*/ 5648 h 6535"/>
                <a:gd name="T6" fmla="*/ 0 60000 65536"/>
                <a:gd name="T7" fmla="*/ 0 60000 65536"/>
                <a:gd name="T8" fmla="*/ 0 60000 65536"/>
                <a:gd name="T9" fmla="*/ 0 w 6709"/>
                <a:gd name="T10" fmla="*/ 0 h 6535"/>
                <a:gd name="T11" fmla="*/ 6709 w 6709"/>
                <a:gd name="T12" fmla="*/ 6535 h 6535"/>
              </a:gdLst>
              <a:ahLst/>
              <a:cxnLst>
                <a:cxn ang="T6">
                  <a:pos x="T0" y="T1"/>
                </a:cxn>
                <a:cxn ang="T7">
                  <a:pos x="T2" y="T3"/>
                </a:cxn>
                <a:cxn ang="T8">
                  <a:pos x="T4" y="T5"/>
                </a:cxn>
              </a:cxnLst>
              <a:rect l="T9" t="T10" r="T11" b="T12"/>
              <a:pathLst>
                <a:path w="6709" h="6535">
                  <a:moveTo>
                    <a:pt x="224" y="5648"/>
                  </a:moveTo>
                  <a:cubicBezTo>
                    <a:pt x="-1276" y="2910"/>
                    <a:pt x="5226" y="-1618"/>
                    <a:pt x="6434" y="587"/>
                  </a:cubicBezTo>
                  <a:cubicBezTo>
                    <a:pt x="8087" y="3584"/>
                    <a:pt x="1835" y="8573"/>
                    <a:pt x="224" y="5648"/>
                  </a:cubicBezTo>
                  <a:close/>
                </a:path>
              </a:pathLst>
            </a:custGeom>
            <a:solidFill>
              <a:srgbClr val="44444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Freeform 26"/>
            <p:cNvSpPr>
              <a:spLocks noChangeArrowheads="1"/>
            </p:cNvSpPr>
            <p:nvPr/>
          </p:nvSpPr>
          <p:spPr bwMode="auto">
            <a:xfrm>
              <a:off x="10768409" y="5179715"/>
              <a:ext cx="906463" cy="728662"/>
            </a:xfrm>
            <a:custGeom>
              <a:avLst/>
              <a:gdLst>
                <a:gd name="T0" fmla="*/ 281 w 10435"/>
                <a:gd name="T1" fmla="*/ 8015 h 9430"/>
                <a:gd name="T2" fmla="*/ 10090 w 10435"/>
                <a:gd name="T3" fmla="*/ 931 h 9430"/>
                <a:gd name="T4" fmla="*/ 281 w 10435"/>
                <a:gd name="T5" fmla="*/ 8015 h 9430"/>
                <a:gd name="T6" fmla="*/ 0 60000 65536"/>
                <a:gd name="T7" fmla="*/ 0 60000 65536"/>
                <a:gd name="T8" fmla="*/ 0 60000 65536"/>
                <a:gd name="T9" fmla="*/ 0 w 10435"/>
                <a:gd name="T10" fmla="*/ 0 h 9430"/>
                <a:gd name="T11" fmla="*/ 10435 w 10435"/>
                <a:gd name="T12" fmla="*/ 9430 h 9430"/>
              </a:gdLst>
              <a:ahLst/>
              <a:cxnLst>
                <a:cxn ang="T6">
                  <a:pos x="T0" y="T1"/>
                </a:cxn>
                <a:cxn ang="T7">
                  <a:pos x="T2" y="T3"/>
                </a:cxn>
                <a:cxn ang="T8">
                  <a:pos x="T4" y="T5"/>
                </a:cxn>
              </a:cxnLst>
              <a:rect l="T9" t="T10" r="T11" b="T12"/>
              <a:pathLst>
                <a:path w="10435" h="9430">
                  <a:moveTo>
                    <a:pt x="281" y="8015"/>
                  </a:moveTo>
                  <a:cubicBezTo>
                    <a:pt x="-1810" y="3885"/>
                    <a:pt x="8418" y="-2377"/>
                    <a:pt x="10090" y="931"/>
                  </a:cubicBezTo>
                  <a:cubicBezTo>
                    <a:pt x="12391" y="5458"/>
                    <a:pt x="2540" y="12449"/>
                    <a:pt x="281" y="8015"/>
                  </a:cubicBezTo>
                  <a:close/>
                </a:path>
              </a:pathLst>
            </a:custGeom>
            <a:solidFill>
              <a:srgbClr val="C4C4C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z</a:t>
              </a:r>
            </a:p>
          </p:txBody>
        </p:sp>
        <p:sp>
          <p:nvSpPr>
            <p:cNvPr id="28" name="Freeform 27"/>
            <p:cNvSpPr>
              <a:spLocks noChangeArrowheads="1"/>
            </p:cNvSpPr>
            <p:nvPr/>
          </p:nvSpPr>
          <p:spPr bwMode="auto">
            <a:xfrm>
              <a:off x="10650934" y="4851102"/>
              <a:ext cx="1343025" cy="1350963"/>
            </a:xfrm>
            <a:custGeom>
              <a:avLst/>
              <a:gdLst>
                <a:gd name="T0" fmla="*/ 270 w 504"/>
                <a:gd name="T1" fmla="*/ 0 h 507"/>
                <a:gd name="T2" fmla="*/ 504 w 504"/>
                <a:gd name="T3" fmla="*/ 411 h 507"/>
                <a:gd name="T4" fmla="*/ 479 w 504"/>
                <a:gd name="T5" fmla="*/ 507 h 507"/>
                <a:gd name="T6" fmla="*/ 136 w 504"/>
                <a:gd name="T7" fmla="*/ 424 h 507"/>
                <a:gd name="T8" fmla="*/ 0 w 504"/>
                <a:gd name="T9" fmla="*/ 184 h 507"/>
                <a:gd name="T10" fmla="*/ 270 w 504"/>
                <a:gd name="T11" fmla="*/ 0 h 507"/>
                <a:gd name="T12" fmla="*/ 0 60000 65536"/>
                <a:gd name="T13" fmla="*/ 0 60000 65536"/>
                <a:gd name="T14" fmla="*/ 0 60000 65536"/>
                <a:gd name="T15" fmla="*/ 0 60000 65536"/>
                <a:gd name="T16" fmla="*/ 0 60000 65536"/>
                <a:gd name="T17" fmla="*/ 0 60000 65536"/>
                <a:gd name="T18" fmla="*/ 0 w 504"/>
                <a:gd name="T19" fmla="*/ 0 h 507"/>
                <a:gd name="T20" fmla="*/ 504 w 504"/>
                <a:gd name="T21" fmla="*/ 507 h 507"/>
              </a:gdLst>
              <a:ahLst/>
              <a:cxnLst>
                <a:cxn ang="T12">
                  <a:pos x="T0" y="T1"/>
                </a:cxn>
                <a:cxn ang="T13">
                  <a:pos x="T2" y="T3"/>
                </a:cxn>
                <a:cxn ang="T14">
                  <a:pos x="T4" y="T5"/>
                </a:cxn>
                <a:cxn ang="T15">
                  <a:pos x="T6" y="T7"/>
                </a:cxn>
                <a:cxn ang="T16">
                  <a:pos x="T8" y="T9"/>
                </a:cxn>
                <a:cxn ang="T17">
                  <a:pos x="T10" y="T11"/>
                </a:cxn>
              </a:cxnLst>
              <a:rect l="T18" t="T19" r="T20" b="T21"/>
              <a:pathLst>
                <a:path w="504" h="507">
                  <a:moveTo>
                    <a:pt x="270" y="0"/>
                  </a:moveTo>
                  <a:lnTo>
                    <a:pt x="504" y="411"/>
                  </a:lnTo>
                  <a:lnTo>
                    <a:pt x="479" y="507"/>
                  </a:lnTo>
                  <a:lnTo>
                    <a:pt x="136" y="424"/>
                  </a:lnTo>
                  <a:lnTo>
                    <a:pt x="0" y="184"/>
                  </a:lnTo>
                  <a:lnTo>
                    <a:pt x="270" y="0"/>
                  </a:lnTo>
                  <a:close/>
                </a:path>
              </a:pathLst>
            </a:custGeom>
            <a:solidFill>
              <a:srgbClr val="E7D1A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Freeform 28"/>
            <p:cNvSpPr>
              <a:spLocks noChangeArrowheads="1"/>
            </p:cNvSpPr>
            <p:nvPr/>
          </p:nvSpPr>
          <p:spPr bwMode="auto">
            <a:xfrm>
              <a:off x="10822384" y="5079702"/>
              <a:ext cx="1204913" cy="1101725"/>
            </a:xfrm>
            <a:custGeom>
              <a:avLst/>
              <a:gdLst>
                <a:gd name="T0" fmla="*/ 373 w 664"/>
                <a:gd name="T1" fmla="*/ 0 h 607"/>
                <a:gd name="T2" fmla="*/ 664 w 664"/>
                <a:gd name="T3" fmla="*/ 515 h 607"/>
                <a:gd name="T4" fmla="*/ 640 w 664"/>
                <a:gd name="T5" fmla="*/ 607 h 607"/>
                <a:gd name="T6" fmla="*/ 430 w 664"/>
                <a:gd name="T7" fmla="*/ 238 h 607"/>
                <a:gd name="T8" fmla="*/ 62 w 664"/>
                <a:gd name="T9" fmla="*/ 424 h 607"/>
                <a:gd name="T10" fmla="*/ 0 w 664"/>
                <a:gd name="T11" fmla="*/ 323 h 607"/>
                <a:gd name="T12" fmla="*/ 332 w 664"/>
                <a:gd name="T13" fmla="*/ 158 h 607"/>
                <a:gd name="T14" fmla="*/ 373 w 664"/>
                <a:gd name="T15" fmla="*/ 0 h 607"/>
                <a:gd name="T16" fmla="*/ 0 60000 65536"/>
                <a:gd name="T17" fmla="*/ 0 60000 65536"/>
                <a:gd name="T18" fmla="*/ 0 60000 65536"/>
                <a:gd name="T19" fmla="*/ 0 60000 65536"/>
                <a:gd name="T20" fmla="*/ 0 60000 65536"/>
                <a:gd name="T21" fmla="*/ 0 60000 65536"/>
                <a:gd name="T22" fmla="*/ 0 60000 65536"/>
                <a:gd name="T23" fmla="*/ 0 60000 65536"/>
                <a:gd name="T24" fmla="*/ 0 w 664"/>
                <a:gd name="T25" fmla="*/ 0 h 607"/>
                <a:gd name="T26" fmla="*/ 664 w 664"/>
                <a:gd name="T27" fmla="*/ 607 h 6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64" h="607">
                  <a:moveTo>
                    <a:pt x="373" y="0"/>
                  </a:moveTo>
                  <a:cubicBezTo>
                    <a:pt x="664" y="515"/>
                    <a:pt x="664" y="515"/>
                    <a:pt x="664" y="515"/>
                  </a:cubicBezTo>
                  <a:cubicBezTo>
                    <a:pt x="640" y="607"/>
                    <a:pt x="640" y="607"/>
                    <a:pt x="640" y="607"/>
                  </a:cubicBezTo>
                  <a:cubicBezTo>
                    <a:pt x="430" y="238"/>
                    <a:pt x="430" y="238"/>
                    <a:pt x="430" y="238"/>
                  </a:cubicBezTo>
                  <a:cubicBezTo>
                    <a:pt x="62" y="424"/>
                    <a:pt x="62" y="424"/>
                    <a:pt x="62" y="424"/>
                  </a:cubicBezTo>
                  <a:cubicBezTo>
                    <a:pt x="0" y="323"/>
                    <a:pt x="0" y="323"/>
                    <a:pt x="0" y="323"/>
                  </a:cubicBezTo>
                  <a:cubicBezTo>
                    <a:pt x="128" y="320"/>
                    <a:pt x="244" y="290"/>
                    <a:pt x="332" y="158"/>
                  </a:cubicBezTo>
                  <a:cubicBezTo>
                    <a:pt x="368" y="105"/>
                    <a:pt x="375" y="55"/>
                    <a:pt x="373" y="0"/>
                  </a:cubicBezTo>
                  <a:close/>
                </a:path>
              </a:pathLst>
            </a:custGeom>
            <a:solidFill>
              <a:srgbClr val="D5B27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Freeform 29"/>
            <p:cNvSpPr>
              <a:spLocks noChangeArrowheads="1"/>
            </p:cNvSpPr>
            <p:nvPr/>
          </p:nvSpPr>
          <p:spPr bwMode="auto">
            <a:xfrm>
              <a:off x="10806509" y="5247977"/>
              <a:ext cx="1254125" cy="1138238"/>
            </a:xfrm>
            <a:custGeom>
              <a:avLst/>
              <a:gdLst>
                <a:gd name="T0" fmla="*/ 458 w 690"/>
                <a:gd name="T1" fmla="*/ 0 h 628"/>
                <a:gd name="T2" fmla="*/ 690 w 690"/>
                <a:gd name="T3" fmla="*/ 408 h 628"/>
                <a:gd name="T4" fmla="*/ 633 w 690"/>
                <a:gd name="T5" fmla="*/ 628 h 628"/>
                <a:gd name="T6" fmla="*/ 107 w 690"/>
                <a:gd name="T7" fmla="*/ 501 h 628"/>
                <a:gd name="T8" fmla="*/ 0 w 690"/>
                <a:gd name="T9" fmla="*/ 313 h 628"/>
                <a:gd name="T10" fmla="*/ 287 w 690"/>
                <a:gd name="T11" fmla="*/ 219 h 628"/>
                <a:gd name="T12" fmla="*/ 458 w 690"/>
                <a:gd name="T13" fmla="*/ 0 h 628"/>
                <a:gd name="T14" fmla="*/ 0 60000 65536"/>
                <a:gd name="T15" fmla="*/ 0 60000 65536"/>
                <a:gd name="T16" fmla="*/ 0 60000 65536"/>
                <a:gd name="T17" fmla="*/ 0 60000 65536"/>
                <a:gd name="T18" fmla="*/ 0 60000 65536"/>
                <a:gd name="T19" fmla="*/ 0 60000 65536"/>
                <a:gd name="T20" fmla="*/ 0 60000 65536"/>
                <a:gd name="T21" fmla="*/ 0 w 690"/>
                <a:gd name="T22" fmla="*/ 0 h 628"/>
                <a:gd name="T23" fmla="*/ 690 w 690"/>
                <a:gd name="T24" fmla="*/ 628 h 6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0" h="628">
                  <a:moveTo>
                    <a:pt x="458" y="0"/>
                  </a:moveTo>
                  <a:cubicBezTo>
                    <a:pt x="690" y="408"/>
                    <a:pt x="690" y="408"/>
                    <a:pt x="690" y="408"/>
                  </a:cubicBezTo>
                  <a:cubicBezTo>
                    <a:pt x="633" y="628"/>
                    <a:pt x="633" y="628"/>
                    <a:pt x="633" y="628"/>
                  </a:cubicBezTo>
                  <a:cubicBezTo>
                    <a:pt x="107" y="501"/>
                    <a:pt x="107" y="501"/>
                    <a:pt x="107" y="501"/>
                  </a:cubicBezTo>
                  <a:cubicBezTo>
                    <a:pt x="0" y="313"/>
                    <a:pt x="0" y="313"/>
                    <a:pt x="0" y="313"/>
                  </a:cubicBezTo>
                  <a:cubicBezTo>
                    <a:pt x="115" y="305"/>
                    <a:pt x="211" y="273"/>
                    <a:pt x="287" y="219"/>
                  </a:cubicBezTo>
                  <a:cubicBezTo>
                    <a:pt x="362" y="167"/>
                    <a:pt x="418" y="93"/>
                    <a:pt x="458" y="0"/>
                  </a:cubicBezTo>
                  <a:close/>
                </a:path>
              </a:pathLst>
            </a:custGeom>
            <a:solidFill>
              <a:srgbClr val="CFD0D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Freeform 31"/>
            <p:cNvSpPr>
              <a:spLocks noChangeArrowheads="1"/>
            </p:cNvSpPr>
            <p:nvPr/>
          </p:nvSpPr>
          <p:spPr bwMode="auto">
            <a:xfrm>
              <a:off x="9727009" y="4479627"/>
              <a:ext cx="889000" cy="946150"/>
            </a:xfrm>
            <a:custGeom>
              <a:avLst/>
              <a:gdLst>
                <a:gd name="T0" fmla="*/ 33 w 491"/>
                <a:gd name="T1" fmla="*/ 35 h 522"/>
                <a:gd name="T2" fmla="*/ 18 w 491"/>
                <a:gd name="T3" fmla="*/ 110 h 522"/>
                <a:gd name="T4" fmla="*/ 213 w 491"/>
                <a:gd name="T5" fmla="*/ 358 h 522"/>
                <a:gd name="T6" fmla="*/ 448 w 491"/>
                <a:gd name="T7" fmla="*/ 493 h 522"/>
                <a:gd name="T8" fmla="*/ 389 w 491"/>
                <a:gd name="T9" fmla="*/ 284 h 522"/>
                <a:gd name="T10" fmla="*/ 229 w 491"/>
                <a:gd name="T11" fmla="*/ 90 h 522"/>
                <a:gd name="T12" fmla="*/ 33 w 491"/>
                <a:gd name="T13" fmla="*/ 35 h 522"/>
                <a:gd name="T14" fmla="*/ 0 60000 65536"/>
                <a:gd name="T15" fmla="*/ 0 60000 65536"/>
                <a:gd name="T16" fmla="*/ 0 60000 65536"/>
                <a:gd name="T17" fmla="*/ 0 60000 65536"/>
                <a:gd name="T18" fmla="*/ 0 60000 65536"/>
                <a:gd name="T19" fmla="*/ 0 60000 65536"/>
                <a:gd name="T20" fmla="*/ 0 60000 65536"/>
                <a:gd name="T21" fmla="*/ 0 w 491"/>
                <a:gd name="T22" fmla="*/ 0 h 522"/>
                <a:gd name="T23" fmla="*/ 491 w 491"/>
                <a:gd name="T24" fmla="*/ 522 h 5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1" h="522">
                  <a:moveTo>
                    <a:pt x="33" y="35"/>
                  </a:moveTo>
                  <a:cubicBezTo>
                    <a:pt x="8" y="52"/>
                    <a:pt x="0" y="87"/>
                    <a:pt x="18" y="110"/>
                  </a:cubicBezTo>
                  <a:cubicBezTo>
                    <a:pt x="213" y="358"/>
                    <a:pt x="213" y="358"/>
                    <a:pt x="213" y="358"/>
                  </a:cubicBezTo>
                  <a:cubicBezTo>
                    <a:pt x="245" y="399"/>
                    <a:pt x="405" y="522"/>
                    <a:pt x="448" y="493"/>
                  </a:cubicBezTo>
                  <a:cubicBezTo>
                    <a:pt x="491" y="465"/>
                    <a:pt x="421" y="324"/>
                    <a:pt x="389" y="284"/>
                  </a:cubicBezTo>
                  <a:cubicBezTo>
                    <a:pt x="229" y="90"/>
                    <a:pt x="229" y="90"/>
                    <a:pt x="229" y="90"/>
                  </a:cubicBezTo>
                  <a:cubicBezTo>
                    <a:pt x="175" y="25"/>
                    <a:pt x="86" y="0"/>
                    <a:pt x="33" y="35"/>
                  </a:cubicBezTo>
                  <a:close/>
                </a:path>
              </a:pathLst>
            </a:custGeom>
            <a:solidFill>
              <a:srgbClr val="D5B27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Freeform 32"/>
            <p:cNvSpPr>
              <a:spLocks noChangeArrowheads="1"/>
            </p:cNvSpPr>
            <p:nvPr/>
          </p:nvSpPr>
          <p:spPr bwMode="auto">
            <a:xfrm>
              <a:off x="9733359" y="4582815"/>
              <a:ext cx="207963" cy="214312"/>
            </a:xfrm>
            <a:custGeom>
              <a:avLst/>
              <a:gdLst>
                <a:gd name="T0" fmla="*/ 69 w 114"/>
                <a:gd name="T1" fmla="*/ 117 h 117"/>
                <a:gd name="T2" fmla="*/ 114 w 114"/>
                <a:gd name="T3" fmla="*/ 49 h 117"/>
                <a:gd name="T4" fmla="*/ 0 w 114"/>
                <a:gd name="T5" fmla="*/ 27 h 117"/>
                <a:gd name="T6" fmla="*/ 69 w 114"/>
                <a:gd name="T7" fmla="*/ 117 h 117"/>
                <a:gd name="T8" fmla="*/ 0 60000 65536"/>
                <a:gd name="T9" fmla="*/ 0 60000 65536"/>
                <a:gd name="T10" fmla="*/ 0 60000 65536"/>
                <a:gd name="T11" fmla="*/ 0 60000 65536"/>
                <a:gd name="T12" fmla="*/ 0 w 114"/>
                <a:gd name="T13" fmla="*/ 0 h 117"/>
                <a:gd name="T14" fmla="*/ 114 w 114"/>
                <a:gd name="T15" fmla="*/ 117 h 117"/>
              </a:gdLst>
              <a:ahLst/>
              <a:cxnLst>
                <a:cxn ang="T8">
                  <a:pos x="T0" y="T1"/>
                </a:cxn>
                <a:cxn ang="T9">
                  <a:pos x="T2" y="T3"/>
                </a:cxn>
                <a:cxn ang="T10">
                  <a:pos x="T4" y="T5"/>
                </a:cxn>
                <a:cxn ang="T11">
                  <a:pos x="T6" y="T7"/>
                </a:cxn>
              </a:cxnLst>
              <a:rect l="T12" t="T13" r="T14" b="T15"/>
              <a:pathLst>
                <a:path w="114" h="117">
                  <a:moveTo>
                    <a:pt x="69" y="117"/>
                  </a:moveTo>
                  <a:cubicBezTo>
                    <a:pt x="97" y="87"/>
                    <a:pt x="101" y="77"/>
                    <a:pt x="114" y="49"/>
                  </a:cubicBezTo>
                  <a:cubicBezTo>
                    <a:pt x="87" y="9"/>
                    <a:pt x="22" y="0"/>
                    <a:pt x="0" y="27"/>
                  </a:cubicBezTo>
                  <a:cubicBezTo>
                    <a:pt x="5" y="48"/>
                    <a:pt x="54" y="104"/>
                    <a:pt x="69" y="117"/>
                  </a:cubicBezTo>
                  <a:close/>
                </a:path>
              </a:pathLst>
            </a:custGeom>
            <a:solidFill>
              <a:srgbClr val="E0BF8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Freeform 33"/>
            <p:cNvSpPr>
              <a:spLocks noChangeArrowheads="1"/>
            </p:cNvSpPr>
            <p:nvPr/>
          </p:nvSpPr>
          <p:spPr bwMode="auto">
            <a:xfrm>
              <a:off x="9574609" y="3535065"/>
              <a:ext cx="1949450" cy="2095500"/>
            </a:xfrm>
            <a:custGeom>
              <a:avLst/>
              <a:gdLst>
                <a:gd name="T0" fmla="*/ 230 w 1075"/>
                <a:gd name="T1" fmla="*/ 102 h 1155"/>
                <a:gd name="T2" fmla="*/ 341 w 1075"/>
                <a:gd name="T3" fmla="*/ 330 h 1155"/>
                <a:gd name="T4" fmla="*/ 514 w 1075"/>
                <a:gd name="T5" fmla="*/ 306 h 1155"/>
                <a:gd name="T6" fmla="*/ 677 w 1075"/>
                <a:gd name="T7" fmla="*/ 255 h 1155"/>
                <a:gd name="T8" fmla="*/ 845 w 1075"/>
                <a:gd name="T9" fmla="*/ 244 h 1155"/>
                <a:gd name="T10" fmla="*/ 1021 w 1075"/>
                <a:gd name="T11" fmla="*/ 596 h 1155"/>
                <a:gd name="T12" fmla="*/ 1029 w 1075"/>
                <a:gd name="T13" fmla="*/ 992 h 1155"/>
                <a:gd name="T14" fmla="*/ 859 w 1075"/>
                <a:gd name="T15" fmla="*/ 1027 h 1155"/>
                <a:gd name="T16" fmla="*/ 638 w 1075"/>
                <a:gd name="T17" fmla="*/ 1092 h 1155"/>
                <a:gd name="T18" fmla="*/ 472 w 1075"/>
                <a:gd name="T19" fmla="*/ 969 h 1155"/>
                <a:gd name="T20" fmla="*/ 64 w 1075"/>
                <a:gd name="T21" fmla="*/ 183 h 1155"/>
                <a:gd name="T22" fmla="*/ 230 w 1075"/>
                <a:gd name="T23" fmla="*/ 102 h 11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75"/>
                <a:gd name="T37" fmla="*/ 0 h 1155"/>
                <a:gd name="T38" fmla="*/ 1075 w 1075"/>
                <a:gd name="T39" fmla="*/ 1155 h 11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75" h="1155">
                  <a:moveTo>
                    <a:pt x="230" y="102"/>
                  </a:moveTo>
                  <a:cubicBezTo>
                    <a:pt x="341" y="330"/>
                    <a:pt x="341" y="330"/>
                    <a:pt x="341" y="330"/>
                  </a:cubicBezTo>
                  <a:cubicBezTo>
                    <a:pt x="352" y="253"/>
                    <a:pt x="468" y="235"/>
                    <a:pt x="514" y="306"/>
                  </a:cubicBezTo>
                  <a:cubicBezTo>
                    <a:pt x="514" y="225"/>
                    <a:pt x="623" y="199"/>
                    <a:pt x="677" y="255"/>
                  </a:cubicBezTo>
                  <a:cubicBezTo>
                    <a:pt x="689" y="180"/>
                    <a:pt x="806" y="168"/>
                    <a:pt x="845" y="244"/>
                  </a:cubicBezTo>
                  <a:cubicBezTo>
                    <a:pt x="1021" y="596"/>
                    <a:pt x="1021" y="596"/>
                    <a:pt x="1021" y="596"/>
                  </a:cubicBezTo>
                  <a:cubicBezTo>
                    <a:pt x="1075" y="704"/>
                    <a:pt x="1058" y="918"/>
                    <a:pt x="1029" y="992"/>
                  </a:cubicBezTo>
                  <a:cubicBezTo>
                    <a:pt x="1001" y="1061"/>
                    <a:pt x="904" y="994"/>
                    <a:pt x="859" y="1027"/>
                  </a:cubicBezTo>
                  <a:cubicBezTo>
                    <a:pt x="783" y="1081"/>
                    <a:pt x="745" y="1155"/>
                    <a:pt x="638" y="1092"/>
                  </a:cubicBezTo>
                  <a:cubicBezTo>
                    <a:pt x="560" y="1046"/>
                    <a:pt x="499" y="1021"/>
                    <a:pt x="472" y="969"/>
                  </a:cubicBezTo>
                  <a:cubicBezTo>
                    <a:pt x="64" y="183"/>
                    <a:pt x="64" y="183"/>
                    <a:pt x="64" y="183"/>
                  </a:cubicBezTo>
                  <a:cubicBezTo>
                    <a:pt x="0" y="60"/>
                    <a:pt x="180" y="0"/>
                    <a:pt x="230" y="102"/>
                  </a:cubicBezTo>
                  <a:close/>
                </a:path>
              </a:pathLst>
            </a:custGeom>
            <a:solidFill>
              <a:srgbClr val="E7D1A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Freeform 34"/>
            <p:cNvSpPr>
              <a:spLocks noChangeArrowheads="1"/>
            </p:cNvSpPr>
            <p:nvPr/>
          </p:nvSpPr>
          <p:spPr bwMode="auto">
            <a:xfrm>
              <a:off x="9644459" y="3596977"/>
              <a:ext cx="342900" cy="319088"/>
            </a:xfrm>
            <a:custGeom>
              <a:avLst/>
              <a:gdLst>
                <a:gd name="T0" fmla="*/ 171 w 190"/>
                <a:gd name="T1" fmla="*/ 75 h 177"/>
                <a:gd name="T2" fmla="*/ 190 w 190"/>
                <a:gd name="T3" fmla="*/ 115 h 177"/>
                <a:gd name="T4" fmla="*/ 63 w 190"/>
                <a:gd name="T5" fmla="*/ 177 h 177"/>
                <a:gd name="T6" fmla="*/ 45 w 190"/>
                <a:gd name="T7" fmla="*/ 140 h 177"/>
                <a:gd name="T8" fmla="*/ 171 w 190"/>
                <a:gd name="T9" fmla="*/ 75 h 177"/>
                <a:gd name="T10" fmla="*/ 0 60000 65536"/>
                <a:gd name="T11" fmla="*/ 0 60000 65536"/>
                <a:gd name="T12" fmla="*/ 0 60000 65536"/>
                <a:gd name="T13" fmla="*/ 0 60000 65536"/>
                <a:gd name="T14" fmla="*/ 0 60000 65536"/>
                <a:gd name="T15" fmla="*/ 0 w 190"/>
                <a:gd name="T16" fmla="*/ 0 h 177"/>
                <a:gd name="T17" fmla="*/ 190 w 190"/>
                <a:gd name="T18" fmla="*/ 177 h 177"/>
              </a:gdLst>
              <a:ahLst/>
              <a:cxnLst>
                <a:cxn ang="T10">
                  <a:pos x="T0" y="T1"/>
                </a:cxn>
                <a:cxn ang="T11">
                  <a:pos x="T2" y="T3"/>
                </a:cxn>
                <a:cxn ang="T12">
                  <a:pos x="T4" y="T5"/>
                </a:cxn>
                <a:cxn ang="T13">
                  <a:pos x="T6" y="T7"/>
                </a:cxn>
                <a:cxn ang="T14">
                  <a:pos x="T8" y="T9"/>
                </a:cxn>
              </a:cxnLst>
              <a:rect l="T15" t="T16" r="T17" b="T18"/>
              <a:pathLst>
                <a:path w="190" h="177">
                  <a:moveTo>
                    <a:pt x="171" y="75"/>
                  </a:moveTo>
                  <a:cubicBezTo>
                    <a:pt x="190" y="115"/>
                    <a:pt x="190" y="115"/>
                    <a:pt x="190" y="115"/>
                  </a:cubicBezTo>
                  <a:cubicBezTo>
                    <a:pt x="161" y="144"/>
                    <a:pt x="115" y="169"/>
                    <a:pt x="63" y="177"/>
                  </a:cubicBezTo>
                  <a:cubicBezTo>
                    <a:pt x="45" y="140"/>
                    <a:pt x="45" y="140"/>
                    <a:pt x="45" y="140"/>
                  </a:cubicBezTo>
                  <a:cubicBezTo>
                    <a:pt x="0" y="49"/>
                    <a:pt x="133" y="0"/>
                    <a:pt x="171" y="75"/>
                  </a:cubicBezTo>
                  <a:close/>
                </a:path>
              </a:pathLst>
            </a:custGeom>
            <a:solidFill>
              <a:srgbClr val="F7ECD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Freeform 35"/>
            <p:cNvSpPr>
              <a:spLocks noChangeArrowheads="1"/>
            </p:cNvSpPr>
            <p:nvPr/>
          </p:nvSpPr>
          <p:spPr bwMode="auto">
            <a:xfrm>
              <a:off x="10773172" y="3971627"/>
              <a:ext cx="149225" cy="242888"/>
            </a:xfrm>
            <a:custGeom>
              <a:avLst/>
              <a:gdLst>
                <a:gd name="T0" fmla="*/ 83 w 83"/>
                <a:gd name="T1" fmla="*/ 133 h 133"/>
                <a:gd name="T2" fmla="*/ 19 w 83"/>
                <a:gd name="T3" fmla="*/ 0 h 133"/>
                <a:gd name="T4" fmla="*/ 16 w 83"/>
                <a:gd name="T5" fmla="*/ 12 h 133"/>
                <a:gd name="T6" fmla="*/ 0 w 83"/>
                <a:gd name="T7" fmla="*/ 0 h 133"/>
                <a:gd name="T8" fmla="*/ 83 w 83"/>
                <a:gd name="T9" fmla="*/ 133 h 133"/>
                <a:gd name="T10" fmla="*/ 0 60000 65536"/>
                <a:gd name="T11" fmla="*/ 0 60000 65536"/>
                <a:gd name="T12" fmla="*/ 0 60000 65536"/>
                <a:gd name="T13" fmla="*/ 0 60000 65536"/>
                <a:gd name="T14" fmla="*/ 0 60000 65536"/>
                <a:gd name="T15" fmla="*/ 0 w 83"/>
                <a:gd name="T16" fmla="*/ 0 h 133"/>
                <a:gd name="T17" fmla="*/ 83 w 83"/>
                <a:gd name="T18" fmla="*/ 133 h 133"/>
              </a:gdLst>
              <a:ahLst/>
              <a:cxnLst>
                <a:cxn ang="T10">
                  <a:pos x="T0" y="T1"/>
                </a:cxn>
                <a:cxn ang="T11">
                  <a:pos x="T2" y="T3"/>
                </a:cxn>
                <a:cxn ang="T12">
                  <a:pos x="T4" y="T5"/>
                </a:cxn>
                <a:cxn ang="T13">
                  <a:pos x="T6" y="T7"/>
                </a:cxn>
                <a:cxn ang="T14">
                  <a:pos x="T8" y="T9"/>
                </a:cxn>
              </a:cxnLst>
              <a:rect l="T15" t="T16" r="T17" b="T18"/>
              <a:pathLst>
                <a:path w="83" h="133">
                  <a:moveTo>
                    <a:pt x="83" y="133"/>
                  </a:moveTo>
                  <a:cubicBezTo>
                    <a:pt x="83" y="133"/>
                    <a:pt x="49" y="62"/>
                    <a:pt x="19" y="0"/>
                  </a:cubicBezTo>
                  <a:cubicBezTo>
                    <a:pt x="17" y="4"/>
                    <a:pt x="16" y="8"/>
                    <a:pt x="16" y="12"/>
                  </a:cubicBezTo>
                  <a:cubicBezTo>
                    <a:pt x="11" y="8"/>
                    <a:pt x="6" y="3"/>
                    <a:pt x="0" y="0"/>
                  </a:cubicBezTo>
                  <a:cubicBezTo>
                    <a:pt x="37" y="60"/>
                    <a:pt x="83" y="133"/>
                    <a:pt x="83" y="133"/>
                  </a:cubicBezTo>
                  <a:close/>
                </a:path>
              </a:pathLst>
            </a:custGeom>
            <a:solidFill>
              <a:srgbClr val="D5B27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Freeform 36"/>
            <p:cNvSpPr>
              <a:spLocks noChangeArrowheads="1"/>
            </p:cNvSpPr>
            <p:nvPr/>
          </p:nvSpPr>
          <p:spPr bwMode="auto">
            <a:xfrm>
              <a:off x="10184209" y="4111327"/>
              <a:ext cx="171450" cy="347663"/>
            </a:xfrm>
            <a:custGeom>
              <a:avLst/>
              <a:gdLst>
                <a:gd name="T0" fmla="*/ 0 w 94"/>
                <a:gd name="T1" fmla="*/ 20 h 191"/>
                <a:gd name="T2" fmla="*/ 6 w 94"/>
                <a:gd name="T3" fmla="*/ 0 h 191"/>
                <a:gd name="T4" fmla="*/ 94 w 94"/>
                <a:gd name="T5" fmla="*/ 191 h 191"/>
                <a:gd name="T6" fmla="*/ 0 w 94"/>
                <a:gd name="T7" fmla="*/ 22 h 191"/>
                <a:gd name="T8" fmla="*/ 0 w 94"/>
                <a:gd name="T9" fmla="*/ 20 h 191"/>
                <a:gd name="T10" fmla="*/ 0 60000 65536"/>
                <a:gd name="T11" fmla="*/ 0 60000 65536"/>
                <a:gd name="T12" fmla="*/ 0 60000 65536"/>
                <a:gd name="T13" fmla="*/ 0 60000 65536"/>
                <a:gd name="T14" fmla="*/ 0 60000 65536"/>
                <a:gd name="T15" fmla="*/ 0 w 94"/>
                <a:gd name="T16" fmla="*/ 0 h 191"/>
                <a:gd name="T17" fmla="*/ 94 w 94"/>
                <a:gd name="T18" fmla="*/ 191 h 191"/>
              </a:gdLst>
              <a:ahLst/>
              <a:cxnLst>
                <a:cxn ang="T10">
                  <a:pos x="T0" y="T1"/>
                </a:cxn>
                <a:cxn ang="T11">
                  <a:pos x="T2" y="T3"/>
                </a:cxn>
                <a:cxn ang="T12">
                  <a:pos x="T4" y="T5"/>
                </a:cxn>
                <a:cxn ang="T13">
                  <a:pos x="T6" y="T7"/>
                </a:cxn>
                <a:cxn ang="T14">
                  <a:pos x="T8" y="T9"/>
                </a:cxn>
              </a:cxnLst>
              <a:rect l="T15" t="T16" r="T17" b="T18"/>
              <a:pathLst>
                <a:path w="94" h="191">
                  <a:moveTo>
                    <a:pt x="0" y="20"/>
                  </a:moveTo>
                  <a:cubicBezTo>
                    <a:pt x="1" y="13"/>
                    <a:pt x="3" y="6"/>
                    <a:pt x="6" y="0"/>
                  </a:cubicBezTo>
                  <a:cubicBezTo>
                    <a:pt x="39" y="71"/>
                    <a:pt x="94" y="191"/>
                    <a:pt x="94" y="191"/>
                  </a:cubicBezTo>
                  <a:cubicBezTo>
                    <a:pt x="94" y="191"/>
                    <a:pt x="26" y="73"/>
                    <a:pt x="0" y="22"/>
                  </a:cubicBezTo>
                  <a:cubicBezTo>
                    <a:pt x="0" y="23"/>
                    <a:pt x="0" y="22"/>
                    <a:pt x="0" y="20"/>
                  </a:cubicBezTo>
                  <a:close/>
                </a:path>
              </a:pathLst>
            </a:custGeom>
            <a:solidFill>
              <a:srgbClr val="D5B27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Freeform 37"/>
            <p:cNvSpPr>
              <a:spLocks noChangeArrowheads="1"/>
            </p:cNvSpPr>
            <p:nvPr/>
          </p:nvSpPr>
          <p:spPr bwMode="auto">
            <a:xfrm>
              <a:off x="10465197" y="4049415"/>
              <a:ext cx="184150" cy="298450"/>
            </a:xfrm>
            <a:custGeom>
              <a:avLst/>
              <a:gdLst>
                <a:gd name="T0" fmla="*/ 0 w 101"/>
                <a:gd name="T1" fmla="*/ 0 h 164"/>
                <a:gd name="T2" fmla="*/ 24 w 101"/>
                <a:gd name="T3" fmla="*/ 25 h 164"/>
                <a:gd name="T4" fmla="*/ 25 w 101"/>
                <a:gd name="T5" fmla="*/ 10 h 164"/>
                <a:gd name="T6" fmla="*/ 101 w 101"/>
                <a:gd name="T7" fmla="*/ 164 h 164"/>
                <a:gd name="T8" fmla="*/ 0 w 101"/>
                <a:gd name="T9" fmla="*/ 0 h 164"/>
                <a:gd name="T10" fmla="*/ 0 60000 65536"/>
                <a:gd name="T11" fmla="*/ 0 60000 65536"/>
                <a:gd name="T12" fmla="*/ 0 60000 65536"/>
                <a:gd name="T13" fmla="*/ 0 60000 65536"/>
                <a:gd name="T14" fmla="*/ 0 60000 65536"/>
                <a:gd name="T15" fmla="*/ 0 w 101"/>
                <a:gd name="T16" fmla="*/ 0 h 164"/>
                <a:gd name="T17" fmla="*/ 101 w 101"/>
                <a:gd name="T18" fmla="*/ 164 h 164"/>
              </a:gdLst>
              <a:ahLst/>
              <a:cxnLst>
                <a:cxn ang="T10">
                  <a:pos x="T0" y="T1"/>
                </a:cxn>
                <a:cxn ang="T11">
                  <a:pos x="T2" y="T3"/>
                </a:cxn>
                <a:cxn ang="T12">
                  <a:pos x="T4" y="T5"/>
                </a:cxn>
                <a:cxn ang="T13">
                  <a:pos x="T6" y="T7"/>
                </a:cxn>
                <a:cxn ang="T14">
                  <a:pos x="T8" y="T9"/>
                </a:cxn>
              </a:cxnLst>
              <a:rect l="T15" t="T16" r="T17" b="T18"/>
              <a:pathLst>
                <a:path w="101" h="164">
                  <a:moveTo>
                    <a:pt x="0" y="0"/>
                  </a:moveTo>
                  <a:cubicBezTo>
                    <a:pt x="9" y="7"/>
                    <a:pt x="17" y="15"/>
                    <a:pt x="24" y="25"/>
                  </a:cubicBezTo>
                  <a:cubicBezTo>
                    <a:pt x="24" y="20"/>
                    <a:pt x="25" y="15"/>
                    <a:pt x="25" y="10"/>
                  </a:cubicBezTo>
                  <a:cubicBezTo>
                    <a:pt x="59" y="79"/>
                    <a:pt x="101" y="164"/>
                    <a:pt x="101" y="164"/>
                  </a:cubicBezTo>
                  <a:cubicBezTo>
                    <a:pt x="101" y="164"/>
                    <a:pt x="38" y="63"/>
                    <a:pt x="0" y="0"/>
                  </a:cubicBezTo>
                  <a:close/>
                </a:path>
              </a:pathLst>
            </a:custGeom>
            <a:solidFill>
              <a:srgbClr val="D5B27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8" name="文本框 44"/>
          <p:cNvSpPr txBox="1"/>
          <p:nvPr/>
        </p:nvSpPr>
        <p:spPr>
          <a:xfrm>
            <a:off x="1139436" y="1635580"/>
            <a:ext cx="4379706" cy="1224118"/>
          </a:xfrm>
          <a:prstGeom prst="rect">
            <a:avLst/>
          </a:prstGeom>
          <a:noFill/>
        </p:spPr>
        <p:txBody>
          <a:bodyPr wrap="square" rtlCol="0">
            <a:spAutoFit/>
          </a:bodyPr>
          <a:lstStyle/>
          <a:p>
            <a:pPr>
              <a:lnSpc>
                <a:spcPct val="120000"/>
              </a:lnSpc>
            </a:pPr>
            <a:r>
              <a:rPr lang="zh-CN" altLang="en-US" sz="32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请在此处添加文字详细的标题信息</a:t>
            </a:r>
            <a:endParaRPr lang="en-US" altLang="zh-CN" sz="32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矩形 38"/>
          <p:cNvSpPr/>
          <p:nvPr/>
        </p:nvSpPr>
        <p:spPr>
          <a:xfrm>
            <a:off x="1126653" y="2893487"/>
            <a:ext cx="3962821" cy="535531"/>
          </a:xfrm>
          <a:prstGeom prst="rect">
            <a:avLst/>
          </a:prstGeom>
        </p:spPr>
        <p:txBody>
          <a:bodyPr wrap="square">
            <a:spAutoFit/>
          </a:bodyPr>
          <a:lstStyle/>
          <a:p>
            <a:pPr>
              <a:lnSpc>
                <a:spcPct val="12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sp>
        <p:nvSpPr>
          <p:cNvPr id="40" name="燕尾形 39"/>
          <p:cNvSpPr/>
          <p:nvPr/>
        </p:nvSpPr>
        <p:spPr>
          <a:xfrm rot="5400000">
            <a:off x="1397375" y="4077090"/>
            <a:ext cx="360040" cy="576064"/>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41" name="直接连接符 40"/>
          <p:cNvCxnSpPr/>
          <p:nvPr/>
        </p:nvCxnSpPr>
        <p:spPr>
          <a:xfrm>
            <a:off x="1577395" y="4653154"/>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2" name="矩形 41"/>
          <p:cNvSpPr/>
          <p:nvPr/>
        </p:nvSpPr>
        <p:spPr>
          <a:xfrm>
            <a:off x="1914393" y="3725242"/>
            <a:ext cx="1107977" cy="369324"/>
          </a:xfrm>
          <a:prstGeom prst="rect">
            <a:avLst/>
          </a:prstGeom>
        </p:spPr>
        <p:txBody>
          <a:bodyPr wrap="none" lIns="91431" tIns="45716" rIns="91431" bIns="45716">
            <a:spAutoFit/>
          </a:bodyPr>
          <a:lstStyle/>
          <a:p>
            <a:pPr>
              <a:spcBef>
                <a:spcPct val="0"/>
              </a:spcBef>
              <a:buFont typeface="Arial" charset="0"/>
              <a:buNone/>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添加标题</a:t>
            </a:r>
          </a:p>
        </p:txBody>
      </p:sp>
      <p:sp>
        <p:nvSpPr>
          <p:cNvPr id="43" name="矩形 42"/>
          <p:cNvSpPr>
            <a:spLocks noChangeArrowheads="1"/>
          </p:cNvSpPr>
          <p:nvPr/>
        </p:nvSpPr>
        <p:spPr bwMode="auto">
          <a:xfrm>
            <a:off x="1901431" y="4064428"/>
            <a:ext cx="3312368"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在此录入上述图表的综合描述说明，在此录入上述图表的综合描述说明。</a:t>
            </a:r>
          </a:p>
        </p:txBody>
      </p:sp>
      <p:sp>
        <p:nvSpPr>
          <p:cNvPr id="44" name="燕尾形 43"/>
          <p:cNvSpPr/>
          <p:nvPr/>
        </p:nvSpPr>
        <p:spPr>
          <a:xfrm rot="5400000">
            <a:off x="1397375" y="5229200"/>
            <a:ext cx="360040" cy="576064"/>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45" name="直接连接符 44"/>
          <p:cNvCxnSpPr/>
          <p:nvPr/>
        </p:nvCxnSpPr>
        <p:spPr>
          <a:xfrm>
            <a:off x="1577395" y="5805264"/>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6" name="矩形 45"/>
          <p:cNvSpPr/>
          <p:nvPr/>
        </p:nvSpPr>
        <p:spPr>
          <a:xfrm>
            <a:off x="1914393" y="4877352"/>
            <a:ext cx="1107977" cy="369324"/>
          </a:xfrm>
          <a:prstGeom prst="rect">
            <a:avLst/>
          </a:prstGeom>
        </p:spPr>
        <p:txBody>
          <a:bodyPr wrap="none" lIns="91431" tIns="45716" rIns="91431" bIns="45716">
            <a:spAutoFit/>
          </a:bodyPr>
          <a:lstStyle/>
          <a:p>
            <a:pPr>
              <a:spcBef>
                <a:spcPct val="0"/>
              </a:spcBef>
              <a:buFont typeface="Arial" charset="0"/>
              <a:buNone/>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添加标题</a:t>
            </a:r>
          </a:p>
        </p:txBody>
      </p:sp>
      <p:sp>
        <p:nvSpPr>
          <p:cNvPr id="47" name="矩形 47"/>
          <p:cNvSpPr>
            <a:spLocks noChangeArrowheads="1"/>
          </p:cNvSpPr>
          <p:nvPr/>
        </p:nvSpPr>
        <p:spPr bwMode="auto">
          <a:xfrm>
            <a:off x="1901431" y="5216538"/>
            <a:ext cx="3312368"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在此录入上述图表的综合描述说明，在此录入上述图表的综合描述说明。</a:t>
            </a:r>
          </a:p>
        </p:txBody>
      </p:sp>
      <p:sp>
        <p:nvSpPr>
          <p:cNvPr id="4" name="矩形 3"/>
          <p:cNvSpPr/>
          <p:nvPr/>
        </p:nvSpPr>
        <p:spPr>
          <a:xfrm>
            <a:off x="11927854" y="5949280"/>
            <a:ext cx="262558" cy="906934"/>
          </a:xfrm>
          <a:prstGeom prst="rect">
            <a:avLst/>
          </a:prstGeom>
          <a:solidFill>
            <a:srgbClr val="0070C0"/>
          </a:solidFill>
          <a:ln>
            <a:noFill/>
          </a:ln>
          <a:effectLst>
            <a:outerShdw blurRad="355600" dist="1016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10919742" y="6165304"/>
            <a:ext cx="1008112" cy="523220"/>
          </a:xfrm>
          <a:prstGeom prst="rect">
            <a:avLst/>
          </a:prstGeom>
          <a:noFill/>
        </p:spPr>
        <p:txBody>
          <a:bodyPr wrap="square" rtlCol="0">
            <a:spAutoFit/>
          </a:bodyPr>
          <a:lstStyle/>
          <a:p>
            <a:pPr algn="ctr"/>
            <a:r>
              <a:rPr lang="en-US" altLang="zh-CN"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-29-</a:t>
            </a:r>
            <a:endParaRPr lang="zh-CN" altLang="en-US"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4695869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par>
                          <p:cTn id="15" fill="hold">
                            <p:stCondLst>
                              <p:cond delay="1500"/>
                            </p:stCondLst>
                            <p:childTnLst>
                              <p:par>
                                <p:cTn id="16" presetID="50" presetClass="entr" presetSubtype="0" decel="100000" fill="hold" grpId="0" nodeType="afterEffect">
                                  <p:stCondLst>
                                    <p:cond delay="0"/>
                                  </p:stCondLst>
                                  <p:iterate type="lt">
                                    <p:tmPct val="10000"/>
                                  </p:iterate>
                                  <p:childTnLst>
                                    <p:set>
                                      <p:cBhvr>
                                        <p:cTn id="17" dur="1" fill="hold">
                                          <p:stCondLst>
                                            <p:cond delay="0"/>
                                          </p:stCondLst>
                                        </p:cTn>
                                        <p:tgtEl>
                                          <p:spTgt spid="38"/>
                                        </p:tgtEl>
                                        <p:attrNameLst>
                                          <p:attrName>style.visibility</p:attrName>
                                        </p:attrNameLst>
                                      </p:cBhvr>
                                      <p:to>
                                        <p:strVal val="visible"/>
                                      </p:to>
                                    </p:set>
                                    <p:anim calcmode="lin" valueType="num">
                                      <p:cBhvr>
                                        <p:cTn id="18" dur="1000" fill="hold"/>
                                        <p:tgtEl>
                                          <p:spTgt spid="38"/>
                                        </p:tgtEl>
                                        <p:attrNameLst>
                                          <p:attrName>ppt_w</p:attrName>
                                        </p:attrNameLst>
                                      </p:cBhvr>
                                      <p:tavLst>
                                        <p:tav tm="0">
                                          <p:val>
                                            <p:strVal val="#ppt_w+.3"/>
                                          </p:val>
                                        </p:tav>
                                        <p:tav tm="100000">
                                          <p:val>
                                            <p:strVal val="#ppt_w"/>
                                          </p:val>
                                        </p:tav>
                                      </p:tavLst>
                                    </p:anim>
                                    <p:anim calcmode="lin" valueType="num">
                                      <p:cBhvr>
                                        <p:cTn id="19" dur="1000" fill="hold"/>
                                        <p:tgtEl>
                                          <p:spTgt spid="38"/>
                                        </p:tgtEl>
                                        <p:attrNameLst>
                                          <p:attrName>ppt_h</p:attrName>
                                        </p:attrNameLst>
                                      </p:cBhvr>
                                      <p:tavLst>
                                        <p:tav tm="0">
                                          <p:val>
                                            <p:strVal val="#ppt_h"/>
                                          </p:val>
                                        </p:tav>
                                        <p:tav tm="100000">
                                          <p:val>
                                            <p:strVal val="#ppt_h"/>
                                          </p:val>
                                        </p:tav>
                                      </p:tavLst>
                                    </p:anim>
                                    <p:animEffect transition="in" filter="fade">
                                      <p:cBhvr>
                                        <p:cTn id="20" dur="1000"/>
                                        <p:tgtEl>
                                          <p:spTgt spid="38"/>
                                        </p:tgtEl>
                                      </p:cBhvr>
                                    </p:animEffect>
                                  </p:childTnLst>
                                </p:cTn>
                              </p:par>
                            </p:childTnLst>
                          </p:cTn>
                        </p:par>
                        <p:par>
                          <p:cTn id="21" fill="hold">
                            <p:stCondLst>
                              <p:cond delay="3900"/>
                            </p:stCondLst>
                            <p:childTnLst>
                              <p:par>
                                <p:cTn id="22" presetID="42" presetClass="entr" presetSubtype="0" fill="hold" grpId="0" nodeType="afterEffect">
                                  <p:stCondLst>
                                    <p:cond delay="0"/>
                                  </p:stCondLst>
                                  <p:iterate type="wd">
                                    <p:tmPct val="10000"/>
                                  </p:iterate>
                                  <p:childTnLst>
                                    <p:set>
                                      <p:cBhvr>
                                        <p:cTn id="23" dur="1" fill="hold">
                                          <p:stCondLst>
                                            <p:cond delay="0"/>
                                          </p:stCondLst>
                                        </p:cTn>
                                        <p:tgtEl>
                                          <p:spTgt spid="39"/>
                                        </p:tgtEl>
                                        <p:attrNameLst>
                                          <p:attrName>style.visibility</p:attrName>
                                        </p:attrNameLst>
                                      </p:cBhvr>
                                      <p:to>
                                        <p:strVal val="visible"/>
                                      </p:to>
                                    </p:set>
                                    <p:animEffect transition="in" filter="fade">
                                      <p:cBhvr>
                                        <p:cTn id="24" dur="500"/>
                                        <p:tgtEl>
                                          <p:spTgt spid="39"/>
                                        </p:tgtEl>
                                      </p:cBhvr>
                                    </p:animEffect>
                                    <p:anim calcmode="lin" valueType="num">
                                      <p:cBhvr>
                                        <p:cTn id="25" dur="500" fill="hold"/>
                                        <p:tgtEl>
                                          <p:spTgt spid="39"/>
                                        </p:tgtEl>
                                        <p:attrNameLst>
                                          <p:attrName>ppt_x</p:attrName>
                                        </p:attrNameLst>
                                      </p:cBhvr>
                                      <p:tavLst>
                                        <p:tav tm="0">
                                          <p:val>
                                            <p:strVal val="#ppt_x"/>
                                          </p:val>
                                        </p:tav>
                                        <p:tav tm="100000">
                                          <p:val>
                                            <p:strVal val="#ppt_x"/>
                                          </p:val>
                                        </p:tav>
                                      </p:tavLst>
                                    </p:anim>
                                    <p:anim calcmode="lin" valueType="num">
                                      <p:cBhvr>
                                        <p:cTn id="26" dur="500" fill="hold"/>
                                        <p:tgtEl>
                                          <p:spTgt spid="39"/>
                                        </p:tgtEl>
                                        <p:attrNameLst>
                                          <p:attrName>ppt_y</p:attrName>
                                        </p:attrNameLst>
                                      </p:cBhvr>
                                      <p:tavLst>
                                        <p:tav tm="0">
                                          <p:val>
                                            <p:strVal val="#ppt_y+.1"/>
                                          </p:val>
                                        </p:tav>
                                        <p:tav tm="100000">
                                          <p:val>
                                            <p:strVal val="#ppt_y"/>
                                          </p:val>
                                        </p:tav>
                                      </p:tavLst>
                                    </p:anim>
                                  </p:childTnLst>
                                </p:cTn>
                              </p:par>
                            </p:childTnLst>
                          </p:cTn>
                        </p:par>
                        <p:par>
                          <p:cTn id="27" fill="hold">
                            <p:stCondLst>
                              <p:cond delay="5250"/>
                            </p:stCondLst>
                            <p:childTnLst>
                              <p:par>
                                <p:cTn id="28" presetID="47" presetClass="entr" presetSubtype="0"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1000"/>
                                        <p:tgtEl>
                                          <p:spTgt spid="40"/>
                                        </p:tgtEl>
                                      </p:cBhvr>
                                    </p:animEffect>
                                    <p:anim calcmode="lin" valueType="num">
                                      <p:cBhvr>
                                        <p:cTn id="31" dur="1000" fill="hold"/>
                                        <p:tgtEl>
                                          <p:spTgt spid="40"/>
                                        </p:tgtEl>
                                        <p:attrNameLst>
                                          <p:attrName>ppt_x</p:attrName>
                                        </p:attrNameLst>
                                      </p:cBhvr>
                                      <p:tavLst>
                                        <p:tav tm="0">
                                          <p:val>
                                            <p:strVal val="#ppt_x"/>
                                          </p:val>
                                        </p:tav>
                                        <p:tav tm="100000">
                                          <p:val>
                                            <p:strVal val="#ppt_x"/>
                                          </p:val>
                                        </p:tav>
                                      </p:tavLst>
                                    </p:anim>
                                    <p:anim calcmode="lin" valueType="num">
                                      <p:cBhvr>
                                        <p:cTn id="32" dur="1000" fill="hold"/>
                                        <p:tgtEl>
                                          <p:spTgt spid="40"/>
                                        </p:tgtEl>
                                        <p:attrNameLst>
                                          <p:attrName>ppt_y</p:attrName>
                                        </p:attrNameLst>
                                      </p:cBhvr>
                                      <p:tavLst>
                                        <p:tav tm="0">
                                          <p:val>
                                            <p:strVal val="#ppt_y-.1"/>
                                          </p:val>
                                        </p:tav>
                                        <p:tav tm="100000">
                                          <p:val>
                                            <p:strVal val="#ppt_y"/>
                                          </p:val>
                                        </p:tav>
                                      </p:tavLst>
                                    </p:anim>
                                  </p:childTnLst>
                                </p:cTn>
                              </p:par>
                            </p:childTnLst>
                          </p:cTn>
                        </p:par>
                        <p:par>
                          <p:cTn id="33" fill="hold">
                            <p:stCondLst>
                              <p:cond delay="6250"/>
                            </p:stCondLst>
                            <p:childTnLst>
                              <p:par>
                                <p:cTn id="34" presetID="22" presetClass="entr" presetSubtype="8" fill="hold" nodeType="after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wipe(left)">
                                      <p:cBhvr>
                                        <p:cTn id="36" dur="500"/>
                                        <p:tgtEl>
                                          <p:spTgt spid="41"/>
                                        </p:tgtEl>
                                      </p:cBhvr>
                                    </p:animEffect>
                                  </p:childTnLst>
                                </p:cTn>
                              </p:par>
                            </p:childTnLst>
                          </p:cTn>
                        </p:par>
                        <p:par>
                          <p:cTn id="37" fill="hold">
                            <p:stCondLst>
                              <p:cond delay="6750"/>
                            </p:stCondLst>
                            <p:childTnLst>
                              <p:par>
                                <p:cTn id="38" presetID="22" presetClass="entr" presetSubtype="8" fill="hold" grpId="0" nodeType="after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wipe(left)">
                                      <p:cBhvr>
                                        <p:cTn id="40" dur="500"/>
                                        <p:tgtEl>
                                          <p:spTgt spid="42"/>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wipe(left)">
                                      <p:cBhvr>
                                        <p:cTn id="43" dur="500"/>
                                        <p:tgtEl>
                                          <p:spTgt spid="43"/>
                                        </p:tgtEl>
                                      </p:cBhvr>
                                    </p:animEffect>
                                  </p:childTnLst>
                                </p:cTn>
                              </p:par>
                            </p:childTnLst>
                          </p:cTn>
                        </p:par>
                        <p:par>
                          <p:cTn id="44" fill="hold">
                            <p:stCondLst>
                              <p:cond delay="7250"/>
                            </p:stCondLst>
                            <p:childTnLst>
                              <p:par>
                                <p:cTn id="45" presetID="47" presetClass="entr" presetSubtype="0" fill="hold" grpId="0" nodeType="afterEffect">
                                  <p:stCondLst>
                                    <p:cond delay="0"/>
                                  </p:stCondLst>
                                  <p:childTnLst>
                                    <p:set>
                                      <p:cBhvr>
                                        <p:cTn id="46" dur="1" fill="hold">
                                          <p:stCondLst>
                                            <p:cond delay="0"/>
                                          </p:stCondLst>
                                        </p:cTn>
                                        <p:tgtEl>
                                          <p:spTgt spid="44"/>
                                        </p:tgtEl>
                                        <p:attrNameLst>
                                          <p:attrName>style.visibility</p:attrName>
                                        </p:attrNameLst>
                                      </p:cBhvr>
                                      <p:to>
                                        <p:strVal val="visible"/>
                                      </p:to>
                                    </p:set>
                                    <p:animEffect transition="in" filter="fade">
                                      <p:cBhvr>
                                        <p:cTn id="47" dur="1000"/>
                                        <p:tgtEl>
                                          <p:spTgt spid="44"/>
                                        </p:tgtEl>
                                      </p:cBhvr>
                                    </p:animEffect>
                                    <p:anim calcmode="lin" valueType="num">
                                      <p:cBhvr>
                                        <p:cTn id="48" dur="1000" fill="hold"/>
                                        <p:tgtEl>
                                          <p:spTgt spid="44"/>
                                        </p:tgtEl>
                                        <p:attrNameLst>
                                          <p:attrName>ppt_x</p:attrName>
                                        </p:attrNameLst>
                                      </p:cBhvr>
                                      <p:tavLst>
                                        <p:tav tm="0">
                                          <p:val>
                                            <p:strVal val="#ppt_x"/>
                                          </p:val>
                                        </p:tav>
                                        <p:tav tm="100000">
                                          <p:val>
                                            <p:strVal val="#ppt_x"/>
                                          </p:val>
                                        </p:tav>
                                      </p:tavLst>
                                    </p:anim>
                                    <p:anim calcmode="lin" valueType="num">
                                      <p:cBhvr>
                                        <p:cTn id="49" dur="1000" fill="hold"/>
                                        <p:tgtEl>
                                          <p:spTgt spid="44"/>
                                        </p:tgtEl>
                                        <p:attrNameLst>
                                          <p:attrName>ppt_y</p:attrName>
                                        </p:attrNameLst>
                                      </p:cBhvr>
                                      <p:tavLst>
                                        <p:tav tm="0">
                                          <p:val>
                                            <p:strVal val="#ppt_y-.1"/>
                                          </p:val>
                                        </p:tav>
                                        <p:tav tm="100000">
                                          <p:val>
                                            <p:strVal val="#ppt_y"/>
                                          </p:val>
                                        </p:tav>
                                      </p:tavLst>
                                    </p:anim>
                                  </p:childTnLst>
                                </p:cTn>
                              </p:par>
                            </p:childTnLst>
                          </p:cTn>
                        </p:par>
                        <p:par>
                          <p:cTn id="50" fill="hold">
                            <p:stCondLst>
                              <p:cond delay="8250"/>
                            </p:stCondLst>
                            <p:childTnLst>
                              <p:par>
                                <p:cTn id="51" presetID="22" presetClass="entr" presetSubtype="8" fill="hold" nodeType="after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wipe(left)">
                                      <p:cBhvr>
                                        <p:cTn id="53" dur="500"/>
                                        <p:tgtEl>
                                          <p:spTgt spid="45"/>
                                        </p:tgtEl>
                                      </p:cBhvr>
                                    </p:animEffect>
                                  </p:childTnLst>
                                </p:cTn>
                              </p:par>
                            </p:childTnLst>
                          </p:cTn>
                        </p:par>
                        <p:par>
                          <p:cTn id="54" fill="hold">
                            <p:stCondLst>
                              <p:cond delay="8750"/>
                            </p:stCondLst>
                            <p:childTnLst>
                              <p:par>
                                <p:cTn id="55" presetID="22" presetClass="entr" presetSubtype="8" fill="hold" grpId="0" nodeType="after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wipe(left)">
                                      <p:cBhvr>
                                        <p:cTn id="57" dur="500"/>
                                        <p:tgtEl>
                                          <p:spTgt spid="46"/>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7"/>
                                        </p:tgtEl>
                                        <p:attrNameLst>
                                          <p:attrName>style.visibility</p:attrName>
                                        </p:attrNameLst>
                                      </p:cBhvr>
                                      <p:to>
                                        <p:strVal val="visible"/>
                                      </p:to>
                                    </p:set>
                                    <p:animEffect transition="in" filter="wipe(left)">
                                      <p:cBhvr>
                                        <p:cTn id="60" dur="500"/>
                                        <p:tgtEl>
                                          <p:spTgt spid="47"/>
                                        </p:tgtEl>
                                      </p:cBhvr>
                                    </p:animEffect>
                                  </p:childTnLst>
                                </p:cTn>
                              </p:par>
                            </p:childTnLst>
                          </p:cTn>
                        </p:par>
                        <p:par>
                          <p:cTn id="61" fill="hold">
                            <p:stCondLst>
                              <p:cond delay="9250"/>
                            </p:stCondLst>
                            <p:childTnLst>
                              <p:par>
                                <p:cTn id="62" presetID="42" presetClass="entr" presetSubtype="0" fill="hold" nodeType="afterEffect">
                                  <p:stCondLst>
                                    <p:cond delay="0"/>
                                  </p:stCondLst>
                                  <p:childTnLst>
                                    <p:set>
                                      <p:cBhvr>
                                        <p:cTn id="63" dur="1" fill="hold">
                                          <p:stCondLst>
                                            <p:cond delay="0"/>
                                          </p:stCondLst>
                                        </p:cTn>
                                        <p:tgtEl>
                                          <p:spTgt spid="6"/>
                                        </p:tgtEl>
                                        <p:attrNameLst>
                                          <p:attrName>style.visibility</p:attrName>
                                        </p:attrNameLst>
                                      </p:cBhvr>
                                      <p:to>
                                        <p:strVal val="visible"/>
                                      </p:to>
                                    </p:set>
                                    <p:animEffect transition="in" filter="fade">
                                      <p:cBhvr>
                                        <p:cTn id="64" dur="1000"/>
                                        <p:tgtEl>
                                          <p:spTgt spid="6"/>
                                        </p:tgtEl>
                                      </p:cBhvr>
                                    </p:animEffect>
                                    <p:anim calcmode="lin" valueType="num">
                                      <p:cBhvr>
                                        <p:cTn id="65" dur="1000" fill="hold"/>
                                        <p:tgtEl>
                                          <p:spTgt spid="6"/>
                                        </p:tgtEl>
                                        <p:attrNameLst>
                                          <p:attrName>ppt_x</p:attrName>
                                        </p:attrNameLst>
                                      </p:cBhvr>
                                      <p:tavLst>
                                        <p:tav tm="0">
                                          <p:val>
                                            <p:strVal val="#ppt_x"/>
                                          </p:val>
                                        </p:tav>
                                        <p:tav tm="100000">
                                          <p:val>
                                            <p:strVal val="#ppt_x"/>
                                          </p:val>
                                        </p:tav>
                                      </p:tavLst>
                                    </p:anim>
                                    <p:anim calcmode="lin" valueType="num">
                                      <p:cBhvr>
                                        <p:cTn id="6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38" grpId="0"/>
      <p:bldP spid="39" grpId="0"/>
      <p:bldP spid="40" grpId="0" animBg="1"/>
      <p:bldP spid="42" grpId="0"/>
      <p:bldP spid="43" grpId="0"/>
      <p:bldP spid="44" grpId="0" animBg="1"/>
      <p:bldP spid="46" grpId="0"/>
      <p:bldP spid="4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2558" y="-27384"/>
            <a:ext cx="432048" cy="692696"/>
          </a:xfrm>
          <a:prstGeom prst="rect">
            <a:avLst/>
          </a:prstGeom>
          <a:solidFill>
            <a:srgbClr val="0070C0"/>
          </a:solidFill>
          <a:ln>
            <a:noFill/>
          </a:ln>
          <a:effectLst>
            <a:outerShdw blurRad="254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文本框 9"/>
          <p:cNvSpPr txBox="1"/>
          <p:nvPr/>
        </p:nvSpPr>
        <p:spPr>
          <a:xfrm>
            <a:off x="838622" y="188640"/>
            <a:ext cx="1512168" cy="377026"/>
          </a:xfrm>
          <a:prstGeom prst="rect">
            <a:avLst/>
          </a:prstGeom>
          <a:noFill/>
        </p:spPr>
        <p:txBody>
          <a:bodyPr wrap="square" lIns="68580" tIns="34290" rIns="68580" bIns="34290" rtlCol="0">
            <a:spAutoFit/>
          </a:bodyPr>
          <a:lstStyle/>
          <a:p>
            <a:pPr marL="0" lvl="1"/>
            <a:r>
              <a:rPr lang="zh-CN" altLang="en-US" sz="2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个人应用</a:t>
            </a:r>
          </a:p>
        </p:txBody>
      </p:sp>
      <p:sp>
        <p:nvSpPr>
          <p:cNvPr id="4" name="矩形 3"/>
          <p:cNvSpPr/>
          <p:nvPr/>
        </p:nvSpPr>
        <p:spPr>
          <a:xfrm>
            <a:off x="11927854" y="5949280"/>
            <a:ext cx="262558" cy="906934"/>
          </a:xfrm>
          <a:prstGeom prst="rect">
            <a:avLst/>
          </a:prstGeom>
          <a:solidFill>
            <a:srgbClr val="0070C0"/>
          </a:solidFill>
          <a:ln>
            <a:noFill/>
          </a:ln>
          <a:effectLst>
            <a:outerShdw blurRad="355600" dist="1016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10919742" y="6165304"/>
            <a:ext cx="1008112" cy="523220"/>
          </a:xfrm>
          <a:prstGeom prst="rect">
            <a:avLst/>
          </a:prstGeom>
          <a:noFill/>
        </p:spPr>
        <p:txBody>
          <a:bodyPr wrap="square" rtlCol="0">
            <a:spAutoFit/>
          </a:bodyPr>
          <a:lstStyle/>
          <a:p>
            <a:pPr algn="ctr"/>
            <a:r>
              <a:rPr lang="en-US" altLang="zh-CN"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-30-</a:t>
            </a:r>
            <a:endParaRPr lang="zh-CN" altLang="en-US"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Freeform 5"/>
          <p:cNvSpPr>
            <a:spLocks/>
          </p:cNvSpPr>
          <p:nvPr/>
        </p:nvSpPr>
        <p:spPr bwMode="auto">
          <a:xfrm>
            <a:off x="7256915" y="620688"/>
            <a:ext cx="4582988" cy="5001372"/>
          </a:xfrm>
          <a:custGeom>
            <a:avLst/>
            <a:gdLst>
              <a:gd name="T0" fmla="*/ 17752 w 17752"/>
              <a:gd name="T1" fmla="*/ 18550 h 18550"/>
              <a:gd name="T2" fmla="*/ 16834 w 17752"/>
              <a:gd name="T3" fmla="*/ 18494 h 18550"/>
              <a:gd name="T4" fmla="*/ 15927 w 17752"/>
              <a:gd name="T5" fmla="*/ 18393 h 18550"/>
              <a:gd name="T6" fmla="*/ 15034 w 17752"/>
              <a:gd name="T7" fmla="*/ 18251 h 18550"/>
              <a:gd name="T8" fmla="*/ 14158 w 17752"/>
              <a:gd name="T9" fmla="*/ 18064 h 18550"/>
              <a:gd name="T10" fmla="*/ 13295 w 17752"/>
              <a:gd name="T11" fmla="*/ 17838 h 18550"/>
              <a:gd name="T12" fmla="*/ 12451 w 17752"/>
              <a:gd name="T13" fmla="*/ 17571 h 18550"/>
              <a:gd name="T14" fmla="*/ 11625 w 17752"/>
              <a:gd name="T15" fmla="*/ 17265 h 18550"/>
              <a:gd name="T16" fmla="*/ 10818 w 17752"/>
              <a:gd name="T17" fmla="*/ 16922 h 18550"/>
              <a:gd name="T18" fmla="*/ 10031 w 17752"/>
              <a:gd name="T19" fmla="*/ 16541 h 18550"/>
              <a:gd name="T20" fmla="*/ 9264 w 17752"/>
              <a:gd name="T21" fmla="*/ 16126 h 18550"/>
              <a:gd name="T22" fmla="*/ 8521 w 17752"/>
              <a:gd name="T23" fmla="*/ 15675 h 18550"/>
              <a:gd name="T24" fmla="*/ 7801 w 17752"/>
              <a:gd name="T25" fmla="*/ 15190 h 18550"/>
              <a:gd name="T26" fmla="*/ 7106 w 17752"/>
              <a:gd name="T27" fmla="*/ 14674 h 18550"/>
              <a:gd name="T28" fmla="*/ 6436 w 17752"/>
              <a:gd name="T29" fmla="*/ 14126 h 18550"/>
              <a:gd name="T30" fmla="*/ 5793 w 17752"/>
              <a:gd name="T31" fmla="*/ 13547 h 18550"/>
              <a:gd name="T32" fmla="*/ 5178 w 17752"/>
              <a:gd name="T33" fmla="*/ 12940 h 18550"/>
              <a:gd name="T34" fmla="*/ 4591 w 17752"/>
              <a:gd name="T35" fmla="*/ 12304 h 18550"/>
              <a:gd name="T36" fmla="*/ 4035 w 17752"/>
              <a:gd name="T37" fmla="*/ 11642 h 18550"/>
              <a:gd name="T38" fmla="*/ 3509 w 17752"/>
              <a:gd name="T39" fmla="*/ 10954 h 18550"/>
              <a:gd name="T40" fmla="*/ 3017 w 17752"/>
              <a:gd name="T41" fmla="*/ 10241 h 18550"/>
              <a:gd name="T42" fmla="*/ 2556 w 17752"/>
              <a:gd name="T43" fmla="*/ 9503 h 18550"/>
              <a:gd name="T44" fmla="*/ 2131 w 17752"/>
              <a:gd name="T45" fmla="*/ 8743 h 18550"/>
              <a:gd name="T46" fmla="*/ 1740 w 17752"/>
              <a:gd name="T47" fmla="*/ 7961 h 18550"/>
              <a:gd name="T48" fmla="*/ 1387 w 17752"/>
              <a:gd name="T49" fmla="*/ 7160 h 18550"/>
              <a:gd name="T50" fmla="*/ 1070 w 17752"/>
              <a:gd name="T51" fmla="*/ 6338 h 18550"/>
              <a:gd name="T52" fmla="*/ 793 w 17752"/>
              <a:gd name="T53" fmla="*/ 5499 h 18550"/>
              <a:gd name="T54" fmla="*/ 555 w 17752"/>
              <a:gd name="T55" fmla="*/ 4642 h 18550"/>
              <a:gd name="T56" fmla="*/ 358 w 17752"/>
              <a:gd name="T57" fmla="*/ 3768 h 18550"/>
              <a:gd name="T58" fmla="*/ 203 w 17752"/>
              <a:gd name="T59" fmla="*/ 2880 h 18550"/>
              <a:gd name="T60" fmla="*/ 90 w 17752"/>
              <a:gd name="T61" fmla="*/ 1978 h 18550"/>
              <a:gd name="T62" fmla="*/ 23 w 17752"/>
              <a:gd name="T63" fmla="*/ 1062 h 18550"/>
              <a:gd name="T64" fmla="*/ 0 w 17752"/>
              <a:gd name="T65" fmla="*/ 136 h 18550"/>
              <a:gd name="T66" fmla="*/ 0 w 17752"/>
              <a:gd name="T67" fmla="*/ 101 h 18550"/>
              <a:gd name="T68" fmla="*/ 1 w 17752"/>
              <a:gd name="T69" fmla="*/ 67 h 18550"/>
              <a:gd name="T70" fmla="*/ 1 w 17752"/>
              <a:gd name="T71" fmla="*/ 34 h 18550"/>
              <a:gd name="T72" fmla="*/ 1 w 17752"/>
              <a:gd name="T73" fmla="*/ 0 h 18550"/>
              <a:gd name="T74" fmla="*/ 17752 w 17752"/>
              <a:gd name="T75" fmla="*/ 0 h 18550"/>
              <a:gd name="T76" fmla="*/ 17752 w 17752"/>
              <a:gd name="T77" fmla="*/ 18550 h 18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752" h="18550">
                <a:moveTo>
                  <a:pt x="17752" y="18550"/>
                </a:moveTo>
                <a:lnTo>
                  <a:pt x="16834" y="18494"/>
                </a:lnTo>
                <a:lnTo>
                  <a:pt x="15927" y="18393"/>
                </a:lnTo>
                <a:lnTo>
                  <a:pt x="15034" y="18251"/>
                </a:lnTo>
                <a:lnTo>
                  <a:pt x="14158" y="18064"/>
                </a:lnTo>
                <a:lnTo>
                  <a:pt x="13295" y="17838"/>
                </a:lnTo>
                <a:lnTo>
                  <a:pt x="12451" y="17571"/>
                </a:lnTo>
                <a:lnTo>
                  <a:pt x="11625" y="17265"/>
                </a:lnTo>
                <a:lnTo>
                  <a:pt x="10818" y="16922"/>
                </a:lnTo>
                <a:lnTo>
                  <a:pt x="10031" y="16541"/>
                </a:lnTo>
                <a:lnTo>
                  <a:pt x="9264" y="16126"/>
                </a:lnTo>
                <a:lnTo>
                  <a:pt x="8521" y="15675"/>
                </a:lnTo>
                <a:lnTo>
                  <a:pt x="7801" y="15190"/>
                </a:lnTo>
                <a:lnTo>
                  <a:pt x="7106" y="14674"/>
                </a:lnTo>
                <a:lnTo>
                  <a:pt x="6436" y="14126"/>
                </a:lnTo>
                <a:lnTo>
                  <a:pt x="5793" y="13547"/>
                </a:lnTo>
                <a:lnTo>
                  <a:pt x="5178" y="12940"/>
                </a:lnTo>
                <a:lnTo>
                  <a:pt x="4591" y="12304"/>
                </a:lnTo>
                <a:lnTo>
                  <a:pt x="4035" y="11642"/>
                </a:lnTo>
                <a:lnTo>
                  <a:pt x="3509" y="10954"/>
                </a:lnTo>
                <a:lnTo>
                  <a:pt x="3017" y="10241"/>
                </a:lnTo>
                <a:lnTo>
                  <a:pt x="2556" y="9503"/>
                </a:lnTo>
                <a:lnTo>
                  <a:pt x="2131" y="8743"/>
                </a:lnTo>
                <a:lnTo>
                  <a:pt x="1740" y="7961"/>
                </a:lnTo>
                <a:lnTo>
                  <a:pt x="1387" y="7160"/>
                </a:lnTo>
                <a:lnTo>
                  <a:pt x="1070" y="6338"/>
                </a:lnTo>
                <a:lnTo>
                  <a:pt x="793" y="5499"/>
                </a:lnTo>
                <a:lnTo>
                  <a:pt x="555" y="4642"/>
                </a:lnTo>
                <a:lnTo>
                  <a:pt x="358" y="3768"/>
                </a:lnTo>
                <a:lnTo>
                  <a:pt x="203" y="2880"/>
                </a:lnTo>
                <a:lnTo>
                  <a:pt x="90" y="1978"/>
                </a:lnTo>
                <a:lnTo>
                  <a:pt x="23" y="1062"/>
                </a:lnTo>
                <a:lnTo>
                  <a:pt x="0" y="136"/>
                </a:lnTo>
                <a:lnTo>
                  <a:pt x="0" y="101"/>
                </a:lnTo>
                <a:lnTo>
                  <a:pt x="1" y="67"/>
                </a:lnTo>
                <a:lnTo>
                  <a:pt x="1" y="34"/>
                </a:lnTo>
                <a:lnTo>
                  <a:pt x="1" y="0"/>
                </a:lnTo>
                <a:lnTo>
                  <a:pt x="17752" y="0"/>
                </a:lnTo>
                <a:lnTo>
                  <a:pt x="17752" y="18550"/>
                </a:lnTo>
                <a:close/>
              </a:path>
            </a:pathLst>
          </a:custGeom>
          <a:blipFill>
            <a:blip r:embed="rId3"/>
            <a:stretch>
              <a:fillRect/>
            </a:stretch>
          </a:bli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 name="Group 8"/>
          <p:cNvGrpSpPr>
            <a:grpSpLocks/>
          </p:cNvGrpSpPr>
          <p:nvPr/>
        </p:nvGrpSpPr>
        <p:grpSpPr bwMode="auto">
          <a:xfrm>
            <a:off x="6360567" y="719408"/>
            <a:ext cx="1500478" cy="1500478"/>
            <a:chOff x="0" y="0"/>
            <a:chExt cx="2101515" cy="2101515"/>
          </a:xfrm>
          <a:solidFill>
            <a:srgbClr val="0070C0"/>
          </a:solidFill>
        </p:grpSpPr>
        <p:sp>
          <p:nvSpPr>
            <p:cNvPr id="8" name="椭圆 3"/>
            <p:cNvSpPr>
              <a:spLocks noChangeArrowheads="1"/>
            </p:cNvSpPr>
            <p:nvPr/>
          </p:nvSpPr>
          <p:spPr bwMode="auto">
            <a:xfrm>
              <a:off x="0" y="0"/>
              <a:ext cx="2101515" cy="210151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0" name="Group 8"/>
          <p:cNvGrpSpPr>
            <a:grpSpLocks/>
          </p:cNvGrpSpPr>
          <p:nvPr/>
        </p:nvGrpSpPr>
        <p:grpSpPr bwMode="auto">
          <a:xfrm>
            <a:off x="7196914" y="2897530"/>
            <a:ext cx="1500478" cy="1500478"/>
            <a:chOff x="0" y="0"/>
            <a:chExt cx="2101515" cy="2101515"/>
          </a:xfrm>
          <a:solidFill>
            <a:schemeClr val="tx1">
              <a:lumMod val="65000"/>
              <a:lumOff val="35000"/>
            </a:schemeClr>
          </a:solidFill>
        </p:grpSpPr>
        <p:sp>
          <p:nvSpPr>
            <p:cNvPr id="11" name="椭圆 3"/>
            <p:cNvSpPr>
              <a:spLocks noChangeArrowheads="1"/>
            </p:cNvSpPr>
            <p:nvPr/>
          </p:nvSpPr>
          <p:spPr bwMode="auto">
            <a:xfrm>
              <a:off x="0" y="0"/>
              <a:ext cx="2101515" cy="210151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3" name="Group 8"/>
          <p:cNvGrpSpPr>
            <a:grpSpLocks/>
          </p:cNvGrpSpPr>
          <p:nvPr/>
        </p:nvGrpSpPr>
        <p:grpSpPr bwMode="auto">
          <a:xfrm>
            <a:off x="8875568" y="4611781"/>
            <a:ext cx="1500478" cy="1500478"/>
            <a:chOff x="0" y="0"/>
            <a:chExt cx="2101515" cy="2101515"/>
          </a:xfrm>
          <a:solidFill>
            <a:srgbClr val="0070C0"/>
          </a:solidFill>
        </p:grpSpPr>
        <p:sp>
          <p:nvSpPr>
            <p:cNvPr id="14" name="椭圆 3"/>
            <p:cNvSpPr>
              <a:spLocks noChangeArrowheads="1"/>
            </p:cNvSpPr>
            <p:nvPr/>
          </p:nvSpPr>
          <p:spPr bwMode="auto">
            <a:xfrm>
              <a:off x="0" y="0"/>
              <a:ext cx="2101515" cy="210151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6" name="弧形 15"/>
          <p:cNvSpPr/>
          <p:nvPr/>
        </p:nvSpPr>
        <p:spPr bwMode="auto">
          <a:xfrm>
            <a:off x="6710449" y="1301496"/>
            <a:ext cx="1656184" cy="1656184"/>
          </a:xfrm>
          <a:prstGeom prst="arc">
            <a:avLst>
              <a:gd name="adj1" fmla="val 5989544"/>
              <a:gd name="adj2" fmla="val 10739822"/>
            </a:avLst>
          </a:prstGeom>
          <a:noFill/>
          <a:ln w="12700" cap="flat" cmpd="sng" algn="ctr">
            <a:solidFill>
              <a:schemeClr val="tx1">
                <a:lumMod val="50000"/>
                <a:lumOff val="50000"/>
              </a:schemeClr>
            </a:solidFill>
            <a:prstDash val="solid"/>
            <a:round/>
            <a:headEnd type="triangl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弧形 16"/>
          <p:cNvSpPr/>
          <p:nvPr/>
        </p:nvSpPr>
        <p:spPr bwMode="auto">
          <a:xfrm>
            <a:off x="7972534" y="3486384"/>
            <a:ext cx="1656184" cy="1656184"/>
          </a:xfrm>
          <a:prstGeom prst="arc">
            <a:avLst>
              <a:gd name="adj1" fmla="val 5417681"/>
              <a:gd name="adj2" fmla="val 9956679"/>
            </a:avLst>
          </a:prstGeom>
          <a:noFill/>
          <a:ln w="12700" cap="flat" cmpd="sng" algn="ctr">
            <a:solidFill>
              <a:schemeClr val="tx1">
                <a:lumMod val="50000"/>
                <a:lumOff val="50000"/>
              </a:schemeClr>
            </a:solidFill>
            <a:prstDash val="solid"/>
            <a:round/>
            <a:headEnd type="triangl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TextBox 17"/>
          <p:cNvSpPr txBox="1"/>
          <p:nvPr/>
        </p:nvSpPr>
        <p:spPr>
          <a:xfrm>
            <a:off x="6530429" y="1220280"/>
            <a:ext cx="1214830" cy="400110"/>
          </a:xfrm>
          <a:prstGeom prst="rect">
            <a:avLst/>
          </a:prstGeom>
          <a:noFill/>
        </p:spPr>
        <p:txBody>
          <a:bodyPr wrap="square" rtlCol="0">
            <a:spAutoFit/>
          </a:bodyPr>
          <a:lstStyle/>
          <a:p>
            <a:pPr algn="ctr"/>
            <a:r>
              <a:rPr lang="zh-CN" altLang="en-US" sz="20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添加标题</a:t>
            </a:r>
          </a:p>
        </p:txBody>
      </p:sp>
      <p:sp>
        <p:nvSpPr>
          <p:cNvPr id="19" name="TextBox 18"/>
          <p:cNvSpPr txBox="1"/>
          <p:nvPr/>
        </p:nvSpPr>
        <p:spPr>
          <a:xfrm>
            <a:off x="7283775" y="3428323"/>
            <a:ext cx="1331711" cy="400110"/>
          </a:xfrm>
          <a:prstGeom prst="rect">
            <a:avLst/>
          </a:prstGeom>
          <a:noFill/>
        </p:spPr>
        <p:txBody>
          <a:bodyPr wrap="square" rtlCol="0">
            <a:spAutoFit/>
          </a:bodyPr>
          <a:lstStyle/>
          <a:p>
            <a:pPr algn="ctr"/>
            <a:r>
              <a:rPr lang="zh-CN" altLang="en-US" sz="20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添加标题</a:t>
            </a:r>
          </a:p>
        </p:txBody>
      </p:sp>
      <p:sp>
        <p:nvSpPr>
          <p:cNvPr id="20" name="TextBox 19"/>
          <p:cNvSpPr txBox="1"/>
          <p:nvPr/>
        </p:nvSpPr>
        <p:spPr>
          <a:xfrm>
            <a:off x="9001075" y="5108712"/>
            <a:ext cx="1200968" cy="400110"/>
          </a:xfrm>
          <a:prstGeom prst="rect">
            <a:avLst/>
          </a:prstGeom>
          <a:noFill/>
        </p:spPr>
        <p:txBody>
          <a:bodyPr wrap="square" rtlCol="0">
            <a:spAutoFit/>
          </a:bodyPr>
          <a:lstStyle/>
          <a:p>
            <a:pPr algn="ctr"/>
            <a:r>
              <a:rPr lang="zh-CN" altLang="en-US" sz="20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添加标题</a:t>
            </a:r>
          </a:p>
        </p:txBody>
      </p:sp>
      <p:sp>
        <p:nvSpPr>
          <p:cNvPr id="21" name="TextBox 20"/>
          <p:cNvSpPr txBox="1"/>
          <p:nvPr/>
        </p:nvSpPr>
        <p:spPr>
          <a:xfrm>
            <a:off x="913805" y="5132349"/>
            <a:ext cx="7899324" cy="646331"/>
          </a:xfrm>
          <a:prstGeom prst="rect">
            <a:avLst/>
          </a:prstGeom>
          <a:noFill/>
        </p:spPr>
        <p:txBody>
          <a:bodyPr wrap="square"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这里输入简要说明文字或列举事例这里输入简要说明文字或列举事例</a:t>
            </a: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这里输入简要说明文字或列举事例这里输入简要说明文字或列举事例</a:t>
            </a: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这里输入简要说明文字或列举事例这里输入简要说明文字或列举事例</a:t>
            </a:r>
          </a:p>
        </p:txBody>
      </p:sp>
      <p:sp>
        <p:nvSpPr>
          <p:cNvPr id="22" name="TextBox 21"/>
          <p:cNvSpPr txBox="1"/>
          <p:nvPr/>
        </p:nvSpPr>
        <p:spPr>
          <a:xfrm>
            <a:off x="913805" y="3071555"/>
            <a:ext cx="6008215" cy="646331"/>
          </a:xfrm>
          <a:prstGeom prst="rect">
            <a:avLst/>
          </a:prstGeom>
          <a:noFill/>
        </p:spPr>
        <p:txBody>
          <a:bodyPr wrap="square"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这里输入简要说明文字或列举事例这里输入简要说明文字或列举事例这里输入简要说明文字或列举事例这里输入简要说明文字或列举事例这里输入简要说明文字或列举事例这里输入简要说明文字或列举事例</a:t>
            </a:r>
          </a:p>
        </p:txBody>
      </p:sp>
      <p:sp>
        <p:nvSpPr>
          <p:cNvPr id="23" name="TextBox 22"/>
          <p:cNvSpPr txBox="1"/>
          <p:nvPr/>
        </p:nvSpPr>
        <p:spPr>
          <a:xfrm>
            <a:off x="913805" y="1242754"/>
            <a:ext cx="5272143" cy="461665"/>
          </a:xfrm>
          <a:prstGeom prst="rect">
            <a:avLst/>
          </a:prstGeom>
          <a:noFill/>
        </p:spPr>
        <p:txBody>
          <a:bodyPr wrap="square"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这里输入简要说明文字或列举事例这里输入简要说明文字或列举事例这里输入简要说明文字或列举事例这里输入</a:t>
            </a:r>
          </a:p>
        </p:txBody>
      </p:sp>
    </p:spTree>
    <p:extLst>
      <p:ext uri="{BB962C8B-B14F-4D97-AF65-F5344CB8AC3E}">
        <p14:creationId xmlns:p14="http://schemas.microsoft.com/office/powerpoint/2010/main" val="8946950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par>
                          <p:cTn id="15" fill="hold">
                            <p:stCondLst>
                              <p:cond delay="1500"/>
                            </p:stCondLst>
                            <p:childTnLst>
                              <p:par>
                                <p:cTn id="16" presetID="47"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21" presetClass="entr" presetSubtype="1"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heel(1)">
                                      <p:cBhvr>
                                        <p:cTn id="24" dur="500"/>
                                        <p:tgtEl>
                                          <p:spTgt spid="7"/>
                                        </p:tgtEl>
                                      </p:cBhvr>
                                    </p:animEffect>
                                  </p:childTnLst>
                                </p:cTn>
                              </p:par>
                              <p:par>
                                <p:cTn id="25" presetID="21" presetClass="entr" presetSubtype="1"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heel(1)">
                                      <p:cBhvr>
                                        <p:cTn id="27" dur="500"/>
                                        <p:tgtEl>
                                          <p:spTgt spid="18"/>
                                        </p:tgtEl>
                                      </p:cBhvr>
                                    </p:animEffect>
                                  </p:childTnLst>
                                </p:cTn>
                              </p:par>
                            </p:childTnLst>
                          </p:cTn>
                        </p:par>
                        <p:par>
                          <p:cTn id="28" fill="hold">
                            <p:stCondLst>
                              <p:cond delay="3000"/>
                            </p:stCondLst>
                            <p:childTnLst>
                              <p:par>
                                <p:cTn id="29" presetID="22" presetClass="entr" presetSubtype="2"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right)">
                                      <p:cBhvr>
                                        <p:cTn id="31" dur="400"/>
                                        <p:tgtEl>
                                          <p:spTgt spid="23"/>
                                        </p:tgtEl>
                                      </p:cBhvr>
                                    </p:animEffect>
                                  </p:childTnLst>
                                </p:cTn>
                              </p:par>
                            </p:childTnLst>
                          </p:cTn>
                        </p:par>
                        <p:par>
                          <p:cTn id="32" fill="hold">
                            <p:stCondLst>
                              <p:cond delay="3400"/>
                            </p:stCondLst>
                            <p:childTnLst>
                              <p:par>
                                <p:cTn id="33" presetID="22" presetClass="entr" presetSubtype="1"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up)">
                                      <p:cBhvr>
                                        <p:cTn id="35" dur="500"/>
                                        <p:tgtEl>
                                          <p:spTgt spid="16"/>
                                        </p:tgtEl>
                                      </p:cBhvr>
                                    </p:animEffect>
                                  </p:childTnLst>
                                </p:cTn>
                              </p:par>
                            </p:childTnLst>
                          </p:cTn>
                        </p:par>
                        <p:par>
                          <p:cTn id="36" fill="hold">
                            <p:stCondLst>
                              <p:cond delay="3900"/>
                            </p:stCondLst>
                            <p:childTnLst>
                              <p:par>
                                <p:cTn id="37" presetID="21" presetClass="entr" presetSubtype="1"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heel(1)">
                                      <p:cBhvr>
                                        <p:cTn id="39" dur="500"/>
                                        <p:tgtEl>
                                          <p:spTgt spid="19"/>
                                        </p:tgtEl>
                                      </p:cBhvr>
                                    </p:animEffect>
                                  </p:childTnLst>
                                </p:cTn>
                              </p:par>
                              <p:par>
                                <p:cTn id="40" presetID="21" presetClass="entr" presetSubtype="1"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heel(1)">
                                      <p:cBhvr>
                                        <p:cTn id="42" dur="500"/>
                                        <p:tgtEl>
                                          <p:spTgt spid="10"/>
                                        </p:tgtEl>
                                      </p:cBhvr>
                                    </p:animEffect>
                                  </p:childTnLst>
                                </p:cTn>
                              </p:par>
                            </p:childTnLst>
                          </p:cTn>
                        </p:par>
                        <p:par>
                          <p:cTn id="43" fill="hold">
                            <p:stCondLst>
                              <p:cond delay="4400"/>
                            </p:stCondLst>
                            <p:childTnLst>
                              <p:par>
                                <p:cTn id="44" presetID="22" presetClass="entr" presetSubtype="2"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wipe(right)">
                                      <p:cBhvr>
                                        <p:cTn id="46" dur="400"/>
                                        <p:tgtEl>
                                          <p:spTgt spid="22"/>
                                        </p:tgtEl>
                                      </p:cBhvr>
                                    </p:animEffect>
                                  </p:childTnLst>
                                </p:cTn>
                              </p:par>
                            </p:childTnLst>
                          </p:cTn>
                        </p:par>
                        <p:par>
                          <p:cTn id="47" fill="hold">
                            <p:stCondLst>
                              <p:cond delay="4800"/>
                            </p:stCondLst>
                            <p:childTnLst>
                              <p:par>
                                <p:cTn id="48" presetID="22" presetClass="entr" presetSubtype="1"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up)">
                                      <p:cBhvr>
                                        <p:cTn id="50" dur="500"/>
                                        <p:tgtEl>
                                          <p:spTgt spid="17"/>
                                        </p:tgtEl>
                                      </p:cBhvr>
                                    </p:animEffect>
                                  </p:childTnLst>
                                </p:cTn>
                              </p:par>
                            </p:childTnLst>
                          </p:cTn>
                        </p:par>
                        <p:par>
                          <p:cTn id="51" fill="hold">
                            <p:stCondLst>
                              <p:cond delay="5300"/>
                            </p:stCondLst>
                            <p:childTnLst>
                              <p:par>
                                <p:cTn id="52" presetID="21" presetClass="entr" presetSubtype="1"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wheel(1)">
                                      <p:cBhvr>
                                        <p:cTn id="54" dur="500"/>
                                        <p:tgtEl>
                                          <p:spTgt spid="20"/>
                                        </p:tgtEl>
                                      </p:cBhvr>
                                    </p:animEffect>
                                  </p:childTnLst>
                                </p:cTn>
                              </p:par>
                              <p:par>
                                <p:cTn id="55" presetID="21" presetClass="entr" presetSubtype="1" fill="hold"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heel(1)">
                                      <p:cBhvr>
                                        <p:cTn id="57" dur="500"/>
                                        <p:tgtEl>
                                          <p:spTgt spid="13"/>
                                        </p:tgtEl>
                                      </p:cBhvr>
                                    </p:animEffect>
                                  </p:childTnLst>
                                </p:cTn>
                              </p:par>
                            </p:childTnLst>
                          </p:cTn>
                        </p:par>
                        <p:par>
                          <p:cTn id="58" fill="hold">
                            <p:stCondLst>
                              <p:cond delay="5800"/>
                            </p:stCondLst>
                            <p:childTnLst>
                              <p:par>
                                <p:cTn id="59" presetID="22" presetClass="entr" presetSubtype="2" fill="hold" grpId="0" nodeType="after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wipe(right)">
                                      <p:cBhvr>
                                        <p:cTn id="61" dur="4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6" grpId="0" animBg="1"/>
      <p:bldP spid="16" grpId="0" animBg="1"/>
      <p:bldP spid="17" grpId="0" animBg="1"/>
      <p:bldP spid="18" grpId="0"/>
      <p:bldP spid="19" grpId="0"/>
      <p:bldP spid="20" grpId="0"/>
      <p:bldP spid="21" grpId="0"/>
      <p:bldP spid="22" grpId="0"/>
      <p:bldP spid="2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7" b="7"/>
          <a:stretch>
            <a:fillRect/>
          </a:stretch>
        </p:blipFill>
        <p:spPr/>
      </p:pic>
      <p:sp>
        <p:nvSpPr>
          <p:cNvPr id="2" name="Rectangle 1"/>
          <p:cNvSpPr/>
          <p:nvPr/>
        </p:nvSpPr>
        <p:spPr>
          <a:xfrm>
            <a:off x="0" y="893"/>
            <a:ext cx="12190413" cy="6856214"/>
          </a:xfrm>
          <a:prstGeom prst="rect">
            <a:avLst/>
          </a:prstGeom>
          <a:solidFill>
            <a:srgbClr val="0070C0">
              <a:alpha val="95000"/>
            </a:srgb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08" tIns="22854" rIns="45708" bIns="22854" numCol="1" spcCol="0" rtlCol="0" fromWordArt="0" anchor="ctr" anchorCtr="0" forceAA="0" compatLnSpc="1">
            <a:prstTxWarp prst="textNoShape">
              <a:avLst/>
            </a:prstTxWarp>
            <a:noAutofit/>
          </a:bodyPr>
          <a:lstStyle/>
          <a:p>
            <a:pPr algn="ctr"/>
            <a:endParaRPr lang="en-US" sz="9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4871070" y="2636912"/>
            <a:ext cx="4698722" cy="1446550"/>
          </a:xfrm>
          <a:prstGeom prst="rect">
            <a:avLst/>
          </a:prstGeom>
          <a:noFill/>
        </p:spPr>
        <p:txBody>
          <a:bodyPr wrap="none" rtlCol="0">
            <a:spAutoFit/>
          </a:bodyPr>
          <a:lstStyle/>
          <a:p>
            <a:pPr marL="0" lvl="1"/>
            <a:r>
              <a:rPr lang="en-US" altLang="zh-CN" sz="4400" b="1" dirty="0">
                <a:solidFill>
                  <a:schemeClr val="bg1"/>
                </a:solidFill>
                <a:latin typeface="微软雅黑" pitchFamily="34" charset="-122"/>
                <a:ea typeface="微软雅黑" pitchFamily="34" charset="-122"/>
                <a:sym typeface="微软雅黑" panose="020B0503020204020204" pitchFamily="34" charset="-122"/>
              </a:rPr>
              <a:t>PART FIVE</a:t>
            </a:r>
          </a:p>
          <a:p>
            <a:pPr marL="0" lvl="1"/>
            <a:r>
              <a:rPr lang="zh-CN" altLang="en-US" sz="4400" b="1" dirty="0">
                <a:solidFill>
                  <a:schemeClr val="bg1"/>
                </a:solidFill>
                <a:latin typeface="微软雅黑" pitchFamily="34" charset="-122"/>
                <a:ea typeface="微软雅黑" pitchFamily="34" charset="-122"/>
                <a:sym typeface="微软雅黑" panose="020B0503020204020204" pitchFamily="34" charset="-122"/>
              </a:rPr>
              <a:t>移动互联相关信息</a:t>
            </a:r>
          </a:p>
        </p:txBody>
      </p:sp>
      <p:sp>
        <p:nvSpPr>
          <p:cNvPr id="10" name="Freeform 86"/>
          <p:cNvSpPr>
            <a:spLocks noEditPoints="1"/>
          </p:cNvSpPr>
          <p:nvPr/>
        </p:nvSpPr>
        <p:spPr bwMode="auto">
          <a:xfrm>
            <a:off x="3998929" y="2785537"/>
            <a:ext cx="623421" cy="1048924"/>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rgbClr val="FFFFFF"/>
          </a:solidFill>
          <a:ln w="9525">
            <a:noFill/>
            <a:round/>
            <a:headEnd/>
            <a:tailEnd/>
          </a:ln>
        </p:spPr>
        <p:txBody>
          <a:bodyPr vert="horz" wrap="square" lIns="45708" tIns="22854" rIns="45708" bIns="22854" numCol="1" anchor="t" anchorCtr="0" compatLnSpc="1">
            <a:prstTxWarp prst="textNoShape">
              <a:avLst/>
            </a:prstTxWarp>
          </a:bodyPr>
          <a:lstStyle/>
          <a:p>
            <a:endParaRPr lang="en-US" sz="90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14464750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2558" y="-27384"/>
            <a:ext cx="432048" cy="692696"/>
          </a:xfrm>
          <a:prstGeom prst="rect">
            <a:avLst/>
          </a:prstGeom>
          <a:solidFill>
            <a:srgbClr val="0070C0"/>
          </a:solidFill>
          <a:ln>
            <a:noFill/>
          </a:ln>
          <a:effectLst>
            <a:outerShdw blurRad="254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文本框 9"/>
          <p:cNvSpPr txBox="1"/>
          <p:nvPr/>
        </p:nvSpPr>
        <p:spPr>
          <a:xfrm>
            <a:off x="838622" y="188640"/>
            <a:ext cx="1512168" cy="377026"/>
          </a:xfrm>
          <a:prstGeom prst="rect">
            <a:avLst/>
          </a:prstGeom>
          <a:noFill/>
        </p:spPr>
        <p:txBody>
          <a:bodyPr wrap="square" lIns="68580" tIns="34290" rIns="68580" bIns="34290" rtlCol="0">
            <a:spAutoFit/>
          </a:bodyPr>
          <a:lstStyle/>
          <a:p>
            <a:pPr marL="0" lvl="1"/>
            <a:r>
              <a:rPr lang="zh-CN" altLang="en-US" sz="2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主要局限</a:t>
            </a:r>
          </a:p>
        </p:txBody>
      </p:sp>
      <p:sp>
        <p:nvSpPr>
          <p:cNvPr id="4" name="矩形 3"/>
          <p:cNvSpPr/>
          <p:nvPr/>
        </p:nvSpPr>
        <p:spPr>
          <a:xfrm>
            <a:off x="11927854" y="5949280"/>
            <a:ext cx="262558" cy="906934"/>
          </a:xfrm>
          <a:prstGeom prst="rect">
            <a:avLst/>
          </a:prstGeom>
          <a:solidFill>
            <a:srgbClr val="0070C0"/>
          </a:solidFill>
          <a:ln>
            <a:noFill/>
          </a:ln>
          <a:effectLst>
            <a:outerShdw blurRad="355600" dist="1016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10919742" y="6165304"/>
            <a:ext cx="1008112" cy="523220"/>
          </a:xfrm>
          <a:prstGeom prst="rect">
            <a:avLst/>
          </a:prstGeom>
          <a:noFill/>
        </p:spPr>
        <p:txBody>
          <a:bodyPr wrap="square" rtlCol="0">
            <a:spAutoFit/>
          </a:bodyPr>
          <a:lstStyle/>
          <a:p>
            <a:pPr algn="ctr"/>
            <a:r>
              <a:rPr lang="en-US" altLang="zh-CN"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-32-</a:t>
            </a:r>
            <a:endParaRPr lang="zh-CN" altLang="en-US"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 name="组合 5"/>
          <p:cNvGrpSpPr/>
          <p:nvPr/>
        </p:nvGrpSpPr>
        <p:grpSpPr>
          <a:xfrm>
            <a:off x="5231110" y="1637734"/>
            <a:ext cx="1703319" cy="4095522"/>
            <a:chOff x="5231110" y="1412776"/>
            <a:chExt cx="1703319" cy="4095522"/>
          </a:xfrm>
        </p:grpSpPr>
        <p:sp>
          <p:nvSpPr>
            <p:cNvPr id="7" name="Freeform 7"/>
            <p:cNvSpPr/>
            <p:nvPr/>
          </p:nvSpPr>
          <p:spPr>
            <a:xfrm>
              <a:off x="5279333" y="2753193"/>
              <a:ext cx="701664" cy="1069180"/>
            </a:xfrm>
            <a:custGeom>
              <a:avLst/>
              <a:gdLst>
                <a:gd name="connsiteX0" fmla="*/ 476250 w 688975"/>
                <a:gd name="connsiteY0" fmla="*/ 1063625 h 1066800"/>
                <a:gd name="connsiteX1" fmla="*/ 0 w 688975"/>
                <a:gd name="connsiteY1" fmla="*/ 0 h 1066800"/>
                <a:gd name="connsiteX2" fmla="*/ 431800 w 688975"/>
                <a:gd name="connsiteY2" fmla="*/ 3175 h 1066800"/>
                <a:gd name="connsiteX3" fmla="*/ 688975 w 688975"/>
                <a:gd name="connsiteY3" fmla="*/ 1066800 h 1066800"/>
                <a:gd name="connsiteX4" fmla="*/ 476250 w 688975"/>
                <a:gd name="connsiteY4" fmla="*/ 1063625 h 1066800"/>
                <a:gd name="connsiteX0" fmla="*/ 476250 w 688975"/>
                <a:gd name="connsiteY0" fmla="*/ 1063625 h 1066800"/>
                <a:gd name="connsiteX1" fmla="*/ 0 w 688975"/>
                <a:gd name="connsiteY1" fmla="*/ 0 h 1066800"/>
                <a:gd name="connsiteX2" fmla="*/ 436541 w 688975"/>
                <a:gd name="connsiteY2" fmla="*/ 5556 h 1066800"/>
                <a:gd name="connsiteX3" fmla="*/ 688975 w 688975"/>
                <a:gd name="connsiteY3" fmla="*/ 1066800 h 1066800"/>
                <a:gd name="connsiteX4" fmla="*/ 476250 w 688975"/>
                <a:gd name="connsiteY4" fmla="*/ 1063625 h 1066800"/>
                <a:gd name="connsiteX0" fmla="*/ 476250 w 688975"/>
                <a:gd name="connsiteY0" fmla="*/ 1066006 h 1069181"/>
                <a:gd name="connsiteX1" fmla="*/ 0 w 688975"/>
                <a:gd name="connsiteY1" fmla="*/ 0 h 1069181"/>
                <a:gd name="connsiteX2" fmla="*/ 436541 w 688975"/>
                <a:gd name="connsiteY2" fmla="*/ 7937 h 1069181"/>
                <a:gd name="connsiteX3" fmla="*/ 688975 w 688975"/>
                <a:gd name="connsiteY3" fmla="*/ 1069181 h 1069181"/>
                <a:gd name="connsiteX4" fmla="*/ 476250 w 688975"/>
                <a:gd name="connsiteY4" fmla="*/ 1066006 h 1069181"/>
                <a:gd name="connsiteX0" fmla="*/ 476250 w 691345"/>
                <a:gd name="connsiteY0" fmla="*/ 1066006 h 1071562"/>
                <a:gd name="connsiteX1" fmla="*/ 0 w 691345"/>
                <a:gd name="connsiteY1" fmla="*/ 0 h 1071562"/>
                <a:gd name="connsiteX2" fmla="*/ 436541 w 691345"/>
                <a:gd name="connsiteY2" fmla="*/ 7937 h 1071562"/>
                <a:gd name="connsiteX3" fmla="*/ 691345 w 691345"/>
                <a:gd name="connsiteY3" fmla="*/ 1071562 h 1071562"/>
                <a:gd name="connsiteX4" fmla="*/ 476250 w 691345"/>
                <a:gd name="connsiteY4" fmla="*/ 1066006 h 1071562"/>
                <a:gd name="connsiteX0" fmla="*/ 473880 w 691345"/>
                <a:gd name="connsiteY0" fmla="*/ 1066006 h 1071562"/>
                <a:gd name="connsiteX1" fmla="*/ 0 w 691345"/>
                <a:gd name="connsiteY1" fmla="*/ 0 h 1071562"/>
                <a:gd name="connsiteX2" fmla="*/ 436541 w 691345"/>
                <a:gd name="connsiteY2" fmla="*/ 7937 h 1071562"/>
                <a:gd name="connsiteX3" fmla="*/ 691345 w 691345"/>
                <a:gd name="connsiteY3" fmla="*/ 1071562 h 1071562"/>
                <a:gd name="connsiteX4" fmla="*/ 473880 w 691345"/>
                <a:gd name="connsiteY4" fmla="*/ 1066006 h 1071562"/>
                <a:gd name="connsiteX0" fmla="*/ 473880 w 691345"/>
                <a:gd name="connsiteY0" fmla="*/ 1066006 h 1069180"/>
                <a:gd name="connsiteX1" fmla="*/ 0 w 691345"/>
                <a:gd name="connsiteY1" fmla="*/ 0 h 1069180"/>
                <a:gd name="connsiteX2" fmla="*/ 436541 w 691345"/>
                <a:gd name="connsiteY2" fmla="*/ 7937 h 1069180"/>
                <a:gd name="connsiteX3" fmla="*/ 691345 w 691345"/>
                <a:gd name="connsiteY3" fmla="*/ 1069180 h 1069180"/>
                <a:gd name="connsiteX4" fmla="*/ 473880 w 691345"/>
                <a:gd name="connsiteY4" fmla="*/ 1066006 h 1069180"/>
                <a:gd name="connsiteX0" fmla="*/ 473880 w 696085"/>
                <a:gd name="connsiteY0" fmla="*/ 1066006 h 1069180"/>
                <a:gd name="connsiteX1" fmla="*/ 0 w 696085"/>
                <a:gd name="connsiteY1" fmla="*/ 0 h 1069180"/>
                <a:gd name="connsiteX2" fmla="*/ 436541 w 696085"/>
                <a:gd name="connsiteY2" fmla="*/ 7937 h 1069180"/>
                <a:gd name="connsiteX3" fmla="*/ 696085 w 696085"/>
                <a:gd name="connsiteY3" fmla="*/ 1069180 h 1069180"/>
                <a:gd name="connsiteX4" fmla="*/ 473880 w 696085"/>
                <a:gd name="connsiteY4" fmla="*/ 1066006 h 1069180"/>
                <a:gd name="connsiteX0" fmla="*/ 476250 w 696085"/>
                <a:gd name="connsiteY0" fmla="*/ 1068388 h 1069180"/>
                <a:gd name="connsiteX1" fmla="*/ 0 w 696085"/>
                <a:gd name="connsiteY1" fmla="*/ 0 h 1069180"/>
                <a:gd name="connsiteX2" fmla="*/ 436541 w 696085"/>
                <a:gd name="connsiteY2" fmla="*/ 7937 h 1069180"/>
                <a:gd name="connsiteX3" fmla="*/ 696085 w 696085"/>
                <a:gd name="connsiteY3" fmla="*/ 1069180 h 1069180"/>
                <a:gd name="connsiteX4" fmla="*/ 476250 w 696085"/>
                <a:gd name="connsiteY4" fmla="*/ 1068388 h 1069180"/>
                <a:gd name="connsiteX0" fmla="*/ 478620 w 698455"/>
                <a:gd name="connsiteY0" fmla="*/ 1068388 h 1069180"/>
                <a:gd name="connsiteX1" fmla="*/ 0 w 698455"/>
                <a:gd name="connsiteY1" fmla="*/ 0 h 1069180"/>
                <a:gd name="connsiteX2" fmla="*/ 438911 w 698455"/>
                <a:gd name="connsiteY2" fmla="*/ 7937 h 1069180"/>
                <a:gd name="connsiteX3" fmla="*/ 698455 w 698455"/>
                <a:gd name="connsiteY3" fmla="*/ 1069180 h 1069180"/>
                <a:gd name="connsiteX4" fmla="*/ 478620 w 698455"/>
                <a:gd name="connsiteY4" fmla="*/ 1068388 h 10691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8455" h="1069180">
                  <a:moveTo>
                    <a:pt x="478620" y="1068388"/>
                  </a:moveTo>
                  <a:lnTo>
                    <a:pt x="0" y="0"/>
                  </a:lnTo>
                  <a:lnTo>
                    <a:pt x="438911" y="7937"/>
                  </a:lnTo>
                  <a:lnTo>
                    <a:pt x="698455" y="1069180"/>
                  </a:lnTo>
                  <a:lnTo>
                    <a:pt x="478620" y="1068388"/>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Freeform 8"/>
            <p:cNvSpPr/>
            <p:nvPr/>
          </p:nvSpPr>
          <p:spPr>
            <a:xfrm>
              <a:off x="5867490" y="2755573"/>
              <a:ext cx="434975" cy="1085524"/>
            </a:xfrm>
            <a:custGeom>
              <a:avLst/>
              <a:gdLst>
                <a:gd name="connsiteX0" fmla="*/ 107950 w 434975"/>
                <a:gd name="connsiteY0" fmla="*/ 1057275 h 1063625"/>
                <a:gd name="connsiteX1" fmla="*/ 0 w 434975"/>
                <a:gd name="connsiteY1" fmla="*/ 0 h 1063625"/>
                <a:gd name="connsiteX2" fmla="*/ 434975 w 434975"/>
                <a:gd name="connsiteY2" fmla="*/ 3175 h 1063625"/>
                <a:gd name="connsiteX3" fmla="*/ 323850 w 434975"/>
                <a:gd name="connsiteY3" fmla="*/ 1063625 h 1063625"/>
                <a:gd name="connsiteX4" fmla="*/ 107950 w 434975"/>
                <a:gd name="connsiteY4" fmla="*/ 1057275 h 1063625"/>
                <a:gd name="connsiteX0" fmla="*/ 107950 w 434975"/>
                <a:gd name="connsiteY0" fmla="*/ 1057275 h 1068315"/>
                <a:gd name="connsiteX1" fmla="*/ 0 w 434975"/>
                <a:gd name="connsiteY1" fmla="*/ 0 h 1068315"/>
                <a:gd name="connsiteX2" fmla="*/ 434975 w 434975"/>
                <a:gd name="connsiteY2" fmla="*/ 3175 h 1068315"/>
                <a:gd name="connsiteX3" fmla="*/ 328613 w 434975"/>
                <a:gd name="connsiteY3" fmla="*/ 1068315 h 1068315"/>
                <a:gd name="connsiteX4" fmla="*/ 107950 w 434975"/>
                <a:gd name="connsiteY4" fmla="*/ 1057275 h 1068315"/>
                <a:gd name="connsiteX0" fmla="*/ 107950 w 434975"/>
                <a:gd name="connsiteY0" fmla="*/ 1057275 h 1065969"/>
                <a:gd name="connsiteX1" fmla="*/ 0 w 434975"/>
                <a:gd name="connsiteY1" fmla="*/ 0 h 1065969"/>
                <a:gd name="connsiteX2" fmla="*/ 434975 w 434975"/>
                <a:gd name="connsiteY2" fmla="*/ 3175 h 1065969"/>
                <a:gd name="connsiteX3" fmla="*/ 328613 w 434975"/>
                <a:gd name="connsiteY3" fmla="*/ 1065969 h 1065969"/>
                <a:gd name="connsiteX4" fmla="*/ 107950 w 434975"/>
                <a:gd name="connsiteY4" fmla="*/ 1057275 h 1065969"/>
                <a:gd name="connsiteX0" fmla="*/ 112713 w 434975"/>
                <a:gd name="connsiteY0" fmla="*/ 1069000 h 1069000"/>
                <a:gd name="connsiteX1" fmla="*/ 0 w 434975"/>
                <a:gd name="connsiteY1" fmla="*/ 0 h 1069000"/>
                <a:gd name="connsiteX2" fmla="*/ 434975 w 434975"/>
                <a:gd name="connsiteY2" fmla="*/ 3175 h 1069000"/>
                <a:gd name="connsiteX3" fmla="*/ 328613 w 434975"/>
                <a:gd name="connsiteY3" fmla="*/ 1065969 h 1069000"/>
                <a:gd name="connsiteX4" fmla="*/ 112713 w 434975"/>
                <a:gd name="connsiteY4" fmla="*/ 1069000 h 1069000"/>
                <a:gd name="connsiteX0" fmla="*/ 112713 w 434975"/>
                <a:gd name="connsiteY0" fmla="*/ 1069000 h 1069000"/>
                <a:gd name="connsiteX1" fmla="*/ 0 w 434975"/>
                <a:gd name="connsiteY1" fmla="*/ 0 h 1069000"/>
                <a:gd name="connsiteX2" fmla="*/ 434975 w 434975"/>
                <a:gd name="connsiteY2" fmla="*/ 3175 h 1069000"/>
                <a:gd name="connsiteX3" fmla="*/ 326232 w 434975"/>
                <a:gd name="connsiteY3" fmla="*/ 1065969 h 1069000"/>
                <a:gd name="connsiteX4" fmla="*/ 112713 w 434975"/>
                <a:gd name="connsiteY4" fmla="*/ 1069000 h 1069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4975" h="1069000">
                  <a:moveTo>
                    <a:pt x="112713" y="1069000"/>
                  </a:moveTo>
                  <a:lnTo>
                    <a:pt x="0" y="0"/>
                  </a:lnTo>
                  <a:lnTo>
                    <a:pt x="434975" y="3175"/>
                  </a:lnTo>
                  <a:lnTo>
                    <a:pt x="326232" y="1065969"/>
                  </a:lnTo>
                  <a:lnTo>
                    <a:pt x="112713" y="106900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Freeform 9"/>
            <p:cNvSpPr/>
            <p:nvPr/>
          </p:nvSpPr>
          <p:spPr>
            <a:xfrm>
              <a:off x="6196103" y="2758750"/>
              <a:ext cx="692944" cy="1061581"/>
            </a:xfrm>
            <a:custGeom>
              <a:avLst/>
              <a:gdLst>
                <a:gd name="connsiteX0" fmla="*/ 0 w 695325"/>
                <a:gd name="connsiteY0" fmla="*/ 1057275 h 1066800"/>
                <a:gd name="connsiteX1" fmla="*/ 257175 w 695325"/>
                <a:gd name="connsiteY1" fmla="*/ 0 h 1066800"/>
                <a:gd name="connsiteX2" fmla="*/ 695325 w 695325"/>
                <a:gd name="connsiteY2" fmla="*/ 0 h 1066800"/>
                <a:gd name="connsiteX3" fmla="*/ 215900 w 695325"/>
                <a:gd name="connsiteY3" fmla="*/ 1066800 h 1066800"/>
                <a:gd name="connsiteX4" fmla="*/ 0 w 695325"/>
                <a:gd name="connsiteY4" fmla="*/ 1057275 h 1066800"/>
                <a:gd name="connsiteX0" fmla="*/ 0 w 692944"/>
                <a:gd name="connsiteY0" fmla="*/ 1057275 h 1066800"/>
                <a:gd name="connsiteX1" fmla="*/ 257175 w 692944"/>
                <a:gd name="connsiteY1" fmla="*/ 0 h 1066800"/>
                <a:gd name="connsiteX2" fmla="*/ 692944 w 692944"/>
                <a:gd name="connsiteY2" fmla="*/ 2331 h 1066800"/>
                <a:gd name="connsiteX3" fmla="*/ 215900 w 692944"/>
                <a:gd name="connsiteY3" fmla="*/ 1066800 h 1066800"/>
                <a:gd name="connsiteX4" fmla="*/ 0 w 692944"/>
                <a:gd name="connsiteY4" fmla="*/ 1057275 h 1066800"/>
                <a:gd name="connsiteX0" fmla="*/ 0 w 692944"/>
                <a:gd name="connsiteY0" fmla="*/ 1057275 h 1057275"/>
                <a:gd name="connsiteX1" fmla="*/ 257175 w 692944"/>
                <a:gd name="connsiteY1" fmla="*/ 0 h 1057275"/>
                <a:gd name="connsiteX2" fmla="*/ 692944 w 692944"/>
                <a:gd name="connsiteY2" fmla="*/ 2331 h 1057275"/>
                <a:gd name="connsiteX3" fmla="*/ 213518 w 692944"/>
                <a:gd name="connsiteY3" fmla="*/ 1038837 h 1057275"/>
                <a:gd name="connsiteX4" fmla="*/ 0 w 692944"/>
                <a:gd name="connsiteY4" fmla="*/ 1057275 h 1057275"/>
                <a:gd name="connsiteX0" fmla="*/ 0 w 692944"/>
                <a:gd name="connsiteY0" fmla="*/ 1033973 h 1038837"/>
                <a:gd name="connsiteX1" fmla="*/ 257175 w 692944"/>
                <a:gd name="connsiteY1" fmla="*/ 0 h 1038837"/>
                <a:gd name="connsiteX2" fmla="*/ 692944 w 692944"/>
                <a:gd name="connsiteY2" fmla="*/ 2331 h 1038837"/>
                <a:gd name="connsiteX3" fmla="*/ 213518 w 692944"/>
                <a:gd name="connsiteY3" fmla="*/ 1038837 h 1038837"/>
                <a:gd name="connsiteX4" fmla="*/ 0 w 692944"/>
                <a:gd name="connsiteY4" fmla="*/ 1033973 h 1038837"/>
                <a:gd name="connsiteX0" fmla="*/ 0 w 692944"/>
                <a:gd name="connsiteY0" fmla="*/ 1033973 h 1033973"/>
                <a:gd name="connsiteX1" fmla="*/ 257175 w 692944"/>
                <a:gd name="connsiteY1" fmla="*/ 0 h 1033973"/>
                <a:gd name="connsiteX2" fmla="*/ 692944 w 692944"/>
                <a:gd name="connsiteY2" fmla="*/ 2331 h 1033973"/>
                <a:gd name="connsiteX3" fmla="*/ 213518 w 692944"/>
                <a:gd name="connsiteY3" fmla="*/ 1013204 h 1033973"/>
                <a:gd name="connsiteX4" fmla="*/ 0 w 692944"/>
                <a:gd name="connsiteY4" fmla="*/ 1033973 h 1033973"/>
                <a:gd name="connsiteX0" fmla="*/ 0 w 692944"/>
                <a:gd name="connsiteY0" fmla="*/ 1033973 h 1036507"/>
                <a:gd name="connsiteX1" fmla="*/ 257175 w 692944"/>
                <a:gd name="connsiteY1" fmla="*/ 0 h 1036507"/>
                <a:gd name="connsiteX2" fmla="*/ 692944 w 692944"/>
                <a:gd name="connsiteY2" fmla="*/ 2331 h 1036507"/>
                <a:gd name="connsiteX3" fmla="*/ 220661 w 692944"/>
                <a:gd name="connsiteY3" fmla="*/ 1036507 h 1036507"/>
                <a:gd name="connsiteX4" fmla="*/ 0 w 692944"/>
                <a:gd name="connsiteY4" fmla="*/ 1033973 h 1036507"/>
                <a:gd name="connsiteX0" fmla="*/ 0 w 692944"/>
                <a:gd name="connsiteY0" fmla="*/ 1038633 h 1038633"/>
                <a:gd name="connsiteX1" fmla="*/ 257175 w 692944"/>
                <a:gd name="connsiteY1" fmla="*/ 0 h 1038633"/>
                <a:gd name="connsiteX2" fmla="*/ 692944 w 692944"/>
                <a:gd name="connsiteY2" fmla="*/ 2331 h 1038633"/>
                <a:gd name="connsiteX3" fmla="*/ 220661 w 692944"/>
                <a:gd name="connsiteY3" fmla="*/ 1036507 h 1038633"/>
                <a:gd name="connsiteX4" fmla="*/ 0 w 692944"/>
                <a:gd name="connsiteY4" fmla="*/ 1038633 h 1038633"/>
                <a:gd name="connsiteX0" fmla="*/ 0 w 692944"/>
                <a:gd name="connsiteY0" fmla="*/ 1038633 h 1038839"/>
                <a:gd name="connsiteX1" fmla="*/ 257175 w 692944"/>
                <a:gd name="connsiteY1" fmla="*/ 0 h 1038839"/>
                <a:gd name="connsiteX2" fmla="*/ 692944 w 692944"/>
                <a:gd name="connsiteY2" fmla="*/ 2331 h 1038839"/>
                <a:gd name="connsiteX3" fmla="*/ 213517 w 692944"/>
                <a:gd name="connsiteY3" fmla="*/ 1038839 h 1038839"/>
                <a:gd name="connsiteX4" fmla="*/ 0 w 692944"/>
                <a:gd name="connsiteY4" fmla="*/ 1038633 h 1038839"/>
                <a:gd name="connsiteX0" fmla="*/ 0 w 692944"/>
                <a:gd name="connsiteY0" fmla="*/ 1038633 h 1038839"/>
                <a:gd name="connsiteX1" fmla="*/ 257175 w 692944"/>
                <a:gd name="connsiteY1" fmla="*/ 0 h 1038839"/>
                <a:gd name="connsiteX2" fmla="*/ 692944 w 692944"/>
                <a:gd name="connsiteY2" fmla="*/ 2331 h 1038839"/>
                <a:gd name="connsiteX3" fmla="*/ 215898 w 692944"/>
                <a:gd name="connsiteY3" fmla="*/ 1038839 h 1038839"/>
                <a:gd name="connsiteX4" fmla="*/ 0 w 692944"/>
                <a:gd name="connsiteY4" fmla="*/ 1038633 h 1038839"/>
                <a:gd name="connsiteX0" fmla="*/ 0 w 692944"/>
                <a:gd name="connsiteY0" fmla="*/ 1038633 h 1038839"/>
                <a:gd name="connsiteX1" fmla="*/ 257175 w 692944"/>
                <a:gd name="connsiteY1" fmla="*/ 0 h 1038839"/>
                <a:gd name="connsiteX2" fmla="*/ 692944 w 692944"/>
                <a:gd name="connsiteY2" fmla="*/ 2331 h 1038839"/>
                <a:gd name="connsiteX3" fmla="*/ 220661 w 692944"/>
                <a:gd name="connsiteY3" fmla="*/ 1038839 h 1038839"/>
                <a:gd name="connsiteX4" fmla="*/ 0 w 692944"/>
                <a:gd name="connsiteY4" fmla="*/ 1038633 h 10388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944" h="1038839">
                  <a:moveTo>
                    <a:pt x="0" y="1038633"/>
                  </a:moveTo>
                  <a:lnTo>
                    <a:pt x="257175" y="0"/>
                  </a:lnTo>
                  <a:lnTo>
                    <a:pt x="692944" y="2331"/>
                  </a:lnTo>
                  <a:lnTo>
                    <a:pt x="220661" y="1038839"/>
                  </a:lnTo>
                  <a:lnTo>
                    <a:pt x="0" y="1038633"/>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Isosceles Triangle 10"/>
            <p:cNvSpPr/>
            <p:nvPr/>
          </p:nvSpPr>
          <p:spPr>
            <a:xfrm flipV="1">
              <a:off x="5758088" y="4653949"/>
              <a:ext cx="658368" cy="854349"/>
            </a:xfrm>
            <a:prstGeom prst="triangle">
              <a:avLst/>
            </a:prstGeom>
            <a:solidFill>
              <a:srgbClr val="D3AB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Isosceles Triangle 11"/>
            <p:cNvSpPr/>
            <p:nvPr/>
          </p:nvSpPr>
          <p:spPr>
            <a:xfrm flipV="1">
              <a:off x="5958451" y="5163802"/>
              <a:ext cx="265471" cy="344495"/>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Rectangle 12"/>
            <p:cNvSpPr/>
            <p:nvPr/>
          </p:nvSpPr>
          <p:spPr>
            <a:xfrm>
              <a:off x="5758087" y="3817724"/>
              <a:ext cx="219456" cy="8229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Rectangle 13"/>
            <p:cNvSpPr/>
            <p:nvPr/>
          </p:nvSpPr>
          <p:spPr>
            <a:xfrm>
              <a:off x="5977543" y="3817726"/>
              <a:ext cx="219456" cy="8229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Rectangle 14"/>
            <p:cNvSpPr/>
            <p:nvPr/>
          </p:nvSpPr>
          <p:spPr>
            <a:xfrm>
              <a:off x="6196999" y="3817725"/>
              <a:ext cx="219456" cy="8229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Rectangle 15"/>
            <p:cNvSpPr/>
            <p:nvPr/>
          </p:nvSpPr>
          <p:spPr>
            <a:xfrm>
              <a:off x="5281713" y="1800610"/>
              <a:ext cx="439260" cy="96218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Rectangle 16"/>
            <p:cNvSpPr/>
            <p:nvPr/>
          </p:nvSpPr>
          <p:spPr>
            <a:xfrm>
              <a:off x="5866581" y="1800610"/>
              <a:ext cx="439260" cy="9621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Rectangle 17"/>
            <p:cNvSpPr/>
            <p:nvPr/>
          </p:nvSpPr>
          <p:spPr>
            <a:xfrm>
              <a:off x="6451449" y="1800610"/>
              <a:ext cx="439260" cy="96218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Oval 18"/>
            <p:cNvSpPr/>
            <p:nvPr/>
          </p:nvSpPr>
          <p:spPr>
            <a:xfrm>
              <a:off x="5754632" y="4522838"/>
              <a:ext cx="220736" cy="22291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Oval 19"/>
            <p:cNvSpPr/>
            <p:nvPr/>
          </p:nvSpPr>
          <p:spPr>
            <a:xfrm>
              <a:off x="5977603" y="4522838"/>
              <a:ext cx="220291" cy="22291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Oval 20"/>
            <p:cNvSpPr/>
            <p:nvPr/>
          </p:nvSpPr>
          <p:spPr>
            <a:xfrm>
              <a:off x="6197894" y="4522838"/>
              <a:ext cx="222017" cy="22291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Oval 21"/>
            <p:cNvSpPr/>
            <p:nvPr/>
          </p:nvSpPr>
          <p:spPr>
            <a:xfrm>
              <a:off x="6407728" y="1412776"/>
              <a:ext cx="526701" cy="526701"/>
            </a:xfrm>
            <a:prstGeom prst="ellipse">
              <a:avLst/>
            </a:pr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Oval 22"/>
            <p:cNvSpPr/>
            <p:nvPr/>
          </p:nvSpPr>
          <p:spPr>
            <a:xfrm>
              <a:off x="5830615" y="1412776"/>
              <a:ext cx="526701" cy="526701"/>
            </a:xfrm>
            <a:prstGeom prst="ellipse">
              <a:avLst/>
            </a:prstGeom>
            <a:solidFill>
              <a:schemeClr val="tx1">
                <a:lumMod val="65000"/>
                <a:lumOff val="3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Oval 23"/>
            <p:cNvSpPr/>
            <p:nvPr/>
          </p:nvSpPr>
          <p:spPr>
            <a:xfrm>
              <a:off x="5231110" y="1412776"/>
              <a:ext cx="526701" cy="526701"/>
            </a:xfrm>
            <a:prstGeom prst="ellipse">
              <a:avLst/>
            </a:pr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4" name="TextBox 23"/>
          <p:cNvSpPr txBox="1"/>
          <p:nvPr/>
        </p:nvSpPr>
        <p:spPr>
          <a:xfrm>
            <a:off x="7103318" y="1852493"/>
            <a:ext cx="691215" cy="584775"/>
          </a:xfrm>
          <a:prstGeom prst="rect">
            <a:avLst/>
          </a:prstGeom>
          <a:noFill/>
        </p:spPr>
        <p:txBody>
          <a:bodyPr wrap="none">
            <a:spAutoFit/>
          </a:bodyPr>
          <a:lstStyle/>
          <a:p>
            <a:pPr eaLnBrk="1" fontAlgn="auto" hangingPunct="1">
              <a:spcBef>
                <a:spcPts val="0"/>
              </a:spcBef>
              <a:spcAft>
                <a:spcPts val="0"/>
              </a:spcAft>
              <a:defRPr/>
            </a:pPr>
            <a:r>
              <a:rPr lang="en-US" sz="3200" b="1" dirty="0">
                <a:solidFill>
                  <a:srgbClr val="0070C0"/>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01</a:t>
            </a:r>
          </a:p>
        </p:txBody>
      </p:sp>
      <p:sp>
        <p:nvSpPr>
          <p:cNvPr id="25" name="TextBox 24"/>
          <p:cNvSpPr txBox="1"/>
          <p:nvPr/>
        </p:nvSpPr>
        <p:spPr>
          <a:xfrm>
            <a:off x="7103318" y="3176468"/>
            <a:ext cx="691215" cy="584775"/>
          </a:xfrm>
          <a:prstGeom prst="rect">
            <a:avLst/>
          </a:prstGeom>
          <a:noFill/>
        </p:spPr>
        <p:txBody>
          <a:bodyPr wrap="none">
            <a:spAutoFit/>
          </a:bodyPr>
          <a:lstStyle/>
          <a:p>
            <a:pPr eaLnBrk="1" fontAlgn="auto" hangingPunct="1">
              <a:spcBef>
                <a:spcPts val="0"/>
              </a:spcBef>
              <a:spcAft>
                <a:spcPts val="0"/>
              </a:spcAft>
              <a:defRPr/>
            </a:pPr>
            <a:r>
              <a:rPr lang="en-US" sz="3200" b="1">
                <a:solidFill>
                  <a:srgbClr val="0070C0"/>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02</a:t>
            </a:r>
          </a:p>
        </p:txBody>
      </p:sp>
      <p:sp>
        <p:nvSpPr>
          <p:cNvPr id="26" name="TextBox 25"/>
          <p:cNvSpPr txBox="1"/>
          <p:nvPr/>
        </p:nvSpPr>
        <p:spPr>
          <a:xfrm>
            <a:off x="4395879" y="3853334"/>
            <a:ext cx="691215" cy="584775"/>
          </a:xfrm>
          <a:prstGeom prst="rect">
            <a:avLst/>
          </a:prstGeom>
          <a:noFill/>
        </p:spPr>
        <p:txBody>
          <a:bodyPr wrap="none">
            <a:spAutoFit/>
          </a:bodyPr>
          <a:lstStyle/>
          <a:p>
            <a:pPr eaLnBrk="1" fontAlgn="auto" hangingPunct="1">
              <a:spcBef>
                <a:spcPts val="0"/>
              </a:spcBef>
              <a:spcAft>
                <a:spcPts val="0"/>
              </a:spcAft>
              <a:defRPr/>
            </a:pPr>
            <a:r>
              <a:rPr lang="en-US" sz="3200" b="1" dirty="0">
                <a:solidFill>
                  <a:srgbClr val="0070C0"/>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03</a:t>
            </a:r>
          </a:p>
        </p:txBody>
      </p:sp>
      <p:sp>
        <p:nvSpPr>
          <p:cNvPr id="27" name="TextBox 26"/>
          <p:cNvSpPr txBox="1"/>
          <p:nvPr/>
        </p:nvSpPr>
        <p:spPr>
          <a:xfrm>
            <a:off x="4395879" y="2529359"/>
            <a:ext cx="691215" cy="584775"/>
          </a:xfrm>
          <a:prstGeom prst="rect">
            <a:avLst/>
          </a:prstGeom>
          <a:noFill/>
        </p:spPr>
        <p:txBody>
          <a:bodyPr wrap="none">
            <a:spAutoFit/>
          </a:bodyPr>
          <a:lstStyle/>
          <a:p>
            <a:pPr eaLnBrk="1" fontAlgn="auto" hangingPunct="1">
              <a:spcBef>
                <a:spcPts val="0"/>
              </a:spcBef>
              <a:spcAft>
                <a:spcPts val="0"/>
              </a:spcAft>
              <a:defRPr/>
            </a:pPr>
            <a:r>
              <a:rPr lang="en-US" sz="3200" b="1" dirty="0">
                <a:solidFill>
                  <a:srgbClr val="0070C0"/>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04</a:t>
            </a:r>
          </a:p>
        </p:txBody>
      </p:sp>
      <p:grpSp>
        <p:nvGrpSpPr>
          <p:cNvPr id="28" name="Group 58"/>
          <p:cNvGrpSpPr/>
          <p:nvPr/>
        </p:nvGrpSpPr>
        <p:grpSpPr>
          <a:xfrm>
            <a:off x="7846496" y="1978029"/>
            <a:ext cx="3747685" cy="805180"/>
            <a:chOff x="7174424" y="1219627"/>
            <a:chExt cx="3747685" cy="805180"/>
          </a:xfrm>
        </p:grpSpPr>
        <p:sp>
          <p:nvSpPr>
            <p:cNvPr id="29" name="TextBox 28"/>
            <p:cNvSpPr txBox="1"/>
            <p:nvPr/>
          </p:nvSpPr>
          <p:spPr>
            <a:xfrm>
              <a:off x="7174424" y="1600395"/>
              <a:ext cx="3747685" cy="424412"/>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在此录入上述图表的综合描述说明，此录入上述图表的。在此录入上述图表的综合描述说明。</a:t>
              </a:r>
            </a:p>
          </p:txBody>
        </p:sp>
        <p:sp>
          <p:nvSpPr>
            <p:cNvPr id="30" name="Rectangle 47"/>
            <p:cNvSpPr/>
            <p:nvPr/>
          </p:nvSpPr>
          <p:spPr>
            <a:xfrm>
              <a:off x="7174424" y="1219627"/>
              <a:ext cx="1025922" cy="307777"/>
            </a:xfrm>
            <a:prstGeom prst="rect">
              <a:avLst/>
            </a:prstGeom>
          </p:spPr>
          <p:txBody>
            <a:bodyPr wrap="none" lIns="0" tIns="0" rIns="0" bIns="0">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屏幕太小</a:t>
              </a:r>
              <a:endParaRPr lang="en-US" sz="20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1" name="Group 58"/>
          <p:cNvGrpSpPr/>
          <p:nvPr/>
        </p:nvGrpSpPr>
        <p:grpSpPr>
          <a:xfrm>
            <a:off x="7823398" y="3293918"/>
            <a:ext cx="3747685" cy="832746"/>
            <a:chOff x="7174424" y="1192061"/>
            <a:chExt cx="3747685" cy="832746"/>
          </a:xfrm>
        </p:grpSpPr>
        <p:sp>
          <p:nvSpPr>
            <p:cNvPr id="32" name="TextBox 31"/>
            <p:cNvSpPr txBox="1"/>
            <p:nvPr/>
          </p:nvSpPr>
          <p:spPr>
            <a:xfrm>
              <a:off x="7174424" y="1600395"/>
              <a:ext cx="3747685" cy="424412"/>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在此录入上述图表的综合描述说明，此录入上述图表的。在此录入上述图表的综合描述说明。</a:t>
              </a:r>
            </a:p>
          </p:txBody>
        </p:sp>
        <p:sp>
          <p:nvSpPr>
            <p:cNvPr id="33" name="Rectangle 47"/>
            <p:cNvSpPr/>
            <p:nvPr/>
          </p:nvSpPr>
          <p:spPr>
            <a:xfrm>
              <a:off x="7174424" y="1192061"/>
              <a:ext cx="1025922" cy="307777"/>
            </a:xfrm>
            <a:prstGeom prst="rect">
              <a:avLst/>
            </a:prstGeom>
          </p:spPr>
          <p:txBody>
            <a:bodyPr wrap="none" lIns="0" tIns="0" rIns="0" bIns="0">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缺乏窗口</a:t>
              </a:r>
              <a:endParaRPr lang="en-US" sz="20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4" name="Group 58"/>
          <p:cNvGrpSpPr/>
          <p:nvPr/>
        </p:nvGrpSpPr>
        <p:grpSpPr>
          <a:xfrm>
            <a:off x="619329" y="3941990"/>
            <a:ext cx="3747685" cy="832746"/>
            <a:chOff x="7174424" y="1192061"/>
            <a:chExt cx="3747685" cy="832746"/>
          </a:xfrm>
        </p:grpSpPr>
        <p:sp>
          <p:nvSpPr>
            <p:cNvPr id="35" name="TextBox 34"/>
            <p:cNvSpPr txBox="1"/>
            <p:nvPr/>
          </p:nvSpPr>
          <p:spPr>
            <a:xfrm>
              <a:off x="7174424" y="1600395"/>
              <a:ext cx="3747685" cy="424412"/>
            </a:xfrm>
            <a:prstGeom prst="rect">
              <a:avLst/>
            </a:prstGeom>
            <a:noFill/>
          </p:spPr>
          <p:txBody>
            <a:bodyPr wrap="square" lIns="0" tIns="0" rIns="0" bIns="0" rtlCol="0">
              <a:spAutoFit/>
            </a:bodyPr>
            <a:lstStyle/>
            <a:p>
              <a:pPr algn="r">
                <a:lnSpc>
                  <a:spcPct val="12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在此录入上述图表的综合描述说明，此录入上述图表的。在此录入上述图表的综合描述说明</a:t>
              </a:r>
            </a:p>
          </p:txBody>
        </p:sp>
        <p:sp>
          <p:nvSpPr>
            <p:cNvPr id="36" name="Rectangle 47"/>
            <p:cNvSpPr/>
            <p:nvPr/>
          </p:nvSpPr>
          <p:spPr>
            <a:xfrm>
              <a:off x="9896187" y="1192061"/>
              <a:ext cx="1025922" cy="307777"/>
            </a:xfrm>
            <a:prstGeom prst="rect">
              <a:avLst/>
            </a:prstGeom>
          </p:spPr>
          <p:txBody>
            <a:bodyPr wrap="none" lIns="0" tIns="0" rIns="0" bIns="0">
              <a:spAutoFit/>
            </a:bodyPr>
            <a:lstStyle/>
            <a:p>
              <a:pPr algn="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盈利模式</a:t>
              </a:r>
              <a:endParaRPr lang="en-US" sz="20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7" name="Group 58"/>
          <p:cNvGrpSpPr/>
          <p:nvPr/>
        </p:nvGrpSpPr>
        <p:grpSpPr>
          <a:xfrm>
            <a:off x="622598" y="2645846"/>
            <a:ext cx="3747685" cy="835514"/>
            <a:chOff x="7174424" y="1189293"/>
            <a:chExt cx="3747685" cy="835514"/>
          </a:xfrm>
        </p:grpSpPr>
        <p:sp>
          <p:nvSpPr>
            <p:cNvPr id="38" name="TextBox 37"/>
            <p:cNvSpPr txBox="1"/>
            <p:nvPr/>
          </p:nvSpPr>
          <p:spPr>
            <a:xfrm>
              <a:off x="7174424" y="1600395"/>
              <a:ext cx="3747685" cy="424412"/>
            </a:xfrm>
            <a:prstGeom prst="rect">
              <a:avLst/>
            </a:prstGeom>
            <a:noFill/>
          </p:spPr>
          <p:txBody>
            <a:bodyPr wrap="square" lIns="0" tIns="0" rIns="0" bIns="0" rtlCol="0">
              <a:spAutoFit/>
            </a:bodyPr>
            <a:lstStyle/>
            <a:p>
              <a:pPr algn="r">
                <a:lnSpc>
                  <a:spcPct val="12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在此录入上述图表的综合描述说明，此录入上述图表的。在此录入上述图表的综合描述说明</a:t>
              </a:r>
            </a:p>
          </p:txBody>
        </p:sp>
        <p:sp>
          <p:nvSpPr>
            <p:cNvPr id="39" name="Rectangle 47"/>
            <p:cNvSpPr/>
            <p:nvPr/>
          </p:nvSpPr>
          <p:spPr>
            <a:xfrm>
              <a:off x="9896187" y="1189293"/>
              <a:ext cx="1025922" cy="307777"/>
            </a:xfrm>
            <a:prstGeom prst="rect">
              <a:avLst/>
            </a:prstGeom>
          </p:spPr>
          <p:txBody>
            <a:bodyPr wrap="none" lIns="0" tIns="0" rIns="0" bIns="0">
              <a:spAutoFit/>
            </a:bodyPr>
            <a:lstStyle/>
            <a:p>
              <a:pPr algn="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运营成本</a:t>
              </a:r>
              <a:endParaRPr lang="en-US" sz="20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extLst>
      <p:ext uri="{BB962C8B-B14F-4D97-AF65-F5344CB8AC3E}">
        <p14:creationId xmlns:p14="http://schemas.microsoft.com/office/powerpoint/2010/main" val="24104994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1000"/>
                                        <p:tgtEl>
                                          <p:spTgt spid="24"/>
                                        </p:tgtEl>
                                      </p:cBhvr>
                                    </p:animEffect>
                                    <p:anim calcmode="lin" valueType="num">
                                      <p:cBhvr>
                                        <p:cTn id="25" dur="1000" fill="hold"/>
                                        <p:tgtEl>
                                          <p:spTgt spid="24"/>
                                        </p:tgtEl>
                                        <p:attrNameLst>
                                          <p:attrName>ppt_x</p:attrName>
                                        </p:attrNameLst>
                                      </p:cBhvr>
                                      <p:tavLst>
                                        <p:tav tm="0">
                                          <p:val>
                                            <p:strVal val="#ppt_x"/>
                                          </p:val>
                                        </p:tav>
                                        <p:tav tm="100000">
                                          <p:val>
                                            <p:strVal val="#ppt_x"/>
                                          </p:val>
                                        </p:tav>
                                      </p:tavLst>
                                    </p:anim>
                                    <p:anim calcmode="lin" valueType="num">
                                      <p:cBhvr>
                                        <p:cTn id="26" dur="1000" fill="hold"/>
                                        <p:tgtEl>
                                          <p:spTgt spid="24"/>
                                        </p:tgtEl>
                                        <p:attrNameLst>
                                          <p:attrName>ppt_y</p:attrName>
                                        </p:attrNameLst>
                                      </p:cBhvr>
                                      <p:tavLst>
                                        <p:tav tm="0">
                                          <p:val>
                                            <p:strVal val="#ppt_y+.1"/>
                                          </p:val>
                                        </p:tav>
                                        <p:tav tm="100000">
                                          <p:val>
                                            <p:strVal val="#ppt_y"/>
                                          </p:val>
                                        </p:tav>
                                      </p:tavLst>
                                    </p:anim>
                                  </p:childTnLst>
                                </p:cTn>
                              </p:par>
                              <p:par>
                                <p:cTn id="27" presetID="2" presetClass="entr" presetSubtype="2" accel="50000" decel="50000" fill="hold" nodeType="with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additive="base">
                                        <p:cTn id="29" dur="500" fill="hold"/>
                                        <p:tgtEl>
                                          <p:spTgt spid="28"/>
                                        </p:tgtEl>
                                        <p:attrNameLst>
                                          <p:attrName>ppt_x</p:attrName>
                                        </p:attrNameLst>
                                      </p:cBhvr>
                                      <p:tavLst>
                                        <p:tav tm="0">
                                          <p:val>
                                            <p:strVal val="1+#ppt_w/2"/>
                                          </p:val>
                                        </p:tav>
                                        <p:tav tm="100000">
                                          <p:val>
                                            <p:strVal val="#ppt_x"/>
                                          </p:val>
                                        </p:tav>
                                      </p:tavLst>
                                    </p:anim>
                                    <p:anim calcmode="lin" valueType="num">
                                      <p:cBhvr additive="base">
                                        <p:cTn id="30" dur="500" fill="hold"/>
                                        <p:tgtEl>
                                          <p:spTgt spid="28"/>
                                        </p:tgtEl>
                                        <p:attrNameLst>
                                          <p:attrName>ppt_y</p:attrName>
                                        </p:attrNameLst>
                                      </p:cBhvr>
                                      <p:tavLst>
                                        <p:tav tm="0">
                                          <p:val>
                                            <p:strVal val="#ppt_y"/>
                                          </p:val>
                                        </p:tav>
                                        <p:tav tm="100000">
                                          <p:val>
                                            <p:strVal val="#ppt_y"/>
                                          </p:val>
                                        </p:tav>
                                      </p:tavLst>
                                    </p:anim>
                                  </p:childTnLst>
                                </p:cTn>
                              </p:par>
                            </p:childTnLst>
                          </p:cTn>
                        </p:par>
                        <p:par>
                          <p:cTn id="31" fill="hold">
                            <p:stCondLst>
                              <p:cond delay="3500"/>
                            </p:stCondLst>
                            <p:childTnLst>
                              <p:par>
                                <p:cTn id="32" presetID="42"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anim calcmode="lin" valueType="num">
                                      <p:cBhvr>
                                        <p:cTn id="35" dur="1000" fill="hold"/>
                                        <p:tgtEl>
                                          <p:spTgt spid="25"/>
                                        </p:tgtEl>
                                        <p:attrNameLst>
                                          <p:attrName>ppt_x</p:attrName>
                                        </p:attrNameLst>
                                      </p:cBhvr>
                                      <p:tavLst>
                                        <p:tav tm="0">
                                          <p:val>
                                            <p:strVal val="#ppt_x"/>
                                          </p:val>
                                        </p:tav>
                                        <p:tav tm="100000">
                                          <p:val>
                                            <p:strVal val="#ppt_x"/>
                                          </p:val>
                                        </p:tav>
                                      </p:tavLst>
                                    </p:anim>
                                    <p:anim calcmode="lin" valueType="num">
                                      <p:cBhvr>
                                        <p:cTn id="36" dur="1000" fill="hold"/>
                                        <p:tgtEl>
                                          <p:spTgt spid="25"/>
                                        </p:tgtEl>
                                        <p:attrNameLst>
                                          <p:attrName>ppt_y</p:attrName>
                                        </p:attrNameLst>
                                      </p:cBhvr>
                                      <p:tavLst>
                                        <p:tav tm="0">
                                          <p:val>
                                            <p:strVal val="#ppt_y+.1"/>
                                          </p:val>
                                        </p:tav>
                                        <p:tav tm="100000">
                                          <p:val>
                                            <p:strVal val="#ppt_y"/>
                                          </p:val>
                                        </p:tav>
                                      </p:tavLst>
                                    </p:anim>
                                  </p:childTnLst>
                                </p:cTn>
                              </p:par>
                              <p:par>
                                <p:cTn id="37" presetID="2" presetClass="entr" presetSubtype="2" accel="50000" decel="50000"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1+#ppt_w/2"/>
                                          </p:val>
                                        </p:tav>
                                        <p:tav tm="100000">
                                          <p:val>
                                            <p:strVal val="#ppt_x"/>
                                          </p:val>
                                        </p:tav>
                                      </p:tavLst>
                                    </p:anim>
                                    <p:anim calcmode="lin" valueType="num">
                                      <p:cBhvr additive="base">
                                        <p:cTn id="40" dur="500" fill="hold"/>
                                        <p:tgtEl>
                                          <p:spTgt spid="31"/>
                                        </p:tgtEl>
                                        <p:attrNameLst>
                                          <p:attrName>ppt_y</p:attrName>
                                        </p:attrNameLst>
                                      </p:cBhvr>
                                      <p:tavLst>
                                        <p:tav tm="0">
                                          <p:val>
                                            <p:strVal val="#ppt_y"/>
                                          </p:val>
                                        </p:tav>
                                        <p:tav tm="100000">
                                          <p:val>
                                            <p:strVal val="#ppt_y"/>
                                          </p:val>
                                        </p:tav>
                                      </p:tavLst>
                                    </p:anim>
                                  </p:childTnLst>
                                </p:cTn>
                              </p:par>
                            </p:childTnLst>
                          </p:cTn>
                        </p:par>
                        <p:par>
                          <p:cTn id="41" fill="hold">
                            <p:stCondLst>
                              <p:cond delay="4500"/>
                            </p:stCondLst>
                            <p:childTnLst>
                              <p:par>
                                <p:cTn id="42" presetID="42" presetClass="entr" presetSubtype="0"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1000"/>
                                        <p:tgtEl>
                                          <p:spTgt spid="26"/>
                                        </p:tgtEl>
                                      </p:cBhvr>
                                    </p:animEffect>
                                    <p:anim calcmode="lin" valueType="num">
                                      <p:cBhvr>
                                        <p:cTn id="45" dur="1000" fill="hold"/>
                                        <p:tgtEl>
                                          <p:spTgt spid="26"/>
                                        </p:tgtEl>
                                        <p:attrNameLst>
                                          <p:attrName>ppt_x</p:attrName>
                                        </p:attrNameLst>
                                      </p:cBhvr>
                                      <p:tavLst>
                                        <p:tav tm="0">
                                          <p:val>
                                            <p:strVal val="#ppt_x"/>
                                          </p:val>
                                        </p:tav>
                                        <p:tav tm="100000">
                                          <p:val>
                                            <p:strVal val="#ppt_x"/>
                                          </p:val>
                                        </p:tav>
                                      </p:tavLst>
                                    </p:anim>
                                    <p:anim calcmode="lin" valueType="num">
                                      <p:cBhvr>
                                        <p:cTn id="46" dur="1000" fill="hold"/>
                                        <p:tgtEl>
                                          <p:spTgt spid="26"/>
                                        </p:tgtEl>
                                        <p:attrNameLst>
                                          <p:attrName>ppt_y</p:attrName>
                                        </p:attrNameLst>
                                      </p:cBhvr>
                                      <p:tavLst>
                                        <p:tav tm="0">
                                          <p:val>
                                            <p:strVal val="#ppt_y+.1"/>
                                          </p:val>
                                        </p:tav>
                                        <p:tav tm="100000">
                                          <p:val>
                                            <p:strVal val="#ppt_y"/>
                                          </p:val>
                                        </p:tav>
                                      </p:tavLst>
                                    </p:anim>
                                  </p:childTnLst>
                                </p:cTn>
                              </p:par>
                              <p:par>
                                <p:cTn id="47" presetID="2" presetClass="entr" presetSubtype="8" accel="50000" decel="50000" fill="hold" nodeType="with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additive="base">
                                        <p:cTn id="49" dur="500" fill="hold"/>
                                        <p:tgtEl>
                                          <p:spTgt spid="34"/>
                                        </p:tgtEl>
                                        <p:attrNameLst>
                                          <p:attrName>ppt_x</p:attrName>
                                        </p:attrNameLst>
                                      </p:cBhvr>
                                      <p:tavLst>
                                        <p:tav tm="0">
                                          <p:val>
                                            <p:strVal val="0-#ppt_w/2"/>
                                          </p:val>
                                        </p:tav>
                                        <p:tav tm="100000">
                                          <p:val>
                                            <p:strVal val="#ppt_x"/>
                                          </p:val>
                                        </p:tav>
                                      </p:tavLst>
                                    </p:anim>
                                    <p:anim calcmode="lin" valueType="num">
                                      <p:cBhvr additive="base">
                                        <p:cTn id="50" dur="500" fill="hold"/>
                                        <p:tgtEl>
                                          <p:spTgt spid="34"/>
                                        </p:tgtEl>
                                        <p:attrNameLst>
                                          <p:attrName>ppt_y</p:attrName>
                                        </p:attrNameLst>
                                      </p:cBhvr>
                                      <p:tavLst>
                                        <p:tav tm="0">
                                          <p:val>
                                            <p:strVal val="#ppt_y"/>
                                          </p:val>
                                        </p:tav>
                                        <p:tav tm="100000">
                                          <p:val>
                                            <p:strVal val="#ppt_y"/>
                                          </p:val>
                                        </p:tav>
                                      </p:tavLst>
                                    </p:anim>
                                  </p:childTnLst>
                                </p:cTn>
                              </p:par>
                            </p:childTnLst>
                          </p:cTn>
                        </p:par>
                        <p:par>
                          <p:cTn id="51" fill="hold">
                            <p:stCondLst>
                              <p:cond delay="5500"/>
                            </p:stCondLst>
                            <p:childTnLst>
                              <p:par>
                                <p:cTn id="52" presetID="42" presetClass="entr" presetSubtype="0" fill="hold" grpId="0" nodeType="after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fade">
                                      <p:cBhvr>
                                        <p:cTn id="54" dur="1000"/>
                                        <p:tgtEl>
                                          <p:spTgt spid="27"/>
                                        </p:tgtEl>
                                      </p:cBhvr>
                                    </p:animEffect>
                                    <p:anim calcmode="lin" valueType="num">
                                      <p:cBhvr>
                                        <p:cTn id="55" dur="1000" fill="hold"/>
                                        <p:tgtEl>
                                          <p:spTgt spid="27"/>
                                        </p:tgtEl>
                                        <p:attrNameLst>
                                          <p:attrName>ppt_x</p:attrName>
                                        </p:attrNameLst>
                                      </p:cBhvr>
                                      <p:tavLst>
                                        <p:tav tm="0">
                                          <p:val>
                                            <p:strVal val="#ppt_x"/>
                                          </p:val>
                                        </p:tav>
                                        <p:tav tm="100000">
                                          <p:val>
                                            <p:strVal val="#ppt_x"/>
                                          </p:val>
                                        </p:tav>
                                      </p:tavLst>
                                    </p:anim>
                                    <p:anim calcmode="lin" valueType="num">
                                      <p:cBhvr>
                                        <p:cTn id="56" dur="1000" fill="hold"/>
                                        <p:tgtEl>
                                          <p:spTgt spid="27"/>
                                        </p:tgtEl>
                                        <p:attrNameLst>
                                          <p:attrName>ppt_y</p:attrName>
                                        </p:attrNameLst>
                                      </p:cBhvr>
                                      <p:tavLst>
                                        <p:tav tm="0">
                                          <p:val>
                                            <p:strVal val="#ppt_y+.1"/>
                                          </p:val>
                                        </p:tav>
                                        <p:tav tm="100000">
                                          <p:val>
                                            <p:strVal val="#ppt_y"/>
                                          </p:val>
                                        </p:tav>
                                      </p:tavLst>
                                    </p:anim>
                                  </p:childTnLst>
                                </p:cTn>
                              </p:par>
                              <p:par>
                                <p:cTn id="57" presetID="2" presetClass="entr" presetSubtype="8" accel="50000" decel="50000" fill="hold" nodeType="with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fill="hold"/>
                                        <p:tgtEl>
                                          <p:spTgt spid="37"/>
                                        </p:tgtEl>
                                        <p:attrNameLst>
                                          <p:attrName>ppt_x</p:attrName>
                                        </p:attrNameLst>
                                      </p:cBhvr>
                                      <p:tavLst>
                                        <p:tav tm="0">
                                          <p:val>
                                            <p:strVal val="0-#ppt_w/2"/>
                                          </p:val>
                                        </p:tav>
                                        <p:tav tm="100000">
                                          <p:val>
                                            <p:strVal val="#ppt_x"/>
                                          </p:val>
                                        </p:tav>
                                      </p:tavLst>
                                    </p:anim>
                                    <p:anim calcmode="lin" valueType="num">
                                      <p:cBhvr additive="base">
                                        <p:cTn id="60"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24" grpId="0"/>
      <p:bldP spid="25" grpId="0"/>
      <p:bldP spid="26" grpId="0"/>
      <p:bldP spid="2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2558" y="-27384"/>
            <a:ext cx="432048" cy="692696"/>
          </a:xfrm>
          <a:prstGeom prst="rect">
            <a:avLst/>
          </a:prstGeom>
          <a:solidFill>
            <a:srgbClr val="0070C0"/>
          </a:solidFill>
          <a:ln>
            <a:noFill/>
          </a:ln>
          <a:effectLst>
            <a:outerShdw blurRad="254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文本框 9"/>
          <p:cNvSpPr txBox="1"/>
          <p:nvPr/>
        </p:nvSpPr>
        <p:spPr>
          <a:xfrm>
            <a:off x="838622" y="188640"/>
            <a:ext cx="1512168" cy="377026"/>
          </a:xfrm>
          <a:prstGeom prst="rect">
            <a:avLst/>
          </a:prstGeom>
          <a:noFill/>
        </p:spPr>
        <p:txBody>
          <a:bodyPr wrap="square" lIns="68580" tIns="34290" rIns="68580" bIns="34290" rtlCol="0">
            <a:spAutoFit/>
          </a:bodyPr>
          <a:lstStyle/>
          <a:p>
            <a:pPr marL="0" lvl="1"/>
            <a:r>
              <a:rPr lang="zh-CN" altLang="en-US" sz="2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发展特点</a:t>
            </a:r>
          </a:p>
        </p:txBody>
      </p:sp>
      <p:sp>
        <p:nvSpPr>
          <p:cNvPr id="4" name="矩形 3"/>
          <p:cNvSpPr/>
          <p:nvPr/>
        </p:nvSpPr>
        <p:spPr>
          <a:xfrm>
            <a:off x="11927854" y="5949280"/>
            <a:ext cx="262558" cy="906934"/>
          </a:xfrm>
          <a:prstGeom prst="rect">
            <a:avLst/>
          </a:prstGeom>
          <a:solidFill>
            <a:srgbClr val="0070C0"/>
          </a:solidFill>
          <a:ln>
            <a:noFill/>
          </a:ln>
          <a:effectLst>
            <a:outerShdw blurRad="355600" dist="1016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10919742" y="6165304"/>
            <a:ext cx="1008112" cy="523220"/>
          </a:xfrm>
          <a:prstGeom prst="rect">
            <a:avLst/>
          </a:prstGeom>
          <a:noFill/>
        </p:spPr>
        <p:txBody>
          <a:bodyPr wrap="square" rtlCol="0">
            <a:spAutoFit/>
          </a:bodyPr>
          <a:lstStyle/>
          <a:p>
            <a:pPr algn="ctr"/>
            <a:r>
              <a:rPr lang="en-US" altLang="zh-CN"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-33-</a:t>
            </a:r>
            <a:endParaRPr lang="zh-CN" altLang="en-US"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Freeform 6"/>
          <p:cNvSpPr/>
          <p:nvPr/>
        </p:nvSpPr>
        <p:spPr>
          <a:xfrm>
            <a:off x="3372935" y="1642172"/>
            <a:ext cx="4998566" cy="358594"/>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00" tIns="38100" rIns="38100" bIns="38100" numCol="1" spcCol="1270" anchor="b" anchorCtr="0">
            <a:noAutofit/>
          </a:bodyPr>
          <a:lstStyle/>
          <a:p>
            <a:pPr lvl="0" algn="l" defTabSz="889000">
              <a:lnSpc>
                <a:spcPct val="90000"/>
              </a:lnSpc>
              <a:spcBef>
                <a:spcPct val="0"/>
              </a:spcBef>
              <a:spcAft>
                <a:spcPct val="35000"/>
              </a:spcAft>
            </a:pPr>
            <a:endParaRPr lang="id-ID" sz="2000" kern="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Straight Connector 10"/>
          <p:cNvSpPr/>
          <p:nvPr/>
        </p:nvSpPr>
        <p:spPr>
          <a:xfrm>
            <a:off x="1270286" y="2013616"/>
            <a:ext cx="9793472" cy="0"/>
          </a:xfrm>
          <a:prstGeom prst="line">
            <a:avLst/>
          </a:prstGeom>
          <a:ln w="12700">
            <a:solidFill>
              <a:schemeClr val="tx1">
                <a:lumMod val="50000"/>
                <a:lumOff val="50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4" name="Group 3"/>
          <p:cNvGrpSpPr/>
          <p:nvPr/>
        </p:nvGrpSpPr>
        <p:grpSpPr>
          <a:xfrm>
            <a:off x="1459659" y="1551460"/>
            <a:ext cx="914400" cy="914400"/>
            <a:chOff x="1071014" y="2141084"/>
            <a:chExt cx="914400" cy="914400"/>
          </a:xfrm>
          <a:effectLst/>
        </p:grpSpPr>
        <p:sp>
          <p:nvSpPr>
            <p:cNvPr id="65" name="Teardrop 1"/>
            <p:cNvSpPr/>
            <p:nvPr/>
          </p:nvSpPr>
          <p:spPr>
            <a:xfrm rot="2714409">
              <a:off x="1071014" y="2141084"/>
              <a:ext cx="914400" cy="914400"/>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6" name="Group 26"/>
            <p:cNvGrpSpPr>
              <a:grpSpLocks noChangeAspect="1"/>
            </p:cNvGrpSpPr>
            <p:nvPr/>
          </p:nvGrpSpPr>
          <p:grpSpPr>
            <a:xfrm>
              <a:off x="1352010" y="2413086"/>
              <a:ext cx="352407" cy="359364"/>
              <a:chOff x="7160655" y="2178006"/>
              <a:chExt cx="379359" cy="386846"/>
            </a:xfrm>
            <a:solidFill>
              <a:schemeClr val="bg1">
                <a:lumMod val="95000"/>
              </a:schemeClr>
            </a:solidFill>
          </p:grpSpPr>
          <p:sp>
            <p:nvSpPr>
              <p:cNvPr id="67"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Freeform 37"/>
              <p:cNvSpPr>
                <a:spLocks/>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Freeform 38"/>
              <p:cNvSpPr>
                <a:spLocks/>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70" name="Content Placeholder 2"/>
          <p:cNvSpPr txBox="1">
            <a:spLocks/>
          </p:cNvSpPr>
          <p:nvPr/>
        </p:nvSpPr>
        <p:spPr>
          <a:xfrm>
            <a:off x="2708450" y="1551419"/>
            <a:ext cx="8211292" cy="581437"/>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1</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用户体验至上：如果一个商品或一项服务想要成功，在移动互联网时代，谁更加了解消费者的需求，如何了解消费者体现简单、精准的用户体验上，将决定其爆炸能量的大小，必须从与消费者发生第一点接触开始，越精确越好。</a:t>
            </a:r>
            <a:endParaRPr 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71" name="Freeform 47"/>
          <p:cNvSpPr/>
          <p:nvPr/>
        </p:nvSpPr>
        <p:spPr>
          <a:xfrm>
            <a:off x="4019508" y="2395914"/>
            <a:ext cx="4998566" cy="358594"/>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00" tIns="38100" rIns="38100" bIns="38100" numCol="1" spcCol="1270" anchor="b" anchorCtr="0">
            <a:noAutofit/>
          </a:bodyPr>
          <a:lstStyle/>
          <a:p>
            <a:pPr lvl="0" algn="l" defTabSz="889000">
              <a:lnSpc>
                <a:spcPct val="90000"/>
              </a:lnSpc>
              <a:spcBef>
                <a:spcPct val="0"/>
              </a:spcBef>
              <a:spcAft>
                <a:spcPct val="35000"/>
              </a:spcAft>
            </a:pPr>
            <a:endParaRPr lang="id-ID" sz="2000" kern="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Straight Connector 48"/>
          <p:cNvSpPr/>
          <p:nvPr/>
        </p:nvSpPr>
        <p:spPr>
          <a:xfrm flipV="1">
            <a:off x="1934513" y="2764240"/>
            <a:ext cx="9129246" cy="0"/>
          </a:xfrm>
          <a:prstGeom prst="line">
            <a:avLst/>
          </a:prstGeom>
          <a:ln w="12700">
            <a:solidFill>
              <a:schemeClr val="tx1">
                <a:lumMod val="50000"/>
                <a:lumOff val="50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Freeform 49"/>
          <p:cNvSpPr/>
          <p:nvPr/>
        </p:nvSpPr>
        <p:spPr>
          <a:xfrm>
            <a:off x="4092078" y="2749509"/>
            <a:ext cx="4998566" cy="358594"/>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00" tIns="38100" rIns="38100" bIns="38100" numCol="1" spcCol="1270" anchor="b" anchorCtr="0">
            <a:noAutofit/>
          </a:bodyPr>
          <a:lstStyle/>
          <a:p>
            <a:pPr lvl="0" algn="l" defTabSz="889000">
              <a:lnSpc>
                <a:spcPct val="90000"/>
              </a:lnSpc>
              <a:spcBef>
                <a:spcPct val="0"/>
              </a:spcBef>
              <a:spcAft>
                <a:spcPct val="35000"/>
              </a:spcAft>
            </a:pPr>
            <a:endParaRPr lang="id-ID" sz="2000" kern="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Content Placeholder 2"/>
          <p:cNvSpPr txBox="1">
            <a:spLocks/>
          </p:cNvSpPr>
          <p:nvPr/>
        </p:nvSpPr>
        <p:spPr>
          <a:xfrm>
            <a:off x="3355024" y="2271499"/>
            <a:ext cx="7708736" cy="581437"/>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、盈利策略不可急功近利：这些客户可能只用过手机的简单功能，盈利模式的策略上，需要企业性化和简单易懂的指引，移动互联网的强大平台，已经成为全方位、立体式。</a:t>
            </a:r>
            <a:endParaRPr lang="en-US" altLang="zh-CN" sz="12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75" name="Freeform 57"/>
          <p:cNvSpPr/>
          <p:nvPr/>
        </p:nvSpPr>
        <p:spPr>
          <a:xfrm>
            <a:off x="3372935" y="3146553"/>
            <a:ext cx="4998566" cy="358594"/>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00" tIns="38100" rIns="38100" bIns="38100" numCol="1" spcCol="1270" anchor="b" anchorCtr="0">
            <a:noAutofit/>
          </a:bodyPr>
          <a:lstStyle/>
          <a:p>
            <a:pPr lvl="0" algn="l" defTabSz="889000">
              <a:lnSpc>
                <a:spcPct val="90000"/>
              </a:lnSpc>
              <a:spcBef>
                <a:spcPct val="0"/>
              </a:spcBef>
              <a:spcAft>
                <a:spcPct val="35000"/>
              </a:spcAft>
            </a:pPr>
            <a:endParaRPr lang="id-ID" sz="2000" kern="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Straight Connector 58"/>
          <p:cNvSpPr/>
          <p:nvPr/>
        </p:nvSpPr>
        <p:spPr>
          <a:xfrm>
            <a:off x="1270286" y="3517997"/>
            <a:ext cx="9793472" cy="0"/>
          </a:xfrm>
          <a:prstGeom prst="line">
            <a:avLst/>
          </a:prstGeom>
          <a:ln w="12700">
            <a:solidFill>
              <a:schemeClr val="tx1">
                <a:lumMod val="50000"/>
                <a:lumOff val="50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7" name="Content Placeholder 2"/>
          <p:cNvSpPr txBox="1">
            <a:spLocks/>
          </p:cNvSpPr>
          <p:nvPr/>
        </p:nvSpPr>
        <p:spPr>
          <a:xfrm>
            <a:off x="2779242" y="3068960"/>
            <a:ext cx="8284518" cy="581437"/>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3</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、找到业务的核心竞争力：这个物品和这个物品的位置密切相关的信息，最有杀伤性的形式，这种集定位、搜索和精确数据库功能的服务必定将手机提升到改变世界的境界。</a:t>
            </a:r>
            <a:endParaRPr lang="en-US" altLang="zh-CN" sz="12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78" name="Freeform 67"/>
          <p:cNvSpPr/>
          <p:nvPr/>
        </p:nvSpPr>
        <p:spPr>
          <a:xfrm>
            <a:off x="3012613" y="3900295"/>
            <a:ext cx="4998566" cy="358594"/>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00" tIns="38100" rIns="38100" bIns="38100" numCol="1" spcCol="1270" anchor="b" anchorCtr="0">
            <a:noAutofit/>
          </a:bodyPr>
          <a:lstStyle/>
          <a:p>
            <a:pPr lvl="0" algn="l" defTabSz="889000">
              <a:lnSpc>
                <a:spcPct val="90000"/>
              </a:lnSpc>
              <a:spcBef>
                <a:spcPct val="0"/>
              </a:spcBef>
              <a:spcAft>
                <a:spcPct val="35000"/>
              </a:spcAft>
            </a:pPr>
            <a:endParaRPr lang="id-ID" sz="2000" kern="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9" name="Straight Connector 68"/>
          <p:cNvSpPr/>
          <p:nvPr/>
        </p:nvSpPr>
        <p:spPr>
          <a:xfrm flipV="1">
            <a:off x="1965423" y="4268621"/>
            <a:ext cx="9098336" cy="0"/>
          </a:xfrm>
          <a:prstGeom prst="line">
            <a:avLst/>
          </a:prstGeom>
          <a:ln w="12700">
            <a:solidFill>
              <a:schemeClr val="tx1">
                <a:lumMod val="50000"/>
                <a:lumOff val="50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0" name="Freeform 69"/>
          <p:cNvSpPr/>
          <p:nvPr/>
        </p:nvSpPr>
        <p:spPr>
          <a:xfrm>
            <a:off x="4092078" y="4253890"/>
            <a:ext cx="4998566" cy="358594"/>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00" tIns="38100" rIns="38100" bIns="38100" numCol="1" spcCol="1270" anchor="b" anchorCtr="0">
            <a:noAutofit/>
          </a:bodyPr>
          <a:lstStyle/>
          <a:p>
            <a:pPr lvl="0" algn="l" defTabSz="889000">
              <a:lnSpc>
                <a:spcPct val="90000"/>
              </a:lnSpc>
              <a:spcBef>
                <a:spcPct val="0"/>
              </a:spcBef>
              <a:spcAft>
                <a:spcPct val="35000"/>
              </a:spcAft>
            </a:pPr>
            <a:endParaRPr lang="id-ID" sz="2000" kern="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 name="Content Placeholder 2"/>
          <p:cNvSpPr txBox="1">
            <a:spLocks/>
          </p:cNvSpPr>
          <p:nvPr/>
        </p:nvSpPr>
        <p:spPr>
          <a:xfrm>
            <a:off x="3214886" y="3783667"/>
            <a:ext cx="7848874" cy="581437"/>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4</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、把握移动营销新模型：移动互联网的一个品牌文化，移动互联网的营销模型与传统营销最大的不同，通过口碑传播吸引更多的客户，随之让参与互动。</a:t>
            </a:r>
            <a:endParaRPr lang="en-US" altLang="zh-CN" sz="12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grpSp>
        <p:nvGrpSpPr>
          <p:cNvPr id="82" name="Group 85"/>
          <p:cNvGrpSpPr/>
          <p:nvPr/>
        </p:nvGrpSpPr>
        <p:grpSpPr>
          <a:xfrm>
            <a:off x="1459659" y="3055841"/>
            <a:ext cx="914400" cy="914400"/>
            <a:chOff x="1071014" y="3645465"/>
            <a:chExt cx="914400" cy="914400"/>
          </a:xfrm>
          <a:effectLst/>
        </p:grpSpPr>
        <p:sp>
          <p:nvSpPr>
            <p:cNvPr id="83" name="Teardrop 56"/>
            <p:cNvSpPr/>
            <p:nvPr/>
          </p:nvSpPr>
          <p:spPr>
            <a:xfrm rot="2714409">
              <a:off x="1071014" y="3645465"/>
              <a:ext cx="914400" cy="914400"/>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4" name="Group 76"/>
            <p:cNvGrpSpPr>
              <a:grpSpLocks noChangeAspect="1"/>
            </p:cNvGrpSpPr>
            <p:nvPr/>
          </p:nvGrpSpPr>
          <p:grpSpPr>
            <a:xfrm>
              <a:off x="1357162" y="3948046"/>
              <a:ext cx="339996" cy="299327"/>
              <a:chOff x="6040049" y="4182118"/>
              <a:chExt cx="521619" cy="459224"/>
            </a:xfrm>
            <a:solidFill>
              <a:schemeClr val="bg1">
                <a:lumMod val="95000"/>
              </a:schemeClr>
            </a:solidFill>
          </p:grpSpPr>
          <p:sp>
            <p:nvSpPr>
              <p:cNvPr id="85" name="Freeform 84"/>
              <p:cNvSpPr>
                <a:spLocks/>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Freeform 85"/>
              <p:cNvSpPr>
                <a:spLocks/>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7" name="Freeform 86"/>
              <p:cNvSpPr>
                <a:spLocks/>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8" name="Freeform 87"/>
              <p:cNvSpPr>
                <a:spLocks/>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9" name="Freeform 88"/>
              <p:cNvSpPr>
                <a:spLocks/>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90" name="Group 86"/>
          <p:cNvGrpSpPr/>
          <p:nvPr/>
        </p:nvGrpSpPr>
        <p:grpSpPr>
          <a:xfrm>
            <a:off x="2106232" y="3809583"/>
            <a:ext cx="914400" cy="914400"/>
            <a:chOff x="1717587" y="4399207"/>
            <a:chExt cx="914400" cy="914400"/>
          </a:xfrm>
          <a:effectLst/>
        </p:grpSpPr>
        <p:sp>
          <p:nvSpPr>
            <p:cNvPr id="91" name="Teardrop 66"/>
            <p:cNvSpPr/>
            <p:nvPr/>
          </p:nvSpPr>
          <p:spPr>
            <a:xfrm rot="2714409">
              <a:off x="1717587" y="4399207"/>
              <a:ext cx="914400" cy="914400"/>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 name="Freeform 16"/>
            <p:cNvSpPr>
              <a:spLocks noChangeAspect="1" noEditPoints="1"/>
            </p:cNvSpPr>
            <p:nvPr/>
          </p:nvSpPr>
          <p:spPr bwMode="auto">
            <a:xfrm>
              <a:off x="2009712" y="4632711"/>
              <a:ext cx="335981" cy="389311"/>
            </a:xfrm>
            <a:custGeom>
              <a:avLst/>
              <a:gdLst>
                <a:gd name="T0" fmla="*/ 233 w 320"/>
                <a:gd name="T1" fmla="*/ 138 h 371"/>
                <a:gd name="T2" fmla="*/ 261 w 320"/>
                <a:gd name="T3" fmla="*/ 12 h 371"/>
                <a:gd name="T4" fmla="*/ 168 w 320"/>
                <a:gd name="T5" fmla="*/ 104 h 371"/>
                <a:gd name="T6" fmla="*/ 80 w 320"/>
                <a:gd name="T7" fmla="*/ 182 h 371"/>
                <a:gd name="T8" fmla="*/ 80 w 320"/>
                <a:gd name="T9" fmla="*/ 319 h 371"/>
                <a:gd name="T10" fmla="*/ 253 w 320"/>
                <a:gd name="T11" fmla="*/ 371 h 371"/>
                <a:gd name="T12" fmla="*/ 320 w 320"/>
                <a:gd name="T13" fmla="*/ 172 h 371"/>
                <a:gd name="T14" fmla="*/ 233 w 320"/>
                <a:gd name="T15" fmla="*/ 138 h 371"/>
                <a:gd name="T16" fmla="*/ 60 w 320"/>
                <a:gd name="T17" fmla="*/ 140 h 371"/>
                <a:gd name="T18" fmla="*/ 0 w 320"/>
                <a:gd name="T19" fmla="*/ 202 h 371"/>
                <a:gd name="T20" fmla="*/ 0 w 320"/>
                <a:gd name="T21" fmla="*/ 299 h 371"/>
                <a:gd name="T22" fmla="*/ 60 w 320"/>
                <a:gd name="T23" fmla="*/ 360 h 371"/>
                <a:gd name="T24" fmla="*/ 40 w 320"/>
                <a:gd name="T25" fmla="*/ 315 h 371"/>
                <a:gd name="T26" fmla="*/ 40 w 320"/>
                <a:gd name="T27" fmla="*/ 187 h 371"/>
                <a:gd name="T28" fmla="*/ 60 w 320"/>
                <a:gd name="T29" fmla="*/ 14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0" h="371">
                  <a:moveTo>
                    <a:pt x="233" y="138"/>
                  </a:moveTo>
                  <a:cubicBezTo>
                    <a:pt x="230" y="131"/>
                    <a:pt x="304" y="65"/>
                    <a:pt x="261" y="12"/>
                  </a:cubicBezTo>
                  <a:cubicBezTo>
                    <a:pt x="251" y="0"/>
                    <a:pt x="217" y="72"/>
                    <a:pt x="168" y="104"/>
                  </a:cubicBezTo>
                  <a:cubicBezTo>
                    <a:pt x="142" y="122"/>
                    <a:pt x="80" y="161"/>
                    <a:pt x="80" y="182"/>
                  </a:cubicBezTo>
                  <a:cubicBezTo>
                    <a:pt x="80" y="319"/>
                    <a:pt x="80" y="319"/>
                    <a:pt x="80" y="319"/>
                  </a:cubicBezTo>
                  <a:cubicBezTo>
                    <a:pt x="80" y="344"/>
                    <a:pt x="178" y="371"/>
                    <a:pt x="253" y="371"/>
                  </a:cubicBezTo>
                  <a:cubicBezTo>
                    <a:pt x="280" y="371"/>
                    <a:pt x="320" y="199"/>
                    <a:pt x="320" y="172"/>
                  </a:cubicBezTo>
                  <a:cubicBezTo>
                    <a:pt x="320" y="145"/>
                    <a:pt x="235" y="145"/>
                    <a:pt x="233" y="138"/>
                  </a:cubicBezTo>
                  <a:close/>
                  <a:moveTo>
                    <a:pt x="60" y="140"/>
                  </a:moveTo>
                  <a:cubicBezTo>
                    <a:pt x="47" y="140"/>
                    <a:pt x="0" y="148"/>
                    <a:pt x="0" y="202"/>
                  </a:cubicBezTo>
                  <a:cubicBezTo>
                    <a:pt x="0" y="299"/>
                    <a:pt x="0" y="299"/>
                    <a:pt x="0" y="299"/>
                  </a:cubicBezTo>
                  <a:cubicBezTo>
                    <a:pt x="0" y="354"/>
                    <a:pt x="47" y="360"/>
                    <a:pt x="60" y="360"/>
                  </a:cubicBezTo>
                  <a:cubicBezTo>
                    <a:pt x="73" y="360"/>
                    <a:pt x="40" y="348"/>
                    <a:pt x="40" y="315"/>
                  </a:cubicBezTo>
                  <a:cubicBezTo>
                    <a:pt x="40" y="187"/>
                    <a:pt x="40" y="187"/>
                    <a:pt x="40" y="187"/>
                  </a:cubicBezTo>
                  <a:cubicBezTo>
                    <a:pt x="40" y="152"/>
                    <a:pt x="73" y="140"/>
                    <a:pt x="60" y="140"/>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3" name="Group 84"/>
          <p:cNvGrpSpPr/>
          <p:nvPr/>
        </p:nvGrpSpPr>
        <p:grpSpPr>
          <a:xfrm>
            <a:off x="2106232" y="2305202"/>
            <a:ext cx="914400" cy="914400"/>
            <a:chOff x="1717587" y="2894826"/>
            <a:chExt cx="914400" cy="914400"/>
          </a:xfrm>
          <a:effectLst/>
        </p:grpSpPr>
        <p:sp>
          <p:nvSpPr>
            <p:cNvPr id="94" name="Teardrop 46"/>
            <p:cNvSpPr/>
            <p:nvPr/>
          </p:nvSpPr>
          <p:spPr>
            <a:xfrm rot="2714409">
              <a:off x="1717587" y="2894826"/>
              <a:ext cx="914400" cy="914400"/>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5" name="Freeform 6"/>
            <p:cNvSpPr>
              <a:spLocks noChangeAspect="1" noEditPoints="1"/>
            </p:cNvSpPr>
            <p:nvPr/>
          </p:nvSpPr>
          <p:spPr bwMode="auto">
            <a:xfrm>
              <a:off x="2033640" y="3176640"/>
              <a:ext cx="312053" cy="274118"/>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6" name="Freeform 6"/>
          <p:cNvSpPr/>
          <p:nvPr/>
        </p:nvSpPr>
        <p:spPr>
          <a:xfrm>
            <a:off x="3370939" y="4693544"/>
            <a:ext cx="4998566" cy="358594"/>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00" tIns="38100" rIns="38100" bIns="38100" numCol="1" spcCol="1270" anchor="b" anchorCtr="0">
            <a:noAutofit/>
          </a:bodyPr>
          <a:lstStyle/>
          <a:p>
            <a:pPr lvl="0" algn="l" defTabSz="889000">
              <a:lnSpc>
                <a:spcPct val="90000"/>
              </a:lnSpc>
              <a:spcBef>
                <a:spcPct val="0"/>
              </a:spcBef>
              <a:spcAft>
                <a:spcPct val="35000"/>
              </a:spcAft>
            </a:pPr>
            <a:endParaRPr lang="id-ID" sz="2000" kern="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 name="Straight Connector 10"/>
          <p:cNvSpPr/>
          <p:nvPr/>
        </p:nvSpPr>
        <p:spPr>
          <a:xfrm>
            <a:off x="1268290" y="5064988"/>
            <a:ext cx="9793472" cy="0"/>
          </a:xfrm>
          <a:prstGeom prst="line">
            <a:avLst/>
          </a:prstGeom>
          <a:ln w="12700">
            <a:solidFill>
              <a:schemeClr val="tx1">
                <a:lumMod val="50000"/>
                <a:lumOff val="50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8" name="Group 3"/>
          <p:cNvGrpSpPr/>
          <p:nvPr/>
        </p:nvGrpSpPr>
        <p:grpSpPr>
          <a:xfrm>
            <a:off x="1457663" y="4602832"/>
            <a:ext cx="914400" cy="914400"/>
            <a:chOff x="1071014" y="2141084"/>
            <a:chExt cx="914400" cy="914400"/>
          </a:xfrm>
          <a:effectLst/>
        </p:grpSpPr>
        <p:sp>
          <p:nvSpPr>
            <p:cNvPr id="99" name="Teardrop 1"/>
            <p:cNvSpPr/>
            <p:nvPr/>
          </p:nvSpPr>
          <p:spPr>
            <a:xfrm rot="2714409">
              <a:off x="1071014" y="2141084"/>
              <a:ext cx="914400" cy="914400"/>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00" name="Group 26"/>
            <p:cNvGrpSpPr>
              <a:grpSpLocks noChangeAspect="1"/>
            </p:cNvGrpSpPr>
            <p:nvPr/>
          </p:nvGrpSpPr>
          <p:grpSpPr>
            <a:xfrm>
              <a:off x="1352010" y="2413086"/>
              <a:ext cx="352407" cy="359364"/>
              <a:chOff x="7160655" y="2178006"/>
              <a:chExt cx="379359" cy="386846"/>
            </a:xfrm>
            <a:solidFill>
              <a:schemeClr val="bg1">
                <a:lumMod val="95000"/>
              </a:schemeClr>
            </a:solidFill>
          </p:grpSpPr>
          <p:sp>
            <p:nvSpPr>
              <p:cNvPr id="101"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2" name="Freeform 37"/>
              <p:cNvSpPr>
                <a:spLocks/>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3" name="Freeform 38"/>
              <p:cNvSpPr>
                <a:spLocks/>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104" name="Content Placeholder 2"/>
          <p:cNvSpPr txBox="1">
            <a:spLocks/>
          </p:cNvSpPr>
          <p:nvPr/>
        </p:nvSpPr>
        <p:spPr>
          <a:xfrm>
            <a:off x="2779241" y="4725144"/>
            <a:ext cx="8140501" cy="581437"/>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、整合产业链之外的资源：只要能把握移动互联网的前提，抓住行业强势资源，相关节点进行有效的整合产业的资源。</a:t>
            </a:r>
          </a:p>
          <a:p>
            <a:pPr algn="l"/>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r>
            <a:b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br>
            <a:endParaRPr 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Tree>
    <p:extLst>
      <p:ext uri="{BB962C8B-B14F-4D97-AF65-F5344CB8AC3E}">
        <p14:creationId xmlns:p14="http://schemas.microsoft.com/office/powerpoint/2010/main" val="39145881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par>
                                <p:cTn id="15" presetID="53" presetClass="entr" presetSubtype="16" fill="hold" nodeType="withEffect">
                                  <p:stCondLst>
                                    <p:cond delay="500"/>
                                  </p:stCondLst>
                                  <p:childTnLst>
                                    <p:set>
                                      <p:cBhvr>
                                        <p:cTn id="16" dur="1" fill="hold">
                                          <p:stCondLst>
                                            <p:cond delay="0"/>
                                          </p:stCondLst>
                                        </p:cTn>
                                        <p:tgtEl>
                                          <p:spTgt spid="64"/>
                                        </p:tgtEl>
                                        <p:attrNameLst>
                                          <p:attrName>style.visibility</p:attrName>
                                        </p:attrNameLst>
                                      </p:cBhvr>
                                      <p:to>
                                        <p:strVal val="visible"/>
                                      </p:to>
                                    </p:set>
                                    <p:anim calcmode="lin" valueType="num">
                                      <p:cBhvr>
                                        <p:cTn id="17" dur="1000" fill="hold"/>
                                        <p:tgtEl>
                                          <p:spTgt spid="64"/>
                                        </p:tgtEl>
                                        <p:attrNameLst>
                                          <p:attrName>ppt_w</p:attrName>
                                        </p:attrNameLst>
                                      </p:cBhvr>
                                      <p:tavLst>
                                        <p:tav tm="0">
                                          <p:val>
                                            <p:fltVal val="0"/>
                                          </p:val>
                                        </p:tav>
                                        <p:tav tm="100000">
                                          <p:val>
                                            <p:strVal val="#ppt_w"/>
                                          </p:val>
                                        </p:tav>
                                      </p:tavLst>
                                    </p:anim>
                                    <p:anim calcmode="lin" valueType="num">
                                      <p:cBhvr>
                                        <p:cTn id="18" dur="1000" fill="hold"/>
                                        <p:tgtEl>
                                          <p:spTgt spid="64"/>
                                        </p:tgtEl>
                                        <p:attrNameLst>
                                          <p:attrName>ppt_h</p:attrName>
                                        </p:attrNameLst>
                                      </p:cBhvr>
                                      <p:tavLst>
                                        <p:tav tm="0">
                                          <p:val>
                                            <p:fltVal val="0"/>
                                          </p:val>
                                        </p:tav>
                                        <p:tav tm="100000">
                                          <p:val>
                                            <p:strVal val="#ppt_h"/>
                                          </p:val>
                                        </p:tav>
                                      </p:tavLst>
                                    </p:anim>
                                    <p:animEffect transition="in" filter="fade">
                                      <p:cBhvr>
                                        <p:cTn id="19" dur="1000"/>
                                        <p:tgtEl>
                                          <p:spTgt spid="64"/>
                                        </p:tgtEl>
                                      </p:cBhvr>
                                    </p:animEffect>
                                  </p:childTnLst>
                                </p:cTn>
                              </p:par>
                              <p:par>
                                <p:cTn id="20" presetID="22" presetClass="entr" presetSubtype="8" fill="hold" nodeType="withEffect">
                                  <p:stCondLst>
                                    <p:cond delay="2500"/>
                                  </p:stCondLst>
                                  <p:childTnLst>
                                    <p:set>
                                      <p:cBhvr>
                                        <p:cTn id="21" dur="1" fill="hold">
                                          <p:stCondLst>
                                            <p:cond delay="0"/>
                                          </p:stCondLst>
                                        </p:cTn>
                                        <p:tgtEl>
                                          <p:spTgt spid="63"/>
                                        </p:tgtEl>
                                        <p:attrNameLst>
                                          <p:attrName>style.visibility</p:attrName>
                                        </p:attrNameLst>
                                      </p:cBhvr>
                                      <p:to>
                                        <p:strVal val="visible"/>
                                      </p:to>
                                    </p:set>
                                    <p:animEffect transition="in" filter="wipe(left)">
                                      <p:cBhvr>
                                        <p:cTn id="22" dur="500"/>
                                        <p:tgtEl>
                                          <p:spTgt spid="63"/>
                                        </p:tgtEl>
                                      </p:cBhvr>
                                    </p:animEffect>
                                  </p:childTnLst>
                                </p:cTn>
                              </p:par>
                              <p:par>
                                <p:cTn id="23" presetID="53" presetClass="entr" presetSubtype="16" fill="hold" nodeType="withEffect">
                                  <p:stCondLst>
                                    <p:cond delay="2500"/>
                                  </p:stCondLst>
                                  <p:childTnLst>
                                    <p:set>
                                      <p:cBhvr>
                                        <p:cTn id="24" dur="1" fill="hold">
                                          <p:stCondLst>
                                            <p:cond delay="0"/>
                                          </p:stCondLst>
                                        </p:cTn>
                                        <p:tgtEl>
                                          <p:spTgt spid="93"/>
                                        </p:tgtEl>
                                        <p:attrNameLst>
                                          <p:attrName>style.visibility</p:attrName>
                                        </p:attrNameLst>
                                      </p:cBhvr>
                                      <p:to>
                                        <p:strVal val="visible"/>
                                      </p:to>
                                    </p:set>
                                    <p:anim calcmode="lin" valueType="num">
                                      <p:cBhvr>
                                        <p:cTn id="25" dur="1000" fill="hold"/>
                                        <p:tgtEl>
                                          <p:spTgt spid="93"/>
                                        </p:tgtEl>
                                        <p:attrNameLst>
                                          <p:attrName>ppt_w</p:attrName>
                                        </p:attrNameLst>
                                      </p:cBhvr>
                                      <p:tavLst>
                                        <p:tav tm="0">
                                          <p:val>
                                            <p:fltVal val="0"/>
                                          </p:val>
                                        </p:tav>
                                        <p:tav tm="100000">
                                          <p:val>
                                            <p:strVal val="#ppt_w"/>
                                          </p:val>
                                        </p:tav>
                                      </p:tavLst>
                                    </p:anim>
                                    <p:anim calcmode="lin" valueType="num">
                                      <p:cBhvr>
                                        <p:cTn id="26" dur="1000" fill="hold"/>
                                        <p:tgtEl>
                                          <p:spTgt spid="93"/>
                                        </p:tgtEl>
                                        <p:attrNameLst>
                                          <p:attrName>ppt_h</p:attrName>
                                        </p:attrNameLst>
                                      </p:cBhvr>
                                      <p:tavLst>
                                        <p:tav tm="0">
                                          <p:val>
                                            <p:fltVal val="0"/>
                                          </p:val>
                                        </p:tav>
                                        <p:tav tm="100000">
                                          <p:val>
                                            <p:strVal val="#ppt_h"/>
                                          </p:val>
                                        </p:tav>
                                      </p:tavLst>
                                    </p:anim>
                                    <p:animEffect transition="in" filter="fade">
                                      <p:cBhvr>
                                        <p:cTn id="27" dur="1000"/>
                                        <p:tgtEl>
                                          <p:spTgt spid="93"/>
                                        </p:tgtEl>
                                      </p:cBhvr>
                                    </p:animEffect>
                                  </p:childTnLst>
                                </p:cTn>
                              </p:par>
                              <p:par>
                                <p:cTn id="28" presetID="22" presetClass="entr" presetSubtype="8" fill="hold" nodeType="withEffect">
                                  <p:stCondLst>
                                    <p:cond delay="3500"/>
                                  </p:stCondLst>
                                  <p:childTnLst>
                                    <p:set>
                                      <p:cBhvr>
                                        <p:cTn id="29" dur="1" fill="hold">
                                          <p:stCondLst>
                                            <p:cond delay="0"/>
                                          </p:stCondLst>
                                        </p:cTn>
                                        <p:tgtEl>
                                          <p:spTgt spid="72"/>
                                        </p:tgtEl>
                                        <p:attrNameLst>
                                          <p:attrName>style.visibility</p:attrName>
                                        </p:attrNameLst>
                                      </p:cBhvr>
                                      <p:to>
                                        <p:strVal val="visible"/>
                                      </p:to>
                                    </p:set>
                                    <p:animEffect transition="in" filter="wipe(left)">
                                      <p:cBhvr>
                                        <p:cTn id="30" dur="500"/>
                                        <p:tgtEl>
                                          <p:spTgt spid="72"/>
                                        </p:tgtEl>
                                      </p:cBhvr>
                                    </p:animEffect>
                                  </p:childTnLst>
                                </p:cTn>
                              </p:par>
                              <p:par>
                                <p:cTn id="31" presetID="53" presetClass="entr" presetSubtype="16" fill="hold" nodeType="withEffect">
                                  <p:stCondLst>
                                    <p:cond delay="3500"/>
                                  </p:stCondLst>
                                  <p:childTnLst>
                                    <p:set>
                                      <p:cBhvr>
                                        <p:cTn id="32" dur="1" fill="hold">
                                          <p:stCondLst>
                                            <p:cond delay="0"/>
                                          </p:stCondLst>
                                        </p:cTn>
                                        <p:tgtEl>
                                          <p:spTgt spid="82"/>
                                        </p:tgtEl>
                                        <p:attrNameLst>
                                          <p:attrName>style.visibility</p:attrName>
                                        </p:attrNameLst>
                                      </p:cBhvr>
                                      <p:to>
                                        <p:strVal val="visible"/>
                                      </p:to>
                                    </p:set>
                                    <p:anim calcmode="lin" valueType="num">
                                      <p:cBhvr>
                                        <p:cTn id="33" dur="1000" fill="hold"/>
                                        <p:tgtEl>
                                          <p:spTgt spid="82"/>
                                        </p:tgtEl>
                                        <p:attrNameLst>
                                          <p:attrName>ppt_w</p:attrName>
                                        </p:attrNameLst>
                                      </p:cBhvr>
                                      <p:tavLst>
                                        <p:tav tm="0">
                                          <p:val>
                                            <p:fltVal val="0"/>
                                          </p:val>
                                        </p:tav>
                                        <p:tav tm="100000">
                                          <p:val>
                                            <p:strVal val="#ppt_w"/>
                                          </p:val>
                                        </p:tav>
                                      </p:tavLst>
                                    </p:anim>
                                    <p:anim calcmode="lin" valueType="num">
                                      <p:cBhvr>
                                        <p:cTn id="34" dur="1000" fill="hold"/>
                                        <p:tgtEl>
                                          <p:spTgt spid="82"/>
                                        </p:tgtEl>
                                        <p:attrNameLst>
                                          <p:attrName>ppt_h</p:attrName>
                                        </p:attrNameLst>
                                      </p:cBhvr>
                                      <p:tavLst>
                                        <p:tav tm="0">
                                          <p:val>
                                            <p:fltVal val="0"/>
                                          </p:val>
                                        </p:tav>
                                        <p:tav tm="100000">
                                          <p:val>
                                            <p:strVal val="#ppt_h"/>
                                          </p:val>
                                        </p:tav>
                                      </p:tavLst>
                                    </p:anim>
                                    <p:animEffect transition="in" filter="fade">
                                      <p:cBhvr>
                                        <p:cTn id="35" dur="1000"/>
                                        <p:tgtEl>
                                          <p:spTgt spid="82"/>
                                        </p:tgtEl>
                                      </p:cBhvr>
                                    </p:animEffect>
                                  </p:childTnLst>
                                </p:cTn>
                              </p:par>
                              <p:par>
                                <p:cTn id="36" presetID="22" presetClass="entr" presetSubtype="8" fill="hold" nodeType="withEffect">
                                  <p:stCondLst>
                                    <p:cond delay="4500"/>
                                  </p:stCondLst>
                                  <p:childTnLst>
                                    <p:set>
                                      <p:cBhvr>
                                        <p:cTn id="37" dur="1" fill="hold">
                                          <p:stCondLst>
                                            <p:cond delay="0"/>
                                          </p:stCondLst>
                                        </p:cTn>
                                        <p:tgtEl>
                                          <p:spTgt spid="76"/>
                                        </p:tgtEl>
                                        <p:attrNameLst>
                                          <p:attrName>style.visibility</p:attrName>
                                        </p:attrNameLst>
                                      </p:cBhvr>
                                      <p:to>
                                        <p:strVal val="visible"/>
                                      </p:to>
                                    </p:set>
                                    <p:animEffect transition="in" filter="wipe(left)">
                                      <p:cBhvr>
                                        <p:cTn id="38" dur="500"/>
                                        <p:tgtEl>
                                          <p:spTgt spid="76"/>
                                        </p:tgtEl>
                                      </p:cBhvr>
                                    </p:animEffect>
                                  </p:childTnLst>
                                </p:cTn>
                              </p:par>
                              <p:par>
                                <p:cTn id="39" presetID="53" presetClass="entr" presetSubtype="16" fill="hold" nodeType="withEffect">
                                  <p:stCondLst>
                                    <p:cond delay="4500"/>
                                  </p:stCondLst>
                                  <p:childTnLst>
                                    <p:set>
                                      <p:cBhvr>
                                        <p:cTn id="40" dur="1" fill="hold">
                                          <p:stCondLst>
                                            <p:cond delay="0"/>
                                          </p:stCondLst>
                                        </p:cTn>
                                        <p:tgtEl>
                                          <p:spTgt spid="90"/>
                                        </p:tgtEl>
                                        <p:attrNameLst>
                                          <p:attrName>style.visibility</p:attrName>
                                        </p:attrNameLst>
                                      </p:cBhvr>
                                      <p:to>
                                        <p:strVal val="visible"/>
                                      </p:to>
                                    </p:set>
                                    <p:anim calcmode="lin" valueType="num">
                                      <p:cBhvr>
                                        <p:cTn id="41" dur="1000" fill="hold"/>
                                        <p:tgtEl>
                                          <p:spTgt spid="90"/>
                                        </p:tgtEl>
                                        <p:attrNameLst>
                                          <p:attrName>ppt_w</p:attrName>
                                        </p:attrNameLst>
                                      </p:cBhvr>
                                      <p:tavLst>
                                        <p:tav tm="0">
                                          <p:val>
                                            <p:fltVal val="0"/>
                                          </p:val>
                                        </p:tav>
                                        <p:tav tm="100000">
                                          <p:val>
                                            <p:strVal val="#ppt_w"/>
                                          </p:val>
                                        </p:tav>
                                      </p:tavLst>
                                    </p:anim>
                                    <p:anim calcmode="lin" valueType="num">
                                      <p:cBhvr>
                                        <p:cTn id="42" dur="1000" fill="hold"/>
                                        <p:tgtEl>
                                          <p:spTgt spid="90"/>
                                        </p:tgtEl>
                                        <p:attrNameLst>
                                          <p:attrName>ppt_h</p:attrName>
                                        </p:attrNameLst>
                                      </p:cBhvr>
                                      <p:tavLst>
                                        <p:tav tm="0">
                                          <p:val>
                                            <p:fltVal val="0"/>
                                          </p:val>
                                        </p:tav>
                                        <p:tav tm="100000">
                                          <p:val>
                                            <p:strVal val="#ppt_h"/>
                                          </p:val>
                                        </p:tav>
                                      </p:tavLst>
                                    </p:anim>
                                    <p:animEffect transition="in" filter="fade">
                                      <p:cBhvr>
                                        <p:cTn id="43" dur="1000"/>
                                        <p:tgtEl>
                                          <p:spTgt spid="90"/>
                                        </p:tgtEl>
                                      </p:cBhvr>
                                    </p:animEffect>
                                  </p:childTnLst>
                                </p:cTn>
                              </p:par>
                              <p:par>
                                <p:cTn id="44" presetID="22" presetClass="entr" presetSubtype="8" fill="hold" nodeType="withEffect">
                                  <p:stCondLst>
                                    <p:cond delay="5500"/>
                                  </p:stCondLst>
                                  <p:childTnLst>
                                    <p:set>
                                      <p:cBhvr>
                                        <p:cTn id="45" dur="1" fill="hold">
                                          <p:stCondLst>
                                            <p:cond delay="0"/>
                                          </p:stCondLst>
                                        </p:cTn>
                                        <p:tgtEl>
                                          <p:spTgt spid="79"/>
                                        </p:tgtEl>
                                        <p:attrNameLst>
                                          <p:attrName>style.visibility</p:attrName>
                                        </p:attrNameLst>
                                      </p:cBhvr>
                                      <p:to>
                                        <p:strVal val="visible"/>
                                      </p:to>
                                    </p:set>
                                    <p:animEffect transition="in" filter="wipe(left)">
                                      <p:cBhvr>
                                        <p:cTn id="46" dur="500"/>
                                        <p:tgtEl>
                                          <p:spTgt spid="79"/>
                                        </p:tgtEl>
                                      </p:cBhvr>
                                    </p:animEffect>
                                  </p:childTnLst>
                                </p:cTn>
                              </p:par>
                              <p:par>
                                <p:cTn id="47" presetID="22" presetClass="entr" presetSubtype="8" fill="hold" grpId="0" nodeType="withEffect">
                                  <p:stCondLst>
                                    <p:cond delay="6750"/>
                                  </p:stCondLst>
                                  <p:childTnLst>
                                    <p:set>
                                      <p:cBhvr>
                                        <p:cTn id="48" dur="1" fill="hold">
                                          <p:stCondLst>
                                            <p:cond delay="0"/>
                                          </p:stCondLst>
                                        </p:cTn>
                                        <p:tgtEl>
                                          <p:spTgt spid="70"/>
                                        </p:tgtEl>
                                        <p:attrNameLst>
                                          <p:attrName>style.visibility</p:attrName>
                                        </p:attrNameLst>
                                      </p:cBhvr>
                                      <p:to>
                                        <p:strVal val="visible"/>
                                      </p:to>
                                    </p:set>
                                    <p:animEffect transition="in" filter="wipe(left)">
                                      <p:cBhvr>
                                        <p:cTn id="49" dur="750"/>
                                        <p:tgtEl>
                                          <p:spTgt spid="70"/>
                                        </p:tgtEl>
                                      </p:cBhvr>
                                    </p:animEffect>
                                  </p:childTnLst>
                                </p:cTn>
                              </p:par>
                              <p:par>
                                <p:cTn id="50" presetID="22" presetClass="entr" presetSubtype="8" fill="hold" grpId="0" nodeType="withEffect">
                                  <p:stCondLst>
                                    <p:cond delay="6750"/>
                                  </p:stCondLst>
                                  <p:childTnLst>
                                    <p:set>
                                      <p:cBhvr>
                                        <p:cTn id="51" dur="1" fill="hold">
                                          <p:stCondLst>
                                            <p:cond delay="0"/>
                                          </p:stCondLst>
                                        </p:cTn>
                                        <p:tgtEl>
                                          <p:spTgt spid="74"/>
                                        </p:tgtEl>
                                        <p:attrNameLst>
                                          <p:attrName>style.visibility</p:attrName>
                                        </p:attrNameLst>
                                      </p:cBhvr>
                                      <p:to>
                                        <p:strVal val="visible"/>
                                      </p:to>
                                    </p:set>
                                    <p:animEffect transition="in" filter="wipe(left)">
                                      <p:cBhvr>
                                        <p:cTn id="52" dur="750"/>
                                        <p:tgtEl>
                                          <p:spTgt spid="74"/>
                                        </p:tgtEl>
                                      </p:cBhvr>
                                    </p:animEffect>
                                  </p:childTnLst>
                                </p:cTn>
                              </p:par>
                              <p:par>
                                <p:cTn id="53" presetID="22" presetClass="entr" presetSubtype="8" fill="hold" grpId="0" nodeType="withEffect">
                                  <p:stCondLst>
                                    <p:cond delay="6750"/>
                                  </p:stCondLst>
                                  <p:childTnLst>
                                    <p:set>
                                      <p:cBhvr>
                                        <p:cTn id="54" dur="1" fill="hold">
                                          <p:stCondLst>
                                            <p:cond delay="0"/>
                                          </p:stCondLst>
                                        </p:cTn>
                                        <p:tgtEl>
                                          <p:spTgt spid="77"/>
                                        </p:tgtEl>
                                        <p:attrNameLst>
                                          <p:attrName>style.visibility</p:attrName>
                                        </p:attrNameLst>
                                      </p:cBhvr>
                                      <p:to>
                                        <p:strVal val="visible"/>
                                      </p:to>
                                    </p:set>
                                    <p:animEffect transition="in" filter="wipe(left)">
                                      <p:cBhvr>
                                        <p:cTn id="55" dur="750"/>
                                        <p:tgtEl>
                                          <p:spTgt spid="77"/>
                                        </p:tgtEl>
                                      </p:cBhvr>
                                    </p:animEffect>
                                  </p:childTnLst>
                                </p:cTn>
                              </p:par>
                              <p:par>
                                <p:cTn id="56" presetID="22" presetClass="entr" presetSubtype="8" fill="hold" grpId="0" nodeType="withEffect">
                                  <p:stCondLst>
                                    <p:cond delay="6750"/>
                                  </p:stCondLst>
                                  <p:childTnLst>
                                    <p:set>
                                      <p:cBhvr>
                                        <p:cTn id="57" dur="1" fill="hold">
                                          <p:stCondLst>
                                            <p:cond delay="0"/>
                                          </p:stCondLst>
                                        </p:cTn>
                                        <p:tgtEl>
                                          <p:spTgt spid="81"/>
                                        </p:tgtEl>
                                        <p:attrNameLst>
                                          <p:attrName>style.visibility</p:attrName>
                                        </p:attrNameLst>
                                      </p:cBhvr>
                                      <p:to>
                                        <p:strVal val="visible"/>
                                      </p:to>
                                    </p:set>
                                    <p:animEffect transition="in" filter="wipe(left)">
                                      <p:cBhvr>
                                        <p:cTn id="58" dur="750"/>
                                        <p:tgtEl>
                                          <p:spTgt spid="81"/>
                                        </p:tgtEl>
                                      </p:cBhvr>
                                    </p:animEffect>
                                  </p:childTnLst>
                                </p:cTn>
                              </p:par>
                              <p:par>
                                <p:cTn id="59" presetID="53" presetClass="entr" presetSubtype="16" fill="hold" nodeType="withEffect">
                                  <p:stCondLst>
                                    <p:cond delay="500"/>
                                  </p:stCondLst>
                                  <p:childTnLst>
                                    <p:set>
                                      <p:cBhvr>
                                        <p:cTn id="60" dur="1" fill="hold">
                                          <p:stCondLst>
                                            <p:cond delay="0"/>
                                          </p:stCondLst>
                                        </p:cTn>
                                        <p:tgtEl>
                                          <p:spTgt spid="98"/>
                                        </p:tgtEl>
                                        <p:attrNameLst>
                                          <p:attrName>style.visibility</p:attrName>
                                        </p:attrNameLst>
                                      </p:cBhvr>
                                      <p:to>
                                        <p:strVal val="visible"/>
                                      </p:to>
                                    </p:set>
                                    <p:anim calcmode="lin" valueType="num">
                                      <p:cBhvr>
                                        <p:cTn id="61" dur="1000" fill="hold"/>
                                        <p:tgtEl>
                                          <p:spTgt spid="98"/>
                                        </p:tgtEl>
                                        <p:attrNameLst>
                                          <p:attrName>ppt_w</p:attrName>
                                        </p:attrNameLst>
                                      </p:cBhvr>
                                      <p:tavLst>
                                        <p:tav tm="0">
                                          <p:val>
                                            <p:fltVal val="0"/>
                                          </p:val>
                                        </p:tav>
                                        <p:tav tm="100000">
                                          <p:val>
                                            <p:strVal val="#ppt_w"/>
                                          </p:val>
                                        </p:tav>
                                      </p:tavLst>
                                    </p:anim>
                                    <p:anim calcmode="lin" valueType="num">
                                      <p:cBhvr>
                                        <p:cTn id="62" dur="1000" fill="hold"/>
                                        <p:tgtEl>
                                          <p:spTgt spid="98"/>
                                        </p:tgtEl>
                                        <p:attrNameLst>
                                          <p:attrName>ppt_h</p:attrName>
                                        </p:attrNameLst>
                                      </p:cBhvr>
                                      <p:tavLst>
                                        <p:tav tm="0">
                                          <p:val>
                                            <p:fltVal val="0"/>
                                          </p:val>
                                        </p:tav>
                                        <p:tav tm="100000">
                                          <p:val>
                                            <p:strVal val="#ppt_h"/>
                                          </p:val>
                                        </p:tav>
                                      </p:tavLst>
                                    </p:anim>
                                    <p:animEffect transition="in" filter="fade">
                                      <p:cBhvr>
                                        <p:cTn id="63" dur="1000"/>
                                        <p:tgtEl>
                                          <p:spTgt spid="98"/>
                                        </p:tgtEl>
                                      </p:cBhvr>
                                    </p:animEffect>
                                  </p:childTnLst>
                                </p:cTn>
                              </p:par>
                              <p:par>
                                <p:cTn id="64" presetID="22" presetClass="entr" presetSubtype="8" fill="hold" nodeType="withEffect">
                                  <p:stCondLst>
                                    <p:cond delay="2500"/>
                                  </p:stCondLst>
                                  <p:childTnLst>
                                    <p:set>
                                      <p:cBhvr>
                                        <p:cTn id="65" dur="1" fill="hold">
                                          <p:stCondLst>
                                            <p:cond delay="0"/>
                                          </p:stCondLst>
                                        </p:cTn>
                                        <p:tgtEl>
                                          <p:spTgt spid="97"/>
                                        </p:tgtEl>
                                        <p:attrNameLst>
                                          <p:attrName>style.visibility</p:attrName>
                                        </p:attrNameLst>
                                      </p:cBhvr>
                                      <p:to>
                                        <p:strVal val="visible"/>
                                      </p:to>
                                    </p:set>
                                    <p:animEffect transition="in" filter="wipe(left)">
                                      <p:cBhvr>
                                        <p:cTn id="66" dur="500"/>
                                        <p:tgtEl>
                                          <p:spTgt spid="97"/>
                                        </p:tgtEl>
                                      </p:cBhvr>
                                    </p:animEffect>
                                  </p:childTnLst>
                                </p:cTn>
                              </p:par>
                              <p:par>
                                <p:cTn id="67" presetID="22" presetClass="entr" presetSubtype="8" fill="hold" grpId="0" nodeType="withEffect">
                                  <p:stCondLst>
                                    <p:cond delay="6750"/>
                                  </p:stCondLst>
                                  <p:childTnLst>
                                    <p:set>
                                      <p:cBhvr>
                                        <p:cTn id="68" dur="1" fill="hold">
                                          <p:stCondLst>
                                            <p:cond delay="0"/>
                                          </p:stCondLst>
                                        </p:cTn>
                                        <p:tgtEl>
                                          <p:spTgt spid="104"/>
                                        </p:tgtEl>
                                        <p:attrNameLst>
                                          <p:attrName>style.visibility</p:attrName>
                                        </p:attrNameLst>
                                      </p:cBhvr>
                                      <p:to>
                                        <p:strVal val="visible"/>
                                      </p:to>
                                    </p:set>
                                    <p:animEffect transition="in" filter="wipe(left)">
                                      <p:cBhvr>
                                        <p:cTn id="69" dur="75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70" grpId="0"/>
      <p:bldP spid="74" grpId="0"/>
      <p:bldP spid="77" grpId="0"/>
      <p:bldP spid="81" grpId="0"/>
      <p:bldP spid="10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2558" y="-27384"/>
            <a:ext cx="432048" cy="692696"/>
          </a:xfrm>
          <a:prstGeom prst="rect">
            <a:avLst/>
          </a:prstGeom>
          <a:solidFill>
            <a:srgbClr val="0070C0"/>
          </a:solidFill>
          <a:ln>
            <a:noFill/>
          </a:ln>
          <a:effectLst>
            <a:outerShdw blurRad="254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文本框 9"/>
          <p:cNvSpPr txBox="1"/>
          <p:nvPr/>
        </p:nvSpPr>
        <p:spPr>
          <a:xfrm>
            <a:off x="838622" y="188640"/>
            <a:ext cx="1512168" cy="377026"/>
          </a:xfrm>
          <a:prstGeom prst="rect">
            <a:avLst/>
          </a:prstGeom>
          <a:noFill/>
        </p:spPr>
        <p:txBody>
          <a:bodyPr wrap="square" lIns="68580" tIns="34290" rIns="68580" bIns="34290" rtlCol="0">
            <a:spAutoFit/>
          </a:bodyPr>
          <a:lstStyle/>
          <a:p>
            <a:pPr marL="0" lvl="1"/>
            <a:r>
              <a:rPr lang="zh-CN" altLang="en-US" sz="2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运作方式</a:t>
            </a:r>
          </a:p>
        </p:txBody>
      </p:sp>
      <p:sp>
        <p:nvSpPr>
          <p:cNvPr id="4" name="矩形 3"/>
          <p:cNvSpPr/>
          <p:nvPr/>
        </p:nvSpPr>
        <p:spPr>
          <a:xfrm>
            <a:off x="11927854" y="5949280"/>
            <a:ext cx="262558" cy="906934"/>
          </a:xfrm>
          <a:prstGeom prst="rect">
            <a:avLst/>
          </a:prstGeom>
          <a:solidFill>
            <a:srgbClr val="0070C0"/>
          </a:solidFill>
          <a:ln>
            <a:noFill/>
          </a:ln>
          <a:effectLst>
            <a:outerShdw blurRad="355600" dist="1016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10919742" y="6165304"/>
            <a:ext cx="1008112" cy="523220"/>
          </a:xfrm>
          <a:prstGeom prst="rect">
            <a:avLst/>
          </a:prstGeom>
          <a:noFill/>
        </p:spPr>
        <p:txBody>
          <a:bodyPr wrap="square" rtlCol="0">
            <a:spAutoFit/>
          </a:bodyPr>
          <a:lstStyle/>
          <a:p>
            <a:pPr algn="ctr"/>
            <a:r>
              <a:rPr lang="en-US" altLang="zh-CN"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-34-</a:t>
            </a:r>
            <a:endParaRPr lang="zh-CN" altLang="en-US"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 name="Group 15"/>
          <p:cNvGrpSpPr/>
          <p:nvPr/>
        </p:nvGrpSpPr>
        <p:grpSpPr>
          <a:xfrm>
            <a:off x="3900467" y="2231166"/>
            <a:ext cx="3177509" cy="2883156"/>
            <a:chOff x="859362" y="1276350"/>
            <a:chExt cx="3179238" cy="2884724"/>
          </a:xfrm>
        </p:grpSpPr>
        <p:pic>
          <p:nvPicPr>
            <p:cNvPr id="7" name="Picture 16"/>
            <p:cNvPicPr>
              <a:picLocks noChangeAspect="1"/>
            </p:cNvPicPr>
            <p:nvPr/>
          </p:nvPicPr>
          <p:blipFill rotWithShape="1">
            <a:blip r:embed="rId3" cstate="print">
              <a:extLst>
                <a:ext uri="{28A0092B-C50C-407E-A947-70E740481C1C}">
                  <a14:useLocalDpi xmlns:a14="http://schemas.microsoft.com/office/drawing/2010/main" val="0"/>
                </a:ext>
              </a:extLst>
            </a:blip>
            <a:srcRect l="22134" t="10550" r="21733" b="13050"/>
            <a:stretch/>
          </p:blipFill>
          <p:spPr>
            <a:xfrm>
              <a:off x="859362" y="1276350"/>
              <a:ext cx="3179238" cy="2884724"/>
            </a:xfrm>
            <a:prstGeom prst="rect">
              <a:avLst/>
            </a:prstGeom>
          </p:spPr>
        </p:pic>
        <p:sp>
          <p:nvSpPr>
            <p:cNvPr id="8" name="Rectangle 17"/>
            <p:cNvSpPr/>
            <p:nvPr/>
          </p:nvSpPr>
          <p:spPr>
            <a:xfrm>
              <a:off x="1063624" y="1597642"/>
              <a:ext cx="2743407" cy="1712197"/>
            </a:xfrm>
            <a:prstGeom prst="rect">
              <a:avLst/>
            </a:prstGeom>
            <a:solidFill>
              <a:schemeClr val="bg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 name="Text Placeholder 11"/>
          <p:cNvSpPr txBox="1">
            <a:spLocks/>
          </p:cNvSpPr>
          <p:nvPr/>
        </p:nvSpPr>
        <p:spPr>
          <a:xfrm>
            <a:off x="694606" y="2465014"/>
            <a:ext cx="3100754" cy="471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添加标题内容信息</a:t>
            </a:r>
            <a:endParaRPr lang="en-AU"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 Placeholder 12"/>
          <p:cNvSpPr txBox="1">
            <a:spLocks/>
          </p:cNvSpPr>
          <p:nvPr/>
        </p:nvSpPr>
        <p:spPr>
          <a:xfrm>
            <a:off x="694606" y="2951853"/>
            <a:ext cx="3100754" cy="1815882"/>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尽量将每页幻灯片的字数控制在  </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字以内，据统计每页幻灯片的最好控制在  </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分钟之内。</a:t>
            </a:r>
            <a:endParaRPr lang="en-AU"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1" name="Group 23"/>
          <p:cNvGrpSpPr/>
          <p:nvPr/>
        </p:nvGrpSpPr>
        <p:grpSpPr>
          <a:xfrm>
            <a:off x="8513124" y="1514357"/>
            <a:ext cx="462882" cy="462882"/>
            <a:chOff x="8876381" y="3510900"/>
            <a:chExt cx="720966" cy="720966"/>
          </a:xfrm>
        </p:grpSpPr>
        <p:sp>
          <p:nvSpPr>
            <p:cNvPr id="12" name="Rounded Rectangle 24"/>
            <p:cNvSpPr/>
            <p:nvPr/>
          </p:nvSpPr>
          <p:spPr>
            <a:xfrm>
              <a:off x="8876381" y="3510900"/>
              <a:ext cx="720966" cy="720966"/>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Freeform 28"/>
            <p:cNvSpPr>
              <a:spLocks/>
            </p:cNvSpPr>
            <p:nvPr/>
          </p:nvSpPr>
          <p:spPr bwMode="auto">
            <a:xfrm>
              <a:off x="9051319" y="3725622"/>
              <a:ext cx="343986" cy="333710"/>
            </a:xfrm>
            <a:custGeom>
              <a:avLst/>
              <a:gdLst>
                <a:gd name="T0" fmla="*/ 417 w 21600"/>
                <a:gd name="T1" fmla="*/ 102 h 21600"/>
                <a:gd name="T2" fmla="*/ 384 w 21600"/>
                <a:gd name="T3" fmla="*/ 65 h 21600"/>
                <a:gd name="T4" fmla="*/ 316 w 21600"/>
                <a:gd name="T5" fmla="*/ 0 h 21600"/>
                <a:gd name="T6" fmla="*/ 283 w 21600"/>
                <a:gd name="T7" fmla="*/ 33 h 21600"/>
                <a:gd name="T8" fmla="*/ 149 w 21600"/>
                <a:gd name="T9" fmla="*/ 102 h 21600"/>
                <a:gd name="T10" fmla="*/ 0 w 21600"/>
                <a:gd name="T11" fmla="*/ 465 h 21600"/>
                <a:gd name="T12" fmla="*/ 182 w 21600"/>
                <a:gd name="T13" fmla="*/ 265 h 21600"/>
                <a:gd name="T14" fmla="*/ 182 w 21600"/>
                <a:gd name="T15" fmla="*/ 265 h 21600"/>
                <a:gd name="T16" fmla="*/ 197 w 21600"/>
                <a:gd name="T17" fmla="*/ 181 h 21600"/>
                <a:gd name="T18" fmla="*/ 302 w 21600"/>
                <a:gd name="T19" fmla="*/ 181 h 21600"/>
                <a:gd name="T20" fmla="*/ 302 w 21600"/>
                <a:gd name="T21" fmla="*/ 283 h 21600"/>
                <a:gd name="T22" fmla="*/ 216 w 21600"/>
                <a:gd name="T23" fmla="*/ 297 h 21600"/>
                <a:gd name="T24" fmla="*/ 216 w 21600"/>
                <a:gd name="T25" fmla="*/ 297 h 21600"/>
                <a:gd name="T26" fmla="*/ 10 w 21600"/>
                <a:gd name="T27" fmla="*/ 474 h 21600"/>
                <a:gd name="T28" fmla="*/ 384 w 21600"/>
                <a:gd name="T29" fmla="*/ 330 h 21600"/>
                <a:gd name="T30" fmla="*/ 451 w 21600"/>
                <a:gd name="T31" fmla="*/ 200 h 21600"/>
                <a:gd name="T32" fmla="*/ 489 w 21600"/>
                <a:gd name="T33" fmla="*/ 167 h 21600"/>
                <a:gd name="T34" fmla="*/ 417 w 21600"/>
                <a:gd name="T35" fmla="*/ 102 h 21600"/>
                <a:gd name="T36" fmla="*/ 417 w 21600"/>
                <a:gd name="T37" fmla="*/ 102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424" y="4659"/>
                  </a:moveTo>
                  <a:cubicBezTo>
                    <a:pt x="16941" y="2965"/>
                    <a:pt x="16941" y="2965"/>
                    <a:pt x="16941" y="2965"/>
                  </a:cubicBezTo>
                  <a:cubicBezTo>
                    <a:pt x="13976" y="0"/>
                    <a:pt x="13976" y="0"/>
                    <a:pt x="13976" y="0"/>
                  </a:cubicBezTo>
                  <a:cubicBezTo>
                    <a:pt x="13976" y="0"/>
                    <a:pt x="13976" y="0"/>
                    <a:pt x="12494" y="1482"/>
                  </a:cubicBezTo>
                  <a:cubicBezTo>
                    <a:pt x="11012" y="2965"/>
                    <a:pt x="6565" y="4659"/>
                    <a:pt x="6565" y="4659"/>
                  </a:cubicBezTo>
                  <a:cubicBezTo>
                    <a:pt x="0" y="21176"/>
                    <a:pt x="0" y="21176"/>
                    <a:pt x="0" y="21176"/>
                  </a:cubicBezTo>
                  <a:cubicBezTo>
                    <a:pt x="8047" y="12071"/>
                    <a:pt x="8047" y="12071"/>
                    <a:pt x="8047" y="12071"/>
                  </a:cubicBezTo>
                  <a:cubicBezTo>
                    <a:pt x="7624" y="10800"/>
                    <a:pt x="7835" y="9318"/>
                    <a:pt x="8682" y="8259"/>
                  </a:cubicBezTo>
                  <a:cubicBezTo>
                    <a:pt x="9953" y="6988"/>
                    <a:pt x="12071" y="6988"/>
                    <a:pt x="13341" y="8259"/>
                  </a:cubicBezTo>
                  <a:cubicBezTo>
                    <a:pt x="14400" y="9529"/>
                    <a:pt x="14400" y="11647"/>
                    <a:pt x="13341" y="12918"/>
                  </a:cubicBezTo>
                  <a:cubicBezTo>
                    <a:pt x="12282" y="13765"/>
                    <a:pt x="10800" y="13976"/>
                    <a:pt x="9529" y="13553"/>
                  </a:cubicBezTo>
                  <a:cubicBezTo>
                    <a:pt x="424" y="21600"/>
                    <a:pt x="424" y="21600"/>
                    <a:pt x="424" y="21600"/>
                  </a:cubicBezTo>
                  <a:cubicBezTo>
                    <a:pt x="16941" y="15035"/>
                    <a:pt x="16941" y="15035"/>
                    <a:pt x="16941" y="15035"/>
                  </a:cubicBezTo>
                  <a:cubicBezTo>
                    <a:pt x="16941" y="15035"/>
                    <a:pt x="18424" y="10588"/>
                    <a:pt x="19906" y="9106"/>
                  </a:cubicBezTo>
                  <a:cubicBezTo>
                    <a:pt x="21600" y="7624"/>
                    <a:pt x="21600" y="7624"/>
                    <a:pt x="21600" y="7624"/>
                  </a:cubicBezTo>
                  <a:lnTo>
                    <a:pt x="18424" y="4659"/>
                  </a:lnTo>
                  <a:close/>
                  <a:moveTo>
                    <a:pt x="18424" y="4659"/>
                  </a:moveTo>
                </a:path>
              </a:pathLst>
            </a:custGeom>
            <a:solidFill>
              <a:schemeClr val="bg1"/>
            </a:solidFill>
            <a:ln>
              <a:noFill/>
            </a:ln>
            <a:extLst/>
          </p:spPr>
          <p:txBody>
            <a:bodyPr lIns="0" tIns="0" rIns="0" bIns="0"/>
            <a:lstStyle/>
            <a:p>
              <a:endParaRPr 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Freeform 30"/>
            <p:cNvSpPr>
              <a:spLocks/>
            </p:cNvSpPr>
            <p:nvPr/>
          </p:nvSpPr>
          <p:spPr bwMode="auto">
            <a:xfrm>
              <a:off x="9297525" y="3686933"/>
              <a:ext cx="137875" cy="133654"/>
            </a:xfrm>
            <a:custGeom>
              <a:avLst/>
              <a:gdLst>
                <a:gd name="T0" fmla="*/ 24 w 21600"/>
                <a:gd name="T1" fmla="*/ 0 h 21600"/>
                <a:gd name="T2" fmla="*/ 196 w 21600"/>
                <a:gd name="T3" fmla="*/ 167 h 21600"/>
                <a:gd name="T4" fmla="*/ 172 w 21600"/>
                <a:gd name="T5" fmla="*/ 190 h 21600"/>
                <a:gd name="T6" fmla="*/ 0 w 21600"/>
                <a:gd name="T7" fmla="*/ 23 h 21600"/>
                <a:gd name="T8" fmla="*/ 24 w 21600"/>
                <a:gd name="T9" fmla="*/ 0 h 21600"/>
                <a:gd name="T10" fmla="*/ 24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667" y="0"/>
                  </a:moveTo>
                  <a:lnTo>
                    <a:pt x="21600" y="18933"/>
                  </a:lnTo>
                  <a:lnTo>
                    <a:pt x="18933" y="21600"/>
                  </a:lnTo>
                  <a:lnTo>
                    <a:pt x="0" y="2667"/>
                  </a:lnTo>
                  <a:lnTo>
                    <a:pt x="2667" y="0"/>
                  </a:lnTo>
                  <a:close/>
                  <a:moveTo>
                    <a:pt x="2667" y="0"/>
                  </a:moveTo>
                </a:path>
              </a:pathLst>
            </a:custGeom>
            <a:solidFill>
              <a:schemeClr val="bg1"/>
            </a:solidFill>
            <a:ln>
              <a:noFill/>
            </a:ln>
            <a:extLst/>
          </p:spPr>
          <p:txBody>
            <a:bodyPr lIns="0" tIns="0" rIns="0" bIns="0"/>
            <a:lstStyle/>
            <a:p>
              <a:endParaRPr 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 name="Group 27"/>
          <p:cNvGrpSpPr/>
          <p:nvPr/>
        </p:nvGrpSpPr>
        <p:grpSpPr>
          <a:xfrm>
            <a:off x="8513124" y="3203193"/>
            <a:ext cx="462882" cy="462882"/>
            <a:chOff x="8876381" y="3510900"/>
            <a:chExt cx="720966" cy="720966"/>
          </a:xfrm>
        </p:grpSpPr>
        <p:sp>
          <p:nvSpPr>
            <p:cNvPr id="16" name="Rounded Rectangle 28"/>
            <p:cNvSpPr/>
            <p:nvPr/>
          </p:nvSpPr>
          <p:spPr>
            <a:xfrm>
              <a:off x="8876381" y="3510900"/>
              <a:ext cx="720966" cy="720966"/>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28"/>
            <p:cNvSpPr>
              <a:spLocks/>
            </p:cNvSpPr>
            <p:nvPr/>
          </p:nvSpPr>
          <p:spPr bwMode="auto">
            <a:xfrm>
              <a:off x="9051319" y="3725622"/>
              <a:ext cx="343986" cy="333710"/>
            </a:xfrm>
            <a:custGeom>
              <a:avLst/>
              <a:gdLst>
                <a:gd name="T0" fmla="*/ 417 w 21600"/>
                <a:gd name="T1" fmla="*/ 102 h 21600"/>
                <a:gd name="T2" fmla="*/ 384 w 21600"/>
                <a:gd name="T3" fmla="*/ 65 h 21600"/>
                <a:gd name="T4" fmla="*/ 316 w 21600"/>
                <a:gd name="T5" fmla="*/ 0 h 21600"/>
                <a:gd name="T6" fmla="*/ 283 w 21600"/>
                <a:gd name="T7" fmla="*/ 33 h 21600"/>
                <a:gd name="T8" fmla="*/ 149 w 21600"/>
                <a:gd name="T9" fmla="*/ 102 h 21600"/>
                <a:gd name="T10" fmla="*/ 0 w 21600"/>
                <a:gd name="T11" fmla="*/ 465 h 21600"/>
                <a:gd name="T12" fmla="*/ 182 w 21600"/>
                <a:gd name="T13" fmla="*/ 265 h 21600"/>
                <a:gd name="T14" fmla="*/ 182 w 21600"/>
                <a:gd name="T15" fmla="*/ 265 h 21600"/>
                <a:gd name="T16" fmla="*/ 197 w 21600"/>
                <a:gd name="T17" fmla="*/ 181 h 21600"/>
                <a:gd name="T18" fmla="*/ 302 w 21600"/>
                <a:gd name="T19" fmla="*/ 181 h 21600"/>
                <a:gd name="T20" fmla="*/ 302 w 21600"/>
                <a:gd name="T21" fmla="*/ 283 h 21600"/>
                <a:gd name="T22" fmla="*/ 216 w 21600"/>
                <a:gd name="T23" fmla="*/ 297 h 21600"/>
                <a:gd name="T24" fmla="*/ 216 w 21600"/>
                <a:gd name="T25" fmla="*/ 297 h 21600"/>
                <a:gd name="T26" fmla="*/ 10 w 21600"/>
                <a:gd name="T27" fmla="*/ 474 h 21600"/>
                <a:gd name="T28" fmla="*/ 384 w 21600"/>
                <a:gd name="T29" fmla="*/ 330 h 21600"/>
                <a:gd name="T30" fmla="*/ 451 w 21600"/>
                <a:gd name="T31" fmla="*/ 200 h 21600"/>
                <a:gd name="T32" fmla="*/ 489 w 21600"/>
                <a:gd name="T33" fmla="*/ 167 h 21600"/>
                <a:gd name="T34" fmla="*/ 417 w 21600"/>
                <a:gd name="T35" fmla="*/ 102 h 21600"/>
                <a:gd name="T36" fmla="*/ 417 w 21600"/>
                <a:gd name="T37" fmla="*/ 102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424" y="4659"/>
                  </a:moveTo>
                  <a:cubicBezTo>
                    <a:pt x="16941" y="2965"/>
                    <a:pt x="16941" y="2965"/>
                    <a:pt x="16941" y="2965"/>
                  </a:cubicBezTo>
                  <a:cubicBezTo>
                    <a:pt x="13976" y="0"/>
                    <a:pt x="13976" y="0"/>
                    <a:pt x="13976" y="0"/>
                  </a:cubicBezTo>
                  <a:cubicBezTo>
                    <a:pt x="13976" y="0"/>
                    <a:pt x="13976" y="0"/>
                    <a:pt x="12494" y="1482"/>
                  </a:cubicBezTo>
                  <a:cubicBezTo>
                    <a:pt x="11012" y="2965"/>
                    <a:pt x="6565" y="4659"/>
                    <a:pt x="6565" y="4659"/>
                  </a:cubicBezTo>
                  <a:cubicBezTo>
                    <a:pt x="0" y="21176"/>
                    <a:pt x="0" y="21176"/>
                    <a:pt x="0" y="21176"/>
                  </a:cubicBezTo>
                  <a:cubicBezTo>
                    <a:pt x="8047" y="12071"/>
                    <a:pt x="8047" y="12071"/>
                    <a:pt x="8047" y="12071"/>
                  </a:cubicBezTo>
                  <a:cubicBezTo>
                    <a:pt x="7624" y="10800"/>
                    <a:pt x="7835" y="9318"/>
                    <a:pt x="8682" y="8259"/>
                  </a:cubicBezTo>
                  <a:cubicBezTo>
                    <a:pt x="9953" y="6988"/>
                    <a:pt x="12071" y="6988"/>
                    <a:pt x="13341" y="8259"/>
                  </a:cubicBezTo>
                  <a:cubicBezTo>
                    <a:pt x="14400" y="9529"/>
                    <a:pt x="14400" y="11647"/>
                    <a:pt x="13341" y="12918"/>
                  </a:cubicBezTo>
                  <a:cubicBezTo>
                    <a:pt x="12282" y="13765"/>
                    <a:pt x="10800" y="13976"/>
                    <a:pt x="9529" y="13553"/>
                  </a:cubicBezTo>
                  <a:cubicBezTo>
                    <a:pt x="424" y="21600"/>
                    <a:pt x="424" y="21600"/>
                    <a:pt x="424" y="21600"/>
                  </a:cubicBezTo>
                  <a:cubicBezTo>
                    <a:pt x="16941" y="15035"/>
                    <a:pt x="16941" y="15035"/>
                    <a:pt x="16941" y="15035"/>
                  </a:cubicBezTo>
                  <a:cubicBezTo>
                    <a:pt x="16941" y="15035"/>
                    <a:pt x="18424" y="10588"/>
                    <a:pt x="19906" y="9106"/>
                  </a:cubicBezTo>
                  <a:cubicBezTo>
                    <a:pt x="21600" y="7624"/>
                    <a:pt x="21600" y="7624"/>
                    <a:pt x="21600" y="7624"/>
                  </a:cubicBezTo>
                  <a:lnTo>
                    <a:pt x="18424" y="4659"/>
                  </a:lnTo>
                  <a:close/>
                  <a:moveTo>
                    <a:pt x="18424" y="4659"/>
                  </a:moveTo>
                </a:path>
              </a:pathLst>
            </a:custGeom>
            <a:solidFill>
              <a:schemeClr val="bg1"/>
            </a:solidFill>
            <a:ln>
              <a:noFill/>
            </a:ln>
            <a:extLst/>
          </p:spPr>
          <p:txBody>
            <a:bodyPr lIns="0" tIns="0" rIns="0" bIns="0"/>
            <a:lstStyle/>
            <a:p>
              <a:endParaRPr 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Freeform 30"/>
            <p:cNvSpPr>
              <a:spLocks/>
            </p:cNvSpPr>
            <p:nvPr/>
          </p:nvSpPr>
          <p:spPr bwMode="auto">
            <a:xfrm>
              <a:off x="9297525" y="3686933"/>
              <a:ext cx="137875" cy="133654"/>
            </a:xfrm>
            <a:custGeom>
              <a:avLst/>
              <a:gdLst>
                <a:gd name="T0" fmla="*/ 24 w 21600"/>
                <a:gd name="T1" fmla="*/ 0 h 21600"/>
                <a:gd name="T2" fmla="*/ 196 w 21600"/>
                <a:gd name="T3" fmla="*/ 167 h 21600"/>
                <a:gd name="T4" fmla="*/ 172 w 21600"/>
                <a:gd name="T5" fmla="*/ 190 h 21600"/>
                <a:gd name="T6" fmla="*/ 0 w 21600"/>
                <a:gd name="T7" fmla="*/ 23 h 21600"/>
                <a:gd name="T8" fmla="*/ 24 w 21600"/>
                <a:gd name="T9" fmla="*/ 0 h 21600"/>
                <a:gd name="T10" fmla="*/ 24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667" y="0"/>
                  </a:moveTo>
                  <a:lnTo>
                    <a:pt x="21600" y="18933"/>
                  </a:lnTo>
                  <a:lnTo>
                    <a:pt x="18933" y="21600"/>
                  </a:lnTo>
                  <a:lnTo>
                    <a:pt x="0" y="2667"/>
                  </a:lnTo>
                  <a:lnTo>
                    <a:pt x="2667" y="0"/>
                  </a:lnTo>
                  <a:close/>
                  <a:moveTo>
                    <a:pt x="2667" y="0"/>
                  </a:moveTo>
                </a:path>
              </a:pathLst>
            </a:custGeom>
            <a:solidFill>
              <a:schemeClr val="bg1"/>
            </a:solidFill>
            <a:ln>
              <a:noFill/>
            </a:ln>
            <a:extLst/>
          </p:spPr>
          <p:txBody>
            <a:bodyPr lIns="0" tIns="0" rIns="0" bIns="0"/>
            <a:lstStyle/>
            <a:p>
              <a:endParaRPr 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9" name="Group 31"/>
          <p:cNvGrpSpPr/>
          <p:nvPr/>
        </p:nvGrpSpPr>
        <p:grpSpPr>
          <a:xfrm>
            <a:off x="8495088" y="4811277"/>
            <a:ext cx="462882" cy="462882"/>
            <a:chOff x="8876381" y="3510900"/>
            <a:chExt cx="720966" cy="720966"/>
          </a:xfrm>
        </p:grpSpPr>
        <p:sp>
          <p:nvSpPr>
            <p:cNvPr id="20" name="Rounded Rectangle 32"/>
            <p:cNvSpPr/>
            <p:nvPr/>
          </p:nvSpPr>
          <p:spPr>
            <a:xfrm>
              <a:off x="8876381" y="3510900"/>
              <a:ext cx="720966" cy="720966"/>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28"/>
            <p:cNvSpPr>
              <a:spLocks/>
            </p:cNvSpPr>
            <p:nvPr/>
          </p:nvSpPr>
          <p:spPr bwMode="auto">
            <a:xfrm>
              <a:off x="9051319" y="3725622"/>
              <a:ext cx="343986" cy="333710"/>
            </a:xfrm>
            <a:custGeom>
              <a:avLst/>
              <a:gdLst>
                <a:gd name="T0" fmla="*/ 417 w 21600"/>
                <a:gd name="T1" fmla="*/ 102 h 21600"/>
                <a:gd name="T2" fmla="*/ 384 w 21600"/>
                <a:gd name="T3" fmla="*/ 65 h 21600"/>
                <a:gd name="T4" fmla="*/ 316 w 21600"/>
                <a:gd name="T5" fmla="*/ 0 h 21600"/>
                <a:gd name="T6" fmla="*/ 283 w 21600"/>
                <a:gd name="T7" fmla="*/ 33 h 21600"/>
                <a:gd name="T8" fmla="*/ 149 w 21600"/>
                <a:gd name="T9" fmla="*/ 102 h 21600"/>
                <a:gd name="T10" fmla="*/ 0 w 21600"/>
                <a:gd name="T11" fmla="*/ 465 h 21600"/>
                <a:gd name="T12" fmla="*/ 182 w 21600"/>
                <a:gd name="T13" fmla="*/ 265 h 21600"/>
                <a:gd name="T14" fmla="*/ 182 w 21600"/>
                <a:gd name="T15" fmla="*/ 265 h 21600"/>
                <a:gd name="T16" fmla="*/ 197 w 21600"/>
                <a:gd name="T17" fmla="*/ 181 h 21600"/>
                <a:gd name="T18" fmla="*/ 302 w 21600"/>
                <a:gd name="T19" fmla="*/ 181 h 21600"/>
                <a:gd name="T20" fmla="*/ 302 w 21600"/>
                <a:gd name="T21" fmla="*/ 283 h 21600"/>
                <a:gd name="T22" fmla="*/ 216 w 21600"/>
                <a:gd name="T23" fmla="*/ 297 h 21600"/>
                <a:gd name="T24" fmla="*/ 216 w 21600"/>
                <a:gd name="T25" fmla="*/ 297 h 21600"/>
                <a:gd name="T26" fmla="*/ 10 w 21600"/>
                <a:gd name="T27" fmla="*/ 474 h 21600"/>
                <a:gd name="T28" fmla="*/ 384 w 21600"/>
                <a:gd name="T29" fmla="*/ 330 h 21600"/>
                <a:gd name="T30" fmla="*/ 451 w 21600"/>
                <a:gd name="T31" fmla="*/ 200 h 21600"/>
                <a:gd name="T32" fmla="*/ 489 w 21600"/>
                <a:gd name="T33" fmla="*/ 167 h 21600"/>
                <a:gd name="T34" fmla="*/ 417 w 21600"/>
                <a:gd name="T35" fmla="*/ 102 h 21600"/>
                <a:gd name="T36" fmla="*/ 417 w 21600"/>
                <a:gd name="T37" fmla="*/ 102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424" y="4659"/>
                  </a:moveTo>
                  <a:cubicBezTo>
                    <a:pt x="16941" y="2965"/>
                    <a:pt x="16941" y="2965"/>
                    <a:pt x="16941" y="2965"/>
                  </a:cubicBezTo>
                  <a:cubicBezTo>
                    <a:pt x="13976" y="0"/>
                    <a:pt x="13976" y="0"/>
                    <a:pt x="13976" y="0"/>
                  </a:cubicBezTo>
                  <a:cubicBezTo>
                    <a:pt x="13976" y="0"/>
                    <a:pt x="13976" y="0"/>
                    <a:pt x="12494" y="1482"/>
                  </a:cubicBezTo>
                  <a:cubicBezTo>
                    <a:pt x="11012" y="2965"/>
                    <a:pt x="6565" y="4659"/>
                    <a:pt x="6565" y="4659"/>
                  </a:cubicBezTo>
                  <a:cubicBezTo>
                    <a:pt x="0" y="21176"/>
                    <a:pt x="0" y="21176"/>
                    <a:pt x="0" y="21176"/>
                  </a:cubicBezTo>
                  <a:cubicBezTo>
                    <a:pt x="8047" y="12071"/>
                    <a:pt x="8047" y="12071"/>
                    <a:pt x="8047" y="12071"/>
                  </a:cubicBezTo>
                  <a:cubicBezTo>
                    <a:pt x="7624" y="10800"/>
                    <a:pt x="7835" y="9318"/>
                    <a:pt x="8682" y="8259"/>
                  </a:cubicBezTo>
                  <a:cubicBezTo>
                    <a:pt x="9953" y="6988"/>
                    <a:pt x="12071" y="6988"/>
                    <a:pt x="13341" y="8259"/>
                  </a:cubicBezTo>
                  <a:cubicBezTo>
                    <a:pt x="14400" y="9529"/>
                    <a:pt x="14400" y="11647"/>
                    <a:pt x="13341" y="12918"/>
                  </a:cubicBezTo>
                  <a:cubicBezTo>
                    <a:pt x="12282" y="13765"/>
                    <a:pt x="10800" y="13976"/>
                    <a:pt x="9529" y="13553"/>
                  </a:cubicBezTo>
                  <a:cubicBezTo>
                    <a:pt x="424" y="21600"/>
                    <a:pt x="424" y="21600"/>
                    <a:pt x="424" y="21600"/>
                  </a:cubicBezTo>
                  <a:cubicBezTo>
                    <a:pt x="16941" y="15035"/>
                    <a:pt x="16941" y="15035"/>
                    <a:pt x="16941" y="15035"/>
                  </a:cubicBezTo>
                  <a:cubicBezTo>
                    <a:pt x="16941" y="15035"/>
                    <a:pt x="18424" y="10588"/>
                    <a:pt x="19906" y="9106"/>
                  </a:cubicBezTo>
                  <a:cubicBezTo>
                    <a:pt x="21600" y="7624"/>
                    <a:pt x="21600" y="7624"/>
                    <a:pt x="21600" y="7624"/>
                  </a:cubicBezTo>
                  <a:lnTo>
                    <a:pt x="18424" y="4659"/>
                  </a:lnTo>
                  <a:close/>
                  <a:moveTo>
                    <a:pt x="18424" y="4659"/>
                  </a:moveTo>
                </a:path>
              </a:pathLst>
            </a:custGeom>
            <a:solidFill>
              <a:schemeClr val="bg1"/>
            </a:solidFill>
            <a:ln>
              <a:noFill/>
            </a:ln>
            <a:extLst/>
          </p:spPr>
          <p:txBody>
            <a:bodyPr lIns="0" tIns="0" rIns="0" bIns="0"/>
            <a:lstStyle/>
            <a:p>
              <a:endParaRPr 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Freeform 34"/>
            <p:cNvSpPr>
              <a:spLocks/>
            </p:cNvSpPr>
            <p:nvPr/>
          </p:nvSpPr>
          <p:spPr bwMode="auto">
            <a:xfrm>
              <a:off x="9297525" y="3686933"/>
              <a:ext cx="137875" cy="133654"/>
            </a:xfrm>
            <a:custGeom>
              <a:avLst/>
              <a:gdLst>
                <a:gd name="T0" fmla="*/ 24 w 21600"/>
                <a:gd name="T1" fmla="*/ 0 h 21600"/>
                <a:gd name="T2" fmla="*/ 196 w 21600"/>
                <a:gd name="T3" fmla="*/ 167 h 21600"/>
                <a:gd name="T4" fmla="*/ 172 w 21600"/>
                <a:gd name="T5" fmla="*/ 190 h 21600"/>
                <a:gd name="T6" fmla="*/ 0 w 21600"/>
                <a:gd name="T7" fmla="*/ 23 h 21600"/>
                <a:gd name="T8" fmla="*/ 24 w 21600"/>
                <a:gd name="T9" fmla="*/ 0 h 21600"/>
                <a:gd name="T10" fmla="*/ 24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667" y="0"/>
                  </a:moveTo>
                  <a:lnTo>
                    <a:pt x="21600" y="18933"/>
                  </a:lnTo>
                  <a:lnTo>
                    <a:pt x="18933" y="21600"/>
                  </a:lnTo>
                  <a:lnTo>
                    <a:pt x="0" y="2667"/>
                  </a:lnTo>
                  <a:lnTo>
                    <a:pt x="2667" y="0"/>
                  </a:lnTo>
                  <a:close/>
                  <a:moveTo>
                    <a:pt x="2667" y="0"/>
                  </a:moveTo>
                </a:path>
              </a:pathLst>
            </a:custGeom>
            <a:solidFill>
              <a:schemeClr val="bg1"/>
            </a:solidFill>
            <a:ln>
              <a:noFill/>
            </a:ln>
            <a:extLst/>
          </p:spPr>
          <p:txBody>
            <a:bodyPr lIns="0" tIns="0" rIns="0" bIns="0"/>
            <a:lstStyle/>
            <a:p>
              <a:endParaRPr 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3" name="Group 35"/>
          <p:cNvGrpSpPr/>
          <p:nvPr/>
        </p:nvGrpSpPr>
        <p:grpSpPr>
          <a:xfrm>
            <a:off x="6993029" y="1745798"/>
            <a:ext cx="1502060" cy="3298319"/>
            <a:chOff x="4191000" y="1860815"/>
            <a:chExt cx="1126545" cy="2473739"/>
          </a:xfrm>
        </p:grpSpPr>
        <p:cxnSp>
          <p:nvCxnSpPr>
            <p:cNvPr id="24" name="Elbow Connector 36"/>
            <p:cNvCxnSpPr/>
            <p:nvPr/>
          </p:nvCxnSpPr>
          <p:spPr>
            <a:xfrm flipV="1">
              <a:off x="4191000" y="1860815"/>
              <a:ext cx="1126545" cy="1244335"/>
            </a:xfrm>
            <a:prstGeom prst="bentConnector3">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 name="Elbow Connector 37"/>
            <p:cNvCxnSpPr/>
            <p:nvPr/>
          </p:nvCxnSpPr>
          <p:spPr>
            <a:xfrm>
              <a:off x="4191000" y="3105150"/>
              <a:ext cx="1126544" cy="1229404"/>
            </a:xfrm>
            <a:prstGeom prst="bentConnector3">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38"/>
            <p:cNvCxnSpPr/>
            <p:nvPr/>
          </p:nvCxnSpPr>
          <p:spPr>
            <a:xfrm>
              <a:off x="4191000" y="3105150"/>
              <a:ext cx="1126545" cy="24"/>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39"/>
          <p:cNvGrpSpPr/>
          <p:nvPr/>
        </p:nvGrpSpPr>
        <p:grpSpPr>
          <a:xfrm>
            <a:off x="6486931" y="2929609"/>
            <a:ext cx="950647" cy="956613"/>
            <a:chOff x="1524000" y="1777501"/>
            <a:chExt cx="712985" cy="717460"/>
          </a:xfrm>
        </p:grpSpPr>
        <p:sp>
          <p:nvSpPr>
            <p:cNvPr id="28" name="Oval 40"/>
            <p:cNvSpPr/>
            <p:nvPr/>
          </p:nvSpPr>
          <p:spPr>
            <a:xfrm>
              <a:off x="1524000" y="1777501"/>
              <a:ext cx="712985" cy="717460"/>
            </a:xfrm>
            <a:prstGeom prst="ellipse">
              <a:avLst/>
            </a:pr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3">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9" name="Group 41"/>
            <p:cNvGrpSpPr/>
            <p:nvPr/>
          </p:nvGrpSpPr>
          <p:grpSpPr>
            <a:xfrm>
              <a:off x="1658190" y="1956445"/>
              <a:ext cx="444604" cy="359572"/>
              <a:chOff x="312738" y="3205163"/>
              <a:chExt cx="290513" cy="234950"/>
            </a:xfrm>
            <a:solidFill>
              <a:schemeClr val="bg1"/>
            </a:solidFill>
          </p:grpSpPr>
          <p:sp>
            <p:nvSpPr>
              <p:cNvPr id="30" name="Freeform 5"/>
              <p:cNvSpPr>
                <a:spLocks noEditPoints="1"/>
              </p:cNvSpPr>
              <p:nvPr/>
            </p:nvSpPr>
            <p:spPr bwMode="auto">
              <a:xfrm>
                <a:off x="312738" y="3205163"/>
                <a:ext cx="290513" cy="234950"/>
              </a:xfrm>
              <a:custGeom>
                <a:avLst/>
                <a:gdLst>
                  <a:gd name="T0" fmla="*/ 78 w 153"/>
                  <a:gd name="T1" fmla="*/ 0 h 124"/>
                  <a:gd name="T2" fmla="*/ 0 w 153"/>
                  <a:gd name="T3" fmla="*/ 68 h 124"/>
                  <a:gd name="T4" fmla="*/ 15 w 153"/>
                  <a:gd name="T5" fmla="*/ 68 h 124"/>
                  <a:gd name="T6" fmla="*/ 21 w 153"/>
                  <a:gd name="T7" fmla="*/ 63 h 124"/>
                  <a:gd name="T8" fmla="*/ 21 w 153"/>
                  <a:gd name="T9" fmla="*/ 120 h 124"/>
                  <a:gd name="T10" fmla="*/ 24 w 153"/>
                  <a:gd name="T11" fmla="*/ 124 h 124"/>
                  <a:gd name="T12" fmla="*/ 62 w 153"/>
                  <a:gd name="T13" fmla="*/ 124 h 124"/>
                  <a:gd name="T14" fmla="*/ 62 w 153"/>
                  <a:gd name="T15" fmla="*/ 92 h 124"/>
                  <a:gd name="T16" fmla="*/ 67 w 153"/>
                  <a:gd name="T17" fmla="*/ 87 h 124"/>
                  <a:gd name="T18" fmla="*/ 83 w 153"/>
                  <a:gd name="T19" fmla="*/ 87 h 124"/>
                  <a:gd name="T20" fmla="*/ 89 w 153"/>
                  <a:gd name="T21" fmla="*/ 92 h 124"/>
                  <a:gd name="T22" fmla="*/ 88 w 153"/>
                  <a:gd name="T23" fmla="*/ 124 h 124"/>
                  <a:gd name="T24" fmla="*/ 126 w 153"/>
                  <a:gd name="T25" fmla="*/ 124 h 124"/>
                  <a:gd name="T26" fmla="*/ 130 w 153"/>
                  <a:gd name="T27" fmla="*/ 119 h 124"/>
                  <a:gd name="T28" fmla="*/ 130 w 153"/>
                  <a:gd name="T29" fmla="*/ 62 h 124"/>
                  <a:gd name="T30" fmla="*/ 136 w 153"/>
                  <a:gd name="T31" fmla="*/ 68 h 124"/>
                  <a:gd name="T32" fmla="*/ 153 w 153"/>
                  <a:gd name="T33" fmla="*/ 68 h 124"/>
                  <a:gd name="T34" fmla="*/ 78 w 153"/>
                  <a:gd name="T35" fmla="*/ 0 h 124"/>
                  <a:gd name="T36" fmla="*/ 76 w 153"/>
                  <a:gd name="T37" fmla="*/ 75 h 124"/>
                  <a:gd name="T38" fmla="*/ 59 w 153"/>
                  <a:gd name="T39" fmla="*/ 59 h 124"/>
                  <a:gd name="T40" fmla="*/ 76 w 153"/>
                  <a:gd name="T41" fmla="*/ 42 h 124"/>
                  <a:gd name="T42" fmla="*/ 92 w 153"/>
                  <a:gd name="T43" fmla="*/ 59 h 124"/>
                  <a:gd name="T44" fmla="*/ 76 w 153"/>
                  <a:gd name="T45" fmla="*/ 7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4">
                    <a:moveTo>
                      <a:pt x="78" y="0"/>
                    </a:moveTo>
                    <a:cubicBezTo>
                      <a:pt x="0" y="68"/>
                      <a:pt x="0" y="68"/>
                      <a:pt x="0" y="68"/>
                    </a:cubicBezTo>
                    <a:cubicBezTo>
                      <a:pt x="0" y="68"/>
                      <a:pt x="5" y="77"/>
                      <a:pt x="15" y="68"/>
                    </a:cubicBezTo>
                    <a:cubicBezTo>
                      <a:pt x="21" y="63"/>
                      <a:pt x="21" y="63"/>
                      <a:pt x="21" y="63"/>
                    </a:cubicBezTo>
                    <a:cubicBezTo>
                      <a:pt x="21" y="120"/>
                      <a:pt x="21" y="120"/>
                      <a:pt x="21" y="120"/>
                    </a:cubicBezTo>
                    <a:cubicBezTo>
                      <a:pt x="21" y="120"/>
                      <a:pt x="20" y="124"/>
                      <a:pt x="24" y="124"/>
                    </a:cubicBezTo>
                    <a:cubicBezTo>
                      <a:pt x="28" y="124"/>
                      <a:pt x="62" y="124"/>
                      <a:pt x="62" y="124"/>
                    </a:cubicBezTo>
                    <a:cubicBezTo>
                      <a:pt x="62" y="92"/>
                      <a:pt x="62" y="92"/>
                      <a:pt x="62" y="92"/>
                    </a:cubicBezTo>
                    <a:cubicBezTo>
                      <a:pt x="62" y="92"/>
                      <a:pt x="62" y="87"/>
                      <a:pt x="67" y="87"/>
                    </a:cubicBezTo>
                    <a:cubicBezTo>
                      <a:pt x="83" y="87"/>
                      <a:pt x="83" y="87"/>
                      <a:pt x="83" y="87"/>
                    </a:cubicBezTo>
                    <a:cubicBezTo>
                      <a:pt x="89" y="87"/>
                      <a:pt x="89" y="92"/>
                      <a:pt x="89" y="92"/>
                    </a:cubicBezTo>
                    <a:cubicBezTo>
                      <a:pt x="88" y="124"/>
                      <a:pt x="88" y="124"/>
                      <a:pt x="88" y="124"/>
                    </a:cubicBezTo>
                    <a:cubicBezTo>
                      <a:pt x="88" y="124"/>
                      <a:pt x="121" y="124"/>
                      <a:pt x="126" y="124"/>
                    </a:cubicBezTo>
                    <a:cubicBezTo>
                      <a:pt x="130" y="124"/>
                      <a:pt x="130" y="119"/>
                      <a:pt x="130" y="119"/>
                    </a:cubicBezTo>
                    <a:cubicBezTo>
                      <a:pt x="130" y="62"/>
                      <a:pt x="130" y="62"/>
                      <a:pt x="130" y="62"/>
                    </a:cubicBezTo>
                    <a:cubicBezTo>
                      <a:pt x="136" y="68"/>
                      <a:pt x="136" y="68"/>
                      <a:pt x="136" y="68"/>
                    </a:cubicBezTo>
                    <a:cubicBezTo>
                      <a:pt x="148" y="76"/>
                      <a:pt x="153" y="68"/>
                      <a:pt x="153" y="68"/>
                    </a:cubicBezTo>
                    <a:lnTo>
                      <a:pt x="78" y="0"/>
                    </a:lnTo>
                    <a:close/>
                    <a:moveTo>
                      <a:pt x="76" y="75"/>
                    </a:moveTo>
                    <a:cubicBezTo>
                      <a:pt x="67" y="75"/>
                      <a:pt x="59" y="68"/>
                      <a:pt x="59" y="59"/>
                    </a:cubicBezTo>
                    <a:cubicBezTo>
                      <a:pt x="59" y="50"/>
                      <a:pt x="67" y="42"/>
                      <a:pt x="76" y="42"/>
                    </a:cubicBezTo>
                    <a:cubicBezTo>
                      <a:pt x="85" y="42"/>
                      <a:pt x="92" y="50"/>
                      <a:pt x="92" y="59"/>
                    </a:cubicBezTo>
                    <a:cubicBezTo>
                      <a:pt x="92" y="68"/>
                      <a:pt x="85" y="75"/>
                      <a:pt x="76"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Freeform 6"/>
              <p:cNvSpPr>
                <a:spLocks/>
              </p:cNvSpPr>
              <p:nvPr/>
            </p:nvSpPr>
            <p:spPr bwMode="auto">
              <a:xfrm>
                <a:off x="541338" y="3233738"/>
                <a:ext cx="28575" cy="58738"/>
              </a:xfrm>
              <a:custGeom>
                <a:avLst/>
                <a:gdLst>
                  <a:gd name="T0" fmla="*/ 18 w 18"/>
                  <a:gd name="T1" fmla="*/ 37 h 37"/>
                  <a:gd name="T2" fmla="*/ 18 w 18"/>
                  <a:gd name="T3" fmla="*/ 0 h 37"/>
                  <a:gd name="T4" fmla="*/ 0 w 18"/>
                  <a:gd name="T5" fmla="*/ 0 h 37"/>
                  <a:gd name="T6" fmla="*/ 0 w 18"/>
                  <a:gd name="T7" fmla="*/ 21 h 37"/>
                  <a:gd name="T8" fmla="*/ 18 w 18"/>
                  <a:gd name="T9" fmla="*/ 37 h 37"/>
                </a:gdLst>
                <a:ahLst/>
                <a:cxnLst>
                  <a:cxn ang="0">
                    <a:pos x="T0" y="T1"/>
                  </a:cxn>
                  <a:cxn ang="0">
                    <a:pos x="T2" y="T3"/>
                  </a:cxn>
                  <a:cxn ang="0">
                    <a:pos x="T4" y="T5"/>
                  </a:cxn>
                  <a:cxn ang="0">
                    <a:pos x="T6" y="T7"/>
                  </a:cxn>
                  <a:cxn ang="0">
                    <a:pos x="T8" y="T9"/>
                  </a:cxn>
                </a:cxnLst>
                <a:rect l="0" t="0" r="r" b="b"/>
                <a:pathLst>
                  <a:path w="18" h="37">
                    <a:moveTo>
                      <a:pt x="18" y="37"/>
                    </a:moveTo>
                    <a:lnTo>
                      <a:pt x="18" y="0"/>
                    </a:lnTo>
                    <a:lnTo>
                      <a:pt x="0" y="0"/>
                    </a:lnTo>
                    <a:lnTo>
                      <a:pt x="0" y="21"/>
                    </a:lnTo>
                    <a:lnTo>
                      <a:pt x="18"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Oval 7"/>
              <p:cNvSpPr>
                <a:spLocks noChangeArrowheads="1"/>
              </p:cNvSpPr>
              <p:nvPr/>
            </p:nvSpPr>
            <p:spPr bwMode="auto">
              <a:xfrm>
                <a:off x="439738" y="3300413"/>
                <a:ext cx="33338" cy="317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33" name="Text Placeholder 12"/>
          <p:cNvSpPr txBox="1">
            <a:spLocks/>
          </p:cNvSpPr>
          <p:nvPr/>
        </p:nvSpPr>
        <p:spPr>
          <a:xfrm>
            <a:off x="8993400" y="1454192"/>
            <a:ext cx="2479655" cy="1325561"/>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Text Placeholder 12"/>
          <p:cNvSpPr txBox="1">
            <a:spLocks/>
          </p:cNvSpPr>
          <p:nvPr/>
        </p:nvSpPr>
        <p:spPr>
          <a:xfrm>
            <a:off x="8993400" y="3156327"/>
            <a:ext cx="2479655" cy="1325561"/>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Text Placeholder 12"/>
          <p:cNvSpPr txBox="1">
            <a:spLocks/>
          </p:cNvSpPr>
          <p:nvPr/>
        </p:nvSpPr>
        <p:spPr>
          <a:xfrm>
            <a:off x="8975526" y="4767735"/>
            <a:ext cx="2479655" cy="1325561"/>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16848857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53" presetClass="entr" presetSubtype="16"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ppt_w</p:attrName>
                                        </p:attrNameLst>
                                      </p:cBhvr>
                                      <p:tavLst>
                                        <p:tav tm="0">
                                          <p:val>
                                            <p:fltVal val="0"/>
                                          </p:val>
                                        </p:tav>
                                        <p:tav tm="100000">
                                          <p:val>
                                            <p:strVal val="#ppt_w"/>
                                          </p:val>
                                        </p:tav>
                                      </p:tavLst>
                                    </p:anim>
                                    <p:anim calcmode="lin" valueType="num">
                                      <p:cBhvr>
                                        <p:cTn id="31" dur="500" fill="hold"/>
                                        <p:tgtEl>
                                          <p:spTgt spid="6"/>
                                        </p:tgtEl>
                                        <p:attrNameLst>
                                          <p:attrName>ppt_h</p:attrName>
                                        </p:attrNameLst>
                                      </p:cBhvr>
                                      <p:tavLst>
                                        <p:tav tm="0">
                                          <p:val>
                                            <p:fltVal val="0"/>
                                          </p:val>
                                        </p:tav>
                                        <p:tav tm="100000">
                                          <p:val>
                                            <p:strVal val="#ppt_h"/>
                                          </p:val>
                                        </p:tav>
                                      </p:tavLst>
                                    </p:anim>
                                    <p:animEffect transition="in" filter="fade">
                                      <p:cBhvr>
                                        <p:cTn id="32" dur="500"/>
                                        <p:tgtEl>
                                          <p:spTgt spid="6"/>
                                        </p:tgtEl>
                                      </p:cBhvr>
                                    </p:animEffect>
                                  </p:childTnLst>
                                </p:cTn>
                              </p:par>
                            </p:childTnLst>
                          </p:cTn>
                        </p:par>
                        <p:par>
                          <p:cTn id="33" fill="hold">
                            <p:stCondLst>
                              <p:cond delay="4000"/>
                            </p:stCondLst>
                            <p:childTnLst>
                              <p:par>
                                <p:cTn id="34" presetID="53" presetClass="entr" presetSubtype="16" fill="hold" nodeType="after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p:cTn id="36" dur="500" fill="hold"/>
                                        <p:tgtEl>
                                          <p:spTgt spid="27"/>
                                        </p:tgtEl>
                                        <p:attrNameLst>
                                          <p:attrName>ppt_w</p:attrName>
                                        </p:attrNameLst>
                                      </p:cBhvr>
                                      <p:tavLst>
                                        <p:tav tm="0">
                                          <p:val>
                                            <p:fltVal val="0"/>
                                          </p:val>
                                        </p:tav>
                                        <p:tav tm="100000">
                                          <p:val>
                                            <p:strVal val="#ppt_w"/>
                                          </p:val>
                                        </p:tav>
                                      </p:tavLst>
                                    </p:anim>
                                    <p:anim calcmode="lin" valueType="num">
                                      <p:cBhvr>
                                        <p:cTn id="37" dur="500" fill="hold"/>
                                        <p:tgtEl>
                                          <p:spTgt spid="27"/>
                                        </p:tgtEl>
                                        <p:attrNameLst>
                                          <p:attrName>ppt_h</p:attrName>
                                        </p:attrNameLst>
                                      </p:cBhvr>
                                      <p:tavLst>
                                        <p:tav tm="0">
                                          <p:val>
                                            <p:fltVal val="0"/>
                                          </p:val>
                                        </p:tav>
                                        <p:tav tm="100000">
                                          <p:val>
                                            <p:strVal val="#ppt_h"/>
                                          </p:val>
                                        </p:tav>
                                      </p:tavLst>
                                    </p:anim>
                                    <p:animEffect transition="in" filter="fade">
                                      <p:cBhvr>
                                        <p:cTn id="38" dur="500"/>
                                        <p:tgtEl>
                                          <p:spTgt spid="27"/>
                                        </p:tgtEl>
                                      </p:cBhvr>
                                    </p:animEffect>
                                  </p:childTnLst>
                                </p:cTn>
                              </p:par>
                            </p:childTnLst>
                          </p:cTn>
                        </p:par>
                        <p:par>
                          <p:cTn id="39" fill="hold">
                            <p:stCondLst>
                              <p:cond delay="4500"/>
                            </p:stCondLst>
                            <p:childTnLst>
                              <p:par>
                                <p:cTn id="40" presetID="22" presetClass="entr" presetSubtype="8"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wipe(left)">
                                      <p:cBhvr>
                                        <p:cTn id="42" dur="500"/>
                                        <p:tgtEl>
                                          <p:spTgt spid="23"/>
                                        </p:tgtEl>
                                      </p:cBhvr>
                                    </p:animEffect>
                                  </p:childTnLst>
                                </p:cTn>
                              </p:par>
                              <p:par>
                                <p:cTn id="43" presetID="42" presetClass="entr" presetSubtype="0" fill="hold" nodeType="withEffect">
                                  <p:stCondLst>
                                    <p:cond delay="50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1000"/>
                                        <p:tgtEl>
                                          <p:spTgt spid="11"/>
                                        </p:tgtEl>
                                      </p:cBhvr>
                                    </p:animEffect>
                                    <p:anim calcmode="lin" valueType="num">
                                      <p:cBhvr>
                                        <p:cTn id="46" dur="1000" fill="hold"/>
                                        <p:tgtEl>
                                          <p:spTgt spid="11"/>
                                        </p:tgtEl>
                                        <p:attrNameLst>
                                          <p:attrName>ppt_x</p:attrName>
                                        </p:attrNameLst>
                                      </p:cBhvr>
                                      <p:tavLst>
                                        <p:tav tm="0">
                                          <p:val>
                                            <p:strVal val="#ppt_x"/>
                                          </p:val>
                                        </p:tav>
                                        <p:tav tm="100000">
                                          <p:val>
                                            <p:strVal val="#ppt_x"/>
                                          </p:val>
                                        </p:tav>
                                      </p:tavLst>
                                    </p:anim>
                                    <p:anim calcmode="lin" valueType="num">
                                      <p:cBhvr>
                                        <p:cTn id="47" dur="1000" fill="hold"/>
                                        <p:tgtEl>
                                          <p:spTgt spid="11"/>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500"/>
                                  </p:stCondLst>
                                  <p:childTnLst>
                                    <p:set>
                                      <p:cBhvr>
                                        <p:cTn id="49" dur="1" fill="hold">
                                          <p:stCondLst>
                                            <p:cond delay="0"/>
                                          </p:stCondLst>
                                        </p:cTn>
                                        <p:tgtEl>
                                          <p:spTgt spid="33"/>
                                        </p:tgtEl>
                                        <p:attrNameLst>
                                          <p:attrName>style.visibility</p:attrName>
                                        </p:attrNameLst>
                                      </p:cBhvr>
                                      <p:to>
                                        <p:strVal val="visible"/>
                                      </p:to>
                                    </p:set>
                                    <p:animEffect transition="in" filter="fade">
                                      <p:cBhvr>
                                        <p:cTn id="50" dur="1000"/>
                                        <p:tgtEl>
                                          <p:spTgt spid="33"/>
                                        </p:tgtEl>
                                      </p:cBhvr>
                                    </p:animEffect>
                                    <p:anim calcmode="lin" valueType="num">
                                      <p:cBhvr>
                                        <p:cTn id="51" dur="1000" fill="hold"/>
                                        <p:tgtEl>
                                          <p:spTgt spid="33"/>
                                        </p:tgtEl>
                                        <p:attrNameLst>
                                          <p:attrName>ppt_x</p:attrName>
                                        </p:attrNameLst>
                                      </p:cBhvr>
                                      <p:tavLst>
                                        <p:tav tm="0">
                                          <p:val>
                                            <p:strVal val="#ppt_x"/>
                                          </p:val>
                                        </p:tav>
                                        <p:tav tm="100000">
                                          <p:val>
                                            <p:strVal val="#ppt_x"/>
                                          </p:val>
                                        </p:tav>
                                      </p:tavLst>
                                    </p:anim>
                                    <p:anim calcmode="lin" valueType="num">
                                      <p:cBhvr>
                                        <p:cTn id="52" dur="1000" fill="hold"/>
                                        <p:tgtEl>
                                          <p:spTgt spid="33"/>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100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1000"/>
                                        <p:tgtEl>
                                          <p:spTgt spid="15"/>
                                        </p:tgtEl>
                                      </p:cBhvr>
                                    </p:animEffect>
                                    <p:anim calcmode="lin" valueType="num">
                                      <p:cBhvr>
                                        <p:cTn id="56" dur="1000" fill="hold"/>
                                        <p:tgtEl>
                                          <p:spTgt spid="15"/>
                                        </p:tgtEl>
                                        <p:attrNameLst>
                                          <p:attrName>ppt_x</p:attrName>
                                        </p:attrNameLst>
                                      </p:cBhvr>
                                      <p:tavLst>
                                        <p:tav tm="0">
                                          <p:val>
                                            <p:strVal val="#ppt_x"/>
                                          </p:val>
                                        </p:tav>
                                        <p:tav tm="100000">
                                          <p:val>
                                            <p:strVal val="#ppt_x"/>
                                          </p:val>
                                        </p:tav>
                                      </p:tavLst>
                                    </p:anim>
                                    <p:anim calcmode="lin" valueType="num">
                                      <p:cBhvr>
                                        <p:cTn id="57" dur="1000" fill="hold"/>
                                        <p:tgtEl>
                                          <p:spTgt spid="15"/>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1000"/>
                                  </p:stCondLst>
                                  <p:childTnLst>
                                    <p:set>
                                      <p:cBhvr>
                                        <p:cTn id="59" dur="1" fill="hold">
                                          <p:stCondLst>
                                            <p:cond delay="0"/>
                                          </p:stCondLst>
                                        </p:cTn>
                                        <p:tgtEl>
                                          <p:spTgt spid="34"/>
                                        </p:tgtEl>
                                        <p:attrNameLst>
                                          <p:attrName>style.visibility</p:attrName>
                                        </p:attrNameLst>
                                      </p:cBhvr>
                                      <p:to>
                                        <p:strVal val="visible"/>
                                      </p:to>
                                    </p:set>
                                    <p:animEffect transition="in" filter="fade">
                                      <p:cBhvr>
                                        <p:cTn id="60" dur="1000"/>
                                        <p:tgtEl>
                                          <p:spTgt spid="34"/>
                                        </p:tgtEl>
                                      </p:cBhvr>
                                    </p:animEffect>
                                    <p:anim calcmode="lin" valueType="num">
                                      <p:cBhvr>
                                        <p:cTn id="61" dur="1000" fill="hold"/>
                                        <p:tgtEl>
                                          <p:spTgt spid="34"/>
                                        </p:tgtEl>
                                        <p:attrNameLst>
                                          <p:attrName>ppt_x</p:attrName>
                                        </p:attrNameLst>
                                      </p:cBhvr>
                                      <p:tavLst>
                                        <p:tav tm="0">
                                          <p:val>
                                            <p:strVal val="#ppt_x"/>
                                          </p:val>
                                        </p:tav>
                                        <p:tav tm="100000">
                                          <p:val>
                                            <p:strVal val="#ppt_x"/>
                                          </p:val>
                                        </p:tav>
                                      </p:tavLst>
                                    </p:anim>
                                    <p:anim calcmode="lin" valueType="num">
                                      <p:cBhvr>
                                        <p:cTn id="62" dur="1000" fill="hold"/>
                                        <p:tgtEl>
                                          <p:spTgt spid="34"/>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150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1000"/>
                                        <p:tgtEl>
                                          <p:spTgt spid="19"/>
                                        </p:tgtEl>
                                      </p:cBhvr>
                                    </p:animEffect>
                                    <p:anim calcmode="lin" valueType="num">
                                      <p:cBhvr>
                                        <p:cTn id="66" dur="1000" fill="hold"/>
                                        <p:tgtEl>
                                          <p:spTgt spid="19"/>
                                        </p:tgtEl>
                                        <p:attrNameLst>
                                          <p:attrName>ppt_x</p:attrName>
                                        </p:attrNameLst>
                                      </p:cBhvr>
                                      <p:tavLst>
                                        <p:tav tm="0">
                                          <p:val>
                                            <p:strVal val="#ppt_x"/>
                                          </p:val>
                                        </p:tav>
                                        <p:tav tm="100000">
                                          <p:val>
                                            <p:strVal val="#ppt_x"/>
                                          </p:val>
                                        </p:tav>
                                      </p:tavLst>
                                    </p:anim>
                                    <p:anim calcmode="lin" valueType="num">
                                      <p:cBhvr>
                                        <p:cTn id="67" dur="1000" fill="hold"/>
                                        <p:tgtEl>
                                          <p:spTgt spid="19"/>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1500"/>
                                  </p:stCondLst>
                                  <p:childTnLst>
                                    <p:set>
                                      <p:cBhvr>
                                        <p:cTn id="69" dur="1" fill="hold">
                                          <p:stCondLst>
                                            <p:cond delay="0"/>
                                          </p:stCondLst>
                                        </p:cTn>
                                        <p:tgtEl>
                                          <p:spTgt spid="64"/>
                                        </p:tgtEl>
                                        <p:attrNameLst>
                                          <p:attrName>style.visibility</p:attrName>
                                        </p:attrNameLst>
                                      </p:cBhvr>
                                      <p:to>
                                        <p:strVal val="visible"/>
                                      </p:to>
                                    </p:set>
                                    <p:animEffect transition="in" filter="fade">
                                      <p:cBhvr>
                                        <p:cTn id="70" dur="1000"/>
                                        <p:tgtEl>
                                          <p:spTgt spid="64"/>
                                        </p:tgtEl>
                                      </p:cBhvr>
                                    </p:animEffect>
                                    <p:anim calcmode="lin" valueType="num">
                                      <p:cBhvr>
                                        <p:cTn id="71" dur="1000" fill="hold"/>
                                        <p:tgtEl>
                                          <p:spTgt spid="64"/>
                                        </p:tgtEl>
                                        <p:attrNameLst>
                                          <p:attrName>ppt_x</p:attrName>
                                        </p:attrNameLst>
                                      </p:cBhvr>
                                      <p:tavLst>
                                        <p:tav tm="0">
                                          <p:val>
                                            <p:strVal val="#ppt_x"/>
                                          </p:val>
                                        </p:tav>
                                        <p:tav tm="100000">
                                          <p:val>
                                            <p:strVal val="#ppt_x"/>
                                          </p:val>
                                        </p:tav>
                                      </p:tavLst>
                                    </p:anim>
                                    <p:anim calcmode="lin" valueType="num">
                                      <p:cBhvr>
                                        <p:cTn id="72"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9" grpId="0"/>
      <p:bldP spid="10" grpId="0"/>
      <p:bldP spid="33" grpId="0"/>
      <p:bldP spid="34" grpId="0"/>
      <p:bldP spid="6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2558" y="-27384"/>
            <a:ext cx="432048" cy="692696"/>
          </a:xfrm>
          <a:prstGeom prst="rect">
            <a:avLst/>
          </a:prstGeom>
          <a:solidFill>
            <a:srgbClr val="0070C0"/>
          </a:solidFill>
          <a:ln>
            <a:noFill/>
          </a:ln>
          <a:effectLst>
            <a:outerShdw blurRad="254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文本框 9"/>
          <p:cNvSpPr txBox="1"/>
          <p:nvPr/>
        </p:nvSpPr>
        <p:spPr>
          <a:xfrm>
            <a:off x="838622" y="188640"/>
            <a:ext cx="1512168" cy="377026"/>
          </a:xfrm>
          <a:prstGeom prst="rect">
            <a:avLst/>
          </a:prstGeom>
          <a:noFill/>
        </p:spPr>
        <p:txBody>
          <a:bodyPr wrap="square" lIns="68580" tIns="34290" rIns="68580" bIns="34290" rtlCol="0">
            <a:spAutoFit/>
          </a:bodyPr>
          <a:lstStyle/>
          <a:p>
            <a:pPr marL="0" lvl="1"/>
            <a:r>
              <a:rPr lang="zh-CN" altLang="en-US" sz="2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其他信息</a:t>
            </a:r>
          </a:p>
        </p:txBody>
      </p:sp>
      <p:sp>
        <p:nvSpPr>
          <p:cNvPr id="4" name="矩形 3"/>
          <p:cNvSpPr/>
          <p:nvPr/>
        </p:nvSpPr>
        <p:spPr>
          <a:xfrm>
            <a:off x="11927854" y="5949280"/>
            <a:ext cx="262558" cy="906934"/>
          </a:xfrm>
          <a:prstGeom prst="rect">
            <a:avLst/>
          </a:prstGeom>
          <a:solidFill>
            <a:srgbClr val="0070C0"/>
          </a:solidFill>
          <a:ln>
            <a:noFill/>
          </a:ln>
          <a:effectLst>
            <a:outerShdw blurRad="355600" dist="1016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10919742" y="6165304"/>
            <a:ext cx="1008112" cy="523220"/>
          </a:xfrm>
          <a:prstGeom prst="rect">
            <a:avLst/>
          </a:prstGeom>
          <a:noFill/>
        </p:spPr>
        <p:txBody>
          <a:bodyPr wrap="square" rtlCol="0">
            <a:spAutoFit/>
          </a:bodyPr>
          <a:lstStyle/>
          <a:p>
            <a:pPr algn="ctr"/>
            <a:r>
              <a:rPr lang="en-US" altLang="zh-CN"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-35-</a:t>
            </a:r>
            <a:endParaRPr lang="zh-CN" altLang="en-US" sz="28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燕尾形 5"/>
          <p:cNvSpPr/>
          <p:nvPr/>
        </p:nvSpPr>
        <p:spPr>
          <a:xfrm rot="5400000">
            <a:off x="1397375" y="1628800"/>
            <a:ext cx="360040" cy="576064"/>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7" name="直接连接符 6"/>
          <p:cNvCxnSpPr/>
          <p:nvPr/>
        </p:nvCxnSpPr>
        <p:spPr>
          <a:xfrm>
            <a:off x="1577395" y="2204864"/>
            <a:ext cx="9198331"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1986402" y="1004501"/>
            <a:ext cx="1210570" cy="400101"/>
          </a:xfrm>
          <a:prstGeom prst="rect">
            <a:avLst/>
          </a:prstGeom>
        </p:spPr>
        <p:txBody>
          <a:bodyPr wrap="none" lIns="91431" tIns="45716" rIns="91431" bIns="45716">
            <a:spAutoFit/>
          </a:bodyPr>
          <a:lstStyle/>
          <a:p>
            <a:r>
              <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第一终端</a:t>
            </a:r>
          </a:p>
        </p:txBody>
      </p:sp>
      <p:sp>
        <p:nvSpPr>
          <p:cNvPr id="9" name="矩形 8"/>
          <p:cNvSpPr>
            <a:spLocks noChangeArrowheads="1"/>
          </p:cNvSpPr>
          <p:nvPr/>
        </p:nvSpPr>
        <p:spPr bwMode="auto">
          <a:xfrm>
            <a:off x="1973439" y="1391922"/>
            <a:ext cx="8874295"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根据中国互联网络信息中心</a:t>
            </a:r>
            <a:r>
              <a:rPr lang="en-US" altLang="zh-CN" sz="1200" dirty="0">
                <a:solidFill>
                  <a:schemeClr val="tx1">
                    <a:lumMod val="50000"/>
                    <a:lumOff val="50000"/>
                  </a:schemeClr>
                </a:solidFill>
                <a:sym typeface="微软雅黑" panose="020B0503020204020204" pitchFamily="34" charset="-122"/>
              </a:rPr>
              <a:t>(CNNIC)</a:t>
            </a:r>
            <a:r>
              <a:rPr lang="zh-CN" altLang="en-US" sz="1200" dirty="0">
                <a:solidFill>
                  <a:schemeClr val="tx1">
                    <a:lumMod val="50000"/>
                    <a:lumOff val="50000"/>
                  </a:schemeClr>
                </a:solidFill>
                <a:sym typeface="微软雅黑" panose="020B0503020204020204" pitchFamily="34" charset="-122"/>
              </a:rPr>
              <a:t>的第</a:t>
            </a:r>
            <a:r>
              <a:rPr lang="en-US" altLang="zh-CN" sz="1200" dirty="0">
                <a:solidFill>
                  <a:schemeClr val="tx1">
                    <a:lumMod val="50000"/>
                    <a:lumOff val="50000"/>
                  </a:schemeClr>
                </a:solidFill>
                <a:sym typeface="微软雅黑" panose="020B0503020204020204" pitchFamily="34" charset="-122"/>
              </a:rPr>
              <a:t>30</a:t>
            </a:r>
            <a:r>
              <a:rPr lang="zh-CN" altLang="en-US" sz="1200" dirty="0">
                <a:solidFill>
                  <a:schemeClr val="tx1">
                    <a:lumMod val="50000"/>
                    <a:lumOff val="50000"/>
                  </a:schemeClr>
                </a:solidFill>
                <a:sym typeface="微软雅黑" panose="020B0503020204020204" pitchFamily="34" charset="-122"/>
              </a:rPr>
              <a:t>次互联网报告显示，在</a:t>
            </a:r>
            <a:r>
              <a:rPr lang="en-US" altLang="zh-CN" sz="1200" dirty="0">
                <a:solidFill>
                  <a:schemeClr val="tx1">
                    <a:lumMod val="50000"/>
                    <a:lumOff val="50000"/>
                  </a:schemeClr>
                </a:solidFill>
                <a:sym typeface="微软雅黑" panose="020B0503020204020204" pitchFamily="34" charset="-122"/>
              </a:rPr>
              <a:t>2012</a:t>
            </a:r>
            <a:r>
              <a:rPr lang="zh-CN" altLang="en-US" sz="1200" dirty="0">
                <a:solidFill>
                  <a:schemeClr val="tx1">
                    <a:lumMod val="50000"/>
                    <a:lumOff val="50000"/>
                  </a:schemeClr>
                </a:solidFill>
                <a:sym typeface="微软雅黑" panose="020B0503020204020204" pitchFamily="34" charset="-122"/>
              </a:rPr>
              <a:t>年上半年，通过手机接入互联网的网民数量达到</a:t>
            </a:r>
            <a:r>
              <a:rPr lang="en-US" altLang="zh-CN" sz="1200" dirty="0">
                <a:solidFill>
                  <a:schemeClr val="tx1">
                    <a:lumMod val="50000"/>
                    <a:lumOff val="50000"/>
                  </a:schemeClr>
                </a:solidFill>
                <a:sym typeface="微软雅黑" panose="020B0503020204020204" pitchFamily="34" charset="-122"/>
              </a:rPr>
              <a:t>3.88</a:t>
            </a:r>
            <a:r>
              <a:rPr lang="zh-CN" altLang="en-US" sz="1200" dirty="0">
                <a:solidFill>
                  <a:schemeClr val="tx1">
                    <a:lumMod val="50000"/>
                    <a:lumOff val="50000"/>
                  </a:schemeClr>
                </a:solidFill>
                <a:sym typeface="微软雅黑" panose="020B0503020204020204" pitchFamily="34" charset="-122"/>
              </a:rPr>
              <a:t>亿，相比之下台式电脑为</a:t>
            </a:r>
            <a:r>
              <a:rPr lang="en-US" altLang="zh-CN" sz="1200" dirty="0">
                <a:solidFill>
                  <a:schemeClr val="tx1">
                    <a:lumMod val="50000"/>
                    <a:lumOff val="50000"/>
                  </a:schemeClr>
                </a:solidFill>
                <a:sym typeface="微软雅黑" panose="020B0503020204020204" pitchFamily="34" charset="-122"/>
              </a:rPr>
              <a:t>3.80</a:t>
            </a:r>
            <a:r>
              <a:rPr lang="zh-CN" altLang="en-US" sz="1200" dirty="0">
                <a:solidFill>
                  <a:schemeClr val="tx1">
                    <a:lumMod val="50000"/>
                    <a:lumOff val="50000"/>
                  </a:schemeClr>
                </a:solidFill>
                <a:sym typeface="微软雅黑" panose="020B0503020204020204" pitchFamily="34" charset="-122"/>
              </a:rPr>
              <a:t>亿，手机成为了我国网民的第一大上网终端。手机上网快速发展的同时，台式电脑这一传统上网终端的使用率在逐步下滑，中国网民互联网接入的方式呈现出全新格局。</a:t>
            </a:r>
          </a:p>
        </p:txBody>
      </p:sp>
      <p:sp>
        <p:nvSpPr>
          <p:cNvPr id="11" name="燕尾形 10"/>
          <p:cNvSpPr/>
          <p:nvPr/>
        </p:nvSpPr>
        <p:spPr>
          <a:xfrm rot="5400000">
            <a:off x="1397375" y="2844762"/>
            <a:ext cx="360040" cy="576064"/>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2" name="直接连接符 11"/>
          <p:cNvCxnSpPr/>
          <p:nvPr/>
        </p:nvCxnSpPr>
        <p:spPr>
          <a:xfrm>
            <a:off x="1577395" y="3420826"/>
            <a:ext cx="9198331"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986402" y="2444661"/>
            <a:ext cx="1210570" cy="400101"/>
          </a:xfrm>
          <a:prstGeom prst="rect">
            <a:avLst/>
          </a:prstGeom>
        </p:spPr>
        <p:txBody>
          <a:bodyPr wrap="none" lIns="91431" tIns="45716" rIns="91431" bIns="45716">
            <a:spAutoFit/>
          </a:bodyPr>
          <a:lstStyle/>
          <a:p>
            <a:r>
              <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发展规模</a:t>
            </a:r>
          </a:p>
        </p:txBody>
      </p:sp>
      <p:sp>
        <p:nvSpPr>
          <p:cNvPr id="14" name="矩形 13"/>
          <p:cNvSpPr>
            <a:spLocks noChangeArrowheads="1"/>
          </p:cNvSpPr>
          <p:nvPr/>
        </p:nvSpPr>
        <p:spPr bwMode="auto">
          <a:xfrm>
            <a:off x="1973439" y="2832082"/>
            <a:ext cx="8874295"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移动互联网业务未来短期</a:t>
            </a:r>
            <a:r>
              <a:rPr lang="en-US" altLang="zh-CN" sz="1200" dirty="0">
                <a:solidFill>
                  <a:schemeClr val="tx1">
                    <a:lumMod val="50000"/>
                    <a:lumOff val="50000"/>
                  </a:schemeClr>
                </a:solidFill>
                <a:sym typeface="微软雅黑" panose="020B0503020204020204" pitchFamily="34" charset="-122"/>
              </a:rPr>
              <a:t>3G</a:t>
            </a:r>
            <a:r>
              <a:rPr lang="zh-CN" altLang="en-US" sz="1200" dirty="0">
                <a:solidFill>
                  <a:schemeClr val="tx1">
                    <a:lumMod val="50000"/>
                    <a:lumOff val="50000"/>
                  </a:schemeClr>
                </a:solidFill>
                <a:sym typeface="微软雅黑" panose="020B0503020204020204" pitchFamily="34" charset="-122"/>
              </a:rPr>
              <a:t>手机的主要服务应用除了手机支付外，还包括手机视频、资讯阅读、影视点播、游戏、</a:t>
            </a:r>
            <a:r>
              <a:rPr lang="en-US" altLang="zh-CN" sz="1200" dirty="0">
                <a:solidFill>
                  <a:schemeClr val="tx1">
                    <a:lumMod val="50000"/>
                    <a:lumOff val="50000"/>
                  </a:schemeClr>
                </a:solidFill>
                <a:sym typeface="微软雅黑" panose="020B0503020204020204" pitchFamily="34" charset="-122"/>
              </a:rPr>
              <a:t>GIS</a:t>
            </a:r>
            <a:r>
              <a:rPr lang="zh-CN" altLang="en-US" sz="1200" dirty="0">
                <a:solidFill>
                  <a:schemeClr val="tx1">
                    <a:lumMod val="50000"/>
                    <a:lumOff val="50000"/>
                  </a:schemeClr>
                </a:solidFill>
                <a:sym typeface="微软雅黑" panose="020B0503020204020204" pitchFamily="34" charset="-122"/>
              </a:rPr>
              <a:t>地图等。在更远的未来，将会通过专业技术把很多应用转移到民生工程方面，通过专业技术创新带动民生工程中的各种便民服务。</a:t>
            </a:r>
          </a:p>
        </p:txBody>
      </p:sp>
      <p:sp>
        <p:nvSpPr>
          <p:cNvPr id="15" name="燕尾形 14"/>
          <p:cNvSpPr/>
          <p:nvPr/>
        </p:nvSpPr>
        <p:spPr>
          <a:xfrm rot="5400000">
            <a:off x="1378682" y="4077072"/>
            <a:ext cx="360040" cy="576064"/>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6" name="直接连接符 15"/>
          <p:cNvCxnSpPr/>
          <p:nvPr/>
        </p:nvCxnSpPr>
        <p:spPr>
          <a:xfrm>
            <a:off x="1558702" y="4653136"/>
            <a:ext cx="9198331"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1967709" y="3676971"/>
            <a:ext cx="1051873" cy="400101"/>
          </a:xfrm>
          <a:prstGeom prst="rect">
            <a:avLst/>
          </a:prstGeom>
        </p:spPr>
        <p:txBody>
          <a:bodyPr wrap="none" lIns="91431" tIns="45716" rIns="91431" bIns="45716">
            <a:spAutoFit/>
          </a:bodyPr>
          <a:lstStyle/>
          <a:p>
            <a:r>
              <a:rPr lang="en-US" altLang="zh-CN"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3G</a:t>
            </a:r>
            <a:r>
              <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时代</a:t>
            </a:r>
          </a:p>
        </p:txBody>
      </p:sp>
      <p:sp>
        <p:nvSpPr>
          <p:cNvPr id="18" name="矩形 17"/>
          <p:cNvSpPr>
            <a:spLocks noChangeArrowheads="1"/>
          </p:cNvSpPr>
          <p:nvPr/>
        </p:nvSpPr>
        <p:spPr bwMode="auto">
          <a:xfrm>
            <a:off x="1954746" y="4064392"/>
            <a:ext cx="8874295"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en-US" altLang="zh-CN" sz="1200" dirty="0">
                <a:solidFill>
                  <a:schemeClr val="tx1">
                    <a:lumMod val="50000"/>
                    <a:lumOff val="50000"/>
                  </a:schemeClr>
                </a:solidFill>
                <a:sym typeface="微软雅黑" panose="020B0503020204020204" pitchFamily="34" charset="-122"/>
              </a:rPr>
              <a:t>3G</a:t>
            </a:r>
            <a:r>
              <a:rPr lang="zh-CN" altLang="en-US" sz="1200" dirty="0">
                <a:solidFill>
                  <a:schemeClr val="tx1">
                    <a:lumMod val="50000"/>
                    <a:lumOff val="50000"/>
                  </a:schemeClr>
                </a:solidFill>
                <a:sym typeface="微软雅黑" panose="020B0503020204020204" pitchFamily="34" charset="-122"/>
              </a:rPr>
              <a:t>时代的移动互联网业务将向用户提供个性化、内容关联和交互作业的应用。其业务范围将涵盖信息、娱乐、旅游和个人信息管理等领域。随着语音处理技术的成熟，语音门户网站将使互联网的易用性达到新的水平。</a:t>
            </a:r>
          </a:p>
        </p:txBody>
      </p:sp>
      <p:sp>
        <p:nvSpPr>
          <p:cNvPr id="19" name="燕尾形 18"/>
          <p:cNvSpPr/>
          <p:nvPr/>
        </p:nvSpPr>
        <p:spPr>
          <a:xfrm rot="5400000">
            <a:off x="1378682" y="5229200"/>
            <a:ext cx="360040" cy="576064"/>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0" name="直接连接符 19"/>
          <p:cNvCxnSpPr/>
          <p:nvPr/>
        </p:nvCxnSpPr>
        <p:spPr>
          <a:xfrm>
            <a:off x="1558702" y="5805264"/>
            <a:ext cx="9198331"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1967709" y="4829099"/>
            <a:ext cx="1051873" cy="400101"/>
          </a:xfrm>
          <a:prstGeom prst="rect">
            <a:avLst/>
          </a:prstGeom>
        </p:spPr>
        <p:txBody>
          <a:bodyPr wrap="none" lIns="91431" tIns="45716" rIns="91431" bIns="45716">
            <a:spAutoFit/>
          </a:bodyPr>
          <a:lstStyle/>
          <a:p>
            <a:r>
              <a:rPr lang="en-US" altLang="zh-CN"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4G</a:t>
            </a:r>
            <a:r>
              <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时代</a:t>
            </a:r>
          </a:p>
        </p:txBody>
      </p:sp>
      <p:sp>
        <p:nvSpPr>
          <p:cNvPr id="22" name="矩形 21"/>
          <p:cNvSpPr>
            <a:spLocks noChangeArrowheads="1"/>
          </p:cNvSpPr>
          <p:nvPr/>
        </p:nvSpPr>
        <p:spPr bwMode="auto">
          <a:xfrm>
            <a:off x="1954746" y="5216520"/>
            <a:ext cx="8874295"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en-US" altLang="zh-CN" sz="1200" dirty="0">
                <a:solidFill>
                  <a:schemeClr val="tx1">
                    <a:lumMod val="50000"/>
                    <a:lumOff val="50000"/>
                  </a:schemeClr>
                </a:solidFill>
                <a:sym typeface="微软雅黑" panose="020B0503020204020204" pitchFamily="34" charset="-122"/>
              </a:rPr>
              <a:t>4G</a:t>
            </a:r>
            <a:r>
              <a:rPr lang="zh-CN" altLang="en-US" sz="1200" dirty="0">
                <a:solidFill>
                  <a:schemeClr val="tx1">
                    <a:lumMod val="50000"/>
                    <a:lumOff val="50000"/>
                  </a:schemeClr>
                </a:solidFill>
                <a:sym typeface="微软雅黑" panose="020B0503020204020204" pitchFamily="34" charset="-122"/>
              </a:rPr>
              <a:t>是第四代移动通信技术的简称。中国移动采用</a:t>
            </a:r>
            <a:r>
              <a:rPr lang="en-US" altLang="zh-CN" sz="1200" dirty="0">
                <a:solidFill>
                  <a:schemeClr val="tx1">
                    <a:lumMod val="50000"/>
                    <a:lumOff val="50000"/>
                  </a:schemeClr>
                </a:solidFill>
                <a:sym typeface="微软雅黑" panose="020B0503020204020204" pitchFamily="34" charset="-122"/>
              </a:rPr>
              <a:t>4GLTE</a:t>
            </a:r>
            <a:r>
              <a:rPr lang="zh-CN" altLang="en-US" sz="1200" dirty="0">
                <a:solidFill>
                  <a:schemeClr val="tx1">
                    <a:lumMod val="50000"/>
                    <a:lumOff val="50000"/>
                  </a:schemeClr>
                </a:solidFill>
                <a:sym typeface="微软雅黑" panose="020B0503020204020204" pitchFamily="34" charset="-122"/>
              </a:rPr>
              <a:t>标准中的</a:t>
            </a:r>
            <a:r>
              <a:rPr lang="en-US" altLang="zh-CN" sz="1200" dirty="0">
                <a:solidFill>
                  <a:schemeClr val="tx1">
                    <a:lumMod val="50000"/>
                    <a:lumOff val="50000"/>
                  </a:schemeClr>
                </a:solidFill>
                <a:sym typeface="微软雅黑" panose="020B0503020204020204" pitchFamily="34" charset="-122"/>
              </a:rPr>
              <a:t>TD-LTE</a:t>
            </a:r>
            <a:r>
              <a:rPr lang="zh-CN" altLang="en-US" sz="1200" dirty="0">
                <a:solidFill>
                  <a:schemeClr val="tx1">
                    <a:lumMod val="50000"/>
                    <a:lumOff val="50000"/>
                  </a:schemeClr>
                </a:solidFill>
                <a:sym typeface="微软雅黑" panose="020B0503020204020204" pitchFamily="34" charset="-122"/>
              </a:rPr>
              <a:t>。</a:t>
            </a:r>
            <a:r>
              <a:rPr lang="en-US" altLang="zh-CN" sz="1200" dirty="0">
                <a:solidFill>
                  <a:schemeClr val="tx1">
                    <a:lumMod val="50000"/>
                    <a:lumOff val="50000"/>
                  </a:schemeClr>
                </a:solidFill>
                <a:sym typeface="微软雅黑" panose="020B0503020204020204" pitchFamily="34" charset="-122"/>
              </a:rPr>
              <a:t>TD-LTE</a:t>
            </a:r>
            <a:r>
              <a:rPr lang="zh-CN" altLang="en-US" sz="1200" dirty="0">
                <a:solidFill>
                  <a:schemeClr val="tx1">
                    <a:lumMod val="50000"/>
                    <a:lumOff val="50000"/>
                  </a:schemeClr>
                </a:solidFill>
                <a:sym typeface="微软雅黑" panose="020B0503020204020204" pitchFamily="34" charset="-122"/>
              </a:rPr>
              <a:t>是由中国主导的</a:t>
            </a:r>
            <a:r>
              <a:rPr lang="en-US" altLang="zh-CN" sz="1200" dirty="0">
                <a:solidFill>
                  <a:schemeClr val="tx1">
                    <a:lumMod val="50000"/>
                    <a:lumOff val="50000"/>
                  </a:schemeClr>
                </a:solidFill>
                <a:sym typeface="微软雅黑" panose="020B0503020204020204" pitchFamily="34" charset="-122"/>
              </a:rPr>
              <a:t>4G</a:t>
            </a:r>
            <a:r>
              <a:rPr lang="zh-CN" altLang="en-US" sz="1200" dirty="0">
                <a:solidFill>
                  <a:schemeClr val="tx1">
                    <a:lumMod val="50000"/>
                    <a:lumOff val="50000"/>
                  </a:schemeClr>
                </a:solidFill>
                <a:sym typeface="微软雅黑" panose="020B0503020204020204" pitchFamily="34" charset="-122"/>
              </a:rPr>
              <a:t>网络标准，技术成熟，具有信号稳定、干扰少等优势。</a:t>
            </a:r>
          </a:p>
        </p:txBody>
      </p:sp>
    </p:spTree>
    <p:extLst>
      <p:ext uri="{BB962C8B-B14F-4D97-AF65-F5344CB8AC3E}">
        <p14:creationId xmlns:p14="http://schemas.microsoft.com/office/powerpoint/2010/main" val="40430108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par>
                          <p:cTn id="15" fill="hold">
                            <p:stCondLst>
                              <p:cond delay="1500"/>
                            </p:stCondLst>
                            <p:childTnLst>
                              <p:par>
                                <p:cTn id="16" presetID="47"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22" presetClass="entr" presetSubtype="8"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childTnLst>
                          </p:cTn>
                        </p:par>
                        <p:par>
                          <p:cTn id="25" fill="hold">
                            <p:stCondLst>
                              <p:cond delay="3000"/>
                            </p:stCondLst>
                            <p:childTnLst>
                              <p:par>
                                <p:cTn id="26" presetID="22" presetClass="entr" presetSubtype="8"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par>
                          <p:cTn id="32" fill="hold">
                            <p:stCondLst>
                              <p:cond delay="3500"/>
                            </p:stCondLst>
                            <p:childTnLst>
                              <p:par>
                                <p:cTn id="33" presetID="47"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par>
                          <p:cTn id="38" fill="hold">
                            <p:stCondLst>
                              <p:cond delay="4500"/>
                            </p:stCondLst>
                            <p:childTnLst>
                              <p:par>
                                <p:cTn id="39" presetID="22" presetClass="entr" presetSubtype="8" fill="hold"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childTnLst>
                          </p:cTn>
                        </p:par>
                        <p:par>
                          <p:cTn id="42" fill="hold">
                            <p:stCondLst>
                              <p:cond delay="5000"/>
                            </p:stCondLst>
                            <p:childTnLst>
                              <p:par>
                                <p:cTn id="43" presetID="22" presetClass="entr" presetSubtype="8"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childTnLst>
                          </p:cTn>
                        </p:par>
                        <p:par>
                          <p:cTn id="49" fill="hold">
                            <p:stCondLst>
                              <p:cond delay="5500"/>
                            </p:stCondLst>
                            <p:childTnLst>
                              <p:par>
                                <p:cTn id="50" presetID="47" presetClass="entr" presetSubtype="0"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1000"/>
                                        <p:tgtEl>
                                          <p:spTgt spid="15"/>
                                        </p:tgtEl>
                                      </p:cBhvr>
                                    </p:animEffect>
                                    <p:anim calcmode="lin" valueType="num">
                                      <p:cBhvr>
                                        <p:cTn id="53" dur="1000" fill="hold"/>
                                        <p:tgtEl>
                                          <p:spTgt spid="15"/>
                                        </p:tgtEl>
                                        <p:attrNameLst>
                                          <p:attrName>ppt_x</p:attrName>
                                        </p:attrNameLst>
                                      </p:cBhvr>
                                      <p:tavLst>
                                        <p:tav tm="0">
                                          <p:val>
                                            <p:strVal val="#ppt_x"/>
                                          </p:val>
                                        </p:tav>
                                        <p:tav tm="100000">
                                          <p:val>
                                            <p:strVal val="#ppt_x"/>
                                          </p:val>
                                        </p:tav>
                                      </p:tavLst>
                                    </p:anim>
                                    <p:anim calcmode="lin" valueType="num">
                                      <p:cBhvr>
                                        <p:cTn id="54" dur="1000" fill="hold"/>
                                        <p:tgtEl>
                                          <p:spTgt spid="15"/>
                                        </p:tgtEl>
                                        <p:attrNameLst>
                                          <p:attrName>ppt_y</p:attrName>
                                        </p:attrNameLst>
                                      </p:cBhvr>
                                      <p:tavLst>
                                        <p:tav tm="0">
                                          <p:val>
                                            <p:strVal val="#ppt_y-.1"/>
                                          </p:val>
                                        </p:tav>
                                        <p:tav tm="100000">
                                          <p:val>
                                            <p:strVal val="#ppt_y"/>
                                          </p:val>
                                        </p:tav>
                                      </p:tavLst>
                                    </p:anim>
                                  </p:childTnLst>
                                </p:cTn>
                              </p:par>
                            </p:childTnLst>
                          </p:cTn>
                        </p:par>
                        <p:par>
                          <p:cTn id="55" fill="hold">
                            <p:stCondLst>
                              <p:cond delay="6500"/>
                            </p:stCondLst>
                            <p:childTnLst>
                              <p:par>
                                <p:cTn id="56" presetID="22" presetClass="entr" presetSubtype="8" fill="hold" nodeType="after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wipe(left)">
                                      <p:cBhvr>
                                        <p:cTn id="58" dur="500"/>
                                        <p:tgtEl>
                                          <p:spTgt spid="16"/>
                                        </p:tgtEl>
                                      </p:cBhvr>
                                    </p:animEffect>
                                  </p:childTnLst>
                                </p:cTn>
                              </p:par>
                            </p:childTnLst>
                          </p:cTn>
                        </p:par>
                        <p:par>
                          <p:cTn id="59" fill="hold">
                            <p:stCondLst>
                              <p:cond delay="7000"/>
                            </p:stCondLst>
                            <p:childTnLst>
                              <p:par>
                                <p:cTn id="60" presetID="22" presetClass="entr" presetSubtype="8" fill="hold" grpId="0" nodeType="after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wipe(left)">
                                      <p:cBhvr>
                                        <p:cTn id="62" dur="500"/>
                                        <p:tgtEl>
                                          <p:spTgt spid="17"/>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left)">
                                      <p:cBhvr>
                                        <p:cTn id="65" dur="500"/>
                                        <p:tgtEl>
                                          <p:spTgt spid="18"/>
                                        </p:tgtEl>
                                      </p:cBhvr>
                                    </p:animEffect>
                                  </p:childTnLst>
                                </p:cTn>
                              </p:par>
                            </p:childTnLst>
                          </p:cTn>
                        </p:par>
                        <p:par>
                          <p:cTn id="66" fill="hold">
                            <p:stCondLst>
                              <p:cond delay="7500"/>
                            </p:stCondLst>
                            <p:childTnLst>
                              <p:par>
                                <p:cTn id="67" presetID="47" presetClass="entr" presetSubtype="0"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1000"/>
                                        <p:tgtEl>
                                          <p:spTgt spid="19"/>
                                        </p:tgtEl>
                                      </p:cBhvr>
                                    </p:animEffect>
                                    <p:anim calcmode="lin" valueType="num">
                                      <p:cBhvr>
                                        <p:cTn id="70" dur="1000" fill="hold"/>
                                        <p:tgtEl>
                                          <p:spTgt spid="19"/>
                                        </p:tgtEl>
                                        <p:attrNameLst>
                                          <p:attrName>ppt_x</p:attrName>
                                        </p:attrNameLst>
                                      </p:cBhvr>
                                      <p:tavLst>
                                        <p:tav tm="0">
                                          <p:val>
                                            <p:strVal val="#ppt_x"/>
                                          </p:val>
                                        </p:tav>
                                        <p:tav tm="100000">
                                          <p:val>
                                            <p:strVal val="#ppt_x"/>
                                          </p:val>
                                        </p:tav>
                                      </p:tavLst>
                                    </p:anim>
                                    <p:anim calcmode="lin" valueType="num">
                                      <p:cBhvr>
                                        <p:cTn id="71" dur="1000" fill="hold"/>
                                        <p:tgtEl>
                                          <p:spTgt spid="19"/>
                                        </p:tgtEl>
                                        <p:attrNameLst>
                                          <p:attrName>ppt_y</p:attrName>
                                        </p:attrNameLst>
                                      </p:cBhvr>
                                      <p:tavLst>
                                        <p:tav tm="0">
                                          <p:val>
                                            <p:strVal val="#ppt_y-.1"/>
                                          </p:val>
                                        </p:tav>
                                        <p:tav tm="100000">
                                          <p:val>
                                            <p:strVal val="#ppt_y"/>
                                          </p:val>
                                        </p:tav>
                                      </p:tavLst>
                                    </p:anim>
                                  </p:childTnLst>
                                </p:cTn>
                              </p:par>
                            </p:childTnLst>
                          </p:cTn>
                        </p:par>
                        <p:par>
                          <p:cTn id="72" fill="hold">
                            <p:stCondLst>
                              <p:cond delay="8500"/>
                            </p:stCondLst>
                            <p:childTnLst>
                              <p:par>
                                <p:cTn id="73" presetID="22" presetClass="entr" presetSubtype="8" fill="hold" nodeType="after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left)">
                                      <p:cBhvr>
                                        <p:cTn id="75" dur="500"/>
                                        <p:tgtEl>
                                          <p:spTgt spid="20"/>
                                        </p:tgtEl>
                                      </p:cBhvr>
                                    </p:animEffect>
                                  </p:childTnLst>
                                </p:cTn>
                              </p:par>
                            </p:childTnLst>
                          </p:cTn>
                        </p:par>
                        <p:par>
                          <p:cTn id="76" fill="hold">
                            <p:stCondLst>
                              <p:cond delay="9000"/>
                            </p:stCondLst>
                            <p:childTnLst>
                              <p:par>
                                <p:cTn id="77" presetID="22" presetClass="entr" presetSubtype="8" fill="hold" grpId="0" nodeType="after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wipe(left)">
                                      <p:cBhvr>
                                        <p:cTn id="79" dur="500"/>
                                        <p:tgtEl>
                                          <p:spTgt spid="21"/>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wipe(left)">
                                      <p:cBhvr>
                                        <p:cTn id="8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6" grpId="0" animBg="1"/>
      <p:bldP spid="8" grpId="0"/>
      <p:bldP spid="9" grpId="0"/>
      <p:bldP spid="11" grpId="0" animBg="1"/>
      <p:bldP spid="13" grpId="0"/>
      <p:bldP spid="14" grpId="0"/>
      <p:bldP spid="15" grpId="0" animBg="1"/>
      <p:bldP spid="17" grpId="0"/>
      <p:bldP spid="18" grpId="0"/>
      <p:bldP spid="19" grpId="0" animBg="1"/>
      <p:bldP spid="21" grpId="0"/>
      <p:bldP spid="2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1" name="Picture 2" descr="C:\Users\Administrator\Desktop\素材中国 sccn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flipV="1">
            <a:off x="1586825" y="1772817"/>
            <a:ext cx="10628014" cy="5083398"/>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0" y="2690185"/>
            <a:ext cx="6311231" cy="677963"/>
          </a:xfrm>
          <a:prstGeom prst="rect">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8"/>
          <p:cNvSpPr txBox="1"/>
          <p:nvPr/>
        </p:nvSpPr>
        <p:spPr>
          <a:xfrm>
            <a:off x="-144016" y="1356893"/>
            <a:ext cx="7056784" cy="923330"/>
          </a:xfrm>
          <a:prstGeom prst="rect">
            <a:avLst/>
          </a:prstGeom>
          <a:noFill/>
        </p:spPr>
        <p:txBody>
          <a:bodyPr wrap="square" rtlCol="0">
            <a:spAutoFit/>
          </a:bodyPr>
          <a:lstStyle/>
          <a:p>
            <a:pPr algn="ctr"/>
            <a:r>
              <a:rPr lang="zh-CN" altLang="en-US" sz="54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谢谢您的观看</a:t>
            </a:r>
          </a:p>
        </p:txBody>
      </p:sp>
      <p:sp>
        <p:nvSpPr>
          <p:cNvPr id="10" name="TextBox 9"/>
          <p:cNvSpPr txBox="1"/>
          <p:nvPr/>
        </p:nvSpPr>
        <p:spPr>
          <a:xfrm>
            <a:off x="190550" y="2201078"/>
            <a:ext cx="7056784" cy="430887"/>
          </a:xfrm>
          <a:prstGeom prst="rect">
            <a:avLst/>
          </a:prstGeom>
          <a:noFill/>
        </p:spPr>
        <p:txBody>
          <a:bodyPr wrap="square" rtlCol="0">
            <a:spAutoFit/>
          </a:bodyPr>
          <a:lstStyle/>
          <a:p>
            <a:r>
              <a:rPr lang="en-US" altLang="zh-CN" sz="21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Development of mobile Internet industry report</a:t>
            </a:r>
            <a:endParaRPr lang="zh-CN" altLang="en-US" sz="21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TextBox 7"/>
          <p:cNvSpPr>
            <a:spLocks noChangeArrowheads="1"/>
          </p:cNvSpPr>
          <p:nvPr/>
        </p:nvSpPr>
        <p:spPr bwMode="auto">
          <a:xfrm>
            <a:off x="864096" y="2906056"/>
            <a:ext cx="504056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600" b="1" dirty="0">
                <a:solidFill>
                  <a:schemeClr val="bg1"/>
                </a:solidFill>
                <a:latin typeface="微软雅黑" pitchFamily="34" charset="-122"/>
                <a:ea typeface="微软雅黑" pitchFamily="34" charset="-122"/>
                <a:sym typeface="微软雅黑" panose="020B0503020204020204" pitchFamily="34" charset="-122"/>
              </a:rPr>
              <a:t>适用于项目推广</a:t>
            </a:r>
            <a:r>
              <a:rPr lang="en-US" altLang="zh-CN" sz="1600" b="1" dirty="0">
                <a:solidFill>
                  <a:schemeClr val="bg1"/>
                </a:solidFill>
                <a:latin typeface="微软雅黑" pitchFamily="34" charset="-122"/>
                <a:ea typeface="微软雅黑" pitchFamily="34" charset="-122"/>
                <a:sym typeface="微软雅黑" panose="020B0503020204020204" pitchFamily="34" charset="-122"/>
              </a:rPr>
              <a:t>/</a:t>
            </a:r>
            <a:r>
              <a:rPr lang="zh-CN" altLang="en-US" sz="1600" b="1" dirty="0">
                <a:solidFill>
                  <a:schemeClr val="bg1"/>
                </a:solidFill>
                <a:latin typeface="微软雅黑" pitchFamily="34" charset="-122"/>
                <a:ea typeface="微软雅黑" pitchFamily="34" charset="-122"/>
                <a:sym typeface="微软雅黑" panose="020B0503020204020204" pitchFamily="34" charset="-122"/>
              </a:rPr>
              <a:t>工作汇报</a:t>
            </a:r>
            <a:r>
              <a:rPr lang="en-US" altLang="zh-CN" sz="1600" b="1" dirty="0">
                <a:solidFill>
                  <a:schemeClr val="bg1"/>
                </a:solidFill>
                <a:latin typeface="微软雅黑" pitchFamily="34" charset="-122"/>
                <a:ea typeface="微软雅黑" pitchFamily="34" charset="-122"/>
                <a:sym typeface="微软雅黑" panose="020B0503020204020204" pitchFamily="34" charset="-122"/>
              </a:rPr>
              <a:t>/</a:t>
            </a:r>
            <a:r>
              <a:rPr lang="zh-CN" altLang="en-US" sz="1600" b="1" dirty="0">
                <a:solidFill>
                  <a:schemeClr val="bg1"/>
                </a:solidFill>
                <a:latin typeface="微软雅黑" pitchFamily="34" charset="-122"/>
                <a:ea typeface="微软雅黑" pitchFamily="34" charset="-122"/>
                <a:sym typeface="微软雅黑" panose="020B0503020204020204" pitchFamily="34" charset="-122"/>
              </a:rPr>
              <a:t>产品调查</a:t>
            </a:r>
            <a:r>
              <a:rPr lang="en-US" altLang="zh-CN" sz="1600" b="1" dirty="0">
                <a:solidFill>
                  <a:schemeClr val="bg1"/>
                </a:solidFill>
                <a:latin typeface="微软雅黑" pitchFamily="34" charset="-122"/>
                <a:ea typeface="微软雅黑" pitchFamily="34" charset="-122"/>
                <a:sym typeface="微软雅黑" panose="020B0503020204020204" pitchFamily="34" charset="-122"/>
              </a:rPr>
              <a:t>/</a:t>
            </a:r>
            <a:r>
              <a:rPr lang="zh-CN" altLang="en-US" sz="1600" b="1" dirty="0">
                <a:solidFill>
                  <a:schemeClr val="bg1"/>
                </a:solidFill>
                <a:latin typeface="微软雅黑" pitchFamily="34" charset="-122"/>
                <a:ea typeface="微软雅黑" pitchFamily="34" charset="-122"/>
                <a:sym typeface="微软雅黑" panose="020B0503020204020204" pitchFamily="34" charset="-122"/>
              </a:rPr>
              <a:t>市场调研</a:t>
            </a:r>
          </a:p>
        </p:txBody>
      </p:sp>
    </p:spTree>
    <p:extLst>
      <p:ext uri="{BB962C8B-B14F-4D97-AF65-F5344CB8AC3E}">
        <p14:creationId xmlns:p14="http://schemas.microsoft.com/office/powerpoint/2010/main" val="22601052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41"/>
                                        </p:tgtEl>
                                        <p:attrNameLst>
                                          <p:attrName>style.visibility</p:attrName>
                                        </p:attrNameLst>
                                      </p:cBhvr>
                                      <p:to>
                                        <p:strVal val="visible"/>
                                      </p:to>
                                    </p:set>
                                    <p:animEffect transition="in" filter="fade">
                                      <p:cBhvr>
                                        <p:cTn id="7" dur="1000"/>
                                        <p:tgtEl>
                                          <p:spTgt spid="541"/>
                                        </p:tgtEl>
                                      </p:cBhvr>
                                    </p:animEffect>
                                    <p:anim calcmode="lin" valueType="num">
                                      <p:cBhvr>
                                        <p:cTn id="8" dur="1000" fill="hold"/>
                                        <p:tgtEl>
                                          <p:spTgt spid="541"/>
                                        </p:tgtEl>
                                        <p:attrNameLst>
                                          <p:attrName>ppt_x</p:attrName>
                                        </p:attrNameLst>
                                      </p:cBhvr>
                                      <p:tavLst>
                                        <p:tav tm="0">
                                          <p:val>
                                            <p:strVal val="#ppt_x"/>
                                          </p:val>
                                        </p:tav>
                                        <p:tav tm="100000">
                                          <p:val>
                                            <p:strVal val="#ppt_x"/>
                                          </p:val>
                                        </p:tav>
                                      </p:tavLst>
                                    </p:anim>
                                    <p:anim calcmode="lin" valueType="num">
                                      <p:cBhvr>
                                        <p:cTn id="9" dur="1000" fill="hold"/>
                                        <p:tgtEl>
                                          <p:spTgt spid="54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9"/>
                                        </p:tgtEl>
                                        <p:attrNameLst>
                                          <p:attrName>ppt_y</p:attrName>
                                        </p:attrNameLst>
                                      </p:cBhvr>
                                      <p:tavLst>
                                        <p:tav tm="0">
                                          <p:val>
                                            <p:strVal val="#ppt_y"/>
                                          </p:val>
                                        </p:tav>
                                        <p:tav tm="100000">
                                          <p:val>
                                            <p:strVal val="#ppt_y"/>
                                          </p:val>
                                        </p:tav>
                                      </p:tavLst>
                                    </p:anim>
                                    <p:anim calcmode="lin" valueType="num">
                                      <p:cBhvr>
                                        <p:cTn id="20"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9"/>
                                        </p:tgtEl>
                                      </p:cBhvr>
                                    </p:animEffect>
                                  </p:childTnLst>
                                </p:cTn>
                              </p:par>
                            </p:childTnLst>
                          </p:cTn>
                        </p:par>
                        <p:par>
                          <p:cTn id="23" fill="hold">
                            <p:stCondLst>
                              <p:cond delay="2250"/>
                            </p:stCondLst>
                            <p:childTnLst>
                              <p:par>
                                <p:cTn id="24" presetID="42"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childTnLst>
                          </p:cTn>
                        </p:par>
                        <p:par>
                          <p:cTn id="29" fill="hold">
                            <p:stCondLst>
                              <p:cond delay="3250"/>
                            </p:stCondLst>
                            <p:childTnLst>
                              <p:par>
                                <p:cTn id="30" presetID="22" presetClass="entr" presetSubtype="8"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8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p:bldP spid="10" grpId="0"/>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856c84d41b189c255779890b615631f14e9c91c"/>
  <p:tag name="ISPRING_ULTRA_SCORM_COURSE_ID" val="6F0EEEBC-F2AD-4272-83D7-8EF878F11183"/>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wQUAAIACACDgI9FzoIJN+wCAACICAAAFAAAAHVuaXZlcnNhbC9wbGF5ZXIueG1srVVNb9swDD2nwP6DoXutpF3XNJBbdAWKHdahQNZtt0C1GVuLbXmSXDf99aP8bc/pVmAHAzbF90jxkTS7ek5i5wmUFjL1yMKdEwdSXwYiDT3y8PX2eEmuLt8dsSzme1COCDySp8ICeEycALSvRGYQfM9N5JGewUVm4mRKSCXMHrnPkLuLtCTvjmbokmqPRMZkK0qLonCFRkQaahnnlkS7vkxopkBDakDRKg3iNNiV+Tsan0Sm1Owz0D1kZt4euCZpOZ61GJAUp65UIT2Zzxf0x93ntR9Bwo9Fqg1PfSAOVnJWlvKR+7s7GeQxaGubsSrJNRhjkyhtM2ZWYrFMHa18j1QOmwS05iFoN05DQissnQCzbcx1VPPoAa3l1TtR85Z+G/u9adxK5WjnnOWPsdARHvUhnXUSyOgwKkvK65Yd9NB00K1lIo6CX7lQEJSf39oWmS9IFbDtuDJPVxc+HuDbLfeNVPsbhGEX1Qq6rWhuJZpbgloOt42+7ihIc9stcJMraEo1Y08iAPmFK8VtW1walQOjI2ONpUMwo9WVa5E6QVhkkvjsH7SxfiNpfurXlCkB/0OYT0jU1kSkATzfCvQxkGBNDWCxrc01WezamF1OOn9Men09MFU51qLgRRzDVQg4hgE3nHZ2eggKimt08XM1wvYODoIjEUYxPmaSYXx6kCbhajfJ0Ds4CI6lv5uAtua2jHRcx1EztR3E6MQ6YX6ujUzES9megz1jVmUfvjZyzdF1JtqD8/kfoziI0QzmlkysLvvW21fN4b2dU6M7n01WWQbdivMAJs8qr2YW8mzkE8CW57G56efU7MMedJTz1HRMc33HfpfFWryAU4jA/ukWp7YmEdie8ciH5WmPAfXE7TIIX5qmIjJaS1KpeUg5hrV5ElBUmGpWPqLqoZJ5Goy0cbPu56Bj3FXXCrgTwxYzXZxg88nMI+/xpb7LxdlFd5XzxUWDLfO6rwJXubxhVdcJd51B635tL8LqmcfX31BLAQIAABQAAgAIAEOUV0cNwDEewAEAANoDAAAPAAAAAAAAAAEAAAAAAAAAAABub25lL3BsYXllci54bWxQSwECAAAUAAIACACDgI9FzoIJN+wCAACICAAAFAAAAAAAAAABAAAAAADtAQAAdW5pdmVyc2FsL3BsYXllci54bWxQSwUGAAAAAAIAAgB/AAAACwUAAAAA"/>
  <p:tag name="ISPRING_PRESENTATION_TITLE" val="1506"/>
  <p:tag name="ISPRING_SCORM_ENDPOINT" val="&lt;endpoint&gt;&lt;enable&gt;0&lt;/enable&gt;&lt;lrs&gt;http://&lt;/lrs&gt;&lt;auth&gt;0&lt;/auth&gt;&lt;login&gt;&lt;/login&gt;&lt;password&gt;&lt;/password&gt;&lt;key&gt;&lt;/key&gt;&lt;name&gt;&lt;/name&gt;&lt;email&gt;&lt;/email&gt;&lt;/endpoint&gt;&#1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362</TotalTime>
  <Words>4881</Words>
  <Application>Microsoft Office PowerPoint</Application>
  <PresentationFormat>自定义</PresentationFormat>
  <Paragraphs>334</Paragraphs>
  <Slides>36</Slides>
  <Notes>36</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36</vt:i4>
      </vt:variant>
    </vt:vector>
  </HeadingPairs>
  <TitlesOfParts>
    <vt:vector size="47" baseType="lpstr">
      <vt:lpstr>Open Sans</vt:lpstr>
      <vt:lpstr>Open Sans Light</vt:lpstr>
      <vt:lpstr>方正兰亭细黑_GBK_M</vt:lpstr>
      <vt:lpstr>宋体</vt:lpstr>
      <vt:lpstr>微软雅黑</vt:lpstr>
      <vt:lpstr>Arial</vt:lpstr>
      <vt:lpstr>Bebas Neue</vt:lpstr>
      <vt:lpstr>Calibri</vt:lpstr>
      <vt:lpstr>Lato Light</vt:lpstr>
      <vt:lpstr>Segoe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恒好美佳   </dc:title>
  <dc:description>恒好美佳   https://sppt.taobao.com/</dc:description>
  <cp:lastModifiedBy>微软用户</cp:lastModifiedBy>
  <cp:revision>2</cp:revision>
  <dcterms:created xsi:type="dcterms:W3CDTF">2016-05-03T03:26:40Z</dcterms:created>
  <dcterms:modified xsi:type="dcterms:W3CDTF">2018-08-31T11:41:10Z</dcterms:modified>
</cp:coreProperties>
</file>