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67.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 id="2147483674" r:id="rId3"/>
  </p:sldMasterIdLst>
  <p:notesMasterIdLst>
    <p:notesMasterId r:id="rId82"/>
  </p:notesMasterIdLst>
  <p:handoutMasterIdLst>
    <p:handoutMasterId r:id="rId83"/>
  </p:handoutMasterIdLst>
  <p:sldIdLst>
    <p:sldId id="410" r:id="rId4"/>
    <p:sldId id="670" r:id="rId5"/>
    <p:sldId id="679" r:id="rId6"/>
    <p:sldId id="762" r:id="rId7"/>
    <p:sldId id="858" r:id="rId8"/>
    <p:sldId id="939" r:id="rId9"/>
    <p:sldId id="940" r:id="rId10"/>
    <p:sldId id="941" r:id="rId11"/>
    <p:sldId id="942" r:id="rId12"/>
    <p:sldId id="943" r:id="rId13"/>
    <p:sldId id="944" r:id="rId14"/>
    <p:sldId id="945" r:id="rId15"/>
    <p:sldId id="859" r:id="rId16"/>
    <p:sldId id="841" r:id="rId17"/>
    <p:sldId id="842" r:id="rId18"/>
    <p:sldId id="814" r:id="rId19"/>
    <p:sldId id="845" r:id="rId20"/>
    <p:sldId id="816" r:id="rId21"/>
    <p:sldId id="815" r:id="rId22"/>
    <p:sldId id="898" r:id="rId23"/>
    <p:sldId id="865" r:id="rId24"/>
    <p:sldId id="843" r:id="rId25"/>
    <p:sldId id="916" r:id="rId26"/>
    <p:sldId id="915" r:id="rId27"/>
    <p:sldId id="918" r:id="rId28"/>
    <p:sldId id="909" r:id="rId29"/>
    <p:sldId id="911" r:id="rId30"/>
    <p:sldId id="908" r:id="rId31"/>
    <p:sldId id="906" r:id="rId32"/>
    <p:sldId id="913" r:id="rId33"/>
    <p:sldId id="914" r:id="rId34"/>
    <p:sldId id="890" r:id="rId35"/>
    <p:sldId id="891" r:id="rId36"/>
    <p:sldId id="892" r:id="rId37"/>
    <p:sldId id="893" r:id="rId38"/>
    <p:sldId id="894" r:id="rId39"/>
    <p:sldId id="895" r:id="rId40"/>
    <p:sldId id="896" r:id="rId41"/>
    <p:sldId id="897" r:id="rId42"/>
    <p:sldId id="919" r:id="rId43"/>
    <p:sldId id="920" r:id="rId44"/>
    <p:sldId id="921" r:id="rId45"/>
    <p:sldId id="922" r:id="rId46"/>
    <p:sldId id="923" r:id="rId47"/>
    <p:sldId id="924" r:id="rId48"/>
    <p:sldId id="899" r:id="rId49"/>
    <p:sldId id="900" r:id="rId50"/>
    <p:sldId id="901" r:id="rId51"/>
    <p:sldId id="902" r:id="rId52"/>
    <p:sldId id="903" r:id="rId53"/>
    <p:sldId id="904" r:id="rId54"/>
    <p:sldId id="905" r:id="rId55"/>
    <p:sldId id="926" r:id="rId56"/>
    <p:sldId id="928" r:id="rId57"/>
    <p:sldId id="932" r:id="rId58"/>
    <p:sldId id="933" r:id="rId59"/>
    <p:sldId id="934" r:id="rId60"/>
    <p:sldId id="935" r:id="rId61"/>
    <p:sldId id="888" r:id="rId62"/>
    <p:sldId id="883" r:id="rId63"/>
    <p:sldId id="884" r:id="rId64"/>
    <p:sldId id="885" r:id="rId65"/>
    <p:sldId id="886" r:id="rId66"/>
    <p:sldId id="887" r:id="rId67"/>
    <p:sldId id="811" r:id="rId68"/>
    <p:sldId id="936" r:id="rId69"/>
    <p:sldId id="937" r:id="rId70"/>
    <p:sldId id="938" r:id="rId71"/>
    <p:sldId id="832" r:id="rId72"/>
    <p:sldId id="833" r:id="rId73"/>
    <p:sldId id="834" r:id="rId74"/>
    <p:sldId id="835" r:id="rId75"/>
    <p:sldId id="882" r:id="rId76"/>
    <p:sldId id="836" r:id="rId77"/>
    <p:sldId id="837" r:id="rId78"/>
    <p:sldId id="838" r:id="rId79"/>
    <p:sldId id="839" r:id="rId80"/>
    <p:sldId id="259" r:id="rId81"/>
  </p:sldIdLst>
  <p:sldSz cx="9144000" cy="5864225"/>
  <p:notesSz cx="6858000" cy="9144000"/>
  <p:custDataLst>
    <p:tags r:id="rId84"/>
  </p:custDataLst>
  <p:defaultTextStyle>
    <a:defPPr>
      <a:defRPr lang="zh-CN"/>
    </a:defPPr>
    <a:lvl1pPr marL="0" algn="l" defTabSz="913187" rtl="0" eaLnBrk="1" latinLnBrk="0" hangingPunct="1">
      <a:defRPr sz="1800" kern="1200">
        <a:solidFill>
          <a:schemeClr val="tx1"/>
        </a:solidFill>
        <a:latin typeface="+mn-lt"/>
        <a:ea typeface="+mn-ea"/>
        <a:cs typeface="+mn-cs"/>
      </a:defRPr>
    </a:lvl1pPr>
    <a:lvl2pPr marL="456585" algn="l" defTabSz="913187" rtl="0" eaLnBrk="1" latinLnBrk="0" hangingPunct="1">
      <a:defRPr sz="1800" kern="1200">
        <a:solidFill>
          <a:schemeClr val="tx1"/>
        </a:solidFill>
        <a:latin typeface="+mn-lt"/>
        <a:ea typeface="+mn-ea"/>
        <a:cs typeface="+mn-cs"/>
      </a:defRPr>
    </a:lvl2pPr>
    <a:lvl3pPr marL="913187" algn="l" defTabSz="913187" rtl="0" eaLnBrk="1" latinLnBrk="0" hangingPunct="1">
      <a:defRPr sz="1800" kern="1200">
        <a:solidFill>
          <a:schemeClr val="tx1"/>
        </a:solidFill>
        <a:latin typeface="+mn-lt"/>
        <a:ea typeface="+mn-ea"/>
        <a:cs typeface="+mn-cs"/>
      </a:defRPr>
    </a:lvl3pPr>
    <a:lvl4pPr marL="1369773" algn="l" defTabSz="913187" rtl="0" eaLnBrk="1" latinLnBrk="0" hangingPunct="1">
      <a:defRPr sz="1800" kern="1200">
        <a:solidFill>
          <a:schemeClr val="tx1"/>
        </a:solidFill>
        <a:latin typeface="+mn-lt"/>
        <a:ea typeface="+mn-ea"/>
        <a:cs typeface="+mn-cs"/>
      </a:defRPr>
    </a:lvl4pPr>
    <a:lvl5pPr marL="1826369" algn="l" defTabSz="913187" rtl="0" eaLnBrk="1" latinLnBrk="0" hangingPunct="1">
      <a:defRPr sz="1800" kern="1200">
        <a:solidFill>
          <a:schemeClr val="tx1"/>
        </a:solidFill>
        <a:latin typeface="+mn-lt"/>
        <a:ea typeface="+mn-ea"/>
        <a:cs typeface="+mn-cs"/>
      </a:defRPr>
    </a:lvl5pPr>
    <a:lvl6pPr marL="2282955" algn="l" defTabSz="913187" rtl="0" eaLnBrk="1" latinLnBrk="0" hangingPunct="1">
      <a:defRPr sz="1800" kern="1200">
        <a:solidFill>
          <a:schemeClr val="tx1"/>
        </a:solidFill>
        <a:latin typeface="+mn-lt"/>
        <a:ea typeface="+mn-ea"/>
        <a:cs typeface="+mn-cs"/>
      </a:defRPr>
    </a:lvl6pPr>
    <a:lvl7pPr marL="2739535" algn="l" defTabSz="913187" rtl="0" eaLnBrk="1" latinLnBrk="0" hangingPunct="1">
      <a:defRPr sz="1800" kern="1200">
        <a:solidFill>
          <a:schemeClr val="tx1"/>
        </a:solidFill>
        <a:latin typeface="+mn-lt"/>
        <a:ea typeface="+mn-ea"/>
        <a:cs typeface="+mn-cs"/>
      </a:defRPr>
    </a:lvl7pPr>
    <a:lvl8pPr marL="3196134" algn="l" defTabSz="913187" rtl="0" eaLnBrk="1" latinLnBrk="0" hangingPunct="1">
      <a:defRPr sz="1800" kern="1200">
        <a:solidFill>
          <a:schemeClr val="tx1"/>
        </a:solidFill>
        <a:latin typeface="+mn-lt"/>
        <a:ea typeface="+mn-ea"/>
        <a:cs typeface="+mn-cs"/>
      </a:defRPr>
    </a:lvl8pPr>
    <a:lvl9pPr marL="3652719" algn="l" defTabSz="91318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柯" initials="张柯" lastIdx="1" clrIdx="0">
    <p:extLst>
      <p:ext uri="{19B8F6BF-5375-455C-9EA6-DF929625EA0E}">
        <p15:presenceInfo xmlns:p15="http://schemas.microsoft.com/office/powerpoint/2012/main" userId="90b1ce43d68f52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BFBFBF"/>
    <a:srgbClr val="E1AA1F"/>
    <a:srgbClr val="FFCCCC"/>
    <a:srgbClr val="B221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90" autoAdjust="0"/>
    <p:restoredTop sz="89474" autoAdjust="0"/>
  </p:normalViewPr>
  <p:slideViewPr>
    <p:cSldViewPr>
      <p:cViewPr varScale="1">
        <p:scale>
          <a:sx n="92" d="100"/>
          <a:sy n="92" d="100"/>
        </p:scale>
        <p:origin x="1608" y="78"/>
      </p:cViewPr>
      <p:guideLst>
        <p:guide orient="horz" pos="1847"/>
        <p:guide pos="2880"/>
      </p:guideLst>
    </p:cSldViewPr>
  </p:slideViewPr>
  <p:notesTextViewPr>
    <p:cViewPr>
      <p:scale>
        <a:sx n="75" d="100"/>
        <a:sy n="75" d="100"/>
      </p:scale>
      <p:origin x="0" y="0"/>
    </p:cViewPr>
  </p:notesTextViewPr>
  <p:sorterViewPr>
    <p:cViewPr>
      <p:scale>
        <a:sx n="100" d="100"/>
        <a:sy n="100" d="100"/>
      </p:scale>
      <p:origin x="0" y="7074"/>
    </p:cViewPr>
  </p:sorterViewPr>
  <p:notesViewPr>
    <p:cSldViewPr>
      <p:cViewPr varScale="1">
        <p:scale>
          <a:sx n="44" d="100"/>
          <a:sy n="44" d="100"/>
        </p:scale>
        <p:origin x="-2275" y="-6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tags" Target="tags/tag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handoutMaster" Target="handoutMasters/handout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notesMaster" Target="notesMasters/notesMaster1.xml"/><Relationship Id="rId19" Type="http://schemas.openxmlformats.org/officeDocument/2006/relationships/slide" Target="slides/slide1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467607-D721-4D58-9B83-B1BE31AC7FF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5FA1452F-CFC7-42C1-B95E-AA67C0A31D72}">
      <dgm:prSet phldrT="[文本]"/>
      <dgm:spPr>
        <a:solidFill>
          <a:schemeClr val="accent6">
            <a:lumMod val="60000"/>
            <a:lumOff val="40000"/>
          </a:schemeClr>
        </a:solidFill>
      </dgm:spPr>
      <dgm:t>
        <a:bodyPr/>
        <a:lstStyle/>
        <a:p>
          <a:r>
            <a:rPr lang="zh-CN" altLang="en-US" b="1" dirty="0" smtClean="0"/>
            <a:t>安全设施</a:t>
          </a:r>
          <a:endParaRPr lang="zh-CN" altLang="en-US" b="1" dirty="0"/>
        </a:p>
      </dgm:t>
    </dgm:pt>
    <dgm:pt modelId="{EB08A579-F5A3-4469-8E8E-643BE44521CD}" type="parTrans" cxnId="{93CF801B-C4DD-46EA-B487-02C54168098B}">
      <dgm:prSet/>
      <dgm:spPr/>
      <dgm:t>
        <a:bodyPr/>
        <a:lstStyle/>
        <a:p>
          <a:endParaRPr lang="zh-CN" altLang="en-US" b="1"/>
        </a:p>
      </dgm:t>
    </dgm:pt>
    <dgm:pt modelId="{DBEDB130-AD89-4108-8F68-8734FC653AC1}" type="sibTrans" cxnId="{93CF801B-C4DD-46EA-B487-02C54168098B}">
      <dgm:prSet/>
      <dgm:spPr/>
      <dgm:t>
        <a:bodyPr/>
        <a:lstStyle/>
        <a:p>
          <a:endParaRPr lang="zh-CN" altLang="en-US" b="1"/>
        </a:p>
      </dgm:t>
    </dgm:pt>
    <dgm:pt modelId="{D4079FE5-B415-4C0E-B57D-6392B63ED1DE}">
      <dgm:prSet phldrT="[文本]"/>
      <dgm:spPr>
        <a:solidFill>
          <a:schemeClr val="accent3">
            <a:lumMod val="95000"/>
            <a:alpha val="90000"/>
          </a:schemeClr>
        </a:solidFill>
      </dgm:spPr>
      <dgm:t>
        <a:bodyPr/>
        <a:lstStyle/>
        <a:p>
          <a:r>
            <a:rPr lang="zh-CN" altLang="en-US" b="1" dirty="0" smtClean="0"/>
            <a:t>“五防”安全体系不完善；安全域划分不明确，安全防护能力部署不均匀；部分设备老旧。</a:t>
          </a:r>
          <a:endParaRPr lang="zh-CN" altLang="en-US" b="1" dirty="0"/>
        </a:p>
      </dgm:t>
    </dgm:pt>
    <dgm:pt modelId="{3D558820-AFD9-4F3D-AE17-7699E3D8945D}" type="parTrans" cxnId="{C8B1989D-BDDC-4D86-9816-34934F525144}">
      <dgm:prSet/>
      <dgm:spPr/>
      <dgm:t>
        <a:bodyPr/>
        <a:lstStyle/>
        <a:p>
          <a:endParaRPr lang="zh-CN" altLang="en-US" b="1"/>
        </a:p>
      </dgm:t>
    </dgm:pt>
    <dgm:pt modelId="{06255D86-5DEF-4B06-8CE7-22B9B1BFE481}" type="sibTrans" cxnId="{C8B1989D-BDDC-4D86-9816-34934F525144}">
      <dgm:prSet/>
      <dgm:spPr/>
      <dgm:t>
        <a:bodyPr/>
        <a:lstStyle/>
        <a:p>
          <a:endParaRPr lang="zh-CN" altLang="en-US" b="1"/>
        </a:p>
      </dgm:t>
    </dgm:pt>
    <dgm:pt modelId="{09DC99DC-3D03-4D45-84BD-9D9645CBCDC6}">
      <dgm:prSet phldrT="[文本]"/>
      <dgm:spPr>
        <a:solidFill>
          <a:schemeClr val="accent6">
            <a:lumMod val="60000"/>
            <a:lumOff val="40000"/>
          </a:schemeClr>
        </a:solidFill>
      </dgm:spPr>
      <dgm:t>
        <a:bodyPr/>
        <a:lstStyle/>
        <a:p>
          <a:r>
            <a:rPr lang="zh-CN" altLang="en-US" b="1" dirty="0" smtClean="0"/>
            <a:t>安全软件</a:t>
          </a:r>
          <a:endParaRPr lang="zh-CN" altLang="en-US" b="1" dirty="0"/>
        </a:p>
      </dgm:t>
    </dgm:pt>
    <dgm:pt modelId="{B567FD8C-2CD7-4FE3-B423-3512E60379EB}" type="parTrans" cxnId="{9B7D1F43-209D-45A2-92D7-C485B93E263E}">
      <dgm:prSet/>
      <dgm:spPr/>
      <dgm:t>
        <a:bodyPr/>
        <a:lstStyle/>
        <a:p>
          <a:endParaRPr lang="zh-CN" altLang="en-US" b="1"/>
        </a:p>
      </dgm:t>
    </dgm:pt>
    <dgm:pt modelId="{2B416E41-AE6A-4918-A98A-75F7E6E950B6}" type="sibTrans" cxnId="{9B7D1F43-209D-45A2-92D7-C485B93E263E}">
      <dgm:prSet/>
      <dgm:spPr/>
      <dgm:t>
        <a:bodyPr/>
        <a:lstStyle/>
        <a:p>
          <a:endParaRPr lang="zh-CN" altLang="en-US" b="1"/>
        </a:p>
      </dgm:t>
    </dgm:pt>
    <dgm:pt modelId="{B123083E-1363-45A6-81FD-7DDCF1D7A5CC}">
      <dgm:prSet phldrT="[文本]"/>
      <dgm:spPr>
        <a:solidFill>
          <a:schemeClr val="accent5">
            <a:lumMod val="20000"/>
            <a:lumOff val="80000"/>
            <a:alpha val="90000"/>
          </a:schemeClr>
        </a:solidFill>
      </dgm:spPr>
      <dgm:t>
        <a:bodyPr/>
        <a:lstStyle/>
        <a:p>
          <a:r>
            <a:rPr lang="zh-CN" altLang="en-US" b="1" dirty="0" smtClean="0"/>
            <a:t>监控范围不完整、防护系统缺乏冗余设计。</a:t>
          </a:r>
          <a:endParaRPr lang="zh-CN" altLang="en-US" b="1" dirty="0"/>
        </a:p>
      </dgm:t>
    </dgm:pt>
    <dgm:pt modelId="{086FF295-AB62-48A3-B981-95C954DEF96F}" type="parTrans" cxnId="{9592E78F-8EA8-47E6-B25E-0929FED5641D}">
      <dgm:prSet/>
      <dgm:spPr/>
      <dgm:t>
        <a:bodyPr/>
        <a:lstStyle/>
        <a:p>
          <a:endParaRPr lang="zh-CN" altLang="en-US" b="1"/>
        </a:p>
      </dgm:t>
    </dgm:pt>
    <dgm:pt modelId="{CD1A8807-3F8E-40CA-B1CF-9B5B4728B01C}" type="sibTrans" cxnId="{9592E78F-8EA8-47E6-B25E-0929FED5641D}">
      <dgm:prSet/>
      <dgm:spPr/>
      <dgm:t>
        <a:bodyPr/>
        <a:lstStyle/>
        <a:p>
          <a:endParaRPr lang="zh-CN" altLang="en-US" b="1"/>
        </a:p>
      </dgm:t>
    </dgm:pt>
    <dgm:pt modelId="{749CC7ED-9B68-47A9-9B9F-1BE51349D741}">
      <dgm:prSet phldrT="[文本]"/>
      <dgm:spPr>
        <a:solidFill>
          <a:schemeClr val="accent6">
            <a:lumMod val="60000"/>
            <a:lumOff val="40000"/>
          </a:schemeClr>
        </a:solidFill>
      </dgm:spPr>
      <dgm:t>
        <a:bodyPr/>
        <a:lstStyle/>
        <a:p>
          <a:r>
            <a:rPr lang="zh-CN" altLang="en-US" b="1" dirty="0" smtClean="0"/>
            <a:t>安全访问</a:t>
          </a:r>
          <a:endParaRPr lang="zh-CN" altLang="en-US" b="1" dirty="0"/>
        </a:p>
      </dgm:t>
    </dgm:pt>
    <dgm:pt modelId="{7F8FE4E3-A7CA-4A32-A4AE-91CC7067D5F3}" type="parTrans" cxnId="{9BE6C34B-A5A0-41CC-A024-8B3F3A177E5D}">
      <dgm:prSet/>
      <dgm:spPr/>
      <dgm:t>
        <a:bodyPr/>
        <a:lstStyle/>
        <a:p>
          <a:endParaRPr lang="zh-CN" altLang="en-US" b="1"/>
        </a:p>
      </dgm:t>
    </dgm:pt>
    <dgm:pt modelId="{FC1DEE1C-4AEC-492D-967A-7A5A9B18F414}" type="sibTrans" cxnId="{9BE6C34B-A5A0-41CC-A024-8B3F3A177E5D}">
      <dgm:prSet/>
      <dgm:spPr/>
      <dgm:t>
        <a:bodyPr/>
        <a:lstStyle/>
        <a:p>
          <a:endParaRPr lang="zh-CN" altLang="en-US" b="1"/>
        </a:p>
      </dgm:t>
    </dgm:pt>
    <dgm:pt modelId="{D512F564-92D7-4CCD-9BB4-BB9E3A898019}">
      <dgm:prSet phldrT="[文本]"/>
      <dgm:spPr>
        <a:solidFill>
          <a:schemeClr val="accent3">
            <a:lumMod val="95000"/>
            <a:alpha val="90000"/>
          </a:schemeClr>
        </a:solidFill>
      </dgm:spPr>
      <dgm:t>
        <a:bodyPr/>
        <a:lstStyle/>
        <a:p>
          <a:r>
            <a:rPr lang="zh-CN" altLang="en-US" b="1" dirty="0" smtClean="0"/>
            <a:t>无法实现</a:t>
          </a:r>
          <a:r>
            <a:rPr lang="en-US" altLang="zh-CN" b="1" dirty="0" smtClean="0"/>
            <a:t>VPN</a:t>
          </a:r>
          <a:r>
            <a:rPr lang="zh-CN" altLang="en-US" b="1" dirty="0" smtClean="0"/>
            <a:t>远程访问的审计功能。</a:t>
          </a:r>
          <a:endParaRPr lang="zh-CN" altLang="en-US" b="1" dirty="0"/>
        </a:p>
      </dgm:t>
    </dgm:pt>
    <dgm:pt modelId="{3B94D2BA-F3F2-4C2F-BFE5-169382BD0FC1}" type="parTrans" cxnId="{41BA4C94-5DD3-45AB-A440-947390AA2D21}">
      <dgm:prSet/>
      <dgm:spPr/>
      <dgm:t>
        <a:bodyPr/>
        <a:lstStyle/>
        <a:p>
          <a:endParaRPr lang="zh-CN" altLang="en-US" b="1"/>
        </a:p>
      </dgm:t>
    </dgm:pt>
    <dgm:pt modelId="{130FF550-0D6D-41D8-BF8C-D2FBC0C83976}" type="sibTrans" cxnId="{41BA4C94-5DD3-45AB-A440-947390AA2D21}">
      <dgm:prSet/>
      <dgm:spPr/>
      <dgm:t>
        <a:bodyPr/>
        <a:lstStyle/>
        <a:p>
          <a:endParaRPr lang="zh-CN" altLang="en-US" b="1"/>
        </a:p>
      </dgm:t>
    </dgm:pt>
    <dgm:pt modelId="{9E5C660A-596A-4918-99BD-0A93C604704E}">
      <dgm:prSet phldrT="[文本]"/>
      <dgm:spPr>
        <a:solidFill>
          <a:schemeClr val="accent6">
            <a:lumMod val="60000"/>
            <a:lumOff val="40000"/>
          </a:schemeClr>
        </a:solidFill>
      </dgm:spPr>
      <dgm:t>
        <a:bodyPr/>
        <a:lstStyle/>
        <a:p>
          <a:r>
            <a:rPr lang="zh-CN" altLang="en-US" b="1" dirty="0" smtClean="0"/>
            <a:t>数据安全</a:t>
          </a:r>
          <a:endParaRPr lang="zh-CN" altLang="en-US" b="1" dirty="0"/>
        </a:p>
      </dgm:t>
    </dgm:pt>
    <dgm:pt modelId="{502BA6D6-970E-408A-A070-C2090DE038F9}" type="parTrans" cxnId="{01F0E387-74A1-4328-BF48-126BD076E275}">
      <dgm:prSet/>
      <dgm:spPr/>
      <dgm:t>
        <a:bodyPr/>
        <a:lstStyle/>
        <a:p>
          <a:endParaRPr lang="zh-CN" altLang="en-US" b="1"/>
        </a:p>
      </dgm:t>
    </dgm:pt>
    <dgm:pt modelId="{02FF9BAD-6440-4E9F-83C4-DB34FDF48142}" type="sibTrans" cxnId="{01F0E387-74A1-4328-BF48-126BD076E275}">
      <dgm:prSet/>
      <dgm:spPr/>
      <dgm:t>
        <a:bodyPr/>
        <a:lstStyle/>
        <a:p>
          <a:endParaRPr lang="zh-CN" altLang="en-US" b="1"/>
        </a:p>
      </dgm:t>
    </dgm:pt>
    <dgm:pt modelId="{60D9F9C8-8F87-4345-9C8D-56BFD7C8D6A3}">
      <dgm:prSet phldrT="[文本]"/>
      <dgm:spPr>
        <a:solidFill>
          <a:schemeClr val="accent3">
            <a:lumMod val="95000"/>
            <a:alpha val="90000"/>
          </a:schemeClr>
        </a:solidFill>
      </dgm:spPr>
      <dgm:t>
        <a:bodyPr/>
        <a:lstStyle/>
        <a:p>
          <a:r>
            <a:rPr lang="zh-CN" altLang="en-US" b="1" dirty="0" smtClean="0">
              <a:latin typeface="微软雅黑" panose="020B0503020204020204" pitchFamily="34" charset="-122"/>
              <a:ea typeface="微软雅黑" panose="020B0503020204020204" pitchFamily="34" charset="-122"/>
              <a:cs typeface="Segoe UI Black" panose="020B0A02040204020203" pitchFamily="34" charset="0"/>
            </a:rPr>
            <a:t>没有加密设施。</a:t>
          </a:r>
          <a:endParaRPr lang="zh-CN" altLang="en-US" b="1" dirty="0">
            <a:latin typeface="微软雅黑" panose="020B0503020204020204" pitchFamily="34" charset="-122"/>
            <a:ea typeface="微软雅黑" panose="020B0503020204020204" pitchFamily="34" charset="-122"/>
            <a:cs typeface="Segoe UI Black" panose="020B0A02040204020203" pitchFamily="34" charset="0"/>
          </a:endParaRPr>
        </a:p>
      </dgm:t>
    </dgm:pt>
    <dgm:pt modelId="{414B25A3-C082-4487-911D-80405DFE337B}" type="parTrans" cxnId="{B725AA85-E833-47D3-A261-A241845F364C}">
      <dgm:prSet/>
      <dgm:spPr/>
      <dgm:t>
        <a:bodyPr/>
        <a:lstStyle/>
        <a:p>
          <a:endParaRPr lang="zh-CN" altLang="en-US" b="1"/>
        </a:p>
      </dgm:t>
    </dgm:pt>
    <dgm:pt modelId="{AD20D186-3B2A-4E78-B668-2367348E3ECF}" type="sibTrans" cxnId="{B725AA85-E833-47D3-A261-A241845F364C}">
      <dgm:prSet/>
      <dgm:spPr/>
      <dgm:t>
        <a:bodyPr/>
        <a:lstStyle/>
        <a:p>
          <a:endParaRPr lang="zh-CN" altLang="en-US" b="1"/>
        </a:p>
      </dgm:t>
    </dgm:pt>
    <dgm:pt modelId="{134818D9-1E66-4ABC-B162-B2CFCDA7D35F}" type="pres">
      <dgm:prSet presAssocID="{2C467607-D721-4D58-9B83-B1BE31AC7FF4}" presName="Name0" presStyleCnt="0">
        <dgm:presLayoutVars>
          <dgm:dir/>
          <dgm:animLvl val="lvl"/>
          <dgm:resizeHandles val="exact"/>
        </dgm:presLayoutVars>
      </dgm:prSet>
      <dgm:spPr/>
      <dgm:t>
        <a:bodyPr/>
        <a:lstStyle/>
        <a:p>
          <a:endParaRPr lang="zh-CN" altLang="en-US"/>
        </a:p>
      </dgm:t>
    </dgm:pt>
    <dgm:pt modelId="{6D2FF36C-5558-4587-91A3-07587A34980D}" type="pres">
      <dgm:prSet presAssocID="{5FA1452F-CFC7-42C1-B95E-AA67C0A31D72}" presName="linNode" presStyleCnt="0"/>
      <dgm:spPr/>
    </dgm:pt>
    <dgm:pt modelId="{9C22C621-FA13-47CB-B56E-E9E99E6B94EE}" type="pres">
      <dgm:prSet presAssocID="{5FA1452F-CFC7-42C1-B95E-AA67C0A31D72}" presName="parentText" presStyleLbl="node1" presStyleIdx="0" presStyleCnt="4">
        <dgm:presLayoutVars>
          <dgm:chMax val="1"/>
          <dgm:bulletEnabled val="1"/>
        </dgm:presLayoutVars>
      </dgm:prSet>
      <dgm:spPr/>
      <dgm:t>
        <a:bodyPr/>
        <a:lstStyle/>
        <a:p>
          <a:endParaRPr lang="zh-CN" altLang="en-US"/>
        </a:p>
      </dgm:t>
    </dgm:pt>
    <dgm:pt modelId="{67E12DAE-B2C5-4707-9605-A5B5A706813B}" type="pres">
      <dgm:prSet presAssocID="{5FA1452F-CFC7-42C1-B95E-AA67C0A31D72}" presName="descendantText" presStyleLbl="alignAccFollowNode1" presStyleIdx="0" presStyleCnt="4">
        <dgm:presLayoutVars>
          <dgm:bulletEnabled val="1"/>
        </dgm:presLayoutVars>
      </dgm:prSet>
      <dgm:spPr/>
      <dgm:t>
        <a:bodyPr/>
        <a:lstStyle/>
        <a:p>
          <a:endParaRPr lang="zh-CN" altLang="en-US"/>
        </a:p>
      </dgm:t>
    </dgm:pt>
    <dgm:pt modelId="{4A0EC4B5-35E6-42EB-A544-A2834CF3A061}" type="pres">
      <dgm:prSet presAssocID="{DBEDB130-AD89-4108-8F68-8734FC653AC1}" presName="sp" presStyleCnt="0"/>
      <dgm:spPr/>
    </dgm:pt>
    <dgm:pt modelId="{8734E5EF-FEC9-4D5A-9BD9-11A3E8ABC21A}" type="pres">
      <dgm:prSet presAssocID="{09DC99DC-3D03-4D45-84BD-9D9645CBCDC6}" presName="linNode" presStyleCnt="0"/>
      <dgm:spPr/>
    </dgm:pt>
    <dgm:pt modelId="{0A16A924-2320-4339-A44E-C0A2C995BFD5}" type="pres">
      <dgm:prSet presAssocID="{09DC99DC-3D03-4D45-84BD-9D9645CBCDC6}" presName="parentText" presStyleLbl="node1" presStyleIdx="1" presStyleCnt="4">
        <dgm:presLayoutVars>
          <dgm:chMax val="1"/>
          <dgm:bulletEnabled val="1"/>
        </dgm:presLayoutVars>
      </dgm:prSet>
      <dgm:spPr/>
      <dgm:t>
        <a:bodyPr/>
        <a:lstStyle/>
        <a:p>
          <a:endParaRPr lang="zh-CN" altLang="en-US"/>
        </a:p>
      </dgm:t>
    </dgm:pt>
    <dgm:pt modelId="{2B1BCC4C-E175-4318-9C19-3869168C1FD3}" type="pres">
      <dgm:prSet presAssocID="{09DC99DC-3D03-4D45-84BD-9D9645CBCDC6}" presName="descendantText" presStyleLbl="alignAccFollowNode1" presStyleIdx="1" presStyleCnt="4">
        <dgm:presLayoutVars>
          <dgm:bulletEnabled val="1"/>
        </dgm:presLayoutVars>
      </dgm:prSet>
      <dgm:spPr/>
      <dgm:t>
        <a:bodyPr/>
        <a:lstStyle/>
        <a:p>
          <a:endParaRPr lang="zh-CN" altLang="en-US"/>
        </a:p>
      </dgm:t>
    </dgm:pt>
    <dgm:pt modelId="{A07A7D11-45EA-4BFB-BA13-2462DBE44CF0}" type="pres">
      <dgm:prSet presAssocID="{2B416E41-AE6A-4918-A98A-75F7E6E950B6}" presName="sp" presStyleCnt="0"/>
      <dgm:spPr/>
    </dgm:pt>
    <dgm:pt modelId="{CBBD0EDE-C4E1-43F7-9B74-12EA868B41ED}" type="pres">
      <dgm:prSet presAssocID="{749CC7ED-9B68-47A9-9B9F-1BE51349D741}" presName="linNode" presStyleCnt="0"/>
      <dgm:spPr/>
    </dgm:pt>
    <dgm:pt modelId="{B66FC07A-E6D6-4A09-A09B-3DB1B80814F1}" type="pres">
      <dgm:prSet presAssocID="{749CC7ED-9B68-47A9-9B9F-1BE51349D741}" presName="parentText" presStyleLbl="node1" presStyleIdx="2" presStyleCnt="4">
        <dgm:presLayoutVars>
          <dgm:chMax val="1"/>
          <dgm:bulletEnabled val="1"/>
        </dgm:presLayoutVars>
      </dgm:prSet>
      <dgm:spPr/>
      <dgm:t>
        <a:bodyPr/>
        <a:lstStyle/>
        <a:p>
          <a:endParaRPr lang="zh-CN" altLang="en-US"/>
        </a:p>
      </dgm:t>
    </dgm:pt>
    <dgm:pt modelId="{AF224A22-BB24-4C9E-B6F8-58F46B92A6E6}" type="pres">
      <dgm:prSet presAssocID="{749CC7ED-9B68-47A9-9B9F-1BE51349D741}" presName="descendantText" presStyleLbl="alignAccFollowNode1" presStyleIdx="2" presStyleCnt="4" custLinFactNeighborX="-1564" custLinFactNeighborY="-284">
        <dgm:presLayoutVars>
          <dgm:bulletEnabled val="1"/>
        </dgm:presLayoutVars>
      </dgm:prSet>
      <dgm:spPr/>
      <dgm:t>
        <a:bodyPr/>
        <a:lstStyle/>
        <a:p>
          <a:endParaRPr lang="zh-CN" altLang="en-US"/>
        </a:p>
      </dgm:t>
    </dgm:pt>
    <dgm:pt modelId="{2408FD6C-CC36-45BB-ADBE-EDD798C0EB50}" type="pres">
      <dgm:prSet presAssocID="{FC1DEE1C-4AEC-492D-967A-7A5A9B18F414}" presName="sp" presStyleCnt="0"/>
      <dgm:spPr/>
    </dgm:pt>
    <dgm:pt modelId="{8E2F3E11-10A1-4E37-901F-AD2955420529}" type="pres">
      <dgm:prSet presAssocID="{9E5C660A-596A-4918-99BD-0A93C604704E}" presName="linNode" presStyleCnt="0"/>
      <dgm:spPr/>
    </dgm:pt>
    <dgm:pt modelId="{37E9CE8E-9335-4F5E-B7C0-6611F53B0293}" type="pres">
      <dgm:prSet presAssocID="{9E5C660A-596A-4918-99BD-0A93C604704E}" presName="parentText" presStyleLbl="node1" presStyleIdx="3" presStyleCnt="4">
        <dgm:presLayoutVars>
          <dgm:chMax val="1"/>
          <dgm:bulletEnabled val="1"/>
        </dgm:presLayoutVars>
      </dgm:prSet>
      <dgm:spPr/>
      <dgm:t>
        <a:bodyPr/>
        <a:lstStyle/>
        <a:p>
          <a:endParaRPr lang="zh-CN" altLang="en-US"/>
        </a:p>
      </dgm:t>
    </dgm:pt>
    <dgm:pt modelId="{0C1B64C0-F37C-4D0F-961A-28955F8D8F79}" type="pres">
      <dgm:prSet presAssocID="{9E5C660A-596A-4918-99BD-0A93C604704E}" presName="descendantText" presStyleLbl="alignAccFollowNode1" presStyleIdx="3" presStyleCnt="4" custLinFactNeighborX="-1564" custLinFactNeighborY="-284">
        <dgm:presLayoutVars>
          <dgm:bulletEnabled val="1"/>
        </dgm:presLayoutVars>
      </dgm:prSet>
      <dgm:spPr/>
      <dgm:t>
        <a:bodyPr/>
        <a:lstStyle/>
        <a:p>
          <a:endParaRPr lang="zh-CN" altLang="en-US"/>
        </a:p>
      </dgm:t>
    </dgm:pt>
  </dgm:ptLst>
  <dgm:cxnLst>
    <dgm:cxn modelId="{8E47CF15-3E74-41D9-A111-052A2039046B}" type="presOf" srcId="{09DC99DC-3D03-4D45-84BD-9D9645CBCDC6}" destId="{0A16A924-2320-4339-A44E-C0A2C995BFD5}" srcOrd="0" destOrd="0" presId="urn:microsoft.com/office/officeart/2005/8/layout/vList5"/>
    <dgm:cxn modelId="{41BA4C94-5DD3-45AB-A440-947390AA2D21}" srcId="{749CC7ED-9B68-47A9-9B9F-1BE51349D741}" destId="{D512F564-92D7-4CCD-9BB4-BB9E3A898019}" srcOrd="0" destOrd="0" parTransId="{3B94D2BA-F3F2-4C2F-BFE5-169382BD0FC1}" sibTransId="{130FF550-0D6D-41D8-BF8C-D2FBC0C83976}"/>
    <dgm:cxn modelId="{9BE6C34B-A5A0-41CC-A024-8B3F3A177E5D}" srcId="{2C467607-D721-4D58-9B83-B1BE31AC7FF4}" destId="{749CC7ED-9B68-47A9-9B9F-1BE51349D741}" srcOrd="2" destOrd="0" parTransId="{7F8FE4E3-A7CA-4A32-A4AE-91CC7067D5F3}" sibTransId="{FC1DEE1C-4AEC-492D-967A-7A5A9B18F414}"/>
    <dgm:cxn modelId="{66052AF7-D132-4BE8-A081-6817A4061D92}" type="presOf" srcId="{9E5C660A-596A-4918-99BD-0A93C604704E}" destId="{37E9CE8E-9335-4F5E-B7C0-6611F53B0293}" srcOrd="0" destOrd="0" presId="urn:microsoft.com/office/officeart/2005/8/layout/vList5"/>
    <dgm:cxn modelId="{14A4D370-70F9-4BBE-9512-D6773F1BBAFE}" type="presOf" srcId="{60D9F9C8-8F87-4345-9C8D-56BFD7C8D6A3}" destId="{0C1B64C0-F37C-4D0F-961A-28955F8D8F79}" srcOrd="0" destOrd="0" presId="urn:microsoft.com/office/officeart/2005/8/layout/vList5"/>
    <dgm:cxn modelId="{8FC0F10D-59EF-497F-86C7-B987E398E5E5}" type="presOf" srcId="{2C467607-D721-4D58-9B83-B1BE31AC7FF4}" destId="{134818D9-1E66-4ABC-B162-B2CFCDA7D35F}" srcOrd="0" destOrd="0" presId="urn:microsoft.com/office/officeart/2005/8/layout/vList5"/>
    <dgm:cxn modelId="{9592E78F-8EA8-47E6-B25E-0929FED5641D}" srcId="{09DC99DC-3D03-4D45-84BD-9D9645CBCDC6}" destId="{B123083E-1363-45A6-81FD-7DDCF1D7A5CC}" srcOrd="0" destOrd="0" parTransId="{086FF295-AB62-48A3-B981-95C954DEF96F}" sibTransId="{CD1A8807-3F8E-40CA-B1CF-9B5B4728B01C}"/>
    <dgm:cxn modelId="{B725AA85-E833-47D3-A261-A241845F364C}" srcId="{9E5C660A-596A-4918-99BD-0A93C604704E}" destId="{60D9F9C8-8F87-4345-9C8D-56BFD7C8D6A3}" srcOrd="0" destOrd="0" parTransId="{414B25A3-C082-4487-911D-80405DFE337B}" sibTransId="{AD20D186-3B2A-4E78-B668-2367348E3ECF}"/>
    <dgm:cxn modelId="{93CF801B-C4DD-46EA-B487-02C54168098B}" srcId="{2C467607-D721-4D58-9B83-B1BE31AC7FF4}" destId="{5FA1452F-CFC7-42C1-B95E-AA67C0A31D72}" srcOrd="0" destOrd="0" parTransId="{EB08A579-F5A3-4469-8E8E-643BE44521CD}" sibTransId="{DBEDB130-AD89-4108-8F68-8734FC653AC1}"/>
    <dgm:cxn modelId="{A79D3343-DE76-477A-B935-190223A73855}" type="presOf" srcId="{D4079FE5-B415-4C0E-B57D-6392B63ED1DE}" destId="{67E12DAE-B2C5-4707-9605-A5B5A706813B}" srcOrd="0" destOrd="0" presId="urn:microsoft.com/office/officeart/2005/8/layout/vList5"/>
    <dgm:cxn modelId="{62667904-998A-4E16-A6A8-24B6002AB6A9}" type="presOf" srcId="{5FA1452F-CFC7-42C1-B95E-AA67C0A31D72}" destId="{9C22C621-FA13-47CB-B56E-E9E99E6B94EE}" srcOrd="0" destOrd="0" presId="urn:microsoft.com/office/officeart/2005/8/layout/vList5"/>
    <dgm:cxn modelId="{01F0E387-74A1-4328-BF48-126BD076E275}" srcId="{2C467607-D721-4D58-9B83-B1BE31AC7FF4}" destId="{9E5C660A-596A-4918-99BD-0A93C604704E}" srcOrd="3" destOrd="0" parTransId="{502BA6D6-970E-408A-A070-C2090DE038F9}" sibTransId="{02FF9BAD-6440-4E9F-83C4-DB34FDF48142}"/>
    <dgm:cxn modelId="{5D1252B4-B099-4CE1-AE44-E55F4BD41CA3}" type="presOf" srcId="{D512F564-92D7-4CCD-9BB4-BB9E3A898019}" destId="{AF224A22-BB24-4C9E-B6F8-58F46B92A6E6}" srcOrd="0" destOrd="0" presId="urn:microsoft.com/office/officeart/2005/8/layout/vList5"/>
    <dgm:cxn modelId="{C8B1989D-BDDC-4D86-9816-34934F525144}" srcId="{5FA1452F-CFC7-42C1-B95E-AA67C0A31D72}" destId="{D4079FE5-B415-4C0E-B57D-6392B63ED1DE}" srcOrd="0" destOrd="0" parTransId="{3D558820-AFD9-4F3D-AE17-7699E3D8945D}" sibTransId="{06255D86-5DEF-4B06-8CE7-22B9B1BFE481}"/>
    <dgm:cxn modelId="{AA6C1CCB-1983-4ACD-BBD3-0FFBB2996FA3}" type="presOf" srcId="{749CC7ED-9B68-47A9-9B9F-1BE51349D741}" destId="{B66FC07A-E6D6-4A09-A09B-3DB1B80814F1}" srcOrd="0" destOrd="0" presId="urn:microsoft.com/office/officeart/2005/8/layout/vList5"/>
    <dgm:cxn modelId="{9B7D1F43-209D-45A2-92D7-C485B93E263E}" srcId="{2C467607-D721-4D58-9B83-B1BE31AC7FF4}" destId="{09DC99DC-3D03-4D45-84BD-9D9645CBCDC6}" srcOrd="1" destOrd="0" parTransId="{B567FD8C-2CD7-4FE3-B423-3512E60379EB}" sibTransId="{2B416E41-AE6A-4918-A98A-75F7E6E950B6}"/>
    <dgm:cxn modelId="{C29B2D4A-49A5-48DD-AE52-0F8B5C48EE5A}" type="presOf" srcId="{B123083E-1363-45A6-81FD-7DDCF1D7A5CC}" destId="{2B1BCC4C-E175-4318-9C19-3869168C1FD3}" srcOrd="0" destOrd="0" presId="urn:microsoft.com/office/officeart/2005/8/layout/vList5"/>
    <dgm:cxn modelId="{54D87723-69EA-4F44-9844-C0B0D634B927}" type="presParOf" srcId="{134818D9-1E66-4ABC-B162-B2CFCDA7D35F}" destId="{6D2FF36C-5558-4587-91A3-07587A34980D}" srcOrd="0" destOrd="0" presId="urn:microsoft.com/office/officeart/2005/8/layout/vList5"/>
    <dgm:cxn modelId="{2BE82845-6247-457F-83ED-88A90535478C}" type="presParOf" srcId="{6D2FF36C-5558-4587-91A3-07587A34980D}" destId="{9C22C621-FA13-47CB-B56E-E9E99E6B94EE}" srcOrd="0" destOrd="0" presId="urn:microsoft.com/office/officeart/2005/8/layout/vList5"/>
    <dgm:cxn modelId="{22AF7371-A4B8-4019-AD51-7300C9C3EA52}" type="presParOf" srcId="{6D2FF36C-5558-4587-91A3-07587A34980D}" destId="{67E12DAE-B2C5-4707-9605-A5B5A706813B}" srcOrd="1" destOrd="0" presId="urn:microsoft.com/office/officeart/2005/8/layout/vList5"/>
    <dgm:cxn modelId="{249F99E5-C936-4A26-BEF0-06121ADB872D}" type="presParOf" srcId="{134818D9-1E66-4ABC-B162-B2CFCDA7D35F}" destId="{4A0EC4B5-35E6-42EB-A544-A2834CF3A061}" srcOrd="1" destOrd="0" presId="urn:microsoft.com/office/officeart/2005/8/layout/vList5"/>
    <dgm:cxn modelId="{1EFD99DC-83FC-4696-9334-C6C2C930BDD1}" type="presParOf" srcId="{134818D9-1E66-4ABC-B162-B2CFCDA7D35F}" destId="{8734E5EF-FEC9-4D5A-9BD9-11A3E8ABC21A}" srcOrd="2" destOrd="0" presId="urn:microsoft.com/office/officeart/2005/8/layout/vList5"/>
    <dgm:cxn modelId="{B97A7843-F740-43B8-BADF-3A5A678CA856}" type="presParOf" srcId="{8734E5EF-FEC9-4D5A-9BD9-11A3E8ABC21A}" destId="{0A16A924-2320-4339-A44E-C0A2C995BFD5}" srcOrd="0" destOrd="0" presId="urn:microsoft.com/office/officeart/2005/8/layout/vList5"/>
    <dgm:cxn modelId="{3976978E-BAE9-4C05-B835-9E8976FC1ADB}" type="presParOf" srcId="{8734E5EF-FEC9-4D5A-9BD9-11A3E8ABC21A}" destId="{2B1BCC4C-E175-4318-9C19-3869168C1FD3}" srcOrd="1" destOrd="0" presId="urn:microsoft.com/office/officeart/2005/8/layout/vList5"/>
    <dgm:cxn modelId="{85117A8B-06CF-43AE-A6B6-D466A485CD36}" type="presParOf" srcId="{134818D9-1E66-4ABC-B162-B2CFCDA7D35F}" destId="{A07A7D11-45EA-4BFB-BA13-2462DBE44CF0}" srcOrd="3" destOrd="0" presId="urn:microsoft.com/office/officeart/2005/8/layout/vList5"/>
    <dgm:cxn modelId="{757F645A-FA84-4CDE-B815-045196DEF054}" type="presParOf" srcId="{134818D9-1E66-4ABC-B162-B2CFCDA7D35F}" destId="{CBBD0EDE-C4E1-43F7-9B74-12EA868B41ED}" srcOrd="4" destOrd="0" presId="urn:microsoft.com/office/officeart/2005/8/layout/vList5"/>
    <dgm:cxn modelId="{A56CFC2D-E7DA-4AA3-AE33-EFE0A7B553FB}" type="presParOf" srcId="{CBBD0EDE-C4E1-43F7-9B74-12EA868B41ED}" destId="{B66FC07A-E6D6-4A09-A09B-3DB1B80814F1}" srcOrd="0" destOrd="0" presId="urn:microsoft.com/office/officeart/2005/8/layout/vList5"/>
    <dgm:cxn modelId="{1AC16BF3-61F9-4F82-BBEB-978B0F7BF547}" type="presParOf" srcId="{CBBD0EDE-C4E1-43F7-9B74-12EA868B41ED}" destId="{AF224A22-BB24-4C9E-B6F8-58F46B92A6E6}" srcOrd="1" destOrd="0" presId="urn:microsoft.com/office/officeart/2005/8/layout/vList5"/>
    <dgm:cxn modelId="{74F1BD5D-2EC2-4F8D-8358-0AB982283770}" type="presParOf" srcId="{134818D9-1E66-4ABC-B162-B2CFCDA7D35F}" destId="{2408FD6C-CC36-45BB-ADBE-EDD798C0EB50}" srcOrd="5" destOrd="0" presId="urn:microsoft.com/office/officeart/2005/8/layout/vList5"/>
    <dgm:cxn modelId="{3A286C41-3FF1-4124-B332-02F684C8F289}" type="presParOf" srcId="{134818D9-1E66-4ABC-B162-B2CFCDA7D35F}" destId="{8E2F3E11-10A1-4E37-901F-AD2955420529}" srcOrd="6" destOrd="0" presId="urn:microsoft.com/office/officeart/2005/8/layout/vList5"/>
    <dgm:cxn modelId="{9949D3DC-20B2-4030-BE85-BDDD11B66D62}" type="presParOf" srcId="{8E2F3E11-10A1-4E37-901F-AD2955420529}" destId="{37E9CE8E-9335-4F5E-B7C0-6611F53B0293}" srcOrd="0" destOrd="0" presId="urn:microsoft.com/office/officeart/2005/8/layout/vList5"/>
    <dgm:cxn modelId="{5F576A7A-3E38-492D-9405-2F283A1E39CF}" type="presParOf" srcId="{8E2F3E11-10A1-4E37-901F-AD2955420529}" destId="{0C1B64C0-F37C-4D0F-961A-28955F8D8F79}"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659829-4B8D-4EA2-8153-AEE92F041E07}"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5412E8CD-51D9-441F-86A4-F11E015DB62B}">
      <dgm:prSet phldrT="[文本]" custT="1"/>
      <dgm:spPr>
        <a:solidFill>
          <a:schemeClr val="bg1">
            <a:lumMod val="85000"/>
          </a:schemeClr>
        </a:solidFill>
      </dgm:spPr>
      <dgm:t>
        <a:bodyPr/>
        <a:lstStyle/>
        <a:p>
          <a:r>
            <a:rPr lang="zh-CN" altLang="en-US" sz="2400" b="1" dirty="0" smtClean="0">
              <a:solidFill>
                <a:schemeClr val="accent6">
                  <a:lumMod val="75000"/>
                </a:schemeClr>
              </a:solidFill>
            </a:rPr>
            <a:t>陕西政务云平台</a:t>
          </a:r>
          <a:endParaRPr lang="zh-CN" altLang="en-US" sz="2400" b="1" dirty="0">
            <a:solidFill>
              <a:schemeClr val="accent6">
                <a:lumMod val="75000"/>
              </a:schemeClr>
            </a:solidFill>
          </a:endParaRPr>
        </a:p>
      </dgm:t>
    </dgm:pt>
    <dgm:pt modelId="{B73119E6-3934-477B-A444-63C36A6054E3}" type="parTrans" cxnId="{EB6BBC36-F3CD-4796-8908-DD1EE63FEE50}">
      <dgm:prSet/>
      <dgm:spPr/>
      <dgm:t>
        <a:bodyPr/>
        <a:lstStyle/>
        <a:p>
          <a:endParaRPr lang="zh-CN" altLang="en-US" b="1">
            <a:solidFill>
              <a:schemeClr val="accent6">
                <a:lumMod val="75000"/>
              </a:schemeClr>
            </a:solidFill>
          </a:endParaRPr>
        </a:p>
      </dgm:t>
    </dgm:pt>
    <dgm:pt modelId="{1AD6E2B5-9D5F-4F2C-8127-7676482BDD81}" type="sibTrans" cxnId="{EB6BBC36-F3CD-4796-8908-DD1EE63FEE50}">
      <dgm:prSet/>
      <dgm:spPr/>
      <dgm:t>
        <a:bodyPr/>
        <a:lstStyle/>
        <a:p>
          <a:endParaRPr lang="zh-CN" altLang="en-US" b="1">
            <a:solidFill>
              <a:schemeClr val="accent6">
                <a:lumMod val="75000"/>
              </a:schemeClr>
            </a:solidFill>
          </a:endParaRPr>
        </a:p>
      </dgm:t>
    </dgm:pt>
    <dgm:pt modelId="{34E00892-9AEF-4921-AE81-EEC0A35EB408}">
      <dgm:prSet phldrT="[文本]" custT="1"/>
      <dgm:spPr>
        <a:solidFill>
          <a:schemeClr val="accent6">
            <a:lumMod val="40000"/>
            <a:lumOff val="60000"/>
            <a:alpha val="86000"/>
          </a:schemeClr>
        </a:solidFill>
      </dgm:spPr>
      <dgm:t>
        <a:bodyPr/>
        <a:lstStyle/>
        <a:p>
          <a:endParaRPr lang="en-US" altLang="zh-CN" sz="2400" b="1" dirty="0" smtClean="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b="1"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云资源监督管理平台建设</a:t>
          </a:r>
          <a:endParaRPr lang="zh-CN" altLang="en-US" sz="2400" b="1" dirty="0">
            <a:solidFill>
              <a:srgbClr val="FF0000"/>
            </a:solidFill>
          </a:endParaRPr>
        </a:p>
      </dgm:t>
    </dgm:pt>
    <dgm:pt modelId="{1648357A-7A82-4E08-B1F4-495FF2B54BB2}" type="parTrans" cxnId="{E1D660AD-B77F-4C03-8DA0-3C4E1A0F5627}">
      <dgm:prSet/>
      <dgm:spPr/>
      <dgm:t>
        <a:bodyPr/>
        <a:lstStyle/>
        <a:p>
          <a:endParaRPr lang="zh-CN" altLang="en-US" b="1">
            <a:solidFill>
              <a:schemeClr val="accent6">
                <a:lumMod val="75000"/>
              </a:schemeClr>
            </a:solidFill>
          </a:endParaRPr>
        </a:p>
      </dgm:t>
    </dgm:pt>
    <dgm:pt modelId="{8003E4EE-F648-43F9-8C2B-1A93240FBC3F}" type="sibTrans" cxnId="{E1D660AD-B77F-4C03-8DA0-3C4E1A0F5627}">
      <dgm:prSet/>
      <dgm:spPr/>
      <dgm:t>
        <a:bodyPr/>
        <a:lstStyle/>
        <a:p>
          <a:endParaRPr lang="zh-CN" altLang="en-US" b="1">
            <a:solidFill>
              <a:schemeClr val="accent6">
                <a:lumMod val="75000"/>
              </a:schemeClr>
            </a:solidFill>
          </a:endParaRPr>
        </a:p>
      </dgm:t>
    </dgm:pt>
    <dgm:pt modelId="{8A4C1894-DCD9-40CC-BE1B-245C7DEF1FD2}">
      <dgm:prSet phldrT="[文本]" custT="1"/>
      <dgm:spPr>
        <a:solidFill>
          <a:schemeClr val="accent6">
            <a:lumMod val="40000"/>
            <a:lumOff val="60000"/>
            <a:alpha val="86000"/>
          </a:schemeClr>
        </a:solidFill>
      </dgm:spPr>
      <dgm:t>
        <a:bodyPr/>
        <a:lstStyle/>
        <a:p>
          <a:endParaRPr lang="en-US" altLang="zh-CN" sz="2400" b="1" dirty="0" smtClean="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b="1"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统一运维系统建设和完善</a:t>
          </a:r>
          <a:endParaRPr lang="zh-CN" altLang="en-US" sz="2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dgm:t>
    </dgm:pt>
    <dgm:pt modelId="{B1229E58-DCA5-4695-BBFC-6EFE3B006DA4}" type="parTrans" cxnId="{C2AD3A66-709C-4759-828B-78EDA7B29E66}">
      <dgm:prSet/>
      <dgm:spPr/>
      <dgm:t>
        <a:bodyPr/>
        <a:lstStyle/>
        <a:p>
          <a:endParaRPr lang="zh-CN" altLang="en-US" b="1">
            <a:solidFill>
              <a:schemeClr val="accent6">
                <a:lumMod val="75000"/>
              </a:schemeClr>
            </a:solidFill>
          </a:endParaRPr>
        </a:p>
      </dgm:t>
    </dgm:pt>
    <dgm:pt modelId="{42FC21D5-E089-40C9-8437-8EC381702544}" type="sibTrans" cxnId="{C2AD3A66-709C-4759-828B-78EDA7B29E66}">
      <dgm:prSet/>
      <dgm:spPr/>
      <dgm:t>
        <a:bodyPr/>
        <a:lstStyle/>
        <a:p>
          <a:endParaRPr lang="zh-CN" altLang="en-US" b="1">
            <a:solidFill>
              <a:schemeClr val="accent6">
                <a:lumMod val="75000"/>
              </a:schemeClr>
            </a:solidFill>
          </a:endParaRPr>
        </a:p>
      </dgm:t>
    </dgm:pt>
    <dgm:pt modelId="{96A13BA1-CCE1-46B3-8B47-7659A390FC22}">
      <dgm:prSet phldrT="[文本]" custT="1"/>
      <dgm:spPr>
        <a:solidFill>
          <a:schemeClr val="accent6">
            <a:lumMod val="40000"/>
            <a:lumOff val="60000"/>
            <a:alpha val="86000"/>
          </a:schemeClr>
        </a:solidFill>
      </dgm:spPr>
      <dgm:t>
        <a:bodyPr/>
        <a:lstStyle/>
        <a:p>
          <a:r>
            <a:rPr lang="zh-CN" altLang="en-US" sz="2400" b="1"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政务数据交换共享平台建设和完善</a:t>
          </a:r>
          <a:endParaRPr lang="zh-CN" altLang="en-US" sz="2400" b="1" dirty="0">
            <a:solidFill>
              <a:srgbClr val="FF0000"/>
            </a:solidFill>
          </a:endParaRPr>
        </a:p>
      </dgm:t>
    </dgm:pt>
    <dgm:pt modelId="{CDF8DCB8-6427-42D7-88E9-832A6B8DDE2E}" type="parTrans" cxnId="{DCE7678F-72B3-44F1-A030-E3F113DC1FA4}">
      <dgm:prSet/>
      <dgm:spPr/>
      <dgm:t>
        <a:bodyPr/>
        <a:lstStyle/>
        <a:p>
          <a:endParaRPr lang="zh-CN" altLang="en-US" b="1">
            <a:solidFill>
              <a:schemeClr val="accent6">
                <a:lumMod val="75000"/>
              </a:schemeClr>
            </a:solidFill>
          </a:endParaRPr>
        </a:p>
      </dgm:t>
    </dgm:pt>
    <dgm:pt modelId="{35BC4F73-7E1C-4C37-A81D-DCA8D38625EE}" type="sibTrans" cxnId="{DCE7678F-72B3-44F1-A030-E3F113DC1FA4}">
      <dgm:prSet/>
      <dgm:spPr/>
      <dgm:t>
        <a:bodyPr/>
        <a:lstStyle/>
        <a:p>
          <a:endParaRPr lang="zh-CN" altLang="en-US" b="1">
            <a:solidFill>
              <a:schemeClr val="accent6">
                <a:lumMod val="75000"/>
              </a:schemeClr>
            </a:solidFill>
          </a:endParaRPr>
        </a:p>
      </dgm:t>
    </dgm:pt>
    <dgm:pt modelId="{77CD97A8-3229-44B5-8159-736016D42F7E}">
      <dgm:prSet phldrT="[文本]" custT="1"/>
      <dgm:spPr>
        <a:solidFill>
          <a:schemeClr val="accent6">
            <a:lumMod val="40000"/>
            <a:lumOff val="60000"/>
            <a:alpha val="86000"/>
          </a:schemeClr>
        </a:solidFill>
      </dgm:spPr>
      <dgm:t>
        <a:bodyPr/>
        <a:lstStyle/>
        <a:p>
          <a:r>
            <a:rPr lang="zh-CN" altLang="en-US" sz="2400" b="1"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云安全防控体系建设和完善</a:t>
          </a:r>
          <a:endParaRPr lang="zh-CN" altLang="en-US" sz="2400" b="1" dirty="0">
            <a:solidFill>
              <a:srgbClr val="FF0000"/>
            </a:solidFill>
          </a:endParaRPr>
        </a:p>
      </dgm:t>
    </dgm:pt>
    <dgm:pt modelId="{C0B66235-DF85-47F7-8E59-CD8AA913EBF3}" type="parTrans" cxnId="{EE5BD4B7-1FBA-45AB-8A7A-5B2D4497CFB6}">
      <dgm:prSet/>
      <dgm:spPr/>
      <dgm:t>
        <a:bodyPr/>
        <a:lstStyle/>
        <a:p>
          <a:endParaRPr lang="zh-CN" altLang="en-US" b="1">
            <a:solidFill>
              <a:schemeClr val="accent6">
                <a:lumMod val="75000"/>
              </a:schemeClr>
            </a:solidFill>
          </a:endParaRPr>
        </a:p>
      </dgm:t>
    </dgm:pt>
    <dgm:pt modelId="{875511DE-EF2C-47C6-834D-A4D4FCED8E91}" type="sibTrans" cxnId="{EE5BD4B7-1FBA-45AB-8A7A-5B2D4497CFB6}">
      <dgm:prSet/>
      <dgm:spPr/>
      <dgm:t>
        <a:bodyPr/>
        <a:lstStyle/>
        <a:p>
          <a:endParaRPr lang="zh-CN" altLang="en-US" b="1">
            <a:solidFill>
              <a:schemeClr val="accent6">
                <a:lumMod val="75000"/>
              </a:schemeClr>
            </a:solidFill>
          </a:endParaRPr>
        </a:p>
      </dgm:t>
    </dgm:pt>
    <dgm:pt modelId="{22F7F7A3-9118-4095-A58A-32C8F98CEF7F}" type="pres">
      <dgm:prSet presAssocID="{FF659829-4B8D-4EA2-8153-AEE92F041E07}" presName="diagram" presStyleCnt="0">
        <dgm:presLayoutVars>
          <dgm:chMax val="1"/>
          <dgm:dir/>
          <dgm:animLvl val="ctr"/>
          <dgm:resizeHandles val="exact"/>
        </dgm:presLayoutVars>
      </dgm:prSet>
      <dgm:spPr/>
      <dgm:t>
        <a:bodyPr/>
        <a:lstStyle/>
        <a:p>
          <a:endParaRPr lang="zh-CN" altLang="en-US"/>
        </a:p>
      </dgm:t>
    </dgm:pt>
    <dgm:pt modelId="{55D266A1-E367-47DF-BF17-7EA0C0BA86A9}" type="pres">
      <dgm:prSet presAssocID="{FF659829-4B8D-4EA2-8153-AEE92F041E07}" presName="matrix" presStyleCnt="0"/>
      <dgm:spPr/>
    </dgm:pt>
    <dgm:pt modelId="{54BE89F8-0443-4E28-AEF8-30C6A97E2346}" type="pres">
      <dgm:prSet presAssocID="{FF659829-4B8D-4EA2-8153-AEE92F041E07}" presName="tile1" presStyleLbl="node1" presStyleIdx="0" presStyleCnt="4" custLinFactNeighborX="-8712"/>
      <dgm:spPr/>
      <dgm:t>
        <a:bodyPr/>
        <a:lstStyle/>
        <a:p>
          <a:endParaRPr lang="zh-CN" altLang="en-US"/>
        </a:p>
      </dgm:t>
    </dgm:pt>
    <dgm:pt modelId="{A22D2630-5FEC-49A7-834C-2FA1E6CD9C8F}" type="pres">
      <dgm:prSet presAssocID="{FF659829-4B8D-4EA2-8153-AEE92F041E07}" presName="tile1text" presStyleLbl="node1" presStyleIdx="0" presStyleCnt="4">
        <dgm:presLayoutVars>
          <dgm:chMax val="0"/>
          <dgm:chPref val="0"/>
          <dgm:bulletEnabled val="1"/>
        </dgm:presLayoutVars>
      </dgm:prSet>
      <dgm:spPr/>
      <dgm:t>
        <a:bodyPr/>
        <a:lstStyle/>
        <a:p>
          <a:endParaRPr lang="zh-CN" altLang="en-US"/>
        </a:p>
      </dgm:t>
    </dgm:pt>
    <dgm:pt modelId="{AEBA635A-44DE-4B68-A5C8-9BE29A6E8366}" type="pres">
      <dgm:prSet presAssocID="{FF659829-4B8D-4EA2-8153-AEE92F041E07}" presName="tile2" presStyleLbl="node1" presStyleIdx="1" presStyleCnt="4"/>
      <dgm:spPr/>
      <dgm:t>
        <a:bodyPr/>
        <a:lstStyle/>
        <a:p>
          <a:endParaRPr lang="zh-CN" altLang="en-US"/>
        </a:p>
      </dgm:t>
    </dgm:pt>
    <dgm:pt modelId="{CEC95DC0-398C-4E77-AA08-5C7FA7B8A1E2}" type="pres">
      <dgm:prSet presAssocID="{FF659829-4B8D-4EA2-8153-AEE92F041E07}" presName="tile2text" presStyleLbl="node1" presStyleIdx="1" presStyleCnt="4">
        <dgm:presLayoutVars>
          <dgm:chMax val="0"/>
          <dgm:chPref val="0"/>
          <dgm:bulletEnabled val="1"/>
        </dgm:presLayoutVars>
      </dgm:prSet>
      <dgm:spPr/>
      <dgm:t>
        <a:bodyPr/>
        <a:lstStyle/>
        <a:p>
          <a:endParaRPr lang="zh-CN" altLang="en-US"/>
        </a:p>
      </dgm:t>
    </dgm:pt>
    <dgm:pt modelId="{35AB90EE-2DFA-43D9-9CF1-B12540E74A08}" type="pres">
      <dgm:prSet presAssocID="{FF659829-4B8D-4EA2-8153-AEE92F041E07}" presName="tile3" presStyleLbl="node1" presStyleIdx="2" presStyleCnt="4"/>
      <dgm:spPr/>
      <dgm:t>
        <a:bodyPr/>
        <a:lstStyle/>
        <a:p>
          <a:endParaRPr lang="zh-CN" altLang="en-US"/>
        </a:p>
      </dgm:t>
    </dgm:pt>
    <dgm:pt modelId="{5AF05BAB-7600-488C-BF26-FCBE92BD03BC}" type="pres">
      <dgm:prSet presAssocID="{FF659829-4B8D-4EA2-8153-AEE92F041E07}" presName="tile3text" presStyleLbl="node1" presStyleIdx="2" presStyleCnt="4">
        <dgm:presLayoutVars>
          <dgm:chMax val="0"/>
          <dgm:chPref val="0"/>
          <dgm:bulletEnabled val="1"/>
        </dgm:presLayoutVars>
      </dgm:prSet>
      <dgm:spPr/>
      <dgm:t>
        <a:bodyPr/>
        <a:lstStyle/>
        <a:p>
          <a:endParaRPr lang="zh-CN" altLang="en-US"/>
        </a:p>
      </dgm:t>
    </dgm:pt>
    <dgm:pt modelId="{4EB56369-0976-40EF-99B9-C06CEB004CD7}" type="pres">
      <dgm:prSet presAssocID="{FF659829-4B8D-4EA2-8153-AEE92F041E07}" presName="tile4" presStyleLbl="node1" presStyleIdx="3" presStyleCnt="4"/>
      <dgm:spPr/>
      <dgm:t>
        <a:bodyPr/>
        <a:lstStyle/>
        <a:p>
          <a:endParaRPr lang="zh-CN" altLang="en-US"/>
        </a:p>
      </dgm:t>
    </dgm:pt>
    <dgm:pt modelId="{D7FAC8BC-D353-480E-A950-BD7907C74551}" type="pres">
      <dgm:prSet presAssocID="{FF659829-4B8D-4EA2-8153-AEE92F041E07}" presName="tile4text" presStyleLbl="node1" presStyleIdx="3" presStyleCnt="4">
        <dgm:presLayoutVars>
          <dgm:chMax val="0"/>
          <dgm:chPref val="0"/>
          <dgm:bulletEnabled val="1"/>
        </dgm:presLayoutVars>
      </dgm:prSet>
      <dgm:spPr/>
      <dgm:t>
        <a:bodyPr/>
        <a:lstStyle/>
        <a:p>
          <a:endParaRPr lang="zh-CN" altLang="en-US"/>
        </a:p>
      </dgm:t>
    </dgm:pt>
    <dgm:pt modelId="{BFDA15CE-4ED8-4020-B1DD-BEE406D0C81F}" type="pres">
      <dgm:prSet presAssocID="{FF659829-4B8D-4EA2-8153-AEE92F041E07}" presName="centerTile" presStyleLbl="fgShp" presStyleIdx="0" presStyleCnt="1">
        <dgm:presLayoutVars>
          <dgm:chMax val="0"/>
          <dgm:chPref val="0"/>
        </dgm:presLayoutVars>
      </dgm:prSet>
      <dgm:spPr/>
      <dgm:t>
        <a:bodyPr/>
        <a:lstStyle/>
        <a:p>
          <a:endParaRPr lang="zh-CN" altLang="en-US"/>
        </a:p>
      </dgm:t>
    </dgm:pt>
  </dgm:ptLst>
  <dgm:cxnLst>
    <dgm:cxn modelId="{DCE7678F-72B3-44F1-A030-E3F113DC1FA4}" srcId="{5412E8CD-51D9-441F-86A4-F11E015DB62B}" destId="{96A13BA1-CCE1-46B3-8B47-7659A390FC22}" srcOrd="2" destOrd="0" parTransId="{CDF8DCB8-6427-42D7-88E9-832A6B8DDE2E}" sibTransId="{35BC4F73-7E1C-4C37-A81D-DCA8D38625EE}"/>
    <dgm:cxn modelId="{81A74F60-2B9B-43C3-B9DF-BDEE94A91637}" type="presOf" srcId="{34E00892-9AEF-4921-AE81-EEC0A35EB408}" destId="{54BE89F8-0443-4E28-AEF8-30C6A97E2346}" srcOrd="0" destOrd="0" presId="urn:microsoft.com/office/officeart/2005/8/layout/matrix1"/>
    <dgm:cxn modelId="{781353EE-02D9-446C-80E0-44C9566F2657}" type="presOf" srcId="{FF659829-4B8D-4EA2-8153-AEE92F041E07}" destId="{22F7F7A3-9118-4095-A58A-32C8F98CEF7F}" srcOrd="0" destOrd="0" presId="urn:microsoft.com/office/officeart/2005/8/layout/matrix1"/>
    <dgm:cxn modelId="{07AAA48B-6C8F-4192-86E2-6BBDAEE8A84E}" type="presOf" srcId="{77CD97A8-3229-44B5-8159-736016D42F7E}" destId="{4EB56369-0976-40EF-99B9-C06CEB004CD7}" srcOrd="0" destOrd="0" presId="urn:microsoft.com/office/officeart/2005/8/layout/matrix1"/>
    <dgm:cxn modelId="{90EB3FAC-D44B-43AC-9B70-ED195459405C}" type="presOf" srcId="{5412E8CD-51D9-441F-86A4-F11E015DB62B}" destId="{BFDA15CE-4ED8-4020-B1DD-BEE406D0C81F}" srcOrd="0" destOrd="0" presId="urn:microsoft.com/office/officeart/2005/8/layout/matrix1"/>
    <dgm:cxn modelId="{1D63816A-CFBD-49E0-86AA-0A63E0A5F71F}" type="presOf" srcId="{8A4C1894-DCD9-40CC-BE1B-245C7DEF1FD2}" destId="{CEC95DC0-398C-4E77-AA08-5C7FA7B8A1E2}" srcOrd="1" destOrd="0" presId="urn:microsoft.com/office/officeart/2005/8/layout/matrix1"/>
    <dgm:cxn modelId="{7C103FFE-4E8F-4D6E-A227-18945256E920}" type="presOf" srcId="{34E00892-9AEF-4921-AE81-EEC0A35EB408}" destId="{A22D2630-5FEC-49A7-834C-2FA1E6CD9C8F}" srcOrd="1" destOrd="0" presId="urn:microsoft.com/office/officeart/2005/8/layout/matrix1"/>
    <dgm:cxn modelId="{E36CA6BC-896B-468F-B724-4A04C4958591}" type="presOf" srcId="{96A13BA1-CCE1-46B3-8B47-7659A390FC22}" destId="{5AF05BAB-7600-488C-BF26-FCBE92BD03BC}" srcOrd="1" destOrd="0" presId="urn:microsoft.com/office/officeart/2005/8/layout/matrix1"/>
    <dgm:cxn modelId="{A7715A0D-E1CF-4867-ABBC-E700B227A00A}" type="presOf" srcId="{77CD97A8-3229-44B5-8159-736016D42F7E}" destId="{D7FAC8BC-D353-480E-A950-BD7907C74551}" srcOrd="1" destOrd="0" presId="urn:microsoft.com/office/officeart/2005/8/layout/matrix1"/>
    <dgm:cxn modelId="{EE5BD4B7-1FBA-45AB-8A7A-5B2D4497CFB6}" srcId="{5412E8CD-51D9-441F-86A4-F11E015DB62B}" destId="{77CD97A8-3229-44B5-8159-736016D42F7E}" srcOrd="3" destOrd="0" parTransId="{C0B66235-DF85-47F7-8E59-CD8AA913EBF3}" sibTransId="{875511DE-EF2C-47C6-834D-A4D4FCED8E91}"/>
    <dgm:cxn modelId="{E1D660AD-B77F-4C03-8DA0-3C4E1A0F5627}" srcId="{5412E8CD-51D9-441F-86A4-F11E015DB62B}" destId="{34E00892-9AEF-4921-AE81-EEC0A35EB408}" srcOrd="0" destOrd="0" parTransId="{1648357A-7A82-4E08-B1F4-495FF2B54BB2}" sibTransId="{8003E4EE-F648-43F9-8C2B-1A93240FBC3F}"/>
    <dgm:cxn modelId="{C2AD3A66-709C-4759-828B-78EDA7B29E66}" srcId="{5412E8CD-51D9-441F-86A4-F11E015DB62B}" destId="{8A4C1894-DCD9-40CC-BE1B-245C7DEF1FD2}" srcOrd="1" destOrd="0" parTransId="{B1229E58-DCA5-4695-BBFC-6EFE3B006DA4}" sibTransId="{42FC21D5-E089-40C9-8437-8EC381702544}"/>
    <dgm:cxn modelId="{EB6BBC36-F3CD-4796-8908-DD1EE63FEE50}" srcId="{FF659829-4B8D-4EA2-8153-AEE92F041E07}" destId="{5412E8CD-51D9-441F-86A4-F11E015DB62B}" srcOrd="0" destOrd="0" parTransId="{B73119E6-3934-477B-A444-63C36A6054E3}" sibTransId="{1AD6E2B5-9D5F-4F2C-8127-7676482BDD81}"/>
    <dgm:cxn modelId="{62A15F99-27D4-4FB3-9D9D-088509993699}" type="presOf" srcId="{8A4C1894-DCD9-40CC-BE1B-245C7DEF1FD2}" destId="{AEBA635A-44DE-4B68-A5C8-9BE29A6E8366}" srcOrd="0" destOrd="0" presId="urn:microsoft.com/office/officeart/2005/8/layout/matrix1"/>
    <dgm:cxn modelId="{BC9D958A-C1DE-4DDA-89F7-03645DD78D09}" type="presOf" srcId="{96A13BA1-CCE1-46B3-8B47-7659A390FC22}" destId="{35AB90EE-2DFA-43D9-9CF1-B12540E74A08}" srcOrd="0" destOrd="0" presId="urn:microsoft.com/office/officeart/2005/8/layout/matrix1"/>
    <dgm:cxn modelId="{695FF929-2EFF-4801-9044-A905D66D6A52}" type="presParOf" srcId="{22F7F7A3-9118-4095-A58A-32C8F98CEF7F}" destId="{55D266A1-E367-47DF-BF17-7EA0C0BA86A9}" srcOrd="0" destOrd="0" presId="urn:microsoft.com/office/officeart/2005/8/layout/matrix1"/>
    <dgm:cxn modelId="{AC891F20-EDDB-49F7-BF3C-04D0DA821654}" type="presParOf" srcId="{55D266A1-E367-47DF-BF17-7EA0C0BA86A9}" destId="{54BE89F8-0443-4E28-AEF8-30C6A97E2346}" srcOrd="0" destOrd="0" presId="urn:microsoft.com/office/officeart/2005/8/layout/matrix1"/>
    <dgm:cxn modelId="{74E44887-BA9D-4C29-86BF-9BF9F60F213A}" type="presParOf" srcId="{55D266A1-E367-47DF-BF17-7EA0C0BA86A9}" destId="{A22D2630-5FEC-49A7-834C-2FA1E6CD9C8F}" srcOrd="1" destOrd="0" presId="urn:microsoft.com/office/officeart/2005/8/layout/matrix1"/>
    <dgm:cxn modelId="{E60D291D-8A9F-4891-BF7C-85BE6C469658}" type="presParOf" srcId="{55D266A1-E367-47DF-BF17-7EA0C0BA86A9}" destId="{AEBA635A-44DE-4B68-A5C8-9BE29A6E8366}" srcOrd="2" destOrd="0" presId="urn:microsoft.com/office/officeart/2005/8/layout/matrix1"/>
    <dgm:cxn modelId="{D61BD561-3435-49A1-AC1F-3E72C4392621}" type="presParOf" srcId="{55D266A1-E367-47DF-BF17-7EA0C0BA86A9}" destId="{CEC95DC0-398C-4E77-AA08-5C7FA7B8A1E2}" srcOrd="3" destOrd="0" presId="urn:microsoft.com/office/officeart/2005/8/layout/matrix1"/>
    <dgm:cxn modelId="{A95E9762-581C-430B-83EF-A679A3308C9F}" type="presParOf" srcId="{55D266A1-E367-47DF-BF17-7EA0C0BA86A9}" destId="{35AB90EE-2DFA-43D9-9CF1-B12540E74A08}" srcOrd="4" destOrd="0" presId="urn:microsoft.com/office/officeart/2005/8/layout/matrix1"/>
    <dgm:cxn modelId="{AB61AC75-9B53-4B82-8F76-7B0D1BDD9CF9}" type="presParOf" srcId="{55D266A1-E367-47DF-BF17-7EA0C0BA86A9}" destId="{5AF05BAB-7600-488C-BF26-FCBE92BD03BC}" srcOrd="5" destOrd="0" presId="urn:microsoft.com/office/officeart/2005/8/layout/matrix1"/>
    <dgm:cxn modelId="{A2253A24-B713-4BF6-AD37-45E00B251D36}" type="presParOf" srcId="{55D266A1-E367-47DF-BF17-7EA0C0BA86A9}" destId="{4EB56369-0976-40EF-99B9-C06CEB004CD7}" srcOrd="6" destOrd="0" presId="urn:microsoft.com/office/officeart/2005/8/layout/matrix1"/>
    <dgm:cxn modelId="{570D5D15-ED17-440E-B66C-3130BD7ABB69}" type="presParOf" srcId="{55D266A1-E367-47DF-BF17-7EA0C0BA86A9}" destId="{D7FAC8BC-D353-480E-A950-BD7907C74551}" srcOrd="7" destOrd="0" presId="urn:microsoft.com/office/officeart/2005/8/layout/matrix1"/>
    <dgm:cxn modelId="{127B63CC-5446-4D47-9B17-2943D4AAF508}" type="presParOf" srcId="{22F7F7A3-9118-4095-A58A-32C8F98CEF7F}" destId="{BFDA15CE-4ED8-4020-B1DD-BEE406D0C81F}"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74C5E6-F418-47DE-BF39-A1E72895B241}"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zh-CN" altLang="en-US"/>
        </a:p>
      </dgm:t>
    </dgm:pt>
    <dgm:pt modelId="{47D7AB64-66B9-4886-ABFC-20499B1E3104}">
      <dgm:prSet phldrT="[文本]" custT="1"/>
      <dgm:spPr/>
      <dgm:t>
        <a:bodyPr/>
        <a:lstStyle/>
        <a:p>
          <a:r>
            <a:rPr lang="zh-CN" altLang="en-US" sz="1000" dirty="0" smtClean="0">
              <a:latin typeface="微软雅黑" panose="020B0503020204020204" pitchFamily="34" charset="-122"/>
              <a:ea typeface="微软雅黑" panose="020B0503020204020204" pitchFamily="34" charset="-122"/>
            </a:rPr>
            <a:t>智慧政务云生</a:t>
          </a:r>
          <a:r>
            <a:rPr lang="zh-CN" altLang="en-US" sz="1000" dirty="0" smtClean="0">
              <a:latin typeface="微软雅黑" panose="020B0503020204020204" pitchFamily="34" charset="-122"/>
              <a:ea typeface="微软雅黑" panose="020B0503020204020204" pitchFamily="34" charset="-122"/>
            </a:rPr>
            <a:t>态</a:t>
          </a:r>
          <a:endParaRPr lang="zh-CN" altLang="en-US" sz="1000" dirty="0">
            <a:latin typeface="微软雅黑" panose="020B0503020204020204" pitchFamily="34" charset="-122"/>
            <a:ea typeface="微软雅黑" panose="020B0503020204020204" pitchFamily="34" charset="-122"/>
          </a:endParaRPr>
        </a:p>
      </dgm:t>
    </dgm:pt>
    <dgm:pt modelId="{E5C354FD-643B-480B-9E40-6610C73DD2E6}" type="sibTrans" cxnId="{E02E2B7F-3AF7-4A1D-8AA9-FC8075B532E1}">
      <dgm:prSet/>
      <dgm:spPr/>
      <dgm:t>
        <a:bodyPr/>
        <a:lstStyle/>
        <a:p>
          <a:endParaRPr lang="zh-CN" altLang="en-US">
            <a:latin typeface="微软雅黑" panose="020B0503020204020204" pitchFamily="34" charset="-122"/>
            <a:ea typeface="微软雅黑" panose="020B0503020204020204" pitchFamily="34" charset="-122"/>
          </a:endParaRPr>
        </a:p>
      </dgm:t>
    </dgm:pt>
    <dgm:pt modelId="{9A846F90-262A-401A-9D77-16102245EDAA}" type="parTrans" cxnId="{E02E2B7F-3AF7-4A1D-8AA9-FC8075B532E1}">
      <dgm:prSet/>
      <dgm:spPr/>
      <dgm:t>
        <a:bodyPr/>
        <a:lstStyle/>
        <a:p>
          <a:endParaRPr lang="zh-CN" altLang="en-US">
            <a:latin typeface="微软雅黑" panose="020B0503020204020204" pitchFamily="34" charset="-122"/>
            <a:ea typeface="微软雅黑" panose="020B0503020204020204" pitchFamily="34" charset="-122"/>
          </a:endParaRPr>
        </a:p>
      </dgm:t>
    </dgm:pt>
    <dgm:pt modelId="{A96249CD-57E1-4173-A322-46A062D0FA49}">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3D2FE6AC-B016-4285-8CD4-A207D064F752}" type="sibTrans" cxnId="{3148688E-06E4-435E-BD5C-BBD39149D196}">
      <dgm:prSet/>
      <dgm:spPr/>
      <dgm:t>
        <a:bodyPr/>
        <a:lstStyle/>
        <a:p>
          <a:endParaRPr lang="zh-CN" altLang="en-US">
            <a:latin typeface="微软雅黑" panose="020B0503020204020204" pitchFamily="34" charset="-122"/>
            <a:ea typeface="微软雅黑" panose="020B0503020204020204" pitchFamily="34" charset="-122"/>
          </a:endParaRPr>
        </a:p>
      </dgm:t>
    </dgm:pt>
    <dgm:pt modelId="{F09F81ED-88CC-4EB8-A896-8BF5FED7D7CE}" type="parTrans" cxnId="{3148688E-06E4-435E-BD5C-BBD39149D196}">
      <dgm:prSet/>
      <dgm:spPr/>
      <dgm:t>
        <a:bodyPr/>
        <a:lstStyle/>
        <a:p>
          <a:endParaRPr lang="zh-CN" altLang="en-US">
            <a:latin typeface="微软雅黑" panose="020B0503020204020204" pitchFamily="34" charset="-122"/>
            <a:ea typeface="微软雅黑" panose="020B0503020204020204" pitchFamily="34" charset="-122"/>
          </a:endParaRPr>
        </a:p>
      </dgm:t>
    </dgm:pt>
    <dgm:pt modelId="{DFFAD8F3-BFF1-43A9-AA17-EE03BF08335E}">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3327A73D-438E-4DC0-8521-367D31BBE4BB}" type="sibTrans" cxnId="{32257F98-D903-419D-B41E-5D022C7B310B}">
      <dgm:prSet/>
      <dgm:spPr/>
      <dgm:t>
        <a:bodyPr/>
        <a:lstStyle/>
        <a:p>
          <a:endParaRPr lang="zh-CN" altLang="en-US">
            <a:latin typeface="微软雅黑" panose="020B0503020204020204" pitchFamily="34" charset="-122"/>
            <a:ea typeface="微软雅黑" panose="020B0503020204020204" pitchFamily="34" charset="-122"/>
          </a:endParaRPr>
        </a:p>
      </dgm:t>
    </dgm:pt>
    <dgm:pt modelId="{0F071195-7DE8-4D9D-B4AE-C79032E57C20}" type="parTrans" cxnId="{32257F98-D903-419D-B41E-5D022C7B310B}">
      <dgm:prSet/>
      <dgm:spPr/>
      <dgm:t>
        <a:bodyPr/>
        <a:lstStyle/>
        <a:p>
          <a:endParaRPr lang="zh-CN" altLang="en-US">
            <a:latin typeface="微软雅黑" panose="020B0503020204020204" pitchFamily="34" charset="-122"/>
            <a:ea typeface="微软雅黑" panose="020B0503020204020204" pitchFamily="34" charset="-122"/>
          </a:endParaRPr>
        </a:p>
      </dgm:t>
    </dgm:pt>
    <dgm:pt modelId="{AD332736-90C1-4BFB-8E78-019ADBB0BD9D}">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67E01D19-85F1-484F-BD4A-8CB2A89EFFE9}" type="sibTrans" cxnId="{6B19A80C-0A23-40C9-AA08-1143EC737B98}">
      <dgm:prSet/>
      <dgm:spPr/>
      <dgm:t>
        <a:bodyPr/>
        <a:lstStyle/>
        <a:p>
          <a:endParaRPr lang="zh-CN" altLang="en-US">
            <a:latin typeface="微软雅黑" panose="020B0503020204020204" pitchFamily="34" charset="-122"/>
            <a:ea typeface="微软雅黑" panose="020B0503020204020204" pitchFamily="34" charset="-122"/>
          </a:endParaRPr>
        </a:p>
      </dgm:t>
    </dgm:pt>
    <dgm:pt modelId="{A72BC6D8-D49C-4EFC-A9B1-8EC15C164648}" type="parTrans" cxnId="{6B19A80C-0A23-40C9-AA08-1143EC737B98}">
      <dgm:prSet/>
      <dgm:spPr/>
      <dgm:t>
        <a:bodyPr/>
        <a:lstStyle/>
        <a:p>
          <a:endParaRPr lang="zh-CN" altLang="en-US">
            <a:latin typeface="微软雅黑" panose="020B0503020204020204" pitchFamily="34" charset="-122"/>
            <a:ea typeface="微软雅黑" panose="020B0503020204020204" pitchFamily="34" charset="-122"/>
          </a:endParaRPr>
        </a:p>
      </dgm:t>
    </dgm:pt>
    <dgm:pt modelId="{5EBC7A59-8BDF-4886-82F5-195AAB6236F9}">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251A82C2-297A-4B86-9109-C0315094925A}" type="sibTrans" cxnId="{AB1DA8C2-4DF2-4FFE-B974-89B2DE6A7FD0}">
      <dgm:prSet/>
      <dgm:spPr/>
      <dgm:t>
        <a:bodyPr/>
        <a:lstStyle/>
        <a:p>
          <a:endParaRPr lang="zh-CN" altLang="en-US">
            <a:latin typeface="微软雅黑" panose="020B0503020204020204" pitchFamily="34" charset="-122"/>
            <a:ea typeface="微软雅黑" panose="020B0503020204020204" pitchFamily="34" charset="-122"/>
          </a:endParaRPr>
        </a:p>
      </dgm:t>
    </dgm:pt>
    <dgm:pt modelId="{37175D2C-3BD4-4BD9-9CBA-4580CE55C53C}" type="parTrans" cxnId="{AB1DA8C2-4DF2-4FFE-B974-89B2DE6A7FD0}">
      <dgm:prSet/>
      <dgm:spPr/>
      <dgm:t>
        <a:bodyPr/>
        <a:lstStyle/>
        <a:p>
          <a:endParaRPr lang="zh-CN" altLang="en-US">
            <a:latin typeface="微软雅黑" panose="020B0503020204020204" pitchFamily="34" charset="-122"/>
            <a:ea typeface="微软雅黑" panose="020B0503020204020204" pitchFamily="34" charset="-122"/>
          </a:endParaRPr>
        </a:p>
      </dgm:t>
    </dgm:pt>
    <dgm:pt modelId="{27B72A38-B1FA-4550-8EBA-63965F1FC01C}">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5DAD7128-5D87-4730-A83A-43C16C8833F6}" type="parTrans" cxnId="{FACFE029-F4CC-407D-A7E2-76F5ACAD5CB7}">
      <dgm:prSet/>
      <dgm:spPr/>
      <dgm:t>
        <a:bodyPr/>
        <a:lstStyle/>
        <a:p>
          <a:endParaRPr lang="zh-CN" altLang="en-US"/>
        </a:p>
      </dgm:t>
    </dgm:pt>
    <dgm:pt modelId="{8B7793A4-0107-48F1-9F8A-76CC859C5114}" type="sibTrans" cxnId="{FACFE029-F4CC-407D-A7E2-76F5ACAD5CB7}">
      <dgm:prSet/>
      <dgm:spPr/>
      <dgm:t>
        <a:bodyPr/>
        <a:lstStyle/>
        <a:p>
          <a:endParaRPr lang="zh-CN" altLang="en-US"/>
        </a:p>
      </dgm:t>
    </dgm:pt>
    <dgm:pt modelId="{2C9F77D2-8EE7-42E2-BD57-20221975F9FE}" type="pres">
      <dgm:prSet presAssocID="{CE74C5E6-F418-47DE-BF39-A1E72895B241}" presName="Name0" presStyleCnt="0">
        <dgm:presLayoutVars>
          <dgm:chMax val="1"/>
          <dgm:dir/>
          <dgm:animLvl val="ctr"/>
          <dgm:resizeHandles val="exact"/>
        </dgm:presLayoutVars>
      </dgm:prSet>
      <dgm:spPr/>
      <dgm:t>
        <a:bodyPr/>
        <a:lstStyle/>
        <a:p>
          <a:endParaRPr lang="zh-CN" altLang="en-US"/>
        </a:p>
      </dgm:t>
    </dgm:pt>
    <dgm:pt modelId="{27F6A3DB-3406-470E-A68C-486AFF5BEADC}" type="pres">
      <dgm:prSet presAssocID="{47D7AB64-66B9-4886-ABFC-20499B1E3104}" presName="centerShape" presStyleLbl="node0" presStyleIdx="0" presStyleCnt="1"/>
      <dgm:spPr/>
      <dgm:t>
        <a:bodyPr/>
        <a:lstStyle/>
        <a:p>
          <a:endParaRPr lang="zh-CN" altLang="en-US"/>
        </a:p>
      </dgm:t>
    </dgm:pt>
    <dgm:pt modelId="{2BFC6B5C-86A1-444B-B232-E13E923BF069}" type="pres">
      <dgm:prSet presAssocID="{A96249CD-57E1-4173-A322-46A062D0FA49}" presName="node" presStyleLbl="node1" presStyleIdx="0" presStyleCnt="5">
        <dgm:presLayoutVars>
          <dgm:bulletEnabled val="1"/>
        </dgm:presLayoutVars>
      </dgm:prSet>
      <dgm:spPr/>
      <dgm:t>
        <a:bodyPr/>
        <a:lstStyle/>
        <a:p>
          <a:endParaRPr lang="zh-CN" altLang="en-US"/>
        </a:p>
      </dgm:t>
    </dgm:pt>
    <dgm:pt modelId="{A22B5DF2-84F0-4203-9E80-56E3E6DFD619}" type="pres">
      <dgm:prSet presAssocID="{A96249CD-57E1-4173-A322-46A062D0FA49}" presName="dummy" presStyleCnt="0"/>
      <dgm:spPr/>
      <dgm:t>
        <a:bodyPr/>
        <a:lstStyle/>
        <a:p>
          <a:endParaRPr lang="zh-CN" altLang="en-US"/>
        </a:p>
      </dgm:t>
    </dgm:pt>
    <dgm:pt modelId="{877B182E-D8F1-44A9-9E02-21CEDDE8E149}" type="pres">
      <dgm:prSet presAssocID="{3D2FE6AC-B016-4285-8CD4-A207D064F752}" presName="sibTrans" presStyleLbl="sibTrans2D1" presStyleIdx="0" presStyleCnt="5"/>
      <dgm:spPr/>
      <dgm:t>
        <a:bodyPr/>
        <a:lstStyle/>
        <a:p>
          <a:endParaRPr lang="zh-CN" altLang="en-US"/>
        </a:p>
      </dgm:t>
    </dgm:pt>
    <dgm:pt modelId="{E4BE01A3-45B5-4952-91CB-FD12970B2B86}" type="pres">
      <dgm:prSet presAssocID="{5EBC7A59-8BDF-4886-82F5-195AAB6236F9}" presName="node" presStyleLbl="node1" presStyleIdx="1" presStyleCnt="5">
        <dgm:presLayoutVars>
          <dgm:bulletEnabled val="1"/>
        </dgm:presLayoutVars>
      </dgm:prSet>
      <dgm:spPr/>
      <dgm:t>
        <a:bodyPr/>
        <a:lstStyle/>
        <a:p>
          <a:endParaRPr lang="zh-CN" altLang="en-US"/>
        </a:p>
      </dgm:t>
    </dgm:pt>
    <dgm:pt modelId="{59ABBE93-74AB-42E5-B3E7-0AE98D5F17AF}" type="pres">
      <dgm:prSet presAssocID="{5EBC7A59-8BDF-4886-82F5-195AAB6236F9}" presName="dummy" presStyleCnt="0"/>
      <dgm:spPr/>
      <dgm:t>
        <a:bodyPr/>
        <a:lstStyle/>
        <a:p>
          <a:endParaRPr lang="zh-CN" altLang="en-US"/>
        </a:p>
      </dgm:t>
    </dgm:pt>
    <dgm:pt modelId="{3D2571E5-B268-4DF0-9348-4A1CFEFD161B}" type="pres">
      <dgm:prSet presAssocID="{251A82C2-297A-4B86-9109-C0315094925A}" presName="sibTrans" presStyleLbl="sibTrans2D1" presStyleIdx="1" presStyleCnt="5"/>
      <dgm:spPr/>
      <dgm:t>
        <a:bodyPr/>
        <a:lstStyle/>
        <a:p>
          <a:endParaRPr lang="zh-CN" altLang="en-US"/>
        </a:p>
      </dgm:t>
    </dgm:pt>
    <dgm:pt modelId="{D959D210-7396-4C80-9A90-4AF534D1D6CE}" type="pres">
      <dgm:prSet presAssocID="{27B72A38-B1FA-4550-8EBA-63965F1FC01C}" presName="node" presStyleLbl="node1" presStyleIdx="2" presStyleCnt="5">
        <dgm:presLayoutVars>
          <dgm:bulletEnabled val="1"/>
        </dgm:presLayoutVars>
      </dgm:prSet>
      <dgm:spPr/>
      <dgm:t>
        <a:bodyPr/>
        <a:lstStyle/>
        <a:p>
          <a:endParaRPr lang="zh-CN" altLang="en-US"/>
        </a:p>
      </dgm:t>
    </dgm:pt>
    <dgm:pt modelId="{27902C93-C301-4D81-9A08-38781BE43D18}" type="pres">
      <dgm:prSet presAssocID="{27B72A38-B1FA-4550-8EBA-63965F1FC01C}" presName="dummy" presStyleCnt="0"/>
      <dgm:spPr/>
    </dgm:pt>
    <dgm:pt modelId="{C6C0FDD9-FA02-4F5C-8133-BE52470F456C}" type="pres">
      <dgm:prSet presAssocID="{8B7793A4-0107-48F1-9F8A-76CC859C5114}" presName="sibTrans" presStyleLbl="sibTrans2D1" presStyleIdx="2" presStyleCnt="5"/>
      <dgm:spPr/>
      <dgm:t>
        <a:bodyPr/>
        <a:lstStyle/>
        <a:p>
          <a:endParaRPr lang="zh-CN" altLang="en-US"/>
        </a:p>
      </dgm:t>
    </dgm:pt>
    <dgm:pt modelId="{70C309B9-C9EF-4110-AE7C-F8C26DEC9228}" type="pres">
      <dgm:prSet presAssocID="{AD332736-90C1-4BFB-8E78-019ADBB0BD9D}" presName="node" presStyleLbl="node1" presStyleIdx="3" presStyleCnt="5">
        <dgm:presLayoutVars>
          <dgm:bulletEnabled val="1"/>
        </dgm:presLayoutVars>
      </dgm:prSet>
      <dgm:spPr/>
      <dgm:t>
        <a:bodyPr/>
        <a:lstStyle/>
        <a:p>
          <a:endParaRPr lang="zh-CN" altLang="en-US"/>
        </a:p>
      </dgm:t>
    </dgm:pt>
    <dgm:pt modelId="{A82913B6-5485-4FFB-98A5-A72A43C800FD}" type="pres">
      <dgm:prSet presAssocID="{AD332736-90C1-4BFB-8E78-019ADBB0BD9D}" presName="dummy" presStyleCnt="0"/>
      <dgm:spPr/>
      <dgm:t>
        <a:bodyPr/>
        <a:lstStyle/>
        <a:p>
          <a:endParaRPr lang="zh-CN" altLang="en-US"/>
        </a:p>
      </dgm:t>
    </dgm:pt>
    <dgm:pt modelId="{521C85F9-1585-4444-B79E-08E7F73E3F07}" type="pres">
      <dgm:prSet presAssocID="{67E01D19-85F1-484F-BD4A-8CB2A89EFFE9}" presName="sibTrans" presStyleLbl="sibTrans2D1" presStyleIdx="3" presStyleCnt="5"/>
      <dgm:spPr/>
      <dgm:t>
        <a:bodyPr/>
        <a:lstStyle/>
        <a:p>
          <a:endParaRPr lang="zh-CN" altLang="en-US"/>
        </a:p>
      </dgm:t>
    </dgm:pt>
    <dgm:pt modelId="{35694E29-0616-4469-80CC-B13E3479E08E}" type="pres">
      <dgm:prSet presAssocID="{DFFAD8F3-BFF1-43A9-AA17-EE03BF08335E}" presName="node" presStyleLbl="node1" presStyleIdx="4" presStyleCnt="5">
        <dgm:presLayoutVars>
          <dgm:bulletEnabled val="1"/>
        </dgm:presLayoutVars>
      </dgm:prSet>
      <dgm:spPr/>
      <dgm:t>
        <a:bodyPr/>
        <a:lstStyle/>
        <a:p>
          <a:endParaRPr lang="zh-CN" altLang="en-US"/>
        </a:p>
      </dgm:t>
    </dgm:pt>
    <dgm:pt modelId="{2BFEE9D2-8F08-411B-B872-69E520EAE485}" type="pres">
      <dgm:prSet presAssocID="{DFFAD8F3-BFF1-43A9-AA17-EE03BF08335E}" presName="dummy" presStyleCnt="0"/>
      <dgm:spPr/>
      <dgm:t>
        <a:bodyPr/>
        <a:lstStyle/>
        <a:p>
          <a:endParaRPr lang="zh-CN" altLang="en-US"/>
        </a:p>
      </dgm:t>
    </dgm:pt>
    <dgm:pt modelId="{5A0BE8E8-4626-43E2-A9E5-3797CF817EAB}" type="pres">
      <dgm:prSet presAssocID="{3327A73D-438E-4DC0-8521-367D31BBE4BB}" presName="sibTrans" presStyleLbl="sibTrans2D1" presStyleIdx="4" presStyleCnt="5"/>
      <dgm:spPr/>
      <dgm:t>
        <a:bodyPr/>
        <a:lstStyle/>
        <a:p>
          <a:endParaRPr lang="zh-CN" altLang="en-US"/>
        </a:p>
      </dgm:t>
    </dgm:pt>
  </dgm:ptLst>
  <dgm:cxnLst>
    <dgm:cxn modelId="{45060EA9-B39B-40CA-8BDE-4AB6B5D1E176}" type="presOf" srcId="{8B7793A4-0107-48F1-9F8A-76CC859C5114}" destId="{C6C0FDD9-FA02-4F5C-8133-BE52470F456C}" srcOrd="0" destOrd="0" presId="urn:microsoft.com/office/officeart/2005/8/layout/radial6"/>
    <dgm:cxn modelId="{3148688E-06E4-435E-BD5C-BBD39149D196}" srcId="{47D7AB64-66B9-4886-ABFC-20499B1E3104}" destId="{A96249CD-57E1-4173-A322-46A062D0FA49}" srcOrd="0" destOrd="0" parTransId="{F09F81ED-88CC-4EB8-A896-8BF5FED7D7CE}" sibTransId="{3D2FE6AC-B016-4285-8CD4-A207D064F752}"/>
    <dgm:cxn modelId="{51469314-BAEE-4042-A42E-66D334D6F472}" type="presOf" srcId="{3D2FE6AC-B016-4285-8CD4-A207D064F752}" destId="{877B182E-D8F1-44A9-9E02-21CEDDE8E149}" srcOrd="0" destOrd="0" presId="urn:microsoft.com/office/officeart/2005/8/layout/radial6"/>
    <dgm:cxn modelId="{A9377ADC-1752-444B-8296-5CDE1044244B}" type="presOf" srcId="{AD332736-90C1-4BFB-8E78-019ADBB0BD9D}" destId="{70C309B9-C9EF-4110-AE7C-F8C26DEC9228}" srcOrd="0" destOrd="0" presId="urn:microsoft.com/office/officeart/2005/8/layout/radial6"/>
    <dgm:cxn modelId="{27634A49-331E-4D1E-91C7-E134208D676A}" type="presOf" srcId="{DFFAD8F3-BFF1-43A9-AA17-EE03BF08335E}" destId="{35694E29-0616-4469-80CC-B13E3479E08E}" srcOrd="0" destOrd="0" presId="urn:microsoft.com/office/officeart/2005/8/layout/radial6"/>
    <dgm:cxn modelId="{9E31D428-CEA5-4F71-8B89-6F28FB0A0080}" type="presOf" srcId="{67E01D19-85F1-484F-BD4A-8CB2A89EFFE9}" destId="{521C85F9-1585-4444-B79E-08E7F73E3F07}" srcOrd="0" destOrd="0" presId="urn:microsoft.com/office/officeart/2005/8/layout/radial6"/>
    <dgm:cxn modelId="{FACFE029-F4CC-407D-A7E2-76F5ACAD5CB7}" srcId="{47D7AB64-66B9-4886-ABFC-20499B1E3104}" destId="{27B72A38-B1FA-4550-8EBA-63965F1FC01C}" srcOrd="2" destOrd="0" parTransId="{5DAD7128-5D87-4730-A83A-43C16C8833F6}" sibTransId="{8B7793A4-0107-48F1-9F8A-76CC859C5114}"/>
    <dgm:cxn modelId="{7C025D9D-A91B-49AD-BCC4-8992C24E9D76}" type="presOf" srcId="{A96249CD-57E1-4173-A322-46A062D0FA49}" destId="{2BFC6B5C-86A1-444B-B232-E13E923BF069}" srcOrd="0" destOrd="0" presId="urn:microsoft.com/office/officeart/2005/8/layout/radial6"/>
    <dgm:cxn modelId="{E02E2B7F-3AF7-4A1D-8AA9-FC8075B532E1}" srcId="{CE74C5E6-F418-47DE-BF39-A1E72895B241}" destId="{47D7AB64-66B9-4886-ABFC-20499B1E3104}" srcOrd="0" destOrd="0" parTransId="{9A846F90-262A-401A-9D77-16102245EDAA}" sibTransId="{E5C354FD-643B-480B-9E40-6610C73DD2E6}"/>
    <dgm:cxn modelId="{B4AEBD9D-E1D4-4FE5-A3CD-2B8C62FCDD62}" type="presOf" srcId="{27B72A38-B1FA-4550-8EBA-63965F1FC01C}" destId="{D959D210-7396-4C80-9A90-4AF534D1D6CE}" srcOrd="0" destOrd="0" presId="urn:microsoft.com/office/officeart/2005/8/layout/radial6"/>
    <dgm:cxn modelId="{AB1DA8C2-4DF2-4FFE-B974-89B2DE6A7FD0}" srcId="{47D7AB64-66B9-4886-ABFC-20499B1E3104}" destId="{5EBC7A59-8BDF-4886-82F5-195AAB6236F9}" srcOrd="1" destOrd="0" parTransId="{37175D2C-3BD4-4BD9-9CBA-4580CE55C53C}" sibTransId="{251A82C2-297A-4B86-9109-C0315094925A}"/>
    <dgm:cxn modelId="{4BF9823E-2489-400B-88DD-6897F5DFB882}" type="presOf" srcId="{5EBC7A59-8BDF-4886-82F5-195AAB6236F9}" destId="{E4BE01A3-45B5-4952-91CB-FD12970B2B86}" srcOrd="0" destOrd="0" presId="urn:microsoft.com/office/officeart/2005/8/layout/radial6"/>
    <dgm:cxn modelId="{D8FF3DD7-44F4-4E2B-8962-10B4691906C6}" type="presOf" srcId="{251A82C2-297A-4B86-9109-C0315094925A}" destId="{3D2571E5-B268-4DF0-9348-4A1CFEFD161B}" srcOrd="0" destOrd="0" presId="urn:microsoft.com/office/officeart/2005/8/layout/radial6"/>
    <dgm:cxn modelId="{32257F98-D903-419D-B41E-5D022C7B310B}" srcId="{47D7AB64-66B9-4886-ABFC-20499B1E3104}" destId="{DFFAD8F3-BFF1-43A9-AA17-EE03BF08335E}" srcOrd="4" destOrd="0" parTransId="{0F071195-7DE8-4D9D-B4AE-C79032E57C20}" sibTransId="{3327A73D-438E-4DC0-8521-367D31BBE4BB}"/>
    <dgm:cxn modelId="{64D9BED9-6E13-413E-B2A9-9DB835705770}" type="presOf" srcId="{47D7AB64-66B9-4886-ABFC-20499B1E3104}" destId="{27F6A3DB-3406-470E-A68C-486AFF5BEADC}" srcOrd="0" destOrd="0" presId="urn:microsoft.com/office/officeart/2005/8/layout/radial6"/>
    <dgm:cxn modelId="{A1EF5975-A1A9-4850-82B2-07C6E1EBA12A}" type="presOf" srcId="{3327A73D-438E-4DC0-8521-367D31BBE4BB}" destId="{5A0BE8E8-4626-43E2-A9E5-3797CF817EAB}" srcOrd="0" destOrd="0" presId="urn:microsoft.com/office/officeart/2005/8/layout/radial6"/>
    <dgm:cxn modelId="{6B19A80C-0A23-40C9-AA08-1143EC737B98}" srcId="{47D7AB64-66B9-4886-ABFC-20499B1E3104}" destId="{AD332736-90C1-4BFB-8E78-019ADBB0BD9D}" srcOrd="3" destOrd="0" parTransId="{A72BC6D8-D49C-4EFC-A9B1-8EC15C164648}" sibTransId="{67E01D19-85F1-484F-BD4A-8CB2A89EFFE9}"/>
    <dgm:cxn modelId="{4D34E630-CF06-4A18-B493-7F6500CEB0B9}" type="presOf" srcId="{CE74C5E6-F418-47DE-BF39-A1E72895B241}" destId="{2C9F77D2-8EE7-42E2-BD57-20221975F9FE}" srcOrd="0" destOrd="0" presId="urn:microsoft.com/office/officeart/2005/8/layout/radial6"/>
    <dgm:cxn modelId="{9EE1D1D2-8F1D-499A-8C63-C2D5097E5A1F}" type="presParOf" srcId="{2C9F77D2-8EE7-42E2-BD57-20221975F9FE}" destId="{27F6A3DB-3406-470E-A68C-486AFF5BEADC}" srcOrd="0" destOrd="0" presId="urn:microsoft.com/office/officeart/2005/8/layout/radial6"/>
    <dgm:cxn modelId="{280646D6-F952-4511-9CFF-1E7823F9A297}" type="presParOf" srcId="{2C9F77D2-8EE7-42E2-BD57-20221975F9FE}" destId="{2BFC6B5C-86A1-444B-B232-E13E923BF069}" srcOrd="1" destOrd="0" presId="urn:microsoft.com/office/officeart/2005/8/layout/radial6"/>
    <dgm:cxn modelId="{A935E721-7C10-444F-8EC7-CF52575CC2F8}" type="presParOf" srcId="{2C9F77D2-8EE7-42E2-BD57-20221975F9FE}" destId="{A22B5DF2-84F0-4203-9E80-56E3E6DFD619}" srcOrd="2" destOrd="0" presId="urn:microsoft.com/office/officeart/2005/8/layout/radial6"/>
    <dgm:cxn modelId="{9B40F069-4441-464E-9C09-0CD143BBAA1F}" type="presParOf" srcId="{2C9F77D2-8EE7-42E2-BD57-20221975F9FE}" destId="{877B182E-D8F1-44A9-9E02-21CEDDE8E149}" srcOrd="3" destOrd="0" presId="urn:microsoft.com/office/officeart/2005/8/layout/radial6"/>
    <dgm:cxn modelId="{BAA7EBFA-8D64-42F2-80B5-5693EEE5B1F2}" type="presParOf" srcId="{2C9F77D2-8EE7-42E2-BD57-20221975F9FE}" destId="{E4BE01A3-45B5-4952-91CB-FD12970B2B86}" srcOrd="4" destOrd="0" presId="urn:microsoft.com/office/officeart/2005/8/layout/radial6"/>
    <dgm:cxn modelId="{1E983FDE-FA68-4788-8016-127286771503}" type="presParOf" srcId="{2C9F77D2-8EE7-42E2-BD57-20221975F9FE}" destId="{59ABBE93-74AB-42E5-B3E7-0AE98D5F17AF}" srcOrd="5" destOrd="0" presId="urn:microsoft.com/office/officeart/2005/8/layout/radial6"/>
    <dgm:cxn modelId="{C1F3852C-14BC-47C6-AF28-26530BBF83D3}" type="presParOf" srcId="{2C9F77D2-8EE7-42E2-BD57-20221975F9FE}" destId="{3D2571E5-B268-4DF0-9348-4A1CFEFD161B}" srcOrd="6" destOrd="0" presId="urn:microsoft.com/office/officeart/2005/8/layout/radial6"/>
    <dgm:cxn modelId="{D826D5EA-393B-4110-9721-4131B504E2A4}" type="presParOf" srcId="{2C9F77D2-8EE7-42E2-BD57-20221975F9FE}" destId="{D959D210-7396-4C80-9A90-4AF534D1D6CE}" srcOrd="7" destOrd="0" presId="urn:microsoft.com/office/officeart/2005/8/layout/radial6"/>
    <dgm:cxn modelId="{C0FC4821-F4F9-4703-9E2D-BA08242B518E}" type="presParOf" srcId="{2C9F77D2-8EE7-42E2-BD57-20221975F9FE}" destId="{27902C93-C301-4D81-9A08-38781BE43D18}" srcOrd="8" destOrd="0" presId="urn:microsoft.com/office/officeart/2005/8/layout/radial6"/>
    <dgm:cxn modelId="{E9A0B01A-5004-44A3-9C19-8F4A7B9A67E1}" type="presParOf" srcId="{2C9F77D2-8EE7-42E2-BD57-20221975F9FE}" destId="{C6C0FDD9-FA02-4F5C-8133-BE52470F456C}" srcOrd="9" destOrd="0" presId="urn:microsoft.com/office/officeart/2005/8/layout/radial6"/>
    <dgm:cxn modelId="{D47C8136-A055-40C1-9187-4ED829FC1521}" type="presParOf" srcId="{2C9F77D2-8EE7-42E2-BD57-20221975F9FE}" destId="{70C309B9-C9EF-4110-AE7C-F8C26DEC9228}" srcOrd="10" destOrd="0" presId="urn:microsoft.com/office/officeart/2005/8/layout/radial6"/>
    <dgm:cxn modelId="{8C23B50C-8E1A-4286-BEB8-DC6EF44BDEC6}" type="presParOf" srcId="{2C9F77D2-8EE7-42E2-BD57-20221975F9FE}" destId="{A82913B6-5485-4FFB-98A5-A72A43C800FD}" srcOrd="11" destOrd="0" presId="urn:microsoft.com/office/officeart/2005/8/layout/radial6"/>
    <dgm:cxn modelId="{61D7BC85-9FAF-457A-BBF2-F3D7A51BA66C}" type="presParOf" srcId="{2C9F77D2-8EE7-42E2-BD57-20221975F9FE}" destId="{521C85F9-1585-4444-B79E-08E7F73E3F07}" srcOrd="12" destOrd="0" presId="urn:microsoft.com/office/officeart/2005/8/layout/radial6"/>
    <dgm:cxn modelId="{0F12225F-A15C-45CD-AD1A-C5E92414A22D}" type="presParOf" srcId="{2C9F77D2-8EE7-42E2-BD57-20221975F9FE}" destId="{35694E29-0616-4469-80CC-B13E3479E08E}" srcOrd="13" destOrd="0" presId="urn:microsoft.com/office/officeart/2005/8/layout/radial6"/>
    <dgm:cxn modelId="{8CA2AE42-0406-4874-81BC-EC4DC851874B}" type="presParOf" srcId="{2C9F77D2-8EE7-42E2-BD57-20221975F9FE}" destId="{2BFEE9D2-8F08-411B-B872-69E520EAE485}" srcOrd="14" destOrd="0" presId="urn:microsoft.com/office/officeart/2005/8/layout/radial6"/>
    <dgm:cxn modelId="{1FCC38CA-0EF2-4972-B759-619D85133C18}" type="presParOf" srcId="{2C9F77D2-8EE7-42E2-BD57-20221975F9FE}" destId="{5A0BE8E8-4626-43E2-A9E5-3797CF817EAB}" srcOrd="15" destOrd="0" presId="urn:microsoft.com/office/officeart/2005/8/layout/radial6"/>
  </dgm:cxnLst>
  <dgm:bg>
    <a:solidFill>
      <a:schemeClr val="bg1"/>
    </a:solidFill>
  </dgm:bg>
  <dgm:whole>
    <a:ln>
      <a:solidFill>
        <a:schemeClr val="bg1"/>
      </a:solid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12DAE-B2C5-4707-9605-A5B5A706813B}">
      <dsp:nvSpPr>
        <dsp:cNvPr id="0" name=""/>
        <dsp:cNvSpPr/>
      </dsp:nvSpPr>
      <dsp:spPr>
        <a:xfrm rot="5400000">
          <a:off x="2688485" y="-935894"/>
          <a:ext cx="839336" cy="2925321"/>
        </a:xfrm>
        <a:prstGeom prst="round2SameRect">
          <a:avLst/>
        </a:prstGeom>
        <a:solidFill>
          <a:schemeClr val="accent3">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zh-CN" altLang="en-US" sz="1100" b="1" kern="1200" dirty="0" smtClean="0"/>
            <a:t>“五防”安全体系不完善；安全域划分不明确，安全防护能力部署不均匀；部分设备老旧。</a:t>
          </a:r>
          <a:endParaRPr lang="zh-CN" altLang="en-US" sz="1100" b="1" kern="1200" dirty="0"/>
        </a:p>
      </dsp:txBody>
      <dsp:txXfrm rot="-5400000">
        <a:off x="1645493" y="148071"/>
        <a:ext cx="2884348" cy="757390"/>
      </dsp:txXfrm>
    </dsp:sp>
    <dsp:sp modelId="{9C22C621-FA13-47CB-B56E-E9E99E6B94EE}">
      <dsp:nvSpPr>
        <dsp:cNvPr id="0" name=""/>
        <dsp:cNvSpPr/>
      </dsp:nvSpPr>
      <dsp:spPr>
        <a:xfrm>
          <a:off x="0" y="2181"/>
          <a:ext cx="1645493" cy="1049170"/>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b="1" kern="1200" dirty="0" smtClean="0"/>
            <a:t>安全设施</a:t>
          </a:r>
          <a:endParaRPr lang="zh-CN" altLang="en-US" sz="2600" b="1" kern="1200" dirty="0"/>
        </a:p>
      </dsp:txBody>
      <dsp:txXfrm>
        <a:off x="51216" y="53397"/>
        <a:ext cx="1543061" cy="946738"/>
      </dsp:txXfrm>
    </dsp:sp>
    <dsp:sp modelId="{2B1BCC4C-E175-4318-9C19-3869168C1FD3}">
      <dsp:nvSpPr>
        <dsp:cNvPr id="0" name=""/>
        <dsp:cNvSpPr/>
      </dsp:nvSpPr>
      <dsp:spPr>
        <a:xfrm rot="5400000">
          <a:off x="2688485" y="165735"/>
          <a:ext cx="839336" cy="2925321"/>
        </a:xfrm>
        <a:prstGeom prst="round2SameRect">
          <a:avLst/>
        </a:prstGeom>
        <a:solidFill>
          <a:schemeClr val="accent5">
            <a:lumMod val="20000"/>
            <a:lumOff val="8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zh-CN" altLang="en-US" sz="1100" b="1" kern="1200" dirty="0" smtClean="0"/>
            <a:t>监控范围不完整、防护系统缺乏冗余设计。</a:t>
          </a:r>
          <a:endParaRPr lang="zh-CN" altLang="en-US" sz="1100" b="1" kern="1200" dirty="0"/>
        </a:p>
      </dsp:txBody>
      <dsp:txXfrm rot="-5400000">
        <a:off x="1645493" y="1249701"/>
        <a:ext cx="2884348" cy="757390"/>
      </dsp:txXfrm>
    </dsp:sp>
    <dsp:sp modelId="{0A16A924-2320-4339-A44E-C0A2C995BFD5}">
      <dsp:nvSpPr>
        <dsp:cNvPr id="0" name=""/>
        <dsp:cNvSpPr/>
      </dsp:nvSpPr>
      <dsp:spPr>
        <a:xfrm>
          <a:off x="0" y="1103810"/>
          <a:ext cx="1645493" cy="1049170"/>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b="1" kern="1200" dirty="0" smtClean="0"/>
            <a:t>安全软件</a:t>
          </a:r>
          <a:endParaRPr lang="zh-CN" altLang="en-US" sz="2600" b="1" kern="1200" dirty="0"/>
        </a:p>
      </dsp:txBody>
      <dsp:txXfrm>
        <a:off x="51216" y="1155026"/>
        <a:ext cx="1543061" cy="946738"/>
      </dsp:txXfrm>
    </dsp:sp>
    <dsp:sp modelId="{AF224A22-BB24-4C9E-B6F8-58F46B92A6E6}">
      <dsp:nvSpPr>
        <dsp:cNvPr id="0" name=""/>
        <dsp:cNvSpPr/>
      </dsp:nvSpPr>
      <dsp:spPr>
        <a:xfrm rot="5400000">
          <a:off x="2662750" y="1264981"/>
          <a:ext cx="839336" cy="2925321"/>
        </a:xfrm>
        <a:prstGeom prst="round2SameRect">
          <a:avLst/>
        </a:prstGeom>
        <a:solidFill>
          <a:schemeClr val="accent3">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zh-CN" altLang="en-US" sz="1100" b="1" kern="1200" dirty="0" smtClean="0"/>
            <a:t>无法实现</a:t>
          </a:r>
          <a:r>
            <a:rPr lang="en-US" altLang="zh-CN" sz="1100" b="1" kern="1200" dirty="0" smtClean="0"/>
            <a:t>VPN</a:t>
          </a:r>
          <a:r>
            <a:rPr lang="zh-CN" altLang="en-US" sz="1100" b="1" kern="1200" dirty="0" smtClean="0"/>
            <a:t>远程访问的审计功能。</a:t>
          </a:r>
          <a:endParaRPr lang="zh-CN" altLang="en-US" sz="1100" b="1" kern="1200" dirty="0"/>
        </a:p>
      </dsp:txBody>
      <dsp:txXfrm rot="-5400000">
        <a:off x="1619758" y="2348947"/>
        <a:ext cx="2884348" cy="757390"/>
      </dsp:txXfrm>
    </dsp:sp>
    <dsp:sp modelId="{B66FC07A-E6D6-4A09-A09B-3DB1B80814F1}">
      <dsp:nvSpPr>
        <dsp:cNvPr id="0" name=""/>
        <dsp:cNvSpPr/>
      </dsp:nvSpPr>
      <dsp:spPr>
        <a:xfrm>
          <a:off x="0" y="2205440"/>
          <a:ext cx="1645493" cy="1049170"/>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b="1" kern="1200" dirty="0" smtClean="0"/>
            <a:t>安全访问</a:t>
          </a:r>
          <a:endParaRPr lang="zh-CN" altLang="en-US" sz="2600" b="1" kern="1200" dirty="0"/>
        </a:p>
      </dsp:txBody>
      <dsp:txXfrm>
        <a:off x="51216" y="2256656"/>
        <a:ext cx="1543061" cy="946738"/>
      </dsp:txXfrm>
    </dsp:sp>
    <dsp:sp modelId="{0C1B64C0-F37C-4D0F-961A-28955F8D8F79}">
      <dsp:nvSpPr>
        <dsp:cNvPr id="0" name=""/>
        <dsp:cNvSpPr/>
      </dsp:nvSpPr>
      <dsp:spPr>
        <a:xfrm rot="5400000">
          <a:off x="2662750" y="2366610"/>
          <a:ext cx="839336" cy="2925321"/>
        </a:xfrm>
        <a:prstGeom prst="round2SameRect">
          <a:avLst/>
        </a:prstGeom>
        <a:solidFill>
          <a:schemeClr val="accent3">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zh-CN" altLang="en-US" sz="1100" b="1" kern="1200" dirty="0" smtClean="0">
              <a:latin typeface="微软雅黑" panose="020B0503020204020204" pitchFamily="34" charset="-122"/>
              <a:ea typeface="微软雅黑" panose="020B0503020204020204" pitchFamily="34" charset="-122"/>
              <a:cs typeface="Segoe UI Black" panose="020B0A02040204020203" pitchFamily="34" charset="0"/>
            </a:rPr>
            <a:t>没有加密设施。</a:t>
          </a:r>
          <a:endParaRPr lang="zh-CN" altLang="en-US" sz="1100" b="1" kern="1200" dirty="0">
            <a:latin typeface="微软雅黑" panose="020B0503020204020204" pitchFamily="34" charset="-122"/>
            <a:ea typeface="微软雅黑" panose="020B0503020204020204" pitchFamily="34" charset="-122"/>
            <a:cs typeface="Segoe UI Black" panose="020B0A02040204020203" pitchFamily="34" charset="0"/>
          </a:endParaRPr>
        </a:p>
      </dsp:txBody>
      <dsp:txXfrm rot="-5400000">
        <a:off x="1619758" y="3450576"/>
        <a:ext cx="2884348" cy="757390"/>
      </dsp:txXfrm>
    </dsp:sp>
    <dsp:sp modelId="{37E9CE8E-9335-4F5E-B7C0-6611F53B0293}">
      <dsp:nvSpPr>
        <dsp:cNvPr id="0" name=""/>
        <dsp:cNvSpPr/>
      </dsp:nvSpPr>
      <dsp:spPr>
        <a:xfrm>
          <a:off x="0" y="3307069"/>
          <a:ext cx="1645493" cy="1049170"/>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CN" altLang="en-US" sz="2600" b="1" kern="1200" dirty="0" smtClean="0"/>
            <a:t>数据安全</a:t>
          </a:r>
          <a:endParaRPr lang="zh-CN" altLang="en-US" sz="2600" b="1" kern="1200" dirty="0"/>
        </a:p>
      </dsp:txBody>
      <dsp:txXfrm>
        <a:off x="51216" y="3358285"/>
        <a:ext cx="1543061" cy="946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E89F8-0443-4E28-AEF8-30C6A97E2346}">
      <dsp:nvSpPr>
        <dsp:cNvPr id="0" name=""/>
        <dsp:cNvSpPr/>
      </dsp:nvSpPr>
      <dsp:spPr>
        <a:xfrm rot="16200000">
          <a:off x="579182" y="-579182"/>
          <a:ext cx="2316731" cy="3475096"/>
        </a:xfrm>
        <a:prstGeom prst="round1Rect">
          <a:avLst/>
        </a:prstGeom>
        <a:solidFill>
          <a:schemeClr val="accent6">
            <a:lumMod val="40000"/>
            <a:lumOff val="60000"/>
            <a:alpha val="8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US" altLang="zh-CN" sz="2400" b="1" kern="1200" dirty="0" smtClean="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lvl="0" algn="ctr" defTabSz="1066800">
            <a:lnSpc>
              <a:spcPct val="90000"/>
            </a:lnSpc>
            <a:spcBef>
              <a:spcPct val="0"/>
            </a:spcBef>
            <a:spcAft>
              <a:spcPct val="35000"/>
            </a:spcAft>
          </a:pPr>
          <a:r>
            <a:rPr lang="zh-CN" altLang="en-US" sz="2400" b="1" kern="12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云资源监督管理平台建设</a:t>
          </a:r>
          <a:endParaRPr lang="zh-CN" altLang="en-US" sz="2400" b="1" kern="1200" dirty="0">
            <a:solidFill>
              <a:srgbClr val="FF0000"/>
            </a:solidFill>
          </a:endParaRPr>
        </a:p>
      </dsp:txBody>
      <dsp:txXfrm rot="5400000">
        <a:off x="0" y="0"/>
        <a:ext cx="3475096" cy="1737548"/>
      </dsp:txXfrm>
    </dsp:sp>
    <dsp:sp modelId="{AEBA635A-44DE-4B68-A5C8-9BE29A6E8366}">
      <dsp:nvSpPr>
        <dsp:cNvPr id="0" name=""/>
        <dsp:cNvSpPr/>
      </dsp:nvSpPr>
      <dsp:spPr>
        <a:xfrm>
          <a:off x="3475096" y="0"/>
          <a:ext cx="3475096" cy="2316731"/>
        </a:xfrm>
        <a:prstGeom prst="round1Rect">
          <a:avLst/>
        </a:prstGeom>
        <a:solidFill>
          <a:schemeClr val="accent6">
            <a:lumMod val="40000"/>
            <a:lumOff val="60000"/>
            <a:alpha val="8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US" altLang="zh-CN" sz="2400" b="1" kern="1200" dirty="0" smtClean="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lvl="0" algn="ctr" defTabSz="1066800">
            <a:lnSpc>
              <a:spcPct val="90000"/>
            </a:lnSpc>
            <a:spcBef>
              <a:spcPct val="0"/>
            </a:spcBef>
            <a:spcAft>
              <a:spcPct val="35000"/>
            </a:spcAft>
          </a:pPr>
          <a:r>
            <a:rPr lang="zh-CN" altLang="en-US" sz="2400" b="1" kern="12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统一运维系统建设和完善</a:t>
          </a:r>
          <a:endParaRPr lang="zh-CN" altLang="en-US" sz="2400" b="1" kern="12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dsp:txBody>
      <dsp:txXfrm>
        <a:off x="3475096" y="0"/>
        <a:ext cx="3475096" cy="1737548"/>
      </dsp:txXfrm>
    </dsp:sp>
    <dsp:sp modelId="{35AB90EE-2DFA-43D9-9CF1-B12540E74A08}">
      <dsp:nvSpPr>
        <dsp:cNvPr id="0" name=""/>
        <dsp:cNvSpPr/>
      </dsp:nvSpPr>
      <dsp:spPr>
        <a:xfrm rot="10800000">
          <a:off x="0" y="2316731"/>
          <a:ext cx="3475096" cy="2316731"/>
        </a:xfrm>
        <a:prstGeom prst="round1Rect">
          <a:avLst/>
        </a:prstGeom>
        <a:solidFill>
          <a:schemeClr val="accent6">
            <a:lumMod val="40000"/>
            <a:lumOff val="60000"/>
            <a:alpha val="8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政务数据交换共享平台建设和完善</a:t>
          </a:r>
          <a:endParaRPr lang="zh-CN" altLang="en-US" sz="2400" b="1" kern="1200" dirty="0">
            <a:solidFill>
              <a:srgbClr val="FF0000"/>
            </a:solidFill>
          </a:endParaRPr>
        </a:p>
      </dsp:txBody>
      <dsp:txXfrm rot="10800000">
        <a:off x="0" y="2895913"/>
        <a:ext cx="3475096" cy="1737548"/>
      </dsp:txXfrm>
    </dsp:sp>
    <dsp:sp modelId="{4EB56369-0976-40EF-99B9-C06CEB004CD7}">
      <dsp:nvSpPr>
        <dsp:cNvPr id="0" name=""/>
        <dsp:cNvSpPr/>
      </dsp:nvSpPr>
      <dsp:spPr>
        <a:xfrm rot="5400000">
          <a:off x="4054279" y="1737548"/>
          <a:ext cx="2316731" cy="3475096"/>
        </a:xfrm>
        <a:prstGeom prst="round1Rect">
          <a:avLst/>
        </a:prstGeom>
        <a:solidFill>
          <a:schemeClr val="accent6">
            <a:lumMod val="40000"/>
            <a:lumOff val="60000"/>
            <a:alpha val="8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云安全防控体系建设和完善</a:t>
          </a:r>
          <a:endParaRPr lang="zh-CN" altLang="en-US" sz="2400" b="1" kern="1200" dirty="0">
            <a:solidFill>
              <a:srgbClr val="FF0000"/>
            </a:solidFill>
          </a:endParaRPr>
        </a:p>
      </dsp:txBody>
      <dsp:txXfrm rot="-5400000">
        <a:off x="3475096" y="2895913"/>
        <a:ext cx="3475096" cy="1737548"/>
      </dsp:txXfrm>
    </dsp:sp>
    <dsp:sp modelId="{BFDA15CE-4ED8-4020-B1DD-BEE406D0C81F}">
      <dsp:nvSpPr>
        <dsp:cNvPr id="0" name=""/>
        <dsp:cNvSpPr/>
      </dsp:nvSpPr>
      <dsp:spPr>
        <a:xfrm>
          <a:off x="2432567" y="1737548"/>
          <a:ext cx="2085057" cy="1158365"/>
        </a:xfrm>
        <a:prstGeom prst="round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accent6">
                  <a:lumMod val="75000"/>
                </a:schemeClr>
              </a:solidFill>
            </a:rPr>
            <a:t>陕西政务云平台</a:t>
          </a:r>
          <a:endParaRPr lang="zh-CN" altLang="en-US" sz="2400" b="1" kern="1200" dirty="0">
            <a:solidFill>
              <a:schemeClr val="accent6">
                <a:lumMod val="75000"/>
              </a:schemeClr>
            </a:solidFill>
          </a:endParaRPr>
        </a:p>
      </dsp:txBody>
      <dsp:txXfrm>
        <a:off x="2489114" y="1794095"/>
        <a:ext cx="1971963" cy="1045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BE8E8-4626-43E2-A9E5-3797CF817EAB}">
      <dsp:nvSpPr>
        <dsp:cNvPr id="0" name=""/>
        <dsp:cNvSpPr/>
      </dsp:nvSpPr>
      <dsp:spPr>
        <a:xfrm>
          <a:off x="544477" y="232765"/>
          <a:ext cx="1557903" cy="1557903"/>
        </a:xfrm>
        <a:prstGeom prst="blockArc">
          <a:avLst>
            <a:gd name="adj1" fmla="val 11880000"/>
            <a:gd name="adj2" fmla="val 16200000"/>
            <a:gd name="adj3" fmla="val 4633"/>
          </a:avLst>
        </a:prstGeom>
        <a:solidFill>
          <a:schemeClr val="accent5">
            <a:hueOff val="-456704"/>
            <a:satOff val="85470"/>
            <a:lumOff val="-3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1C85F9-1585-4444-B79E-08E7F73E3F07}">
      <dsp:nvSpPr>
        <dsp:cNvPr id="0" name=""/>
        <dsp:cNvSpPr/>
      </dsp:nvSpPr>
      <dsp:spPr>
        <a:xfrm>
          <a:off x="544477" y="232765"/>
          <a:ext cx="1557903" cy="1557903"/>
        </a:xfrm>
        <a:prstGeom prst="blockArc">
          <a:avLst>
            <a:gd name="adj1" fmla="val 7560000"/>
            <a:gd name="adj2" fmla="val 11880000"/>
            <a:gd name="adj3" fmla="val 4633"/>
          </a:avLst>
        </a:prstGeom>
        <a:solidFill>
          <a:schemeClr val="accent5">
            <a:hueOff val="-342528"/>
            <a:satOff val="64102"/>
            <a:lumOff val="-23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C0FDD9-FA02-4F5C-8133-BE52470F456C}">
      <dsp:nvSpPr>
        <dsp:cNvPr id="0" name=""/>
        <dsp:cNvSpPr/>
      </dsp:nvSpPr>
      <dsp:spPr>
        <a:xfrm>
          <a:off x="544477" y="232765"/>
          <a:ext cx="1557903" cy="1557903"/>
        </a:xfrm>
        <a:prstGeom prst="blockArc">
          <a:avLst>
            <a:gd name="adj1" fmla="val 3240000"/>
            <a:gd name="adj2" fmla="val 7560000"/>
            <a:gd name="adj3" fmla="val 4633"/>
          </a:avLst>
        </a:prstGeom>
        <a:solidFill>
          <a:schemeClr val="accent5">
            <a:hueOff val="-228352"/>
            <a:satOff val="42735"/>
            <a:lumOff val="-1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2571E5-B268-4DF0-9348-4A1CFEFD161B}">
      <dsp:nvSpPr>
        <dsp:cNvPr id="0" name=""/>
        <dsp:cNvSpPr/>
      </dsp:nvSpPr>
      <dsp:spPr>
        <a:xfrm>
          <a:off x="544477" y="232765"/>
          <a:ext cx="1557903" cy="1557903"/>
        </a:xfrm>
        <a:prstGeom prst="blockArc">
          <a:avLst>
            <a:gd name="adj1" fmla="val 20520000"/>
            <a:gd name="adj2" fmla="val 3240000"/>
            <a:gd name="adj3" fmla="val 4633"/>
          </a:avLst>
        </a:prstGeom>
        <a:solidFill>
          <a:schemeClr val="accent5">
            <a:hueOff val="-114176"/>
            <a:satOff val="21367"/>
            <a:lumOff val="-7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7B182E-D8F1-44A9-9E02-21CEDDE8E149}">
      <dsp:nvSpPr>
        <dsp:cNvPr id="0" name=""/>
        <dsp:cNvSpPr/>
      </dsp:nvSpPr>
      <dsp:spPr>
        <a:xfrm>
          <a:off x="544477" y="232765"/>
          <a:ext cx="1557903" cy="1557903"/>
        </a:xfrm>
        <a:prstGeom prst="blockArc">
          <a:avLst>
            <a:gd name="adj1" fmla="val 16200000"/>
            <a:gd name="adj2" fmla="val 20520000"/>
            <a:gd name="adj3" fmla="val 463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6A3DB-3406-470E-A68C-486AFF5BEADC}">
      <dsp:nvSpPr>
        <dsp:cNvPr id="0" name=""/>
        <dsp:cNvSpPr/>
      </dsp:nvSpPr>
      <dsp:spPr>
        <a:xfrm>
          <a:off x="965431" y="653719"/>
          <a:ext cx="715996" cy="71599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zh-CN" altLang="en-US" sz="1000" kern="1200" dirty="0" smtClean="0">
              <a:latin typeface="微软雅黑" panose="020B0503020204020204" pitchFamily="34" charset="-122"/>
              <a:ea typeface="微软雅黑" panose="020B0503020204020204" pitchFamily="34" charset="-122"/>
            </a:rPr>
            <a:t>智慧政务云生</a:t>
          </a:r>
          <a:r>
            <a:rPr lang="zh-CN" altLang="en-US" sz="1000" kern="1200" dirty="0" smtClean="0">
              <a:latin typeface="微软雅黑" panose="020B0503020204020204" pitchFamily="34" charset="-122"/>
              <a:ea typeface="微软雅黑" panose="020B0503020204020204" pitchFamily="34" charset="-122"/>
            </a:rPr>
            <a:t>态</a:t>
          </a:r>
          <a:endParaRPr lang="zh-CN" altLang="en-US" sz="1000" kern="1200" dirty="0">
            <a:latin typeface="微软雅黑" panose="020B0503020204020204" pitchFamily="34" charset="-122"/>
            <a:ea typeface="微软雅黑" panose="020B0503020204020204" pitchFamily="34" charset="-122"/>
          </a:endParaRPr>
        </a:p>
      </dsp:txBody>
      <dsp:txXfrm>
        <a:off x="1070286" y="758574"/>
        <a:ext cx="506286" cy="506286"/>
      </dsp:txXfrm>
    </dsp:sp>
    <dsp:sp modelId="{2BFC6B5C-86A1-444B-B232-E13E923BF069}">
      <dsp:nvSpPr>
        <dsp:cNvPr id="0" name=""/>
        <dsp:cNvSpPr/>
      </dsp:nvSpPr>
      <dsp:spPr>
        <a:xfrm>
          <a:off x="1072830" y="209"/>
          <a:ext cx="501197" cy="501197"/>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zh-CN" altLang="en-US" sz="1500" kern="1200" dirty="0">
            <a:latin typeface="微软雅黑" panose="020B0503020204020204" pitchFamily="34" charset="-122"/>
            <a:ea typeface="微软雅黑" panose="020B0503020204020204" pitchFamily="34" charset="-122"/>
          </a:endParaRPr>
        </a:p>
      </dsp:txBody>
      <dsp:txXfrm>
        <a:off x="1146229" y="73608"/>
        <a:ext cx="354399" cy="354399"/>
      </dsp:txXfrm>
    </dsp:sp>
    <dsp:sp modelId="{E4BE01A3-45B5-4952-91CB-FD12970B2B86}">
      <dsp:nvSpPr>
        <dsp:cNvPr id="0" name=""/>
        <dsp:cNvSpPr/>
      </dsp:nvSpPr>
      <dsp:spPr>
        <a:xfrm>
          <a:off x="1796498" y="525984"/>
          <a:ext cx="501197" cy="501197"/>
        </a:xfrm>
        <a:prstGeom prst="ellipse">
          <a:avLst/>
        </a:prstGeom>
        <a:solidFill>
          <a:schemeClr val="accent5">
            <a:hueOff val="-114176"/>
            <a:satOff val="21367"/>
            <a:lumOff val="-7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zh-CN" altLang="en-US" sz="1500" kern="1200" dirty="0">
            <a:latin typeface="微软雅黑" panose="020B0503020204020204" pitchFamily="34" charset="-122"/>
            <a:ea typeface="微软雅黑" panose="020B0503020204020204" pitchFamily="34" charset="-122"/>
          </a:endParaRPr>
        </a:p>
      </dsp:txBody>
      <dsp:txXfrm>
        <a:off x="1869897" y="599383"/>
        <a:ext cx="354399" cy="354399"/>
      </dsp:txXfrm>
    </dsp:sp>
    <dsp:sp modelId="{D959D210-7396-4C80-9A90-4AF534D1D6CE}">
      <dsp:nvSpPr>
        <dsp:cNvPr id="0" name=""/>
        <dsp:cNvSpPr/>
      </dsp:nvSpPr>
      <dsp:spPr>
        <a:xfrm>
          <a:off x="1520081" y="1376706"/>
          <a:ext cx="501197" cy="501197"/>
        </a:xfrm>
        <a:prstGeom prst="ellipse">
          <a:avLst/>
        </a:prstGeom>
        <a:solidFill>
          <a:schemeClr val="accent5">
            <a:hueOff val="-228352"/>
            <a:satOff val="42735"/>
            <a:lumOff val="-1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zh-CN" altLang="en-US" sz="1500" kern="1200" dirty="0">
            <a:latin typeface="微软雅黑" panose="020B0503020204020204" pitchFamily="34" charset="-122"/>
            <a:ea typeface="微软雅黑" panose="020B0503020204020204" pitchFamily="34" charset="-122"/>
          </a:endParaRPr>
        </a:p>
      </dsp:txBody>
      <dsp:txXfrm>
        <a:off x="1593480" y="1450105"/>
        <a:ext cx="354399" cy="354399"/>
      </dsp:txXfrm>
    </dsp:sp>
    <dsp:sp modelId="{70C309B9-C9EF-4110-AE7C-F8C26DEC9228}">
      <dsp:nvSpPr>
        <dsp:cNvPr id="0" name=""/>
        <dsp:cNvSpPr/>
      </dsp:nvSpPr>
      <dsp:spPr>
        <a:xfrm>
          <a:off x="625579" y="1376706"/>
          <a:ext cx="501197" cy="501197"/>
        </a:xfrm>
        <a:prstGeom prst="ellipse">
          <a:avLst/>
        </a:prstGeom>
        <a:solidFill>
          <a:schemeClr val="accent5">
            <a:hueOff val="-342528"/>
            <a:satOff val="64102"/>
            <a:lumOff val="-23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zh-CN" altLang="en-US" sz="1500" kern="1200" dirty="0">
            <a:latin typeface="微软雅黑" panose="020B0503020204020204" pitchFamily="34" charset="-122"/>
            <a:ea typeface="微软雅黑" panose="020B0503020204020204" pitchFamily="34" charset="-122"/>
          </a:endParaRPr>
        </a:p>
      </dsp:txBody>
      <dsp:txXfrm>
        <a:off x="698978" y="1450105"/>
        <a:ext cx="354399" cy="354399"/>
      </dsp:txXfrm>
    </dsp:sp>
    <dsp:sp modelId="{35694E29-0616-4469-80CC-B13E3479E08E}">
      <dsp:nvSpPr>
        <dsp:cNvPr id="0" name=""/>
        <dsp:cNvSpPr/>
      </dsp:nvSpPr>
      <dsp:spPr>
        <a:xfrm>
          <a:off x="349163" y="525984"/>
          <a:ext cx="501197" cy="501197"/>
        </a:xfrm>
        <a:prstGeom prst="ellipse">
          <a:avLst/>
        </a:prstGeom>
        <a:solidFill>
          <a:schemeClr val="accent5">
            <a:hueOff val="-456704"/>
            <a:satOff val="85470"/>
            <a:lumOff val="-3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zh-CN" altLang="en-US" sz="1500" kern="1200" dirty="0">
            <a:latin typeface="微软雅黑" panose="020B0503020204020204" pitchFamily="34" charset="-122"/>
            <a:ea typeface="微软雅黑" panose="020B0503020204020204" pitchFamily="34" charset="-122"/>
          </a:endParaRPr>
        </a:p>
      </dsp:txBody>
      <dsp:txXfrm>
        <a:off x="422562" y="599383"/>
        <a:ext cx="354399" cy="35439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719FA9-062B-40A0-9F2D-EB308AD7BD19}" type="datetimeFigureOut">
              <a:rPr lang="zh-CN" altLang="en-US" smtClean="0"/>
              <a:pPr/>
              <a:t>2017/9/29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006F237-F0ED-45A1-8B86-1B810034CB84}" type="slidenum">
              <a:rPr lang="zh-CN" altLang="en-US" smtClean="0"/>
              <a:pPr/>
              <a:t>‹#›</a:t>
            </a:fld>
            <a:endParaRPr lang="zh-CN" altLang="en-US"/>
          </a:p>
        </p:txBody>
      </p:sp>
    </p:spTree>
    <p:extLst>
      <p:ext uri="{BB962C8B-B14F-4D97-AF65-F5344CB8AC3E}">
        <p14:creationId xmlns:p14="http://schemas.microsoft.com/office/powerpoint/2010/main" val="161068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AEE2B7-C026-4DEA-A0B6-E1462423F13B}" type="datetimeFigureOut">
              <a:rPr lang="zh-CN" altLang="en-US" smtClean="0"/>
              <a:pPr/>
              <a:t>2017/9/29</a:t>
            </a:fld>
            <a:endParaRPr lang="zh-CN" altLang="en-US"/>
          </a:p>
        </p:txBody>
      </p:sp>
      <p:sp>
        <p:nvSpPr>
          <p:cNvPr id="4" name="幻灯片图像占位符 3"/>
          <p:cNvSpPr>
            <a:spLocks noGrp="1" noRot="1" noChangeAspect="1"/>
          </p:cNvSpPr>
          <p:nvPr>
            <p:ph type="sldImg" idx="2"/>
          </p:nvPr>
        </p:nvSpPr>
        <p:spPr>
          <a:xfrm>
            <a:off x="755650" y="685800"/>
            <a:ext cx="53467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813BC5-DD99-44B5-9C89-3BD5258D0A5D}" type="slidenum">
              <a:rPr lang="zh-CN" altLang="en-US" smtClean="0"/>
              <a:pPr/>
              <a:t>‹#›</a:t>
            </a:fld>
            <a:endParaRPr lang="zh-CN" altLang="en-US"/>
          </a:p>
        </p:txBody>
      </p:sp>
    </p:spTree>
    <p:extLst>
      <p:ext uri="{BB962C8B-B14F-4D97-AF65-F5344CB8AC3E}">
        <p14:creationId xmlns:p14="http://schemas.microsoft.com/office/powerpoint/2010/main" val="3657633961"/>
      </p:ext>
    </p:extLst>
  </p:cSld>
  <p:clrMap bg1="lt1" tx1="dk1" bg2="lt2" tx2="dk2" accent1="accent1" accent2="accent2" accent3="accent3" accent4="accent4" accent5="accent5" accent6="accent6" hlink="hlink" folHlink="folHlink"/>
  <p:notesStyle>
    <a:lvl1pPr marL="0" algn="l" defTabSz="913187" rtl="0" eaLnBrk="1" latinLnBrk="0" hangingPunct="1">
      <a:defRPr sz="1200" kern="1200">
        <a:solidFill>
          <a:schemeClr val="tx1"/>
        </a:solidFill>
        <a:latin typeface="+mn-lt"/>
        <a:ea typeface="+mn-ea"/>
        <a:cs typeface="+mn-cs"/>
      </a:defRPr>
    </a:lvl1pPr>
    <a:lvl2pPr marL="456585" algn="l" defTabSz="913187" rtl="0" eaLnBrk="1" latinLnBrk="0" hangingPunct="1">
      <a:defRPr sz="1200" kern="1200">
        <a:solidFill>
          <a:schemeClr val="tx1"/>
        </a:solidFill>
        <a:latin typeface="+mn-lt"/>
        <a:ea typeface="+mn-ea"/>
        <a:cs typeface="+mn-cs"/>
      </a:defRPr>
    </a:lvl2pPr>
    <a:lvl3pPr marL="913187" algn="l" defTabSz="913187" rtl="0" eaLnBrk="1" latinLnBrk="0" hangingPunct="1">
      <a:defRPr sz="1200" kern="1200">
        <a:solidFill>
          <a:schemeClr val="tx1"/>
        </a:solidFill>
        <a:latin typeface="+mn-lt"/>
        <a:ea typeface="+mn-ea"/>
        <a:cs typeface="+mn-cs"/>
      </a:defRPr>
    </a:lvl3pPr>
    <a:lvl4pPr marL="1369773" algn="l" defTabSz="913187" rtl="0" eaLnBrk="1" latinLnBrk="0" hangingPunct="1">
      <a:defRPr sz="1200" kern="1200">
        <a:solidFill>
          <a:schemeClr val="tx1"/>
        </a:solidFill>
        <a:latin typeface="+mn-lt"/>
        <a:ea typeface="+mn-ea"/>
        <a:cs typeface="+mn-cs"/>
      </a:defRPr>
    </a:lvl4pPr>
    <a:lvl5pPr marL="1826369" algn="l" defTabSz="913187" rtl="0" eaLnBrk="1" latinLnBrk="0" hangingPunct="1">
      <a:defRPr sz="1200" kern="1200">
        <a:solidFill>
          <a:schemeClr val="tx1"/>
        </a:solidFill>
        <a:latin typeface="+mn-lt"/>
        <a:ea typeface="+mn-ea"/>
        <a:cs typeface="+mn-cs"/>
      </a:defRPr>
    </a:lvl5pPr>
    <a:lvl6pPr marL="2282955" algn="l" defTabSz="913187" rtl="0" eaLnBrk="1" latinLnBrk="0" hangingPunct="1">
      <a:defRPr sz="1200" kern="1200">
        <a:solidFill>
          <a:schemeClr val="tx1"/>
        </a:solidFill>
        <a:latin typeface="+mn-lt"/>
        <a:ea typeface="+mn-ea"/>
        <a:cs typeface="+mn-cs"/>
      </a:defRPr>
    </a:lvl6pPr>
    <a:lvl7pPr marL="2739535" algn="l" defTabSz="913187" rtl="0" eaLnBrk="1" latinLnBrk="0" hangingPunct="1">
      <a:defRPr sz="1200" kern="1200">
        <a:solidFill>
          <a:schemeClr val="tx1"/>
        </a:solidFill>
        <a:latin typeface="+mn-lt"/>
        <a:ea typeface="+mn-ea"/>
        <a:cs typeface="+mn-cs"/>
      </a:defRPr>
    </a:lvl7pPr>
    <a:lvl8pPr marL="3196134" algn="l" defTabSz="913187" rtl="0" eaLnBrk="1" latinLnBrk="0" hangingPunct="1">
      <a:defRPr sz="1200" kern="1200">
        <a:solidFill>
          <a:schemeClr val="tx1"/>
        </a:solidFill>
        <a:latin typeface="+mn-lt"/>
        <a:ea typeface="+mn-ea"/>
        <a:cs typeface="+mn-cs"/>
      </a:defRPr>
    </a:lvl8pPr>
    <a:lvl9pPr marL="3652719" algn="l" defTabSz="91318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1</a:t>
            </a:fld>
            <a:endParaRPr lang="zh-CN" altLang="en-US"/>
          </a:p>
        </p:txBody>
      </p:sp>
    </p:spTree>
    <p:extLst>
      <p:ext uri="{BB962C8B-B14F-4D97-AF65-F5344CB8AC3E}">
        <p14:creationId xmlns:p14="http://schemas.microsoft.com/office/powerpoint/2010/main" val="104729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755650" y="685800"/>
            <a:ext cx="5346700" cy="3429000"/>
          </a:xfrm>
        </p:spPr>
      </p:sp>
      <p:sp>
        <p:nvSpPr>
          <p:cNvPr id="57347" name="备注占位符 2"/>
          <p:cNvSpPr>
            <a:spLocks noGrp="1"/>
          </p:cNvSpPr>
          <p:nvPr>
            <p:ph type="body" idx="1"/>
          </p:nvPr>
        </p:nvSpPr>
        <p:spPr>
          <a:noFill/>
          <a:ln/>
        </p:spPr>
        <p:txBody>
          <a:bodyPr/>
          <a:lstStyle/>
          <a:p>
            <a:endParaRPr lang="zh-CN" altLang="en-US" dirty="0" smtClean="0"/>
          </a:p>
        </p:txBody>
      </p:sp>
      <p:sp>
        <p:nvSpPr>
          <p:cNvPr id="57348" name="灯片编号占位符 3"/>
          <p:cNvSpPr>
            <a:spLocks noGrp="1"/>
          </p:cNvSpPr>
          <p:nvPr>
            <p:ph type="sldNum" sz="quarter" idx="5"/>
          </p:nvPr>
        </p:nvSpPr>
        <p:spPr>
          <a:noFill/>
        </p:spPr>
        <p:txBody>
          <a:bodyPr/>
          <a:lstStyle/>
          <a:p>
            <a:fld id="{BE94181E-53B4-419E-BE7C-FC85C6C12475}" type="slidenum">
              <a:rPr lang="en-US" altLang="zh-CN">
                <a:solidFill>
                  <a:prstClr val="black"/>
                </a:solidFill>
              </a:rPr>
              <a:pPr/>
              <a:t>2</a:t>
            </a:fld>
            <a:endParaRPr lang="en-US" altLang="zh-CN">
              <a:solidFill>
                <a:prstClr val="black"/>
              </a:solidFill>
            </a:endParaRPr>
          </a:p>
        </p:txBody>
      </p:sp>
    </p:spTree>
    <p:extLst>
      <p:ext uri="{BB962C8B-B14F-4D97-AF65-F5344CB8AC3E}">
        <p14:creationId xmlns:p14="http://schemas.microsoft.com/office/powerpoint/2010/main" val="1063806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en-US" altLang="zh-CN" dirty="0" smtClean="0">
                <a:solidFill>
                  <a:srgbClr val="FF0000"/>
                </a:solidFill>
                <a:latin typeface="微软雅黑" panose="020B0503020204020204" pitchFamily="34" charset="-122"/>
                <a:ea typeface="微软雅黑" panose="020B0503020204020204" pitchFamily="34" charset="-122"/>
              </a:rPr>
              <a:t>95</a:t>
            </a:r>
            <a:r>
              <a:rPr lang="zh-CN" altLang="en-US" dirty="0" smtClean="0">
                <a:solidFill>
                  <a:srgbClr val="FF0000"/>
                </a:solidFill>
                <a:latin typeface="微软雅黑" panose="020B0503020204020204" pitchFamily="34" charset="-122"/>
                <a:ea typeface="微软雅黑" panose="020B0503020204020204" pitchFamily="34" charset="-122"/>
              </a:rPr>
              <a:t>个单位</a:t>
            </a:r>
            <a:r>
              <a:rPr lang="en-US" altLang="zh-CN" dirty="0" smtClean="0">
                <a:solidFill>
                  <a:srgbClr val="FF0000"/>
                </a:solidFill>
                <a:latin typeface="微软雅黑" panose="020B0503020204020204" pitchFamily="34" charset="-122"/>
                <a:ea typeface="微软雅黑" panose="020B0503020204020204" pitchFamily="34" charset="-122"/>
              </a:rPr>
              <a:t>338</a:t>
            </a:r>
            <a:r>
              <a:rPr lang="zh-CN" altLang="en-US" dirty="0" smtClean="0">
                <a:solidFill>
                  <a:srgbClr val="FF0000"/>
                </a:solidFill>
                <a:latin typeface="微软雅黑" panose="020B0503020204020204" pitchFamily="34" charset="-122"/>
                <a:ea typeface="微软雅黑" panose="020B0503020204020204" pitchFamily="34" charset="-122"/>
              </a:rPr>
              <a:t>个业务系统</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a:t>
            </a:fld>
            <a:endParaRPr lang="zh-CN" altLang="en-US"/>
          </a:p>
        </p:txBody>
      </p:sp>
    </p:spTree>
    <p:extLst>
      <p:ext uri="{BB962C8B-B14F-4D97-AF65-F5344CB8AC3E}">
        <p14:creationId xmlns:p14="http://schemas.microsoft.com/office/powerpoint/2010/main" val="3932256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pPr marL="0" marR="0" lvl="0" indent="0" algn="l" defTabSz="913187" rtl="0" eaLnBrk="1" fontAlgn="auto" latinLnBrk="0" hangingPunct="1">
              <a:lnSpc>
                <a:spcPct val="100000"/>
              </a:lnSpc>
              <a:spcBef>
                <a:spcPts val="0"/>
              </a:spcBef>
              <a:spcAft>
                <a:spcPts val="0"/>
              </a:spcAft>
              <a:buClrTx/>
              <a:buSzTx/>
              <a:buFontTx/>
              <a:buNone/>
              <a:tabLst/>
              <a:defRPr/>
            </a:pPr>
            <a:r>
              <a:rPr lang="zh-CN" altLang="en-US" dirty="0" smtClean="0"/>
              <a:t>省信息化中心外网机房包括 4-7 层，每层机房建筑面积 1500 平方米，其中数据中心机房使用面积 860 平方米、配电区使用面积 200平方米、公共区域使用面积 440 平方米，总可摆放机柜约 335 个，可支撑托管设备约 2500 台，目前四、五层机房已启用。</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5</a:t>
            </a:fld>
            <a:endParaRPr lang="zh-CN" altLang="en-US"/>
          </a:p>
        </p:txBody>
      </p:sp>
    </p:spTree>
    <p:extLst>
      <p:ext uri="{BB962C8B-B14F-4D97-AF65-F5344CB8AC3E}">
        <p14:creationId xmlns:p14="http://schemas.microsoft.com/office/powerpoint/2010/main" val="3909119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3187" rtl="0" eaLnBrk="1" fontAlgn="auto" latinLnBrk="0" hangingPunct="1">
              <a:lnSpc>
                <a:spcPct val="100000"/>
              </a:lnSpc>
              <a:spcBef>
                <a:spcPts val="0"/>
              </a:spcBef>
              <a:spcAft>
                <a:spcPts val="0"/>
              </a:spcAft>
              <a:buClrTx/>
              <a:buSzTx/>
              <a:buFontTx/>
              <a:buNone/>
              <a:tabLst/>
              <a:defRPr/>
            </a:pP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信息化中心统一管理的存储设备共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38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台，其中教育厅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4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台存储同意由省信息化中心统一管理。其中用于存放虚拟化镜像文件的存储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11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台，用于存放非结构化数据的存储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1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台，用于数据库的存储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2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台，用于超算的存储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8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台，新购置存储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3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台（尚未启用），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3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IBM N6210</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（非核心系统使用），</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2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台宏杉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MS5020</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（灾备存储）和备份存储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2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台，同城灾备存储 </a:t>
            </a:r>
            <a:r>
              <a:rPr lang="en-US" altLang="zh-CN" sz="1200" dirty="0" smtClean="0">
                <a:latin typeface="微软雅黑" panose="020B0503020204020204" pitchFamily="34" charset="-122"/>
                <a:ea typeface="微软雅黑" panose="020B0503020204020204" pitchFamily="34" charset="-122"/>
                <a:cs typeface="Segoe UI Black" panose="020B0A02040204020203" pitchFamily="34" charset="0"/>
              </a:rPr>
              <a:t>2 </a:t>
            </a:r>
            <a:r>
              <a:rPr lang="zh-CN" altLang="en-US" sz="1200" dirty="0" smtClean="0">
                <a:latin typeface="微软雅黑" panose="020B0503020204020204" pitchFamily="34" charset="-122"/>
                <a:ea typeface="微软雅黑" panose="020B0503020204020204" pitchFamily="34" charset="-122"/>
                <a:cs typeface="Segoe UI Black" panose="020B0A02040204020203" pitchFamily="34" charset="0"/>
              </a:rPr>
              <a:t>台。</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8</a:t>
            </a:fld>
            <a:endParaRPr lang="zh-CN" altLang="en-US"/>
          </a:p>
        </p:txBody>
      </p:sp>
    </p:spTree>
    <p:extLst>
      <p:ext uri="{BB962C8B-B14F-4D97-AF65-F5344CB8AC3E}">
        <p14:creationId xmlns:p14="http://schemas.microsoft.com/office/powerpoint/2010/main" val="15668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9</a:t>
            </a:fld>
            <a:endParaRPr lang="zh-CN" altLang="en-US"/>
          </a:p>
        </p:txBody>
      </p:sp>
    </p:spTree>
    <p:extLst>
      <p:ext uri="{BB962C8B-B14F-4D97-AF65-F5344CB8AC3E}">
        <p14:creationId xmlns:p14="http://schemas.microsoft.com/office/powerpoint/2010/main" val="3246069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10</a:t>
            </a:fld>
            <a:endParaRPr lang="zh-CN" altLang="en-US"/>
          </a:p>
        </p:txBody>
      </p:sp>
    </p:spTree>
    <p:extLst>
      <p:ext uri="{BB962C8B-B14F-4D97-AF65-F5344CB8AC3E}">
        <p14:creationId xmlns:p14="http://schemas.microsoft.com/office/powerpoint/2010/main" val="3369237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11</a:t>
            </a:fld>
            <a:endParaRPr lang="zh-CN" altLang="en-US"/>
          </a:p>
        </p:txBody>
      </p:sp>
    </p:spTree>
    <p:extLst>
      <p:ext uri="{BB962C8B-B14F-4D97-AF65-F5344CB8AC3E}">
        <p14:creationId xmlns:p14="http://schemas.microsoft.com/office/powerpoint/2010/main" val="2755285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12</a:t>
            </a:fld>
            <a:endParaRPr lang="zh-CN" altLang="en-US"/>
          </a:p>
        </p:txBody>
      </p:sp>
    </p:spTree>
    <p:extLst>
      <p:ext uri="{BB962C8B-B14F-4D97-AF65-F5344CB8AC3E}">
        <p14:creationId xmlns:p14="http://schemas.microsoft.com/office/powerpoint/2010/main" val="335226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755650" y="685800"/>
            <a:ext cx="5346700" cy="3429000"/>
          </a:xfrm>
        </p:spPr>
      </p:sp>
      <p:sp>
        <p:nvSpPr>
          <p:cNvPr id="57347" name="备注占位符 2"/>
          <p:cNvSpPr>
            <a:spLocks noGrp="1"/>
          </p:cNvSpPr>
          <p:nvPr>
            <p:ph type="body" idx="1"/>
          </p:nvPr>
        </p:nvSpPr>
        <p:spPr>
          <a:noFill/>
          <a:ln/>
        </p:spPr>
        <p:txBody>
          <a:bodyPr/>
          <a:lstStyle/>
          <a:p>
            <a:endParaRPr lang="zh-CN" altLang="en-US" dirty="0" smtClean="0"/>
          </a:p>
        </p:txBody>
      </p:sp>
      <p:sp>
        <p:nvSpPr>
          <p:cNvPr id="57348" name="灯片编号占位符 3"/>
          <p:cNvSpPr>
            <a:spLocks noGrp="1"/>
          </p:cNvSpPr>
          <p:nvPr>
            <p:ph type="sldNum" sz="quarter" idx="5"/>
          </p:nvPr>
        </p:nvSpPr>
        <p:spPr>
          <a:noFill/>
        </p:spPr>
        <p:txBody>
          <a:bodyPr/>
          <a:lstStyle/>
          <a:p>
            <a:fld id="{BE94181E-53B4-419E-BE7C-FC85C6C12475}" type="slidenum">
              <a:rPr lang="en-US" altLang="zh-CN">
                <a:solidFill>
                  <a:prstClr val="black"/>
                </a:solidFill>
              </a:rPr>
              <a:pPr/>
              <a:t>16</a:t>
            </a:fld>
            <a:endParaRPr lang="en-US" altLang="zh-CN">
              <a:solidFill>
                <a:prstClr val="black"/>
              </a:solidFill>
            </a:endParaRPr>
          </a:p>
        </p:txBody>
      </p:sp>
    </p:spTree>
    <p:extLst>
      <p:ext uri="{BB962C8B-B14F-4D97-AF65-F5344CB8AC3E}">
        <p14:creationId xmlns:p14="http://schemas.microsoft.com/office/powerpoint/2010/main" val="4164628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17</a:t>
            </a:fld>
            <a:endParaRPr lang="zh-CN" altLang="en-US"/>
          </a:p>
        </p:txBody>
      </p:sp>
    </p:spTree>
    <p:extLst>
      <p:ext uri="{BB962C8B-B14F-4D97-AF65-F5344CB8AC3E}">
        <p14:creationId xmlns:p14="http://schemas.microsoft.com/office/powerpoint/2010/main" val="3368767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19</a:t>
            </a:fld>
            <a:endParaRPr lang="zh-CN" altLang="en-US"/>
          </a:p>
        </p:txBody>
      </p:sp>
    </p:spTree>
    <p:extLst>
      <p:ext uri="{BB962C8B-B14F-4D97-AF65-F5344CB8AC3E}">
        <p14:creationId xmlns:p14="http://schemas.microsoft.com/office/powerpoint/2010/main" val="643754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en-US" dirty="0" smtClean="0">
                <a:solidFill>
                  <a:srgbClr val="C00000"/>
                </a:solidFill>
              </a:rPr>
              <a:t>备注：此章内容仅供电信内部参考，请避免直接对外宣传。</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22</a:t>
            </a:fld>
            <a:endParaRPr lang="zh-CN" altLang="en-US"/>
          </a:p>
        </p:txBody>
      </p:sp>
    </p:spTree>
    <p:extLst>
      <p:ext uri="{BB962C8B-B14F-4D97-AF65-F5344CB8AC3E}">
        <p14:creationId xmlns:p14="http://schemas.microsoft.com/office/powerpoint/2010/main" val="1329296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6C2A52D-F586-4FF7-ABE8-FEB2353981AA}" type="slidenum">
              <a:rPr lang="zh-CN" altLang="en-US" smtClean="0">
                <a:solidFill>
                  <a:prstClr val="black"/>
                </a:solidFill>
              </a:rPr>
              <a:pPr/>
              <a:t>25</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latin typeface="Arial" pitchFamily="34" charset="0"/>
              </a:rPr>
              <a:t>小规模数据中心可以使用一对</a:t>
            </a:r>
            <a:r>
              <a:rPr lang="en-US" altLang="zh-CN" dirty="0" smtClean="0">
                <a:latin typeface="Arial" pitchFamily="34" charset="0"/>
              </a:rPr>
              <a:t>VRM</a:t>
            </a:r>
            <a:r>
              <a:rPr lang="zh-CN" altLang="en-US" dirty="0" smtClean="0">
                <a:latin typeface="Arial" pitchFamily="34" charset="0"/>
              </a:rPr>
              <a:t>管理，精简至极。</a:t>
            </a:r>
            <a:endParaRPr lang="en-US" altLang="zh-CN" dirty="0" smtClean="0">
              <a:latin typeface="Arial" pitchFamily="34" charset="0"/>
            </a:endParaRPr>
          </a:p>
          <a:p>
            <a:r>
              <a:rPr lang="zh-CN" altLang="en-US" dirty="0" smtClean="0">
                <a:latin typeface="Arial" pitchFamily="34" charset="0"/>
              </a:rPr>
              <a:t>多规模的数据中心可以通过多对</a:t>
            </a:r>
            <a:r>
              <a:rPr lang="en-US" altLang="zh-CN" dirty="0" smtClean="0">
                <a:latin typeface="Arial" pitchFamily="34" charset="0"/>
              </a:rPr>
              <a:t>VRM</a:t>
            </a:r>
            <a:r>
              <a:rPr lang="zh-CN" altLang="en-US" dirty="0" smtClean="0">
                <a:latin typeface="Arial" pitchFamily="34" charset="0"/>
              </a:rPr>
              <a:t>级连，实现无级扩容，最大可管理</a:t>
            </a:r>
            <a:r>
              <a:rPr lang="en-US" altLang="zh-CN" dirty="0" smtClean="0">
                <a:latin typeface="Arial" pitchFamily="34" charset="0"/>
              </a:rPr>
              <a:t>4,096</a:t>
            </a:r>
            <a:r>
              <a:rPr lang="zh-CN" altLang="en-US" dirty="0" smtClean="0">
                <a:latin typeface="Arial" pitchFamily="34" charset="0"/>
              </a:rPr>
              <a:t>物理节点、</a:t>
            </a:r>
            <a:r>
              <a:rPr lang="en-US" altLang="zh-CN" dirty="0" smtClean="0">
                <a:latin typeface="Arial" pitchFamily="34" charset="0"/>
              </a:rPr>
              <a:t>80,000</a:t>
            </a:r>
            <a:r>
              <a:rPr lang="zh-CN" altLang="en-US" dirty="0" smtClean="0">
                <a:latin typeface="Arial" pitchFamily="34" charset="0"/>
              </a:rPr>
              <a:t>虚拟机规模。</a:t>
            </a:r>
            <a:endParaRPr lang="en-US" altLang="zh-CN" dirty="0" smtClean="0">
              <a:latin typeface="Arial" pitchFamily="34" charset="0"/>
            </a:endParaRPr>
          </a:p>
          <a:p>
            <a:endParaRPr lang="en-US" altLang="zh-CN" dirty="0" smtClean="0">
              <a:latin typeface="Arial" pitchFamily="34" charset="0"/>
            </a:endParaRPr>
          </a:p>
          <a:p>
            <a:r>
              <a:rPr lang="zh-CN" altLang="en-US" dirty="0" smtClean="0">
                <a:latin typeface="Arial" pitchFamily="34" charset="0"/>
              </a:rPr>
              <a:t>当存在多个</a:t>
            </a:r>
            <a:r>
              <a:rPr lang="en-US" altLang="zh-CN" dirty="0" smtClean="0">
                <a:latin typeface="Arial" pitchFamily="34" charset="0"/>
              </a:rPr>
              <a:t>VRM</a:t>
            </a:r>
            <a:r>
              <a:rPr lang="zh-CN" altLang="en-US" dirty="0" smtClean="0">
                <a:latin typeface="Arial" pitchFamily="34" charset="0"/>
              </a:rPr>
              <a:t>时，需要使用级连机制。其中一对</a:t>
            </a:r>
            <a:r>
              <a:rPr lang="en-US" altLang="zh-CN" dirty="0" smtClean="0">
                <a:latin typeface="Arial" pitchFamily="34" charset="0"/>
              </a:rPr>
              <a:t>VRM</a:t>
            </a:r>
            <a:r>
              <a:rPr lang="zh-CN" altLang="en-US" dirty="0" smtClean="0">
                <a:latin typeface="Arial" pitchFamily="34" charset="0"/>
              </a:rPr>
              <a:t>作为主域控制器，所有</a:t>
            </a:r>
            <a:r>
              <a:rPr lang="en-US" altLang="zh-CN" dirty="0" smtClean="0">
                <a:latin typeface="Arial" pitchFamily="34" charset="0"/>
              </a:rPr>
              <a:t>VRM</a:t>
            </a:r>
            <a:r>
              <a:rPr lang="en-US" altLang="zh-CN" baseline="0" dirty="0" smtClean="0">
                <a:latin typeface="Arial" pitchFamily="34" charset="0"/>
              </a:rPr>
              <a:t> Web Client</a:t>
            </a:r>
            <a:r>
              <a:rPr lang="zh-CN" altLang="en-US" baseline="0" dirty="0" smtClean="0">
                <a:latin typeface="Arial" pitchFamily="34" charset="0"/>
              </a:rPr>
              <a:t>都连接到作为主域控制器的</a:t>
            </a:r>
            <a:r>
              <a:rPr lang="en-US" altLang="zh-CN" baseline="0" dirty="0" smtClean="0">
                <a:latin typeface="Arial" pitchFamily="34" charset="0"/>
              </a:rPr>
              <a:t>VRM</a:t>
            </a:r>
            <a:r>
              <a:rPr lang="zh-CN" altLang="en-US" baseline="0" dirty="0" smtClean="0">
                <a:latin typeface="Arial" pitchFamily="34" charset="0"/>
              </a:rPr>
              <a:t>上。其它</a:t>
            </a:r>
            <a:r>
              <a:rPr lang="en-US" altLang="zh-CN" baseline="0" dirty="0" smtClean="0">
                <a:latin typeface="Arial" pitchFamily="34" charset="0"/>
              </a:rPr>
              <a:t>VRM</a:t>
            </a:r>
            <a:r>
              <a:rPr lang="zh-CN" altLang="en-US" baseline="0" dirty="0" smtClean="0">
                <a:latin typeface="Arial" pitchFamily="34" charset="0"/>
              </a:rPr>
              <a:t>与主</a:t>
            </a:r>
            <a:r>
              <a:rPr lang="en-US" altLang="zh-CN" baseline="0" dirty="0" smtClean="0">
                <a:latin typeface="Arial" pitchFamily="34" charset="0"/>
              </a:rPr>
              <a:t>VRM</a:t>
            </a:r>
            <a:r>
              <a:rPr lang="zh-CN" altLang="en-US" baseline="0" dirty="0" smtClean="0">
                <a:latin typeface="Arial" pitchFamily="34" charset="0"/>
              </a:rPr>
              <a:t>建立级连关系。这样，</a:t>
            </a:r>
            <a:r>
              <a:rPr lang="en-US" altLang="zh-CN" baseline="0" dirty="0" smtClean="0">
                <a:latin typeface="Arial" pitchFamily="34" charset="0"/>
              </a:rPr>
              <a:t>Client</a:t>
            </a:r>
            <a:r>
              <a:rPr lang="zh-CN" altLang="en-US" baseline="0" dirty="0" smtClean="0">
                <a:latin typeface="Arial" pitchFamily="34" charset="0"/>
              </a:rPr>
              <a:t>就可以通过主</a:t>
            </a:r>
            <a:r>
              <a:rPr lang="en-US" altLang="zh-CN" baseline="0" dirty="0" smtClean="0">
                <a:latin typeface="Arial" pitchFamily="34" charset="0"/>
              </a:rPr>
              <a:t>VRM</a:t>
            </a:r>
            <a:r>
              <a:rPr lang="zh-CN" altLang="en-US" baseline="0" dirty="0" smtClean="0">
                <a:latin typeface="Arial" pitchFamily="34" charset="0"/>
              </a:rPr>
              <a:t>访问到其它</a:t>
            </a:r>
            <a:r>
              <a:rPr lang="en-US" altLang="zh-CN" baseline="0" dirty="0" smtClean="0">
                <a:latin typeface="Arial" pitchFamily="34" charset="0"/>
              </a:rPr>
              <a:t>VRM</a:t>
            </a:r>
            <a:r>
              <a:rPr lang="zh-CN" altLang="en-US" baseline="0" dirty="0" smtClean="0">
                <a:latin typeface="Arial" pitchFamily="34" charset="0"/>
              </a:rPr>
              <a:t>了。</a:t>
            </a:r>
            <a:endParaRPr lang="en-US" altLang="zh-CN" baseline="0" dirty="0" smtClean="0">
              <a:latin typeface="Arial" pitchFamily="34" charset="0"/>
            </a:endParaRP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26</a:t>
            </a:fld>
            <a:endParaRPr lang="zh-CN" altLang="en-US"/>
          </a:p>
        </p:txBody>
      </p:sp>
    </p:spTree>
    <p:extLst>
      <p:ext uri="{BB962C8B-B14F-4D97-AF65-F5344CB8AC3E}">
        <p14:creationId xmlns:p14="http://schemas.microsoft.com/office/powerpoint/2010/main" val="65384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en-US" dirty="0" smtClean="0"/>
              <a:t>开放架构，支持异构存储池管理</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28</a:t>
            </a:fld>
            <a:endParaRPr lang="zh-CN" altLang="en-US"/>
          </a:p>
        </p:txBody>
      </p:sp>
    </p:spTree>
    <p:extLst>
      <p:ext uri="{BB962C8B-B14F-4D97-AF65-F5344CB8AC3E}">
        <p14:creationId xmlns:p14="http://schemas.microsoft.com/office/powerpoint/2010/main" val="765613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en-US" dirty="0" smtClean="0"/>
              <a:t>分布式软件定义存储</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29</a:t>
            </a:fld>
            <a:endParaRPr lang="zh-CN" altLang="en-US"/>
          </a:p>
        </p:txBody>
      </p:sp>
    </p:spTree>
    <p:extLst>
      <p:ext uri="{BB962C8B-B14F-4D97-AF65-F5344CB8AC3E}">
        <p14:creationId xmlns:p14="http://schemas.microsoft.com/office/powerpoint/2010/main" val="41219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a:t>
            </a:r>
            <a:r>
              <a:rPr lang="zh-CN" altLang="en-US" dirty="0" smtClean="0"/>
              <a:t>问题与需求</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32</a:t>
            </a:fld>
            <a:endParaRPr lang="zh-CN" altLang="en-US"/>
          </a:p>
        </p:txBody>
      </p:sp>
    </p:spTree>
    <p:extLst>
      <p:ext uri="{BB962C8B-B14F-4D97-AF65-F5344CB8AC3E}">
        <p14:creationId xmlns:p14="http://schemas.microsoft.com/office/powerpoint/2010/main" val="1347249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a:t>
            </a:r>
            <a:r>
              <a:rPr lang="zh-CN" altLang="en-US" dirty="0" smtClean="0"/>
              <a:t>合规性要求，等级保护云计算扩展要求</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33</a:t>
            </a:fld>
            <a:endParaRPr lang="zh-CN" altLang="en-US"/>
          </a:p>
        </p:txBody>
      </p:sp>
    </p:spTree>
    <p:extLst>
      <p:ext uri="{BB962C8B-B14F-4D97-AF65-F5344CB8AC3E}">
        <p14:creationId xmlns:p14="http://schemas.microsoft.com/office/powerpoint/2010/main" val="1763558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a:t>
            </a:r>
            <a:r>
              <a:rPr lang="zh-CN" altLang="en-US" dirty="0" smtClean="0"/>
              <a:t>以云安全管理平台为核心的解决方案</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34</a:t>
            </a:fld>
            <a:endParaRPr lang="zh-CN" altLang="en-US"/>
          </a:p>
        </p:txBody>
      </p:sp>
    </p:spTree>
    <p:extLst>
      <p:ext uri="{BB962C8B-B14F-4D97-AF65-F5344CB8AC3E}">
        <p14:creationId xmlns:p14="http://schemas.microsoft.com/office/powerpoint/2010/main" val="1338534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——SDN</a:t>
            </a:r>
            <a:r>
              <a:rPr lang="zh-CN" altLang="en-US" dirty="0" smtClean="0"/>
              <a:t>导流串行安全防护方案</a:t>
            </a:r>
            <a:r>
              <a:rPr lang="en-US" altLang="zh-CN" dirty="0" smtClean="0"/>
              <a:t>-</a:t>
            </a:r>
            <a:r>
              <a:rPr lang="zh-CN" altLang="en-US" dirty="0" smtClean="0"/>
              <a:t>南北向流量安全防护</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35</a:t>
            </a:fld>
            <a:endParaRPr lang="zh-CN" altLang="en-US"/>
          </a:p>
        </p:txBody>
      </p:sp>
    </p:spTree>
    <p:extLst>
      <p:ext uri="{BB962C8B-B14F-4D97-AF65-F5344CB8AC3E}">
        <p14:creationId xmlns:p14="http://schemas.microsoft.com/office/powerpoint/2010/main" val="1520381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——SDN</a:t>
            </a:r>
            <a:r>
              <a:rPr lang="zh-CN" altLang="en-US" dirty="0" smtClean="0"/>
              <a:t>导流串行安全防护方案</a:t>
            </a:r>
            <a:r>
              <a:rPr lang="en-US" altLang="zh-CN" dirty="0" smtClean="0"/>
              <a:t>-</a:t>
            </a:r>
            <a:r>
              <a:rPr lang="zh-CN" altLang="en-US" dirty="0" smtClean="0"/>
              <a:t>东西向流量安全防护</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36</a:t>
            </a:fld>
            <a:endParaRPr lang="zh-CN" altLang="en-US"/>
          </a:p>
        </p:txBody>
      </p:sp>
    </p:spTree>
    <p:extLst>
      <p:ext uri="{BB962C8B-B14F-4D97-AF65-F5344CB8AC3E}">
        <p14:creationId xmlns:p14="http://schemas.microsoft.com/office/powerpoint/2010/main" val="3661765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a:t>
            </a:r>
            <a:r>
              <a:rPr lang="zh-CN" altLang="en-US" dirty="0" smtClean="0"/>
              <a:t>虚拟化网络安全检测与审计方案</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37</a:t>
            </a:fld>
            <a:endParaRPr lang="zh-CN" altLang="en-US"/>
          </a:p>
        </p:txBody>
      </p:sp>
    </p:spTree>
    <p:extLst>
      <p:ext uri="{BB962C8B-B14F-4D97-AF65-F5344CB8AC3E}">
        <p14:creationId xmlns:p14="http://schemas.microsoft.com/office/powerpoint/2010/main" val="1696899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a:t>
            </a:r>
            <a:r>
              <a:rPr lang="zh-CN" altLang="en-US" dirty="0" smtClean="0"/>
              <a:t>虚拟化主机安全防护方案</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38</a:t>
            </a:fld>
            <a:endParaRPr lang="zh-CN" altLang="en-US"/>
          </a:p>
        </p:txBody>
      </p:sp>
    </p:spTree>
    <p:extLst>
      <p:ext uri="{BB962C8B-B14F-4D97-AF65-F5344CB8AC3E}">
        <p14:creationId xmlns:p14="http://schemas.microsoft.com/office/powerpoint/2010/main" val="771241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r>
              <a:rPr lang="zh-CN" altLang="en-US" dirty="0" smtClean="0"/>
              <a:t>云安全</a:t>
            </a:r>
            <a:r>
              <a:rPr lang="en-US" altLang="zh-CN" dirty="0" smtClean="0"/>
              <a:t>——</a:t>
            </a:r>
            <a:r>
              <a:rPr lang="zh-CN" altLang="en-US" dirty="0" smtClean="0"/>
              <a:t>解决方案小结</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39</a:t>
            </a:fld>
            <a:endParaRPr lang="zh-CN" altLang="en-US"/>
          </a:p>
        </p:txBody>
      </p:sp>
    </p:spTree>
    <p:extLst>
      <p:ext uri="{BB962C8B-B14F-4D97-AF65-F5344CB8AC3E}">
        <p14:creationId xmlns:p14="http://schemas.microsoft.com/office/powerpoint/2010/main" val="2433963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zh-CN" sz="1200" b="1" dirty="0" smtClean="0">
                <a:solidFill>
                  <a:schemeClr val="tx2"/>
                </a:solidFill>
                <a:latin typeface="微软雅黑" pitchFamily="34" charset="-122"/>
                <a:ea typeface="微软雅黑" pitchFamily="34" charset="-122"/>
              </a:rPr>
              <a:t>主要是通过统一用户身份认证和单点登录以及业务协同和流程整合对政务及公共数据共享开放与业务协同平台提供支撑。</a:t>
            </a:r>
            <a:endParaRPr lang="zh-CN" altLang="en-US" sz="1200" b="1" dirty="0" smtClean="0">
              <a:solidFill>
                <a:schemeClr val="tx2"/>
              </a:solidFill>
              <a:latin typeface="微软雅黑" pitchFamily="34" charset="-122"/>
              <a:ea typeface="微软雅黑" pitchFamily="34" charset="-122"/>
            </a:endParaRP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40</a:t>
            </a:fld>
            <a:endParaRPr lang="zh-CN" altLang="en-US"/>
          </a:p>
        </p:txBody>
      </p:sp>
    </p:spTree>
    <p:extLst>
      <p:ext uri="{BB962C8B-B14F-4D97-AF65-F5344CB8AC3E}">
        <p14:creationId xmlns:p14="http://schemas.microsoft.com/office/powerpoint/2010/main" val="1423653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en-US" dirty="0" smtClean="0"/>
              <a:t>首先，通过建设</a:t>
            </a:r>
            <a:r>
              <a:rPr lang="zh-CN" altLang="en-US" b="1" dirty="0" smtClean="0"/>
              <a:t>共享交换体系</a:t>
            </a:r>
            <a:r>
              <a:rPr lang="zh-CN" altLang="en-US" dirty="0" smtClean="0"/>
              <a:t>实现是大数据的获取，基于不同的来源汇集数据。</a:t>
            </a:r>
            <a:endParaRPr lang="en-US" altLang="zh-CN" dirty="0" smtClean="0"/>
          </a:p>
          <a:p>
            <a:r>
              <a:rPr lang="zh-CN" altLang="en-US" sz="1200" kern="1200" dirty="0" smtClean="0">
                <a:solidFill>
                  <a:schemeClr val="tx1"/>
                </a:solidFill>
                <a:effectLst/>
                <a:latin typeface="+mn-lt"/>
                <a:ea typeface="+mn-ea"/>
                <a:cs typeface="+mn-cs"/>
              </a:rPr>
              <a:t>其次，</a:t>
            </a:r>
            <a:r>
              <a:rPr lang="zh-CN" altLang="zh-CN" sz="1200" kern="1200" dirty="0" smtClean="0">
                <a:solidFill>
                  <a:schemeClr val="tx1"/>
                </a:solidFill>
                <a:effectLst/>
                <a:latin typeface="+mn-lt"/>
                <a:ea typeface="+mn-ea"/>
                <a:cs typeface="+mn-cs"/>
              </a:rPr>
              <a:t>以城市统一的人口、法人和</a:t>
            </a:r>
            <a:r>
              <a:rPr lang="zh-CN" altLang="en-US" sz="1200" kern="1200" dirty="0" smtClean="0">
                <a:solidFill>
                  <a:schemeClr val="tx1"/>
                </a:solidFill>
                <a:effectLst/>
                <a:latin typeface="+mn-lt"/>
                <a:ea typeface="+mn-ea"/>
                <a:cs typeface="+mn-cs"/>
              </a:rPr>
              <a:t>空间库</a:t>
            </a:r>
            <a:r>
              <a:rPr lang="zh-CN" altLang="zh-CN" sz="1200" kern="1200" dirty="0" smtClean="0">
                <a:solidFill>
                  <a:schemeClr val="tx1"/>
                </a:solidFill>
                <a:effectLst/>
                <a:latin typeface="+mn-lt"/>
                <a:ea typeface="+mn-ea"/>
                <a:cs typeface="+mn-cs"/>
              </a:rPr>
              <a:t>等信息资源为基础，叠加各部门、各行业相关业务信息，围绕各部门资源共享范围和授权使用范围，建设信大数据</a:t>
            </a:r>
            <a:r>
              <a:rPr lang="zh-CN" altLang="en-US" sz="1200" kern="1200" dirty="0" smtClean="0">
                <a:solidFill>
                  <a:schemeClr val="tx1"/>
                </a:solidFill>
                <a:effectLst/>
                <a:latin typeface="+mn-lt"/>
                <a:ea typeface="+mn-ea"/>
                <a:cs typeface="+mn-cs"/>
              </a:rPr>
              <a:t>系统</a:t>
            </a:r>
            <a:r>
              <a:rPr lang="zh-CN" altLang="zh-CN" sz="1200" kern="1200" dirty="0" smtClean="0">
                <a:solidFill>
                  <a:schemeClr val="tx1"/>
                </a:solidFill>
                <a:effectLst/>
                <a:latin typeface="+mn-lt"/>
                <a:ea typeface="+mn-ea"/>
                <a:cs typeface="+mn-cs"/>
              </a:rPr>
              <a:t>，加快</a:t>
            </a:r>
            <a:r>
              <a:rPr lang="zh-CN" altLang="en-US" sz="1200" kern="1200" dirty="0" smtClean="0">
                <a:solidFill>
                  <a:schemeClr val="tx1"/>
                </a:solidFill>
                <a:effectLst/>
                <a:latin typeface="+mn-lt"/>
                <a:ea typeface="+mn-ea"/>
                <a:cs typeface="+mn-cs"/>
              </a:rPr>
              <a:t>实现对大数据存储和计算。</a:t>
            </a:r>
            <a:endParaRPr lang="zh-CN"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然后，</a:t>
            </a:r>
            <a:r>
              <a:rPr lang="zh-CN" altLang="zh-CN" sz="1200" kern="1200" dirty="0" smtClean="0">
                <a:solidFill>
                  <a:schemeClr val="tx1"/>
                </a:solidFill>
                <a:effectLst/>
                <a:latin typeface="+mn-lt"/>
                <a:ea typeface="+mn-ea"/>
                <a:cs typeface="+mn-cs"/>
              </a:rPr>
              <a:t>按照国家大数据战略，</a:t>
            </a:r>
            <a:r>
              <a:rPr lang="zh-CN" altLang="en-US" dirty="0" smtClean="0"/>
              <a:t>面向政府、公众和企业等各类群体的数据需求，</a:t>
            </a:r>
            <a:r>
              <a:rPr lang="zh-CN" altLang="zh-CN" sz="1200" kern="1200" dirty="0" smtClean="0">
                <a:solidFill>
                  <a:schemeClr val="tx1"/>
                </a:solidFill>
                <a:effectLst/>
                <a:latin typeface="+mn-lt"/>
                <a:ea typeface="+mn-ea"/>
                <a:cs typeface="+mn-cs"/>
              </a:rPr>
              <a:t>以统一</a:t>
            </a:r>
            <a:r>
              <a:rPr lang="zh-CN" altLang="en-US" sz="1200" kern="1200" dirty="0" smtClean="0">
                <a:solidFill>
                  <a:schemeClr val="tx1"/>
                </a:solidFill>
                <a:effectLst/>
                <a:latin typeface="+mn-lt"/>
                <a:ea typeface="+mn-ea"/>
                <a:cs typeface="+mn-cs"/>
              </a:rPr>
              <a:t>数据开放系统</a:t>
            </a:r>
            <a:r>
              <a:rPr lang="zh-CN" altLang="zh-CN" sz="1200" kern="1200" dirty="0" smtClean="0">
                <a:solidFill>
                  <a:schemeClr val="tx1"/>
                </a:solidFill>
                <a:effectLst/>
                <a:latin typeface="+mn-lt"/>
                <a:ea typeface="+mn-ea"/>
                <a:cs typeface="+mn-cs"/>
              </a:rPr>
              <a:t>推动数据共享和开放</a:t>
            </a:r>
            <a:r>
              <a:rPr lang="zh-CN" altLang="en-US"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最终形成行业汇集，区域共享的大数据格局。</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41</a:t>
            </a:fld>
            <a:endParaRPr lang="zh-CN" altLang="en-US"/>
          </a:p>
        </p:txBody>
      </p:sp>
    </p:spTree>
    <p:extLst>
      <p:ext uri="{BB962C8B-B14F-4D97-AF65-F5344CB8AC3E}">
        <p14:creationId xmlns:p14="http://schemas.microsoft.com/office/powerpoint/2010/main" val="1875757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其中共享交换层由目录体系和交换体系构成，</a:t>
            </a:r>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目录体系由</a:t>
            </a:r>
            <a:r>
              <a:rPr lang="zh-CN" altLang="zh-CN" sz="1200" kern="100" dirty="0" smtClean="0">
                <a:solidFill>
                  <a:srgbClr val="000000"/>
                </a:solidFill>
                <a:latin typeface="Microsoft YaHei" charset="-122"/>
                <a:ea typeface="Microsoft YaHei" charset="-122"/>
                <a:cs typeface="Microsoft YaHei" charset="-122"/>
              </a:rPr>
              <a:t>目录</a:t>
            </a:r>
            <a:r>
              <a:rPr lang="zh-CN" altLang="en-US" sz="1200" kern="100" dirty="0" smtClean="0">
                <a:solidFill>
                  <a:srgbClr val="000000"/>
                </a:solidFill>
                <a:latin typeface="Microsoft YaHei" charset="-122"/>
                <a:ea typeface="Microsoft YaHei" charset="-122"/>
                <a:cs typeface="Microsoft YaHei" charset="-122"/>
              </a:rPr>
              <a:t>管理</a:t>
            </a:r>
            <a:r>
              <a:rPr lang="zh-CN" altLang="zh-CN" sz="1200" kern="100" dirty="0" smtClean="0">
                <a:solidFill>
                  <a:srgbClr val="000000"/>
                </a:solidFill>
                <a:latin typeface="Microsoft YaHei" charset="-122"/>
                <a:ea typeface="Microsoft YaHei" charset="-122"/>
                <a:cs typeface="Microsoft YaHei" charset="-122"/>
              </a:rPr>
              <a:t>、元数据</a:t>
            </a:r>
            <a:r>
              <a:rPr lang="zh-CN" altLang="en-US" sz="1200" kern="100" dirty="0" smtClean="0">
                <a:solidFill>
                  <a:srgbClr val="000000"/>
                </a:solidFill>
                <a:latin typeface="Microsoft YaHei" charset="-122"/>
                <a:ea typeface="Microsoft YaHei" charset="-122"/>
                <a:cs typeface="Microsoft YaHei" charset="-122"/>
              </a:rPr>
              <a:t>管理</a:t>
            </a:r>
            <a:r>
              <a:rPr lang="zh-CN" altLang="zh-CN" sz="1200" kern="100" dirty="0" smtClean="0">
                <a:solidFill>
                  <a:srgbClr val="000000"/>
                </a:solidFill>
                <a:latin typeface="Microsoft YaHei" charset="-122"/>
                <a:ea typeface="Microsoft YaHei" charset="-122"/>
                <a:cs typeface="Microsoft YaHei" charset="-122"/>
              </a:rPr>
              <a:t>和数据</a:t>
            </a:r>
            <a:r>
              <a:rPr lang="zh-CN" altLang="en-US" sz="1200" kern="100" dirty="0" smtClean="0">
                <a:solidFill>
                  <a:srgbClr val="000000"/>
                </a:solidFill>
                <a:latin typeface="Microsoft YaHei" charset="-122"/>
                <a:ea typeface="Microsoft YaHei" charset="-122"/>
                <a:cs typeface="Microsoft YaHei" charset="-122"/>
              </a:rPr>
              <a:t>采集等模块构成，</a:t>
            </a:r>
            <a:endParaRPr lang="en-US" altLang="zh-CN" sz="1200" kern="100" dirty="0" smtClean="0">
              <a:solidFill>
                <a:srgbClr val="000000"/>
              </a:solidFill>
              <a:latin typeface="Microsoft YaHei" charset="-122"/>
              <a:ea typeface="Microsoft YaHei" charset="-122"/>
              <a:cs typeface="Microsoft YaHei" charset="-122"/>
            </a:endParaRPr>
          </a:p>
          <a:p>
            <a:r>
              <a:rPr lang="zh-CN" altLang="zh-CN" sz="1200" kern="1200" dirty="0" smtClean="0">
                <a:solidFill>
                  <a:schemeClr val="tx1"/>
                </a:solidFill>
                <a:effectLst/>
                <a:latin typeface="+mn-lt"/>
                <a:ea typeface="+mn-ea"/>
                <a:cs typeface="+mn-cs"/>
              </a:rPr>
              <a:t>交换</a:t>
            </a:r>
            <a:r>
              <a:rPr lang="zh-CN" altLang="en-US" sz="1200" kern="1200" dirty="0" smtClean="0">
                <a:solidFill>
                  <a:schemeClr val="tx1"/>
                </a:solidFill>
                <a:effectLst/>
                <a:latin typeface="+mn-lt"/>
                <a:ea typeface="+mn-ea"/>
                <a:cs typeface="+mn-cs"/>
              </a:rPr>
              <a:t>体系</a:t>
            </a:r>
            <a:r>
              <a:rPr lang="zh-CN" altLang="zh-CN" sz="1200" kern="1200" dirty="0" smtClean="0">
                <a:solidFill>
                  <a:schemeClr val="tx1"/>
                </a:solidFill>
                <a:effectLst/>
                <a:latin typeface="+mn-lt"/>
                <a:ea typeface="+mn-ea"/>
                <a:cs typeface="+mn-cs"/>
              </a:rPr>
              <a:t>由交换桥接、前置交换、交换传输、交换管理等部分组成</a:t>
            </a:r>
            <a:r>
              <a:rPr lang="zh-CN" altLang="en-US" sz="1200" kern="1200" dirty="0" smtClean="0">
                <a:solidFill>
                  <a:schemeClr val="tx1"/>
                </a:solidFill>
                <a:effectLst/>
                <a:latin typeface="+mn-lt"/>
                <a:ea typeface="+mn-ea"/>
                <a:cs typeface="+mn-cs"/>
              </a:rPr>
              <a:t>，实现</a:t>
            </a:r>
            <a:r>
              <a:rPr lang="zh-CN" altLang="zh-CN" sz="1200" kern="1200" dirty="0" smtClean="0">
                <a:solidFill>
                  <a:schemeClr val="tx1"/>
                </a:solidFill>
                <a:effectLst/>
                <a:latin typeface="+mn-lt"/>
                <a:ea typeface="+mn-ea"/>
                <a:cs typeface="+mn-cs"/>
              </a:rPr>
              <a:t>交换共享、数据归集、应用支撑服务、仿真环境。</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42</a:t>
            </a:fld>
            <a:endParaRPr lang="zh-CN" altLang="en-US"/>
          </a:p>
        </p:txBody>
      </p:sp>
    </p:spTree>
    <p:extLst>
      <p:ext uri="{BB962C8B-B14F-4D97-AF65-F5344CB8AC3E}">
        <p14:creationId xmlns:p14="http://schemas.microsoft.com/office/powerpoint/2010/main" val="315316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信息资源目录作为统一数据底库和全局共享数据库的信息资源的管理和服务中心，按照统一的标准规范和树状结构实现对信息资源的采集、分类、描述、处理、展现、应用和管理，为信息资源的共享和交换提供基础性支撑，实现对信息资源的识别、导航和定位服务，从而更加有效管理、利用和合理开发信息资源，提高工作效率、提升服务水平提供科学的工具。</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43</a:t>
            </a:fld>
            <a:endParaRPr lang="zh-CN" altLang="en-US"/>
          </a:p>
        </p:txBody>
      </p:sp>
    </p:spTree>
    <p:extLst>
      <p:ext uri="{BB962C8B-B14F-4D97-AF65-F5344CB8AC3E}">
        <p14:creationId xmlns:p14="http://schemas.microsoft.com/office/powerpoint/2010/main" val="1743505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大数据基础运行环境基于云框架，采用混搭技术架构，通过集成现有各平台技术能力以及先进的分布式计算技术（如基于</a:t>
            </a:r>
            <a:r>
              <a:rPr lang="en-US" altLang="zh-CN" sz="1200" kern="1200" dirty="0" err="1" smtClean="0">
                <a:solidFill>
                  <a:schemeClr val="tx1"/>
                </a:solidFill>
                <a:effectLst/>
                <a:latin typeface="+mn-lt"/>
                <a:ea typeface="+mn-ea"/>
                <a:cs typeface="+mn-cs"/>
              </a:rPr>
              <a:t>Hadoop</a:t>
            </a:r>
            <a:r>
              <a:rPr lang="zh-CN" altLang="zh-CN" sz="1200" kern="1200" dirty="0" smtClean="0">
                <a:solidFill>
                  <a:schemeClr val="tx1"/>
                </a:solidFill>
                <a:effectLst/>
                <a:latin typeface="+mn-lt"/>
                <a:ea typeface="+mn-ea"/>
                <a:cs typeface="+mn-cs"/>
              </a:rPr>
              <a:t>的批处理计算框架、基于内存计算技术</a:t>
            </a:r>
            <a:r>
              <a:rPr lang="en-US" altLang="zh-CN" sz="1200" kern="1200" dirty="0" smtClean="0">
                <a:solidFill>
                  <a:schemeClr val="tx1"/>
                </a:solidFill>
                <a:effectLst/>
                <a:latin typeface="+mn-lt"/>
                <a:ea typeface="+mn-ea"/>
                <a:cs typeface="+mn-cs"/>
              </a:rPr>
              <a:t>Spark</a:t>
            </a:r>
            <a:r>
              <a:rPr lang="zh-CN" altLang="zh-CN" sz="1200" kern="1200" dirty="0" smtClean="0">
                <a:solidFill>
                  <a:schemeClr val="tx1"/>
                </a:solidFill>
                <a:effectLst/>
                <a:latin typeface="+mn-lt"/>
                <a:ea typeface="+mn-ea"/>
                <a:cs typeface="+mn-cs"/>
              </a:rPr>
              <a:t>的迭代运算框架、以及基于流处理技术的实时计算框架），为各方数据的融合提供融合计算能力。</a:t>
            </a:r>
          </a:p>
        </p:txBody>
      </p:sp>
      <p:sp>
        <p:nvSpPr>
          <p:cNvPr id="4" name="灯片编号占位符 3"/>
          <p:cNvSpPr>
            <a:spLocks noGrp="1"/>
          </p:cNvSpPr>
          <p:nvPr>
            <p:ph type="sldNum" sz="quarter" idx="10"/>
          </p:nvPr>
        </p:nvSpPr>
        <p:spPr/>
        <p:txBody>
          <a:bodyPr/>
          <a:lstStyle/>
          <a:p>
            <a:fld id="{E8813BC5-DD99-44B5-9C89-3BD5258D0A5D}"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776842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建立唯一的数据开放实体网站，网站系统的名称为：陕西·数据开放。</a:t>
            </a:r>
            <a:r>
              <a:rPr lang="zh-CN" altLang="en-US" sz="1200" kern="1200" dirty="0" smtClean="0">
                <a:solidFill>
                  <a:schemeClr val="tx1"/>
                </a:solidFill>
                <a:effectLst/>
                <a:latin typeface="+mn-lt"/>
                <a:ea typeface="+mn-ea"/>
                <a:cs typeface="+mn-cs"/>
              </a:rPr>
              <a:t>建设内容主要包括两部分，数据开放管理和数据开放服务门户（开放网站）</a:t>
            </a:r>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45</a:t>
            </a:fld>
            <a:endParaRPr lang="zh-CN" altLang="en-US"/>
          </a:p>
        </p:txBody>
      </p:sp>
    </p:spTree>
    <p:extLst>
      <p:ext uri="{BB962C8B-B14F-4D97-AF65-F5344CB8AC3E}">
        <p14:creationId xmlns:p14="http://schemas.microsoft.com/office/powerpoint/2010/main" val="608532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整个云计算管理平台从两个视图提供对云资源的管理、运维和运营需求，云管理员视图为云管理员提供对资源池物理资源的统一管理、统一运维和统一运营视图。从运营、运维监控方面对物理资源的使用情况、使用效果、项目组对资源的使用情况进行评估。</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pPr/>
              <a:t>49</a:t>
            </a:fld>
            <a:endParaRPr lang="zh-CN" altLang="en-US"/>
          </a:p>
        </p:txBody>
      </p:sp>
    </p:spTree>
    <p:extLst>
      <p:ext uri="{BB962C8B-B14F-4D97-AF65-F5344CB8AC3E}">
        <p14:creationId xmlns:p14="http://schemas.microsoft.com/office/powerpoint/2010/main" val="4106314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755650" y="685800"/>
            <a:ext cx="5346700" cy="3429000"/>
          </a:xfrm>
        </p:spPr>
      </p:sp>
      <p:sp>
        <p:nvSpPr>
          <p:cNvPr id="57347" name="备注占位符 2"/>
          <p:cNvSpPr>
            <a:spLocks noGrp="1"/>
          </p:cNvSpPr>
          <p:nvPr>
            <p:ph type="body" idx="1"/>
          </p:nvPr>
        </p:nvSpPr>
        <p:spPr>
          <a:noFill/>
          <a:ln/>
        </p:spPr>
        <p:txBody>
          <a:bodyPr/>
          <a:lstStyle/>
          <a:p>
            <a:endParaRPr lang="zh-CN" altLang="en-US" dirty="0" smtClean="0"/>
          </a:p>
        </p:txBody>
      </p:sp>
      <p:sp>
        <p:nvSpPr>
          <p:cNvPr id="57348" name="灯片编号占位符 3"/>
          <p:cNvSpPr>
            <a:spLocks noGrp="1"/>
          </p:cNvSpPr>
          <p:nvPr>
            <p:ph type="sldNum" sz="quarter" idx="5"/>
          </p:nvPr>
        </p:nvSpPr>
        <p:spPr>
          <a:noFill/>
        </p:spPr>
        <p:txBody>
          <a:bodyPr/>
          <a:lstStyle/>
          <a:p>
            <a:fld id="{BE94181E-53B4-419E-BE7C-FC85C6C12475}" type="slidenum">
              <a:rPr lang="en-US" altLang="zh-CN">
                <a:solidFill>
                  <a:prstClr val="black"/>
                </a:solidFill>
              </a:rPr>
              <a:pPr/>
              <a:t>59</a:t>
            </a:fld>
            <a:endParaRPr lang="en-US" altLang="zh-CN">
              <a:solidFill>
                <a:prstClr val="black"/>
              </a:solidFill>
            </a:endParaRPr>
          </a:p>
        </p:txBody>
      </p:sp>
    </p:spTree>
    <p:extLst>
      <p:ext uri="{BB962C8B-B14F-4D97-AF65-F5344CB8AC3E}">
        <p14:creationId xmlns:p14="http://schemas.microsoft.com/office/powerpoint/2010/main" val="27036772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755650" y="685800"/>
            <a:ext cx="5346700" cy="3429000"/>
          </a:xfrm>
        </p:spPr>
      </p:sp>
      <p:sp>
        <p:nvSpPr>
          <p:cNvPr id="57347" name="备注占位符 2"/>
          <p:cNvSpPr>
            <a:spLocks noGrp="1"/>
          </p:cNvSpPr>
          <p:nvPr>
            <p:ph type="body" idx="1"/>
          </p:nvPr>
        </p:nvSpPr>
        <p:spPr>
          <a:noFill/>
          <a:ln/>
        </p:spPr>
        <p:txBody>
          <a:bodyPr/>
          <a:lstStyle/>
          <a:p>
            <a:endParaRPr lang="zh-CN" altLang="en-US" dirty="0" smtClean="0"/>
          </a:p>
        </p:txBody>
      </p:sp>
      <p:sp>
        <p:nvSpPr>
          <p:cNvPr id="57348" name="灯片编号占位符 3"/>
          <p:cNvSpPr>
            <a:spLocks noGrp="1"/>
          </p:cNvSpPr>
          <p:nvPr>
            <p:ph type="sldNum" sz="quarter" idx="5"/>
          </p:nvPr>
        </p:nvSpPr>
        <p:spPr>
          <a:noFill/>
        </p:spPr>
        <p:txBody>
          <a:bodyPr/>
          <a:lstStyle/>
          <a:p>
            <a:fld id="{BE94181E-53B4-419E-BE7C-FC85C6C12475}" type="slidenum">
              <a:rPr lang="en-US" altLang="zh-CN">
                <a:solidFill>
                  <a:prstClr val="black"/>
                </a:solidFill>
              </a:rPr>
              <a:pPr/>
              <a:t>65</a:t>
            </a:fld>
            <a:endParaRPr lang="en-US" altLang="zh-CN">
              <a:solidFill>
                <a:prstClr val="black"/>
              </a:solidFill>
            </a:endParaRPr>
          </a:p>
        </p:txBody>
      </p:sp>
    </p:spTree>
    <p:extLst>
      <p:ext uri="{BB962C8B-B14F-4D97-AF65-F5344CB8AC3E}">
        <p14:creationId xmlns:p14="http://schemas.microsoft.com/office/powerpoint/2010/main" val="736310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55650" y="685800"/>
            <a:ext cx="5346700" cy="3429000"/>
          </a:xfrm>
        </p:spPr>
      </p:sp>
      <p:sp>
        <p:nvSpPr>
          <p:cNvPr id="3" name="备注占位符 2"/>
          <p:cNvSpPr>
            <a:spLocks noGrp="1"/>
          </p:cNvSpPr>
          <p:nvPr>
            <p:ph type="body" idx="1"/>
          </p:nvPr>
        </p:nvSpPr>
        <p:spPr/>
        <p:txBody>
          <a:bodyPr>
            <a:normAutofit/>
          </a:bodyPr>
          <a:lstStyle/>
          <a:p>
            <a:pPr marL="0" marR="0" indent="0" algn="l" defTabSz="913187" rtl="0" eaLnBrk="1" fontAlgn="auto" latinLnBrk="0" hangingPunct="1">
              <a:lnSpc>
                <a:spcPct val="100000"/>
              </a:lnSpc>
              <a:spcBef>
                <a:spcPts val="0"/>
              </a:spcBef>
              <a:spcAft>
                <a:spcPts val="0"/>
              </a:spcAft>
              <a:buClrTx/>
              <a:buSzTx/>
              <a:buFontTx/>
              <a:buNone/>
              <a:tabLst/>
              <a:defRPr/>
            </a:pPr>
            <a:r>
              <a:rPr lang="zh-CN" altLang="en-US" dirty="0" smtClean="0"/>
              <a:t>备注：图中黄色标注，代表已启动政务云的地区；插红旗标注，代表中国电信建设运营的地区。</a:t>
            </a:r>
          </a:p>
          <a:p>
            <a:endParaRPr lang="zh-CN" altLang="en-US" dirty="0"/>
          </a:p>
        </p:txBody>
      </p:sp>
      <p:sp>
        <p:nvSpPr>
          <p:cNvPr id="4" name="灯片编号占位符 3"/>
          <p:cNvSpPr>
            <a:spLocks noGrp="1"/>
          </p:cNvSpPr>
          <p:nvPr>
            <p:ph type="sldNum" sz="quarter" idx="10"/>
          </p:nvPr>
        </p:nvSpPr>
        <p:spPr/>
        <p:txBody>
          <a:bodyPr/>
          <a:lstStyle/>
          <a:p>
            <a:fld id="{E8813BC5-DD99-44B5-9C89-3BD5258D0A5D}" type="slidenum">
              <a:rPr lang="zh-CN" altLang="en-US" smtClean="0">
                <a:solidFill>
                  <a:prstClr val="black"/>
                </a:solidFill>
              </a:rPr>
              <a:pPr/>
              <a:t>69</a:t>
            </a:fld>
            <a:endParaRPr lang="zh-CN" altLang="en-US">
              <a:solidFill>
                <a:prstClr val="black"/>
              </a:solidFill>
            </a:endParaRPr>
          </a:p>
        </p:txBody>
      </p:sp>
    </p:spTree>
    <p:extLst>
      <p:ext uri="{BB962C8B-B14F-4D97-AF65-F5344CB8AC3E}">
        <p14:creationId xmlns:p14="http://schemas.microsoft.com/office/powerpoint/2010/main" val="3880307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821728"/>
            <a:ext cx="7772400" cy="1257008"/>
          </a:xfrm>
          <a:prstGeom prst="rect">
            <a:avLst/>
          </a:prstGeom>
        </p:spPr>
        <p:txBody>
          <a:bodyPr lIns="91321" tIns="45660" rIns="91321" bIns="45660"/>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403830"/>
            <a:ext cx="6400800" cy="1498635"/>
          </a:xfrm>
        </p:spPr>
        <p:txBody>
          <a:bodyPr/>
          <a:lstStyle>
            <a:lvl1pPr marL="0" indent="0" algn="ctr">
              <a:buNone/>
              <a:defRPr>
                <a:solidFill>
                  <a:schemeClr val="tx1">
                    <a:tint val="75000"/>
                  </a:schemeClr>
                </a:solidFill>
                <a:latin typeface="黑体" pitchFamily="49" charset="-122"/>
                <a:ea typeface="黑体" pitchFamily="49" charset="-122"/>
              </a:defRPr>
            </a:lvl1pPr>
            <a:lvl2pPr marL="520553" indent="0" algn="ctr">
              <a:buNone/>
              <a:defRPr>
                <a:solidFill>
                  <a:schemeClr val="tx1">
                    <a:tint val="75000"/>
                  </a:schemeClr>
                </a:solidFill>
              </a:defRPr>
            </a:lvl2pPr>
            <a:lvl3pPr marL="1041124" indent="0" algn="ctr">
              <a:buNone/>
              <a:defRPr>
                <a:solidFill>
                  <a:schemeClr val="tx1">
                    <a:tint val="75000"/>
                  </a:schemeClr>
                </a:solidFill>
              </a:defRPr>
            </a:lvl3pPr>
            <a:lvl4pPr marL="1561678" indent="0" algn="ctr">
              <a:buNone/>
              <a:defRPr>
                <a:solidFill>
                  <a:schemeClr val="tx1">
                    <a:tint val="75000"/>
                  </a:schemeClr>
                </a:solidFill>
              </a:defRPr>
            </a:lvl4pPr>
            <a:lvl5pPr marL="2082243" indent="0" algn="ctr">
              <a:buNone/>
              <a:defRPr>
                <a:solidFill>
                  <a:schemeClr val="tx1">
                    <a:tint val="75000"/>
                  </a:schemeClr>
                </a:solidFill>
              </a:defRPr>
            </a:lvl5pPr>
            <a:lvl6pPr marL="2602797" indent="0" algn="ctr">
              <a:buNone/>
              <a:defRPr>
                <a:solidFill>
                  <a:schemeClr val="tx1">
                    <a:tint val="75000"/>
                  </a:schemeClr>
                </a:solidFill>
              </a:defRPr>
            </a:lvl6pPr>
            <a:lvl7pPr marL="3123344" indent="0" algn="ctr">
              <a:buNone/>
              <a:defRPr>
                <a:solidFill>
                  <a:schemeClr val="tx1">
                    <a:tint val="75000"/>
                  </a:schemeClr>
                </a:solidFill>
              </a:defRPr>
            </a:lvl7pPr>
            <a:lvl8pPr marL="3643912" indent="0" algn="ctr">
              <a:buNone/>
              <a:defRPr>
                <a:solidFill>
                  <a:schemeClr val="tx1">
                    <a:tint val="75000"/>
                  </a:schemeClr>
                </a:solidFill>
              </a:defRPr>
            </a:lvl8pPr>
            <a:lvl9pPr marL="4164465" indent="0" algn="ctr">
              <a:buNone/>
              <a:defRPr>
                <a:solidFill>
                  <a:schemeClr val="tx1">
                    <a:tint val="75000"/>
                  </a:schemeClr>
                </a:solidFill>
              </a:defRPr>
            </a:lvl9pPr>
          </a:lstStyle>
          <a:p>
            <a:r>
              <a:rPr lang="zh-CN" altLang="en-US" smtClean="0"/>
              <a:t>单击此处编辑母版副标题样式</a:t>
            </a:r>
            <a:endParaRPr lang="zh-CN" altLang="en-US"/>
          </a:p>
        </p:txBody>
      </p:sp>
      <p:pic>
        <p:nvPicPr>
          <p:cNvPr id="7" name="图片 3"/>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841628"/>
            <a:ext cx="9144000" cy="253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2471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矩形 9"/>
          <p:cNvSpPr>
            <a:spLocks noChangeArrowheads="1"/>
          </p:cNvSpPr>
          <p:nvPr userDrawn="1"/>
        </p:nvSpPr>
        <p:spPr bwMode="auto">
          <a:xfrm>
            <a:off x="19" y="3"/>
            <a:ext cx="9361087" cy="5953374"/>
          </a:xfrm>
          <a:prstGeom prst="rect">
            <a:avLst/>
          </a:prstGeom>
          <a:solidFill>
            <a:srgbClr val="0099FF"/>
          </a:solidFill>
          <a:ln>
            <a:noFill/>
          </a:ln>
          <a:extLst/>
        </p:spPr>
        <p:txBody>
          <a:bodyPr lIns="91406" tIns="0" rIns="91406" bIns="0"/>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marL="0" marR="0" lvl="0" indent="0" algn="ctr" defTabSz="1041124" eaLnBrk="0" fontAlgn="base" latinLnBrk="0" hangingPunct="0">
              <a:lnSpc>
                <a:spcPct val="125000"/>
              </a:lnSpc>
              <a:spcBef>
                <a:spcPct val="50000"/>
              </a:spcBef>
              <a:spcAft>
                <a:spcPct val="0"/>
              </a:spcAft>
              <a:buClr>
                <a:srgbClr val="FF0000"/>
              </a:buClr>
              <a:buSzTx/>
              <a:buFont typeface="Arial" panose="020B0604020202020204" pitchFamily="34" charset="0"/>
              <a:buChar char="•"/>
              <a:tabLst/>
              <a:defRPr/>
            </a:pPr>
            <a:endParaRPr kumimoji="0" lang="zh-CN" altLang="en-US" sz="2280" b="0" i="0" u="none" strike="noStrike" kern="0" cap="none" spc="0" normalizeH="0" baseline="0" noProof="0" smtClean="0">
              <a:ln>
                <a:noFill/>
              </a:ln>
              <a:solidFill>
                <a:srgbClr val="203C96"/>
              </a:solidFill>
              <a:effectLst/>
              <a:uLnTx/>
              <a:uFillTx/>
              <a:latin typeface="Arial" panose="020B0604020202020204" pitchFamily="34" charset="0"/>
              <a:ea typeface="黑体" panose="02010609060101010101" pitchFamily="49" charset="-122"/>
            </a:endParaRPr>
          </a:p>
        </p:txBody>
      </p:sp>
      <p:pic>
        <p:nvPicPr>
          <p:cNvPr id="11" name="Picture 29"/>
          <p:cNvPicPr>
            <a:picLocks noChangeAspect="1" noChangeArrowheads="1"/>
          </p:cNvPicPr>
          <p:nvPr userDrawn="1"/>
        </p:nvPicPr>
        <p:blipFill>
          <a:blip r:embed="rId2" cstate="email">
            <a:extLst>
              <a:ext uri="{28A0092B-C50C-407E-A947-70E740481C1C}">
                <a14:useLocalDpi xmlns:a14="http://schemas.microsoft.com/office/drawing/2010/main"/>
              </a:ext>
            </a:extLst>
          </a:blip>
          <a:srcRect r="2641" b="50000"/>
          <a:stretch>
            <a:fillRect/>
          </a:stretch>
        </p:blipFill>
        <p:spPr bwMode="auto">
          <a:xfrm>
            <a:off x="4104612" y="4699525"/>
            <a:ext cx="5470525" cy="1333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0"/>
          <p:cNvPicPr>
            <a:picLocks noChangeAspect="1" noChangeArrowheads="1"/>
          </p:cNvPicPr>
          <p:nvPr userDrawn="1"/>
        </p:nvPicPr>
        <p:blipFill>
          <a:blip r:embed="rId3" cstate="print">
            <a:extLst>
              <a:ext uri="{28A0092B-C50C-407E-A947-70E740481C1C}">
                <a14:useLocalDpi xmlns:a14="http://schemas.microsoft.com/office/drawing/2010/main"/>
              </a:ext>
            </a:extLst>
          </a:blip>
          <a:srcRect l="21359" b="37619"/>
          <a:stretch>
            <a:fillRect/>
          </a:stretch>
        </p:blipFill>
        <p:spPr bwMode="auto">
          <a:xfrm>
            <a:off x="0" y="4162911"/>
            <a:ext cx="4897438" cy="188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9" name="矩形 8"/>
          <p:cNvSpPr>
            <a:spLocks noChangeArrowheads="1"/>
          </p:cNvSpPr>
          <p:nvPr userDrawn="1"/>
        </p:nvSpPr>
        <p:spPr bwMode="auto">
          <a:xfrm>
            <a:off x="0" y="1813"/>
            <a:ext cx="9144000" cy="678729"/>
          </a:xfrm>
          <a:prstGeom prst="rect">
            <a:avLst/>
          </a:prstGeom>
          <a:solidFill>
            <a:srgbClr val="0099FF"/>
          </a:solidFill>
          <a:ln>
            <a:noFill/>
          </a:ln>
          <a:extLst/>
        </p:spPr>
        <p:txBody>
          <a:bodyPr lIns="93310" tIns="0" rIns="93310" bIns="0"/>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marL="0" marR="0" lvl="0" indent="0" algn="ctr" defTabSz="1041124" eaLnBrk="1" fontAlgn="auto" latinLnBrk="0" hangingPunct="1">
              <a:lnSpc>
                <a:spcPct val="125000"/>
              </a:lnSpc>
              <a:spcBef>
                <a:spcPct val="50000"/>
              </a:spcBef>
              <a:spcAft>
                <a:spcPts val="0"/>
              </a:spcAft>
              <a:buClr>
                <a:srgbClr val="FF0000"/>
              </a:buClr>
              <a:buSzTx/>
              <a:buFont typeface="Arial" panose="020B0604020202020204" pitchFamily="34" charset="0"/>
              <a:buChar char="•"/>
              <a:tabLst/>
              <a:defRPr/>
            </a:pPr>
            <a:endParaRPr kumimoji="0" lang="zh-CN" altLang="en-US" sz="2280" b="0" i="0" u="none" strike="noStrike" kern="0" cap="none" spc="0" normalizeH="0" baseline="0" noProof="0" smtClean="0">
              <a:ln>
                <a:noFill/>
              </a:ln>
              <a:solidFill>
                <a:srgbClr val="203C96"/>
              </a:solidFill>
              <a:effectLst/>
              <a:uLnTx/>
              <a:uFillTx/>
              <a:latin typeface="Arial" panose="020B0604020202020204" pitchFamily="34" charset="0"/>
              <a:ea typeface="黑体" panose="02010609060101010101" pitchFamily="49" charset="-122"/>
            </a:endParaRPr>
          </a:p>
        </p:txBody>
      </p:sp>
      <p:sp>
        <p:nvSpPr>
          <p:cNvPr id="10" name="标题 1"/>
          <p:cNvSpPr>
            <a:spLocks noGrp="1"/>
          </p:cNvSpPr>
          <p:nvPr>
            <p:ph type="title"/>
          </p:nvPr>
        </p:nvSpPr>
        <p:spPr>
          <a:xfrm>
            <a:off x="107505" y="89027"/>
            <a:ext cx="8981421" cy="444150"/>
          </a:xfrm>
          <a:prstGeom prst="rect">
            <a:avLst/>
          </a:prstGeom>
        </p:spPr>
        <p:txBody>
          <a:bodyPr lIns="81279" tIns="40637" rIns="81279" bIns="40637"/>
          <a:lstStyle>
            <a:lvl1pPr algn="l">
              <a:defRPr sz="2736" b="1">
                <a:solidFill>
                  <a:schemeClr val="bg1"/>
                </a:solidFill>
                <a:latin typeface="微软雅黑" pitchFamily="34" charset="-122"/>
                <a:ea typeface="微软雅黑" pitchFamily="34" charset="-122"/>
              </a:defRPr>
            </a:lvl1pPr>
          </a:lstStyle>
          <a:p>
            <a:pPr marL="0" marR="0" lvl="0" indent="0" algn="l" defTabSz="1041124" eaLnBrk="1" fontAlgn="auto" latinLnBrk="0" hangingPunct="1">
              <a:lnSpc>
                <a:spcPct val="100000"/>
              </a:lnSpc>
              <a:spcBef>
                <a:spcPts val="0"/>
              </a:spcBef>
              <a:spcAft>
                <a:spcPts val="0"/>
              </a:spcAft>
              <a:buClrTx/>
              <a:buSzTx/>
              <a:buFontTx/>
              <a:buNone/>
              <a:tabLst/>
              <a:defRPr/>
            </a:pPr>
            <a:r>
              <a:rPr kumimoji="0" lang="zh-CN" altLang="en-US" sz="2736"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单击此处编辑母版标题样式</a:t>
            </a:r>
            <a:endParaRPr kumimoji="0" lang="zh-CN" altLang="en-US" sz="2736"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3" name="灯片编号占位符 3"/>
          <p:cNvSpPr txBox="1">
            <a:spLocks/>
          </p:cNvSpPr>
          <p:nvPr userDrawn="1"/>
        </p:nvSpPr>
        <p:spPr bwMode="auto">
          <a:xfrm>
            <a:off x="3605214" y="5536171"/>
            <a:ext cx="2374900" cy="320360"/>
          </a:xfrm>
          <a:prstGeom prst="rect">
            <a:avLst/>
          </a:prstGeom>
          <a:noFill/>
          <a:ln>
            <a:noFill/>
          </a:ln>
          <a:extLst/>
        </p:spPr>
        <p:txBody>
          <a:bodyPr lIns="92668" tIns="46331" rIns="92668" bIns="46331" anchor="ctr"/>
          <a:lstStyle>
            <a:lvl1pPr>
              <a:defRPr sz="2000">
                <a:solidFill>
                  <a:schemeClr val="tx1"/>
                </a:solidFill>
                <a:latin typeface="Arial" charset="0"/>
                <a:ea typeface="宋体" charset="-122"/>
              </a:defRPr>
            </a:lvl1pPr>
            <a:lvl2pPr marL="742950" indent="-285750">
              <a:defRPr sz="2000">
                <a:solidFill>
                  <a:schemeClr val="tx1"/>
                </a:solidFill>
                <a:latin typeface="Arial" charset="0"/>
                <a:ea typeface="宋体" charset="-122"/>
              </a:defRPr>
            </a:lvl2pPr>
            <a:lvl3pPr marL="1143000" indent="-228600">
              <a:defRPr sz="2000">
                <a:solidFill>
                  <a:schemeClr val="tx1"/>
                </a:solidFill>
                <a:latin typeface="Arial" charset="0"/>
                <a:ea typeface="宋体" charset="-122"/>
              </a:defRPr>
            </a:lvl3pPr>
            <a:lvl4pPr marL="1600200" indent="-228600">
              <a:defRPr sz="2000">
                <a:solidFill>
                  <a:schemeClr val="tx1"/>
                </a:solidFill>
                <a:latin typeface="Arial" charset="0"/>
                <a:ea typeface="宋体" charset="-122"/>
              </a:defRPr>
            </a:lvl4pPr>
            <a:lvl5pPr marL="2057400" indent="-228600">
              <a:defRPr sz="2000">
                <a:solidFill>
                  <a:schemeClr val="tx1"/>
                </a:solidFill>
                <a:latin typeface="Arial" charset="0"/>
                <a:ea typeface="宋体" charset="-122"/>
              </a:defRPr>
            </a:lvl5pPr>
            <a:lvl6pPr marL="2514600" indent="-228600" eaLnBrk="0" fontAlgn="base" hangingPunct="0">
              <a:spcBef>
                <a:spcPct val="0"/>
              </a:spcBef>
              <a:spcAft>
                <a:spcPct val="0"/>
              </a:spcAft>
              <a:defRPr sz="2000">
                <a:solidFill>
                  <a:schemeClr val="tx1"/>
                </a:solidFill>
                <a:latin typeface="Arial" charset="0"/>
                <a:ea typeface="宋体" charset="-122"/>
              </a:defRPr>
            </a:lvl6pPr>
            <a:lvl7pPr marL="2971800" indent="-228600" eaLnBrk="0" fontAlgn="base" hangingPunct="0">
              <a:spcBef>
                <a:spcPct val="0"/>
              </a:spcBef>
              <a:spcAft>
                <a:spcPct val="0"/>
              </a:spcAft>
              <a:defRPr sz="2000">
                <a:solidFill>
                  <a:schemeClr val="tx1"/>
                </a:solidFill>
                <a:latin typeface="Arial" charset="0"/>
                <a:ea typeface="宋体" charset="-122"/>
              </a:defRPr>
            </a:lvl7pPr>
            <a:lvl8pPr marL="3429000" indent="-228600" eaLnBrk="0" fontAlgn="base" hangingPunct="0">
              <a:spcBef>
                <a:spcPct val="0"/>
              </a:spcBef>
              <a:spcAft>
                <a:spcPct val="0"/>
              </a:spcAft>
              <a:defRPr sz="2000">
                <a:solidFill>
                  <a:schemeClr val="tx1"/>
                </a:solidFill>
                <a:latin typeface="Arial" charset="0"/>
                <a:ea typeface="宋体" charset="-122"/>
              </a:defRPr>
            </a:lvl8pPr>
            <a:lvl9pPr marL="3886200" indent="-228600" eaLnBrk="0" fontAlgn="base" hangingPunct="0">
              <a:spcBef>
                <a:spcPct val="0"/>
              </a:spcBef>
              <a:spcAft>
                <a:spcPct val="0"/>
              </a:spcAft>
              <a:defRPr sz="2000">
                <a:solidFill>
                  <a:schemeClr val="tx1"/>
                </a:solidFill>
                <a:latin typeface="Arial" charset="0"/>
                <a:ea typeface="宋体" charset="-122"/>
              </a:defRPr>
            </a:lvl9pPr>
          </a:lstStyle>
          <a:p>
            <a:pPr algn="ctr" eaLnBrk="1" hangingPunct="1">
              <a:defRPr/>
            </a:pPr>
            <a:r>
              <a:rPr lang="en-US" altLang="zh-CN" sz="1140" dirty="0" smtClean="0">
                <a:solidFill>
                  <a:srgbClr val="008AE7"/>
                </a:solidFill>
                <a:latin typeface="微软雅黑" pitchFamily="34" charset="-122"/>
                <a:ea typeface="微软雅黑" pitchFamily="34" charset="-122"/>
              </a:rPr>
              <a:t>- </a:t>
            </a:r>
            <a:fld id="{5FE0A347-3965-4C38-B630-B588C87C5757}" type="slidenum">
              <a:rPr lang="zh-CN" altLang="en-US" sz="1140" smtClean="0">
                <a:solidFill>
                  <a:srgbClr val="008AE7"/>
                </a:solidFill>
                <a:latin typeface="微软雅黑" pitchFamily="34" charset="-122"/>
                <a:ea typeface="微软雅黑" pitchFamily="34" charset="-122"/>
              </a:rPr>
              <a:pPr algn="ctr" eaLnBrk="1" hangingPunct="1">
                <a:defRPr/>
              </a:pPr>
              <a:t>‹#›</a:t>
            </a:fld>
            <a:r>
              <a:rPr lang="en-US" altLang="zh-CN" sz="1140" dirty="0" smtClean="0">
                <a:solidFill>
                  <a:srgbClr val="008AE7"/>
                </a:solidFill>
                <a:latin typeface="微软雅黑" pitchFamily="34" charset="-122"/>
                <a:ea typeface="微软雅黑" pitchFamily="34" charset="-122"/>
              </a:rPr>
              <a:t> -</a:t>
            </a:r>
            <a:endParaRPr lang="zh-CN" altLang="en-US" sz="1140" dirty="0" smtClean="0">
              <a:solidFill>
                <a:srgbClr val="008AE7"/>
              </a:solidFill>
              <a:latin typeface="微软雅黑" pitchFamily="34" charset="-122"/>
              <a:ea typeface="微软雅黑" pitchFamily="34" charset="-122"/>
            </a:endParaRPr>
          </a:p>
        </p:txBody>
      </p:sp>
    </p:spTree>
    <p:extLst>
      <p:ext uri="{BB962C8B-B14F-4D97-AF65-F5344CB8AC3E}">
        <p14:creationId xmlns:p14="http://schemas.microsoft.com/office/powerpoint/2010/main" val="19470174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3"/>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2323990"/>
            <a:ext cx="9144000" cy="253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a:spLocks noChangeArrowheads="1"/>
          </p:cNvSpPr>
          <p:nvPr userDrawn="1"/>
        </p:nvSpPr>
        <p:spPr bwMode="auto">
          <a:xfrm>
            <a:off x="5724144" y="5319466"/>
            <a:ext cx="3267075" cy="363705"/>
          </a:xfrm>
          <a:prstGeom prst="rect">
            <a:avLst/>
          </a:prstGeom>
          <a:noFill/>
          <a:ln>
            <a:noFill/>
          </a:ln>
          <a:extLst/>
        </p:spPr>
        <p:txBody>
          <a:bodyPr lIns="92668" tIns="46331" rIns="92668" bIns="46331">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r" eaLnBrk="1" hangingPunct="1">
              <a:lnSpc>
                <a:spcPct val="110000"/>
              </a:lnSpc>
              <a:defRPr/>
            </a:pPr>
            <a:r>
              <a:rPr lang="zh-CN" altLang="en-US" sz="1596" b="1" dirty="0" smtClean="0">
                <a:solidFill>
                  <a:srgbClr val="008AE7"/>
                </a:solidFill>
                <a:latin typeface="Times New Roman" panose="02020603050405020304" pitchFamily="18" charset="0"/>
                <a:ea typeface="微软雅黑" panose="020B0503020204020204" pitchFamily="34" charset="-122"/>
                <a:cs typeface="Times New Roman" panose="02020603050405020304" pitchFamily="18" charset="0"/>
              </a:rPr>
              <a:t>融合智慧应用  畅享智慧未来</a:t>
            </a:r>
          </a:p>
        </p:txBody>
      </p:sp>
    </p:spTree>
    <p:extLst>
      <p:ext uri="{BB962C8B-B14F-4D97-AF65-F5344CB8AC3E}">
        <p14:creationId xmlns:p14="http://schemas.microsoft.com/office/powerpoint/2010/main" val="222857261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FFFFFF"/>
        </a:solidFill>
        <a:effectLst/>
      </p:bgPr>
    </p:bg>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829086"/>
            <a:ext cx="9144000" cy="250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7981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3"/>
          <p:cNvSpPr>
            <a:spLocks noChangeArrowheads="1"/>
          </p:cNvSpPr>
          <p:nvPr userDrawn="1"/>
        </p:nvSpPr>
        <p:spPr bwMode="auto">
          <a:xfrm>
            <a:off x="0" y="1785"/>
            <a:ext cx="9144000" cy="668617"/>
          </a:xfrm>
          <a:prstGeom prst="rect">
            <a:avLst/>
          </a:prstGeom>
          <a:solidFill>
            <a:schemeClr val="accent2"/>
          </a:solidFill>
          <a:ln>
            <a:noFill/>
          </a:ln>
          <a:extLst/>
        </p:spPr>
        <p:txBody>
          <a:bodyPr lIns="91416" tIns="0" rIns="91416" bIns="0"/>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0" fontAlgn="base" hangingPunct="0">
              <a:lnSpc>
                <a:spcPct val="125000"/>
              </a:lnSpc>
              <a:spcBef>
                <a:spcPct val="50000"/>
              </a:spcBef>
              <a:spcAft>
                <a:spcPct val="0"/>
              </a:spcAft>
              <a:buClr>
                <a:srgbClr val="FF0000"/>
              </a:buClr>
              <a:buFont typeface="Arial" panose="020B0604020202020204" pitchFamily="34" charset="0"/>
              <a:buChar char="•"/>
              <a:defRPr/>
            </a:pPr>
            <a:endParaRPr lang="zh-CN" altLang="en-US" sz="2280" smtClean="0">
              <a:solidFill>
                <a:srgbClr val="203C96"/>
              </a:solidFill>
              <a:ea typeface="黑体" panose="02010609060101010101" pitchFamily="49" charset="-122"/>
            </a:endParaRPr>
          </a:p>
        </p:txBody>
      </p:sp>
      <p:sp>
        <p:nvSpPr>
          <p:cNvPr id="5" name="灯片编号占位符 3"/>
          <p:cNvSpPr txBox="1">
            <a:spLocks/>
          </p:cNvSpPr>
          <p:nvPr userDrawn="1"/>
        </p:nvSpPr>
        <p:spPr bwMode="auto">
          <a:xfrm>
            <a:off x="3521456" y="5557571"/>
            <a:ext cx="2319726" cy="315587"/>
          </a:xfrm>
          <a:prstGeom prst="rect">
            <a:avLst/>
          </a:prstGeom>
          <a:noFill/>
          <a:ln>
            <a:noFill/>
          </a:ln>
          <a:extLst/>
        </p:spPr>
        <p:txBody>
          <a:bodyPr lIns="90787" tIns="45391" rIns="90787" bIns="45391" anchor="ctr"/>
          <a:lstStyle>
            <a:lvl1pPr>
              <a:defRPr sz="2000">
                <a:solidFill>
                  <a:schemeClr val="tx1"/>
                </a:solidFill>
                <a:latin typeface="Arial" charset="0"/>
                <a:ea typeface="宋体" charset="-122"/>
              </a:defRPr>
            </a:lvl1pPr>
            <a:lvl2pPr marL="742950" indent="-285750">
              <a:defRPr sz="2000">
                <a:solidFill>
                  <a:schemeClr val="tx1"/>
                </a:solidFill>
                <a:latin typeface="Arial" charset="0"/>
                <a:ea typeface="宋体" charset="-122"/>
              </a:defRPr>
            </a:lvl2pPr>
            <a:lvl3pPr marL="1143000" indent="-228600">
              <a:defRPr sz="2000">
                <a:solidFill>
                  <a:schemeClr val="tx1"/>
                </a:solidFill>
                <a:latin typeface="Arial" charset="0"/>
                <a:ea typeface="宋体" charset="-122"/>
              </a:defRPr>
            </a:lvl3pPr>
            <a:lvl4pPr marL="1600200" indent="-228600">
              <a:defRPr sz="2000">
                <a:solidFill>
                  <a:schemeClr val="tx1"/>
                </a:solidFill>
                <a:latin typeface="Arial" charset="0"/>
                <a:ea typeface="宋体" charset="-122"/>
              </a:defRPr>
            </a:lvl4pPr>
            <a:lvl5pPr marL="2057400" indent="-228600">
              <a:defRPr sz="2000">
                <a:solidFill>
                  <a:schemeClr val="tx1"/>
                </a:solidFill>
                <a:latin typeface="Arial" charset="0"/>
                <a:ea typeface="宋体" charset="-122"/>
              </a:defRPr>
            </a:lvl5pPr>
            <a:lvl6pPr marL="2514600" indent="-228600" eaLnBrk="0" fontAlgn="base" hangingPunct="0">
              <a:spcBef>
                <a:spcPct val="0"/>
              </a:spcBef>
              <a:spcAft>
                <a:spcPct val="0"/>
              </a:spcAft>
              <a:defRPr sz="2000">
                <a:solidFill>
                  <a:schemeClr val="tx1"/>
                </a:solidFill>
                <a:latin typeface="Arial" charset="0"/>
                <a:ea typeface="宋体" charset="-122"/>
              </a:defRPr>
            </a:lvl6pPr>
            <a:lvl7pPr marL="2971800" indent="-228600" eaLnBrk="0" fontAlgn="base" hangingPunct="0">
              <a:spcBef>
                <a:spcPct val="0"/>
              </a:spcBef>
              <a:spcAft>
                <a:spcPct val="0"/>
              </a:spcAft>
              <a:defRPr sz="2000">
                <a:solidFill>
                  <a:schemeClr val="tx1"/>
                </a:solidFill>
                <a:latin typeface="Arial" charset="0"/>
                <a:ea typeface="宋体" charset="-122"/>
              </a:defRPr>
            </a:lvl7pPr>
            <a:lvl8pPr marL="3429000" indent="-228600" eaLnBrk="0" fontAlgn="base" hangingPunct="0">
              <a:spcBef>
                <a:spcPct val="0"/>
              </a:spcBef>
              <a:spcAft>
                <a:spcPct val="0"/>
              </a:spcAft>
              <a:defRPr sz="2000">
                <a:solidFill>
                  <a:schemeClr val="tx1"/>
                </a:solidFill>
                <a:latin typeface="Arial" charset="0"/>
                <a:ea typeface="宋体" charset="-122"/>
              </a:defRPr>
            </a:lvl8pPr>
            <a:lvl9pPr marL="3886200" indent="-228600" eaLnBrk="0" fontAlgn="base" hangingPunct="0">
              <a:spcBef>
                <a:spcPct val="0"/>
              </a:spcBef>
              <a:spcAft>
                <a:spcPct val="0"/>
              </a:spcAft>
              <a:defRPr sz="2000">
                <a:solidFill>
                  <a:schemeClr val="tx1"/>
                </a:solidFill>
                <a:latin typeface="Arial" charset="0"/>
                <a:ea typeface="宋体" charset="-122"/>
              </a:defRPr>
            </a:lvl9pPr>
          </a:lstStyle>
          <a:p>
            <a:pPr algn="ctr" fontAlgn="base">
              <a:spcBef>
                <a:spcPct val="0"/>
              </a:spcBef>
              <a:spcAft>
                <a:spcPct val="0"/>
              </a:spcAft>
              <a:defRPr/>
            </a:pPr>
            <a:r>
              <a:rPr lang="en-US" altLang="zh-CN" sz="1140" dirty="0" smtClean="0">
                <a:solidFill>
                  <a:srgbClr val="008AE7"/>
                </a:solidFill>
                <a:latin typeface="微软雅黑" pitchFamily="34" charset="-122"/>
                <a:ea typeface="微软雅黑" pitchFamily="34" charset="-122"/>
              </a:rPr>
              <a:t>- </a:t>
            </a:r>
            <a:fld id="{5FE79199-D384-4B57-94F3-470564D65468}" type="slidenum">
              <a:rPr lang="zh-CN" altLang="en-US" sz="1140" smtClean="0">
                <a:solidFill>
                  <a:srgbClr val="008AE7"/>
                </a:solidFill>
                <a:latin typeface="微软雅黑" pitchFamily="34" charset="-122"/>
                <a:ea typeface="微软雅黑" pitchFamily="34" charset="-122"/>
              </a:rPr>
              <a:pPr algn="ctr" fontAlgn="base">
                <a:spcBef>
                  <a:spcPct val="0"/>
                </a:spcBef>
                <a:spcAft>
                  <a:spcPct val="0"/>
                </a:spcAft>
                <a:defRPr/>
              </a:pPr>
              <a:t>‹#›</a:t>
            </a:fld>
            <a:r>
              <a:rPr lang="en-US" altLang="zh-CN" sz="1140" dirty="0" smtClean="0">
                <a:solidFill>
                  <a:srgbClr val="008AE7"/>
                </a:solidFill>
                <a:latin typeface="微软雅黑" pitchFamily="34" charset="-122"/>
                <a:ea typeface="微软雅黑" pitchFamily="34" charset="-122"/>
              </a:rPr>
              <a:t> -</a:t>
            </a:r>
            <a:endParaRPr lang="zh-CN" altLang="en-US" sz="1140" dirty="0" smtClean="0">
              <a:solidFill>
                <a:srgbClr val="008AE7"/>
              </a:solidFill>
              <a:latin typeface="微软雅黑" pitchFamily="34" charset="-122"/>
              <a:ea typeface="微软雅黑" pitchFamily="34" charset="-122"/>
            </a:endParaRPr>
          </a:p>
        </p:txBody>
      </p:sp>
      <p:sp>
        <p:nvSpPr>
          <p:cNvPr id="2" name="标题 1"/>
          <p:cNvSpPr>
            <a:spLocks noGrp="1"/>
          </p:cNvSpPr>
          <p:nvPr>
            <p:ph type="title"/>
          </p:nvPr>
        </p:nvSpPr>
        <p:spPr>
          <a:xfrm>
            <a:off x="186805" y="87702"/>
            <a:ext cx="8772763" cy="437533"/>
          </a:xfrm>
          <a:prstGeom prst="rect">
            <a:avLst/>
          </a:prstGeom>
        </p:spPr>
        <p:txBody>
          <a:bodyPr lIns="79629" tIns="39812" rIns="79629" bIns="39812"/>
          <a:lstStyle>
            <a:lvl1pPr algn="l">
              <a:defRPr sz="2736" b="1">
                <a:solidFill>
                  <a:schemeClr val="bg1"/>
                </a:solidFill>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68101" y="1389019"/>
            <a:ext cx="8425339" cy="3928648"/>
          </a:xfrm>
          <a:prstGeom prst="rect">
            <a:avLst/>
          </a:prstGeom>
        </p:spPr>
        <p:txBody>
          <a:bodyPr lIns="79629" tIns="39812" rIns="79629" bIns="39812"/>
          <a:lstStyle>
            <a:lvl1pPr marL="340438" indent="-340438" algn="l">
              <a:buClr>
                <a:schemeClr val="accent6">
                  <a:lumMod val="75000"/>
                </a:schemeClr>
              </a:buClr>
              <a:buFont typeface="Arial" pitchFamily="34" charset="0"/>
              <a:buChar char="•"/>
              <a:defRPr sz="2394">
                <a:solidFill>
                  <a:schemeClr val="tx1">
                    <a:lumMod val="50000"/>
                  </a:schemeClr>
                </a:solidFill>
                <a:latin typeface="微软雅黑" pitchFamily="34" charset="-122"/>
                <a:ea typeface="微软雅黑" pitchFamily="34" charset="-122"/>
              </a:defRPr>
            </a:lvl1pPr>
            <a:lvl2pPr marL="737607" indent="-283698" algn="l">
              <a:buClr>
                <a:schemeClr val="accent6">
                  <a:lumMod val="75000"/>
                </a:schemeClr>
              </a:buClr>
              <a:buFont typeface="Arial" pitchFamily="34" charset="0"/>
              <a:buChar char="•"/>
              <a:defRPr>
                <a:solidFill>
                  <a:schemeClr val="tx1">
                    <a:lumMod val="50000"/>
                  </a:schemeClr>
                </a:solidFill>
                <a:latin typeface="微软雅黑" pitchFamily="34" charset="-122"/>
                <a:ea typeface="微软雅黑" pitchFamily="34" charset="-122"/>
              </a:defRPr>
            </a:lvl2pPr>
            <a:lvl3pPr marL="1134780" indent="-226957" algn="l">
              <a:buClr>
                <a:schemeClr val="accent6">
                  <a:lumMod val="75000"/>
                </a:schemeClr>
              </a:buClr>
              <a:buFont typeface="Arial" pitchFamily="34" charset="0"/>
              <a:buChar char="•"/>
              <a:defRPr>
                <a:solidFill>
                  <a:schemeClr val="tx1">
                    <a:lumMod val="50000"/>
                  </a:schemeClr>
                </a:solidFill>
                <a:latin typeface="微软雅黑" pitchFamily="34" charset="-122"/>
                <a:ea typeface="微软雅黑" pitchFamily="34" charset="-122"/>
              </a:defRPr>
            </a:lvl3pPr>
            <a:lvl4pPr marL="1588696" indent="-226957" algn="l">
              <a:buClr>
                <a:schemeClr val="accent6">
                  <a:lumMod val="75000"/>
                </a:schemeClr>
              </a:buClr>
              <a:buFont typeface="Arial" pitchFamily="34" charset="0"/>
              <a:buChar char="•"/>
              <a:defRPr>
                <a:solidFill>
                  <a:schemeClr val="tx1">
                    <a:lumMod val="50000"/>
                  </a:schemeClr>
                </a:solidFill>
                <a:latin typeface="微软雅黑" pitchFamily="34" charset="-122"/>
                <a:ea typeface="微软雅黑" pitchFamily="34" charset="-122"/>
              </a:defRPr>
            </a:lvl4pPr>
            <a:lvl5pPr marL="2042601" indent="-226957" algn="l">
              <a:buClr>
                <a:schemeClr val="accent6">
                  <a:lumMod val="75000"/>
                </a:schemeClr>
              </a:buClr>
              <a:buFont typeface="Arial" pitchFamily="34" charset="0"/>
              <a:buChar char="•"/>
              <a:defRPr>
                <a:solidFill>
                  <a:schemeClr val="tx1">
                    <a:lumMod val="50000"/>
                  </a:schemeClr>
                </a:solidFill>
                <a:latin typeface="微软雅黑" pitchFamily="34" charset="-122"/>
                <a:ea typeface="微软雅黑"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18681075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矩形 1"/>
          <p:cNvSpPr>
            <a:spLocks noChangeArrowheads="1"/>
          </p:cNvSpPr>
          <p:nvPr userDrawn="1"/>
        </p:nvSpPr>
        <p:spPr bwMode="auto">
          <a:xfrm>
            <a:off x="16" y="1"/>
            <a:ext cx="9361087" cy="5953374"/>
          </a:xfrm>
          <a:prstGeom prst="rect">
            <a:avLst/>
          </a:prstGeom>
          <a:solidFill>
            <a:schemeClr val="accent2"/>
          </a:solidFill>
          <a:ln>
            <a:noFill/>
          </a:ln>
          <a:extLst/>
        </p:spPr>
        <p:txBody>
          <a:bodyPr lIns="91416" tIns="0" rIns="91416" bIns="0"/>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0" fontAlgn="base" hangingPunct="0">
              <a:lnSpc>
                <a:spcPct val="125000"/>
              </a:lnSpc>
              <a:spcBef>
                <a:spcPct val="50000"/>
              </a:spcBef>
              <a:spcAft>
                <a:spcPct val="0"/>
              </a:spcAft>
              <a:buClr>
                <a:srgbClr val="FF0000"/>
              </a:buClr>
              <a:buFont typeface="Arial" panose="020B0604020202020204" pitchFamily="34" charset="0"/>
              <a:buChar char="•"/>
              <a:defRPr/>
            </a:pPr>
            <a:endParaRPr lang="zh-CN" altLang="en-US" sz="2280" smtClean="0">
              <a:solidFill>
                <a:srgbClr val="203C96"/>
              </a:solidFill>
              <a:ea typeface="黑体" panose="02010609060101010101" pitchFamily="49" charset="-122"/>
            </a:endParaRPr>
          </a:p>
        </p:txBody>
      </p:sp>
      <p:pic>
        <p:nvPicPr>
          <p:cNvPr id="3" name="Picture 29"/>
          <p:cNvPicPr>
            <a:picLocks noChangeAspect="1" noChangeArrowheads="1"/>
          </p:cNvPicPr>
          <p:nvPr userDrawn="1"/>
        </p:nvPicPr>
        <p:blipFill>
          <a:blip r:embed="rId2" cstate="email">
            <a:extLst>
              <a:ext uri="{28A0092B-C50C-407E-A947-70E740481C1C}">
                <a14:useLocalDpi xmlns:a14="http://schemas.microsoft.com/office/drawing/2010/main"/>
              </a:ext>
            </a:extLst>
          </a:blip>
          <a:srcRect r="2641" b="50000"/>
          <a:stretch>
            <a:fillRect/>
          </a:stretch>
        </p:blipFill>
        <p:spPr bwMode="auto">
          <a:xfrm>
            <a:off x="4017685" y="4639334"/>
            <a:ext cx="5343433" cy="1314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0"/>
          <p:cNvPicPr>
            <a:picLocks noChangeAspect="1" noChangeArrowheads="1"/>
          </p:cNvPicPr>
          <p:nvPr userDrawn="1"/>
        </p:nvPicPr>
        <p:blipFill>
          <a:blip r:embed="rId3" cstate="print">
            <a:extLst>
              <a:ext uri="{28A0092B-C50C-407E-A947-70E740481C1C}">
                <a14:useLocalDpi xmlns:a14="http://schemas.microsoft.com/office/drawing/2010/main"/>
              </a:ext>
            </a:extLst>
          </a:blip>
          <a:srcRect l="21359" b="37619"/>
          <a:stretch>
            <a:fillRect/>
          </a:stretch>
        </p:blipFill>
        <p:spPr bwMode="auto">
          <a:xfrm>
            <a:off x="0" y="4100857"/>
            <a:ext cx="4783660" cy="185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6"/>
          <p:cNvSpPr/>
          <p:nvPr userDrawn="1"/>
        </p:nvSpPr>
        <p:spPr>
          <a:xfrm>
            <a:off x="992788" y="1014519"/>
            <a:ext cx="7375517" cy="8777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wrap="none" lIns="71487" tIns="71487" rIns="71487" bIns="71487" spcCol="1108">
            <a:spAutoFit/>
          </a:bodyPr>
          <a:lstStyle/>
          <a:p>
            <a:pPr marL="0" lvl="1" algn="ctr" defTabSz="617828">
              <a:lnSpc>
                <a:spcPct val="110000"/>
              </a:lnSpc>
              <a:spcBef>
                <a:spcPts val="198"/>
              </a:spcBef>
              <a:buClr>
                <a:srgbClr val="FFFFFF"/>
              </a:buClr>
              <a:defRPr/>
            </a:pPr>
            <a:r>
              <a:rPr lang="zh-CN" altLang="en-US" sz="4332" b="1" dirty="0">
                <a:solidFill>
                  <a:srgbClr val="0099FF"/>
                </a:solidFill>
                <a:latin typeface="微软雅黑" pitchFamily="34" charset="-122"/>
                <a:ea typeface="微软雅黑" pitchFamily="34" charset="-122"/>
              </a:rPr>
              <a:t>请各位领导和专家批评指正！</a:t>
            </a:r>
            <a:endParaRPr lang="zh-CN" altLang="en-US" sz="5358" b="1" dirty="0">
              <a:solidFill>
                <a:srgbClr val="0099FF"/>
              </a:solidFill>
              <a:latin typeface="微软雅黑" pitchFamily="34" charset="-122"/>
              <a:ea typeface="微软雅黑" pitchFamily="34" charset="-122"/>
            </a:endParaRPr>
          </a:p>
        </p:txBody>
      </p:sp>
    </p:spTree>
    <p:extLst>
      <p:ext uri="{BB962C8B-B14F-4D97-AF65-F5344CB8AC3E}">
        <p14:creationId xmlns:p14="http://schemas.microsoft.com/office/powerpoint/2010/main" val="30247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6" y="2289348"/>
            <a:ext cx="9361087" cy="2499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a:spLocks noChangeArrowheads="1"/>
          </p:cNvSpPr>
          <p:nvPr userDrawn="1"/>
        </p:nvSpPr>
        <p:spPr bwMode="auto">
          <a:xfrm>
            <a:off x="5850488" y="5240216"/>
            <a:ext cx="3191174" cy="361807"/>
          </a:xfrm>
          <a:prstGeom prst="rect">
            <a:avLst/>
          </a:prstGeom>
          <a:noFill/>
          <a:ln>
            <a:noFill/>
          </a:ln>
          <a:extLst/>
        </p:spPr>
        <p:txBody>
          <a:bodyPr lIns="90787" tIns="45391" rIns="90787" bIns="45391">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r" fontAlgn="base">
              <a:lnSpc>
                <a:spcPct val="110000"/>
              </a:lnSpc>
              <a:spcBef>
                <a:spcPct val="0"/>
              </a:spcBef>
              <a:spcAft>
                <a:spcPct val="0"/>
              </a:spcAft>
              <a:defRPr/>
            </a:pPr>
            <a:r>
              <a:rPr lang="zh-CN" altLang="en-US" sz="1596" b="1" dirty="0" smtClean="0">
                <a:solidFill>
                  <a:srgbClr val="008AE7"/>
                </a:solidFill>
                <a:latin typeface="Times New Roman" panose="02020603050405020304" pitchFamily="18" charset="0"/>
                <a:ea typeface="微软雅黑" panose="020B0503020204020204" pitchFamily="34" charset="-122"/>
                <a:cs typeface="Times New Roman" panose="02020603050405020304" pitchFamily="18" charset="0"/>
              </a:rPr>
              <a:t>融合智慧应用  畅享智慧未来</a:t>
            </a:r>
          </a:p>
        </p:txBody>
      </p:sp>
      <p:sp>
        <p:nvSpPr>
          <p:cNvPr id="5" name="矩形​​ 56"/>
          <p:cNvSpPr/>
          <p:nvPr userDrawn="1"/>
        </p:nvSpPr>
        <p:spPr>
          <a:xfrm>
            <a:off x="3774011" y="1014519"/>
            <a:ext cx="1813097" cy="8777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wrap="none" lIns="71487" tIns="71487" rIns="71487" bIns="71487" spcCol="1108">
            <a:spAutoFit/>
          </a:bodyPr>
          <a:lstStyle/>
          <a:p>
            <a:pPr marL="0" lvl="1" algn="ctr" defTabSz="617828">
              <a:lnSpc>
                <a:spcPct val="110000"/>
              </a:lnSpc>
              <a:spcBef>
                <a:spcPts val="198"/>
              </a:spcBef>
              <a:buClr>
                <a:srgbClr val="FFFFFF"/>
              </a:buClr>
              <a:defRPr/>
            </a:pPr>
            <a:r>
              <a:rPr lang="zh-CN" altLang="en-US" sz="4332" b="1" dirty="0">
                <a:solidFill>
                  <a:srgbClr val="0099FF"/>
                </a:solidFill>
                <a:latin typeface="微软雅黑" pitchFamily="34" charset="-122"/>
                <a:ea typeface="微软雅黑" pitchFamily="34" charset="-122"/>
              </a:rPr>
              <a:t>谢谢！</a:t>
            </a:r>
            <a:endParaRPr lang="zh-CN" altLang="en-US" sz="5358" b="1" dirty="0">
              <a:solidFill>
                <a:srgbClr val="0099FF"/>
              </a:solidFill>
              <a:latin typeface="微软雅黑" pitchFamily="34" charset="-122"/>
              <a:ea typeface="微软雅黑" pitchFamily="34" charset="-122"/>
            </a:endParaRPr>
          </a:p>
        </p:txBody>
      </p:sp>
    </p:spTree>
    <p:extLst>
      <p:ext uri="{BB962C8B-B14F-4D97-AF65-F5344CB8AC3E}">
        <p14:creationId xmlns:p14="http://schemas.microsoft.com/office/powerpoint/2010/main" val="995281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821711"/>
            <a:ext cx="7772400" cy="1257008"/>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323061"/>
            <a:ext cx="6400800" cy="1498635"/>
          </a:xfrm>
          <a:prstGeom prst="rect">
            <a:avLst/>
          </a:prstGeom>
        </p:spPr>
        <p:txBody>
          <a:bodyPr/>
          <a:lstStyle>
            <a:lvl1pPr marL="0" indent="0" algn="ctr">
              <a:buNone/>
              <a:defRPr/>
            </a:lvl1pPr>
            <a:lvl2pPr marL="521254" indent="0" algn="ctr">
              <a:buNone/>
              <a:defRPr/>
            </a:lvl2pPr>
            <a:lvl3pPr marL="1042507" indent="0" algn="ctr">
              <a:buNone/>
              <a:defRPr/>
            </a:lvl3pPr>
            <a:lvl4pPr marL="1563761" indent="0" algn="ctr">
              <a:buNone/>
              <a:defRPr/>
            </a:lvl4pPr>
            <a:lvl5pPr marL="2085015" indent="0" algn="ctr">
              <a:buNone/>
              <a:defRPr/>
            </a:lvl5pPr>
            <a:lvl6pPr marL="2606269" indent="0" algn="ctr">
              <a:buNone/>
              <a:defRPr/>
            </a:lvl6pPr>
            <a:lvl7pPr marL="3127522" indent="0" algn="ctr">
              <a:buNone/>
              <a:defRPr/>
            </a:lvl7pPr>
            <a:lvl8pPr marL="3648776" indent="0" algn="ctr">
              <a:buNone/>
              <a:defRPr/>
            </a:lvl8pPr>
            <a:lvl9pPr marL="417003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25067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34841"/>
            <a:ext cx="8229600" cy="977371"/>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68320"/>
            <a:ext cx="8229600" cy="3870117"/>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3265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768309"/>
            <a:ext cx="7772400" cy="1164700"/>
          </a:xfrm>
          <a:prstGeom prst="rect">
            <a:avLst/>
          </a:prstGeom>
        </p:spPr>
        <p:txBody>
          <a:bodyPr anchor="t"/>
          <a:lstStyle>
            <a:lvl1pPr algn="l">
              <a:defRPr sz="456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85509"/>
            <a:ext cx="7772400" cy="1282799"/>
          </a:xfrm>
          <a:prstGeom prst="rect">
            <a:avLst/>
          </a:prstGeom>
        </p:spPr>
        <p:txBody>
          <a:bodyPr anchor="b"/>
          <a:lstStyle>
            <a:lvl1pPr marL="0" indent="0">
              <a:buNone/>
              <a:defRPr sz="2280"/>
            </a:lvl1pPr>
            <a:lvl2pPr marL="521254" indent="0">
              <a:buNone/>
              <a:defRPr sz="2052"/>
            </a:lvl2pPr>
            <a:lvl3pPr marL="1042507" indent="0">
              <a:buNone/>
              <a:defRPr sz="1824"/>
            </a:lvl3pPr>
            <a:lvl4pPr marL="1563761" indent="0">
              <a:buNone/>
              <a:defRPr sz="1596"/>
            </a:lvl4pPr>
            <a:lvl5pPr marL="2085015" indent="0">
              <a:buNone/>
              <a:defRPr sz="1596"/>
            </a:lvl5pPr>
            <a:lvl6pPr marL="2606269" indent="0">
              <a:buNone/>
              <a:defRPr sz="1596"/>
            </a:lvl6pPr>
            <a:lvl7pPr marL="3127522" indent="0">
              <a:buNone/>
              <a:defRPr sz="1596"/>
            </a:lvl7pPr>
            <a:lvl8pPr marL="3648776" indent="0">
              <a:buNone/>
              <a:defRPr sz="1596"/>
            </a:lvl8pPr>
            <a:lvl9pPr marL="4170030" indent="0">
              <a:buNone/>
              <a:defRPr sz="1596"/>
            </a:lvl9pPr>
          </a:lstStyle>
          <a:p>
            <a:pPr lvl="0"/>
            <a:r>
              <a:rPr lang="zh-CN" altLang="en-US" smtClean="0"/>
              <a:t>单击此处编辑母版文本样式</a:t>
            </a:r>
          </a:p>
        </p:txBody>
      </p:sp>
    </p:spTree>
    <p:extLst>
      <p:ext uri="{BB962C8B-B14F-4D97-AF65-F5344CB8AC3E}">
        <p14:creationId xmlns:p14="http://schemas.microsoft.com/office/powerpoint/2010/main" val="2652836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34841"/>
            <a:ext cx="8229600" cy="977371"/>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68320"/>
            <a:ext cx="4038600" cy="3870117"/>
          </a:xfrm>
          <a:prstGeom prst="rect">
            <a:avLst/>
          </a:prstGeom>
        </p:spPr>
        <p:txBody>
          <a:bodyPr/>
          <a:lstStyle>
            <a:lvl1pPr>
              <a:defRPr sz="3192"/>
            </a:lvl1pPr>
            <a:lvl2pPr>
              <a:defRPr sz="2736"/>
            </a:lvl2pPr>
            <a:lvl3pPr>
              <a:defRPr sz="2280"/>
            </a:lvl3pPr>
            <a:lvl4pPr>
              <a:defRPr sz="2052"/>
            </a:lvl4pPr>
            <a:lvl5pPr>
              <a:defRPr sz="2052"/>
            </a:lvl5pPr>
            <a:lvl6pPr>
              <a:defRPr sz="2052"/>
            </a:lvl6pPr>
            <a:lvl7pPr>
              <a:defRPr sz="2052"/>
            </a:lvl7pPr>
            <a:lvl8pPr>
              <a:defRPr sz="2052"/>
            </a:lvl8pPr>
            <a:lvl9pPr>
              <a:defRPr sz="2052"/>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68320"/>
            <a:ext cx="4038600" cy="3870117"/>
          </a:xfrm>
          <a:prstGeom prst="rect">
            <a:avLst/>
          </a:prstGeom>
        </p:spPr>
        <p:txBody>
          <a:bodyPr/>
          <a:lstStyle>
            <a:lvl1pPr>
              <a:defRPr sz="3192"/>
            </a:lvl1pPr>
            <a:lvl2pPr>
              <a:defRPr sz="2736"/>
            </a:lvl2pPr>
            <a:lvl3pPr>
              <a:defRPr sz="2280"/>
            </a:lvl3pPr>
            <a:lvl4pPr>
              <a:defRPr sz="2052"/>
            </a:lvl4pPr>
            <a:lvl5pPr>
              <a:defRPr sz="2052"/>
            </a:lvl5pPr>
            <a:lvl6pPr>
              <a:defRPr sz="2052"/>
            </a:lvl6pPr>
            <a:lvl7pPr>
              <a:defRPr sz="2052"/>
            </a:lvl7pPr>
            <a:lvl8pPr>
              <a:defRPr sz="2052"/>
            </a:lvl8pPr>
            <a:lvl9pPr>
              <a:defRPr sz="2052"/>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66584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34841"/>
            <a:ext cx="8229600" cy="977371"/>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12664"/>
            <a:ext cx="4040188" cy="547056"/>
          </a:xfrm>
          <a:prstGeom prst="rect">
            <a:avLst/>
          </a:prstGeom>
        </p:spPr>
        <p:txBody>
          <a:bodyPr anchor="b"/>
          <a:lstStyle>
            <a:lvl1pPr marL="0" indent="0">
              <a:buNone/>
              <a:defRPr sz="2736" b="1"/>
            </a:lvl1pPr>
            <a:lvl2pPr marL="521254" indent="0">
              <a:buNone/>
              <a:defRPr sz="2280" b="1"/>
            </a:lvl2pPr>
            <a:lvl3pPr marL="1042507" indent="0">
              <a:buNone/>
              <a:defRPr sz="2052" b="1"/>
            </a:lvl3pPr>
            <a:lvl4pPr marL="1563761" indent="0">
              <a:buNone/>
              <a:defRPr sz="1824" b="1"/>
            </a:lvl4pPr>
            <a:lvl5pPr marL="2085015" indent="0">
              <a:buNone/>
              <a:defRPr sz="1824" b="1"/>
            </a:lvl5pPr>
            <a:lvl6pPr marL="2606269" indent="0">
              <a:buNone/>
              <a:defRPr sz="1824" b="1"/>
            </a:lvl6pPr>
            <a:lvl7pPr marL="3127522" indent="0">
              <a:buNone/>
              <a:defRPr sz="1824" b="1"/>
            </a:lvl7pPr>
            <a:lvl8pPr marL="3648776" indent="0">
              <a:buNone/>
              <a:defRPr sz="1824" b="1"/>
            </a:lvl8pPr>
            <a:lvl9pPr marL="4170030" indent="0">
              <a:buNone/>
              <a:defRPr sz="1824" b="1"/>
            </a:lvl9pPr>
          </a:lstStyle>
          <a:p>
            <a:pPr lvl="0"/>
            <a:r>
              <a:rPr lang="zh-CN" altLang="en-US" smtClean="0"/>
              <a:t>单击此处编辑母版文本样式</a:t>
            </a:r>
          </a:p>
        </p:txBody>
      </p:sp>
      <p:sp>
        <p:nvSpPr>
          <p:cNvPr id="4" name="内容占位符 3"/>
          <p:cNvSpPr>
            <a:spLocks noGrp="1"/>
          </p:cNvSpPr>
          <p:nvPr>
            <p:ph sz="half" idx="2"/>
          </p:nvPr>
        </p:nvSpPr>
        <p:spPr>
          <a:xfrm>
            <a:off x="457200" y="1859719"/>
            <a:ext cx="4040188" cy="3378717"/>
          </a:xfrm>
          <a:prstGeom prst="rect">
            <a:avLst/>
          </a:prstGeom>
        </p:spPr>
        <p:txBody>
          <a:bodyPr/>
          <a:lstStyle>
            <a:lvl1pPr>
              <a:defRPr sz="2736"/>
            </a:lvl1pPr>
            <a:lvl2pPr>
              <a:defRPr sz="2280"/>
            </a:lvl2pPr>
            <a:lvl3pPr>
              <a:defRPr sz="2052"/>
            </a:lvl3pPr>
            <a:lvl4pPr>
              <a:defRPr sz="1824"/>
            </a:lvl4pPr>
            <a:lvl5pPr>
              <a:defRPr sz="1824"/>
            </a:lvl5pPr>
            <a:lvl6pPr>
              <a:defRPr sz="1824"/>
            </a:lvl6pPr>
            <a:lvl7pPr>
              <a:defRPr sz="1824"/>
            </a:lvl7pPr>
            <a:lvl8pPr>
              <a:defRPr sz="1824"/>
            </a:lvl8pPr>
            <a:lvl9pPr>
              <a:defRPr sz="1824"/>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312664"/>
            <a:ext cx="4041775" cy="547056"/>
          </a:xfrm>
          <a:prstGeom prst="rect">
            <a:avLst/>
          </a:prstGeom>
        </p:spPr>
        <p:txBody>
          <a:bodyPr anchor="b"/>
          <a:lstStyle>
            <a:lvl1pPr marL="0" indent="0">
              <a:buNone/>
              <a:defRPr sz="2736" b="1"/>
            </a:lvl1pPr>
            <a:lvl2pPr marL="521254" indent="0">
              <a:buNone/>
              <a:defRPr sz="2280" b="1"/>
            </a:lvl2pPr>
            <a:lvl3pPr marL="1042507" indent="0">
              <a:buNone/>
              <a:defRPr sz="2052" b="1"/>
            </a:lvl3pPr>
            <a:lvl4pPr marL="1563761" indent="0">
              <a:buNone/>
              <a:defRPr sz="1824" b="1"/>
            </a:lvl4pPr>
            <a:lvl5pPr marL="2085015" indent="0">
              <a:buNone/>
              <a:defRPr sz="1824" b="1"/>
            </a:lvl5pPr>
            <a:lvl6pPr marL="2606269" indent="0">
              <a:buNone/>
              <a:defRPr sz="1824" b="1"/>
            </a:lvl6pPr>
            <a:lvl7pPr marL="3127522" indent="0">
              <a:buNone/>
              <a:defRPr sz="1824" b="1"/>
            </a:lvl7pPr>
            <a:lvl8pPr marL="3648776" indent="0">
              <a:buNone/>
              <a:defRPr sz="1824" b="1"/>
            </a:lvl8pPr>
            <a:lvl9pPr marL="4170030" indent="0">
              <a:buNone/>
              <a:defRPr sz="1824"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859719"/>
            <a:ext cx="4041775" cy="3378717"/>
          </a:xfrm>
          <a:prstGeom prst="rect">
            <a:avLst/>
          </a:prstGeom>
        </p:spPr>
        <p:txBody>
          <a:bodyPr/>
          <a:lstStyle>
            <a:lvl1pPr>
              <a:defRPr sz="2736"/>
            </a:lvl1pPr>
            <a:lvl2pPr>
              <a:defRPr sz="2280"/>
            </a:lvl2pPr>
            <a:lvl3pPr>
              <a:defRPr sz="2052"/>
            </a:lvl3pPr>
            <a:lvl4pPr>
              <a:defRPr sz="1824"/>
            </a:lvl4pPr>
            <a:lvl5pPr>
              <a:defRPr sz="1824"/>
            </a:lvl5pPr>
            <a:lvl6pPr>
              <a:defRPr sz="1824"/>
            </a:lvl6pPr>
            <a:lvl7pPr>
              <a:defRPr sz="1824"/>
            </a:lvl7pPr>
            <a:lvl8pPr>
              <a:defRPr sz="1824"/>
            </a:lvl8pPr>
            <a:lvl9pPr>
              <a:defRPr sz="1824"/>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77400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34841"/>
            <a:ext cx="8229600" cy="977371"/>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307121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3122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33482"/>
            <a:ext cx="3008313" cy="993661"/>
          </a:xfrm>
          <a:prstGeom prst="rect">
            <a:avLst/>
          </a:prstGeom>
        </p:spPr>
        <p:txBody>
          <a:bodyPr anchor="b"/>
          <a:lstStyle>
            <a:lvl1pPr algn="l">
              <a:defRPr sz="228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33484"/>
            <a:ext cx="5111750" cy="5004954"/>
          </a:xfrm>
          <a:prstGeom prst="rect">
            <a:avLst/>
          </a:prstGeom>
        </p:spPr>
        <p:txBody>
          <a:bodyPr/>
          <a:lstStyle>
            <a:lvl1pPr>
              <a:defRPr sz="3648"/>
            </a:lvl1pPr>
            <a:lvl2pPr>
              <a:defRPr sz="3192"/>
            </a:lvl2pPr>
            <a:lvl3pPr>
              <a:defRPr sz="2736"/>
            </a:lvl3pPr>
            <a:lvl4pPr>
              <a:defRPr sz="2280"/>
            </a:lvl4pPr>
            <a:lvl5pPr>
              <a:defRPr sz="2280"/>
            </a:lvl5pPr>
            <a:lvl6pPr>
              <a:defRPr sz="2280"/>
            </a:lvl6pPr>
            <a:lvl7pPr>
              <a:defRPr sz="2280"/>
            </a:lvl7pPr>
            <a:lvl8pPr>
              <a:defRPr sz="2280"/>
            </a:lvl8pPr>
            <a:lvl9pPr>
              <a:defRPr sz="228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227145"/>
            <a:ext cx="3008313" cy="4011293"/>
          </a:xfrm>
          <a:prstGeom prst="rect">
            <a:avLst/>
          </a:prstGeom>
        </p:spPr>
        <p:txBody>
          <a:bodyPr/>
          <a:lstStyle>
            <a:lvl1pPr marL="0" indent="0">
              <a:buNone/>
              <a:defRPr sz="1596"/>
            </a:lvl1pPr>
            <a:lvl2pPr marL="521254" indent="0">
              <a:buNone/>
              <a:defRPr sz="1368"/>
            </a:lvl2pPr>
            <a:lvl3pPr marL="1042507" indent="0">
              <a:buNone/>
              <a:defRPr sz="1140"/>
            </a:lvl3pPr>
            <a:lvl4pPr marL="1563761" indent="0">
              <a:buNone/>
              <a:defRPr sz="1026"/>
            </a:lvl4pPr>
            <a:lvl5pPr marL="2085015" indent="0">
              <a:buNone/>
              <a:defRPr sz="1026"/>
            </a:lvl5pPr>
            <a:lvl6pPr marL="2606269" indent="0">
              <a:buNone/>
              <a:defRPr sz="1026"/>
            </a:lvl6pPr>
            <a:lvl7pPr marL="3127522" indent="0">
              <a:buNone/>
              <a:defRPr sz="1026"/>
            </a:lvl7pPr>
            <a:lvl8pPr marL="3648776" indent="0">
              <a:buNone/>
              <a:defRPr sz="1026"/>
            </a:lvl8pPr>
            <a:lvl9pPr marL="4170030" indent="0">
              <a:buNone/>
              <a:defRPr sz="1026"/>
            </a:lvl9pPr>
          </a:lstStyle>
          <a:p>
            <a:pPr lvl="0"/>
            <a:r>
              <a:rPr lang="zh-CN" altLang="en-US" smtClean="0"/>
              <a:t>单击此处编辑母版文本样式</a:t>
            </a:r>
          </a:p>
        </p:txBody>
      </p:sp>
    </p:spTree>
    <p:extLst>
      <p:ext uri="{BB962C8B-B14F-4D97-AF65-F5344CB8AC3E}">
        <p14:creationId xmlns:p14="http://schemas.microsoft.com/office/powerpoint/2010/main" val="400584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104958"/>
            <a:ext cx="5486400" cy="484614"/>
          </a:xfrm>
          <a:prstGeom prst="rect">
            <a:avLst/>
          </a:prstGeom>
        </p:spPr>
        <p:txBody>
          <a:bodyPr anchor="b"/>
          <a:lstStyle>
            <a:lvl1pPr algn="l">
              <a:defRPr sz="228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23979"/>
            <a:ext cx="5486400" cy="3518535"/>
          </a:xfrm>
          <a:prstGeom prst="rect">
            <a:avLst/>
          </a:prstGeom>
        </p:spPr>
        <p:txBody>
          <a:bodyPr/>
          <a:lstStyle>
            <a:lvl1pPr marL="0" indent="0">
              <a:buNone/>
              <a:defRPr sz="3648"/>
            </a:lvl1pPr>
            <a:lvl2pPr marL="521254" indent="0">
              <a:buNone/>
              <a:defRPr sz="3192"/>
            </a:lvl2pPr>
            <a:lvl3pPr marL="1042507" indent="0">
              <a:buNone/>
              <a:defRPr sz="2736"/>
            </a:lvl3pPr>
            <a:lvl4pPr marL="1563761" indent="0">
              <a:buNone/>
              <a:defRPr sz="2280"/>
            </a:lvl4pPr>
            <a:lvl5pPr marL="2085015" indent="0">
              <a:buNone/>
              <a:defRPr sz="2280"/>
            </a:lvl5pPr>
            <a:lvl6pPr marL="2606269" indent="0">
              <a:buNone/>
              <a:defRPr sz="2280"/>
            </a:lvl6pPr>
            <a:lvl7pPr marL="3127522" indent="0">
              <a:buNone/>
              <a:defRPr sz="2280"/>
            </a:lvl7pPr>
            <a:lvl8pPr marL="3648776" indent="0">
              <a:buNone/>
              <a:defRPr sz="2280"/>
            </a:lvl8pPr>
            <a:lvl9pPr marL="4170030" indent="0">
              <a:buNone/>
              <a:defRPr sz="2280"/>
            </a:lvl9pPr>
          </a:lstStyle>
          <a:p>
            <a:pPr lvl="0"/>
            <a:endParaRPr lang="zh-CN" altLang="en-US" noProof="0" smtClean="0"/>
          </a:p>
        </p:txBody>
      </p:sp>
      <p:sp>
        <p:nvSpPr>
          <p:cNvPr id="4" name="文本占位符 3"/>
          <p:cNvSpPr>
            <a:spLocks noGrp="1"/>
          </p:cNvSpPr>
          <p:nvPr>
            <p:ph type="body" sz="half" idx="2"/>
          </p:nvPr>
        </p:nvSpPr>
        <p:spPr>
          <a:xfrm>
            <a:off x="1792288" y="4589571"/>
            <a:ext cx="5486400" cy="688232"/>
          </a:xfrm>
          <a:prstGeom prst="rect">
            <a:avLst/>
          </a:prstGeom>
        </p:spPr>
        <p:txBody>
          <a:bodyPr/>
          <a:lstStyle>
            <a:lvl1pPr marL="0" indent="0">
              <a:buNone/>
              <a:defRPr sz="1596"/>
            </a:lvl1pPr>
            <a:lvl2pPr marL="521254" indent="0">
              <a:buNone/>
              <a:defRPr sz="1368"/>
            </a:lvl2pPr>
            <a:lvl3pPr marL="1042507" indent="0">
              <a:buNone/>
              <a:defRPr sz="1140"/>
            </a:lvl3pPr>
            <a:lvl4pPr marL="1563761" indent="0">
              <a:buNone/>
              <a:defRPr sz="1026"/>
            </a:lvl4pPr>
            <a:lvl5pPr marL="2085015" indent="0">
              <a:buNone/>
              <a:defRPr sz="1026"/>
            </a:lvl5pPr>
            <a:lvl6pPr marL="2606269" indent="0">
              <a:buNone/>
              <a:defRPr sz="1026"/>
            </a:lvl6pPr>
            <a:lvl7pPr marL="3127522" indent="0">
              <a:buNone/>
              <a:defRPr sz="1026"/>
            </a:lvl7pPr>
            <a:lvl8pPr marL="3648776" indent="0">
              <a:buNone/>
              <a:defRPr sz="1026"/>
            </a:lvl8pPr>
            <a:lvl9pPr marL="4170030" indent="0">
              <a:buNone/>
              <a:defRPr sz="1026"/>
            </a:lvl9pPr>
          </a:lstStyle>
          <a:p>
            <a:pPr lvl="0"/>
            <a:r>
              <a:rPr lang="zh-CN" altLang="en-US" smtClean="0"/>
              <a:t>单击此处编辑母版文本样式</a:t>
            </a:r>
          </a:p>
        </p:txBody>
      </p:sp>
    </p:spTree>
    <p:extLst>
      <p:ext uri="{BB962C8B-B14F-4D97-AF65-F5344CB8AC3E}">
        <p14:creationId xmlns:p14="http://schemas.microsoft.com/office/powerpoint/2010/main" val="3401735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34841"/>
            <a:ext cx="8229600" cy="977371"/>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368320"/>
            <a:ext cx="8229600" cy="3870117"/>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58304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34841"/>
            <a:ext cx="2057400" cy="5003596"/>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34841"/>
            <a:ext cx="6019800" cy="5003596"/>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128515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5.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57200" y="1368320"/>
            <a:ext cx="8229600" cy="3870117"/>
          </a:xfrm>
          <a:prstGeom prst="rect">
            <a:avLst/>
          </a:prstGeom>
        </p:spPr>
        <p:txBody>
          <a:bodyPr vert="horz" lIns="91321" tIns="45660" rIns="91321" bIns="4566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435269"/>
            <a:ext cx="2133600" cy="312216"/>
          </a:xfrm>
          <a:prstGeom prst="rect">
            <a:avLst/>
          </a:prstGeom>
        </p:spPr>
        <p:txBody>
          <a:bodyPr vert="horz" lIns="91321" tIns="45660" rIns="91321" bIns="45660" rtlCol="0" anchor="ctr"/>
          <a:lstStyle>
            <a:lvl1pPr algn="l">
              <a:defRPr sz="1368">
                <a:solidFill>
                  <a:schemeClr val="tx1">
                    <a:tint val="75000"/>
                  </a:schemeClr>
                </a:solidFill>
              </a:defRPr>
            </a:lvl1pPr>
          </a:lstStyle>
          <a:p>
            <a:fld id="{3D412068-BB48-423C-A144-79796990AFCC}" type="datetimeFigureOut">
              <a:rPr lang="zh-CN" altLang="en-US" smtClean="0"/>
              <a:pPr/>
              <a:t>2017/9/29</a:t>
            </a:fld>
            <a:endParaRPr lang="zh-CN" altLang="en-US"/>
          </a:p>
        </p:txBody>
      </p:sp>
      <p:sp>
        <p:nvSpPr>
          <p:cNvPr id="5" name="页脚占位符 4"/>
          <p:cNvSpPr>
            <a:spLocks noGrp="1"/>
          </p:cNvSpPr>
          <p:nvPr>
            <p:ph type="ftr" sz="quarter" idx="3"/>
          </p:nvPr>
        </p:nvSpPr>
        <p:spPr>
          <a:xfrm>
            <a:off x="3124200" y="5435269"/>
            <a:ext cx="2895600" cy="312216"/>
          </a:xfrm>
          <a:prstGeom prst="rect">
            <a:avLst/>
          </a:prstGeom>
        </p:spPr>
        <p:txBody>
          <a:bodyPr vert="horz" lIns="91321" tIns="45660" rIns="91321" bIns="45660" rtlCol="0" anchor="ctr"/>
          <a:lstStyle>
            <a:lvl1pPr algn="ctr">
              <a:defRPr sz="1368">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5435269"/>
            <a:ext cx="2133600" cy="312216"/>
          </a:xfrm>
          <a:prstGeom prst="rect">
            <a:avLst/>
          </a:prstGeom>
        </p:spPr>
        <p:txBody>
          <a:bodyPr vert="horz" lIns="91321" tIns="45660" rIns="91321" bIns="45660" rtlCol="0" anchor="ctr"/>
          <a:lstStyle>
            <a:lvl1pPr algn="r">
              <a:defRPr sz="1368">
                <a:solidFill>
                  <a:schemeClr val="tx1">
                    <a:tint val="75000"/>
                  </a:schemeClr>
                </a:solidFill>
              </a:defRPr>
            </a:lvl1pPr>
          </a:lstStyle>
          <a:p>
            <a:fld id="{F1438B5A-6B0C-4C76-B986-482357409C11}" type="slidenum">
              <a:rPr lang="zh-CN" altLang="en-US" smtClean="0"/>
              <a:pPr/>
              <a:t>‹#›</a:t>
            </a:fld>
            <a:endParaRPr lang="zh-CN" altLang="en-US"/>
          </a:p>
        </p:txBody>
      </p:sp>
    </p:spTree>
    <p:extLst>
      <p:ext uri="{BB962C8B-B14F-4D97-AF65-F5344CB8AC3E}">
        <p14:creationId xmlns:p14="http://schemas.microsoft.com/office/powerpoint/2010/main" val="91997245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5" r:id="rId4"/>
  </p:sldLayoutIdLst>
  <p:timing>
    <p:tnLst>
      <p:par>
        <p:cTn id="1" dur="indefinite" restart="never" nodeType="tmRoot"/>
      </p:par>
    </p:tnLst>
  </p:timing>
  <p:txStyles>
    <p:titleStyle>
      <a:lvl1pPr algn="ctr" defTabSz="1041124" rtl="0" eaLnBrk="1" latinLnBrk="0" hangingPunct="1">
        <a:spcBef>
          <a:spcPct val="0"/>
        </a:spcBef>
        <a:buNone/>
        <a:defRPr sz="5016" kern="1200">
          <a:solidFill>
            <a:schemeClr val="tx1"/>
          </a:solidFill>
          <a:latin typeface="+mj-lt"/>
          <a:ea typeface="+mj-ea"/>
          <a:cs typeface="+mj-cs"/>
        </a:defRPr>
      </a:lvl1pPr>
    </p:titleStyle>
    <p:bodyStyle>
      <a:lvl1pPr marL="390412" indent="-390412" algn="l" defTabSz="1041124" rtl="0" eaLnBrk="1" latinLnBrk="0" hangingPunct="1">
        <a:spcBef>
          <a:spcPct val="20000"/>
        </a:spcBef>
        <a:buFont typeface="Arial" pitchFamily="34" charset="0"/>
        <a:buChar char="•"/>
        <a:defRPr sz="3648" kern="1200">
          <a:solidFill>
            <a:schemeClr val="tx1"/>
          </a:solidFill>
          <a:latin typeface="+mn-lt"/>
          <a:ea typeface="+mn-ea"/>
          <a:cs typeface="+mn-cs"/>
        </a:defRPr>
      </a:lvl1pPr>
      <a:lvl2pPr marL="845918" indent="-325351" algn="l" defTabSz="1041124" rtl="0" eaLnBrk="1" latinLnBrk="0" hangingPunct="1">
        <a:spcBef>
          <a:spcPct val="20000"/>
        </a:spcBef>
        <a:buFont typeface="Arial" pitchFamily="34" charset="0"/>
        <a:buChar char="–"/>
        <a:defRPr sz="3192" kern="1200">
          <a:solidFill>
            <a:schemeClr val="tx1"/>
          </a:solidFill>
          <a:latin typeface="+mn-lt"/>
          <a:ea typeface="+mn-ea"/>
          <a:cs typeface="+mn-cs"/>
        </a:defRPr>
      </a:lvl2pPr>
      <a:lvl3pPr marL="1301399" indent="-260271" algn="l" defTabSz="1041124" rtl="0" eaLnBrk="1" latinLnBrk="0" hangingPunct="1">
        <a:spcBef>
          <a:spcPct val="20000"/>
        </a:spcBef>
        <a:buFont typeface="Arial" pitchFamily="34" charset="0"/>
        <a:buChar char="•"/>
        <a:defRPr sz="2736" kern="1200">
          <a:solidFill>
            <a:schemeClr val="tx1"/>
          </a:solidFill>
          <a:latin typeface="+mn-lt"/>
          <a:ea typeface="+mn-ea"/>
          <a:cs typeface="+mn-cs"/>
        </a:defRPr>
      </a:lvl3pPr>
      <a:lvl4pPr marL="1821957" indent="-260271" algn="l" defTabSz="1041124" rtl="0" eaLnBrk="1" latinLnBrk="0" hangingPunct="1">
        <a:spcBef>
          <a:spcPct val="20000"/>
        </a:spcBef>
        <a:buFont typeface="Arial" pitchFamily="34" charset="0"/>
        <a:buChar char="–"/>
        <a:defRPr sz="2280" kern="1200">
          <a:solidFill>
            <a:schemeClr val="tx1"/>
          </a:solidFill>
          <a:latin typeface="+mn-lt"/>
          <a:ea typeface="+mn-ea"/>
          <a:cs typeface="+mn-cs"/>
        </a:defRPr>
      </a:lvl4pPr>
      <a:lvl5pPr marL="2342525" indent="-260271" algn="l" defTabSz="1041124" rtl="0" eaLnBrk="1" latinLnBrk="0" hangingPunct="1">
        <a:spcBef>
          <a:spcPct val="20000"/>
        </a:spcBef>
        <a:buFont typeface="Arial" pitchFamily="34" charset="0"/>
        <a:buChar char="»"/>
        <a:defRPr sz="2280" kern="1200">
          <a:solidFill>
            <a:schemeClr val="tx1"/>
          </a:solidFill>
          <a:latin typeface="+mn-lt"/>
          <a:ea typeface="+mn-ea"/>
          <a:cs typeface="+mn-cs"/>
        </a:defRPr>
      </a:lvl5pPr>
      <a:lvl6pPr marL="2863067" indent="-260271" algn="l" defTabSz="1041124" rtl="0" eaLnBrk="1" latinLnBrk="0" hangingPunct="1">
        <a:spcBef>
          <a:spcPct val="20000"/>
        </a:spcBef>
        <a:buFont typeface="Arial" pitchFamily="34" charset="0"/>
        <a:buChar char="•"/>
        <a:defRPr sz="2280" kern="1200">
          <a:solidFill>
            <a:schemeClr val="tx1"/>
          </a:solidFill>
          <a:latin typeface="+mn-lt"/>
          <a:ea typeface="+mn-ea"/>
          <a:cs typeface="+mn-cs"/>
        </a:defRPr>
      </a:lvl6pPr>
      <a:lvl7pPr marL="3383634" indent="-260271" algn="l" defTabSz="1041124" rtl="0" eaLnBrk="1" latinLnBrk="0" hangingPunct="1">
        <a:spcBef>
          <a:spcPct val="20000"/>
        </a:spcBef>
        <a:buFont typeface="Arial" pitchFamily="34" charset="0"/>
        <a:buChar char="•"/>
        <a:defRPr sz="2280" kern="1200">
          <a:solidFill>
            <a:schemeClr val="tx1"/>
          </a:solidFill>
          <a:latin typeface="+mn-lt"/>
          <a:ea typeface="+mn-ea"/>
          <a:cs typeface="+mn-cs"/>
        </a:defRPr>
      </a:lvl7pPr>
      <a:lvl8pPr marL="3904195" indent="-260271" algn="l" defTabSz="1041124" rtl="0" eaLnBrk="1" latinLnBrk="0" hangingPunct="1">
        <a:spcBef>
          <a:spcPct val="20000"/>
        </a:spcBef>
        <a:buFont typeface="Arial" pitchFamily="34" charset="0"/>
        <a:buChar char="•"/>
        <a:defRPr sz="2280" kern="1200">
          <a:solidFill>
            <a:schemeClr val="tx1"/>
          </a:solidFill>
          <a:latin typeface="+mn-lt"/>
          <a:ea typeface="+mn-ea"/>
          <a:cs typeface="+mn-cs"/>
        </a:defRPr>
      </a:lvl8pPr>
      <a:lvl9pPr marL="4424746" indent="-260271" algn="l" defTabSz="1041124" rtl="0" eaLnBrk="1" latinLnBrk="0" hangingPunct="1">
        <a:spcBef>
          <a:spcPct val="20000"/>
        </a:spcBef>
        <a:buFont typeface="Arial" pitchFamily="34" charset="0"/>
        <a:buChar char="•"/>
        <a:defRPr sz="2280" kern="1200">
          <a:solidFill>
            <a:schemeClr val="tx1"/>
          </a:solidFill>
          <a:latin typeface="+mn-lt"/>
          <a:ea typeface="+mn-ea"/>
          <a:cs typeface="+mn-cs"/>
        </a:defRPr>
      </a:lvl9pPr>
    </p:bodyStyle>
    <p:otherStyle>
      <a:defPPr>
        <a:defRPr lang="zh-CN"/>
      </a:defPPr>
      <a:lvl1pPr marL="0" algn="l" defTabSz="1041124" rtl="0" eaLnBrk="1" latinLnBrk="0" hangingPunct="1">
        <a:defRPr sz="2052" kern="1200">
          <a:solidFill>
            <a:schemeClr val="tx1"/>
          </a:solidFill>
          <a:latin typeface="+mn-lt"/>
          <a:ea typeface="+mn-ea"/>
          <a:cs typeface="+mn-cs"/>
        </a:defRPr>
      </a:lvl1pPr>
      <a:lvl2pPr marL="520553" algn="l" defTabSz="1041124" rtl="0" eaLnBrk="1" latinLnBrk="0" hangingPunct="1">
        <a:defRPr sz="2052" kern="1200">
          <a:solidFill>
            <a:schemeClr val="tx1"/>
          </a:solidFill>
          <a:latin typeface="+mn-lt"/>
          <a:ea typeface="+mn-ea"/>
          <a:cs typeface="+mn-cs"/>
        </a:defRPr>
      </a:lvl2pPr>
      <a:lvl3pPr marL="1041124" algn="l" defTabSz="1041124" rtl="0" eaLnBrk="1" latinLnBrk="0" hangingPunct="1">
        <a:defRPr sz="2052" kern="1200">
          <a:solidFill>
            <a:schemeClr val="tx1"/>
          </a:solidFill>
          <a:latin typeface="+mn-lt"/>
          <a:ea typeface="+mn-ea"/>
          <a:cs typeface="+mn-cs"/>
        </a:defRPr>
      </a:lvl3pPr>
      <a:lvl4pPr marL="1561678" algn="l" defTabSz="1041124" rtl="0" eaLnBrk="1" latinLnBrk="0" hangingPunct="1">
        <a:defRPr sz="2052" kern="1200">
          <a:solidFill>
            <a:schemeClr val="tx1"/>
          </a:solidFill>
          <a:latin typeface="+mn-lt"/>
          <a:ea typeface="+mn-ea"/>
          <a:cs typeface="+mn-cs"/>
        </a:defRPr>
      </a:lvl4pPr>
      <a:lvl5pPr marL="2082243" algn="l" defTabSz="1041124" rtl="0" eaLnBrk="1" latinLnBrk="0" hangingPunct="1">
        <a:defRPr sz="2052" kern="1200">
          <a:solidFill>
            <a:schemeClr val="tx1"/>
          </a:solidFill>
          <a:latin typeface="+mn-lt"/>
          <a:ea typeface="+mn-ea"/>
          <a:cs typeface="+mn-cs"/>
        </a:defRPr>
      </a:lvl5pPr>
      <a:lvl6pPr marL="2602797" algn="l" defTabSz="1041124" rtl="0" eaLnBrk="1" latinLnBrk="0" hangingPunct="1">
        <a:defRPr sz="2052" kern="1200">
          <a:solidFill>
            <a:schemeClr val="tx1"/>
          </a:solidFill>
          <a:latin typeface="+mn-lt"/>
          <a:ea typeface="+mn-ea"/>
          <a:cs typeface="+mn-cs"/>
        </a:defRPr>
      </a:lvl6pPr>
      <a:lvl7pPr marL="3123344" algn="l" defTabSz="1041124" rtl="0" eaLnBrk="1" latinLnBrk="0" hangingPunct="1">
        <a:defRPr sz="2052" kern="1200">
          <a:solidFill>
            <a:schemeClr val="tx1"/>
          </a:solidFill>
          <a:latin typeface="+mn-lt"/>
          <a:ea typeface="+mn-ea"/>
          <a:cs typeface="+mn-cs"/>
        </a:defRPr>
      </a:lvl7pPr>
      <a:lvl8pPr marL="3643912" algn="l" defTabSz="1041124" rtl="0" eaLnBrk="1" latinLnBrk="0" hangingPunct="1">
        <a:defRPr sz="2052" kern="1200">
          <a:solidFill>
            <a:schemeClr val="tx1"/>
          </a:solidFill>
          <a:latin typeface="+mn-lt"/>
          <a:ea typeface="+mn-ea"/>
          <a:cs typeface="+mn-cs"/>
        </a:defRPr>
      </a:lvl8pPr>
      <a:lvl9pPr marL="4164465" algn="l" defTabSz="1041124" rtl="0" eaLnBrk="1" latinLnBrk="0" hangingPunct="1">
        <a:defRPr sz="205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72"/>
          <p:cNvSpPr txBox="1">
            <a:spLocks noChangeArrowheads="1"/>
          </p:cNvSpPr>
          <p:nvPr/>
        </p:nvSpPr>
        <p:spPr bwMode="auto">
          <a:xfrm>
            <a:off x="257404" y="89167"/>
            <a:ext cx="6929716" cy="512681"/>
          </a:xfrm>
          <a:prstGeom prst="rect">
            <a:avLst/>
          </a:prstGeom>
          <a:noFill/>
          <a:ln>
            <a:noFill/>
          </a:ln>
          <a:effectLst/>
          <a:extLst/>
        </p:spPr>
        <p:txBody>
          <a:bodyPr lIns="90787" tIns="45391" rIns="90787" bIns="45391">
            <a:spAutoFit/>
          </a:bodyPr>
          <a:lstStyle>
            <a:lvl1pPr algn="ctr" eaLnBrk="0" hangingPunct="0">
              <a:lnSpc>
                <a:spcPct val="125000"/>
              </a:lnSpc>
              <a:spcBef>
                <a:spcPct val="50000"/>
              </a:spcBef>
              <a:buClr>
                <a:srgbClr val="FF0000"/>
              </a:buClr>
              <a:buFont typeface="Arial" charset="0"/>
              <a:buChar char="•"/>
              <a:defRPr sz="2000">
                <a:solidFill>
                  <a:schemeClr val="tx1"/>
                </a:solidFill>
                <a:latin typeface="Arial" charset="0"/>
                <a:ea typeface="黑体" pitchFamily="2" charset="-122"/>
              </a:defRPr>
            </a:lvl1pPr>
            <a:lvl2pPr marL="742950" indent="-285750" algn="ctr" eaLnBrk="0" hangingPunct="0">
              <a:lnSpc>
                <a:spcPct val="125000"/>
              </a:lnSpc>
              <a:spcBef>
                <a:spcPct val="50000"/>
              </a:spcBef>
              <a:buClr>
                <a:srgbClr val="FF0000"/>
              </a:buClr>
              <a:buFont typeface="Arial" charset="0"/>
              <a:buChar char="•"/>
              <a:defRPr sz="2000">
                <a:solidFill>
                  <a:schemeClr val="tx1"/>
                </a:solidFill>
                <a:latin typeface="Arial" charset="0"/>
                <a:ea typeface="黑体" pitchFamily="2" charset="-122"/>
              </a:defRPr>
            </a:lvl2pPr>
            <a:lvl3pPr marL="1143000" indent="-228600" algn="ctr" eaLnBrk="0" hangingPunct="0">
              <a:lnSpc>
                <a:spcPct val="125000"/>
              </a:lnSpc>
              <a:spcBef>
                <a:spcPct val="50000"/>
              </a:spcBef>
              <a:buClr>
                <a:srgbClr val="FF0000"/>
              </a:buClr>
              <a:buFont typeface="Arial" charset="0"/>
              <a:buChar char="•"/>
              <a:defRPr sz="2000">
                <a:solidFill>
                  <a:schemeClr val="tx1"/>
                </a:solidFill>
                <a:latin typeface="Arial" charset="0"/>
                <a:ea typeface="黑体" pitchFamily="2" charset="-122"/>
              </a:defRPr>
            </a:lvl3pPr>
            <a:lvl4pPr marL="1600200" indent="-228600" algn="ctr" eaLnBrk="0" hangingPunct="0">
              <a:lnSpc>
                <a:spcPct val="125000"/>
              </a:lnSpc>
              <a:spcBef>
                <a:spcPct val="50000"/>
              </a:spcBef>
              <a:buClr>
                <a:srgbClr val="FF0000"/>
              </a:buClr>
              <a:buFont typeface="Arial" charset="0"/>
              <a:buChar char="•"/>
              <a:defRPr sz="2000">
                <a:solidFill>
                  <a:schemeClr val="tx1"/>
                </a:solidFill>
                <a:latin typeface="Arial" charset="0"/>
                <a:ea typeface="黑体" pitchFamily="2" charset="-122"/>
              </a:defRPr>
            </a:lvl4pPr>
            <a:lvl5pPr marL="2057400" indent="-228600" algn="ctr" eaLnBrk="0" hangingPunct="0">
              <a:lnSpc>
                <a:spcPct val="125000"/>
              </a:lnSpc>
              <a:spcBef>
                <a:spcPct val="50000"/>
              </a:spcBef>
              <a:buClr>
                <a:srgbClr val="FF0000"/>
              </a:buClr>
              <a:buFont typeface="Arial" charset="0"/>
              <a:buChar char="•"/>
              <a:defRPr sz="2000">
                <a:solidFill>
                  <a:schemeClr val="tx1"/>
                </a:solidFill>
                <a:latin typeface="Arial" charset="0"/>
                <a:ea typeface="黑体" pitchFamily="2" charset="-122"/>
              </a:defRPr>
            </a:lvl5pPr>
            <a:lvl6pPr marL="2514600" indent="-228600" algn="ctr" eaLnBrk="0" fontAlgn="base" hangingPunct="0">
              <a:lnSpc>
                <a:spcPct val="125000"/>
              </a:lnSpc>
              <a:spcBef>
                <a:spcPct val="50000"/>
              </a:spcBef>
              <a:spcAft>
                <a:spcPct val="0"/>
              </a:spcAft>
              <a:buClr>
                <a:srgbClr val="FF0000"/>
              </a:buClr>
              <a:buFont typeface="Arial" charset="0"/>
              <a:buChar char="•"/>
              <a:defRPr sz="2000">
                <a:solidFill>
                  <a:schemeClr val="tx1"/>
                </a:solidFill>
                <a:latin typeface="Arial" charset="0"/>
                <a:ea typeface="黑体" pitchFamily="2" charset="-122"/>
              </a:defRPr>
            </a:lvl6pPr>
            <a:lvl7pPr marL="2971800" indent="-228600" algn="ctr" eaLnBrk="0" fontAlgn="base" hangingPunct="0">
              <a:lnSpc>
                <a:spcPct val="125000"/>
              </a:lnSpc>
              <a:spcBef>
                <a:spcPct val="50000"/>
              </a:spcBef>
              <a:spcAft>
                <a:spcPct val="0"/>
              </a:spcAft>
              <a:buClr>
                <a:srgbClr val="FF0000"/>
              </a:buClr>
              <a:buFont typeface="Arial" charset="0"/>
              <a:buChar char="•"/>
              <a:defRPr sz="2000">
                <a:solidFill>
                  <a:schemeClr val="tx1"/>
                </a:solidFill>
                <a:latin typeface="Arial" charset="0"/>
                <a:ea typeface="黑体" pitchFamily="2" charset="-122"/>
              </a:defRPr>
            </a:lvl7pPr>
            <a:lvl8pPr marL="3429000" indent="-228600" algn="ctr" eaLnBrk="0" fontAlgn="base" hangingPunct="0">
              <a:lnSpc>
                <a:spcPct val="125000"/>
              </a:lnSpc>
              <a:spcBef>
                <a:spcPct val="50000"/>
              </a:spcBef>
              <a:spcAft>
                <a:spcPct val="0"/>
              </a:spcAft>
              <a:buClr>
                <a:srgbClr val="FF0000"/>
              </a:buClr>
              <a:buFont typeface="Arial" charset="0"/>
              <a:buChar char="•"/>
              <a:defRPr sz="2000">
                <a:solidFill>
                  <a:schemeClr val="tx1"/>
                </a:solidFill>
                <a:latin typeface="Arial" charset="0"/>
                <a:ea typeface="黑体" pitchFamily="2" charset="-122"/>
              </a:defRPr>
            </a:lvl8pPr>
            <a:lvl9pPr marL="3886200" indent="-228600" algn="ctr" eaLnBrk="0" fontAlgn="base" hangingPunct="0">
              <a:lnSpc>
                <a:spcPct val="125000"/>
              </a:lnSpc>
              <a:spcBef>
                <a:spcPct val="50000"/>
              </a:spcBef>
              <a:spcAft>
                <a:spcPct val="0"/>
              </a:spcAft>
              <a:buClr>
                <a:srgbClr val="FF0000"/>
              </a:buClr>
              <a:buFont typeface="Arial" charset="0"/>
              <a:buChar char="•"/>
              <a:defRPr sz="2000">
                <a:solidFill>
                  <a:schemeClr val="tx1"/>
                </a:solidFill>
                <a:latin typeface="Arial" charset="0"/>
                <a:ea typeface="黑体" pitchFamily="2" charset="-122"/>
              </a:defRPr>
            </a:lvl9pPr>
          </a:lstStyle>
          <a:p>
            <a:pPr algn="l" eaLnBrk="1" fontAlgn="base" hangingPunct="1">
              <a:lnSpc>
                <a:spcPct val="100000"/>
              </a:lnSpc>
              <a:spcAft>
                <a:spcPct val="0"/>
              </a:spcAft>
              <a:buClrTx/>
              <a:buFontTx/>
              <a:buNone/>
              <a:defRPr/>
            </a:pPr>
            <a:endParaRPr lang="zh-CN" altLang="zh-CN" sz="2736" dirty="0" smtClean="0">
              <a:solidFill>
                <a:srgbClr val="EEE6B4"/>
              </a:solidFill>
            </a:endParaRPr>
          </a:p>
        </p:txBody>
      </p:sp>
      <p:sp>
        <p:nvSpPr>
          <p:cNvPr id="1027" name="矩形 74"/>
          <p:cNvSpPr>
            <a:spLocks noChangeArrowheads="1"/>
          </p:cNvSpPr>
          <p:nvPr/>
        </p:nvSpPr>
        <p:spPr bwMode="auto">
          <a:xfrm>
            <a:off x="18" y="1"/>
            <a:ext cx="5861339" cy="550942"/>
          </a:xfrm>
          <a:prstGeom prst="rect">
            <a:avLst/>
          </a:prstGeom>
          <a:noFill/>
          <a:ln>
            <a:noFill/>
          </a:ln>
          <a:extLst/>
        </p:spPr>
        <p:txBody>
          <a:bodyPr lIns="90787" tIns="45391" rIns="90787" bIns="45391"/>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defRPr/>
            </a:pPr>
            <a:endParaRPr lang="zh-CN" altLang="zh-CN" sz="3192" b="1" dirty="0" smtClean="0">
              <a:solidFill>
                <a:srgbClr val="FFFFFF"/>
              </a:solidFill>
              <a:latin typeface="Verdana" panose="020B0604030504040204" pitchFamily="34" charset="0"/>
              <a:ea typeface="黑体" panose="02010609060101010101" pitchFamily="49" charset="-122"/>
            </a:endParaRPr>
          </a:p>
        </p:txBody>
      </p:sp>
    </p:spTree>
    <p:extLst>
      <p:ext uri="{BB962C8B-B14F-4D97-AF65-F5344CB8AC3E}">
        <p14:creationId xmlns:p14="http://schemas.microsoft.com/office/powerpoint/2010/main" val="346046205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Lst>
  <p:timing>
    <p:tnLst>
      <p:par>
        <p:cTn id="1" dur="indefinite" restart="never" nodeType="tmRoot"/>
      </p:par>
    </p:tnLst>
  </p:timing>
  <p:txStyles>
    <p:titleStyle>
      <a:lvl1pPr algn="ctr" rtl="0" eaLnBrk="0" fontAlgn="base" hangingPunct="0">
        <a:spcBef>
          <a:spcPct val="0"/>
        </a:spcBef>
        <a:spcAft>
          <a:spcPct val="0"/>
        </a:spcAft>
        <a:defRPr sz="3192" b="1">
          <a:solidFill>
            <a:schemeClr val="bg1"/>
          </a:solidFill>
          <a:latin typeface="+mj-lt"/>
          <a:ea typeface="+mj-ea"/>
          <a:cs typeface="+mj-cs"/>
        </a:defRPr>
      </a:lvl1pPr>
      <a:lvl2pPr algn="ctr" rtl="0" eaLnBrk="0" fontAlgn="base" hangingPunct="0">
        <a:spcBef>
          <a:spcPct val="0"/>
        </a:spcBef>
        <a:spcAft>
          <a:spcPct val="0"/>
        </a:spcAft>
        <a:defRPr sz="3192" b="1">
          <a:solidFill>
            <a:schemeClr val="bg1"/>
          </a:solidFill>
          <a:latin typeface="Verdana" pitchFamily="34" charset="0"/>
        </a:defRPr>
      </a:lvl2pPr>
      <a:lvl3pPr algn="ctr" rtl="0" eaLnBrk="0" fontAlgn="base" hangingPunct="0">
        <a:spcBef>
          <a:spcPct val="0"/>
        </a:spcBef>
        <a:spcAft>
          <a:spcPct val="0"/>
        </a:spcAft>
        <a:defRPr sz="3192" b="1">
          <a:solidFill>
            <a:schemeClr val="bg1"/>
          </a:solidFill>
          <a:latin typeface="Verdana" pitchFamily="34" charset="0"/>
        </a:defRPr>
      </a:lvl3pPr>
      <a:lvl4pPr algn="ctr" rtl="0" eaLnBrk="0" fontAlgn="base" hangingPunct="0">
        <a:spcBef>
          <a:spcPct val="0"/>
        </a:spcBef>
        <a:spcAft>
          <a:spcPct val="0"/>
        </a:spcAft>
        <a:defRPr sz="3192" b="1">
          <a:solidFill>
            <a:schemeClr val="bg1"/>
          </a:solidFill>
          <a:latin typeface="Verdana" pitchFamily="34" charset="0"/>
        </a:defRPr>
      </a:lvl4pPr>
      <a:lvl5pPr algn="ctr" rtl="0" eaLnBrk="0" fontAlgn="base" hangingPunct="0">
        <a:spcBef>
          <a:spcPct val="0"/>
        </a:spcBef>
        <a:spcAft>
          <a:spcPct val="0"/>
        </a:spcAft>
        <a:defRPr sz="3192" b="1">
          <a:solidFill>
            <a:schemeClr val="bg1"/>
          </a:solidFill>
          <a:latin typeface="Verdana" pitchFamily="34" charset="0"/>
        </a:defRPr>
      </a:lvl5pPr>
      <a:lvl6pPr marL="453907" algn="ctr" rtl="0" fontAlgn="base">
        <a:spcBef>
          <a:spcPct val="0"/>
        </a:spcBef>
        <a:spcAft>
          <a:spcPct val="0"/>
        </a:spcAft>
        <a:defRPr sz="3192" b="1">
          <a:solidFill>
            <a:schemeClr val="bg1"/>
          </a:solidFill>
          <a:latin typeface="Verdana" pitchFamily="34" charset="0"/>
        </a:defRPr>
      </a:lvl6pPr>
      <a:lvl7pPr marL="907824" algn="ctr" rtl="0" fontAlgn="base">
        <a:spcBef>
          <a:spcPct val="0"/>
        </a:spcBef>
        <a:spcAft>
          <a:spcPct val="0"/>
        </a:spcAft>
        <a:defRPr sz="3192" b="1">
          <a:solidFill>
            <a:schemeClr val="bg1"/>
          </a:solidFill>
          <a:latin typeface="Verdana" pitchFamily="34" charset="0"/>
        </a:defRPr>
      </a:lvl7pPr>
      <a:lvl8pPr marL="1361727" algn="ctr" rtl="0" fontAlgn="base">
        <a:spcBef>
          <a:spcPct val="0"/>
        </a:spcBef>
        <a:spcAft>
          <a:spcPct val="0"/>
        </a:spcAft>
        <a:defRPr sz="3192" b="1">
          <a:solidFill>
            <a:schemeClr val="bg1"/>
          </a:solidFill>
          <a:latin typeface="Verdana" pitchFamily="34" charset="0"/>
        </a:defRPr>
      </a:lvl8pPr>
      <a:lvl9pPr marL="1815665" algn="ctr" rtl="0" fontAlgn="base">
        <a:spcBef>
          <a:spcPct val="0"/>
        </a:spcBef>
        <a:spcAft>
          <a:spcPct val="0"/>
        </a:spcAft>
        <a:defRPr sz="3192" b="1">
          <a:solidFill>
            <a:schemeClr val="bg1"/>
          </a:solidFill>
          <a:latin typeface="Verdana" pitchFamily="34" charset="0"/>
        </a:defRPr>
      </a:lvl9pPr>
    </p:titleStyle>
    <p:bodyStyle>
      <a:lvl1pPr marL="338222" indent="-338222" algn="l" rtl="0" eaLnBrk="0" fontAlgn="base" hangingPunct="0">
        <a:spcBef>
          <a:spcPct val="20000"/>
        </a:spcBef>
        <a:spcAft>
          <a:spcPct val="0"/>
        </a:spcAft>
        <a:buClr>
          <a:schemeClr val="hlink"/>
        </a:buClr>
        <a:buFont typeface="Wingdings" pitchFamily="2" charset="2"/>
        <a:buChar char="v"/>
        <a:defRPr sz="2736" b="1">
          <a:solidFill>
            <a:schemeClr val="tx1"/>
          </a:solidFill>
          <a:latin typeface="+mn-lt"/>
          <a:ea typeface="+mn-ea"/>
          <a:cs typeface="+mn-cs"/>
        </a:defRPr>
      </a:lvl1pPr>
      <a:lvl2pPr marL="736652" indent="-281564" algn="l" rtl="0" eaLnBrk="0" fontAlgn="base" hangingPunct="0">
        <a:spcBef>
          <a:spcPct val="20000"/>
        </a:spcBef>
        <a:spcAft>
          <a:spcPct val="0"/>
        </a:spcAft>
        <a:buClr>
          <a:schemeClr val="accent1"/>
        </a:buClr>
        <a:buFont typeface="Wingdings" pitchFamily="2" charset="2"/>
        <a:buChar char="§"/>
        <a:defRPr sz="2394">
          <a:solidFill>
            <a:schemeClr val="tx1"/>
          </a:solidFill>
          <a:latin typeface="Arial" charset="0"/>
        </a:defRPr>
      </a:lvl2pPr>
      <a:lvl3pPr marL="1131555" indent="-224894" algn="l" rtl="0" eaLnBrk="0" fontAlgn="base" hangingPunct="0">
        <a:spcBef>
          <a:spcPct val="20000"/>
        </a:spcBef>
        <a:spcAft>
          <a:spcPct val="0"/>
        </a:spcAft>
        <a:buClr>
          <a:schemeClr val="tx1"/>
        </a:buClr>
        <a:buChar char="•"/>
        <a:defRPr sz="2166">
          <a:solidFill>
            <a:schemeClr val="tx1"/>
          </a:solidFill>
          <a:latin typeface="Arial" charset="0"/>
        </a:defRPr>
      </a:lvl3pPr>
      <a:lvl4pPr marL="1588416" indent="-224894" algn="l" rtl="0" eaLnBrk="0" fontAlgn="base" hangingPunct="0">
        <a:spcBef>
          <a:spcPct val="20000"/>
        </a:spcBef>
        <a:spcAft>
          <a:spcPct val="0"/>
        </a:spcAft>
        <a:buChar char="–"/>
        <a:defRPr sz="1938">
          <a:solidFill>
            <a:schemeClr val="tx1"/>
          </a:solidFill>
          <a:latin typeface="Arial" charset="0"/>
        </a:defRPr>
      </a:lvl4pPr>
      <a:lvl5pPr marL="2041729" indent="-224894" algn="l" rtl="0" eaLnBrk="0" fontAlgn="base" hangingPunct="0">
        <a:spcBef>
          <a:spcPct val="20000"/>
        </a:spcBef>
        <a:spcAft>
          <a:spcPct val="0"/>
        </a:spcAft>
        <a:buChar char="»"/>
        <a:defRPr sz="1938">
          <a:solidFill>
            <a:schemeClr val="tx1"/>
          </a:solidFill>
          <a:latin typeface="Arial" charset="0"/>
        </a:defRPr>
      </a:lvl5pPr>
      <a:lvl6pPr marL="2496533" indent="-226957" algn="l" rtl="0" fontAlgn="base">
        <a:spcBef>
          <a:spcPct val="20000"/>
        </a:spcBef>
        <a:spcAft>
          <a:spcPct val="0"/>
        </a:spcAft>
        <a:buChar char="»"/>
        <a:defRPr sz="1938">
          <a:solidFill>
            <a:schemeClr val="tx1"/>
          </a:solidFill>
          <a:latin typeface="Arial" charset="0"/>
        </a:defRPr>
      </a:lvl6pPr>
      <a:lvl7pPr marL="2950442" indent="-226957" algn="l" rtl="0" fontAlgn="base">
        <a:spcBef>
          <a:spcPct val="20000"/>
        </a:spcBef>
        <a:spcAft>
          <a:spcPct val="0"/>
        </a:spcAft>
        <a:buChar char="»"/>
        <a:defRPr sz="1938">
          <a:solidFill>
            <a:schemeClr val="tx1"/>
          </a:solidFill>
          <a:latin typeface="Arial" charset="0"/>
        </a:defRPr>
      </a:lvl7pPr>
      <a:lvl8pPr marL="3404343" indent="-226957" algn="l" rtl="0" fontAlgn="base">
        <a:spcBef>
          <a:spcPct val="20000"/>
        </a:spcBef>
        <a:spcAft>
          <a:spcPct val="0"/>
        </a:spcAft>
        <a:buChar char="»"/>
        <a:defRPr sz="1938">
          <a:solidFill>
            <a:schemeClr val="tx1"/>
          </a:solidFill>
          <a:latin typeface="Arial" charset="0"/>
        </a:defRPr>
      </a:lvl8pPr>
      <a:lvl9pPr marL="3858269" indent="-226957" algn="l" rtl="0" fontAlgn="base">
        <a:spcBef>
          <a:spcPct val="20000"/>
        </a:spcBef>
        <a:spcAft>
          <a:spcPct val="0"/>
        </a:spcAft>
        <a:buChar char="»"/>
        <a:defRPr sz="1938">
          <a:solidFill>
            <a:schemeClr val="tx1"/>
          </a:solidFill>
          <a:latin typeface="Arial" charset="0"/>
        </a:defRPr>
      </a:lvl9pPr>
    </p:bodyStyle>
    <p:otherStyle>
      <a:defPPr>
        <a:defRPr lang="zh-CN"/>
      </a:defPPr>
      <a:lvl1pPr marL="0" algn="l" defTabSz="907824" rtl="0" eaLnBrk="1" latinLnBrk="0" hangingPunct="1">
        <a:defRPr sz="1824" kern="1200">
          <a:solidFill>
            <a:schemeClr val="tx1"/>
          </a:solidFill>
          <a:latin typeface="+mn-lt"/>
          <a:ea typeface="+mn-ea"/>
          <a:cs typeface="+mn-cs"/>
        </a:defRPr>
      </a:lvl1pPr>
      <a:lvl2pPr marL="453907" algn="l" defTabSz="907824" rtl="0" eaLnBrk="1" latinLnBrk="0" hangingPunct="1">
        <a:defRPr sz="1824" kern="1200">
          <a:solidFill>
            <a:schemeClr val="tx1"/>
          </a:solidFill>
          <a:latin typeface="+mn-lt"/>
          <a:ea typeface="+mn-ea"/>
          <a:cs typeface="+mn-cs"/>
        </a:defRPr>
      </a:lvl2pPr>
      <a:lvl3pPr marL="907824" algn="l" defTabSz="907824" rtl="0" eaLnBrk="1" latinLnBrk="0" hangingPunct="1">
        <a:defRPr sz="1824" kern="1200">
          <a:solidFill>
            <a:schemeClr val="tx1"/>
          </a:solidFill>
          <a:latin typeface="+mn-lt"/>
          <a:ea typeface="+mn-ea"/>
          <a:cs typeface="+mn-cs"/>
        </a:defRPr>
      </a:lvl3pPr>
      <a:lvl4pPr marL="1361727" algn="l" defTabSz="907824" rtl="0" eaLnBrk="1" latinLnBrk="0" hangingPunct="1">
        <a:defRPr sz="1824" kern="1200">
          <a:solidFill>
            <a:schemeClr val="tx1"/>
          </a:solidFill>
          <a:latin typeface="+mn-lt"/>
          <a:ea typeface="+mn-ea"/>
          <a:cs typeface="+mn-cs"/>
        </a:defRPr>
      </a:lvl4pPr>
      <a:lvl5pPr marL="1815665" algn="l" defTabSz="907824" rtl="0" eaLnBrk="1" latinLnBrk="0" hangingPunct="1">
        <a:defRPr sz="1824" kern="1200">
          <a:solidFill>
            <a:schemeClr val="tx1"/>
          </a:solidFill>
          <a:latin typeface="+mn-lt"/>
          <a:ea typeface="+mn-ea"/>
          <a:cs typeface="+mn-cs"/>
        </a:defRPr>
      </a:lvl5pPr>
      <a:lvl6pPr marL="2269574" algn="l" defTabSz="907824" rtl="0" eaLnBrk="1" latinLnBrk="0" hangingPunct="1">
        <a:defRPr sz="1824" kern="1200">
          <a:solidFill>
            <a:schemeClr val="tx1"/>
          </a:solidFill>
          <a:latin typeface="+mn-lt"/>
          <a:ea typeface="+mn-ea"/>
          <a:cs typeface="+mn-cs"/>
        </a:defRPr>
      </a:lvl6pPr>
      <a:lvl7pPr marL="2723471" algn="l" defTabSz="907824" rtl="0" eaLnBrk="1" latinLnBrk="0" hangingPunct="1">
        <a:defRPr sz="1824" kern="1200">
          <a:solidFill>
            <a:schemeClr val="tx1"/>
          </a:solidFill>
          <a:latin typeface="+mn-lt"/>
          <a:ea typeface="+mn-ea"/>
          <a:cs typeface="+mn-cs"/>
        </a:defRPr>
      </a:lvl7pPr>
      <a:lvl8pPr marL="3177403" algn="l" defTabSz="907824" rtl="0" eaLnBrk="1" latinLnBrk="0" hangingPunct="1">
        <a:defRPr sz="1824" kern="1200">
          <a:solidFill>
            <a:schemeClr val="tx1"/>
          </a:solidFill>
          <a:latin typeface="+mn-lt"/>
          <a:ea typeface="+mn-ea"/>
          <a:cs typeface="+mn-cs"/>
        </a:defRPr>
      </a:lvl8pPr>
      <a:lvl9pPr marL="3631305" algn="l" defTabSz="907824" rtl="0" eaLnBrk="1" latinLnBrk="0" hangingPunct="1">
        <a:defRPr sz="182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文本框 72"/>
          <p:cNvSpPr txBox="1">
            <a:spLocks noChangeArrowheads="1"/>
          </p:cNvSpPr>
          <p:nvPr/>
        </p:nvSpPr>
        <p:spPr bwMode="auto">
          <a:xfrm>
            <a:off x="250825" y="86877"/>
            <a:ext cx="6769100" cy="583558"/>
          </a:xfrm>
          <a:prstGeom prst="rect">
            <a:avLst/>
          </a:prstGeom>
          <a:noFill/>
          <a:ln>
            <a:noFill/>
          </a:ln>
          <a:extLst/>
        </p:spPr>
        <p:txBody>
          <a:bodyPr>
            <a:spAutoFit/>
          </a:bodyPr>
          <a:lstStyle>
            <a:lvl1pPr>
              <a:defRPr sz="2000">
                <a:solidFill>
                  <a:schemeClr val="tx1"/>
                </a:solidFill>
                <a:latin typeface="Arial" pitchFamily="34" charset="0"/>
                <a:ea typeface="宋体" pitchFamily="2" charset="-122"/>
              </a:defRPr>
            </a:lvl1pPr>
            <a:lvl2pPr marL="742950" indent="-285750">
              <a:defRPr sz="2000">
                <a:solidFill>
                  <a:schemeClr val="tx1"/>
                </a:solidFill>
                <a:latin typeface="Arial" pitchFamily="34" charset="0"/>
                <a:ea typeface="宋体" pitchFamily="2" charset="-122"/>
              </a:defRPr>
            </a:lvl2pPr>
            <a:lvl3pPr marL="1143000" indent="-228600">
              <a:defRPr sz="2000">
                <a:solidFill>
                  <a:schemeClr val="tx1"/>
                </a:solidFill>
                <a:latin typeface="Arial" pitchFamily="34" charset="0"/>
                <a:ea typeface="宋体" pitchFamily="2" charset="-122"/>
              </a:defRPr>
            </a:lvl3pPr>
            <a:lvl4pPr marL="1600200" indent="-228600">
              <a:defRPr sz="2000">
                <a:solidFill>
                  <a:schemeClr val="tx1"/>
                </a:solidFill>
                <a:latin typeface="Arial" pitchFamily="34" charset="0"/>
                <a:ea typeface="宋体" pitchFamily="2" charset="-122"/>
              </a:defRPr>
            </a:lvl4pPr>
            <a:lvl5pPr marL="2057400" indent="-22860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9pPr>
          </a:lstStyle>
          <a:p>
            <a:pPr defTabSz="1042507" fontAlgn="base">
              <a:spcBef>
                <a:spcPct val="50000"/>
              </a:spcBef>
              <a:spcAft>
                <a:spcPct val="0"/>
              </a:spcAft>
              <a:buFont typeface="Arial" pitchFamily="34" charset="0"/>
              <a:buNone/>
              <a:defRPr/>
            </a:pPr>
            <a:endParaRPr lang="zh-CN" altLang="en-US" sz="3192" smtClean="0">
              <a:solidFill>
                <a:srgbClr val="EEE6B4"/>
              </a:solidFill>
              <a:ea typeface="黑体" pitchFamily="49" charset="-122"/>
            </a:endParaRPr>
          </a:p>
        </p:txBody>
      </p:sp>
      <p:sp>
        <p:nvSpPr>
          <p:cNvPr id="3075" name="矩形 74"/>
          <p:cNvSpPr>
            <a:spLocks noChangeArrowheads="1"/>
          </p:cNvSpPr>
          <p:nvPr/>
        </p:nvSpPr>
        <p:spPr bwMode="auto">
          <a:xfrm>
            <a:off x="2" y="0"/>
            <a:ext cx="5724525" cy="541627"/>
          </a:xfrm>
          <a:prstGeom prst="rect">
            <a:avLst/>
          </a:prstGeom>
          <a:noFill/>
          <a:ln>
            <a:noFill/>
          </a:ln>
          <a:extLst/>
        </p:spPr>
        <p:txBody>
          <a:bodyPr/>
          <a:lstStyle>
            <a:lvl1pPr>
              <a:defRPr sz="2000">
                <a:solidFill>
                  <a:schemeClr val="tx1"/>
                </a:solidFill>
                <a:latin typeface="Arial" pitchFamily="34" charset="0"/>
                <a:ea typeface="宋体" pitchFamily="2" charset="-122"/>
              </a:defRPr>
            </a:lvl1pPr>
            <a:lvl2pPr marL="742950" indent="-285750">
              <a:defRPr sz="2000">
                <a:solidFill>
                  <a:schemeClr val="tx1"/>
                </a:solidFill>
                <a:latin typeface="Arial" pitchFamily="34" charset="0"/>
                <a:ea typeface="宋体" pitchFamily="2" charset="-122"/>
              </a:defRPr>
            </a:lvl2pPr>
            <a:lvl3pPr marL="1143000" indent="-228600">
              <a:defRPr sz="2000">
                <a:solidFill>
                  <a:schemeClr val="tx1"/>
                </a:solidFill>
                <a:latin typeface="Arial" pitchFamily="34" charset="0"/>
                <a:ea typeface="宋体" pitchFamily="2" charset="-122"/>
              </a:defRPr>
            </a:lvl3pPr>
            <a:lvl4pPr marL="1600200" indent="-228600">
              <a:defRPr sz="2000">
                <a:solidFill>
                  <a:schemeClr val="tx1"/>
                </a:solidFill>
                <a:latin typeface="Arial" pitchFamily="34" charset="0"/>
                <a:ea typeface="宋体" pitchFamily="2" charset="-122"/>
              </a:defRPr>
            </a:lvl4pPr>
            <a:lvl5pPr marL="2057400" indent="-22860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9pPr>
          </a:lstStyle>
          <a:p>
            <a:pPr algn="ctr" defTabSz="1042507" fontAlgn="base">
              <a:spcBef>
                <a:spcPct val="0"/>
              </a:spcBef>
              <a:spcAft>
                <a:spcPct val="0"/>
              </a:spcAft>
              <a:buFont typeface="Arial" pitchFamily="34" charset="0"/>
              <a:buNone/>
              <a:defRPr/>
            </a:pPr>
            <a:endParaRPr lang="zh-CN" altLang="en-US" sz="3648" b="1" smtClean="0">
              <a:solidFill>
                <a:srgbClr val="FFFFFF"/>
              </a:solidFill>
              <a:latin typeface="Verdana" pitchFamily="34" charset="0"/>
              <a:ea typeface="黑体" pitchFamily="49" charset="-122"/>
            </a:endParaRPr>
          </a:p>
        </p:txBody>
      </p:sp>
      <p:sp>
        <p:nvSpPr>
          <p:cNvPr id="3076" name="矩形 3"/>
          <p:cNvSpPr>
            <a:spLocks noChangeArrowheads="1"/>
          </p:cNvSpPr>
          <p:nvPr/>
        </p:nvSpPr>
        <p:spPr bwMode="auto">
          <a:xfrm>
            <a:off x="0" y="0"/>
            <a:ext cx="9144000" cy="5864225"/>
          </a:xfrm>
          <a:prstGeom prst="rect">
            <a:avLst/>
          </a:prstGeom>
          <a:solidFill>
            <a:schemeClr val="accent2"/>
          </a:solidFill>
          <a:ln>
            <a:noFill/>
          </a:ln>
          <a:extLst/>
        </p:spPr>
        <p:txBody>
          <a:bodyPr lIns="104977" tIns="0" rIns="104977" bIns="0"/>
          <a:lstStyle>
            <a:lvl1pPr>
              <a:defRPr sz="2000">
                <a:solidFill>
                  <a:schemeClr val="tx1"/>
                </a:solidFill>
                <a:latin typeface="Arial" pitchFamily="34" charset="0"/>
                <a:ea typeface="宋体" pitchFamily="2" charset="-122"/>
              </a:defRPr>
            </a:lvl1pPr>
            <a:lvl2pPr marL="742950" indent="-285750">
              <a:defRPr sz="2000">
                <a:solidFill>
                  <a:schemeClr val="tx1"/>
                </a:solidFill>
                <a:latin typeface="Arial" pitchFamily="34" charset="0"/>
                <a:ea typeface="宋体" pitchFamily="2" charset="-122"/>
              </a:defRPr>
            </a:lvl2pPr>
            <a:lvl3pPr marL="1143000" indent="-228600">
              <a:defRPr sz="2000">
                <a:solidFill>
                  <a:schemeClr val="tx1"/>
                </a:solidFill>
                <a:latin typeface="Arial" pitchFamily="34" charset="0"/>
                <a:ea typeface="宋体" pitchFamily="2" charset="-122"/>
              </a:defRPr>
            </a:lvl3pPr>
            <a:lvl4pPr marL="1600200" indent="-228600">
              <a:defRPr sz="2000">
                <a:solidFill>
                  <a:schemeClr val="tx1"/>
                </a:solidFill>
                <a:latin typeface="Arial" pitchFamily="34" charset="0"/>
                <a:ea typeface="宋体" pitchFamily="2" charset="-122"/>
              </a:defRPr>
            </a:lvl4pPr>
            <a:lvl5pPr marL="2057400" indent="-22860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9pPr>
          </a:lstStyle>
          <a:p>
            <a:pPr algn="ctr" defTabSz="1042507" eaLnBrk="0" fontAlgn="base" hangingPunct="0">
              <a:lnSpc>
                <a:spcPct val="125000"/>
              </a:lnSpc>
              <a:spcBef>
                <a:spcPct val="50000"/>
              </a:spcBef>
              <a:spcAft>
                <a:spcPct val="0"/>
              </a:spcAft>
              <a:buClr>
                <a:srgbClr val="FF0000"/>
              </a:buClr>
              <a:buFont typeface="Arial" pitchFamily="34" charset="0"/>
              <a:buChar char="•"/>
              <a:defRPr/>
            </a:pPr>
            <a:endParaRPr lang="zh-CN" altLang="en-US" sz="2280" smtClean="0">
              <a:solidFill>
                <a:srgbClr val="203C96"/>
              </a:solidFill>
              <a:ea typeface="黑体" pitchFamily="49" charset="-122"/>
            </a:endParaRPr>
          </a:p>
        </p:txBody>
      </p:sp>
      <p:pic>
        <p:nvPicPr>
          <p:cNvPr id="3077" name="Picture 29"/>
          <p:cNvPicPr>
            <a:picLocks noChangeAspect="1" noChangeArrowheads="1"/>
          </p:cNvPicPr>
          <p:nvPr/>
        </p:nvPicPr>
        <p:blipFill>
          <a:blip r:embed="rId13" cstate="email">
            <a:extLst>
              <a:ext uri="{28A0092B-C50C-407E-A947-70E740481C1C}">
                <a14:useLocalDpi xmlns:a14="http://schemas.microsoft.com/office/drawing/2010/main"/>
              </a:ext>
            </a:extLst>
          </a:blip>
          <a:srcRect r="2641" b="50000"/>
          <a:stretch>
            <a:fillRect/>
          </a:stretch>
        </p:blipFill>
        <p:spPr bwMode="auto">
          <a:xfrm>
            <a:off x="3924300" y="4569209"/>
            <a:ext cx="5219700" cy="1295016"/>
          </a:xfrm>
          <a:prstGeom prst="rect">
            <a:avLst/>
          </a:prstGeom>
          <a:noFill/>
          <a:ln w="9525">
            <a:noFill/>
            <a:miter lim="800000"/>
            <a:headEnd/>
            <a:tailEnd/>
          </a:ln>
        </p:spPr>
      </p:pic>
      <p:pic>
        <p:nvPicPr>
          <p:cNvPr id="3078" name="Picture 30"/>
          <p:cNvPicPr>
            <a:picLocks noChangeAspect="1" noChangeArrowheads="1"/>
          </p:cNvPicPr>
          <p:nvPr/>
        </p:nvPicPr>
        <p:blipFill>
          <a:blip r:embed="rId14" cstate="print"/>
          <a:srcRect l="21359" b="37619"/>
          <a:stretch>
            <a:fillRect/>
          </a:stretch>
        </p:blipFill>
        <p:spPr bwMode="auto">
          <a:xfrm>
            <a:off x="0" y="4039799"/>
            <a:ext cx="4672013" cy="1824426"/>
          </a:xfrm>
          <a:prstGeom prst="rect">
            <a:avLst/>
          </a:prstGeom>
          <a:noFill/>
          <a:ln w="9525">
            <a:noFill/>
            <a:miter lim="800000"/>
            <a:headEnd/>
            <a:tailEnd/>
          </a:ln>
        </p:spPr>
      </p:pic>
      <p:sp>
        <p:nvSpPr>
          <p:cNvPr id="3081" name="矩形​​ 56"/>
          <p:cNvSpPr>
            <a:spLocks noChangeArrowheads="1"/>
          </p:cNvSpPr>
          <p:nvPr/>
        </p:nvSpPr>
        <p:spPr bwMode="auto">
          <a:xfrm>
            <a:off x="310884" y="1000448"/>
            <a:ext cx="8522235" cy="1014860"/>
          </a:xfrm>
          <a:prstGeom prst="rect">
            <a:avLst/>
          </a:prstGeom>
          <a:noFill/>
          <a:ln>
            <a:noFill/>
          </a:ln>
          <a:extLst/>
        </p:spPr>
        <p:txBody>
          <a:bodyPr wrap="none" lIns="82089" tIns="82089" rIns="82089" bIns="82089">
            <a:spAutoFit/>
          </a:bodyPr>
          <a:lstStyle>
            <a:lvl1pPr marL="342900" indent="-342900" defTabSz="622300">
              <a:defRPr sz="2000">
                <a:solidFill>
                  <a:schemeClr val="tx1"/>
                </a:solidFill>
                <a:latin typeface="Arial" pitchFamily="34" charset="0"/>
                <a:ea typeface="宋体" pitchFamily="2" charset="-122"/>
              </a:defRPr>
            </a:lvl1pPr>
            <a:lvl2pPr defTabSz="622300">
              <a:defRPr sz="2000">
                <a:solidFill>
                  <a:schemeClr val="tx1"/>
                </a:solidFill>
                <a:latin typeface="Arial" pitchFamily="34" charset="0"/>
                <a:ea typeface="宋体" pitchFamily="2" charset="-122"/>
              </a:defRPr>
            </a:lvl2pPr>
            <a:lvl3pPr marL="1143000" indent="-228600" defTabSz="622300">
              <a:defRPr sz="2000">
                <a:solidFill>
                  <a:schemeClr val="tx1"/>
                </a:solidFill>
                <a:latin typeface="Arial" pitchFamily="34" charset="0"/>
                <a:ea typeface="宋体" pitchFamily="2" charset="-122"/>
              </a:defRPr>
            </a:lvl3pPr>
            <a:lvl4pPr marL="1600200" indent="-228600" defTabSz="622300">
              <a:defRPr sz="2000">
                <a:solidFill>
                  <a:schemeClr val="tx1"/>
                </a:solidFill>
                <a:latin typeface="Arial" pitchFamily="34" charset="0"/>
                <a:ea typeface="宋体" pitchFamily="2" charset="-122"/>
              </a:defRPr>
            </a:lvl4pPr>
            <a:lvl5pPr marL="2057400" indent="-228600" defTabSz="622300">
              <a:defRPr sz="2000">
                <a:solidFill>
                  <a:schemeClr val="tx1"/>
                </a:solidFill>
                <a:latin typeface="Arial" pitchFamily="34" charset="0"/>
                <a:ea typeface="宋体" pitchFamily="2" charset="-122"/>
              </a:defRPr>
            </a:lvl5pPr>
            <a:lvl6pPr marL="2514600" indent="-228600" defTabSz="6223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6pPr>
            <a:lvl7pPr marL="2971800" indent="-228600" defTabSz="6223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7pPr>
            <a:lvl8pPr marL="3429000" indent="-228600" defTabSz="6223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8pPr>
            <a:lvl9pPr marL="3886200" indent="-228600" defTabSz="622300" eaLnBrk="0" fontAlgn="base" hangingPunct="0">
              <a:spcBef>
                <a:spcPct val="0"/>
              </a:spcBef>
              <a:spcAft>
                <a:spcPct val="0"/>
              </a:spcAft>
              <a:buFont typeface="Arial" pitchFamily="34" charset="0"/>
              <a:defRPr sz="2000">
                <a:solidFill>
                  <a:schemeClr val="tx1"/>
                </a:solidFill>
                <a:latin typeface="Arial" pitchFamily="34" charset="0"/>
                <a:ea typeface="宋体" pitchFamily="2" charset="-122"/>
              </a:defRPr>
            </a:lvl9pPr>
          </a:lstStyle>
          <a:p>
            <a:pPr marL="0" lvl="1" algn="ctr" fontAlgn="base">
              <a:lnSpc>
                <a:spcPct val="110000"/>
              </a:lnSpc>
              <a:spcBef>
                <a:spcPts val="228"/>
              </a:spcBef>
              <a:spcAft>
                <a:spcPct val="0"/>
              </a:spcAft>
              <a:buFont typeface="Arial" pitchFamily="34" charset="0"/>
              <a:buNone/>
              <a:defRPr/>
            </a:pPr>
            <a:r>
              <a:rPr lang="zh-CN" altLang="en-US" sz="5016" b="1" smtClean="0">
                <a:solidFill>
                  <a:srgbClr val="0099FF"/>
                </a:solidFill>
                <a:latin typeface="微软雅黑" pitchFamily="34" charset="-122"/>
                <a:ea typeface="微软雅黑" pitchFamily="34" charset="-122"/>
              </a:rPr>
              <a:t>请各位领导和专家批评指正！</a:t>
            </a:r>
            <a:endParaRPr lang="zh-CN" altLang="en-US" sz="6157" b="1" smtClean="0">
              <a:solidFill>
                <a:srgbClr val="0099FF"/>
              </a:solidFill>
              <a:latin typeface="微软雅黑" pitchFamily="34" charset="-122"/>
              <a:ea typeface="微软雅黑" pitchFamily="34" charset="-122"/>
            </a:endParaRPr>
          </a:p>
        </p:txBody>
      </p:sp>
    </p:spTree>
    <p:extLst>
      <p:ext uri="{BB962C8B-B14F-4D97-AF65-F5344CB8AC3E}">
        <p14:creationId xmlns:p14="http://schemas.microsoft.com/office/powerpoint/2010/main" val="388096340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1000"/>
                                        <p:tgtEl>
                                          <p:spTgt spid="3078"/>
                                        </p:tgtEl>
                                      </p:cBhvr>
                                    </p:animEffect>
                                  </p:childTnLst>
                                </p:cTn>
                              </p:par>
                              <p:par>
                                <p:cTn id="8" presetID="10" presetClass="entr" presetSubtype="0" fill="hold" nodeType="withEffect">
                                  <p:stCondLst>
                                    <p:cond delay="0"/>
                                  </p:stCondLst>
                                  <p:childTnLst>
                                    <p:set>
                                      <p:cBhvr>
                                        <p:cTn id="9" dur="1" fill="hold">
                                          <p:stCondLst>
                                            <p:cond delay="0"/>
                                          </p:stCondLst>
                                        </p:cTn>
                                        <p:tgtEl>
                                          <p:spTgt spid="3077"/>
                                        </p:tgtEl>
                                        <p:attrNameLst>
                                          <p:attrName>style.visibility</p:attrName>
                                        </p:attrNameLst>
                                      </p:cBhvr>
                                      <p:to>
                                        <p:strVal val="visible"/>
                                      </p:to>
                                    </p:set>
                                    <p:animEffect transition="in" filter="fade">
                                      <p:cBhvr>
                                        <p:cTn id="10" dur="10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eaLnBrk="0" fontAlgn="base" hangingPunct="0">
        <a:spcBef>
          <a:spcPct val="0"/>
        </a:spcBef>
        <a:spcAft>
          <a:spcPct val="0"/>
        </a:spcAft>
        <a:defRPr sz="3648" b="1">
          <a:solidFill>
            <a:schemeClr val="bg1"/>
          </a:solidFill>
          <a:latin typeface="+mj-lt"/>
          <a:ea typeface="+mj-ea"/>
          <a:cs typeface="+mj-cs"/>
        </a:defRPr>
      </a:lvl1pPr>
      <a:lvl2pPr algn="ctr" rtl="0" eaLnBrk="0" fontAlgn="base" hangingPunct="0">
        <a:spcBef>
          <a:spcPct val="0"/>
        </a:spcBef>
        <a:spcAft>
          <a:spcPct val="0"/>
        </a:spcAft>
        <a:defRPr sz="3648" b="1">
          <a:solidFill>
            <a:schemeClr val="bg1"/>
          </a:solidFill>
          <a:latin typeface="Verdana" pitchFamily="34" charset="0"/>
        </a:defRPr>
      </a:lvl2pPr>
      <a:lvl3pPr algn="ctr" rtl="0" eaLnBrk="0" fontAlgn="base" hangingPunct="0">
        <a:spcBef>
          <a:spcPct val="0"/>
        </a:spcBef>
        <a:spcAft>
          <a:spcPct val="0"/>
        </a:spcAft>
        <a:defRPr sz="3648" b="1">
          <a:solidFill>
            <a:schemeClr val="bg1"/>
          </a:solidFill>
          <a:latin typeface="Verdana" pitchFamily="34" charset="0"/>
        </a:defRPr>
      </a:lvl3pPr>
      <a:lvl4pPr algn="ctr" rtl="0" eaLnBrk="0" fontAlgn="base" hangingPunct="0">
        <a:spcBef>
          <a:spcPct val="0"/>
        </a:spcBef>
        <a:spcAft>
          <a:spcPct val="0"/>
        </a:spcAft>
        <a:defRPr sz="3648" b="1">
          <a:solidFill>
            <a:schemeClr val="bg1"/>
          </a:solidFill>
          <a:latin typeface="Verdana" pitchFamily="34" charset="0"/>
        </a:defRPr>
      </a:lvl4pPr>
      <a:lvl5pPr algn="ctr" rtl="0" eaLnBrk="0" fontAlgn="base" hangingPunct="0">
        <a:spcBef>
          <a:spcPct val="0"/>
        </a:spcBef>
        <a:spcAft>
          <a:spcPct val="0"/>
        </a:spcAft>
        <a:defRPr sz="3648" b="1">
          <a:solidFill>
            <a:schemeClr val="bg1"/>
          </a:solidFill>
          <a:latin typeface="Verdana" pitchFamily="34" charset="0"/>
        </a:defRPr>
      </a:lvl5pPr>
      <a:lvl6pPr marL="521254" algn="ctr" rtl="0" eaLnBrk="0" fontAlgn="base" hangingPunct="0">
        <a:spcBef>
          <a:spcPct val="0"/>
        </a:spcBef>
        <a:spcAft>
          <a:spcPct val="0"/>
        </a:spcAft>
        <a:defRPr sz="3648" b="1">
          <a:solidFill>
            <a:schemeClr val="bg1"/>
          </a:solidFill>
          <a:latin typeface="Verdana" pitchFamily="34" charset="0"/>
        </a:defRPr>
      </a:lvl6pPr>
      <a:lvl7pPr marL="1042507" algn="ctr" rtl="0" eaLnBrk="0" fontAlgn="base" hangingPunct="0">
        <a:spcBef>
          <a:spcPct val="0"/>
        </a:spcBef>
        <a:spcAft>
          <a:spcPct val="0"/>
        </a:spcAft>
        <a:defRPr sz="3648" b="1">
          <a:solidFill>
            <a:schemeClr val="bg1"/>
          </a:solidFill>
          <a:latin typeface="Verdana" pitchFamily="34" charset="0"/>
        </a:defRPr>
      </a:lvl7pPr>
      <a:lvl8pPr marL="1563761" algn="ctr" rtl="0" eaLnBrk="0" fontAlgn="base" hangingPunct="0">
        <a:spcBef>
          <a:spcPct val="0"/>
        </a:spcBef>
        <a:spcAft>
          <a:spcPct val="0"/>
        </a:spcAft>
        <a:defRPr sz="3648" b="1">
          <a:solidFill>
            <a:schemeClr val="bg1"/>
          </a:solidFill>
          <a:latin typeface="Verdana" pitchFamily="34" charset="0"/>
        </a:defRPr>
      </a:lvl8pPr>
      <a:lvl9pPr marL="2085015" algn="ctr" rtl="0" eaLnBrk="0" fontAlgn="base" hangingPunct="0">
        <a:spcBef>
          <a:spcPct val="0"/>
        </a:spcBef>
        <a:spcAft>
          <a:spcPct val="0"/>
        </a:spcAft>
        <a:defRPr sz="3648" b="1">
          <a:solidFill>
            <a:schemeClr val="bg1"/>
          </a:solidFill>
          <a:latin typeface="Verdana" pitchFamily="34" charset="0"/>
        </a:defRPr>
      </a:lvl9pPr>
    </p:titleStyle>
    <p:bodyStyle>
      <a:lvl1pPr marL="390940" indent="-390940" algn="l" rtl="0" eaLnBrk="0" fontAlgn="base" hangingPunct="0">
        <a:spcBef>
          <a:spcPct val="20000"/>
        </a:spcBef>
        <a:spcAft>
          <a:spcPct val="0"/>
        </a:spcAft>
        <a:buClr>
          <a:schemeClr val="hlink"/>
        </a:buClr>
        <a:buFont typeface="Wingdings" pitchFamily="2" charset="2"/>
        <a:buChar char="v"/>
        <a:defRPr sz="3192" b="1">
          <a:solidFill>
            <a:schemeClr val="tx1"/>
          </a:solidFill>
          <a:latin typeface="+mn-lt"/>
          <a:ea typeface="+mn-ea"/>
          <a:cs typeface="+mn-cs"/>
        </a:defRPr>
      </a:lvl1pPr>
      <a:lvl2pPr marL="847037" indent="-325784" algn="l" rtl="0" eaLnBrk="0" fontAlgn="base" hangingPunct="0">
        <a:spcBef>
          <a:spcPct val="20000"/>
        </a:spcBef>
        <a:spcAft>
          <a:spcPct val="0"/>
        </a:spcAft>
        <a:buClr>
          <a:schemeClr val="hlink"/>
        </a:buClr>
        <a:buFont typeface="Wingdings" pitchFamily="2" charset="2"/>
        <a:buChar char="§"/>
        <a:defRPr sz="2736">
          <a:solidFill>
            <a:schemeClr val="tx1"/>
          </a:solidFill>
          <a:latin typeface="Arial" pitchFamily="34" charset="0"/>
        </a:defRPr>
      </a:lvl2pPr>
      <a:lvl3pPr marL="1303134" indent="-260627" algn="l" rtl="0" eaLnBrk="0" fontAlgn="base" hangingPunct="0">
        <a:spcBef>
          <a:spcPct val="20000"/>
        </a:spcBef>
        <a:spcAft>
          <a:spcPct val="0"/>
        </a:spcAft>
        <a:buClr>
          <a:schemeClr val="hlink"/>
        </a:buClr>
        <a:buFont typeface="Wingdings" pitchFamily="2" charset="2"/>
        <a:buChar char="•"/>
        <a:defRPr sz="2508">
          <a:solidFill>
            <a:schemeClr val="tx1"/>
          </a:solidFill>
          <a:latin typeface="Arial" pitchFamily="34" charset="0"/>
        </a:defRPr>
      </a:lvl3pPr>
      <a:lvl4pPr marL="1824388" indent="-260627" algn="l" rtl="0" eaLnBrk="0" fontAlgn="base" hangingPunct="0">
        <a:spcBef>
          <a:spcPct val="20000"/>
        </a:spcBef>
        <a:spcAft>
          <a:spcPct val="0"/>
        </a:spcAft>
        <a:buFont typeface="Wingdings" pitchFamily="2" charset="2"/>
        <a:buChar char="–"/>
        <a:defRPr sz="2280">
          <a:solidFill>
            <a:schemeClr val="tx1"/>
          </a:solidFill>
          <a:latin typeface="Arial" pitchFamily="34" charset="0"/>
        </a:defRPr>
      </a:lvl4pPr>
      <a:lvl5pPr marL="2345642" indent="-260627" algn="l" rtl="0" eaLnBrk="0" fontAlgn="base" hangingPunct="0">
        <a:spcBef>
          <a:spcPct val="20000"/>
        </a:spcBef>
        <a:spcAft>
          <a:spcPct val="0"/>
        </a:spcAft>
        <a:buFont typeface="Wingdings" pitchFamily="2" charset="2"/>
        <a:buChar char="»"/>
        <a:defRPr sz="2280">
          <a:solidFill>
            <a:schemeClr val="tx1"/>
          </a:solidFill>
          <a:latin typeface="Arial" pitchFamily="34" charset="0"/>
        </a:defRPr>
      </a:lvl5pPr>
      <a:lvl6pPr marL="2866895" indent="-260627" algn="l" rtl="0" eaLnBrk="0" fontAlgn="base" hangingPunct="0">
        <a:spcBef>
          <a:spcPct val="20000"/>
        </a:spcBef>
        <a:spcAft>
          <a:spcPct val="0"/>
        </a:spcAft>
        <a:buFont typeface="Wingdings" pitchFamily="2" charset="2"/>
        <a:buChar char="»"/>
        <a:defRPr sz="2280">
          <a:solidFill>
            <a:schemeClr val="tx1"/>
          </a:solidFill>
          <a:latin typeface="Arial" pitchFamily="34" charset="0"/>
        </a:defRPr>
      </a:lvl6pPr>
      <a:lvl7pPr marL="3388149" indent="-260627" algn="l" rtl="0" eaLnBrk="0" fontAlgn="base" hangingPunct="0">
        <a:spcBef>
          <a:spcPct val="20000"/>
        </a:spcBef>
        <a:spcAft>
          <a:spcPct val="0"/>
        </a:spcAft>
        <a:buFont typeface="Wingdings" pitchFamily="2" charset="2"/>
        <a:buChar char="»"/>
        <a:defRPr sz="2280">
          <a:solidFill>
            <a:schemeClr val="tx1"/>
          </a:solidFill>
          <a:latin typeface="Arial" pitchFamily="34" charset="0"/>
        </a:defRPr>
      </a:lvl7pPr>
      <a:lvl8pPr marL="3909403" indent="-260627" algn="l" rtl="0" eaLnBrk="0" fontAlgn="base" hangingPunct="0">
        <a:spcBef>
          <a:spcPct val="20000"/>
        </a:spcBef>
        <a:spcAft>
          <a:spcPct val="0"/>
        </a:spcAft>
        <a:buFont typeface="Wingdings" pitchFamily="2" charset="2"/>
        <a:buChar char="»"/>
        <a:defRPr sz="2280">
          <a:solidFill>
            <a:schemeClr val="tx1"/>
          </a:solidFill>
          <a:latin typeface="Arial" pitchFamily="34" charset="0"/>
        </a:defRPr>
      </a:lvl8pPr>
      <a:lvl9pPr marL="4430657" indent="-260627" algn="l" rtl="0" eaLnBrk="0" fontAlgn="base" hangingPunct="0">
        <a:spcBef>
          <a:spcPct val="20000"/>
        </a:spcBef>
        <a:spcAft>
          <a:spcPct val="0"/>
        </a:spcAft>
        <a:buFont typeface="Wingdings" pitchFamily="2" charset="2"/>
        <a:buChar char="»"/>
        <a:defRPr sz="2280">
          <a:solidFill>
            <a:schemeClr val="tx1"/>
          </a:solidFill>
          <a:latin typeface="Arial" pitchFamily="34" charset="0"/>
        </a:defRPr>
      </a:lvl9pPr>
    </p:bodyStyle>
    <p:otherStyle>
      <a:defPPr>
        <a:defRPr lang="zh-CN"/>
      </a:defPPr>
      <a:lvl1pPr marL="0" algn="l" defTabSz="1042507" rtl="0" eaLnBrk="1" latinLnBrk="0" hangingPunct="1">
        <a:defRPr sz="2052" kern="1200">
          <a:solidFill>
            <a:schemeClr val="tx1"/>
          </a:solidFill>
          <a:latin typeface="+mn-lt"/>
          <a:ea typeface="+mn-ea"/>
          <a:cs typeface="+mn-cs"/>
        </a:defRPr>
      </a:lvl1pPr>
      <a:lvl2pPr marL="521254" algn="l" defTabSz="1042507" rtl="0" eaLnBrk="1" latinLnBrk="0" hangingPunct="1">
        <a:defRPr sz="2052" kern="1200">
          <a:solidFill>
            <a:schemeClr val="tx1"/>
          </a:solidFill>
          <a:latin typeface="+mn-lt"/>
          <a:ea typeface="+mn-ea"/>
          <a:cs typeface="+mn-cs"/>
        </a:defRPr>
      </a:lvl2pPr>
      <a:lvl3pPr marL="1042507" algn="l" defTabSz="1042507" rtl="0" eaLnBrk="1" latinLnBrk="0" hangingPunct="1">
        <a:defRPr sz="2052" kern="1200">
          <a:solidFill>
            <a:schemeClr val="tx1"/>
          </a:solidFill>
          <a:latin typeface="+mn-lt"/>
          <a:ea typeface="+mn-ea"/>
          <a:cs typeface="+mn-cs"/>
        </a:defRPr>
      </a:lvl3pPr>
      <a:lvl4pPr marL="1563761" algn="l" defTabSz="1042507" rtl="0" eaLnBrk="1" latinLnBrk="0" hangingPunct="1">
        <a:defRPr sz="2052" kern="1200">
          <a:solidFill>
            <a:schemeClr val="tx1"/>
          </a:solidFill>
          <a:latin typeface="+mn-lt"/>
          <a:ea typeface="+mn-ea"/>
          <a:cs typeface="+mn-cs"/>
        </a:defRPr>
      </a:lvl4pPr>
      <a:lvl5pPr marL="2085015" algn="l" defTabSz="1042507" rtl="0" eaLnBrk="1" latinLnBrk="0" hangingPunct="1">
        <a:defRPr sz="2052" kern="1200">
          <a:solidFill>
            <a:schemeClr val="tx1"/>
          </a:solidFill>
          <a:latin typeface="+mn-lt"/>
          <a:ea typeface="+mn-ea"/>
          <a:cs typeface="+mn-cs"/>
        </a:defRPr>
      </a:lvl5pPr>
      <a:lvl6pPr marL="2606269" algn="l" defTabSz="1042507" rtl="0" eaLnBrk="1" latinLnBrk="0" hangingPunct="1">
        <a:defRPr sz="2052" kern="1200">
          <a:solidFill>
            <a:schemeClr val="tx1"/>
          </a:solidFill>
          <a:latin typeface="+mn-lt"/>
          <a:ea typeface="+mn-ea"/>
          <a:cs typeface="+mn-cs"/>
        </a:defRPr>
      </a:lvl6pPr>
      <a:lvl7pPr marL="3127522" algn="l" defTabSz="1042507" rtl="0" eaLnBrk="1" latinLnBrk="0" hangingPunct="1">
        <a:defRPr sz="2052" kern="1200">
          <a:solidFill>
            <a:schemeClr val="tx1"/>
          </a:solidFill>
          <a:latin typeface="+mn-lt"/>
          <a:ea typeface="+mn-ea"/>
          <a:cs typeface="+mn-cs"/>
        </a:defRPr>
      </a:lvl7pPr>
      <a:lvl8pPr marL="3648776" algn="l" defTabSz="1042507" rtl="0" eaLnBrk="1" latinLnBrk="0" hangingPunct="1">
        <a:defRPr sz="2052" kern="1200">
          <a:solidFill>
            <a:schemeClr val="tx1"/>
          </a:solidFill>
          <a:latin typeface="+mn-lt"/>
          <a:ea typeface="+mn-ea"/>
          <a:cs typeface="+mn-cs"/>
        </a:defRPr>
      </a:lvl8pPr>
      <a:lvl9pPr marL="4170030" algn="l" defTabSz="1042507" rtl="0" eaLnBrk="1" latinLnBrk="0" hangingPunct="1">
        <a:defRPr sz="205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9.gif"/><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jpe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jpeg"/><Relationship Id="rId16"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jpeg"/><Relationship Id="rId9" Type="http://schemas.openxmlformats.org/officeDocument/2006/relationships/image" Target="../media/image35.png"/><Relationship Id="rId14" Type="http://schemas.openxmlformats.org/officeDocument/2006/relationships/image" Target="../media/image4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11.xml"/><Relationship Id="rId16"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jpe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png"/><Relationship Id="rId14" Type="http://schemas.openxmlformats.org/officeDocument/2006/relationships/image" Target="../media/image54.jpeg"/></Relationships>
</file>

<file path=ppt/slides/_rels/slide1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64.png"/><Relationship Id="rId5" Type="http://schemas.microsoft.com/office/2007/relationships/hdphoto" Target="../media/hdphoto1.wdp"/><Relationship Id="rId4" Type="http://schemas.openxmlformats.org/officeDocument/2006/relationships/image" Target="../media/image63.png"/><Relationship Id="rId9" Type="http://schemas.openxmlformats.org/officeDocument/2006/relationships/image" Target="../media/image67.jpg"/></Relationships>
</file>

<file path=ppt/slides/_rels/slide2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84.png"/><Relationship Id="rId4" Type="http://schemas.openxmlformats.org/officeDocument/2006/relationships/image" Target="../media/image83.wmf"/></Relationships>
</file>

<file path=ppt/slides/_rels/slide26.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png"/><Relationship Id="rId7" Type="http://schemas.openxmlformats.org/officeDocument/2006/relationships/image" Target="../media/image89.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87.jpeg"/><Relationship Id="rId10" Type="http://schemas.openxmlformats.org/officeDocument/2006/relationships/image" Target="../media/image92.png"/><Relationship Id="rId4" Type="http://schemas.openxmlformats.org/officeDocument/2006/relationships/image" Target="../media/image86.jpeg"/><Relationship Id="rId9" Type="http://schemas.openxmlformats.org/officeDocument/2006/relationships/image" Target="../media/image91.wmf"/></Relationships>
</file>

<file path=ppt/slides/_rels/slide27.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jpeg"/><Relationship Id="rId1" Type="http://schemas.openxmlformats.org/officeDocument/2006/relationships/slideLayout" Target="../slideLayouts/slideLayout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Layout" Target="../slideLayouts/slideLayout6.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3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1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3" Type="http://schemas.openxmlformats.org/officeDocument/2006/relationships/tags" Target="../tags/tag4.xml"/><Relationship Id="rId7" Type="http://schemas.openxmlformats.org/officeDocument/2006/relationships/image" Target="../media/image114.png"/><Relationship Id="rId12" Type="http://schemas.openxmlformats.org/officeDocument/2006/relationships/image" Target="../media/image119.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3.png"/><Relationship Id="rId11" Type="http://schemas.openxmlformats.org/officeDocument/2006/relationships/image" Target="../media/image118.png"/><Relationship Id="rId5" Type="http://schemas.openxmlformats.org/officeDocument/2006/relationships/notesSlide" Target="../notesSlides/notesSlide22.xml"/><Relationship Id="rId10" Type="http://schemas.openxmlformats.org/officeDocument/2006/relationships/image" Target="../media/image117.png"/><Relationship Id="rId4" Type="http://schemas.openxmlformats.org/officeDocument/2006/relationships/slideLayout" Target="../slideLayouts/slideLayout6.xml"/><Relationship Id="rId9" Type="http://schemas.openxmlformats.org/officeDocument/2006/relationships/image" Target="../media/image116.png"/><Relationship Id="rId14" Type="http://schemas.openxmlformats.org/officeDocument/2006/relationships/image" Target="../media/image121.png"/></Relationships>
</file>

<file path=ppt/slides/_rels/slide37.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0.png"/><Relationship Id="rId18" Type="http://schemas.openxmlformats.org/officeDocument/2006/relationships/image" Target="../media/image130.png"/><Relationship Id="rId3" Type="http://schemas.openxmlformats.org/officeDocument/2006/relationships/tags" Target="../tags/tag7.xml"/><Relationship Id="rId7" Type="http://schemas.openxmlformats.org/officeDocument/2006/relationships/image" Target="../media/image123.png"/><Relationship Id="rId12" Type="http://schemas.openxmlformats.org/officeDocument/2006/relationships/image" Target="../media/image119.png"/><Relationship Id="rId17" Type="http://schemas.openxmlformats.org/officeDocument/2006/relationships/image" Target="../media/image129.png"/><Relationship Id="rId2" Type="http://schemas.openxmlformats.org/officeDocument/2006/relationships/tags" Target="../tags/tag6.xml"/><Relationship Id="rId16" Type="http://schemas.openxmlformats.org/officeDocument/2006/relationships/image" Target="../media/image128.png"/><Relationship Id="rId1" Type="http://schemas.openxmlformats.org/officeDocument/2006/relationships/tags" Target="../tags/tag5.xml"/><Relationship Id="rId6" Type="http://schemas.openxmlformats.org/officeDocument/2006/relationships/image" Target="../media/image122.png"/><Relationship Id="rId11" Type="http://schemas.openxmlformats.org/officeDocument/2006/relationships/image" Target="../media/image118.png"/><Relationship Id="rId5" Type="http://schemas.openxmlformats.org/officeDocument/2006/relationships/notesSlide" Target="../notesSlides/notesSlide23.xml"/><Relationship Id="rId15" Type="http://schemas.openxmlformats.org/officeDocument/2006/relationships/image" Target="../media/image127.png"/><Relationship Id="rId10" Type="http://schemas.openxmlformats.org/officeDocument/2006/relationships/image" Target="../media/image125.png"/><Relationship Id="rId4" Type="http://schemas.openxmlformats.org/officeDocument/2006/relationships/slideLayout" Target="../slideLayouts/slideLayout6.xml"/><Relationship Id="rId9" Type="http://schemas.openxmlformats.org/officeDocument/2006/relationships/image" Target="../media/image116.png"/><Relationship Id="rId14" Type="http://schemas.openxmlformats.org/officeDocument/2006/relationships/image" Target="../media/image126.png"/></Relationships>
</file>

<file path=ppt/slides/_rels/slide3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1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36.png"/><Relationship Id="rId4" Type="http://schemas.openxmlformats.org/officeDocument/2006/relationships/image" Target="../media/image135.png"/></Relationships>
</file>

<file path=ppt/slides/_rels/slide41.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 Id="rId9" Type="http://schemas.openxmlformats.org/officeDocument/2006/relationships/image" Target="../media/image14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image" Target="../media/image145.png"/><Relationship Id="rId1" Type="http://schemas.openxmlformats.org/officeDocument/2006/relationships/slideLayout" Target="../slideLayouts/slideLayout6.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jpeg"/></Relationships>
</file>

<file path=ppt/slides/_rels/slide48.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image" Target="../media/image151.png"/><Relationship Id="rId1" Type="http://schemas.openxmlformats.org/officeDocument/2006/relationships/slideLayout" Target="../slideLayouts/slideLayout6.xml"/><Relationship Id="rId6" Type="http://schemas.openxmlformats.org/officeDocument/2006/relationships/image" Target="../media/image155.png"/><Relationship Id="rId11" Type="http://schemas.openxmlformats.org/officeDocument/2006/relationships/image" Target="../media/image160.png"/><Relationship Id="rId5" Type="http://schemas.openxmlformats.org/officeDocument/2006/relationships/image" Target="../media/image154.png"/><Relationship Id="rId10" Type="http://schemas.openxmlformats.org/officeDocument/2006/relationships/image" Target="../media/image159.png"/><Relationship Id="rId4" Type="http://schemas.openxmlformats.org/officeDocument/2006/relationships/image" Target="../media/image153.png"/><Relationship Id="rId9" Type="http://schemas.openxmlformats.org/officeDocument/2006/relationships/image" Target="../media/image158.png"/></Relationships>
</file>

<file path=ppt/slides/_rels/slide49.xml.rels><?xml version="1.0" encoding="UTF-8" standalone="yes"?>
<Relationships xmlns="http://schemas.openxmlformats.org/package/2006/relationships"><Relationship Id="rId3" Type="http://schemas.openxmlformats.org/officeDocument/2006/relationships/image" Target="../media/image161.emf"/><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62.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6.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52.xml.rels><?xml version="1.0" encoding="UTF-8" standalone="yes"?>
<Relationships xmlns="http://schemas.openxmlformats.org/package/2006/relationships"><Relationship Id="rId8" Type="http://schemas.openxmlformats.org/officeDocument/2006/relationships/image" Target="../media/image174.png"/><Relationship Id="rId13" Type="http://schemas.openxmlformats.org/officeDocument/2006/relationships/image" Target="../media/image179.png"/><Relationship Id="rId3" Type="http://schemas.openxmlformats.org/officeDocument/2006/relationships/image" Target="../media/image169.png"/><Relationship Id="rId7" Type="http://schemas.openxmlformats.org/officeDocument/2006/relationships/image" Target="../media/image173.png"/><Relationship Id="rId12" Type="http://schemas.openxmlformats.org/officeDocument/2006/relationships/image" Target="../media/image178.png"/><Relationship Id="rId2" Type="http://schemas.openxmlformats.org/officeDocument/2006/relationships/image" Target="../media/image168.png"/><Relationship Id="rId1" Type="http://schemas.openxmlformats.org/officeDocument/2006/relationships/slideLayout" Target="../slideLayouts/slideLayout6.xml"/><Relationship Id="rId6" Type="http://schemas.openxmlformats.org/officeDocument/2006/relationships/image" Target="../media/image172.png"/><Relationship Id="rId11" Type="http://schemas.openxmlformats.org/officeDocument/2006/relationships/image" Target="../media/image177.png"/><Relationship Id="rId5" Type="http://schemas.openxmlformats.org/officeDocument/2006/relationships/image" Target="../media/image171.wmf"/><Relationship Id="rId10" Type="http://schemas.openxmlformats.org/officeDocument/2006/relationships/image" Target="../media/image176.png"/><Relationship Id="rId4" Type="http://schemas.openxmlformats.org/officeDocument/2006/relationships/image" Target="../media/image170.png"/><Relationship Id="rId9" Type="http://schemas.openxmlformats.org/officeDocument/2006/relationships/image" Target="../media/image175.png"/><Relationship Id="rId14" Type="http://schemas.openxmlformats.org/officeDocument/2006/relationships/image" Target="../media/image180.png"/></Relationships>
</file>

<file path=ppt/slides/_rels/slide53.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tags" Target="../tags/tag10.xml"/><Relationship Id="rId7" Type="http://schemas.openxmlformats.org/officeDocument/2006/relationships/image" Target="../media/image181.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6.xml"/><Relationship Id="rId5" Type="http://schemas.openxmlformats.org/officeDocument/2006/relationships/tags" Target="../tags/tag12.xml"/><Relationship Id="rId4" Type="http://schemas.openxmlformats.org/officeDocument/2006/relationships/tags" Target="../tags/tag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190.png"/><Relationship Id="rId7" Type="http://schemas.openxmlformats.org/officeDocument/2006/relationships/image" Target="../media/image194.jpeg"/><Relationship Id="rId12" Type="http://schemas.microsoft.com/office/2007/relationships/diagramDrawing" Target="../diagrams/drawing3.xml"/><Relationship Id="rId2" Type="http://schemas.openxmlformats.org/officeDocument/2006/relationships/image" Target="../media/image189.png"/><Relationship Id="rId1" Type="http://schemas.openxmlformats.org/officeDocument/2006/relationships/slideLayout" Target="../slideLayouts/slideLayout6.xml"/><Relationship Id="rId6" Type="http://schemas.openxmlformats.org/officeDocument/2006/relationships/image" Target="../media/image193.png"/><Relationship Id="rId11" Type="http://schemas.openxmlformats.org/officeDocument/2006/relationships/diagramColors" Target="../diagrams/colors3.xml"/><Relationship Id="rId5" Type="http://schemas.openxmlformats.org/officeDocument/2006/relationships/image" Target="../media/image192.png"/><Relationship Id="rId10" Type="http://schemas.openxmlformats.org/officeDocument/2006/relationships/diagramQuickStyle" Target="../diagrams/quickStyle3.xml"/><Relationship Id="rId4" Type="http://schemas.openxmlformats.org/officeDocument/2006/relationships/image" Target="../media/image191.jpeg"/><Relationship Id="rId9" Type="http://schemas.openxmlformats.org/officeDocument/2006/relationships/diagramLayout" Target="../diagrams/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jpeg"/><Relationship Id="rId1" Type="http://schemas.openxmlformats.org/officeDocument/2006/relationships/slideLayout" Target="../slideLayouts/slideLayout6.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jpeg"/></Relationships>
</file>

<file path=ppt/slides/_rels/slide6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208.jpeg"/><Relationship Id="rId3" Type="http://schemas.openxmlformats.org/officeDocument/2006/relationships/image" Target="../media/image203.png"/><Relationship Id="rId7" Type="http://schemas.openxmlformats.org/officeDocument/2006/relationships/image" Target="../media/image207.jpeg"/><Relationship Id="rId2" Type="http://schemas.openxmlformats.org/officeDocument/2006/relationships/image" Target="../media/image202.jpeg"/><Relationship Id="rId1" Type="http://schemas.openxmlformats.org/officeDocument/2006/relationships/slideLayout" Target="../slideLayouts/slideLayout6.xml"/><Relationship Id="rId6" Type="http://schemas.openxmlformats.org/officeDocument/2006/relationships/image" Target="../media/image206.tiff"/><Relationship Id="rId5" Type="http://schemas.openxmlformats.org/officeDocument/2006/relationships/image" Target="../media/image205.jpeg"/><Relationship Id="rId4" Type="http://schemas.openxmlformats.org/officeDocument/2006/relationships/image" Target="../media/image204.png"/></Relationships>
</file>

<file path=ppt/slides/_rels/slide72.x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image" Target="../media/image209.jpeg"/><Relationship Id="rId1" Type="http://schemas.openxmlformats.org/officeDocument/2006/relationships/slideLayout" Target="../slideLayouts/slideLayout6.xml"/><Relationship Id="rId6" Type="http://schemas.openxmlformats.org/officeDocument/2006/relationships/image" Target="../media/image213.emf"/><Relationship Id="rId5" Type="http://schemas.openxmlformats.org/officeDocument/2006/relationships/image" Target="../media/image212.emf"/><Relationship Id="rId4" Type="http://schemas.openxmlformats.org/officeDocument/2006/relationships/image" Target="../media/image211.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6.xml"/><Relationship Id="rId4" Type="http://schemas.openxmlformats.org/officeDocument/2006/relationships/image" Target="../media/image22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795491" y="3670994"/>
            <a:ext cx="7306723" cy="8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668" tIns="46331" rIns="92668" bIns="46331" anchor="ctr"/>
          <a:lstStyle/>
          <a:p>
            <a:pPr algn="ctr">
              <a:spcBef>
                <a:spcPts val="613"/>
              </a:spcBef>
            </a:pPr>
            <a:r>
              <a:rPr lang="zh-CN" altLang="en-US" sz="3600" b="1" dirty="0" smtClean="0">
                <a:solidFill>
                  <a:srgbClr val="008AE7"/>
                </a:solidFill>
                <a:latin typeface="微软雅黑" pitchFamily="34" charset="-122"/>
                <a:ea typeface="微软雅黑" pitchFamily="34" charset="-122"/>
              </a:rPr>
              <a:t>智慧政</a:t>
            </a:r>
            <a:r>
              <a:rPr lang="zh-CN" altLang="en-US" sz="3600" b="1" dirty="0">
                <a:solidFill>
                  <a:srgbClr val="008AE7"/>
                </a:solidFill>
                <a:latin typeface="微软雅黑" pitchFamily="34" charset="-122"/>
                <a:ea typeface="微软雅黑" pitchFamily="34" charset="-122"/>
              </a:rPr>
              <a:t>务</a:t>
            </a:r>
            <a:r>
              <a:rPr lang="zh-CN" altLang="en-US" sz="3600" b="1" dirty="0" smtClean="0">
                <a:solidFill>
                  <a:srgbClr val="008AE7"/>
                </a:solidFill>
                <a:latin typeface="微软雅黑" pitchFamily="34" charset="-122"/>
                <a:ea typeface="微软雅黑" pitchFamily="34" charset="-122"/>
              </a:rPr>
              <a:t>云</a:t>
            </a:r>
            <a:r>
              <a:rPr lang="zh-CN" altLang="en-US" sz="3600" b="1" dirty="0">
                <a:solidFill>
                  <a:srgbClr val="008AE7"/>
                </a:solidFill>
                <a:latin typeface="微软雅黑" pitchFamily="34" charset="-122"/>
                <a:ea typeface="微软雅黑" pitchFamily="34" charset="-122"/>
              </a:rPr>
              <a:t>解</a:t>
            </a:r>
            <a:r>
              <a:rPr lang="zh-CN" altLang="en-US" sz="3600" b="1" dirty="0" smtClean="0">
                <a:solidFill>
                  <a:srgbClr val="008AE7"/>
                </a:solidFill>
                <a:latin typeface="微软雅黑" pitchFamily="34" charset="-122"/>
                <a:ea typeface="微软雅黑" pitchFamily="34" charset="-122"/>
              </a:rPr>
              <a:t>决方案介绍</a:t>
            </a:r>
            <a:endParaRPr lang="en-US" altLang="zh-CN" sz="3600" b="1" dirty="0">
              <a:solidFill>
                <a:srgbClr val="008AE7"/>
              </a:solidFill>
              <a:latin typeface="微软雅黑" pitchFamily="34" charset="-122"/>
              <a:ea typeface="微软雅黑" pitchFamily="34" charset="-122"/>
            </a:endParaRPr>
          </a:p>
        </p:txBody>
      </p:sp>
    </p:spTree>
    <p:extLst>
      <p:ext uri="{BB962C8B-B14F-4D97-AF65-F5344CB8AC3E}">
        <p14:creationId xmlns:p14="http://schemas.microsoft.com/office/powerpoint/2010/main" val="2657916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Group 2"/>
          <p:cNvGraphicFramePr>
            <a:graphicFrameLocks noGrp="1"/>
          </p:cNvGraphicFramePr>
          <p:nvPr>
            <p:extLst>
              <p:ext uri="{D42A27DB-BD31-4B8C-83A1-F6EECF244321}">
                <p14:modId xmlns:p14="http://schemas.microsoft.com/office/powerpoint/2010/main" val="3526214497"/>
              </p:ext>
            </p:extLst>
          </p:nvPr>
        </p:nvGraphicFramePr>
        <p:xfrm>
          <a:off x="616254" y="715466"/>
          <a:ext cx="7403863" cy="3445077"/>
        </p:xfrm>
        <a:graphic>
          <a:graphicData uri="http://schemas.openxmlformats.org/drawingml/2006/table">
            <a:tbl>
              <a:tblPr/>
              <a:tblGrid>
                <a:gridCol w="487248">
                  <a:extLst>
                    <a:ext uri="{9D8B030D-6E8A-4147-A177-3AD203B41FA5}">
                      <a16:colId xmlns:a16="http://schemas.microsoft.com/office/drawing/2014/main" val="20000"/>
                    </a:ext>
                  </a:extLst>
                </a:gridCol>
                <a:gridCol w="6916615">
                  <a:extLst>
                    <a:ext uri="{9D8B030D-6E8A-4147-A177-3AD203B41FA5}">
                      <a16:colId xmlns:a16="http://schemas.microsoft.com/office/drawing/2014/main" val="20001"/>
                    </a:ext>
                  </a:extLst>
                </a:gridCol>
              </a:tblGrid>
              <a:tr h="775865">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104243" marR="104243" marT="215503"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zh-CN" altLang="en-US" sz="3400" b="1" i="0" u="none" strike="noStrike" cap="none" normalizeH="0" baseline="0" dirty="0" smtClean="0">
                          <a:ln>
                            <a:noFill/>
                          </a:ln>
                          <a:solidFill>
                            <a:srgbClr val="FFFFFF"/>
                          </a:solidFill>
                          <a:effectLst/>
                          <a:latin typeface="微软雅黑" pitchFamily="34" charset="-122"/>
                          <a:ea typeface="微软雅黑" pitchFamily="34" charset="-122"/>
                        </a:rPr>
                        <a:t>提  纲</a:t>
                      </a:r>
                    </a:p>
                  </a:txBody>
                  <a:tcPr marL="104243" marR="104243" marT="215503"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rgbClr val="0198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1453">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rPr>
                        <a:t>省级电子政务应</a:t>
                      </a:r>
                      <a:r>
                        <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rPr>
                        <a:t>用现状</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智慧政务云解</a:t>
                      </a: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决方案</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运营运维思路及建议</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优势及相关案例</a:t>
                      </a:r>
                      <a:endPar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endParaRP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81699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总体建设背景</a:t>
            </a:r>
            <a:endParaRPr lang="zh-CN" altLang="en-US" dirty="0"/>
          </a:p>
        </p:txBody>
      </p:sp>
      <p:sp>
        <p:nvSpPr>
          <p:cNvPr id="12" name="文本框 11"/>
          <p:cNvSpPr txBox="1"/>
          <p:nvPr/>
        </p:nvSpPr>
        <p:spPr>
          <a:xfrm>
            <a:off x="323528" y="906983"/>
            <a:ext cx="8712968" cy="1355499"/>
          </a:xfrm>
          <a:prstGeom prst="rect">
            <a:avLst/>
          </a:prstGeom>
          <a:noFill/>
        </p:spPr>
        <p:txBody>
          <a:bodyPr wrap="square" rtlCol="0">
            <a:spAutoFit/>
          </a:bodyPr>
          <a:lstStyle/>
          <a:p>
            <a:r>
              <a:rPr lang="zh-CN" altLang="en-US" sz="2052" dirty="0" smtClean="0">
                <a:solidFill>
                  <a:schemeClr val="accent2">
                    <a:lumMod val="75000"/>
                  </a:schemeClr>
                </a:solidFill>
                <a:latin typeface="微软雅黑" panose="020B0503020204020204" pitchFamily="34" charset="-122"/>
                <a:ea typeface="微软雅黑" panose="020B0503020204020204" pitchFamily="34" charset="-122"/>
              </a:rPr>
              <a:t>省级电子政务信</a:t>
            </a: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息经过长足发展，已有</a:t>
            </a:r>
            <a:r>
              <a:rPr lang="zh-CN" altLang="en-US" sz="2052" dirty="0">
                <a:solidFill>
                  <a:srgbClr val="FF0000"/>
                </a:solidFill>
                <a:latin typeface="微软雅黑" panose="020B0503020204020204" pitchFamily="34" charset="-122"/>
                <a:ea typeface="微软雅黑" panose="020B0503020204020204" pitchFamily="34" charset="-122"/>
              </a:rPr>
              <a:t>多个委办厅局众多业务系统</a:t>
            </a: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在省信息化中心部署，并且建成了以“</a:t>
            </a:r>
            <a:r>
              <a:rPr lang="zh-CN" altLang="en-US" sz="2052" dirty="0">
                <a:solidFill>
                  <a:srgbClr val="FF0000"/>
                </a:solidFill>
                <a:latin typeface="微软雅黑" panose="020B0503020204020204" pitchFamily="34" charset="-122"/>
                <a:ea typeface="微软雅黑" panose="020B0503020204020204" pitchFamily="34" charset="-122"/>
              </a:rPr>
              <a:t>两网四库三平台</a:t>
            </a: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”为支撑的信息化公共平台服务体系基本成形，推动省市县三级电子政务基础资源共享。</a:t>
            </a:r>
          </a:p>
          <a:p>
            <a:endParaRPr lang="zh-CN" altLang="en-US" sz="2052" dirty="0">
              <a:solidFill>
                <a:schemeClr val="accent2">
                  <a:lumMod val="75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445" y="2340758"/>
            <a:ext cx="3111411" cy="1533919"/>
          </a:xfrm>
          <a:prstGeom prst="rect">
            <a:avLst/>
          </a:prstGeom>
        </p:spPr>
      </p:pic>
      <p:pic>
        <p:nvPicPr>
          <p:cNvPr id="17" name="图片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5693" y="2345232"/>
            <a:ext cx="2220010" cy="1554850"/>
          </a:xfrm>
          <a:prstGeom prst="rect">
            <a:avLst/>
          </a:prstGeom>
        </p:spPr>
      </p:pic>
      <p:pic>
        <p:nvPicPr>
          <p:cNvPr id="18" name="图片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52120" y="2340758"/>
            <a:ext cx="3281218" cy="1559325"/>
          </a:xfrm>
          <a:prstGeom prst="rect">
            <a:avLst/>
          </a:prstGeom>
        </p:spPr>
      </p:pic>
      <p:sp>
        <p:nvSpPr>
          <p:cNvPr id="19" name="文本框 18"/>
          <p:cNvSpPr txBox="1"/>
          <p:nvPr/>
        </p:nvSpPr>
        <p:spPr>
          <a:xfrm>
            <a:off x="632647" y="3874676"/>
            <a:ext cx="820980" cy="337913"/>
          </a:xfrm>
          <a:prstGeom prst="rect">
            <a:avLst/>
          </a:prstGeom>
          <a:noFill/>
        </p:spPr>
        <p:txBody>
          <a:bodyPr wrap="square" rtlCol="0">
            <a:spAutoFit/>
          </a:bodyPr>
          <a:lstStyle/>
          <a:p>
            <a:r>
              <a:rPr lang="zh-CN" altLang="en-US" sz="1596" b="1" dirty="0">
                <a:solidFill>
                  <a:schemeClr val="tx2">
                    <a:lumMod val="65000"/>
                    <a:lumOff val="35000"/>
                  </a:schemeClr>
                </a:solidFill>
                <a:latin typeface="微软雅黑" panose="020B0503020204020204" pitchFamily="34" charset="-122"/>
                <a:ea typeface="微软雅黑" panose="020B0503020204020204" pitchFamily="34" charset="-122"/>
              </a:rPr>
              <a:t>两网</a:t>
            </a:r>
          </a:p>
        </p:txBody>
      </p:sp>
      <p:sp>
        <p:nvSpPr>
          <p:cNvPr id="20" name="文本框 19"/>
          <p:cNvSpPr txBox="1"/>
          <p:nvPr/>
        </p:nvSpPr>
        <p:spPr>
          <a:xfrm>
            <a:off x="3998665" y="3900083"/>
            <a:ext cx="820980" cy="337913"/>
          </a:xfrm>
          <a:prstGeom prst="rect">
            <a:avLst/>
          </a:prstGeom>
          <a:noFill/>
        </p:spPr>
        <p:txBody>
          <a:bodyPr wrap="square" rtlCol="0">
            <a:spAutoFit/>
          </a:bodyPr>
          <a:lstStyle/>
          <a:p>
            <a:r>
              <a:rPr lang="zh-CN" altLang="en-US" sz="1596" b="1" dirty="0">
                <a:solidFill>
                  <a:schemeClr val="tx2">
                    <a:lumMod val="65000"/>
                    <a:lumOff val="35000"/>
                  </a:schemeClr>
                </a:solidFill>
                <a:latin typeface="微软雅黑" panose="020B0503020204020204" pitchFamily="34" charset="-122"/>
                <a:ea typeface="微软雅黑" panose="020B0503020204020204" pitchFamily="34" charset="-122"/>
              </a:rPr>
              <a:t>四库</a:t>
            </a:r>
          </a:p>
        </p:txBody>
      </p:sp>
      <p:sp>
        <p:nvSpPr>
          <p:cNvPr id="21" name="文本框 20"/>
          <p:cNvSpPr txBox="1"/>
          <p:nvPr/>
        </p:nvSpPr>
        <p:spPr>
          <a:xfrm>
            <a:off x="7364683" y="3900083"/>
            <a:ext cx="820980" cy="337913"/>
          </a:xfrm>
          <a:prstGeom prst="rect">
            <a:avLst/>
          </a:prstGeom>
          <a:noFill/>
        </p:spPr>
        <p:txBody>
          <a:bodyPr wrap="square" rtlCol="0">
            <a:spAutoFit/>
          </a:bodyPr>
          <a:lstStyle/>
          <a:p>
            <a:r>
              <a:rPr lang="zh-CN" altLang="en-US" sz="1596" b="1" dirty="0">
                <a:solidFill>
                  <a:schemeClr val="tx2">
                    <a:lumMod val="65000"/>
                    <a:lumOff val="35000"/>
                  </a:schemeClr>
                </a:solidFill>
                <a:latin typeface="微软雅黑" panose="020B0503020204020204" pitchFamily="34" charset="-122"/>
                <a:ea typeface="微软雅黑" panose="020B0503020204020204" pitchFamily="34" charset="-122"/>
              </a:rPr>
              <a:t>三平台</a:t>
            </a:r>
          </a:p>
        </p:txBody>
      </p:sp>
      <p:sp>
        <p:nvSpPr>
          <p:cNvPr id="22" name="矩形 21"/>
          <p:cNvSpPr/>
          <p:nvPr/>
        </p:nvSpPr>
        <p:spPr>
          <a:xfrm>
            <a:off x="39473" y="4356082"/>
            <a:ext cx="2804335" cy="864339"/>
          </a:xfrm>
          <a:prstGeom prst="rect">
            <a:avLst/>
          </a:prstGeom>
        </p:spPr>
        <p:txBody>
          <a:bodyPr wrap="square">
            <a:spAutoFit/>
          </a:bodyPr>
          <a:lstStyle/>
          <a:p>
            <a:r>
              <a:rPr lang="zh-CN" altLang="en-US" sz="1254" dirty="0">
                <a:solidFill>
                  <a:srgbClr val="0070C0"/>
                </a:solidFill>
                <a:latin typeface="微软雅黑" panose="020B0503020204020204" pitchFamily="34" charset="-122"/>
                <a:ea typeface="微软雅黑" panose="020B0503020204020204" pitchFamily="34" charset="-122"/>
              </a:rPr>
              <a:t>已建成省、市、县三级骨干传输网络，电信、联通、移动和陕西广电的光缆分两路从不同物理路径进入省信息化中心。</a:t>
            </a:r>
          </a:p>
        </p:txBody>
      </p:sp>
      <p:sp>
        <p:nvSpPr>
          <p:cNvPr id="23" name="矩形 22"/>
          <p:cNvSpPr/>
          <p:nvPr/>
        </p:nvSpPr>
        <p:spPr>
          <a:xfrm>
            <a:off x="3084394" y="4329763"/>
            <a:ext cx="2639734" cy="934358"/>
          </a:xfrm>
          <a:prstGeom prst="rect">
            <a:avLst/>
          </a:prstGeom>
        </p:spPr>
        <p:txBody>
          <a:bodyPr wrap="square">
            <a:spAutoFit/>
          </a:bodyPr>
          <a:lstStyle/>
          <a:p>
            <a:r>
              <a:rPr lang="zh-CN" altLang="en-US" sz="1368" dirty="0">
                <a:solidFill>
                  <a:srgbClr val="0070C0"/>
                </a:solidFill>
                <a:latin typeface="微软雅黑" panose="020B0503020204020204" pitchFamily="34" charset="-122"/>
                <a:ea typeface="微软雅黑" panose="020B0503020204020204" pitchFamily="34" charset="-122"/>
              </a:rPr>
              <a:t>基于省级平台建成了全省人口信息数据库、法人单位数据库、宏观经济数据库、空间地理数据库等“四库”。</a:t>
            </a:r>
          </a:p>
        </p:txBody>
      </p:sp>
      <p:sp>
        <p:nvSpPr>
          <p:cNvPr id="26" name="矩形 25"/>
          <p:cNvSpPr/>
          <p:nvPr/>
        </p:nvSpPr>
        <p:spPr>
          <a:xfrm>
            <a:off x="6231335" y="4435033"/>
            <a:ext cx="2702004" cy="513346"/>
          </a:xfrm>
          <a:prstGeom prst="rect">
            <a:avLst/>
          </a:prstGeom>
        </p:spPr>
        <p:txBody>
          <a:bodyPr wrap="square">
            <a:spAutoFit/>
          </a:bodyPr>
          <a:lstStyle/>
          <a:p>
            <a:r>
              <a:rPr lang="zh-CN" altLang="en-US" sz="1368" dirty="0">
                <a:solidFill>
                  <a:srgbClr val="0070C0"/>
                </a:solidFill>
                <a:latin typeface="微软雅黑" panose="020B0503020204020204" pitchFamily="34" charset="-122"/>
                <a:ea typeface="微软雅黑" panose="020B0503020204020204" pitchFamily="34" charset="-122"/>
              </a:rPr>
              <a:t>省信息化中心、同城灾备中心、异地灾备中心</a:t>
            </a:r>
          </a:p>
        </p:txBody>
      </p:sp>
    </p:spTree>
    <p:extLst>
      <p:ext uri="{BB962C8B-B14F-4D97-AF65-F5344CB8AC3E}">
        <p14:creationId xmlns:p14="http://schemas.microsoft.com/office/powerpoint/2010/main" val="1468438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现状及问题分析</a:t>
            </a:r>
            <a:endParaRPr lang="zh-CN" altLang="en-US" dirty="0"/>
          </a:p>
        </p:txBody>
      </p:sp>
      <p:sp>
        <p:nvSpPr>
          <p:cNvPr id="4" name="文本框 3"/>
          <p:cNvSpPr txBox="1"/>
          <p:nvPr/>
        </p:nvSpPr>
        <p:spPr>
          <a:xfrm>
            <a:off x="179513" y="879662"/>
            <a:ext cx="8784976" cy="1039708"/>
          </a:xfrm>
          <a:prstGeom prst="rect">
            <a:avLst/>
          </a:prstGeom>
          <a:noFill/>
        </p:spPr>
        <p:txBody>
          <a:bodyPr wrap="square" rtlCol="0">
            <a:spAutoFit/>
          </a:bodyPr>
          <a:lstStyle/>
          <a:p>
            <a:r>
              <a:rPr lang="zh-CN" altLang="en-US" sz="2052" dirty="0" smtClean="0">
                <a:solidFill>
                  <a:schemeClr val="accent2">
                    <a:lumMod val="75000"/>
                  </a:schemeClr>
                </a:solidFill>
                <a:latin typeface="微软雅黑" panose="020B0503020204020204" pitchFamily="34" charset="-122"/>
                <a:ea typeface="微软雅黑" panose="020B0503020204020204" pitchFamily="34" charset="-122"/>
              </a:rPr>
              <a:t>省级电子政务系</a:t>
            </a: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统经过最近几年建设，已取得长足发展，很大程度上已经满足当前政务业务的各类需求。着眼于未来，当</a:t>
            </a:r>
            <a:r>
              <a:rPr lang="zh-CN" altLang="en-US" sz="2052" dirty="0" smtClean="0">
                <a:solidFill>
                  <a:schemeClr val="accent2">
                    <a:lumMod val="75000"/>
                  </a:schemeClr>
                </a:solidFill>
                <a:latin typeface="微软雅黑" panose="020B0503020204020204" pitchFamily="34" charset="-122"/>
                <a:ea typeface="微软雅黑" panose="020B0503020204020204" pitchFamily="34" charset="-122"/>
              </a:rPr>
              <a:t>前省级电子政务平</a:t>
            </a: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台还存在一些问题，具体表现为：</a:t>
            </a:r>
          </a:p>
        </p:txBody>
      </p:sp>
      <p:sp>
        <p:nvSpPr>
          <p:cNvPr id="11" name="文本框 10"/>
          <p:cNvSpPr txBox="1"/>
          <p:nvPr/>
        </p:nvSpPr>
        <p:spPr>
          <a:xfrm>
            <a:off x="1370178" y="1932373"/>
            <a:ext cx="8291899" cy="3250249"/>
          </a:xfrm>
          <a:prstGeom prst="rect">
            <a:avLst/>
          </a:prstGeom>
          <a:noFill/>
        </p:spPr>
        <p:txBody>
          <a:bodyPr wrap="square" rtlCol="0">
            <a:spAutoFit/>
          </a:bodyPr>
          <a:lstStyle/>
          <a:p>
            <a:pPr marL="325784" indent="-325784">
              <a:lnSpc>
                <a:spcPct val="200000"/>
              </a:lnSpc>
              <a:buFont typeface="Wingdings" panose="05000000000000000000" pitchFamily="2" charset="2"/>
              <a:buChar char="u"/>
            </a:pP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机房智能化建设滞后</a:t>
            </a:r>
            <a:endParaRPr lang="en-US" altLang="zh-CN" sz="2052" dirty="0">
              <a:solidFill>
                <a:schemeClr val="accent2">
                  <a:lumMod val="75000"/>
                </a:schemeClr>
              </a:solidFill>
              <a:latin typeface="微软雅黑" panose="020B0503020204020204" pitchFamily="34" charset="-122"/>
              <a:ea typeface="微软雅黑" panose="020B0503020204020204" pitchFamily="34" charset="-122"/>
            </a:endParaRPr>
          </a:p>
          <a:p>
            <a:pPr marL="325784" indent="-325784">
              <a:lnSpc>
                <a:spcPct val="200000"/>
              </a:lnSpc>
              <a:buFont typeface="Wingdings" panose="05000000000000000000" pitchFamily="2" charset="2"/>
              <a:buChar char="u"/>
            </a:pP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网络建设缺乏统一规划，网络管理与网络设备呈现紧耦合状态</a:t>
            </a:r>
            <a:endParaRPr lang="en-US" altLang="zh-CN" sz="2052" dirty="0">
              <a:solidFill>
                <a:schemeClr val="accent2">
                  <a:lumMod val="75000"/>
                </a:schemeClr>
              </a:solidFill>
              <a:latin typeface="微软雅黑" panose="020B0503020204020204" pitchFamily="34" charset="-122"/>
              <a:ea typeface="微软雅黑" panose="020B0503020204020204" pitchFamily="34" charset="-122"/>
            </a:endParaRPr>
          </a:p>
          <a:p>
            <a:pPr marL="325784" indent="-325784">
              <a:lnSpc>
                <a:spcPct val="200000"/>
              </a:lnSpc>
              <a:buFont typeface="Wingdings" panose="05000000000000000000" pitchFamily="2" charset="2"/>
              <a:buChar char="u"/>
            </a:pP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虚拟化资源缺乏统一的运营、监督、管理平台和机制</a:t>
            </a:r>
            <a:endParaRPr lang="en-US" altLang="zh-CN" sz="2052" dirty="0">
              <a:solidFill>
                <a:schemeClr val="accent2">
                  <a:lumMod val="75000"/>
                </a:schemeClr>
              </a:solidFill>
              <a:latin typeface="微软雅黑" panose="020B0503020204020204" pitchFamily="34" charset="-122"/>
              <a:ea typeface="微软雅黑" panose="020B0503020204020204" pitchFamily="34" charset="-122"/>
            </a:endParaRPr>
          </a:p>
          <a:p>
            <a:pPr marL="325784" indent="-325784">
              <a:lnSpc>
                <a:spcPct val="200000"/>
              </a:lnSpc>
              <a:buFont typeface="Wingdings" panose="05000000000000000000" pitchFamily="2" charset="2"/>
              <a:buChar char="u"/>
            </a:pP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备份范围有限，备份流程自动化水平低，灾备建设缺乏应用级灾备</a:t>
            </a:r>
            <a:endParaRPr lang="en-US" altLang="zh-CN" sz="2052" dirty="0">
              <a:solidFill>
                <a:schemeClr val="accent2">
                  <a:lumMod val="75000"/>
                </a:schemeClr>
              </a:solidFill>
              <a:latin typeface="微软雅黑" panose="020B0503020204020204" pitchFamily="34" charset="-122"/>
              <a:ea typeface="微软雅黑" panose="020B0503020204020204" pitchFamily="34" charset="-122"/>
            </a:endParaRPr>
          </a:p>
          <a:p>
            <a:pPr marL="325784" indent="-325784">
              <a:lnSpc>
                <a:spcPct val="200000"/>
              </a:lnSpc>
              <a:buFont typeface="Wingdings" panose="05000000000000000000" pitchFamily="2" charset="2"/>
              <a:buChar char="u"/>
            </a:pPr>
            <a:r>
              <a:rPr lang="zh-CN" altLang="en-US" sz="2052" dirty="0">
                <a:solidFill>
                  <a:schemeClr val="accent2">
                    <a:lumMod val="75000"/>
                  </a:schemeClr>
                </a:solidFill>
                <a:latin typeface="微软雅黑" panose="020B0503020204020204" pitchFamily="34" charset="-122"/>
                <a:ea typeface="微软雅黑" panose="020B0503020204020204" pitchFamily="34" charset="-122"/>
              </a:rPr>
              <a:t>安全体系建设还需完善</a:t>
            </a:r>
            <a:endParaRPr lang="en-US" altLang="zh-CN" sz="2052" dirty="0">
              <a:solidFill>
                <a:schemeClr val="accent2">
                  <a:lumMod val="75000"/>
                </a:schemeClr>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4336" y="2944576"/>
            <a:ext cx="1225842" cy="1225842"/>
          </a:xfrm>
          <a:prstGeom prst="rect">
            <a:avLst/>
          </a:prstGeom>
        </p:spPr>
      </p:pic>
    </p:spTree>
    <p:extLst>
      <p:ext uri="{BB962C8B-B14F-4D97-AF65-F5344CB8AC3E}">
        <p14:creationId xmlns:p14="http://schemas.microsoft.com/office/powerpoint/2010/main" val="1330261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机房现状及问题分析</a:t>
            </a:r>
            <a:endParaRPr lang="zh-CN" altLang="en-US" dirty="0"/>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21784"/>
            <a:ext cx="4325706" cy="2774604"/>
          </a:xfrm>
          <a:prstGeom prst="rect">
            <a:avLst/>
          </a:prstGeom>
        </p:spPr>
      </p:pic>
      <p:sp>
        <p:nvSpPr>
          <p:cNvPr id="7" name="矩形 6"/>
          <p:cNvSpPr/>
          <p:nvPr/>
        </p:nvSpPr>
        <p:spPr>
          <a:xfrm>
            <a:off x="4417980" y="1114099"/>
            <a:ext cx="4726020" cy="2336730"/>
          </a:xfrm>
          <a:prstGeom prst="rect">
            <a:avLst/>
          </a:prstGeom>
        </p:spPr>
        <p:txBody>
          <a:bodyPr wrap="square">
            <a:spAutoFit/>
          </a:bodyPr>
          <a:lstStyle/>
          <a:p>
            <a:pPr>
              <a:lnSpc>
                <a:spcPct val="150000"/>
              </a:lnSpc>
            </a:pPr>
            <a:r>
              <a:rPr lang="zh-CN" altLang="en-US" sz="2000" dirty="0"/>
              <a:t>省信息化中心外网机房共</a:t>
            </a:r>
            <a:r>
              <a:rPr lang="en-US" altLang="zh-CN" sz="2000" dirty="0"/>
              <a:t>4</a:t>
            </a:r>
            <a:r>
              <a:rPr lang="zh-CN" altLang="en-US" sz="2000" dirty="0"/>
              <a:t>层，目前已用两层，每层机房建筑面积 1</a:t>
            </a:r>
            <a:r>
              <a:rPr lang="en-US" altLang="zh-CN" sz="2000" dirty="0"/>
              <a:t>000</a:t>
            </a:r>
            <a:r>
              <a:rPr lang="zh-CN" altLang="en-US" sz="2000" dirty="0"/>
              <a:t> 多平方米，其中数据中心机房使用面积 </a:t>
            </a:r>
            <a:r>
              <a:rPr lang="en-US" altLang="zh-CN" sz="2000" dirty="0"/>
              <a:t>800</a:t>
            </a:r>
            <a:r>
              <a:rPr lang="zh-CN" altLang="en-US" sz="2000" dirty="0"/>
              <a:t>平方米左右，总可摆放机柜约 </a:t>
            </a:r>
            <a:r>
              <a:rPr lang="en-US" altLang="zh-CN" sz="2000" dirty="0"/>
              <a:t>300</a:t>
            </a:r>
            <a:r>
              <a:rPr lang="zh-CN" altLang="en-US" sz="2000" dirty="0"/>
              <a:t>多个，可支撑托管设备约 2</a:t>
            </a:r>
            <a:r>
              <a:rPr lang="en-US" altLang="zh-CN" sz="2000" dirty="0"/>
              <a:t>000</a:t>
            </a:r>
            <a:r>
              <a:rPr lang="zh-CN" altLang="en-US" sz="2000" dirty="0"/>
              <a:t>余台。</a:t>
            </a:r>
          </a:p>
        </p:txBody>
      </p:sp>
      <p:sp>
        <p:nvSpPr>
          <p:cNvPr id="8" name="矩形 7"/>
          <p:cNvSpPr/>
          <p:nvPr/>
        </p:nvSpPr>
        <p:spPr>
          <a:xfrm>
            <a:off x="1457764" y="4204904"/>
            <a:ext cx="7002668" cy="934487"/>
          </a:xfrm>
          <a:prstGeom prst="rect">
            <a:avLst/>
          </a:prstGeom>
        </p:spPr>
        <p:txBody>
          <a:bodyPr wrap="square">
            <a:spAutoFit/>
          </a:bodyPr>
          <a:lstStyle/>
          <a:p>
            <a:pPr>
              <a:lnSpc>
                <a:spcPct val="150000"/>
              </a:lnSpc>
            </a:pPr>
            <a:r>
              <a:rPr lang="en-US" altLang="zh-CN" sz="1824" dirty="0"/>
              <a:t>1.</a:t>
            </a:r>
            <a:r>
              <a:rPr lang="zh-CN" altLang="en-US" sz="1824" dirty="0"/>
              <a:t>机房环境、空间、设施等条件难以承载未来更多政务业务。</a:t>
            </a:r>
            <a:endParaRPr lang="en-US" altLang="zh-CN" sz="1824" dirty="0"/>
          </a:p>
          <a:p>
            <a:pPr>
              <a:lnSpc>
                <a:spcPct val="150000"/>
              </a:lnSpc>
            </a:pPr>
            <a:r>
              <a:rPr lang="en-US" altLang="zh-CN" sz="1824" dirty="0"/>
              <a:t>2.</a:t>
            </a:r>
            <a:r>
              <a:rPr lang="zh-CN" altLang="en-US" sz="1824" dirty="0"/>
              <a:t>机房负载过高（例如温度和供电），没有有效检测机制。</a:t>
            </a:r>
          </a:p>
        </p:txBody>
      </p:sp>
      <p:pic>
        <p:nvPicPr>
          <p:cNvPr id="12" name="图片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683740" y="3983604"/>
            <a:ext cx="1390039" cy="1390039"/>
          </a:xfrm>
          <a:prstGeom prst="rect">
            <a:avLst/>
          </a:prstGeom>
        </p:spPr>
      </p:pic>
      <p:sp>
        <p:nvSpPr>
          <p:cNvPr id="14" name="矩形 13"/>
          <p:cNvSpPr/>
          <p:nvPr/>
        </p:nvSpPr>
        <p:spPr bwMode="auto">
          <a:xfrm>
            <a:off x="356993" y="4180925"/>
            <a:ext cx="1154421" cy="1049931"/>
          </a:xfrm>
          <a:prstGeom prst="rect">
            <a:avLst/>
          </a:prstGeom>
          <a:solidFill>
            <a:schemeClr val="accent3">
              <a:lumMod val="65000"/>
            </a:schemeClr>
          </a:solidFill>
          <a:ln w="28575" cap="flat" cmpd="sng" algn="ctr">
            <a:solidFill>
              <a:schemeClr val="accent3">
                <a:lumMod val="65000"/>
              </a:schemeClr>
            </a:solidFill>
            <a:prstDash val="solid"/>
            <a:round/>
            <a:headEnd type="none" w="med" len="med"/>
            <a:tailEnd type="none" w="med" len="med"/>
          </a:ln>
          <a:effectLst/>
          <a:extLst/>
        </p:spPr>
        <p:txBody>
          <a:bodyPr vert="horz" wrap="square" lIns="104977" tIns="0" rIns="104977" bIns="0" numCol="1" rtlCol="0" anchor="t" anchorCtr="0" compatLnSpc="1">
            <a:prstTxWarp prst="textNoShape">
              <a:avLst/>
            </a:prstTxWarp>
            <a:noAutofit/>
          </a:bodyPr>
          <a:lstStyle/>
          <a:p>
            <a:pPr algn="ctr" defTabSz="1042507" eaLnBrk="0" fontAlgn="base" hangingPunct="0">
              <a:lnSpc>
                <a:spcPct val="125000"/>
              </a:lnSpc>
              <a:spcBef>
                <a:spcPct val="50000"/>
              </a:spcBef>
              <a:spcAft>
                <a:spcPct val="0"/>
              </a:spcAft>
              <a:buClr>
                <a:srgbClr val="FF0000"/>
              </a:buClr>
            </a:pPr>
            <a:r>
              <a:rPr lang="zh-CN" altLang="en-US" sz="2736" dirty="0">
                <a:solidFill>
                  <a:srgbClr val="FF0000"/>
                </a:solidFill>
                <a:latin typeface="微软雅黑" panose="020B0503020204020204" pitchFamily="34" charset="-122"/>
                <a:ea typeface="微软雅黑" panose="020B0503020204020204" pitchFamily="34" charset="-122"/>
              </a:rPr>
              <a:t>存在问题</a:t>
            </a:r>
          </a:p>
          <a:p>
            <a:pPr algn="ctr" defTabSz="1042507" eaLnBrk="0" fontAlgn="base" hangingPunct="0">
              <a:lnSpc>
                <a:spcPct val="125000"/>
              </a:lnSpc>
              <a:spcBef>
                <a:spcPct val="50000"/>
              </a:spcBef>
              <a:spcAft>
                <a:spcPct val="0"/>
              </a:spcAft>
              <a:buClr>
                <a:srgbClr val="FF0000"/>
              </a:buClr>
              <a:buFont typeface="Arial" charset="0"/>
              <a:buChar char="•"/>
            </a:pPr>
            <a:endParaRPr lang="zh-CN" altLang="en-US" sz="2736" dirty="0">
              <a:latin typeface="Arial" charset="0"/>
              <a:ea typeface="黑体" pitchFamily="2" charset="-122"/>
            </a:endParaRPr>
          </a:p>
        </p:txBody>
      </p:sp>
    </p:spTree>
    <p:extLst>
      <p:ext uri="{BB962C8B-B14F-4D97-AF65-F5344CB8AC3E}">
        <p14:creationId xmlns:p14="http://schemas.microsoft.com/office/powerpoint/2010/main" val="1057008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网络现状及问题分析</a:t>
            </a:r>
            <a:endParaRPr lang="zh-CN" altLang="en-US" dirty="0"/>
          </a:p>
        </p:txBody>
      </p:sp>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218806"/>
            <a:ext cx="2660786" cy="1759358"/>
          </a:xfrm>
          <a:prstGeom prst="rect">
            <a:avLst/>
          </a:prstGeom>
        </p:spPr>
      </p:pic>
      <p:sp>
        <p:nvSpPr>
          <p:cNvPr id="4" name="文本框 3"/>
          <p:cNvSpPr txBox="1"/>
          <p:nvPr/>
        </p:nvSpPr>
        <p:spPr>
          <a:xfrm>
            <a:off x="832536" y="2967412"/>
            <a:ext cx="1210723" cy="276999"/>
          </a:xfrm>
          <a:prstGeom prst="rect">
            <a:avLst/>
          </a:prstGeom>
          <a:noFill/>
        </p:spPr>
        <p:txBody>
          <a:bodyPr wrap="square" rtlCol="0">
            <a:spAutoFit/>
          </a:bodyPr>
          <a:lstStyle/>
          <a:p>
            <a:r>
              <a:rPr lang="zh-CN" altLang="en-US" sz="1200" b="1" dirty="0" smtClean="0">
                <a:solidFill>
                  <a:schemeClr val="tx2">
                    <a:lumMod val="65000"/>
                    <a:lumOff val="35000"/>
                  </a:schemeClr>
                </a:solidFill>
                <a:latin typeface="微软雅黑" panose="020B0503020204020204" pitchFamily="34" charset="-122"/>
                <a:ea typeface="微软雅黑" panose="020B0503020204020204" pitchFamily="34" charset="-122"/>
              </a:rPr>
              <a:t>电子骨干网</a:t>
            </a: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3809" y="1208055"/>
            <a:ext cx="2465855" cy="1759358"/>
          </a:xfrm>
          <a:prstGeom prst="rect">
            <a:avLst/>
          </a:prstGeom>
        </p:spPr>
      </p:pic>
      <p:sp>
        <p:nvSpPr>
          <p:cNvPr id="11" name="文本框 10"/>
          <p:cNvSpPr txBox="1"/>
          <p:nvPr/>
        </p:nvSpPr>
        <p:spPr>
          <a:xfrm>
            <a:off x="3563889" y="2969189"/>
            <a:ext cx="1210723" cy="276999"/>
          </a:xfrm>
          <a:prstGeom prst="rect">
            <a:avLst/>
          </a:prstGeom>
          <a:noFill/>
        </p:spPr>
        <p:txBody>
          <a:bodyPr wrap="square" rtlCol="0">
            <a:spAutoFit/>
          </a:bodyPr>
          <a:lstStyle/>
          <a:p>
            <a:r>
              <a:rPr lang="zh-CN" altLang="en-US" sz="1200" b="1" dirty="0" smtClean="0">
                <a:solidFill>
                  <a:schemeClr val="tx2">
                    <a:lumMod val="65000"/>
                    <a:lumOff val="35000"/>
                  </a:schemeClr>
                </a:solidFill>
                <a:latin typeface="微软雅黑" panose="020B0503020204020204" pitchFamily="34" charset="-122"/>
                <a:ea typeface="微软雅黑" panose="020B0503020204020204" pitchFamily="34" charset="-122"/>
              </a:rPr>
              <a:t>政务接入网</a:t>
            </a:r>
          </a:p>
        </p:txBody>
      </p:sp>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24" y="3390423"/>
            <a:ext cx="2736767" cy="1689026"/>
          </a:xfrm>
          <a:prstGeom prst="rect">
            <a:avLst/>
          </a:prstGeom>
        </p:spPr>
      </p:pic>
      <p:sp>
        <p:nvSpPr>
          <p:cNvPr id="15" name="文本框 14"/>
          <p:cNvSpPr txBox="1"/>
          <p:nvPr/>
        </p:nvSpPr>
        <p:spPr>
          <a:xfrm>
            <a:off x="794545" y="5079240"/>
            <a:ext cx="1210723" cy="276999"/>
          </a:xfrm>
          <a:prstGeom prst="rect">
            <a:avLst/>
          </a:prstGeom>
          <a:noFill/>
        </p:spPr>
        <p:txBody>
          <a:bodyPr wrap="square" rtlCol="0">
            <a:spAutoFit/>
          </a:bodyPr>
          <a:lstStyle/>
          <a:p>
            <a:r>
              <a:rPr lang="zh-CN" altLang="en-US" sz="1200" b="1" dirty="0" smtClean="0">
                <a:solidFill>
                  <a:schemeClr val="tx2">
                    <a:lumMod val="65000"/>
                    <a:lumOff val="35000"/>
                  </a:schemeClr>
                </a:solidFill>
                <a:latin typeface="微软雅黑" panose="020B0503020204020204" pitchFamily="34" charset="-122"/>
                <a:ea typeface="微软雅黑" panose="020B0503020204020204" pitchFamily="34" charset="-122"/>
              </a:rPr>
              <a:t>数据中心网</a:t>
            </a:r>
          </a:p>
        </p:txBody>
      </p:sp>
      <p:sp>
        <p:nvSpPr>
          <p:cNvPr id="16" name="文本框 15"/>
          <p:cNvSpPr txBox="1"/>
          <p:nvPr/>
        </p:nvSpPr>
        <p:spPr>
          <a:xfrm>
            <a:off x="3531312" y="5079240"/>
            <a:ext cx="1210723" cy="276999"/>
          </a:xfrm>
          <a:prstGeom prst="rect">
            <a:avLst/>
          </a:prstGeom>
          <a:noFill/>
        </p:spPr>
        <p:txBody>
          <a:bodyPr wrap="square" rtlCol="0">
            <a:spAutoFit/>
          </a:bodyPr>
          <a:lstStyle/>
          <a:p>
            <a:r>
              <a:rPr lang="zh-CN" altLang="en-US" sz="1200" b="1" dirty="0" smtClean="0">
                <a:solidFill>
                  <a:schemeClr val="tx2">
                    <a:lumMod val="65000"/>
                    <a:lumOff val="35000"/>
                  </a:schemeClr>
                </a:solidFill>
                <a:latin typeface="微软雅黑" panose="020B0503020204020204" pitchFamily="34" charset="-122"/>
                <a:ea typeface="微软雅黑" panose="020B0503020204020204" pitchFamily="34" charset="-122"/>
              </a:rPr>
              <a:t>存储网络</a:t>
            </a:r>
          </a:p>
        </p:txBody>
      </p:sp>
      <p:sp>
        <p:nvSpPr>
          <p:cNvPr id="19" name="矩形 18"/>
          <p:cNvSpPr/>
          <p:nvPr/>
        </p:nvSpPr>
        <p:spPr bwMode="auto">
          <a:xfrm>
            <a:off x="5624266" y="1138218"/>
            <a:ext cx="360040" cy="926478"/>
          </a:xfrm>
          <a:prstGeom prst="rect">
            <a:avLst/>
          </a:prstGeom>
          <a:solidFill>
            <a:schemeClr val="accent3">
              <a:lumMod val="75000"/>
            </a:schemeClr>
          </a:solidFill>
          <a:ln w="28575" cap="flat" cmpd="sng" algn="ctr">
            <a:solidFill>
              <a:schemeClr val="bg1">
                <a:lumMod val="75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tabLst/>
            </a:pPr>
            <a:r>
              <a:rPr kumimoji="0" lang="zh-CN" altLang="en-US" sz="14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骨干网</a:t>
            </a:r>
          </a:p>
        </p:txBody>
      </p:sp>
      <p:sp>
        <p:nvSpPr>
          <p:cNvPr id="20" name="矩形 19"/>
          <p:cNvSpPr/>
          <p:nvPr/>
        </p:nvSpPr>
        <p:spPr bwMode="auto">
          <a:xfrm>
            <a:off x="5629717" y="2251929"/>
            <a:ext cx="360040" cy="926478"/>
          </a:xfrm>
          <a:prstGeom prst="rect">
            <a:avLst/>
          </a:prstGeom>
          <a:solidFill>
            <a:schemeClr val="accent3">
              <a:lumMod val="75000"/>
            </a:schemeClr>
          </a:solidFill>
          <a:ln w="28575" cap="flat" cmpd="sng" algn="ctr">
            <a:solidFill>
              <a:schemeClr val="bg1">
                <a:lumMod val="75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tabLst/>
            </a:pPr>
            <a:r>
              <a:rPr kumimoji="0" lang="zh-CN" altLang="en-US" sz="14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接入网</a:t>
            </a:r>
          </a:p>
        </p:txBody>
      </p:sp>
      <p:sp>
        <p:nvSpPr>
          <p:cNvPr id="22" name="文本框 21"/>
          <p:cNvSpPr txBox="1"/>
          <p:nvPr/>
        </p:nvSpPr>
        <p:spPr>
          <a:xfrm>
            <a:off x="6193895" y="1125956"/>
            <a:ext cx="2731353" cy="854080"/>
          </a:xfrm>
          <a:prstGeom prst="rect">
            <a:avLst/>
          </a:prstGeom>
          <a:solidFill>
            <a:schemeClr val="accent6">
              <a:lumMod val="40000"/>
              <a:lumOff val="60000"/>
            </a:schemeClr>
          </a:solidFill>
        </p:spPr>
        <p:txBody>
          <a:bodyPr wrap="square" rtlCol="0">
            <a:spAutoFit/>
          </a:bodyPr>
          <a:lstStyle/>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省市</a:t>
            </a:r>
            <a:r>
              <a:rPr lang="zh-CN" altLang="en-US" sz="1100" b="1" dirty="0">
                <a:latin typeface="微软雅黑" panose="020B0503020204020204" pitchFamily="34" charset="-122"/>
                <a:ea typeface="微软雅黑" panose="020B0503020204020204" pitchFamily="34" charset="-122"/>
              </a:rPr>
              <a:t>骨干网设备老化</a:t>
            </a:r>
          </a:p>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市县</a:t>
            </a:r>
            <a:r>
              <a:rPr lang="zh-CN" altLang="en-US" sz="1100" b="1" dirty="0">
                <a:latin typeface="微软雅黑" panose="020B0503020204020204" pitchFamily="34" charset="-122"/>
                <a:ea typeface="微软雅黑" panose="020B0503020204020204" pitchFamily="34" charset="-122"/>
              </a:rPr>
              <a:t>骨干网单链路单设备部署，存在单点故障</a:t>
            </a:r>
            <a:r>
              <a:rPr lang="zh-CN" altLang="en-US" sz="1100" b="1" dirty="0" smtClean="0">
                <a:latin typeface="微软雅黑" panose="020B0503020204020204" pitchFamily="34" charset="-122"/>
                <a:ea typeface="微软雅黑" panose="020B0503020204020204" pitchFamily="34" charset="-122"/>
              </a:rPr>
              <a:t>。</a:t>
            </a:r>
            <a:endParaRPr lang="zh-CN" altLang="en-US" sz="1100" b="1"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6193895" y="2277759"/>
            <a:ext cx="2731353" cy="784830"/>
          </a:xfrm>
          <a:prstGeom prst="rect">
            <a:avLst/>
          </a:prstGeom>
          <a:solidFill>
            <a:schemeClr val="accent6">
              <a:lumMod val="40000"/>
              <a:lumOff val="60000"/>
            </a:schemeClr>
          </a:solidFill>
        </p:spPr>
        <p:txBody>
          <a:bodyPr wrap="square" rtlCol="0">
            <a:spAutoFit/>
          </a:bodyPr>
          <a:lstStyle/>
          <a:p>
            <a:pPr marL="171450" indent="-171450">
              <a:lnSpc>
                <a:spcPct val="150000"/>
              </a:lnSpc>
              <a:buFont typeface="Wingdings" panose="05000000000000000000" pitchFamily="2" charset="2"/>
              <a:buChar char="Ø"/>
            </a:pPr>
            <a:endParaRPr lang="en-US" altLang="zh-CN" sz="11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自</a:t>
            </a:r>
            <a:r>
              <a:rPr lang="zh-CN" altLang="en-US" sz="1100" b="1" dirty="0">
                <a:latin typeface="微软雅黑" panose="020B0503020204020204" pitchFamily="34" charset="-122"/>
                <a:ea typeface="微软雅黑" panose="020B0503020204020204" pitchFamily="34" charset="-122"/>
              </a:rPr>
              <a:t>有设备，存在管控问题</a:t>
            </a:r>
            <a:r>
              <a:rPr lang="zh-CN" altLang="en-US" sz="1100" b="1" dirty="0" smtClean="0">
                <a:latin typeface="微软雅黑" panose="020B0503020204020204" pitchFamily="34" charset="-122"/>
                <a:ea typeface="微软雅黑" panose="020B0503020204020204" pitchFamily="34" charset="-122"/>
              </a:rPr>
              <a:t>。</a:t>
            </a:r>
            <a:endParaRPr lang="en-US" altLang="zh-CN" sz="11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Ø"/>
            </a:pPr>
            <a:endParaRPr lang="zh-CN" altLang="en-US" sz="800" b="1" dirty="0">
              <a:latin typeface="微软雅黑" panose="020B0503020204020204" pitchFamily="34" charset="-122"/>
              <a:ea typeface="微软雅黑" panose="020B0503020204020204" pitchFamily="34" charset="-122"/>
            </a:endParaRPr>
          </a:p>
        </p:txBody>
      </p:sp>
      <p:sp>
        <p:nvSpPr>
          <p:cNvPr id="24" name="矩形 23"/>
          <p:cNvSpPr/>
          <p:nvPr/>
        </p:nvSpPr>
        <p:spPr bwMode="auto">
          <a:xfrm>
            <a:off x="5623625" y="3312077"/>
            <a:ext cx="360040" cy="973757"/>
          </a:xfrm>
          <a:prstGeom prst="rect">
            <a:avLst/>
          </a:prstGeom>
          <a:solidFill>
            <a:schemeClr val="accent3">
              <a:lumMod val="75000"/>
            </a:schemeClr>
          </a:solidFill>
          <a:ln w="28575" cap="flat" cmpd="sng" algn="ctr">
            <a:solidFill>
              <a:schemeClr val="bg1">
                <a:lumMod val="75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tabLst/>
            </a:pPr>
            <a:r>
              <a:rPr kumimoji="0" lang="zh-CN" altLang="en-US" sz="9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数据中心网</a:t>
            </a:r>
          </a:p>
        </p:txBody>
      </p:sp>
      <p:sp>
        <p:nvSpPr>
          <p:cNvPr id="25" name="文本框 24"/>
          <p:cNvSpPr txBox="1"/>
          <p:nvPr/>
        </p:nvSpPr>
        <p:spPr>
          <a:xfrm>
            <a:off x="6193895" y="3312077"/>
            <a:ext cx="2731353" cy="854080"/>
          </a:xfrm>
          <a:prstGeom prst="rect">
            <a:avLst/>
          </a:prstGeom>
          <a:solidFill>
            <a:schemeClr val="accent6">
              <a:lumMod val="40000"/>
              <a:lumOff val="60000"/>
            </a:schemeClr>
          </a:solidFill>
        </p:spPr>
        <p:txBody>
          <a:bodyPr wrap="square" rtlCol="0">
            <a:spAutoFit/>
          </a:bodyPr>
          <a:lstStyle/>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设备性能老化、功能不完善</a:t>
            </a:r>
            <a:endParaRPr lang="en-US" altLang="zh-CN" sz="11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业务、网络未分离</a:t>
            </a:r>
            <a:endParaRPr lang="en-US" altLang="zh-CN" sz="11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安全设备缺失</a:t>
            </a:r>
            <a:endParaRPr lang="en-US" altLang="zh-CN" sz="1100" b="1" dirty="0">
              <a:latin typeface="微软雅黑" panose="020B0503020204020204" pitchFamily="34" charset="-122"/>
              <a:ea typeface="微软雅黑" panose="020B0503020204020204" pitchFamily="34" charset="-122"/>
            </a:endParaRPr>
          </a:p>
        </p:txBody>
      </p:sp>
      <p:sp>
        <p:nvSpPr>
          <p:cNvPr id="26" name="矩形 25"/>
          <p:cNvSpPr/>
          <p:nvPr/>
        </p:nvSpPr>
        <p:spPr bwMode="auto">
          <a:xfrm>
            <a:off x="5623625" y="4386477"/>
            <a:ext cx="360040" cy="926478"/>
          </a:xfrm>
          <a:prstGeom prst="rect">
            <a:avLst/>
          </a:prstGeom>
          <a:solidFill>
            <a:schemeClr val="accent3">
              <a:lumMod val="75000"/>
            </a:schemeClr>
          </a:solidFill>
          <a:ln w="28575" cap="flat" cmpd="sng" algn="ctr">
            <a:solidFill>
              <a:schemeClr val="bg1">
                <a:lumMod val="75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tabLst/>
            </a:pPr>
            <a:r>
              <a:rPr kumimoji="0" lang="zh-CN" altLang="en-US" sz="14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存储网</a:t>
            </a:r>
          </a:p>
        </p:txBody>
      </p:sp>
      <p:sp>
        <p:nvSpPr>
          <p:cNvPr id="28" name="文本框 27"/>
          <p:cNvSpPr txBox="1"/>
          <p:nvPr/>
        </p:nvSpPr>
        <p:spPr>
          <a:xfrm>
            <a:off x="6191255" y="4418152"/>
            <a:ext cx="2731353" cy="761747"/>
          </a:xfrm>
          <a:prstGeom prst="rect">
            <a:avLst/>
          </a:prstGeom>
          <a:solidFill>
            <a:schemeClr val="accent6">
              <a:lumMod val="40000"/>
              <a:lumOff val="60000"/>
            </a:schemeClr>
          </a:solidFill>
        </p:spPr>
        <p:txBody>
          <a:bodyPr wrap="square" rtlCol="0">
            <a:spAutoFit/>
          </a:bodyPr>
          <a:lstStyle/>
          <a:p>
            <a:pPr marL="171450" indent="-171450">
              <a:lnSpc>
                <a:spcPct val="150000"/>
              </a:lnSpc>
              <a:buFont typeface="Wingdings" panose="05000000000000000000" pitchFamily="2" charset="2"/>
              <a:buChar char="Ø"/>
            </a:pPr>
            <a:endParaRPr lang="en-US" altLang="zh-CN" sz="2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l"/>
            </a:pPr>
            <a:r>
              <a:rPr lang="zh-CN" altLang="en-US" sz="1100" b="1" dirty="0" smtClean="0">
                <a:latin typeface="微软雅黑" panose="020B0503020204020204" pitchFamily="34" charset="-122"/>
                <a:ea typeface="微软雅黑" panose="020B0503020204020204" pitchFamily="34" charset="-122"/>
              </a:rPr>
              <a:t>存储</a:t>
            </a:r>
            <a:r>
              <a:rPr lang="zh-CN" altLang="en-US" sz="1100" b="1" dirty="0">
                <a:latin typeface="微软雅黑" panose="020B0503020204020204" pitchFamily="34" charset="-122"/>
                <a:ea typeface="微软雅黑" panose="020B0503020204020204" pitchFamily="34" charset="-122"/>
              </a:rPr>
              <a:t>网络 </a:t>
            </a:r>
            <a:r>
              <a:rPr lang="en-US" altLang="zh-CN" sz="1100" b="1" dirty="0">
                <a:latin typeface="微软雅黑" panose="020B0503020204020204" pitchFamily="34" charset="-122"/>
                <a:ea typeface="微软雅黑" panose="020B0503020204020204" pitchFamily="34" charset="-122"/>
              </a:rPr>
              <a:t>IP </a:t>
            </a:r>
            <a:r>
              <a:rPr lang="zh-CN" altLang="en-US" sz="1100" b="1" dirty="0">
                <a:latin typeface="微软雅黑" panose="020B0503020204020204" pitchFamily="34" charset="-122"/>
                <a:ea typeface="微软雅黑" panose="020B0503020204020204" pitchFamily="34" charset="-122"/>
              </a:rPr>
              <a:t>存储接入交换机需要进行冗余</a:t>
            </a:r>
            <a:r>
              <a:rPr lang="zh-CN" altLang="en-US" sz="1100" b="1" dirty="0" smtClean="0">
                <a:latin typeface="微软雅黑" panose="020B0503020204020204" pitchFamily="34" charset="-122"/>
                <a:ea typeface="微软雅黑" panose="020B0503020204020204" pitchFamily="34" charset="-122"/>
              </a:rPr>
              <a:t>设计</a:t>
            </a:r>
            <a:endParaRPr lang="en-US" altLang="zh-CN" sz="11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Ø"/>
            </a:pPr>
            <a:endParaRPr lang="zh-CN" altLang="en-US" sz="500" b="1" dirty="0">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43808" y="3537969"/>
            <a:ext cx="2465855" cy="1513228"/>
          </a:xfrm>
          <a:prstGeom prst="rect">
            <a:avLst/>
          </a:prstGeom>
        </p:spPr>
      </p:pic>
    </p:spTree>
    <p:extLst>
      <p:ext uri="{BB962C8B-B14F-4D97-AF65-F5344CB8AC3E}">
        <p14:creationId xmlns:p14="http://schemas.microsoft.com/office/powerpoint/2010/main" val="1532559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主机现状及问题分析</a:t>
            </a:r>
            <a:endParaRPr lang="zh-CN" altLang="en-US" dirty="0"/>
          </a:p>
        </p:txBody>
      </p:sp>
      <p:pic>
        <p:nvPicPr>
          <p:cNvPr id="6" name="图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1626009"/>
            <a:ext cx="3096344" cy="2209182"/>
          </a:xfrm>
          <a:prstGeom prst="rect">
            <a:avLst/>
          </a:prstGeom>
        </p:spPr>
      </p:pic>
      <p:pic>
        <p:nvPicPr>
          <p:cNvPr id="8" name="图片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52120" y="1505660"/>
            <a:ext cx="3384376" cy="2411629"/>
          </a:xfrm>
          <a:prstGeom prst="rect">
            <a:avLst/>
          </a:prstGeom>
        </p:spPr>
      </p:pic>
      <p:sp>
        <p:nvSpPr>
          <p:cNvPr id="10" name="矩形 9"/>
          <p:cNvSpPr/>
          <p:nvPr/>
        </p:nvSpPr>
        <p:spPr bwMode="auto">
          <a:xfrm>
            <a:off x="7740352" y="3476012"/>
            <a:ext cx="1296144" cy="441277"/>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b="0" i="0" u="none" strike="noStrike" cap="none" normalizeH="0" baseline="0" smtClean="0">
              <a:ln>
                <a:noFill/>
              </a:ln>
              <a:solidFill>
                <a:schemeClr val="tx1"/>
              </a:solidFill>
              <a:effectLst/>
              <a:latin typeface="Arial" charset="0"/>
              <a:ea typeface="黑体" pitchFamily="2" charset="-122"/>
            </a:endParaRPr>
          </a:p>
        </p:txBody>
      </p:sp>
      <p:sp>
        <p:nvSpPr>
          <p:cNvPr id="12" name="矩形 11"/>
          <p:cNvSpPr/>
          <p:nvPr/>
        </p:nvSpPr>
        <p:spPr>
          <a:xfrm>
            <a:off x="35496" y="3902281"/>
            <a:ext cx="3240360" cy="1292662"/>
          </a:xfrm>
          <a:prstGeom prst="rect">
            <a:avLst/>
          </a:prstGeom>
        </p:spPr>
        <p:txBody>
          <a:bodyPr wrap="square">
            <a:spAutoFit/>
          </a:bodyPr>
          <a:lstStyle/>
          <a:p>
            <a:pPr>
              <a:lnSpc>
                <a:spcPct val="130000"/>
              </a:lnSpc>
            </a:pPr>
            <a:r>
              <a:rPr lang="zh-CN" altLang="en-US" sz="1200" dirty="0">
                <a:latin typeface="Segoe UI Black" panose="020B0A02040204020203" pitchFamily="34" charset="0"/>
                <a:cs typeface="Segoe UI Black" panose="020B0A02040204020203" pitchFamily="34" charset="0"/>
              </a:rPr>
              <a:t>服务器共计 1084 台，包括用户托管的各类服务器 491 台和省信息化中心自有的各类服务器 593 台。省信息化中心自有服务器中，电子政务一、二期采购的服务器 89 台、省信息化中心各建设阶段采购的服务器 504 台。</a:t>
            </a:r>
          </a:p>
        </p:txBody>
      </p:sp>
      <p:sp>
        <p:nvSpPr>
          <p:cNvPr id="14" name="椭圆 13"/>
          <p:cNvSpPr/>
          <p:nvPr/>
        </p:nvSpPr>
        <p:spPr bwMode="auto">
          <a:xfrm>
            <a:off x="64826" y="960482"/>
            <a:ext cx="749300" cy="820982"/>
          </a:xfrm>
          <a:prstGeom prst="ellipse">
            <a:avLst/>
          </a:prstGeom>
          <a:solidFill>
            <a:schemeClr val="accent6">
              <a:lumMod val="60000"/>
              <a:lumOff val="40000"/>
            </a:schemeClr>
          </a:solidFill>
          <a:ln w="28575" cap="flat" cmpd="sng" algn="ctr">
            <a:solidFill>
              <a:schemeClr val="accent6">
                <a:lumMod val="60000"/>
                <a:lumOff val="40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i="0" u="none" strike="noStrike" normalizeH="0" baseline="0" smtClean="0">
              <a:ln w="0"/>
              <a:effectLst>
                <a:outerShdw blurRad="38100" dist="19050" dir="2700000" algn="tl" rotWithShape="0">
                  <a:schemeClr val="dk1">
                    <a:alpha val="40000"/>
                  </a:schemeClr>
                </a:outerShdw>
              </a:effectLst>
              <a:latin typeface="Arial" charset="0"/>
              <a:ea typeface="黑体" pitchFamily="2" charset="-122"/>
            </a:endParaRPr>
          </a:p>
        </p:txBody>
      </p:sp>
      <p:sp>
        <p:nvSpPr>
          <p:cNvPr id="17" name="文本框 16"/>
          <p:cNvSpPr txBox="1"/>
          <p:nvPr/>
        </p:nvSpPr>
        <p:spPr>
          <a:xfrm>
            <a:off x="115440" y="1014215"/>
            <a:ext cx="648072" cy="646331"/>
          </a:xfrm>
          <a:prstGeom prst="rect">
            <a:avLst/>
          </a:prstGeom>
          <a:noFill/>
        </p:spPr>
        <p:txBody>
          <a:bodyPr wrap="square" rtlCol="0">
            <a:spAutoFit/>
          </a:bodyPr>
          <a:lstStyle/>
          <a:p>
            <a:pPr algn="ctr"/>
            <a:r>
              <a:rPr lang="zh-CN" altLang="en-US" dirty="0" smtClean="0">
                <a:solidFill>
                  <a:schemeClr val="tx2">
                    <a:lumMod val="65000"/>
                    <a:lumOff val="35000"/>
                  </a:schemeClr>
                </a:solidFill>
                <a:latin typeface="微软雅黑" panose="020B0503020204020204" pitchFamily="34" charset="-122"/>
                <a:ea typeface="微软雅黑" panose="020B0503020204020204" pitchFamily="34" charset="-122"/>
              </a:rPr>
              <a:t>物理</a:t>
            </a:r>
            <a:endParaRPr lang="en-US" altLang="zh-CN" dirty="0" smtClean="0">
              <a:solidFill>
                <a:schemeClr val="tx2">
                  <a:lumMod val="65000"/>
                  <a:lumOff val="35000"/>
                </a:schemeClr>
              </a:solidFill>
              <a:latin typeface="微软雅黑" panose="020B0503020204020204" pitchFamily="34" charset="-122"/>
              <a:ea typeface="微软雅黑" panose="020B0503020204020204" pitchFamily="34" charset="-122"/>
            </a:endParaRPr>
          </a:p>
          <a:p>
            <a:pPr algn="ctr"/>
            <a:r>
              <a:rPr lang="zh-CN" altLang="en-US" dirty="0" smtClean="0">
                <a:solidFill>
                  <a:schemeClr val="tx2">
                    <a:lumMod val="65000"/>
                    <a:lumOff val="35000"/>
                  </a:schemeClr>
                </a:solidFill>
                <a:latin typeface="微软雅黑" panose="020B0503020204020204" pitchFamily="34" charset="-122"/>
                <a:ea typeface="微软雅黑" panose="020B0503020204020204" pitchFamily="34" charset="-122"/>
              </a:rPr>
              <a:t>机</a:t>
            </a:r>
          </a:p>
        </p:txBody>
      </p:sp>
      <p:sp>
        <p:nvSpPr>
          <p:cNvPr id="27" name="椭圆 26"/>
          <p:cNvSpPr/>
          <p:nvPr/>
        </p:nvSpPr>
        <p:spPr bwMode="auto">
          <a:xfrm>
            <a:off x="5580112" y="960482"/>
            <a:ext cx="749300" cy="820982"/>
          </a:xfrm>
          <a:prstGeom prst="ellipse">
            <a:avLst/>
          </a:prstGeom>
          <a:solidFill>
            <a:schemeClr val="accent6">
              <a:lumMod val="60000"/>
              <a:lumOff val="40000"/>
            </a:schemeClr>
          </a:solidFill>
          <a:ln w="28575" cap="flat" cmpd="sng" algn="ctr">
            <a:solidFill>
              <a:schemeClr val="accent6">
                <a:lumMod val="60000"/>
                <a:lumOff val="40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i="0" u="none" strike="noStrike" normalizeH="0" baseline="0" smtClean="0">
              <a:ln w="0"/>
              <a:effectLst>
                <a:outerShdw blurRad="38100" dist="19050" dir="2700000" algn="tl" rotWithShape="0">
                  <a:schemeClr val="dk1">
                    <a:alpha val="40000"/>
                  </a:schemeClr>
                </a:outerShdw>
              </a:effectLst>
              <a:latin typeface="Arial" charset="0"/>
              <a:ea typeface="黑体" pitchFamily="2" charset="-122"/>
            </a:endParaRPr>
          </a:p>
        </p:txBody>
      </p:sp>
      <p:sp>
        <p:nvSpPr>
          <p:cNvPr id="30" name="文本框 29"/>
          <p:cNvSpPr txBox="1"/>
          <p:nvPr/>
        </p:nvSpPr>
        <p:spPr>
          <a:xfrm>
            <a:off x="5630726" y="1014215"/>
            <a:ext cx="648072" cy="646331"/>
          </a:xfrm>
          <a:prstGeom prst="rect">
            <a:avLst/>
          </a:prstGeom>
          <a:noFill/>
        </p:spPr>
        <p:txBody>
          <a:bodyPr wrap="square" rtlCol="0">
            <a:spAutoFit/>
          </a:bodyPr>
          <a:lstStyle/>
          <a:p>
            <a:pPr algn="ctr"/>
            <a:r>
              <a:rPr lang="zh-CN" altLang="en-US" dirty="0" smtClean="0">
                <a:solidFill>
                  <a:schemeClr val="tx2">
                    <a:lumMod val="65000"/>
                    <a:lumOff val="35000"/>
                  </a:schemeClr>
                </a:solidFill>
                <a:latin typeface="微软雅黑" panose="020B0503020204020204" pitchFamily="34" charset="-122"/>
                <a:ea typeface="微软雅黑" panose="020B0503020204020204" pitchFamily="34" charset="-122"/>
              </a:rPr>
              <a:t>虚拟机</a:t>
            </a:r>
          </a:p>
        </p:txBody>
      </p:sp>
      <p:sp>
        <p:nvSpPr>
          <p:cNvPr id="18" name="矩形 17"/>
          <p:cNvSpPr/>
          <p:nvPr/>
        </p:nvSpPr>
        <p:spPr>
          <a:xfrm>
            <a:off x="5580112" y="3908680"/>
            <a:ext cx="3489928" cy="1292662"/>
          </a:xfrm>
          <a:prstGeom prst="rect">
            <a:avLst/>
          </a:prstGeom>
        </p:spPr>
        <p:txBody>
          <a:bodyPr wrap="square">
            <a:spAutoFit/>
          </a:bodyPr>
          <a:lstStyle/>
          <a:p>
            <a:pPr>
              <a:lnSpc>
                <a:spcPct val="130000"/>
              </a:lnSpc>
            </a:pPr>
            <a:r>
              <a:rPr lang="zh-CN" altLang="en-US" sz="1200" dirty="0">
                <a:latin typeface="Segoe UI Black" panose="020B0A02040204020203" pitchFamily="34" charset="0"/>
                <a:cs typeface="Segoe UI Black" panose="020B0A02040204020203" pitchFamily="34" charset="0"/>
              </a:rPr>
              <a:t>目前共计分配各类虚拟主机 1492 个（平台自用用 80 个，用户</a:t>
            </a:r>
            <a:r>
              <a:rPr lang="zh-CN" altLang="en-US" sz="1200" dirty="0" smtClean="0">
                <a:latin typeface="Segoe UI Black" panose="020B0A02040204020203" pitchFamily="34" charset="0"/>
                <a:cs typeface="Segoe UI Black" panose="020B0A02040204020203" pitchFamily="34" charset="0"/>
              </a:rPr>
              <a:t>使用 </a:t>
            </a:r>
            <a:r>
              <a:rPr lang="zh-CN" altLang="en-US" sz="1200" dirty="0">
                <a:latin typeface="Segoe UI Black" panose="020B0A02040204020203" pitchFamily="34" charset="0"/>
                <a:cs typeface="Segoe UI Black" panose="020B0A02040204020203" pitchFamily="34" charset="0"/>
              </a:rPr>
              <a:t>1412 个），vCPU 8060 核，内存 16516Gb，虚拟机同物理主机</a:t>
            </a:r>
            <a:r>
              <a:rPr lang="zh-CN" altLang="en-US" sz="1200" dirty="0" smtClean="0">
                <a:latin typeface="Segoe UI Black" panose="020B0A02040204020203" pitchFamily="34" charset="0"/>
                <a:cs typeface="Segoe UI Black" panose="020B0A02040204020203" pitchFamily="34" charset="0"/>
              </a:rPr>
              <a:t>的CPU </a:t>
            </a:r>
            <a:r>
              <a:rPr lang="zh-CN" altLang="en-US" sz="1200" dirty="0">
                <a:latin typeface="Segoe UI Black" panose="020B0A02040204020203" pitchFamily="34" charset="0"/>
                <a:cs typeface="Segoe UI Black" panose="020B0A02040204020203" pitchFamily="34" charset="0"/>
              </a:rPr>
              <a:t>核数比为 2.3:1，虚拟机同物理主机的内存比为 0.86:1，虚拟机</a:t>
            </a:r>
            <a:r>
              <a:rPr lang="zh-CN" altLang="en-US" sz="1200" dirty="0" smtClean="0">
                <a:latin typeface="Segoe UI Black" panose="020B0A02040204020203" pitchFamily="34" charset="0"/>
                <a:cs typeface="Segoe UI Black" panose="020B0A02040204020203" pitchFamily="34" charset="0"/>
              </a:rPr>
              <a:t>同物理</a:t>
            </a:r>
            <a:r>
              <a:rPr lang="zh-CN" altLang="en-US" sz="1200" dirty="0">
                <a:latin typeface="Segoe UI Black" panose="020B0A02040204020203" pitchFamily="34" charset="0"/>
                <a:cs typeface="Segoe UI Black" panose="020B0A02040204020203" pitchFamily="34" charset="0"/>
              </a:rPr>
              <a:t>机的数量比为 7.2:</a:t>
            </a:r>
            <a:r>
              <a:rPr lang="zh-CN" altLang="en-US" sz="1200" dirty="0" smtClean="0">
                <a:latin typeface="Segoe UI Black" panose="020B0A02040204020203" pitchFamily="34" charset="0"/>
                <a:cs typeface="Segoe UI Black" panose="020B0A02040204020203" pitchFamily="34" charset="0"/>
              </a:rPr>
              <a:t>1</a:t>
            </a:r>
            <a:endParaRPr lang="zh-CN" altLang="en-US" sz="1200" dirty="0">
              <a:latin typeface="Segoe UI Black" panose="020B0A02040204020203" pitchFamily="34" charset="0"/>
              <a:cs typeface="Segoe UI Black" panose="020B0A02040204020203" pitchFamily="34" charset="0"/>
            </a:endParaRPr>
          </a:p>
        </p:txBody>
      </p:sp>
      <p:sp>
        <p:nvSpPr>
          <p:cNvPr id="32" name="矩形标注 31"/>
          <p:cNvSpPr/>
          <p:nvPr/>
        </p:nvSpPr>
        <p:spPr bwMode="auto">
          <a:xfrm>
            <a:off x="3635897" y="1751111"/>
            <a:ext cx="1768795" cy="2873430"/>
          </a:xfrm>
          <a:prstGeom prst="wedgeRectCallout">
            <a:avLst>
              <a:gd name="adj1" fmla="val 40434"/>
              <a:gd name="adj2" fmla="val -56972"/>
            </a:avLst>
          </a:prstGeom>
          <a:solidFill>
            <a:schemeClr val="bg1"/>
          </a:solidFill>
          <a:ln w="28575" cap="flat" cmpd="sng" algn="ctr">
            <a:solidFill>
              <a:srgbClr val="FF0000"/>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defTabSz="914400" eaLnBrk="0" fontAlgn="base" hangingPunct="0">
              <a:lnSpc>
                <a:spcPct val="125000"/>
              </a:lnSpc>
              <a:spcBef>
                <a:spcPct val="50000"/>
              </a:spcBef>
              <a:spcAft>
                <a:spcPct val="0"/>
              </a:spcAft>
            </a:pPr>
            <a:r>
              <a:rPr lang="en-US" altLang="zh-CN" sz="1400" b="1" dirty="0" smtClean="0">
                <a:latin typeface="Segoe UI Black" panose="020B0A02040204020203" pitchFamily="34" charset="0"/>
                <a:ea typeface="Segoe UI Black" panose="020B0A02040204020203" pitchFamily="34" charset="0"/>
                <a:cs typeface="Segoe UI Black" panose="020B0A02040204020203" pitchFamily="34" charset="0"/>
              </a:rPr>
              <a:t>1. </a:t>
            </a:r>
            <a:r>
              <a:rPr lang="zh-CN" altLang="en-US" sz="1400" b="1" dirty="0" smtClean="0">
                <a:latin typeface="Segoe UI Black" panose="020B0A02040204020203" pitchFamily="34" charset="0"/>
                <a:cs typeface="Segoe UI Black" panose="020B0A02040204020203" pitchFamily="34" charset="0"/>
              </a:rPr>
              <a:t>虚拟机</a:t>
            </a:r>
            <a:r>
              <a:rPr lang="zh-CN" altLang="en-US" sz="1400" b="1" dirty="0">
                <a:latin typeface="Segoe UI Black" panose="020B0A02040204020203" pitchFamily="34" charset="0"/>
                <a:cs typeface="Segoe UI Black" panose="020B0A02040204020203" pitchFamily="34" charset="0"/>
              </a:rPr>
              <a:t>主机无用户自助管理</a:t>
            </a:r>
            <a:r>
              <a:rPr lang="zh-CN" altLang="en-US" sz="1400" b="1" dirty="0" smtClean="0">
                <a:latin typeface="Segoe UI Black" panose="020B0A02040204020203" pitchFamily="34" charset="0"/>
                <a:cs typeface="Segoe UI Black" panose="020B0A02040204020203" pitchFamily="34" charset="0"/>
              </a:rPr>
              <a:t>功能</a:t>
            </a:r>
            <a:endParaRPr lang="zh-CN" altLang="en-US" sz="1400" b="1" dirty="0">
              <a:latin typeface="Segoe UI Black" panose="020B0A02040204020203" pitchFamily="34" charset="0"/>
              <a:cs typeface="Segoe UI Black" panose="020B0A02040204020203" pitchFamily="34" charset="0"/>
            </a:endParaRPr>
          </a:p>
          <a:p>
            <a:pPr defTabSz="914400" eaLnBrk="0" fontAlgn="base" hangingPunct="0">
              <a:lnSpc>
                <a:spcPct val="125000"/>
              </a:lnSpc>
              <a:spcBef>
                <a:spcPct val="50000"/>
              </a:spcBef>
              <a:spcAft>
                <a:spcPct val="0"/>
              </a:spcAft>
            </a:pPr>
            <a:r>
              <a:rPr lang="en-US" altLang="zh-CN" sz="1400" b="1" dirty="0" smtClean="0">
                <a:latin typeface="Segoe UI Black" panose="020B0A02040204020203" pitchFamily="34" charset="0"/>
                <a:ea typeface="Segoe UI Black" panose="020B0A02040204020203" pitchFamily="34" charset="0"/>
                <a:cs typeface="Segoe UI Black" panose="020B0A02040204020203" pitchFamily="34" charset="0"/>
              </a:rPr>
              <a:t>2. </a:t>
            </a:r>
            <a:r>
              <a:rPr lang="zh-CN" altLang="en-US" sz="1400" b="1" dirty="0" smtClean="0">
                <a:latin typeface="Segoe UI Black" panose="020B0A02040204020203" pitchFamily="34" charset="0"/>
                <a:cs typeface="Segoe UI Black" panose="020B0A02040204020203" pitchFamily="34" charset="0"/>
              </a:rPr>
              <a:t>虚拟资源</a:t>
            </a:r>
            <a:r>
              <a:rPr lang="zh-CN" altLang="en-US" sz="1400" b="1" dirty="0">
                <a:latin typeface="Segoe UI Black" panose="020B0A02040204020203" pitchFamily="34" charset="0"/>
                <a:cs typeface="Segoe UI Black" panose="020B0A02040204020203" pitchFamily="34" charset="0"/>
              </a:rPr>
              <a:t>缺乏</a:t>
            </a:r>
            <a:r>
              <a:rPr lang="zh-CN" altLang="en-US" sz="1400" b="1" dirty="0" smtClean="0">
                <a:latin typeface="Segoe UI Black" panose="020B0A02040204020203" pitchFamily="34" charset="0"/>
                <a:cs typeface="Segoe UI Black" panose="020B0A02040204020203" pitchFamily="34" charset="0"/>
              </a:rPr>
              <a:t>自动化</a:t>
            </a:r>
            <a:r>
              <a:rPr lang="zh-CN" altLang="en-US" sz="1400" b="1" dirty="0">
                <a:latin typeface="Segoe UI Black" panose="020B0A02040204020203" pitchFamily="34" charset="0"/>
                <a:cs typeface="Segoe UI Black" panose="020B0A02040204020203" pitchFamily="34" charset="0"/>
              </a:rPr>
              <a:t>施工</a:t>
            </a:r>
            <a:r>
              <a:rPr lang="zh-CN" altLang="en-US" sz="1400" b="1" dirty="0" smtClean="0">
                <a:latin typeface="Segoe UI Black" panose="020B0A02040204020203" pitchFamily="34" charset="0"/>
                <a:cs typeface="Segoe UI Black" panose="020B0A02040204020203" pitchFamily="34" charset="0"/>
              </a:rPr>
              <a:t>管理</a:t>
            </a:r>
            <a:endParaRPr lang="zh-CN" altLang="en-US" sz="1400" b="1" dirty="0">
              <a:latin typeface="Segoe UI Black" panose="020B0A02040204020203" pitchFamily="34" charset="0"/>
              <a:cs typeface="Segoe UI Black" panose="020B0A02040204020203" pitchFamily="34" charset="0"/>
            </a:endParaRPr>
          </a:p>
          <a:p>
            <a:pPr defTabSz="914400" eaLnBrk="0" fontAlgn="base" hangingPunct="0">
              <a:lnSpc>
                <a:spcPct val="125000"/>
              </a:lnSpc>
              <a:spcBef>
                <a:spcPct val="50000"/>
              </a:spcBef>
              <a:spcAft>
                <a:spcPct val="0"/>
              </a:spcAft>
            </a:pPr>
            <a:r>
              <a:rPr lang="en-US" altLang="zh-CN" sz="1400" b="1" dirty="0" smtClean="0">
                <a:latin typeface="Segoe UI Black" panose="020B0A02040204020203" pitchFamily="34" charset="0"/>
                <a:ea typeface="Segoe UI Black" panose="020B0A02040204020203" pitchFamily="34" charset="0"/>
                <a:cs typeface="Segoe UI Black" panose="020B0A02040204020203" pitchFamily="34" charset="0"/>
              </a:rPr>
              <a:t>3. </a:t>
            </a:r>
            <a:r>
              <a:rPr lang="zh-CN" altLang="en-US" sz="1400" b="1" dirty="0" smtClean="0">
                <a:latin typeface="Segoe UI Black" panose="020B0A02040204020203" pitchFamily="34" charset="0"/>
                <a:cs typeface="Segoe UI Black" panose="020B0A02040204020203" pitchFamily="34" charset="0"/>
              </a:rPr>
              <a:t>缺少</a:t>
            </a:r>
            <a:r>
              <a:rPr lang="zh-CN" altLang="en-US" sz="1400" b="1" dirty="0">
                <a:latin typeface="Segoe UI Black" panose="020B0A02040204020203" pitchFamily="34" charset="0"/>
                <a:cs typeface="Segoe UI Black" panose="020B0A02040204020203" pitchFamily="34" charset="0"/>
              </a:rPr>
              <a:t>统一的资源计量计费</a:t>
            </a:r>
            <a:r>
              <a:rPr lang="zh-CN" altLang="en-US" sz="1400" b="1" dirty="0" smtClean="0">
                <a:latin typeface="Segoe UI Black" panose="020B0A02040204020203" pitchFamily="34" charset="0"/>
                <a:cs typeface="Segoe UI Black" panose="020B0A02040204020203" pitchFamily="34" charset="0"/>
              </a:rPr>
              <a:t>管理</a:t>
            </a:r>
            <a:endParaRPr lang="zh-CN" altLang="en-US" sz="1400" b="1" dirty="0">
              <a:latin typeface="Segoe UI Black" panose="020B0A02040204020203" pitchFamily="34" charset="0"/>
              <a:cs typeface="Segoe UI Black" panose="020B0A02040204020203" pitchFamily="34" charset="0"/>
            </a:endParaRPr>
          </a:p>
          <a:p>
            <a:pPr defTabSz="914400" eaLnBrk="0" fontAlgn="base" hangingPunct="0">
              <a:lnSpc>
                <a:spcPct val="125000"/>
              </a:lnSpc>
              <a:spcBef>
                <a:spcPct val="50000"/>
              </a:spcBef>
              <a:spcAft>
                <a:spcPct val="0"/>
              </a:spcAft>
            </a:pPr>
            <a:r>
              <a:rPr lang="en-US" altLang="zh-CN" sz="1400" b="1" dirty="0" smtClean="0">
                <a:latin typeface="Segoe UI Black" panose="020B0A02040204020203" pitchFamily="34" charset="0"/>
                <a:ea typeface="Segoe UI Black" panose="020B0A02040204020203" pitchFamily="34" charset="0"/>
                <a:cs typeface="Segoe UI Black" panose="020B0A02040204020203" pitchFamily="34" charset="0"/>
              </a:rPr>
              <a:t>4. </a:t>
            </a:r>
            <a:r>
              <a:rPr lang="zh-CN" altLang="en-US" sz="1400" b="1" dirty="0" smtClean="0">
                <a:latin typeface="Segoe UI Black" panose="020B0A02040204020203" pitchFamily="34" charset="0"/>
                <a:cs typeface="Segoe UI Black" panose="020B0A02040204020203" pitchFamily="34" charset="0"/>
              </a:rPr>
              <a:t>虚拟机动态扩展性较差</a:t>
            </a:r>
            <a:endParaRPr lang="zh-CN" altLang="en-US" sz="1400" b="1" dirty="0">
              <a:latin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58693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存储现状及问题分析</a:t>
            </a:r>
            <a:endParaRPr lang="zh-CN" altLang="en-US" dirty="0"/>
          </a:p>
        </p:txBody>
      </p:sp>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1585" y="2078665"/>
            <a:ext cx="1995284" cy="2274870"/>
          </a:xfrm>
          <a:prstGeom prst="rect">
            <a:avLst/>
          </a:prstGeom>
        </p:spPr>
      </p:pic>
      <p:sp>
        <p:nvSpPr>
          <p:cNvPr id="7" name="文本框 6"/>
          <p:cNvSpPr txBox="1"/>
          <p:nvPr/>
        </p:nvSpPr>
        <p:spPr>
          <a:xfrm>
            <a:off x="-179453" y="1546942"/>
            <a:ext cx="2647330" cy="369332"/>
          </a:xfrm>
          <a:prstGeom prst="rect">
            <a:avLst/>
          </a:prstGeom>
          <a:noFill/>
        </p:spPr>
        <p:txBody>
          <a:bodyPr wrap="square" rtlCol="0">
            <a:spAutoFit/>
          </a:bodyPr>
          <a:lstStyle/>
          <a:p>
            <a:pPr algn="ctr"/>
            <a:r>
              <a:rPr lang="zh-CN" altLang="en-US" b="1" dirty="0" smtClean="0">
                <a:solidFill>
                  <a:schemeClr val="accent6"/>
                </a:solidFill>
                <a:latin typeface="微软雅黑" panose="020B0503020204020204" pitchFamily="34" charset="-122"/>
                <a:ea typeface="微软雅黑" panose="020B0503020204020204" pitchFamily="34" charset="-122"/>
              </a:rPr>
              <a:t>存储</a:t>
            </a:r>
          </a:p>
        </p:txBody>
      </p:sp>
      <p:sp>
        <p:nvSpPr>
          <p:cNvPr id="23" name="文本框 22"/>
          <p:cNvSpPr txBox="1"/>
          <p:nvPr/>
        </p:nvSpPr>
        <p:spPr>
          <a:xfrm>
            <a:off x="3849874" y="1093594"/>
            <a:ext cx="1254341" cy="369332"/>
          </a:xfrm>
          <a:prstGeom prst="rect">
            <a:avLst/>
          </a:prstGeom>
          <a:noFill/>
        </p:spPr>
        <p:txBody>
          <a:bodyPr wrap="square" rtlCol="0">
            <a:spAutoFit/>
          </a:bodyPr>
          <a:lstStyle/>
          <a:p>
            <a:r>
              <a:rPr lang="zh-CN" altLang="en-US" dirty="0" smtClean="0">
                <a:solidFill>
                  <a:schemeClr val="accent6"/>
                </a:solidFill>
                <a:latin typeface="微软雅黑" panose="020B0503020204020204" pitchFamily="34" charset="-122"/>
                <a:ea typeface="微软雅黑" panose="020B0503020204020204" pitchFamily="34" charset="-122"/>
              </a:rPr>
              <a:t>共计</a:t>
            </a:r>
            <a:r>
              <a:rPr lang="en-US" altLang="zh-CN" dirty="0" smtClean="0">
                <a:solidFill>
                  <a:schemeClr val="accent6"/>
                </a:solidFill>
                <a:latin typeface="微软雅黑" panose="020B0503020204020204" pitchFamily="34" charset="-122"/>
                <a:ea typeface="微软雅黑" panose="020B0503020204020204" pitchFamily="34" charset="-122"/>
              </a:rPr>
              <a:t>38</a:t>
            </a:r>
            <a:r>
              <a:rPr lang="zh-CN" altLang="en-US" dirty="0" smtClean="0">
                <a:solidFill>
                  <a:schemeClr val="accent6"/>
                </a:solidFill>
                <a:latin typeface="微软雅黑" panose="020B0503020204020204" pitchFamily="34" charset="-122"/>
                <a:ea typeface="微软雅黑" panose="020B0503020204020204" pitchFamily="34" charset="-122"/>
              </a:rPr>
              <a:t>台</a:t>
            </a:r>
          </a:p>
        </p:txBody>
      </p:sp>
      <p:pic>
        <p:nvPicPr>
          <p:cNvPr id="28" name="图片 2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8804" y="1057701"/>
            <a:ext cx="538803" cy="614302"/>
          </a:xfrm>
          <a:prstGeom prst="rect">
            <a:avLst/>
          </a:prstGeom>
        </p:spPr>
      </p:pic>
      <p:pic>
        <p:nvPicPr>
          <p:cNvPr id="31" name="图片 3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72850" y="947135"/>
            <a:ext cx="487500" cy="752405"/>
          </a:xfrm>
          <a:prstGeom prst="rect">
            <a:avLst/>
          </a:prstGeom>
        </p:spPr>
      </p:pic>
      <p:pic>
        <p:nvPicPr>
          <p:cNvPr id="34" name="图片 33"/>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62904" y="577766"/>
            <a:ext cx="1053696" cy="1201344"/>
          </a:xfrm>
          <a:prstGeom prst="rect">
            <a:avLst/>
          </a:prstGeom>
        </p:spPr>
      </p:pic>
      <p:sp>
        <p:nvSpPr>
          <p:cNvPr id="37" name="文本框 36"/>
          <p:cNvSpPr txBox="1"/>
          <p:nvPr/>
        </p:nvSpPr>
        <p:spPr>
          <a:xfrm>
            <a:off x="4067944" y="1984790"/>
            <a:ext cx="1825954" cy="369332"/>
          </a:xfrm>
          <a:prstGeom prst="rect">
            <a:avLst/>
          </a:prstGeom>
          <a:noFill/>
        </p:spPr>
        <p:txBody>
          <a:bodyPr wrap="square" rtlCol="0">
            <a:spAutoFit/>
          </a:bodyPr>
          <a:lstStyle/>
          <a:p>
            <a:r>
              <a:rPr lang="zh-CN" altLang="en-US" dirty="0" smtClean="0">
                <a:solidFill>
                  <a:schemeClr val="accent6"/>
                </a:solidFill>
                <a:latin typeface="微软雅黑" panose="020B0503020204020204" pitchFamily="34" charset="-122"/>
                <a:ea typeface="微软雅黑" panose="020B0503020204020204" pitchFamily="34" charset="-122"/>
              </a:rPr>
              <a:t>教育厅托管</a:t>
            </a:r>
            <a:r>
              <a:rPr lang="en-US" altLang="zh-CN" dirty="0" smtClean="0">
                <a:solidFill>
                  <a:schemeClr val="accent6"/>
                </a:solidFill>
                <a:latin typeface="微软雅黑" panose="020B0503020204020204" pitchFamily="34" charset="-122"/>
                <a:ea typeface="微软雅黑" panose="020B0503020204020204" pitchFamily="34" charset="-122"/>
              </a:rPr>
              <a:t>4</a:t>
            </a:r>
            <a:r>
              <a:rPr lang="zh-CN" altLang="en-US" dirty="0" smtClean="0">
                <a:solidFill>
                  <a:schemeClr val="accent6"/>
                </a:solidFill>
                <a:latin typeface="微软雅黑" panose="020B0503020204020204" pitchFamily="34" charset="-122"/>
                <a:ea typeface="微软雅黑" panose="020B0503020204020204" pitchFamily="34" charset="-122"/>
              </a:rPr>
              <a:t>台</a:t>
            </a:r>
          </a:p>
        </p:txBody>
      </p:sp>
      <p:pic>
        <p:nvPicPr>
          <p:cNvPr id="25" name="图片 2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649053" y="1815339"/>
            <a:ext cx="1103038" cy="865607"/>
          </a:xfrm>
          <a:prstGeom prst="rect">
            <a:avLst/>
          </a:prstGeom>
        </p:spPr>
      </p:pic>
      <p:sp>
        <p:nvSpPr>
          <p:cNvPr id="38" name="文本框 37"/>
          <p:cNvSpPr txBox="1"/>
          <p:nvPr/>
        </p:nvSpPr>
        <p:spPr>
          <a:xfrm>
            <a:off x="2926393" y="3001097"/>
            <a:ext cx="867915" cy="461665"/>
          </a:xfrm>
          <a:prstGeom prst="rect">
            <a:avLst/>
          </a:prstGeom>
          <a:solidFill>
            <a:schemeClr val="accent6">
              <a:lumMod val="40000"/>
              <a:lumOff val="60000"/>
            </a:schemeClr>
          </a:solidFill>
        </p:spPr>
        <p:txBody>
          <a:bodyPr wrap="square" rtlCol="0">
            <a:spAutoFit/>
          </a:bodyPr>
          <a:lstStyle/>
          <a:p>
            <a:pPr algn="ctr"/>
            <a:r>
              <a:rPr lang="en-US" altLang="zh-CN" sz="2400" dirty="0" smtClean="0">
                <a:solidFill>
                  <a:schemeClr val="tx2"/>
                </a:solidFill>
                <a:latin typeface="微软雅黑" panose="020B0503020204020204" pitchFamily="34" charset="-122"/>
                <a:ea typeface="微软雅黑" panose="020B0503020204020204" pitchFamily="34" charset="-122"/>
              </a:rPr>
              <a:t>.ISO</a:t>
            </a:r>
            <a:endParaRPr lang="zh-CN" altLang="en-US" sz="2400" dirty="0" smtClean="0">
              <a:solidFill>
                <a:schemeClr val="tx2"/>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4169063" y="3016718"/>
            <a:ext cx="2150173" cy="369332"/>
          </a:xfrm>
          <a:prstGeom prst="rect">
            <a:avLst/>
          </a:prstGeom>
          <a:noFill/>
        </p:spPr>
        <p:txBody>
          <a:bodyPr wrap="square" rtlCol="0">
            <a:spAutoFit/>
          </a:bodyPr>
          <a:lstStyle/>
          <a:p>
            <a:r>
              <a:rPr lang="zh-CN" altLang="en-US" dirty="0">
                <a:solidFill>
                  <a:schemeClr val="accent6"/>
                </a:solidFill>
                <a:latin typeface="微软雅黑" panose="020B0503020204020204" pitchFamily="34" charset="-122"/>
                <a:ea typeface="微软雅黑" panose="020B0503020204020204" pitchFamily="34" charset="-122"/>
              </a:rPr>
              <a:t>镜像</a:t>
            </a:r>
            <a:r>
              <a:rPr lang="zh-CN" altLang="en-US" dirty="0" smtClean="0">
                <a:solidFill>
                  <a:schemeClr val="accent6"/>
                </a:solidFill>
                <a:latin typeface="微软雅黑" panose="020B0503020204020204" pitchFamily="34" charset="-122"/>
                <a:ea typeface="微软雅黑" panose="020B0503020204020204" pitchFamily="34" charset="-122"/>
              </a:rPr>
              <a:t>文件存储</a:t>
            </a:r>
            <a:r>
              <a:rPr lang="en-US" altLang="zh-CN" dirty="0" smtClean="0">
                <a:solidFill>
                  <a:schemeClr val="accent6"/>
                </a:solidFill>
                <a:latin typeface="微软雅黑" panose="020B0503020204020204" pitchFamily="34" charset="-122"/>
                <a:ea typeface="微软雅黑" panose="020B0503020204020204" pitchFamily="34" charset="-122"/>
              </a:rPr>
              <a:t>11</a:t>
            </a:r>
            <a:r>
              <a:rPr lang="zh-CN" altLang="en-US" dirty="0" smtClean="0">
                <a:solidFill>
                  <a:schemeClr val="accent6"/>
                </a:solidFill>
                <a:latin typeface="微软雅黑" panose="020B0503020204020204" pitchFamily="34" charset="-122"/>
                <a:ea typeface="微软雅黑" panose="020B0503020204020204" pitchFamily="34" charset="-122"/>
              </a:rPr>
              <a:t>台</a:t>
            </a:r>
          </a:p>
        </p:txBody>
      </p:sp>
      <p:pic>
        <p:nvPicPr>
          <p:cNvPr id="41" name="图片 4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011991" y="3779409"/>
            <a:ext cx="674730" cy="769276"/>
          </a:xfrm>
          <a:prstGeom prst="rect">
            <a:avLst/>
          </a:prstGeom>
        </p:spPr>
      </p:pic>
      <p:sp>
        <p:nvSpPr>
          <p:cNvPr id="42" name="文本框 41"/>
          <p:cNvSpPr txBox="1"/>
          <p:nvPr/>
        </p:nvSpPr>
        <p:spPr>
          <a:xfrm>
            <a:off x="3116601" y="3971050"/>
            <a:ext cx="624219" cy="369332"/>
          </a:xfrm>
          <a:prstGeom prst="rect">
            <a:avLst/>
          </a:prstGeom>
          <a:noFill/>
        </p:spPr>
        <p:txBody>
          <a:bodyPr wrap="square" rtlCol="0">
            <a:spAutoFit/>
          </a:bodyPr>
          <a:lstStyle/>
          <a:p>
            <a:r>
              <a:rPr lang="en-US" altLang="zh-CN" dirty="0" smtClean="0">
                <a:solidFill>
                  <a:schemeClr val="tx2"/>
                </a:solidFill>
                <a:latin typeface="微软雅黑" panose="020B0503020204020204" pitchFamily="34" charset="-122"/>
                <a:ea typeface="微软雅黑" panose="020B0503020204020204" pitchFamily="34" charset="-122"/>
              </a:rPr>
              <a:t>DB</a:t>
            </a:r>
            <a:endParaRPr lang="zh-CN" altLang="en-US" dirty="0" smtClean="0">
              <a:solidFill>
                <a:schemeClr val="tx2"/>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239412" y="3978708"/>
            <a:ext cx="2150173" cy="369332"/>
          </a:xfrm>
          <a:prstGeom prst="rect">
            <a:avLst/>
          </a:prstGeom>
          <a:noFill/>
        </p:spPr>
        <p:txBody>
          <a:bodyPr wrap="square" rtlCol="0">
            <a:spAutoFit/>
          </a:bodyPr>
          <a:lstStyle/>
          <a:p>
            <a:r>
              <a:rPr lang="zh-CN" altLang="en-US" dirty="0" smtClean="0">
                <a:solidFill>
                  <a:schemeClr val="accent6"/>
                </a:solidFill>
                <a:latin typeface="微软雅黑" panose="020B0503020204020204" pitchFamily="34" charset="-122"/>
                <a:ea typeface="微软雅黑" panose="020B0503020204020204" pitchFamily="34" charset="-122"/>
              </a:rPr>
              <a:t>数据库存储</a:t>
            </a:r>
            <a:r>
              <a:rPr lang="en-US" altLang="zh-CN" dirty="0" smtClean="0">
                <a:solidFill>
                  <a:schemeClr val="accent6"/>
                </a:solidFill>
                <a:latin typeface="微软雅黑" panose="020B0503020204020204" pitchFamily="34" charset="-122"/>
                <a:ea typeface="微软雅黑" panose="020B0503020204020204" pitchFamily="34" charset="-122"/>
              </a:rPr>
              <a:t>2</a:t>
            </a:r>
            <a:r>
              <a:rPr lang="zh-CN" altLang="en-US" dirty="0" smtClean="0">
                <a:solidFill>
                  <a:schemeClr val="accent6"/>
                </a:solidFill>
                <a:latin typeface="微软雅黑" panose="020B0503020204020204" pitchFamily="34" charset="-122"/>
                <a:ea typeface="微软雅黑" panose="020B0503020204020204" pitchFamily="34" charset="-122"/>
              </a:rPr>
              <a:t>台</a:t>
            </a:r>
          </a:p>
        </p:txBody>
      </p:sp>
      <p:sp>
        <p:nvSpPr>
          <p:cNvPr id="44" name="文本框 43"/>
          <p:cNvSpPr txBox="1"/>
          <p:nvPr/>
        </p:nvSpPr>
        <p:spPr>
          <a:xfrm>
            <a:off x="3784465" y="5022442"/>
            <a:ext cx="2150173" cy="369332"/>
          </a:xfrm>
          <a:prstGeom prst="rect">
            <a:avLst/>
          </a:prstGeom>
          <a:noFill/>
        </p:spPr>
        <p:txBody>
          <a:bodyPr wrap="square" rtlCol="0">
            <a:spAutoFit/>
          </a:bodyPr>
          <a:lstStyle/>
          <a:p>
            <a:r>
              <a:rPr lang="zh-CN" altLang="en-US" dirty="0" smtClean="0">
                <a:solidFill>
                  <a:schemeClr val="accent6"/>
                </a:solidFill>
                <a:latin typeface="微软雅黑" panose="020B0503020204020204" pitchFamily="34" charset="-122"/>
                <a:ea typeface="微软雅黑" panose="020B0503020204020204" pitchFamily="34" charset="-122"/>
              </a:rPr>
              <a:t>超算存储</a:t>
            </a:r>
            <a:r>
              <a:rPr lang="en-US" altLang="zh-CN" dirty="0" smtClean="0">
                <a:solidFill>
                  <a:schemeClr val="accent6"/>
                </a:solidFill>
                <a:latin typeface="微软雅黑" panose="020B0503020204020204" pitchFamily="34" charset="-122"/>
                <a:ea typeface="微软雅黑" panose="020B0503020204020204" pitchFamily="34" charset="-122"/>
              </a:rPr>
              <a:t>8</a:t>
            </a:r>
            <a:r>
              <a:rPr lang="zh-CN" altLang="en-US" dirty="0" smtClean="0">
                <a:solidFill>
                  <a:schemeClr val="accent6"/>
                </a:solidFill>
                <a:latin typeface="微软雅黑" panose="020B0503020204020204" pitchFamily="34" charset="-122"/>
                <a:ea typeface="微软雅黑" panose="020B0503020204020204" pitchFamily="34" charset="-122"/>
              </a:rPr>
              <a:t>台</a:t>
            </a:r>
          </a:p>
        </p:txBody>
      </p:sp>
      <p:pic>
        <p:nvPicPr>
          <p:cNvPr id="45" name="图片 4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376414" y="4800642"/>
            <a:ext cx="1216449" cy="1039018"/>
          </a:xfrm>
          <a:prstGeom prst="rect">
            <a:avLst/>
          </a:prstGeom>
        </p:spPr>
      </p:pic>
      <p:sp>
        <p:nvSpPr>
          <p:cNvPr id="54" name="文本框 53"/>
          <p:cNvSpPr txBox="1"/>
          <p:nvPr/>
        </p:nvSpPr>
        <p:spPr>
          <a:xfrm>
            <a:off x="293771" y="4399792"/>
            <a:ext cx="1767997" cy="738664"/>
          </a:xfrm>
          <a:prstGeom prst="rect">
            <a:avLst/>
          </a:prstGeom>
          <a:noFill/>
        </p:spPr>
        <p:txBody>
          <a:bodyPr wrap="square" rtlCol="0">
            <a:spAutoFit/>
          </a:bodyPr>
          <a:lstStyle/>
          <a:p>
            <a:r>
              <a:rPr lang="zh-CN" altLang="en-US" sz="1400" b="1" dirty="0" smtClean="0">
                <a:solidFill>
                  <a:schemeClr val="accent6"/>
                </a:solidFill>
                <a:latin typeface="微软雅黑" panose="020B0503020204020204" pitchFamily="34" charset="-122"/>
                <a:ea typeface="微软雅黑" panose="020B0503020204020204" pitchFamily="34" charset="-122"/>
              </a:rPr>
              <a:t>非核心存储、非结构化数据存储、未使用存储等共计</a:t>
            </a:r>
            <a:r>
              <a:rPr lang="en-US" altLang="zh-CN" sz="1400" b="1" dirty="0" smtClean="0">
                <a:solidFill>
                  <a:schemeClr val="accent6"/>
                </a:solidFill>
                <a:latin typeface="微软雅黑" panose="020B0503020204020204" pitchFamily="34" charset="-122"/>
                <a:ea typeface="微软雅黑" panose="020B0503020204020204" pitchFamily="34" charset="-122"/>
              </a:rPr>
              <a:t>7</a:t>
            </a:r>
            <a:r>
              <a:rPr lang="zh-CN" altLang="en-US" sz="1400" b="1" dirty="0" smtClean="0">
                <a:solidFill>
                  <a:schemeClr val="accent6"/>
                </a:solidFill>
                <a:latin typeface="微软雅黑" panose="020B0503020204020204" pitchFamily="34" charset="-122"/>
                <a:ea typeface="微软雅黑" panose="020B0503020204020204" pitchFamily="34" charset="-122"/>
              </a:rPr>
              <a:t>台</a:t>
            </a:r>
          </a:p>
        </p:txBody>
      </p:sp>
      <p:sp>
        <p:nvSpPr>
          <p:cNvPr id="55" name="矩形 54"/>
          <p:cNvSpPr/>
          <p:nvPr/>
        </p:nvSpPr>
        <p:spPr>
          <a:xfrm>
            <a:off x="6905096" y="2414419"/>
            <a:ext cx="1915376" cy="1569660"/>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marL="171450" indent="-171450">
              <a:lnSpc>
                <a:spcPct val="150000"/>
              </a:lnSpc>
              <a:buFont typeface="Wingdings" panose="05000000000000000000" pitchFamily="2" charset="2"/>
              <a:buChar char="u"/>
            </a:pPr>
            <a:r>
              <a:rPr lang="zh-CN" altLang="en-US" sz="1600" b="1" dirty="0" smtClean="0">
                <a:solidFill>
                  <a:srgbClr val="FF0000"/>
                </a:solidFill>
                <a:latin typeface="微软雅黑" panose="020B0503020204020204" pitchFamily="34" charset="-122"/>
                <a:ea typeface="微软雅黑" panose="020B0503020204020204" pitchFamily="34" charset="-122"/>
                <a:cs typeface="Segoe UI Black" panose="020B0A02040204020203" pitchFamily="34" charset="0"/>
              </a:rPr>
              <a:t>缺少存储资源池</a:t>
            </a:r>
            <a:endParaRPr lang="zh-CN" altLang="en-US" sz="1600" b="1" dirty="0">
              <a:solidFill>
                <a:srgbClr val="FF0000"/>
              </a:solidFill>
              <a:latin typeface="微软雅黑" panose="020B0503020204020204" pitchFamily="34" charset="-122"/>
              <a:ea typeface="微软雅黑" panose="020B0503020204020204" pitchFamily="34" charset="-122"/>
              <a:cs typeface="Segoe UI Black" panose="020B0A02040204020203" pitchFamily="34" charset="0"/>
            </a:endParaRPr>
          </a:p>
          <a:p>
            <a:pPr marL="171450" indent="-171450">
              <a:lnSpc>
                <a:spcPct val="150000"/>
              </a:lnSpc>
              <a:buFont typeface="Wingdings" panose="05000000000000000000" pitchFamily="2" charset="2"/>
              <a:buChar char="u"/>
            </a:pPr>
            <a:r>
              <a:rPr lang="zh-CN" altLang="en-US" sz="1600" b="1" dirty="0" smtClean="0">
                <a:solidFill>
                  <a:srgbClr val="FF0000"/>
                </a:solidFill>
                <a:latin typeface="微软雅黑" panose="020B0503020204020204" pitchFamily="34" charset="-122"/>
                <a:ea typeface="微软雅黑" panose="020B0503020204020204" pitchFamily="34" charset="-122"/>
                <a:cs typeface="Segoe UI Black" panose="020B0A02040204020203" pitchFamily="34" charset="0"/>
              </a:rPr>
              <a:t>缺少</a:t>
            </a:r>
            <a:r>
              <a:rPr lang="zh-CN" altLang="en-US" sz="1600" b="1" dirty="0">
                <a:solidFill>
                  <a:srgbClr val="FF0000"/>
                </a:solidFill>
                <a:latin typeface="微软雅黑" panose="020B0503020204020204" pitchFamily="34" charset="-122"/>
                <a:ea typeface="微软雅黑" panose="020B0503020204020204" pitchFamily="34" charset="-122"/>
                <a:cs typeface="Segoe UI Black" panose="020B0A02040204020203" pitchFamily="34" charset="0"/>
              </a:rPr>
              <a:t>存储设备集中管理和运维</a:t>
            </a:r>
            <a:r>
              <a:rPr lang="zh-CN" altLang="en-US" sz="1600" b="1" dirty="0" smtClean="0">
                <a:solidFill>
                  <a:srgbClr val="FF0000"/>
                </a:solidFill>
                <a:latin typeface="微软雅黑" panose="020B0503020204020204" pitchFamily="34" charset="-122"/>
                <a:ea typeface="微软雅黑" panose="020B0503020204020204" pitchFamily="34" charset="-122"/>
                <a:cs typeface="Segoe UI Black" panose="020B0A02040204020203" pitchFamily="34" charset="0"/>
              </a:rPr>
              <a:t>监控</a:t>
            </a:r>
            <a:endParaRPr lang="zh-CN" altLang="en-US" sz="1600" b="1" dirty="0">
              <a:solidFill>
                <a:srgbClr val="FF0000"/>
              </a:solidFill>
              <a:latin typeface="微软雅黑" panose="020B0503020204020204" pitchFamily="34" charset="-122"/>
              <a:ea typeface="微软雅黑" panose="020B0503020204020204" pitchFamily="34" charset="-122"/>
              <a:cs typeface="Segoe UI Black" panose="020B0A02040204020203" pitchFamily="34" charset="0"/>
            </a:endParaRPr>
          </a:p>
        </p:txBody>
      </p:sp>
      <p:pic>
        <p:nvPicPr>
          <p:cNvPr id="56" name="图片 5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393908" y="1235251"/>
            <a:ext cx="931757" cy="1006071"/>
          </a:xfrm>
          <a:prstGeom prst="rect">
            <a:avLst/>
          </a:prstGeom>
        </p:spPr>
      </p:pic>
    </p:spTree>
    <p:extLst>
      <p:ext uri="{BB962C8B-B14F-4D97-AF65-F5344CB8AC3E}">
        <p14:creationId xmlns:p14="http://schemas.microsoft.com/office/powerpoint/2010/main" val="141248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备份</a:t>
            </a:r>
            <a:r>
              <a:rPr lang="zh-CN" altLang="en-US" dirty="0" smtClean="0"/>
              <a:t>现状及问题分析</a:t>
            </a:r>
            <a:endParaRPr lang="zh-CN" altLang="en-US" dirty="0"/>
          </a:p>
        </p:txBody>
      </p:sp>
      <p:sp>
        <p:nvSpPr>
          <p:cNvPr id="26" name="流程图: 磁盘 25"/>
          <p:cNvSpPr/>
          <p:nvPr/>
        </p:nvSpPr>
        <p:spPr bwMode="auto">
          <a:xfrm>
            <a:off x="6104590" y="1618544"/>
            <a:ext cx="738763" cy="1149372"/>
          </a:xfrm>
          <a:prstGeom prst="flowChartMagneticDisk">
            <a:avLst/>
          </a:prstGeom>
          <a:ln>
            <a:solidFill>
              <a:schemeClr val="tx2">
                <a:lumMod val="50000"/>
                <a:lumOff val="50000"/>
              </a:schemeClr>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i="0" u="none" strike="noStrike" normalizeH="0" baseline="0" smtClean="0">
              <a:ln w="0"/>
              <a:solidFill>
                <a:schemeClr val="tx2"/>
              </a:solidFill>
              <a:effectLst>
                <a:outerShdw blurRad="38100" dist="25400" dir="5400000" algn="ctr" rotWithShape="0">
                  <a:srgbClr val="6E747A">
                    <a:alpha val="43000"/>
                  </a:srgbClr>
                </a:outerShdw>
              </a:effectLst>
              <a:latin typeface="Arial" charset="0"/>
              <a:ea typeface="黑体" pitchFamily="2" charset="-122"/>
            </a:endParaRPr>
          </a:p>
        </p:txBody>
      </p:sp>
      <p:sp>
        <p:nvSpPr>
          <p:cNvPr id="27" name="流程图: 磁盘 26"/>
          <p:cNvSpPr/>
          <p:nvPr/>
        </p:nvSpPr>
        <p:spPr bwMode="auto">
          <a:xfrm>
            <a:off x="7184710" y="1618544"/>
            <a:ext cx="738763" cy="1149372"/>
          </a:xfrm>
          <a:prstGeom prst="flowChartMagneticDisk">
            <a:avLst/>
          </a:prstGeom>
          <a:ln>
            <a:solidFill>
              <a:schemeClr val="tx2">
                <a:lumMod val="50000"/>
                <a:lumOff val="50000"/>
              </a:schemeClr>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i="0" u="none" strike="noStrike" normalizeH="0" baseline="0" smtClean="0">
              <a:ln w="0"/>
              <a:solidFill>
                <a:schemeClr val="tx2"/>
              </a:solidFill>
              <a:effectLst>
                <a:outerShdw blurRad="38100" dist="25400" dir="5400000" algn="ctr" rotWithShape="0">
                  <a:srgbClr val="6E747A">
                    <a:alpha val="43000"/>
                  </a:srgbClr>
                </a:outerShdw>
              </a:effectLst>
              <a:latin typeface="Arial" charset="0"/>
              <a:ea typeface="黑体" pitchFamily="2" charset="-122"/>
            </a:endParaRPr>
          </a:p>
        </p:txBody>
      </p:sp>
      <p:cxnSp>
        <p:nvCxnSpPr>
          <p:cNvPr id="29" name="肘形连接符 28"/>
          <p:cNvCxnSpPr>
            <a:stCxn id="26" idx="1"/>
            <a:endCxn id="27" idx="1"/>
          </p:cNvCxnSpPr>
          <p:nvPr/>
        </p:nvCxnSpPr>
        <p:spPr bwMode="auto">
          <a:xfrm rot="5400000" flipH="1" flipV="1">
            <a:off x="7013141" y="1078484"/>
            <a:ext cx="14480" cy="1080120"/>
          </a:xfrm>
          <a:prstGeom prst="bentConnector3">
            <a:avLst>
              <a:gd name="adj1" fmla="val 1299126"/>
            </a:avLst>
          </a:prstGeom>
          <a:ln>
            <a:solidFill>
              <a:schemeClr val="tx2">
                <a:lumMod val="50000"/>
                <a:lumOff val="50000"/>
              </a:schemeClr>
            </a:solidFill>
            <a:prstDash val="sysDot"/>
            <a:headEnd type="none" w="med" len="med"/>
            <a:tailEnd type="triangle"/>
          </a:ln>
          <a:extLst/>
        </p:spPr>
        <p:style>
          <a:lnRef idx="2">
            <a:schemeClr val="accent2"/>
          </a:lnRef>
          <a:fillRef idx="1">
            <a:schemeClr val="lt1"/>
          </a:fillRef>
          <a:effectRef idx="0">
            <a:schemeClr val="accent2"/>
          </a:effectRef>
          <a:fontRef idx="minor">
            <a:schemeClr val="dk1"/>
          </a:fontRef>
        </p:style>
      </p:cxnSp>
      <p:sp>
        <p:nvSpPr>
          <p:cNvPr id="4" name="矩形 3"/>
          <p:cNvSpPr/>
          <p:nvPr/>
        </p:nvSpPr>
        <p:spPr>
          <a:xfrm>
            <a:off x="5356360" y="2862505"/>
            <a:ext cx="3328043" cy="1477328"/>
          </a:xfrm>
          <a:prstGeom prst="rect">
            <a:avLst/>
          </a:prstGeom>
        </p:spPr>
        <p:txBody>
          <a:bodyPr wrap="square">
            <a:spAutoFit/>
          </a:bodyPr>
          <a:lstStyle/>
          <a:p>
            <a:pPr>
              <a:lnSpc>
                <a:spcPct val="150000"/>
              </a:lnSpc>
            </a:pPr>
            <a:r>
              <a:rPr lang="zh-CN" altLang="en-US" sz="1200" dirty="0" smtClean="0">
                <a:solidFill>
                  <a:schemeClr val="accent2">
                    <a:lumMod val="75000"/>
                  </a:schemeClr>
                </a:solidFill>
                <a:latin typeface="Segoe UI Black" panose="020B0A02040204020203" pitchFamily="34" charset="0"/>
                <a:cs typeface="Segoe UI Black" panose="020B0A02040204020203" pitchFamily="34" charset="0"/>
              </a:rPr>
              <a:t>现有</a:t>
            </a: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的备份软件为 Symantec 的 Backup Exec ，承载现有数据库数据和关键业务数据的备份，近线保存 7 天数据，按月归档最近 3 个月数据，归档数据由备份软件自动迁移至物理磁带库。</a:t>
            </a:r>
          </a:p>
        </p:txBody>
      </p:sp>
      <p:sp>
        <p:nvSpPr>
          <p:cNvPr id="16" name="文本框 15"/>
          <p:cNvSpPr txBox="1"/>
          <p:nvPr/>
        </p:nvSpPr>
        <p:spPr>
          <a:xfrm>
            <a:off x="1030952" y="848083"/>
            <a:ext cx="2360572" cy="369332"/>
          </a:xfrm>
          <a:prstGeom prst="rect">
            <a:avLst/>
          </a:prstGeom>
          <a:noFill/>
        </p:spPr>
        <p:txBody>
          <a:bodyPr wrap="square" rtlCol="0">
            <a:spAutoFit/>
          </a:bodyPr>
          <a:lstStyle/>
          <a:p>
            <a:r>
              <a:rPr lang="zh-CN" altLang="en-US" b="1" dirty="0" smtClean="0">
                <a:solidFill>
                  <a:schemeClr val="tx2">
                    <a:lumMod val="65000"/>
                    <a:lumOff val="35000"/>
                  </a:schemeClr>
                </a:solidFill>
                <a:latin typeface="微软雅黑" panose="020B0503020204020204" pitchFamily="34" charset="-122"/>
                <a:ea typeface="微软雅黑" panose="020B0503020204020204" pitchFamily="34" charset="-122"/>
              </a:rPr>
              <a:t>备份设备及使用情况</a:t>
            </a:r>
          </a:p>
        </p:txBody>
      </p:sp>
      <p:sp>
        <p:nvSpPr>
          <p:cNvPr id="17" name="矩形 16"/>
          <p:cNvSpPr/>
          <p:nvPr/>
        </p:nvSpPr>
        <p:spPr>
          <a:xfrm>
            <a:off x="333496" y="2780728"/>
            <a:ext cx="4212844" cy="1754326"/>
          </a:xfrm>
          <a:prstGeom prst="rect">
            <a:avLst/>
          </a:prstGeom>
        </p:spPr>
        <p:txBody>
          <a:bodyPr wrap="square">
            <a:spAutoFit/>
          </a:bodyPr>
          <a:lstStyle/>
          <a:p>
            <a:pPr marL="285750" indent="-285750">
              <a:lnSpc>
                <a:spcPct val="150000"/>
              </a:lnSpc>
              <a:buFont typeface="+mj-lt"/>
              <a:buAutoNum type="romanUcPeriod"/>
            </a:pPr>
            <a:r>
              <a:rPr lang="zh-CN" altLang="en-US" sz="1200" dirty="0" smtClean="0">
                <a:solidFill>
                  <a:schemeClr val="accent2">
                    <a:lumMod val="75000"/>
                  </a:schemeClr>
                </a:solidFill>
                <a:latin typeface="Segoe UI Black" panose="020B0A02040204020203" pitchFamily="34" charset="0"/>
                <a:cs typeface="Segoe UI Black" panose="020B0A02040204020203" pitchFamily="34" charset="0"/>
              </a:rPr>
              <a:t>备份</a:t>
            </a: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的</a:t>
            </a:r>
            <a:r>
              <a:rPr lang="zh-CN" altLang="en-US" sz="1200" dirty="0" smtClean="0">
                <a:solidFill>
                  <a:schemeClr val="accent2">
                    <a:lumMod val="75000"/>
                  </a:schemeClr>
                </a:solidFill>
                <a:latin typeface="Segoe UI Black" panose="020B0A02040204020203" pitchFamily="34" charset="0"/>
                <a:cs typeface="Segoe UI Black" panose="020B0A02040204020203" pitchFamily="34" charset="0"/>
              </a:rPr>
              <a:t>设备共计 </a:t>
            </a: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2 台，其中用于近线备份的虚拟带库设备 1 台，用于存放离线数据的物理磁带库 1 台。</a:t>
            </a:r>
          </a:p>
          <a:p>
            <a:pPr marL="285750" indent="-285750">
              <a:lnSpc>
                <a:spcPct val="150000"/>
              </a:lnSpc>
              <a:buFont typeface="+mj-lt"/>
              <a:buAutoNum type="romanUcPeriod"/>
            </a:pP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近线备份设备采用虚拟磁带库，实际可用容量 53T，已分配</a:t>
            </a:r>
            <a:r>
              <a:rPr lang="zh-CN" altLang="en-US" sz="1200" dirty="0" smtClean="0">
                <a:solidFill>
                  <a:schemeClr val="accent2">
                    <a:lumMod val="75000"/>
                  </a:schemeClr>
                </a:solidFill>
                <a:latin typeface="Segoe UI Black" panose="020B0A02040204020203" pitchFamily="34" charset="0"/>
                <a:cs typeface="Segoe UI Black" panose="020B0A02040204020203" pitchFamily="34" charset="0"/>
              </a:rPr>
              <a:t>容量25</a:t>
            </a: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.2T 。</a:t>
            </a:r>
          </a:p>
          <a:p>
            <a:pPr marL="285750" indent="-285750">
              <a:lnSpc>
                <a:spcPct val="150000"/>
              </a:lnSpc>
              <a:buFont typeface="+mj-lt"/>
              <a:buAutoNum type="romanUcPeriod"/>
            </a:pP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离线备份设备采用物理磁带库，配置规格为 1.5T/盘（不压缩</a:t>
            </a:r>
            <a:r>
              <a:rPr lang="zh-CN" altLang="en-US" sz="1200" dirty="0" smtClean="0">
                <a:solidFill>
                  <a:schemeClr val="accent2">
                    <a:lumMod val="75000"/>
                  </a:schemeClr>
                </a:solidFill>
                <a:latin typeface="Segoe UI Black" panose="020B0A02040204020203" pitchFamily="34" charset="0"/>
                <a:cs typeface="Segoe UI Black" panose="020B0A02040204020203" pitchFamily="34" charset="0"/>
              </a:rPr>
              <a:t>），备份</a:t>
            </a:r>
            <a:r>
              <a:rPr lang="zh-CN" altLang="en-US" sz="1200" dirty="0">
                <a:solidFill>
                  <a:schemeClr val="accent2">
                    <a:lumMod val="75000"/>
                  </a:schemeClr>
                </a:solidFill>
                <a:latin typeface="Segoe UI Black" panose="020B0A02040204020203" pitchFamily="34" charset="0"/>
                <a:cs typeface="Segoe UI Black" panose="020B0A02040204020203" pitchFamily="34" charset="0"/>
              </a:rPr>
              <a:t>磁带介质 100 盘，已使用 51 盘。</a:t>
            </a:r>
          </a:p>
        </p:txBody>
      </p:sp>
      <p:pic>
        <p:nvPicPr>
          <p:cNvPr id="18" name="图片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6307" y="1454349"/>
            <a:ext cx="1789862" cy="1313567"/>
          </a:xfrm>
          <a:prstGeom prst="rect">
            <a:avLst/>
          </a:prstGeom>
        </p:spPr>
      </p:pic>
      <p:sp>
        <p:nvSpPr>
          <p:cNvPr id="48" name="文本框 47"/>
          <p:cNvSpPr txBox="1"/>
          <p:nvPr/>
        </p:nvSpPr>
        <p:spPr>
          <a:xfrm>
            <a:off x="6473971" y="893255"/>
            <a:ext cx="1180286" cy="369332"/>
          </a:xfrm>
          <a:prstGeom prst="rect">
            <a:avLst/>
          </a:prstGeom>
          <a:noFill/>
        </p:spPr>
        <p:txBody>
          <a:bodyPr wrap="square" rtlCol="0">
            <a:spAutoFit/>
          </a:bodyPr>
          <a:lstStyle/>
          <a:p>
            <a:r>
              <a:rPr lang="zh-CN" altLang="en-US" b="1" dirty="0" smtClean="0">
                <a:solidFill>
                  <a:schemeClr val="tx2">
                    <a:lumMod val="65000"/>
                    <a:lumOff val="35000"/>
                  </a:schemeClr>
                </a:solidFill>
                <a:latin typeface="微软雅黑" panose="020B0503020204020204" pitchFamily="34" charset="-122"/>
                <a:ea typeface="微软雅黑" panose="020B0503020204020204" pitchFamily="34" charset="-122"/>
              </a:rPr>
              <a:t>备份策略</a:t>
            </a:r>
          </a:p>
        </p:txBody>
      </p:sp>
      <p:cxnSp>
        <p:nvCxnSpPr>
          <p:cNvPr id="40" name="直接连接符 39"/>
          <p:cNvCxnSpPr/>
          <p:nvPr/>
        </p:nvCxnSpPr>
        <p:spPr bwMode="auto">
          <a:xfrm>
            <a:off x="4788024" y="848083"/>
            <a:ext cx="0" cy="3808088"/>
          </a:xfrm>
          <a:prstGeom prst="line">
            <a:avLst/>
          </a:prstGeom>
          <a:solidFill>
            <a:schemeClr val="accent1"/>
          </a:solidFill>
          <a:ln w="28575" cap="flat" cmpd="sng" algn="ctr">
            <a:solidFill>
              <a:schemeClr val="accent5">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矩形 49"/>
          <p:cNvSpPr/>
          <p:nvPr/>
        </p:nvSpPr>
        <p:spPr>
          <a:xfrm>
            <a:off x="397732" y="4815380"/>
            <a:ext cx="8350906" cy="738664"/>
          </a:xfrm>
          <a:prstGeom prst="rect">
            <a:avLst/>
          </a:prstGeom>
          <a:solidFill>
            <a:schemeClr val="accent6">
              <a:lumMod val="60000"/>
              <a:lumOff val="40000"/>
            </a:schemeClr>
          </a:solidFill>
          <a:ln>
            <a:solidFill>
              <a:schemeClr val="accent6">
                <a:lumMod val="60000"/>
                <a:lumOff val="40000"/>
              </a:schemeClr>
            </a:solidFill>
          </a:ln>
        </p:spPr>
        <p:txBody>
          <a:bodyPr wrap="square">
            <a:spAutoFit/>
          </a:bodyPr>
          <a:lstStyle/>
          <a:p>
            <a:pPr marL="285750" indent="-285750">
              <a:buFont typeface="Wingdings" panose="05000000000000000000" pitchFamily="2" charset="2"/>
              <a:buChar char="n"/>
            </a:pPr>
            <a:r>
              <a:rPr lang="zh-CN" altLang="en-US" sz="1400" dirty="0">
                <a:solidFill>
                  <a:srgbClr val="FF0000"/>
                </a:solidFill>
              </a:rPr>
              <a:t>现有备份软件和备份设备只能支撑关键数据备份，无法完成</a:t>
            </a:r>
            <a:r>
              <a:rPr lang="zh-CN" altLang="en-US" sz="1400" dirty="0" smtClean="0">
                <a:solidFill>
                  <a:srgbClr val="FF0000"/>
                </a:solidFill>
              </a:rPr>
              <a:t>现有</a:t>
            </a:r>
            <a:r>
              <a:rPr lang="zh-CN" altLang="en-US" sz="1400" dirty="0">
                <a:solidFill>
                  <a:srgbClr val="FF0000"/>
                </a:solidFill>
              </a:rPr>
              <a:t>平台中大量虚拟机的备份；</a:t>
            </a:r>
          </a:p>
          <a:p>
            <a:pPr marL="285750" indent="-285750">
              <a:buFont typeface="Wingdings" panose="05000000000000000000" pitchFamily="2" charset="2"/>
              <a:buChar char="n"/>
            </a:pPr>
            <a:r>
              <a:rPr lang="zh-CN" altLang="en-US" sz="1400" dirty="0">
                <a:solidFill>
                  <a:srgbClr val="FF0000"/>
                </a:solidFill>
              </a:rPr>
              <a:t>软件备份为传统手工模式，无用户自助数据备份方式；</a:t>
            </a:r>
          </a:p>
          <a:p>
            <a:pPr marL="285750" indent="-285750">
              <a:buFont typeface="Wingdings" panose="05000000000000000000" pitchFamily="2" charset="2"/>
              <a:buChar char="n"/>
            </a:pPr>
            <a:r>
              <a:rPr lang="zh-CN" altLang="en-US" sz="1400" dirty="0">
                <a:solidFill>
                  <a:srgbClr val="FF0000"/>
                </a:solidFill>
              </a:rPr>
              <a:t>没有实现云备份</a:t>
            </a:r>
          </a:p>
        </p:txBody>
      </p:sp>
    </p:spTree>
    <p:extLst>
      <p:ext uri="{BB962C8B-B14F-4D97-AF65-F5344CB8AC3E}">
        <p14:creationId xmlns:p14="http://schemas.microsoft.com/office/powerpoint/2010/main" val="3517007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安全</a:t>
            </a:r>
            <a:r>
              <a:rPr lang="zh-CN" altLang="en-US" dirty="0" smtClean="0"/>
              <a:t>现状及问题分析</a:t>
            </a:r>
            <a:endParaRPr lang="zh-CN" altLang="en-US" dirty="0"/>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987731"/>
            <a:ext cx="4352060" cy="4351193"/>
          </a:xfrm>
          <a:prstGeom prst="rect">
            <a:avLst/>
          </a:prstGeom>
        </p:spPr>
      </p:pic>
      <p:graphicFrame>
        <p:nvGraphicFramePr>
          <p:cNvPr id="14" name="图示 13"/>
          <p:cNvGraphicFramePr/>
          <p:nvPr>
            <p:extLst>
              <p:ext uri="{D42A27DB-BD31-4B8C-83A1-F6EECF244321}">
                <p14:modId xmlns:p14="http://schemas.microsoft.com/office/powerpoint/2010/main" val="201053398"/>
              </p:ext>
            </p:extLst>
          </p:nvPr>
        </p:nvGraphicFramePr>
        <p:xfrm>
          <a:off x="4499993" y="954532"/>
          <a:ext cx="4570815" cy="43584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949878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灾备现状及问题分析</a:t>
            </a:r>
            <a:endParaRPr lang="zh-CN" altLang="en-US" dirty="0"/>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544" y="1464470"/>
            <a:ext cx="1911050" cy="1249962"/>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17660" y="1464470"/>
            <a:ext cx="1911050" cy="1249962"/>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98244" y="1568645"/>
            <a:ext cx="1473276" cy="1078784"/>
          </a:xfrm>
          <a:prstGeom prst="rect">
            <a:avLst/>
          </a:prstGeom>
        </p:spPr>
      </p:pic>
      <p:cxnSp>
        <p:nvCxnSpPr>
          <p:cNvPr id="8" name="直接箭头连接符 7"/>
          <p:cNvCxnSpPr/>
          <p:nvPr/>
        </p:nvCxnSpPr>
        <p:spPr bwMode="auto">
          <a:xfrm>
            <a:off x="2483768" y="1957057"/>
            <a:ext cx="1008112" cy="0"/>
          </a:xfrm>
          <a:prstGeom prst="straightConnector1">
            <a:avLst/>
          </a:prstGeom>
          <a:solidFill>
            <a:schemeClr val="accent1"/>
          </a:solidFill>
          <a:ln w="476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箭头连接符 9"/>
          <p:cNvCxnSpPr/>
          <p:nvPr/>
        </p:nvCxnSpPr>
        <p:spPr bwMode="auto">
          <a:xfrm>
            <a:off x="5724128" y="1957057"/>
            <a:ext cx="1008112" cy="0"/>
          </a:xfrm>
          <a:prstGeom prst="straightConnector1">
            <a:avLst/>
          </a:prstGeom>
          <a:solidFill>
            <a:schemeClr val="accent1"/>
          </a:solidFill>
          <a:ln w="47625" cap="flat" cmpd="sng" algn="ctr">
            <a:solidFill>
              <a:schemeClr val="tx2"/>
            </a:solidFill>
            <a:prstDash val="sysDot"/>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文本框 8"/>
          <p:cNvSpPr txBox="1"/>
          <p:nvPr/>
        </p:nvSpPr>
        <p:spPr>
          <a:xfrm>
            <a:off x="2724112" y="2102573"/>
            <a:ext cx="504056" cy="584775"/>
          </a:xfrm>
          <a:prstGeom prst="rect">
            <a:avLst/>
          </a:prstGeom>
          <a:noFill/>
        </p:spPr>
        <p:txBody>
          <a:bodyPr wrap="square" rtlCol="0">
            <a:spAutoFit/>
          </a:bodyPr>
          <a:lstStyle/>
          <a:p>
            <a:r>
              <a:rPr lang="en-US" altLang="zh-CN" sz="3200" dirty="0" smtClean="0">
                <a:solidFill>
                  <a:schemeClr val="tx2">
                    <a:lumMod val="65000"/>
                    <a:lumOff val="35000"/>
                  </a:schemeClr>
                </a:solidFill>
                <a:latin typeface="Segoe UI Black" panose="020B0A02040204020203" pitchFamily="34" charset="0"/>
                <a:ea typeface="Segoe UI Black" panose="020B0A02040204020203" pitchFamily="34" charset="0"/>
                <a:cs typeface="Segoe UI Black" panose="020B0A02040204020203" pitchFamily="34" charset="0"/>
              </a:rPr>
              <a:t>1</a:t>
            </a:r>
            <a:endParaRPr lang="zh-CN" altLang="en-US" sz="3200" dirty="0" smtClean="0">
              <a:solidFill>
                <a:schemeClr val="tx2">
                  <a:lumMod val="65000"/>
                  <a:lumOff val="35000"/>
                </a:schemeClr>
              </a:solidFill>
              <a:latin typeface="Segoe UI Black" panose="020B0A02040204020203" pitchFamily="34" charset="0"/>
              <a:ea typeface="微软雅黑" panose="020B0503020204020204" pitchFamily="34" charset="-122"/>
              <a:cs typeface="Segoe UI Black" panose="020B0A02040204020203" pitchFamily="34" charset="0"/>
            </a:endParaRPr>
          </a:p>
        </p:txBody>
      </p:sp>
      <p:sp>
        <p:nvSpPr>
          <p:cNvPr id="12" name="文本框 11"/>
          <p:cNvSpPr txBox="1"/>
          <p:nvPr/>
        </p:nvSpPr>
        <p:spPr>
          <a:xfrm>
            <a:off x="6084168" y="2076067"/>
            <a:ext cx="504056" cy="584775"/>
          </a:xfrm>
          <a:prstGeom prst="rect">
            <a:avLst/>
          </a:prstGeom>
          <a:noFill/>
        </p:spPr>
        <p:txBody>
          <a:bodyPr wrap="square" rtlCol="0">
            <a:spAutoFit/>
          </a:bodyPr>
          <a:lstStyle/>
          <a:p>
            <a:r>
              <a:rPr lang="en-US" altLang="zh-CN" sz="3200" dirty="0" smtClean="0">
                <a:solidFill>
                  <a:schemeClr val="tx2">
                    <a:lumMod val="65000"/>
                    <a:lumOff val="35000"/>
                  </a:schemeClr>
                </a:solidFill>
                <a:latin typeface="Segoe UI Black" panose="020B0A02040204020203" pitchFamily="34" charset="0"/>
                <a:ea typeface="Segoe UI Black" panose="020B0A02040204020203" pitchFamily="34" charset="0"/>
                <a:cs typeface="Segoe UI Black" panose="020B0A02040204020203" pitchFamily="34" charset="0"/>
              </a:rPr>
              <a:t>2</a:t>
            </a:r>
            <a:endParaRPr lang="zh-CN" altLang="en-US" sz="3200" dirty="0" smtClean="0">
              <a:solidFill>
                <a:schemeClr val="tx2">
                  <a:lumMod val="65000"/>
                  <a:lumOff val="35000"/>
                </a:schemeClr>
              </a:solidFill>
              <a:latin typeface="Segoe UI Black" panose="020B0A02040204020203" pitchFamily="34" charset="0"/>
              <a:ea typeface="微软雅黑" panose="020B0503020204020204" pitchFamily="34" charset="-122"/>
              <a:cs typeface="Segoe UI Black" panose="020B0A02040204020203" pitchFamily="34" charset="0"/>
            </a:endParaRPr>
          </a:p>
        </p:txBody>
      </p:sp>
      <p:sp>
        <p:nvSpPr>
          <p:cNvPr id="11" name="矩形 10"/>
          <p:cNvSpPr/>
          <p:nvPr/>
        </p:nvSpPr>
        <p:spPr>
          <a:xfrm>
            <a:off x="2206973" y="1208055"/>
            <a:ext cx="1639548" cy="584775"/>
          </a:xfrm>
          <a:prstGeom prst="rect">
            <a:avLst/>
          </a:prstGeom>
        </p:spPr>
        <p:txBody>
          <a:bodyPr wrap="square">
            <a:spAutoFit/>
          </a:bodyPr>
          <a:lstStyle/>
          <a:p>
            <a:r>
              <a:rPr lang="zh-CN" altLang="en-US" sz="1600" b="1" dirty="0" smtClean="0">
                <a:latin typeface="微软雅黑" panose="020B0503020204020204" pitchFamily="34" charset="-122"/>
                <a:ea typeface="微软雅黑" panose="020B0503020204020204" pitchFamily="34" charset="-122"/>
              </a:rPr>
              <a:t>RPO≤10 </a:t>
            </a:r>
            <a:r>
              <a:rPr lang="en-US" altLang="zh-CN" sz="1600" b="1" dirty="0" smtClean="0">
                <a:latin typeface="微软雅黑" panose="020B0503020204020204" pitchFamily="34" charset="-122"/>
                <a:ea typeface="微软雅黑" panose="020B0503020204020204" pitchFamily="34" charset="-122"/>
              </a:rPr>
              <a:t>Min</a:t>
            </a:r>
          </a:p>
          <a:p>
            <a:r>
              <a:rPr lang="zh-CN" altLang="en-US" sz="1600" b="1" dirty="0" smtClean="0">
                <a:latin typeface="微软雅黑" panose="020B0503020204020204" pitchFamily="34" charset="-122"/>
                <a:ea typeface="微软雅黑" panose="020B0503020204020204" pitchFamily="34" charset="-122"/>
              </a:rPr>
              <a:t>RTO≤ 30 </a:t>
            </a:r>
            <a:r>
              <a:rPr lang="en-US" altLang="zh-CN" sz="1600" b="1" dirty="0" smtClean="0">
                <a:latin typeface="微软雅黑" panose="020B0503020204020204" pitchFamily="34" charset="-122"/>
                <a:ea typeface="微软雅黑" panose="020B0503020204020204" pitchFamily="34" charset="-122"/>
              </a:rPr>
              <a:t>Min</a:t>
            </a:r>
            <a:endParaRPr lang="zh-CN" altLang="en-US" sz="1600" b="1" dirty="0">
              <a:latin typeface="微软雅黑" panose="020B0503020204020204" pitchFamily="34" charset="-122"/>
              <a:ea typeface="微软雅黑" panose="020B0503020204020204" pitchFamily="34" charset="-122"/>
            </a:endParaRPr>
          </a:p>
        </p:txBody>
      </p:sp>
      <p:sp>
        <p:nvSpPr>
          <p:cNvPr id="15" name="矩形 14"/>
          <p:cNvSpPr/>
          <p:nvPr/>
        </p:nvSpPr>
        <p:spPr>
          <a:xfrm>
            <a:off x="5516422" y="1235288"/>
            <a:ext cx="1639548" cy="584775"/>
          </a:xfrm>
          <a:prstGeom prst="rect">
            <a:avLst/>
          </a:prstGeom>
        </p:spPr>
        <p:txBody>
          <a:bodyPr wrap="square">
            <a:spAutoFit/>
          </a:bodyPr>
          <a:lstStyle/>
          <a:p>
            <a:r>
              <a:rPr lang="zh-CN" altLang="en-US" sz="1600" b="1" dirty="0" smtClean="0">
                <a:latin typeface="微软雅黑" panose="020B0503020204020204" pitchFamily="34" charset="-122"/>
                <a:ea typeface="微软雅黑" panose="020B0503020204020204" pitchFamily="34" charset="-122"/>
              </a:rPr>
              <a:t>RPO≤  </a:t>
            </a:r>
            <a:r>
              <a:rPr lang="en-US" altLang="zh-CN" sz="1600" b="1" dirty="0" smtClean="0">
                <a:latin typeface="微软雅黑" panose="020B0503020204020204" pitchFamily="34" charset="-122"/>
                <a:ea typeface="微软雅黑" panose="020B0503020204020204" pitchFamily="34" charset="-122"/>
              </a:rPr>
              <a:t>3</a:t>
            </a:r>
            <a:r>
              <a:rPr lang="zh-CN" altLang="en-US" sz="1600" b="1" dirty="0" smtClean="0">
                <a:latin typeface="微软雅黑" panose="020B0503020204020204" pitchFamily="34" charset="-122"/>
                <a:ea typeface="微软雅黑" panose="020B0503020204020204" pitchFamily="34" charset="-122"/>
              </a:rPr>
              <a:t> </a:t>
            </a:r>
            <a:r>
              <a:rPr lang="en-US" altLang="zh-CN" sz="1600" b="1" dirty="0" err="1" smtClean="0">
                <a:latin typeface="微软雅黑" panose="020B0503020204020204" pitchFamily="34" charset="-122"/>
                <a:ea typeface="微软雅黑" panose="020B0503020204020204" pitchFamily="34" charset="-122"/>
              </a:rPr>
              <a:t>Hr</a:t>
            </a:r>
            <a:endParaRPr lang="en-US" altLang="zh-CN" sz="1600" b="1" dirty="0" smtClean="0">
              <a:latin typeface="微软雅黑" panose="020B0503020204020204" pitchFamily="34" charset="-122"/>
              <a:ea typeface="微软雅黑" panose="020B0503020204020204" pitchFamily="34" charset="-122"/>
            </a:endParaRPr>
          </a:p>
          <a:p>
            <a:r>
              <a:rPr lang="zh-CN" altLang="en-US" sz="1600" b="1" dirty="0" smtClean="0">
                <a:latin typeface="微软雅黑" panose="020B0503020204020204" pitchFamily="34" charset="-122"/>
                <a:ea typeface="微软雅黑" panose="020B0503020204020204" pitchFamily="34" charset="-122"/>
              </a:rPr>
              <a:t>RTO≤ 30 </a:t>
            </a:r>
            <a:r>
              <a:rPr lang="en-US" altLang="zh-CN" sz="1600" b="1" dirty="0" err="1" smtClean="0">
                <a:latin typeface="微软雅黑" panose="020B0503020204020204" pitchFamily="34" charset="-122"/>
                <a:ea typeface="微软雅黑" panose="020B0503020204020204" pitchFamily="34" charset="-122"/>
              </a:rPr>
              <a:t>Hr</a:t>
            </a:r>
            <a:endParaRPr lang="zh-CN" altLang="en-US" sz="1600" b="1" dirty="0">
              <a:latin typeface="微软雅黑" panose="020B0503020204020204" pitchFamily="34" charset="-122"/>
              <a:ea typeface="微软雅黑" panose="020B0503020204020204" pitchFamily="34" charset="-122"/>
            </a:endParaRPr>
          </a:p>
        </p:txBody>
      </p:sp>
      <p:sp>
        <p:nvSpPr>
          <p:cNvPr id="16" name="矩形 15"/>
          <p:cNvSpPr/>
          <p:nvPr/>
        </p:nvSpPr>
        <p:spPr>
          <a:xfrm>
            <a:off x="395536" y="2814006"/>
            <a:ext cx="2924214" cy="1384995"/>
          </a:xfrm>
          <a:prstGeom prst="rect">
            <a:avLst/>
          </a:prstGeom>
        </p:spPr>
        <p:txBody>
          <a:bodyPr wrap="square">
            <a:spAutoFit/>
          </a:bodyPr>
          <a:lstStyle/>
          <a:p>
            <a:pPr marL="171450" indent="-171450">
              <a:lnSpc>
                <a:spcPct val="150000"/>
              </a:lnSpc>
              <a:buFont typeface="Wingdings" panose="05000000000000000000" pitchFamily="2" charset="2"/>
              <a:buChar char="p"/>
            </a:pPr>
            <a:r>
              <a:rPr lang="zh-CN" altLang="en-US" sz="1400" b="1" dirty="0">
                <a:latin typeface="微软雅黑" panose="020B0503020204020204" pitchFamily="34" charset="-122"/>
                <a:ea typeface="微软雅黑" panose="020B0503020204020204" pitchFamily="34" charset="-122"/>
              </a:rPr>
              <a:t>服务器 14 </a:t>
            </a:r>
            <a:r>
              <a:rPr lang="zh-CN" altLang="en-US" sz="1400" b="1" dirty="0" smtClean="0">
                <a:latin typeface="微软雅黑" panose="020B0503020204020204" pitchFamily="34" charset="-122"/>
                <a:ea typeface="微软雅黑" panose="020B0503020204020204" pitchFamily="34" charset="-122"/>
              </a:rPr>
              <a:t>台</a:t>
            </a:r>
            <a:endParaRPr lang="en-US" altLang="zh-CN" sz="14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p"/>
            </a:pPr>
            <a:r>
              <a:rPr lang="zh-CN" altLang="en-US" sz="1400" b="1" dirty="0" smtClean="0">
                <a:latin typeface="微软雅黑" panose="020B0503020204020204" pitchFamily="34" charset="-122"/>
                <a:ea typeface="微软雅黑" panose="020B0503020204020204" pitchFamily="34" charset="-122"/>
              </a:rPr>
              <a:t>存储设备 </a:t>
            </a:r>
            <a:r>
              <a:rPr lang="zh-CN" altLang="en-US" sz="1400" b="1" dirty="0">
                <a:latin typeface="微软雅黑" panose="020B0503020204020204" pitchFamily="34" charset="-122"/>
                <a:ea typeface="微软雅黑" panose="020B0503020204020204" pitchFamily="34" charset="-122"/>
              </a:rPr>
              <a:t>2 台（各 50T</a:t>
            </a:r>
            <a:r>
              <a:rPr lang="zh-CN" altLang="en-US" sz="1400" b="1" dirty="0" smtClean="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p"/>
            </a:pPr>
            <a:r>
              <a:rPr lang="zh-CN" altLang="en-US" sz="1400" b="1" dirty="0">
                <a:latin typeface="微软雅黑" panose="020B0503020204020204" pitchFamily="34" charset="-122"/>
                <a:ea typeface="微软雅黑" panose="020B0503020204020204" pitchFamily="34" charset="-122"/>
              </a:rPr>
              <a:t>持续业务数据保护设备 1 </a:t>
            </a:r>
            <a:r>
              <a:rPr lang="zh-CN" altLang="en-US" sz="1400" b="1" dirty="0" smtClean="0">
                <a:latin typeface="微软雅黑" panose="020B0503020204020204" pitchFamily="34" charset="-122"/>
                <a:ea typeface="微软雅黑" panose="020B0503020204020204" pitchFamily="34" charset="-122"/>
              </a:rPr>
              <a:t>台</a:t>
            </a:r>
            <a:endParaRPr lang="en-US" altLang="zh-CN" sz="1400" b="1" dirty="0" smtClean="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p"/>
            </a:pPr>
            <a:r>
              <a:rPr lang="zh-CN" altLang="en-US" sz="1400" b="1" dirty="0" smtClean="0">
                <a:latin typeface="微软雅黑" panose="020B0503020204020204" pitchFamily="34" charset="-122"/>
                <a:ea typeface="微软雅黑" panose="020B0503020204020204" pitchFamily="34" charset="-122"/>
              </a:rPr>
              <a:t>容</a:t>
            </a:r>
            <a:r>
              <a:rPr lang="zh-CN" altLang="en-US" sz="1400" b="1" dirty="0">
                <a:latin typeface="微软雅黑" panose="020B0503020204020204" pitchFamily="34" charset="-122"/>
                <a:ea typeface="微软雅黑" panose="020B0503020204020204" pitchFamily="34" charset="-122"/>
              </a:rPr>
              <a:t>灾备份软件 1 套。</a:t>
            </a:r>
          </a:p>
        </p:txBody>
      </p:sp>
      <p:sp>
        <p:nvSpPr>
          <p:cNvPr id="17" name="矩形 16"/>
          <p:cNvSpPr/>
          <p:nvPr/>
        </p:nvSpPr>
        <p:spPr>
          <a:xfrm>
            <a:off x="6588224" y="2807264"/>
            <a:ext cx="2938414" cy="1384995"/>
          </a:xfrm>
          <a:prstGeom prst="rect">
            <a:avLst/>
          </a:prstGeom>
        </p:spPr>
        <p:txBody>
          <a:bodyPr wrap="square">
            <a:spAutoFit/>
          </a:bodyPr>
          <a:lstStyle/>
          <a:p>
            <a:pPr marL="171450" indent="-171450">
              <a:lnSpc>
                <a:spcPct val="150000"/>
              </a:lnSpc>
              <a:buFont typeface="Wingdings" panose="05000000000000000000" pitchFamily="2" charset="2"/>
              <a:buChar char="p"/>
            </a:pPr>
            <a:r>
              <a:rPr lang="zh-CN" altLang="en-US" sz="1400" b="1" dirty="0">
                <a:latin typeface="微软雅黑" panose="020B0503020204020204" pitchFamily="34" charset="-122"/>
                <a:ea typeface="微软雅黑" panose="020B0503020204020204" pitchFamily="34" charset="-122"/>
              </a:rPr>
              <a:t>服务器 </a:t>
            </a:r>
            <a:r>
              <a:rPr lang="en-US" altLang="zh-CN" sz="1400" b="1" dirty="0">
                <a:latin typeface="微软雅黑" panose="020B0503020204020204" pitchFamily="34" charset="-122"/>
                <a:ea typeface="微软雅黑" panose="020B0503020204020204" pitchFamily="34" charset="-122"/>
              </a:rPr>
              <a:t>8 </a:t>
            </a:r>
            <a:r>
              <a:rPr lang="zh-CN" altLang="en-US" sz="1400" b="1" dirty="0">
                <a:latin typeface="微软雅黑" panose="020B0503020204020204" pitchFamily="34" charset="-122"/>
                <a:ea typeface="微软雅黑" panose="020B0503020204020204" pitchFamily="34" charset="-122"/>
              </a:rPr>
              <a:t>台</a:t>
            </a:r>
            <a:endParaRPr lang="en-US" altLang="zh-CN" sz="1400" b="1"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p"/>
            </a:pPr>
            <a:r>
              <a:rPr lang="zh-CN" altLang="en-US" sz="1400" b="1" dirty="0">
                <a:latin typeface="微软雅黑" panose="020B0503020204020204" pitchFamily="34" charset="-122"/>
                <a:ea typeface="微软雅黑" panose="020B0503020204020204" pitchFamily="34" charset="-122"/>
              </a:rPr>
              <a:t>存储设备 2 台（各 50T）</a:t>
            </a:r>
          </a:p>
          <a:p>
            <a:pPr marL="171450" indent="-171450">
              <a:lnSpc>
                <a:spcPct val="150000"/>
              </a:lnSpc>
              <a:buFont typeface="Wingdings" panose="05000000000000000000" pitchFamily="2" charset="2"/>
              <a:buChar char="p"/>
            </a:pPr>
            <a:r>
              <a:rPr lang="zh-CN" altLang="en-US" sz="1400" b="1" dirty="0">
                <a:latin typeface="微软雅黑" panose="020B0503020204020204" pitchFamily="34" charset="-122"/>
                <a:ea typeface="微软雅黑" panose="020B0503020204020204" pitchFamily="34" charset="-122"/>
              </a:rPr>
              <a:t>持续业务数据保护设备 1 台</a:t>
            </a:r>
            <a:endParaRPr lang="en-US" altLang="zh-CN" sz="1400" b="1"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p"/>
            </a:pPr>
            <a:r>
              <a:rPr lang="zh-CN" altLang="en-US" sz="1400" b="1" dirty="0">
                <a:latin typeface="微软雅黑" panose="020B0503020204020204" pitchFamily="34" charset="-122"/>
                <a:ea typeface="微软雅黑" panose="020B0503020204020204" pitchFamily="34" charset="-122"/>
              </a:rPr>
              <a:t>容灾备份软件 1 套。</a:t>
            </a:r>
          </a:p>
        </p:txBody>
      </p:sp>
      <p:sp>
        <p:nvSpPr>
          <p:cNvPr id="18" name="文本框 17"/>
          <p:cNvSpPr txBox="1"/>
          <p:nvPr/>
        </p:nvSpPr>
        <p:spPr>
          <a:xfrm>
            <a:off x="3491880" y="2866980"/>
            <a:ext cx="2090242" cy="2086725"/>
          </a:xfrm>
          <a:prstGeom prst="rect">
            <a:avLst/>
          </a:prstGeom>
          <a:noFill/>
          <a:ln w="31750">
            <a:solidFill>
              <a:schemeClr val="tx2"/>
            </a:solidFill>
          </a:ln>
        </p:spPr>
        <p:txBody>
          <a:bodyPr wrap="square" rtlCol="0">
            <a:spAutoFit/>
          </a:bodyPr>
          <a:lstStyle/>
          <a:p>
            <a:pPr>
              <a:lnSpc>
                <a:spcPct val="120000"/>
              </a:lnSpc>
            </a:pPr>
            <a:r>
              <a:rPr lang="en-US" altLang="zh-CN" dirty="0" smtClean="0">
                <a:solidFill>
                  <a:srgbClr val="FF0000"/>
                </a:solidFill>
                <a:latin typeface="微软雅黑" panose="020B0503020204020204" pitchFamily="34" charset="-122"/>
                <a:ea typeface="微软雅黑" panose="020B0503020204020204" pitchFamily="34" charset="-122"/>
              </a:rPr>
              <a:t>1. </a:t>
            </a:r>
            <a:r>
              <a:rPr lang="zh-CN" altLang="en-US" dirty="0" smtClean="0">
                <a:solidFill>
                  <a:srgbClr val="FF0000"/>
                </a:solidFill>
                <a:latin typeface="微软雅黑" panose="020B0503020204020204" pitchFamily="34" charset="-122"/>
                <a:ea typeface="微软雅黑" panose="020B0503020204020204" pitchFamily="34" charset="-122"/>
              </a:rPr>
              <a:t>灾备系统对备份软件依赖性强</a:t>
            </a:r>
            <a:endParaRPr lang="en-US" altLang="zh-CN" dirty="0" smtClean="0">
              <a:solidFill>
                <a:srgbClr val="FF0000"/>
              </a:solidFill>
              <a:latin typeface="微软雅黑" panose="020B0503020204020204" pitchFamily="34" charset="-122"/>
              <a:ea typeface="微软雅黑" panose="020B0503020204020204" pitchFamily="34" charset="-122"/>
            </a:endParaRPr>
          </a:p>
          <a:p>
            <a:pPr>
              <a:lnSpc>
                <a:spcPct val="120000"/>
              </a:lnSpc>
            </a:pPr>
            <a:r>
              <a:rPr lang="en-US" altLang="zh-CN" dirty="0" smtClean="0">
                <a:solidFill>
                  <a:srgbClr val="FF0000"/>
                </a:solidFill>
                <a:latin typeface="微软雅黑" panose="020B0503020204020204" pitchFamily="34" charset="-122"/>
                <a:ea typeface="微软雅黑" panose="020B0503020204020204" pitchFamily="34" charset="-122"/>
              </a:rPr>
              <a:t>2. </a:t>
            </a:r>
            <a:r>
              <a:rPr lang="zh-CN" altLang="en-US" dirty="0" smtClean="0">
                <a:solidFill>
                  <a:srgbClr val="FF0000"/>
                </a:solidFill>
                <a:latin typeface="微软雅黑" panose="020B0503020204020204" pitchFamily="34" charset="-122"/>
                <a:ea typeface="微软雅黑" panose="020B0503020204020204" pitchFamily="34" charset="-122"/>
              </a:rPr>
              <a:t>缺少应用级双活</a:t>
            </a:r>
            <a:endParaRPr lang="en-US" altLang="zh-CN" dirty="0" smtClean="0">
              <a:solidFill>
                <a:srgbClr val="FF0000"/>
              </a:solidFill>
              <a:latin typeface="微软雅黑" panose="020B0503020204020204" pitchFamily="34" charset="-122"/>
              <a:ea typeface="微软雅黑" panose="020B0503020204020204" pitchFamily="34" charset="-122"/>
            </a:endParaRPr>
          </a:p>
          <a:p>
            <a:pPr>
              <a:lnSpc>
                <a:spcPct val="120000"/>
              </a:lnSpc>
            </a:pPr>
            <a:r>
              <a:rPr lang="en-US" altLang="zh-CN" dirty="0" smtClean="0">
                <a:solidFill>
                  <a:srgbClr val="FF0000"/>
                </a:solidFill>
                <a:latin typeface="微软雅黑" panose="020B0503020204020204" pitchFamily="34" charset="-122"/>
                <a:ea typeface="微软雅黑" panose="020B0503020204020204" pitchFamily="34" charset="-122"/>
              </a:rPr>
              <a:t>3. </a:t>
            </a:r>
            <a:r>
              <a:rPr lang="zh-CN" altLang="en-US" dirty="0" smtClean="0">
                <a:solidFill>
                  <a:srgbClr val="FF0000"/>
                </a:solidFill>
                <a:latin typeface="微软雅黑" panose="020B0503020204020204" pitchFamily="34" charset="-122"/>
                <a:ea typeface="微软雅黑" panose="020B0503020204020204" pitchFamily="34" charset="-122"/>
              </a:rPr>
              <a:t>缺少</a:t>
            </a:r>
            <a:r>
              <a:rPr lang="zh-CN" altLang="en-US" dirty="0">
                <a:solidFill>
                  <a:srgbClr val="FF0000"/>
                </a:solidFill>
                <a:latin typeface="微软雅黑" panose="020B0503020204020204" pitchFamily="34" charset="-122"/>
                <a:ea typeface="微软雅黑" panose="020B0503020204020204" pitchFamily="34" charset="-122"/>
              </a:rPr>
              <a:t>“两地三中心”统一的灾备运维和安全监管</a:t>
            </a:r>
            <a:r>
              <a:rPr lang="zh-CN" altLang="en-US" dirty="0" smtClean="0">
                <a:solidFill>
                  <a:srgbClr val="FF0000"/>
                </a:solidFill>
                <a:latin typeface="微软雅黑" panose="020B0503020204020204" pitchFamily="34" charset="-122"/>
                <a:ea typeface="微软雅黑" panose="020B0503020204020204" pitchFamily="34" charset="-122"/>
              </a:rPr>
              <a:t>功能</a:t>
            </a:r>
            <a:endParaRPr lang="zh-CN" altLang="en-US"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9179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a:t>
            </a:r>
            <a:r>
              <a:rPr lang="zh-CN" altLang="en-US" dirty="0" smtClean="0"/>
              <a:t>现状及问题分析</a:t>
            </a: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878477552"/>
              </p:ext>
            </p:extLst>
          </p:nvPr>
        </p:nvGraphicFramePr>
        <p:xfrm>
          <a:off x="467544" y="715467"/>
          <a:ext cx="8352928" cy="5096197"/>
        </p:xfrm>
        <a:graphic>
          <a:graphicData uri="http://schemas.openxmlformats.org/drawingml/2006/table">
            <a:tbl>
              <a:tblPr firstRow="1" bandRow="1">
                <a:tableStyleId>{5C22544A-7EE6-4342-B048-85BDC9FD1C3A}</a:tableStyleId>
              </a:tblPr>
              <a:tblGrid>
                <a:gridCol w="901018">
                  <a:extLst>
                    <a:ext uri="{9D8B030D-6E8A-4147-A177-3AD203B41FA5}">
                      <a16:colId xmlns:a16="http://schemas.microsoft.com/office/drawing/2014/main" val="20000"/>
                    </a:ext>
                  </a:extLst>
                </a:gridCol>
                <a:gridCol w="2158102">
                  <a:extLst>
                    <a:ext uri="{9D8B030D-6E8A-4147-A177-3AD203B41FA5}">
                      <a16:colId xmlns:a16="http://schemas.microsoft.com/office/drawing/2014/main" val="20001"/>
                    </a:ext>
                  </a:extLst>
                </a:gridCol>
                <a:gridCol w="2485496">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tblGrid>
              <a:tr h="312759">
                <a:tc>
                  <a:txBody>
                    <a:bodyPr/>
                    <a:lstStyle/>
                    <a:p>
                      <a:pPr algn="ctr"/>
                      <a:endParaRPr lang="zh-CN" altLang="en-US" sz="900" b="1" dirty="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zh-CN" altLang="en-US" sz="1400" b="1" dirty="0" smtClean="0">
                          <a:latin typeface="微软雅黑" panose="020B0503020204020204" pitchFamily="34" charset="-122"/>
                          <a:ea typeface="微软雅黑" panose="020B0503020204020204" pitchFamily="34" charset="-122"/>
                        </a:rPr>
                        <a:t>现状</a:t>
                      </a:r>
                      <a:endParaRPr lang="zh-CN" altLang="en-US" sz="14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1400" b="1" dirty="0" smtClean="0">
                          <a:latin typeface="微软雅黑" panose="020B0503020204020204" pitchFamily="34" charset="-122"/>
                          <a:ea typeface="微软雅黑" panose="020B0503020204020204" pitchFamily="34" charset="-122"/>
                        </a:rPr>
                        <a:t>问题</a:t>
                      </a:r>
                    </a:p>
                  </a:txBody>
                  <a:tcPr marT="52126" marB="52126"/>
                </a:tc>
                <a:extLst>
                  <a:ext uri="{0D108BD9-81ED-4DB2-BD59-A6C34878D82A}">
                    <a16:rowId xmlns:a16="http://schemas.microsoft.com/office/drawing/2014/main" val="10000"/>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系统软件</a:t>
                      </a:r>
                    </a:p>
                  </a:txBody>
                  <a:tcPr marT="52126" marB="52126"/>
                </a:tc>
                <a:tc gridSpan="2">
                  <a:txBody>
                    <a:bodyPr/>
                    <a:lstStyle/>
                    <a:p>
                      <a:pPr algn="ctr"/>
                      <a:r>
                        <a:rPr lang="zh-CN" altLang="en-US" sz="900" b="1" dirty="0" smtClean="0">
                          <a:latin typeface="微软雅黑" panose="020B0503020204020204" pitchFamily="34" charset="-122"/>
                          <a:ea typeface="微软雅黑" panose="020B0503020204020204" pitchFamily="34" charset="-122"/>
                        </a:rPr>
                        <a:t>中标麒麟操作系统</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rowSpan="7">
                  <a:txBody>
                    <a:bodyPr/>
                    <a:lstStyle/>
                    <a:p>
                      <a:pPr algn="l">
                        <a:lnSpc>
                          <a:spcPct val="150000"/>
                        </a:lnSpc>
                      </a:pPr>
                      <a:r>
                        <a:rPr lang="en-US" altLang="zh-CN" sz="1400" b="1" dirty="0" smtClean="0">
                          <a:latin typeface="微软雅黑" panose="020B0503020204020204" pitchFamily="34" charset="-122"/>
                          <a:ea typeface="微软雅黑" panose="020B0503020204020204" pitchFamily="34" charset="-122"/>
                        </a:rPr>
                        <a:t>1. </a:t>
                      </a:r>
                      <a:r>
                        <a:rPr lang="zh-CN" altLang="en-US" sz="1400" b="1" dirty="0" smtClean="0">
                          <a:latin typeface="微软雅黑" panose="020B0503020204020204" pitchFamily="34" charset="-122"/>
                          <a:ea typeface="微软雅黑" panose="020B0503020204020204" pitchFamily="34" charset="-122"/>
                        </a:rPr>
                        <a:t>没有软件版本管理、软件分发管理工具。</a:t>
                      </a:r>
                    </a:p>
                    <a:p>
                      <a:pPr algn="l">
                        <a:lnSpc>
                          <a:spcPct val="150000"/>
                        </a:lnSpc>
                      </a:pPr>
                      <a:r>
                        <a:rPr lang="en-US" altLang="zh-CN" sz="1400" b="1" dirty="0" smtClean="0">
                          <a:latin typeface="微软雅黑" panose="020B0503020204020204" pitchFamily="34" charset="-122"/>
                          <a:ea typeface="微软雅黑" panose="020B0503020204020204" pitchFamily="34" charset="-122"/>
                        </a:rPr>
                        <a:t>2. </a:t>
                      </a:r>
                      <a:r>
                        <a:rPr lang="zh-CN" altLang="en-US" sz="1400" b="1" dirty="0" smtClean="0">
                          <a:latin typeface="微软雅黑" panose="020B0503020204020204" pitchFamily="34" charset="-122"/>
                          <a:ea typeface="微软雅黑" panose="020B0503020204020204" pitchFamily="34" charset="-122"/>
                        </a:rPr>
                        <a:t>云平台中缺少软件的自动部署的能力。</a:t>
                      </a:r>
                    </a:p>
                    <a:p>
                      <a:pPr algn="l">
                        <a:lnSpc>
                          <a:spcPct val="150000"/>
                        </a:lnSpc>
                      </a:pPr>
                      <a:r>
                        <a:rPr lang="en-US" altLang="zh-CN" sz="1400" b="1" dirty="0" smtClean="0">
                          <a:latin typeface="微软雅黑" panose="020B0503020204020204" pitchFamily="34" charset="-122"/>
                          <a:ea typeface="微软雅黑" panose="020B0503020204020204" pitchFamily="34" charset="-122"/>
                        </a:rPr>
                        <a:t>3. </a:t>
                      </a:r>
                      <a:r>
                        <a:rPr lang="zh-CN" altLang="en-US" sz="1400" b="1" dirty="0" smtClean="0">
                          <a:latin typeface="微软雅黑" panose="020B0503020204020204" pitchFamily="34" charset="-122"/>
                          <a:ea typeface="微软雅黑" panose="020B0503020204020204" pitchFamily="34" charset="-122"/>
                        </a:rPr>
                        <a:t>缺少新操作系统、数据库软件版本支持。</a:t>
                      </a:r>
                    </a:p>
                  </a:txBody>
                  <a:tcPr marT="52126" marB="52126"/>
                </a:tc>
                <a:extLst>
                  <a:ext uri="{0D108BD9-81ED-4DB2-BD59-A6C34878D82A}">
                    <a16:rowId xmlns:a16="http://schemas.microsoft.com/office/drawing/2014/main" val="10001"/>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endParaRPr lang="zh-CN" altLang="en-US" sz="900" b="1" dirty="0" smtClean="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zh-CN" altLang="en-US" sz="900" b="1" dirty="0" smtClean="0">
                          <a:latin typeface="微软雅黑" panose="020B0503020204020204" pitchFamily="34" charset="-122"/>
                          <a:ea typeface="微软雅黑" panose="020B0503020204020204" pitchFamily="34" charset="-122"/>
                        </a:rPr>
                        <a:t>微软 </a:t>
                      </a:r>
                      <a:r>
                        <a:rPr lang="en-US" altLang="zh-CN" sz="900" b="1" dirty="0" smtClean="0">
                          <a:latin typeface="微软雅黑" panose="020B0503020204020204" pitchFamily="34" charset="-122"/>
                          <a:ea typeface="微软雅黑" panose="020B0503020204020204" pitchFamily="34" charset="-122"/>
                        </a:rPr>
                        <a:t>WIN2008 </a:t>
                      </a:r>
                      <a:r>
                        <a:rPr lang="zh-CN" altLang="en-US" sz="900" b="1" dirty="0" smtClean="0">
                          <a:latin typeface="微软雅黑" panose="020B0503020204020204" pitchFamily="34" charset="-122"/>
                          <a:ea typeface="微软雅黑" panose="020B0503020204020204" pitchFamily="34" charset="-122"/>
                        </a:rPr>
                        <a:t>操作系统</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2"/>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endParaRPr lang="zh-CN" altLang="en-US" sz="900" b="1" dirty="0" smtClean="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en-US" altLang="zh-CN" sz="900" b="1" dirty="0" smtClean="0">
                          <a:latin typeface="微软雅黑" panose="020B0503020204020204" pitchFamily="34" charset="-122"/>
                          <a:ea typeface="微软雅黑" panose="020B0503020204020204" pitchFamily="34" charset="-122"/>
                        </a:rPr>
                        <a:t>ORACLE </a:t>
                      </a:r>
                      <a:r>
                        <a:rPr lang="zh-CN" altLang="en-US" sz="900" b="1" dirty="0" smtClean="0">
                          <a:latin typeface="微软雅黑" panose="020B0503020204020204" pitchFamily="34" charset="-122"/>
                          <a:ea typeface="微软雅黑" panose="020B0503020204020204" pitchFamily="34" charset="-122"/>
                        </a:rPr>
                        <a:t>数据库及集群软件</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3"/>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endParaRPr lang="zh-CN" altLang="en-US" sz="900" b="1" dirty="0" smtClean="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zh-CN" altLang="en-US" sz="900" b="1" dirty="0" smtClean="0">
                          <a:latin typeface="微软雅黑" panose="020B0503020204020204" pitchFamily="34" charset="-122"/>
                          <a:ea typeface="微软雅黑" panose="020B0503020204020204" pitchFamily="34" charset="-122"/>
                        </a:rPr>
                        <a:t>神通安全数据库</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endParaRPr lang="zh-CN" altLang="en-US" sz="900" b="1" dirty="0" smtClean="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zh-CN" altLang="en-US" sz="900" b="1" dirty="0" smtClean="0">
                          <a:latin typeface="微软雅黑" panose="020B0503020204020204" pitchFamily="34" charset="-122"/>
                          <a:ea typeface="微软雅黑" panose="020B0503020204020204" pitchFamily="34" charset="-122"/>
                        </a:rPr>
                        <a:t>中创中间件</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endParaRPr lang="zh-CN" altLang="en-US" sz="900" b="1" dirty="0" smtClean="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en-US" altLang="zh-CN" sz="900" b="1" dirty="0" smtClean="0">
                          <a:latin typeface="微软雅黑" panose="020B0503020204020204" pitchFamily="34" charset="-122"/>
                          <a:ea typeface="微软雅黑" panose="020B0503020204020204" pitchFamily="34" charset="-122"/>
                        </a:rPr>
                        <a:t>WEBLOGIC </a:t>
                      </a:r>
                      <a:r>
                        <a:rPr lang="zh-CN" altLang="en-US" sz="900" b="1" dirty="0" smtClean="0">
                          <a:latin typeface="微软雅黑" panose="020B0503020204020204" pitchFamily="34" charset="-122"/>
                          <a:ea typeface="微软雅黑" panose="020B0503020204020204" pitchFamily="34" charset="-122"/>
                        </a:rPr>
                        <a:t>中间件</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6"/>
                  </a:ext>
                </a:extLst>
              </a:tr>
              <a:tr h="243257">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endParaRPr lang="zh-CN" altLang="en-US" sz="900" b="1" dirty="0" smtClean="0">
                        <a:latin typeface="微软雅黑" panose="020B0503020204020204" pitchFamily="34" charset="-122"/>
                        <a:ea typeface="微软雅黑" panose="020B0503020204020204" pitchFamily="34" charset="-122"/>
                      </a:endParaRPr>
                    </a:p>
                  </a:txBody>
                  <a:tcPr marT="52126" marB="52126"/>
                </a:tc>
                <a:tc gridSpan="2">
                  <a:txBody>
                    <a:bodyPr/>
                    <a:lstStyle/>
                    <a:p>
                      <a:pPr algn="ctr"/>
                      <a:r>
                        <a:rPr lang="zh-CN" altLang="en-US" sz="900" b="1" dirty="0" smtClean="0">
                          <a:latin typeface="微软雅黑" panose="020B0503020204020204" pitchFamily="34" charset="-122"/>
                          <a:ea typeface="微软雅黑" panose="020B0503020204020204" pitchFamily="34" charset="-122"/>
                        </a:rPr>
                        <a:t>东方通中间件</a:t>
                      </a:r>
                      <a:endParaRPr lang="zh-CN" altLang="en-US" sz="900" b="1" dirty="0">
                        <a:latin typeface="微软雅黑" panose="020B0503020204020204" pitchFamily="34" charset="-122"/>
                        <a:ea typeface="微软雅黑" panose="020B0503020204020204" pitchFamily="34" charset="-122"/>
                      </a:endParaRPr>
                    </a:p>
                  </a:txBody>
                  <a:tcPr marT="52126" marB="52126"/>
                </a:tc>
                <a:tc hMerge="1">
                  <a:txBody>
                    <a:bodyPr/>
                    <a:lstStyle/>
                    <a:p>
                      <a:endParaRPr lang="zh-CN" altLang="en-US"/>
                    </a:p>
                  </a:txBody>
                  <a:tcPr/>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7"/>
                  </a:ext>
                </a:extLst>
              </a:tr>
              <a:tr h="243257">
                <a:tc rowSpan="2">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平台软件</a:t>
                      </a: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多级数据交换系统</a:t>
                      </a: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全省重要信息系统信息安全档案库</a:t>
                      </a:r>
                    </a:p>
                  </a:txBody>
                  <a:tcPr marT="52126" marB="52126"/>
                </a:tc>
                <a:tc rowSpan="9">
                  <a:txBody>
                    <a:bodyPr/>
                    <a:lstStyle/>
                    <a:p>
                      <a:pPr algn="l">
                        <a:lnSpc>
                          <a:spcPct val="150000"/>
                        </a:lnSpc>
                      </a:pPr>
                      <a:r>
                        <a:rPr lang="en-US" altLang="zh-CN" sz="1600" b="1" dirty="0" smtClean="0">
                          <a:latin typeface="微软雅黑" panose="020B0503020204020204" pitchFamily="34" charset="-122"/>
                          <a:ea typeface="微软雅黑" panose="020B0503020204020204" pitchFamily="34" charset="-122"/>
                        </a:rPr>
                        <a:t>1. </a:t>
                      </a:r>
                      <a:r>
                        <a:rPr lang="zh-CN" altLang="en-US" sz="1600" b="1" dirty="0" smtClean="0">
                          <a:latin typeface="微软雅黑" panose="020B0503020204020204" pitchFamily="34" charset="-122"/>
                          <a:ea typeface="微软雅黑" panose="020B0503020204020204" pitchFamily="34" charset="-122"/>
                        </a:rPr>
                        <a:t>数据整合度不高</a:t>
                      </a:r>
                      <a:endParaRPr lang="en-US" altLang="zh-CN" sz="1600" b="1" dirty="0" smtClean="0">
                        <a:latin typeface="微软雅黑" panose="020B0503020204020204" pitchFamily="34" charset="-122"/>
                        <a:ea typeface="微软雅黑" panose="020B0503020204020204" pitchFamily="34" charset="-122"/>
                      </a:endParaRPr>
                    </a:p>
                    <a:p>
                      <a:pPr algn="l">
                        <a:lnSpc>
                          <a:spcPct val="150000"/>
                        </a:lnSpc>
                      </a:pPr>
                      <a:r>
                        <a:rPr lang="en-US" altLang="zh-CN" sz="1600" b="1" dirty="0" smtClean="0">
                          <a:latin typeface="微软雅黑" panose="020B0503020204020204" pitchFamily="34" charset="-122"/>
                          <a:ea typeface="微软雅黑" panose="020B0503020204020204" pitchFamily="34" charset="-122"/>
                        </a:rPr>
                        <a:t>2. </a:t>
                      </a:r>
                      <a:r>
                        <a:rPr lang="zh-CN" altLang="en-US" sz="1600" b="1" dirty="0" smtClean="0">
                          <a:latin typeface="微软雅黑" panose="020B0503020204020204" pitchFamily="34" charset="-122"/>
                          <a:ea typeface="微软雅黑" panose="020B0503020204020204" pitchFamily="34" charset="-122"/>
                        </a:rPr>
                        <a:t>云资源管理自动化、便捷性有待提升</a:t>
                      </a:r>
                      <a:endParaRPr lang="en-US" altLang="zh-CN" sz="1600" b="1" dirty="0" smtClean="0">
                        <a:latin typeface="微软雅黑" panose="020B0503020204020204" pitchFamily="34" charset="-122"/>
                        <a:ea typeface="微软雅黑" panose="020B0503020204020204" pitchFamily="34" charset="-122"/>
                      </a:endParaRPr>
                    </a:p>
                    <a:p>
                      <a:pPr algn="l">
                        <a:lnSpc>
                          <a:spcPct val="150000"/>
                        </a:lnSpc>
                      </a:pPr>
                      <a:r>
                        <a:rPr lang="en-US" altLang="zh-CN" sz="1600" b="1" dirty="0" smtClean="0">
                          <a:latin typeface="微软雅黑" panose="020B0503020204020204" pitchFamily="34" charset="-122"/>
                          <a:ea typeface="微软雅黑" panose="020B0503020204020204" pitchFamily="34" charset="-122"/>
                        </a:rPr>
                        <a:t>3. </a:t>
                      </a:r>
                      <a:r>
                        <a:rPr lang="zh-CN" altLang="en-US" sz="1600" b="1" dirty="0" smtClean="0">
                          <a:latin typeface="微软雅黑" panose="020B0503020204020204" pitchFamily="34" charset="-122"/>
                          <a:ea typeface="微软雅黑" panose="020B0503020204020204" pitchFamily="34" charset="-122"/>
                        </a:rPr>
                        <a:t>虚拟化环境安全存在合规性问题</a:t>
                      </a:r>
                      <a:endParaRPr lang="en-US" altLang="zh-CN" sz="1600" b="1" dirty="0" smtClean="0">
                        <a:latin typeface="微软雅黑" panose="020B0503020204020204" pitchFamily="34" charset="-122"/>
                        <a:ea typeface="微软雅黑" panose="020B0503020204020204" pitchFamily="34" charset="-122"/>
                      </a:endParaRPr>
                    </a:p>
                    <a:p>
                      <a:pPr algn="l">
                        <a:lnSpc>
                          <a:spcPct val="150000"/>
                        </a:lnSpc>
                      </a:pPr>
                      <a:r>
                        <a:rPr lang="en-US" altLang="zh-CN" sz="1600" b="1" dirty="0" smtClean="0">
                          <a:latin typeface="微软雅黑" panose="020B0503020204020204" pitchFamily="34" charset="-122"/>
                          <a:ea typeface="微软雅黑" panose="020B0503020204020204" pitchFamily="34" charset="-122"/>
                        </a:rPr>
                        <a:t>4. </a:t>
                      </a:r>
                      <a:r>
                        <a:rPr lang="zh-CN" altLang="en-US" sz="1600" b="1" dirty="0" smtClean="0">
                          <a:latin typeface="微软雅黑" panose="020B0503020204020204" pitchFamily="34" charset="-122"/>
                          <a:ea typeface="微软雅黑" panose="020B0503020204020204" pitchFamily="34" charset="-122"/>
                        </a:rPr>
                        <a:t>业务系统运行部署环境各自为立</a:t>
                      </a:r>
                    </a:p>
                  </a:txBody>
                  <a:tcPr marT="52126" marB="52126"/>
                </a:tc>
                <a:extLst>
                  <a:ext uri="{0D108BD9-81ED-4DB2-BD59-A6C34878D82A}">
                    <a16:rowId xmlns:a16="http://schemas.microsoft.com/office/drawing/2014/main" val="10008"/>
                  </a:ext>
                </a:extLst>
              </a:tr>
              <a:tr h="243257">
                <a:tc vMerge="1">
                  <a:txBody>
                    <a:bodyPr/>
                    <a:lstStyle/>
                    <a:p>
                      <a:endParaRPr lang="zh-CN" altLang="en-US"/>
                    </a:p>
                  </a:txBody>
                  <a:tcPr/>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基础资源应用公共服务平台</a:t>
                      </a:r>
                    </a:p>
                  </a:txBody>
                  <a:tcPr marT="52126" marB="52126"/>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基础资源应用公共服务平台</a:t>
                      </a:r>
                    </a:p>
                  </a:txBody>
                  <a:tcPr marT="52126" marB="52126"/>
                </a:tc>
                <a:tc vMerge="1">
                  <a:txBody>
                    <a:bodyPr/>
                    <a:lstStyle/>
                    <a:p>
                      <a:endParaRPr lang="zh-CN" altLang="en-US"/>
                    </a:p>
                  </a:txBody>
                  <a:tcPr/>
                </a:tc>
                <a:extLst>
                  <a:ext uri="{0D108BD9-81ED-4DB2-BD59-A6C34878D82A}">
                    <a16:rowId xmlns:a16="http://schemas.microsoft.com/office/drawing/2014/main" val="10009"/>
                  </a:ext>
                </a:extLst>
              </a:tr>
              <a:tr h="384452">
                <a:tc rowSpan="2">
                  <a:txBody>
                    <a:bodyPr/>
                    <a:lstStyle/>
                    <a:p>
                      <a:pPr algn="ctr"/>
                      <a:endParaRPr lang="zh-CN" altLang="en-US" sz="900" b="1">
                        <a:latin typeface="微软雅黑" panose="020B0503020204020204" pitchFamily="34" charset="-122"/>
                        <a:ea typeface="微软雅黑" panose="020B0503020204020204" pitchFamily="34" charset="-122"/>
                      </a:endParaRPr>
                    </a:p>
                  </a:txBody>
                  <a:tcPr marT="52126" marB="52126"/>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基础数据库整合与综合应用系统</a:t>
                      </a:r>
                    </a:p>
                  </a:txBody>
                  <a:tcPr marT="52126" marB="52126"/>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多元数据融合与集成系统</a:t>
                      </a:r>
                    </a:p>
                  </a:txBody>
                  <a:tcPr marT="52126" marB="52126"/>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10"/>
                  </a:ext>
                </a:extLst>
              </a:tr>
              <a:tr h="384452">
                <a:tc vMerge="1">
                  <a:txBody>
                    <a:bodyPr/>
                    <a:lstStyle/>
                    <a:p>
                      <a:endParaRPr lang="zh-CN" altLang="en-US"/>
                    </a:p>
                  </a:txBody>
                  <a:tcPr/>
                </a:tc>
                <a:tc>
                  <a:txBody>
                    <a:bodyPr/>
                    <a:lstStyle/>
                    <a:p>
                      <a:pPr marL="0" marR="0" lvl="0" indent="0" algn="ctr" defTabSz="796267" rtl="0" eaLnBrk="1" fontAlgn="auto" latinLnBrk="0" hangingPunct="1">
                        <a:lnSpc>
                          <a:spcPct val="100000"/>
                        </a:lnSpc>
                        <a:spcBef>
                          <a:spcPts val="0"/>
                        </a:spcBef>
                        <a:spcAft>
                          <a:spcPts val="0"/>
                        </a:spcAft>
                        <a:buClrTx/>
                        <a:buSzTx/>
                        <a:buFontTx/>
                        <a:buNone/>
                        <a:tabLst/>
                        <a:defRPr/>
                      </a:pPr>
                      <a:r>
                        <a:rPr lang="zh-CN" altLang="en-US" sz="900" b="1" dirty="0" smtClean="0">
                          <a:latin typeface="微软雅黑" panose="020B0503020204020204" pitchFamily="34" charset="-122"/>
                          <a:ea typeface="微软雅黑" panose="020B0503020204020204" pitchFamily="34" charset="-122"/>
                        </a:rPr>
                        <a:t>安全管理中心平台</a:t>
                      </a:r>
                    </a:p>
                    <a:p>
                      <a:pPr algn="ct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信息服务资源运营管理平台</a:t>
                      </a:r>
                      <a:endParaRPr lang="zh-CN" altLang="en-US" sz="900" b="1" dirty="0">
                        <a:latin typeface="微软雅黑" panose="020B0503020204020204" pitchFamily="34" charset="-122"/>
                        <a:ea typeface="微软雅黑" panose="020B0503020204020204" pitchFamily="34" charset="-122"/>
                      </a:endParaRPr>
                    </a:p>
                  </a:txBody>
                  <a:tcPr marT="52126" marB="52126"/>
                </a:tc>
                <a:tc vMerge="1">
                  <a:txBody>
                    <a:bodyPr/>
                    <a:lstStyle/>
                    <a:p>
                      <a:endParaRPr lang="zh-CN" altLang="en-US"/>
                    </a:p>
                  </a:txBody>
                  <a:tcPr/>
                </a:tc>
                <a:extLst>
                  <a:ext uri="{0D108BD9-81ED-4DB2-BD59-A6C34878D82A}">
                    <a16:rowId xmlns:a16="http://schemas.microsoft.com/office/drawing/2014/main" val="10011"/>
                  </a:ext>
                </a:extLst>
              </a:tr>
              <a:tr h="384452">
                <a:tc rowSpan="2">
                  <a:txBody>
                    <a:bodyPr/>
                    <a:lstStyle/>
                    <a:p>
                      <a:pPr algn="ctr"/>
                      <a:endParaRPr lang="zh-CN" altLang="en-US" sz="900" b="1">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运维服务综合管理平台</a:t>
                      </a:r>
                    </a:p>
                    <a:p>
                      <a:pPr algn="ct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云计算资源管理平台</a:t>
                      </a:r>
                    </a:p>
                    <a:p>
                      <a:pPr algn="ctr"/>
                      <a:endParaRPr lang="zh-CN" altLang="en-US" sz="900" b="1" dirty="0">
                        <a:latin typeface="微软雅黑" panose="020B0503020204020204" pitchFamily="34" charset="-122"/>
                        <a:ea typeface="微软雅黑" panose="020B0503020204020204" pitchFamily="34" charset="-122"/>
                      </a:endParaRPr>
                    </a:p>
                  </a:txBody>
                  <a:tcPr marT="52126" marB="52126"/>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12"/>
                  </a:ext>
                </a:extLst>
              </a:tr>
              <a:tr h="243257">
                <a:tc vMerge="1">
                  <a:txBody>
                    <a:bodyPr/>
                    <a:lstStyle/>
                    <a:p>
                      <a:endParaRPr lang="zh-CN" altLang="en-US"/>
                    </a:p>
                  </a:txBody>
                  <a:tcPr/>
                </a:tc>
                <a:tc>
                  <a:txBody>
                    <a:bodyPr/>
                    <a:lstStyle/>
                    <a:p>
                      <a:pPr algn="ctr"/>
                      <a:r>
                        <a:rPr lang="zh-CN" altLang="en-US" sz="900" b="1" dirty="0" smtClean="0">
                          <a:latin typeface="微软雅黑" panose="020B0503020204020204" pitchFamily="34" charset="-122"/>
                          <a:ea typeface="微软雅黑" panose="020B0503020204020204" pitchFamily="34" charset="-122"/>
                        </a:rPr>
                        <a:t>安全审计管理系统</a:t>
                      </a: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信息化资源服务受理与交付平台</a:t>
                      </a:r>
                      <a:endParaRPr lang="zh-CN" altLang="en-US" sz="900" b="1" dirty="0">
                        <a:latin typeface="微软雅黑" panose="020B0503020204020204" pitchFamily="34" charset="-122"/>
                        <a:ea typeface="微软雅黑" panose="020B0503020204020204" pitchFamily="34" charset="-122"/>
                      </a:endParaRPr>
                    </a:p>
                  </a:txBody>
                  <a:tcPr marT="52126" marB="52126"/>
                </a:tc>
                <a:tc vMerge="1">
                  <a:txBody>
                    <a:bodyPr/>
                    <a:lstStyle/>
                    <a:p>
                      <a:endParaRPr lang="zh-CN" altLang="en-US"/>
                    </a:p>
                  </a:txBody>
                  <a:tcPr/>
                </a:tc>
                <a:extLst>
                  <a:ext uri="{0D108BD9-81ED-4DB2-BD59-A6C34878D82A}">
                    <a16:rowId xmlns:a16="http://schemas.microsoft.com/office/drawing/2014/main" val="10013"/>
                  </a:ext>
                </a:extLst>
              </a:tr>
              <a:tr h="243257">
                <a:tc rowSpan="2">
                  <a:txBody>
                    <a:bodyPr/>
                    <a:lstStyle/>
                    <a:p>
                      <a:pPr algn="ctr"/>
                      <a:endParaRPr lang="zh-CN" altLang="en-US" sz="900" b="1">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统一服务架构平台（</a:t>
                      </a:r>
                      <a:r>
                        <a:rPr lang="en-US" altLang="zh-CN" sz="900" b="1" dirty="0" smtClean="0">
                          <a:latin typeface="微软雅黑" panose="020B0503020204020204" pitchFamily="34" charset="-122"/>
                          <a:ea typeface="微软雅黑" panose="020B0503020204020204" pitchFamily="34" charset="-122"/>
                        </a:rPr>
                        <a:t>USAP</a:t>
                      </a:r>
                      <a:r>
                        <a:rPr lang="zh-CN" altLang="en-US" sz="900" b="1" dirty="0" smtClean="0">
                          <a:latin typeface="微软雅黑" panose="020B0503020204020204" pitchFamily="34" charset="-122"/>
                          <a:ea typeface="微软雅黑" panose="020B0503020204020204" pitchFamily="34" charset="-122"/>
                        </a:rPr>
                        <a:t>）</a:t>
                      </a: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虚拟资源隔离系统</a:t>
                      </a:r>
                      <a:endParaRPr lang="zh-CN" altLang="en-US" sz="900" b="1" dirty="0">
                        <a:latin typeface="微软雅黑" panose="020B0503020204020204" pitchFamily="34" charset="-122"/>
                        <a:ea typeface="微软雅黑" panose="020B0503020204020204" pitchFamily="34" charset="-122"/>
                      </a:endParaRPr>
                    </a:p>
                  </a:txBody>
                  <a:tcPr marT="52126" marB="52126"/>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14"/>
                  </a:ext>
                </a:extLst>
              </a:tr>
              <a:tr h="243257">
                <a:tc vMerge="1">
                  <a:txBody>
                    <a:bodyPr/>
                    <a:lstStyle/>
                    <a:p>
                      <a:endParaRPr lang="zh-CN" altLang="en-US"/>
                    </a:p>
                  </a:txBody>
                  <a:tcPr/>
                </a:tc>
                <a:tc>
                  <a:txBody>
                    <a:bodyPr/>
                    <a:lstStyle/>
                    <a:p>
                      <a:pPr algn="ctr"/>
                      <a:r>
                        <a:rPr lang="zh-CN" altLang="en-US" sz="900" b="1" dirty="0" smtClean="0">
                          <a:latin typeface="微软雅黑" panose="020B0503020204020204" pitchFamily="34" charset="-122"/>
                          <a:ea typeface="微软雅黑" panose="020B0503020204020204" pitchFamily="34" charset="-122"/>
                        </a:rPr>
                        <a:t>商业智能平台（</a:t>
                      </a:r>
                      <a:r>
                        <a:rPr lang="en-US" altLang="zh-CN" sz="900" b="1" dirty="0" smtClean="0">
                          <a:latin typeface="微软雅黑" panose="020B0503020204020204" pitchFamily="34" charset="-122"/>
                          <a:ea typeface="微软雅黑" panose="020B0503020204020204" pitchFamily="34" charset="-122"/>
                        </a:rPr>
                        <a:t>BI</a:t>
                      </a:r>
                      <a:r>
                        <a:rPr lang="zh-CN" altLang="en-US" sz="900" b="1" dirty="0" smtClean="0">
                          <a:latin typeface="微软雅黑" panose="020B0503020204020204" pitchFamily="34" charset="-122"/>
                          <a:ea typeface="微软雅黑" panose="020B0503020204020204" pitchFamily="34" charset="-122"/>
                        </a:rPr>
                        <a:t>）</a:t>
                      </a: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r>
                        <a:rPr lang="zh-CN" altLang="en-US" sz="900" b="1" dirty="0" smtClean="0">
                          <a:latin typeface="微软雅黑" panose="020B0503020204020204" pitchFamily="34" charset="-122"/>
                          <a:ea typeface="微软雅黑" panose="020B0503020204020204" pitchFamily="34" charset="-122"/>
                        </a:rPr>
                        <a:t>政务信息资源目录与交换系统</a:t>
                      </a:r>
                      <a:endParaRPr lang="zh-CN" altLang="en-US" sz="900" b="1" dirty="0">
                        <a:latin typeface="微软雅黑" panose="020B0503020204020204" pitchFamily="34" charset="-122"/>
                        <a:ea typeface="微软雅黑" panose="020B0503020204020204" pitchFamily="34" charset="-122"/>
                      </a:endParaRPr>
                    </a:p>
                  </a:txBody>
                  <a:tcPr marT="52126" marB="52126"/>
                </a:tc>
                <a:tc vMerge="1">
                  <a:txBody>
                    <a:bodyPr/>
                    <a:lstStyle/>
                    <a:p>
                      <a:endParaRPr lang="zh-CN" altLang="en-US"/>
                    </a:p>
                  </a:txBody>
                  <a:tcPr/>
                </a:tc>
                <a:extLst>
                  <a:ext uri="{0D108BD9-81ED-4DB2-BD59-A6C34878D82A}">
                    <a16:rowId xmlns:a16="http://schemas.microsoft.com/office/drawing/2014/main" val="10015"/>
                  </a:ext>
                </a:extLst>
              </a:tr>
              <a:tr h="384452">
                <a:tc>
                  <a:txBody>
                    <a:bodyPr/>
                    <a:lstStyle/>
                    <a:p>
                      <a:pPr algn="ct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endParaRPr lang="zh-CN" altLang="en-US" sz="900" b="1" dirty="0" smtClean="0">
                        <a:latin typeface="微软雅黑" panose="020B0503020204020204" pitchFamily="34" charset="-122"/>
                        <a:ea typeface="微软雅黑" panose="020B0503020204020204" pitchFamily="34" charset="-122"/>
                      </a:endParaRPr>
                    </a:p>
                    <a:p>
                      <a:pPr algn="ctr"/>
                      <a:r>
                        <a:rPr lang="zh-CN" altLang="en-US" sz="900" b="1" dirty="0" smtClean="0">
                          <a:latin typeface="微软雅黑" panose="020B0503020204020204" pitchFamily="34" charset="-122"/>
                          <a:ea typeface="微软雅黑" panose="020B0503020204020204" pitchFamily="34" charset="-122"/>
                        </a:rPr>
                        <a:t>面向服务架构平台（</a:t>
                      </a:r>
                      <a:r>
                        <a:rPr lang="en-US" altLang="zh-CN" sz="900" b="1" dirty="0" smtClean="0">
                          <a:latin typeface="微软雅黑" panose="020B0503020204020204" pitchFamily="34" charset="-122"/>
                          <a:ea typeface="微软雅黑" panose="020B0503020204020204" pitchFamily="34" charset="-122"/>
                        </a:rPr>
                        <a:t>SOA</a:t>
                      </a:r>
                      <a:r>
                        <a:rPr lang="zh-CN" altLang="en-US" sz="900" b="1" dirty="0" smtClean="0">
                          <a:latin typeface="微软雅黑" panose="020B0503020204020204" pitchFamily="34" charset="-122"/>
                          <a:ea typeface="微软雅黑" panose="020B0503020204020204" pitchFamily="34" charset="-122"/>
                        </a:rPr>
                        <a:t>）</a:t>
                      </a:r>
                      <a:endParaRPr lang="zh-CN" altLang="en-US" sz="900" b="1" dirty="0">
                        <a:latin typeface="微软雅黑" panose="020B0503020204020204" pitchFamily="34" charset="-122"/>
                        <a:ea typeface="微软雅黑" panose="020B0503020204020204" pitchFamily="34" charset="-122"/>
                      </a:endParaRPr>
                    </a:p>
                  </a:txBody>
                  <a:tcPr marT="52126" marB="52126"/>
                </a:tc>
                <a:tc>
                  <a:txBody>
                    <a:bodyPr/>
                    <a:lstStyle/>
                    <a:p>
                      <a:pPr algn="ctr"/>
                      <a:endParaRPr lang="zh-CN" altLang="en-US" sz="900" b="1" dirty="0">
                        <a:latin typeface="微软雅黑" panose="020B0503020204020204" pitchFamily="34" charset="-122"/>
                        <a:ea typeface="微软雅黑" panose="020B0503020204020204" pitchFamily="34" charset="-122"/>
                      </a:endParaRPr>
                    </a:p>
                  </a:txBody>
                  <a:tcPr marT="52126" marB="52126"/>
                </a:tc>
                <a:tc vMerge="1">
                  <a:txBody>
                    <a:bodyPr/>
                    <a:lstStyle/>
                    <a:p>
                      <a:pPr algn="ctr"/>
                      <a:endParaRPr lang="zh-CN" altLang="en-US" sz="800" b="1"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908486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建设内容</a:t>
            </a:r>
            <a:endParaRPr lang="zh-CN" altLang="en-US" dirty="0"/>
          </a:p>
        </p:txBody>
      </p:sp>
      <p:graphicFrame>
        <p:nvGraphicFramePr>
          <p:cNvPr id="14" name="图示 13"/>
          <p:cNvGraphicFramePr/>
          <p:nvPr>
            <p:extLst>
              <p:ext uri="{D42A27DB-BD31-4B8C-83A1-F6EECF244321}">
                <p14:modId xmlns:p14="http://schemas.microsoft.com/office/powerpoint/2010/main" val="1147872162"/>
              </p:ext>
            </p:extLst>
          </p:nvPr>
        </p:nvGraphicFramePr>
        <p:xfrm>
          <a:off x="1205981" y="797564"/>
          <a:ext cx="6950193" cy="4633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爆炸形 1 2"/>
          <p:cNvSpPr/>
          <p:nvPr/>
        </p:nvSpPr>
        <p:spPr bwMode="auto">
          <a:xfrm>
            <a:off x="6732240" y="555848"/>
            <a:ext cx="5400600" cy="3960440"/>
          </a:xfrm>
          <a:prstGeom prst="irregularSeal1">
            <a:avLst/>
          </a:prstGeom>
          <a:solidFill>
            <a:schemeClr val="bg1"/>
          </a:solidFill>
          <a:ln w="28575" cap="flat" cmpd="sng" algn="ctr">
            <a:solidFill>
              <a:schemeClr val="bg1">
                <a:lumMod val="75000"/>
              </a:scheme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indent="0" defTabSz="914400" rtl="0" eaLnBrk="0" fontAlgn="base" latinLnBrk="0" hangingPunct="0">
              <a:lnSpc>
                <a:spcPct val="125000"/>
              </a:lnSpc>
              <a:spcBef>
                <a:spcPct val="50000"/>
              </a:spcBef>
              <a:spcAft>
                <a:spcPct val="0"/>
              </a:spcAft>
              <a:buClr>
                <a:srgbClr val="FF0000"/>
              </a:buClr>
              <a:buSzTx/>
              <a:tabLst/>
            </a:pPr>
            <a:r>
              <a:rPr lang="zh-CN" altLang="en-US" sz="2000" dirty="0" smtClean="0">
                <a:latin typeface="Arial" charset="0"/>
                <a:ea typeface="黑体" pitchFamily="2" charset="-122"/>
              </a:rPr>
              <a:t>此部分描述跟初设内容不一致。</a:t>
            </a:r>
            <a:endParaRPr lang="en-US" altLang="zh-CN" sz="2000" dirty="0" smtClean="0">
              <a:latin typeface="Arial" charset="0"/>
              <a:ea typeface="黑体" pitchFamily="2" charset="-122"/>
            </a:endParaRPr>
          </a:p>
          <a:p>
            <a:pPr marL="0" marR="0" indent="0" defTabSz="914400" rtl="0" eaLnBrk="0" fontAlgn="base" latinLnBrk="0" hangingPunct="0">
              <a:lnSpc>
                <a:spcPct val="125000"/>
              </a:lnSpc>
              <a:spcBef>
                <a:spcPct val="50000"/>
              </a:spcBef>
              <a:spcAft>
                <a:spcPct val="0"/>
              </a:spcAft>
              <a:buClr>
                <a:srgbClr val="FF0000"/>
              </a:buClr>
              <a:buSzTx/>
              <a:tabLst/>
            </a:pPr>
            <a:r>
              <a:rPr lang="zh-CN" altLang="en-US" sz="2000" dirty="0" smtClean="0">
                <a:latin typeface="Arial" charset="0"/>
                <a:ea typeface="黑体" pitchFamily="2" charset="-122"/>
              </a:rPr>
              <a:t>应该是现有目标再有内容</a:t>
            </a:r>
            <a:endParaRPr lang="en-US" altLang="zh-CN" sz="2000" dirty="0" smtClean="0">
              <a:latin typeface="Arial" charset="0"/>
              <a:ea typeface="黑体" pitchFamily="2" charset="-122"/>
            </a:endParaRPr>
          </a:p>
        </p:txBody>
      </p:sp>
    </p:spTree>
    <p:extLst>
      <p:ext uri="{BB962C8B-B14F-4D97-AF65-F5344CB8AC3E}">
        <p14:creationId xmlns:p14="http://schemas.microsoft.com/office/powerpoint/2010/main" val="3106332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建设目标</a:t>
            </a:r>
            <a:endParaRPr lang="zh-CN" altLang="en-US" dirty="0"/>
          </a:p>
        </p:txBody>
      </p:sp>
      <p:sp>
        <p:nvSpPr>
          <p:cNvPr id="4" name="矩形 3"/>
          <p:cNvSpPr/>
          <p:nvPr/>
        </p:nvSpPr>
        <p:spPr>
          <a:xfrm>
            <a:off x="359555" y="2579037"/>
            <a:ext cx="8616620" cy="2585323"/>
          </a:xfrm>
          <a:prstGeom prst="rect">
            <a:avLst/>
          </a:prstGeom>
        </p:spPr>
        <p:txBody>
          <a:bodyPr wrap="square">
            <a:spAutoFit/>
          </a:bodyPr>
          <a:lstStyle/>
          <a:p>
            <a:pPr marL="390940" indent="-390940" algn="just">
              <a:buFont typeface="+mj-lt"/>
              <a:buAutoNum type="arabicPeriod"/>
            </a:pP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实现省、市、县三级</a:t>
            </a:r>
            <a:r>
              <a:rPr lang="zh-CN" altLang="en-US"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电子政务</a:t>
            </a: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平台的</a:t>
            </a: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统一监管</a:t>
            </a:r>
            <a:endParaRPr lang="en-US"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390940" indent="-390940" algn="just">
              <a:buFont typeface="+mj-lt"/>
              <a:buAutoNum type="arabicPeriod"/>
            </a:pPr>
            <a:r>
              <a:rPr lang="zh-CN" altLang="en-US"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云资源采用</a:t>
            </a: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政府购买服务的方式</a:t>
            </a: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，并能对这些云资源做到</a:t>
            </a: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“可管理、可计量、可剥离”</a:t>
            </a:r>
          </a:p>
          <a:p>
            <a:pPr marL="390940" indent="-390940" algn="just">
              <a:buFont typeface="+mj-lt"/>
              <a:buAutoNum type="arabicPeriod"/>
            </a:pP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能够统一调配省、市两级和社会云服务商的云资源，实现全省范围政务云资源的共享利用</a:t>
            </a:r>
          </a:p>
          <a:p>
            <a:pPr marL="390940" indent="-390940" algn="just">
              <a:buFont typeface="+mj-lt"/>
              <a:buAutoNum type="arabicPeriod"/>
            </a:pP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实现全省各级各机构</a:t>
            </a: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统一数据交换、数据共享与数据开放接口</a:t>
            </a: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，支持大数据的管理和应用</a:t>
            </a:r>
          </a:p>
          <a:p>
            <a:pPr marL="390940" indent="-390940" algn="just">
              <a:buFont typeface="+mj-lt"/>
              <a:buAutoNum type="arabicPeriod"/>
            </a:pPr>
            <a:r>
              <a:rPr lang="zh-CN" altLang="zh-CN" b="1" kern="100" dirty="0">
                <a:solidFill>
                  <a:schemeClr val="accent6"/>
                </a:solidFill>
                <a:latin typeface="微软雅黑" panose="020B0503020204020204" pitchFamily="34" charset="-122"/>
                <a:ea typeface="微软雅黑" panose="020B0503020204020204" pitchFamily="34" charset="-122"/>
                <a:cs typeface="Times New Roman" panose="02020603050405020304" pitchFamily="18" charset="0"/>
              </a:rPr>
              <a:t>制定与升级后公共平台相适应的安全、运行、服务管理体系、评价体系、标准规范和管理制度，确保公共平台的运行安全</a:t>
            </a:r>
          </a:p>
        </p:txBody>
      </p:sp>
      <p:sp>
        <p:nvSpPr>
          <p:cNvPr id="5" name="圆角矩形 4"/>
          <p:cNvSpPr/>
          <p:nvPr/>
        </p:nvSpPr>
        <p:spPr bwMode="auto">
          <a:xfrm>
            <a:off x="179511" y="2249502"/>
            <a:ext cx="8784977" cy="3227648"/>
          </a:xfrm>
          <a:prstGeom prst="roundRect">
            <a:avLst/>
          </a:prstGeom>
          <a:noFill/>
          <a:ln w="28575" cap="flat" cmpd="sng" algn="ctr">
            <a:solidFill>
              <a:schemeClr val="bg1">
                <a:lumMod val="75000"/>
              </a:schemeClr>
            </a:solidFill>
            <a:prstDash val="solid"/>
            <a:round/>
            <a:headEnd type="none" w="med" len="med"/>
            <a:tailEnd type="none" w="med" len="med"/>
          </a:ln>
          <a:effectLst/>
          <a:extLst/>
        </p:spPr>
        <p:txBody>
          <a:bodyPr vert="horz" wrap="square" lIns="104977" tIns="0" rIns="104977" bIns="0" numCol="1" rtlCol="0" anchor="t" anchorCtr="0" compatLnSpc="1">
            <a:prstTxWarp prst="textNoShape">
              <a:avLst/>
            </a:prstTxWarp>
            <a:noAutofit/>
          </a:bodyPr>
          <a:lstStyle/>
          <a:p>
            <a:pPr algn="ctr" defTabSz="1042507" eaLnBrk="0" fontAlgn="base" hangingPunct="0">
              <a:spcBef>
                <a:spcPct val="50000"/>
              </a:spcBef>
              <a:spcAft>
                <a:spcPct val="0"/>
              </a:spcAft>
              <a:buClr>
                <a:srgbClr val="FF0000"/>
              </a:buClr>
              <a:buFont typeface="Arial" charset="0"/>
              <a:buChar char="•"/>
            </a:pPr>
            <a:endParaRPr lang="zh-CN" altLang="en-US" sz="2000">
              <a:latin typeface="微软雅黑" pitchFamily="34" charset="-122"/>
              <a:ea typeface="微软雅黑" pitchFamily="34" charset="-122"/>
            </a:endParaRPr>
          </a:p>
        </p:txBody>
      </p:sp>
      <p:sp>
        <p:nvSpPr>
          <p:cNvPr id="6" name="文本框 5"/>
          <p:cNvSpPr txBox="1"/>
          <p:nvPr/>
        </p:nvSpPr>
        <p:spPr>
          <a:xfrm>
            <a:off x="230609" y="731957"/>
            <a:ext cx="8682810" cy="1323439"/>
          </a:xfrm>
          <a:prstGeom prst="rect">
            <a:avLst/>
          </a:prstGeom>
          <a:noFill/>
        </p:spPr>
        <p:txBody>
          <a:bodyPr wrap="square" rtlCol="0">
            <a:spAutoFit/>
          </a:bodyPr>
          <a:lstStyle/>
          <a:p>
            <a:r>
              <a:rPr lang="zh-CN" altLang="en-US" sz="2000" dirty="0">
                <a:latin typeface="微软雅黑" pitchFamily="34" charset="-122"/>
                <a:ea typeface="微软雅黑" pitchFamily="34" charset="-122"/>
              </a:rPr>
              <a:t>陕西省新型电子政务平台建设</a:t>
            </a:r>
            <a:r>
              <a:rPr lang="zh-CN" altLang="zh-CN" sz="2000" dirty="0">
                <a:latin typeface="微软雅黑" pitchFamily="34" charset="-122"/>
                <a:ea typeface="微软雅黑" pitchFamily="34" charset="-122"/>
              </a:rPr>
              <a:t>以</a:t>
            </a:r>
            <a:r>
              <a:rPr lang="zh-CN" altLang="zh-CN" sz="2000" dirty="0">
                <a:solidFill>
                  <a:srgbClr val="FF0000"/>
                </a:solidFill>
                <a:latin typeface="微软雅黑" pitchFamily="34" charset="-122"/>
                <a:ea typeface="微软雅黑" pitchFamily="34" charset="-122"/>
              </a:rPr>
              <a:t>云计算</a:t>
            </a:r>
            <a:r>
              <a:rPr lang="zh-CN" altLang="zh-CN" sz="2000" dirty="0">
                <a:latin typeface="微软雅黑" pitchFamily="34" charset="-122"/>
                <a:ea typeface="微软雅黑" pitchFamily="34" charset="-122"/>
              </a:rPr>
              <a:t>为核心</a:t>
            </a:r>
            <a:r>
              <a:rPr lang="zh-CN" altLang="en-US" sz="2000" dirty="0">
                <a:latin typeface="微软雅黑" pitchFamily="34" charset="-122"/>
                <a:ea typeface="微软雅黑" pitchFamily="34" charset="-122"/>
              </a:rPr>
              <a:t>，</a:t>
            </a:r>
            <a:r>
              <a:rPr lang="zh-CN" altLang="zh-CN" sz="2000" dirty="0">
                <a:latin typeface="微软雅黑" pitchFamily="34" charset="-122"/>
                <a:ea typeface="微软雅黑" pitchFamily="34" charset="-122"/>
              </a:rPr>
              <a:t>完善现有平台体系，建成全省</a:t>
            </a:r>
            <a:r>
              <a:rPr lang="zh-CN" altLang="zh-CN" sz="2000" dirty="0">
                <a:solidFill>
                  <a:srgbClr val="FF0000"/>
                </a:solidFill>
                <a:latin typeface="微软雅黑" pitchFamily="34" charset="-122"/>
                <a:ea typeface="微软雅黑" pitchFamily="34" charset="-122"/>
              </a:rPr>
              <a:t>统一政务云体系</a:t>
            </a:r>
            <a:r>
              <a:rPr lang="zh-CN" altLang="zh-CN" sz="2000" dirty="0">
                <a:latin typeface="微软雅黑" pitchFamily="34" charset="-122"/>
                <a:ea typeface="微软雅黑" pitchFamily="34" charset="-122"/>
              </a:rPr>
              <a:t>，实</a:t>
            </a:r>
            <a:r>
              <a:rPr lang="zh-CN" altLang="zh-CN" sz="2000" dirty="0" smtClean="0">
                <a:latin typeface="微软雅黑" pitchFamily="34" charset="-122"/>
                <a:ea typeface="微软雅黑" pitchFamily="34" charset="-122"/>
              </a:rPr>
              <a:t>现</a:t>
            </a:r>
            <a:r>
              <a:rPr lang="zh-CN" altLang="en-US" sz="2000" dirty="0" smtClean="0">
                <a:latin typeface="微软雅黑" pitchFamily="34" charset="-122"/>
                <a:ea typeface="微软雅黑" pitchFamily="34" charset="-122"/>
              </a:rPr>
              <a:t>省级电子政务</a:t>
            </a:r>
            <a:r>
              <a:rPr lang="zh-CN" altLang="zh-CN" sz="2000" dirty="0" smtClean="0">
                <a:latin typeface="微软雅黑" pitchFamily="34" charset="-122"/>
                <a:ea typeface="微软雅黑" pitchFamily="34" charset="-122"/>
              </a:rPr>
              <a:t>建</a:t>
            </a:r>
            <a:r>
              <a:rPr lang="zh-CN" altLang="zh-CN" sz="2000" dirty="0">
                <a:latin typeface="微软雅黑" pitchFamily="34" charset="-122"/>
                <a:ea typeface="微软雅黑" pitchFamily="34" charset="-122"/>
              </a:rPr>
              <a:t>设模式从自建向</a:t>
            </a:r>
            <a:r>
              <a:rPr lang="zh-CN" altLang="zh-CN" sz="2000" dirty="0">
                <a:solidFill>
                  <a:srgbClr val="FF0000"/>
                </a:solidFill>
                <a:latin typeface="微软雅黑" pitchFamily="34" charset="-122"/>
                <a:ea typeface="微软雅黑" pitchFamily="34" charset="-122"/>
              </a:rPr>
              <a:t>购买服务</a:t>
            </a:r>
            <a:r>
              <a:rPr lang="zh-CN" altLang="zh-CN" sz="2000" dirty="0">
                <a:latin typeface="微软雅黑" pitchFamily="34" charset="-122"/>
                <a:ea typeface="微软雅黑" pitchFamily="34" charset="-122"/>
              </a:rPr>
              <a:t>转变，达到平台功能</a:t>
            </a:r>
            <a:r>
              <a:rPr lang="zh-CN" altLang="zh-CN" sz="2000" dirty="0">
                <a:solidFill>
                  <a:srgbClr val="FF0000"/>
                </a:solidFill>
                <a:latin typeface="微软雅黑" pitchFamily="34" charset="-122"/>
                <a:ea typeface="微软雅黑" pitchFamily="34" charset="-122"/>
              </a:rPr>
              <a:t>模块化、规模可伸缩、资源可调配、服务可计量</a:t>
            </a:r>
            <a:r>
              <a:rPr lang="zh-CN" altLang="zh-CN" sz="2000" dirty="0">
                <a:latin typeface="微软雅黑" pitchFamily="34" charset="-122"/>
                <a:ea typeface="微软雅黑" pitchFamily="34" charset="-122"/>
              </a:rPr>
              <a:t>的总体要求</a:t>
            </a:r>
            <a:r>
              <a:rPr lang="zh-CN" altLang="en-US" sz="2000" dirty="0">
                <a:latin typeface="微软雅黑" pitchFamily="34" charset="-122"/>
                <a:ea typeface="微软雅黑" pitchFamily="34" charset="-122"/>
              </a:rPr>
              <a:t>，具体目标如下：</a:t>
            </a:r>
            <a:endParaRPr lang="zh-CN" altLang="en-US" sz="2000" dirty="0">
              <a:solidFill>
                <a:schemeClr val="tx2">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5405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文本占位符 1"/>
          <p:cNvSpPr>
            <a:spLocks noGrp="1"/>
          </p:cNvSpPr>
          <p:nvPr>
            <p:ph type="title"/>
          </p:nvPr>
        </p:nvSpPr>
        <p:spPr bwMode="auto">
          <a:xfrm>
            <a:off x="251520" y="114440"/>
            <a:ext cx="9315263" cy="4368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基于云计算的创新电子政务模式</a:t>
            </a:r>
          </a:p>
        </p:txBody>
      </p:sp>
      <p:sp>
        <p:nvSpPr>
          <p:cNvPr id="6" name="矩形 5"/>
          <p:cNvSpPr/>
          <p:nvPr/>
        </p:nvSpPr>
        <p:spPr bwMode="auto">
          <a:xfrm>
            <a:off x="253418" y="2768697"/>
            <a:ext cx="1728192" cy="635196"/>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lIns="105792" tIns="52895" rIns="105792" bIns="52895" anchor="ctr"/>
          <a:lstStyle/>
          <a:p>
            <a:pPr algn="ctr" defTabSz="1055823" eaLnBrk="0" hangingPunct="0">
              <a:defRPr/>
            </a:pPr>
            <a:r>
              <a:rPr lang="zh-CN" altLang="en-US" sz="2280" dirty="0">
                <a:solidFill>
                  <a:prstClr val="white">
                    <a:alpha val="98824"/>
                  </a:prstClr>
                </a:solidFill>
                <a:latin typeface="微软雅黑" pitchFamily="34" charset="-122"/>
                <a:ea typeface="微软雅黑" pitchFamily="34" charset="-122"/>
                <a:cs typeface="Segoe UI" pitchFamily="34" charset="0"/>
              </a:rPr>
              <a:t>建设思路</a:t>
            </a:r>
          </a:p>
        </p:txBody>
      </p:sp>
      <p:sp>
        <p:nvSpPr>
          <p:cNvPr id="7" name="矩形 6"/>
          <p:cNvSpPr/>
          <p:nvPr/>
        </p:nvSpPr>
        <p:spPr bwMode="auto">
          <a:xfrm>
            <a:off x="251520" y="4297365"/>
            <a:ext cx="1728192" cy="635196"/>
          </a:xfrm>
          <a:prstGeom prst="rect">
            <a:avLst/>
          </a:prstGeom>
          <a:solidFill>
            <a:srgbClr val="0070C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105792" tIns="52895" rIns="105792" bIns="52895" anchor="ctr"/>
          <a:lstStyle/>
          <a:p>
            <a:pPr algn="ctr" defTabSz="1055823" eaLnBrk="0" hangingPunct="0">
              <a:defRPr/>
            </a:pPr>
            <a:r>
              <a:rPr lang="zh-CN" altLang="en-US" sz="2280" dirty="0">
                <a:solidFill>
                  <a:srgbClr val="FFFFFF">
                    <a:alpha val="98824"/>
                  </a:srgbClr>
                </a:solidFill>
                <a:latin typeface="微软雅黑" pitchFamily="34" charset="-122"/>
                <a:ea typeface="微软雅黑" pitchFamily="34" charset="-122"/>
                <a:cs typeface="Segoe UI" pitchFamily="34" charset="0"/>
              </a:rPr>
              <a:t>建设模式</a:t>
            </a:r>
          </a:p>
        </p:txBody>
      </p:sp>
      <p:sp>
        <p:nvSpPr>
          <p:cNvPr id="8" name="矩形 7"/>
          <p:cNvSpPr/>
          <p:nvPr/>
        </p:nvSpPr>
        <p:spPr bwMode="auto">
          <a:xfrm>
            <a:off x="251520" y="1327733"/>
            <a:ext cx="1728192" cy="635196"/>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lIns="105792" tIns="52895" rIns="105792" bIns="52895" anchor="ctr"/>
          <a:lstStyle/>
          <a:p>
            <a:pPr algn="ctr" defTabSz="1055823" eaLnBrk="0" hangingPunct="0">
              <a:defRPr/>
            </a:pPr>
            <a:r>
              <a:rPr lang="zh-CN" altLang="en-US" sz="2280" dirty="0">
                <a:solidFill>
                  <a:srgbClr val="FFFFFF">
                    <a:alpha val="98824"/>
                  </a:srgbClr>
                </a:solidFill>
                <a:latin typeface="微软雅黑" pitchFamily="34" charset="-122"/>
                <a:ea typeface="微软雅黑" pitchFamily="34" charset="-122"/>
                <a:cs typeface="Segoe UI" pitchFamily="34" charset="0"/>
              </a:rPr>
              <a:t>建设目的</a:t>
            </a:r>
          </a:p>
        </p:txBody>
      </p:sp>
      <p:pic>
        <p:nvPicPr>
          <p:cNvPr id="12" name="图片 11" descr="20110913101712763.jpg"/>
          <p:cNvPicPr>
            <a:picLocks/>
          </p:cNvPicPr>
          <p:nvPr/>
        </p:nvPicPr>
        <p:blipFill>
          <a:blip r:embed="rId2" cstate="email">
            <a:extLst>
              <a:ext uri="{28A0092B-C50C-407E-A947-70E740481C1C}">
                <a14:useLocalDpi xmlns:a14="http://schemas.microsoft.com/office/drawing/2010/main"/>
              </a:ext>
            </a:extLst>
          </a:blip>
          <a:stretch>
            <a:fillRect/>
          </a:stretch>
        </p:blipFill>
        <p:spPr bwMode="auto">
          <a:xfrm>
            <a:off x="6129157" y="1392397"/>
            <a:ext cx="1475747" cy="525289"/>
          </a:xfrm>
          <a:prstGeom prst="ellipse">
            <a:avLst/>
          </a:prstGeom>
          <a:ln w="3810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图片 12" descr="1267406972.jpg"/>
          <p:cNvPicPr>
            <a:picLocks/>
          </p:cNvPicPr>
          <p:nvPr/>
        </p:nvPicPr>
        <p:blipFill>
          <a:blip r:embed="rId3" cstate="email">
            <a:extLst>
              <a:ext uri="{28A0092B-C50C-407E-A947-70E740481C1C}">
                <a14:useLocalDpi xmlns:a14="http://schemas.microsoft.com/office/drawing/2010/main"/>
              </a:ext>
            </a:extLst>
          </a:blip>
          <a:stretch>
            <a:fillRect/>
          </a:stretch>
        </p:blipFill>
        <p:spPr bwMode="auto">
          <a:xfrm>
            <a:off x="4377529" y="1400784"/>
            <a:ext cx="1454217" cy="523620"/>
          </a:xfrm>
          <a:prstGeom prst="ellipse">
            <a:avLst/>
          </a:prstGeom>
          <a:ln w="3810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300" name="矩形 17"/>
          <p:cNvSpPr>
            <a:spLocks noChangeArrowheads="1"/>
          </p:cNvSpPr>
          <p:nvPr/>
        </p:nvSpPr>
        <p:spPr bwMode="auto">
          <a:xfrm>
            <a:off x="6409080" y="1910555"/>
            <a:ext cx="1034541"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zh-CN" sz="1596" b="1" dirty="0">
                <a:solidFill>
                  <a:schemeClr val="tx2"/>
                </a:solidFill>
                <a:latin typeface="微软雅黑" pitchFamily="34" charset="-122"/>
                <a:ea typeface="微软雅黑" pitchFamily="34" charset="-122"/>
              </a:rPr>
              <a:t>公共治理</a:t>
            </a:r>
            <a:endParaRPr lang="zh-CN" altLang="en-US" sz="1596" dirty="0">
              <a:solidFill>
                <a:schemeClr val="tx2"/>
              </a:solidFill>
              <a:latin typeface="Arial" pitchFamily="34" charset="0"/>
              <a:ea typeface="宋体" pitchFamily="2" charset="-122"/>
            </a:endParaRPr>
          </a:p>
        </p:txBody>
      </p:sp>
      <p:sp>
        <p:nvSpPr>
          <p:cNvPr id="12301" name="矩形 18"/>
          <p:cNvSpPr>
            <a:spLocks noChangeArrowheads="1"/>
          </p:cNvSpPr>
          <p:nvPr/>
        </p:nvSpPr>
        <p:spPr bwMode="auto">
          <a:xfrm>
            <a:off x="4683492" y="1901838"/>
            <a:ext cx="1034541"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en-US" sz="1596" b="1" dirty="0">
                <a:solidFill>
                  <a:schemeClr val="tx2"/>
                </a:solidFill>
                <a:latin typeface="微软雅黑" pitchFamily="34" charset="-122"/>
                <a:ea typeface="微软雅黑" pitchFamily="34" charset="-122"/>
              </a:rPr>
              <a:t>社会服务</a:t>
            </a:r>
            <a:endParaRPr lang="zh-CN" altLang="en-US" sz="1596" dirty="0">
              <a:solidFill>
                <a:schemeClr val="tx2"/>
              </a:solidFill>
              <a:latin typeface="Arial" pitchFamily="34" charset="0"/>
              <a:ea typeface="宋体" pitchFamily="2" charset="-122"/>
            </a:endParaRPr>
          </a:p>
        </p:txBody>
      </p:sp>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auto">
          <a:xfrm>
            <a:off x="2048346" y="1371192"/>
            <a:ext cx="1246277" cy="548276"/>
          </a:xfrm>
          <a:prstGeom prst="ellipse">
            <a:avLst/>
          </a:prstGeom>
          <a:ln w="3810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304" name="矩形 21"/>
          <p:cNvSpPr>
            <a:spLocks noChangeArrowheads="1"/>
          </p:cNvSpPr>
          <p:nvPr/>
        </p:nvSpPr>
        <p:spPr bwMode="auto">
          <a:xfrm>
            <a:off x="2136045" y="1910555"/>
            <a:ext cx="1239726"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en-US" sz="1596" b="1" dirty="0">
                <a:solidFill>
                  <a:schemeClr val="tx2"/>
                </a:solidFill>
                <a:latin typeface="微软雅黑" pitchFamily="34" charset="-122"/>
                <a:ea typeface="微软雅黑" pitchFamily="34" charset="-122"/>
              </a:rPr>
              <a:t>政务信息化</a:t>
            </a:r>
          </a:p>
        </p:txBody>
      </p:sp>
      <p:pic>
        <p:nvPicPr>
          <p:cNvPr id="12305" name="Picture 12" descr="F:\PIC\16：10_PPT_pic\ICOS\Sign-Forward-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32851" y="2785709"/>
            <a:ext cx="864537" cy="60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bwMode="auto">
          <a:xfrm>
            <a:off x="2048346" y="2795095"/>
            <a:ext cx="1246277" cy="582400"/>
          </a:xfrm>
          <a:prstGeom prst="ellipse">
            <a:avLst/>
          </a:prstGeom>
          <a:ln w="3810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12307" name="组合 24"/>
          <p:cNvGrpSpPr>
            <a:grpSpLocks/>
          </p:cNvGrpSpPr>
          <p:nvPr/>
        </p:nvGrpSpPr>
        <p:grpSpPr bwMode="auto">
          <a:xfrm>
            <a:off x="4319201" y="2521622"/>
            <a:ext cx="3344851" cy="843808"/>
            <a:chOff x="5546070" y="1669269"/>
            <a:chExt cx="2975360" cy="601682"/>
          </a:xfrm>
        </p:grpSpPr>
        <p:sp>
          <p:nvSpPr>
            <p:cNvPr id="44" name="Freeform 278"/>
            <p:cNvSpPr>
              <a:spLocks/>
            </p:cNvSpPr>
            <p:nvPr/>
          </p:nvSpPr>
          <p:spPr bwMode="auto">
            <a:xfrm>
              <a:off x="5546242" y="1669710"/>
              <a:ext cx="2975925" cy="601910"/>
            </a:xfrm>
            <a:custGeom>
              <a:avLst/>
              <a:gdLst>
                <a:gd name="T0" fmla="*/ 208 w 443"/>
                <a:gd name="T1" fmla="*/ 0 h 294"/>
                <a:gd name="T2" fmla="*/ 228 w 443"/>
                <a:gd name="T3" fmla="*/ 1 h 294"/>
                <a:gd name="T4" fmla="*/ 248 w 443"/>
                <a:gd name="T5" fmla="*/ 7 h 294"/>
                <a:gd name="T6" fmla="*/ 266 w 443"/>
                <a:gd name="T7" fmla="*/ 13 h 294"/>
                <a:gd name="T8" fmla="*/ 284 w 443"/>
                <a:gd name="T9" fmla="*/ 24 h 294"/>
                <a:gd name="T10" fmla="*/ 299 w 443"/>
                <a:gd name="T11" fmla="*/ 36 h 294"/>
                <a:gd name="T12" fmla="*/ 312 w 443"/>
                <a:gd name="T13" fmla="*/ 50 h 294"/>
                <a:gd name="T14" fmla="*/ 324 w 443"/>
                <a:gd name="T15" fmla="*/ 66 h 294"/>
                <a:gd name="T16" fmla="*/ 332 w 443"/>
                <a:gd name="T17" fmla="*/ 84 h 294"/>
                <a:gd name="T18" fmla="*/ 338 w 443"/>
                <a:gd name="T19" fmla="*/ 84 h 294"/>
                <a:gd name="T20" fmla="*/ 348 w 443"/>
                <a:gd name="T21" fmla="*/ 85 h 294"/>
                <a:gd name="T22" fmla="*/ 368 w 443"/>
                <a:gd name="T23" fmla="*/ 89 h 294"/>
                <a:gd name="T24" fmla="*/ 388 w 443"/>
                <a:gd name="T25" fmla="*/ 97 h 294"/>
                <a:gd name="T26" fmla="*/ 404 w 443"/>
                <a:gd name="T27" fmla="*/ 107 h 294"/>
                <a:gd name="T28" fmla="*/ 418 w 443"/>
                <a:gd name="T29" fmla="*/ 123 h 294"/>
                <a:gd name="T30" fmla="*/ 430 w 443"/>
                <a:gd name="T31" fmla="*/ 139 h 294"/>
                <a:gd name="T32" fmla="*/ 438 w 443"/>
                <a:gd name="T33" fmla="*/ 158 h 294"/>
                <a:gd name="T34" fmla="*/ 442 w 443"/>
                <a:gd name="T35" fmla="*/ 178 h 294"/>
                <a:gd name="T36" fmla="*/ 443 w 443"/>
                <a:gd name="T37" fmla="*/ 189 h 294"/>
                <a:gd name="T38" fmla="*/ 441 w 443"/>
                <a:gd name="T39" fmla="*/ 211 h 294"/>
                <a:gd name="T40" fmla="*/ 434 w 443"/>
                <a:gd name="T41" fmla="*/ 230 h 294"/>
                <a:gd name="T42" fmla="*/ 425 w 443"/>
                <a:gd name="T43" fmla="*/ 248 h 294"/>
                <a:gd name="T44" fmla="*/ 412 w 443"/>
                <a:gd name="T45" fmla="*/ 264 h 294"/>
                <a:gd name="T46" fmla="*/ 396 w 443"/>
                <a:gd name="T47" fmla="*/ 277 h 294"/>
                <a:gd name="T48" fmla="*/ 378 w 443"/>
                <a:gd name="T49" fmla="*/ 286 h 294"/>
                <a:gd name="T50" fmla="*/ 358 w 443"/>
                <a:gd name="T51" fmla="*/ 292 h 294"/>
                <a:gd name="T52" fmla="*/ 338 w 443"/>
                <a:gd name="T53" fmla="*/ 294 h 294"/>
                <a:gd name="T54" fmla="*/ 87 w 443"/>
                <a:gd name="T55" fmla="*/ 294 h 294"/>
                <a:gd name="T56" fmla="*/ 70 w 443"/>
                <a:gd name="T57" fmla="*/ 293 h 294"/>
                <a:gd name="T58" fmla="*/ 54 w 443"/>
                <a:gd name="T59" fmla="*/ 288 h 294"/>
                <a:gd name="T60" fmla="*/ 39 w 443"/>
                <a:gd name="T61" fmla="*/ 280 h 294"/>
                <a:gd name="T62" fmla="*/ 26 w 443"/>
                <a:gd name="T63" fmla="*/ 269 h 294"/>
                <a:gd name="T64" fmla="*/ 15 w 443"/>
                <a:gd name="T65" fmla="*/ 256 h 294"/>
                <a:gd name="T66" fmla="*/ 7 w 443"/>
                <a:gd name="T67" fmla="*/ 241 h 294"/>
                <a:gd name="T68" fmla="*/ 2 w 443"/>
                <a:gd name="T69" fmla="*/ 225 h 294"/>
                <a:gd name="T70" fmla="*/ 0 w 443"/>
                <a:gd name="T71" fmla="*/ 207 h 294"/>
                <a:gd name="T72" fmla="*/ 1 w 443"/>
                <a:gd name="T73" fmla="*/ 199 h 294"/>
                <a:gd name="T74" fmla="*/ 3 w 443"/>
                <a:gd name="T75" fmla="*/ 183 h 294"/>
                <a:gd name="T76" fmla="*/ 8 w 443"/>
                <a:gd name="T77" fmla="*/ 169 h 294"/>
                <a:gd name="T78" fmla="*/ 16 w 443"/>
                <a:gd name="T79" fmla="*/ 156 h 294"/>
                <a:gd name="T80" fmla="*/ 32 w 443"/>
                <a:gd name="T81" fmla="*/ 139 h 294"/>
                <a:gd name="T82" fmla="*/ 44 w 443"/>
                <a:gd name="T83" fmla="*/ 130 h 294"/>
                <a:gd name="T84" fmla="*/ 58 w 443"/>
                <a:gd name="T85" fmla="*/ 124 h 294"/>
                <a:gd name="T86" fmla="*/ 73 w 443"/>
                <a:gd name="T87" fmla="*/ 121 h 294"/>
                <a:gd name="T88" fmla="*/ 75 w 443"/>
                <a:gd name="T89" fmla="*/ 107 h 294"/>
                <a:gd name="T90" fmla="*/ 82 w 443"/>
                <a:gd name="T91" fmla="*/ 84 h 294"/>
                <a:gd name="T92" fmla="*/ 94 w 443"/>
                <a:gd name="T93" fmla="*/ 62 h 294"/>
                <a:gd name="T94" fmla="*/ 108 w 443"/>
                <a:gd name="T95" fmla="*/ 44 h 294"/>
                <a:gd name="T96" fmla="*/ 126 w 443"/>
                <a:gd name="T97" fmla="*/ 27 h 294"/>
                <a:gd name="T98" fmla="*/ 147 w 443"/>
                <a:gd name="T99" fmla="*/ 14 h 294"/>
                <a:gd name="T100" fmla="*/ 170 w 443"/>
                <a:gd name="T101" fmla="*/ 6 h 294"/>
                <a:gd name="T102" fmla="*/ 195 w 443"/>
                <a:gd name="T103" fmla="*/ 0 h 294"/>
                <a:gd name="T104" fmla="*/ 208 w 443"/>
                <a:gd name="T10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3" h="294">
                  <a:moveTo>
                    <a:pt x="208" y="0"/>
                  </a:moveTo>
                  <a:lnTo>
                    <a:pt x="208" y="0"/>
                  </a:lnTo>
                  <a:lnTo>
                    <a:pt x="218" y="0"/>
                  </a:lnTo>
                  <a:lnTo>
                    <a:pt x="228" y="1"/>
                  </a:lnTo>
                  <a:lnTo>
                    <a:pt x="238" y="3"/>
                  </a:lnTo>
                  <a:lnTo>
                    <a:pt x="248" y="7"/>
                  </a:lnTo>
                  <a:lnTo>
                    <a:pt x="258" y="10"/>
                  </a:lnTo>
                  <a:lnTo>
                    <a:pt x="266" y="13"/>
                  </a:lnTo>
                  <a:lnTo>
                    <a:pt x="275" y="19"/>
                  </a:lnTo>
                  <a:lnTo>
                    <a:pt x="284" y="24"/>
                  </a:lnTo>
                  <a:lnTo>
                    <a:pt x="291" y="29"/>
                  </a:lnTo>
                  <a:lnTo>
                    <a:pt x="299" y="36"/>
                  </a:lnTo>
                  <a:lnTo>
                    <a:pt x="305" y="42"/>
                  </a:lnTo>
                  <a:lnTo>
                    <a:pt x="312" y="50"/>
                  </a:lnTo>
                  <a:lnTo>
                    <a:pt x="318" y="58"/>
                  </a:lnTo>
                  <a:lnTo>
                    <a:pt x="324" y="66"/>
                  </a:lnTo>
                  <a:lnTo>
                    <a:pt x="328" y="75"/>
                  </a:lnTo>
                  <a:lnTo>
                    <a:pt x="332" y="84"/>
                  </a:lnTo>
                  <a:lnTo>
                    <a:pt x="332" y="84"/>
                  </a:lnTo>
                  <a:lnTo>
                    <a:pt x="338" y="84"/>
                  </a:lnTo>
                  <a:lnTo>
                    <a:pt x="338" y="84"/>
                  </a:lnTo>
                  <a:lnTo>
                    <a:pt x="348" y="85"/>
                  </a:lnTo>
                  <a:lnTo>
                    <a:pt x="358" y="86"/>
                  </a:lnTo>
                  <a:lnTo>
                    <a:pt x="368" y="89"/>
                  </a:lnTo>
                  <a:lnTo>
                    <a:pt x="378" y="92"/>
                  </a:lnTo>
                  <a:lnTo>
                    <a:pt x="388" y="97"/>
                  </a:lnTo>
                  <a:lnTo>
                    <a:pt x="396" y="102"/>
                  </a:lnTo>
                  <a:lnTo>
                    <a:pt x="404" y="107"/>
                  </a:lnTo>
                  <a:lnTo>
                    <a:pt x="412" y="115"/>
                  </a:lnTo>
                  <a:lnTo>
                    <a:pt x="418" y="123"/>
                  </a:lnTo>
                  <a:lnTo>
                    <a:pt x="425" y="130"/>
                  </a:lnTo>
                  <a:lnTo>
                    <a:pt x="430" y="139"/>
                  </a:lnTo>
                  <a:lnTo>
                    <a:pt x="434" y="149"/>
                  </a:lnTo>
                  <a:lnTo>
                    <a:pt x="438" y="158"/>
                  </a:lnTo>
                  <a:lnTo>
                    <a:pt x="441" y="168"/>
                  </a:lnTo>
                  <a:lnTo>
                    <a:pt x="442" y="178"/>
                  </a:lnTo>
                  <a:lnTo>
                    <a:pt x="443" y="189"/>
                  </a:lnTo>
                  <a:lnTo>
                    <a:pt x="443" y="189"/>
                  </a:lnTo>
                  <a:lnTo>
                    <a:pt x="442" y="200"/>
                  </a:lnTo>
                  <a:lnTo>
                    <a:pt x="441" y="211"/>
                  </a:lnTo>
                  <a:lnTo>
                    <a:pt x="438" y="220"/>
                  </a:lnTo>
                  <a:lnTo>
                    <a:pt x="434" y="230"/>
                  </a:lnTo>
                  <a:lnTo>
                    <a:pt x="430" y="240"/>
                  </a:lnTo>
                  <a:lnTo>
                    <a:pt x="425" y="248"/>
                  </a:lnTo>
                  <a:lnTo>
                    <a:pt x="418" y="256"/>
                  </a:lnTo>
                  <a:lnTo>
                    <a:pt x="412" y="264"/>
                  </a:lnTo>
                  <a:lnTo>
                    <a:pt x="404" y="270"/>
                  </a:lnTo>
                  <a:lnTo>
                    <a:pt x="396" y="277"/>
                  </a:lnTo>
                  <a:lnTo>
                    <a:pt x="388" y="282"/>
                  </a:lnTo>
                  <a:lnTo>
                    <a:pt x="378" y="286"/>
                  </a:lnTo>
                  <a:lnTo>
                    <a:pt x="368" y="290"/>
                  </a:lnTo>
                  <a:lnTo>
                    <a:pt x="358" y="292"/>
                  </a:lnTo>
                  <a:lnTo>
                    <a:pt x="348" y="294"/>
                  </a:lnTo>
                  <a:lnTo>
                    <a:pt x="338" y="294"/>
                  </a:lnTo>
                  <a:lnTo>
                    <a:pt x="87" y="294"/>
                  </a:lnTo>
                  <a:lnTo>
                    <a:pt x="87" y="294"/>
                  </a:lnTo>
                  <a:lnTo>
                    <a:pt x="79" y="294"/>
                  </a:lnTo>
                  <a:lnTo>
                    <a:pt x="70" y="293"/>
                  </a:lnTo>
                  <a:lnTo>
                    <a:pt x="61" y="291"/>
                  </a:lnTo>
                  <a:lnTo>
                    <a:pt x="54" y="288"/>
                  </a:lnTo>
                  <a:lnTo>
                    <a:pt x="46" y="284"/>
                  </a:lnTo>
                  <a:lnTo>
                    <a:pt x="39" y="280"/>
                  </a:lnTo>
                  <a:lnTo>
                    <a:pt x="32" y="275"/>
                  </a:lnTo>
                  <a:lnTo>
                    <a:pt x="26" y="269"/>
                  </a:lnTo>
                  <a:lnTo>
                    <a:pt x="20" y="263"/>
                  </a:lnTo>
                  <a:lnTo>
                    <a:pt x="15" y="256"/>
                  </a:lnTo>
                  <a:lnTo>
                    <a:pt x="10" y="248"/>
                  </a:lnTo>
                  <a:lnTo>
                    <a:pt x="7" y="241"/>
                  </a:lnTo>
                  <a:lnTo>
                    <a:pt x="4" y="233"/>
                  </a:lnTo>
                  <a:lnTo>
                    <a:pt x="2" y="225"/>
                  </a:lnTo>
                  <a:lnTo>
                    <a:pt x="1" y="216"/>
                  </a:lnTo>
                  <a:lnTo>
                    <a:pt x="0" y="207"/>
                  </a:lnTo>
                  <a:lnTo>
                    <a:pt x="0" y="207"/>
                  </a:lnTo>
                  <a:lnTo>
                    <a:pt x="1" y="199"/>
                  </a:lnTo>
                  <a:lnTo>
                    <a:pt x="2" y="191"/>
                  </a:lnTo>
                  <a:lnTo>
                    <a:pt x="3" y="183"/>
                  </a:lnTo>
                  <a:lnTo>
                    <a:pt x="5" y="176"/>
                  </a:lnTo>
                  <a:lnTo>
                    <a:pt x="8" y="169"/>
                  </a:lnTo>
                  <a:lnTo>
                    <a:pt x="13" y="162"/>
                  </a:lnTo>
                  <a:lnTo>
                    <a:pt x="16" y="156"/>
                  </a:lnTo>
                  <a:lnTo>
                    <a:pt x="21" y="150"/>
                  </a:lnTo>
                  <a:lnTo>
                    <a:pt x="32" y="139"/>
                  </a:lnTo>
                  <a:lnTo>
                    <a:pt x="37" y="135"/>
                  </a:lnTo>
                  <a:lnTo>
                    <a:pt x="44" y="130"/>
                  </a:lnTo>
                  <a:lnTo>
                    <a:pt x="51" y="127"/>
                  </a:lnTo>
                  <a:lnTo>
                    <a:pt x="58" y="124"/>
                  </a:lnTo>
                  <a:lnTo>
                    <a:pt x="66" y="122"/>
                  </a:lnTo>
                  <a:lnTo>
                    <a:pt x="73" y="121"/>
                  </a:lnTo>
                  <a:lnTo>
                    <a:pt x="73" y="121"/>
                  </a:lnTo>
                  <a:lnTo>
                    <a:pt x="75" y="107"/>
                  </a:lnTo>
                  <a:lnTo>
                    <a:pt x="79" y="96"/>
                  </a:lnTo>
                  <a:lnTo>
                    <a:pt x="82" y="84"/>
                  </a:lnTo>
                  <a:lnTo>
                    <a:pt x="87" y="73"/>
                  </a:lnTo>
                  <a:lnTo>
                    <a:pt x="94" y="62"/>
                  </a:lnTo>
                  <a:lnTo>
                    <a:pt x="100" y="52"/>
                  </a:lnTo>
                  <a:lnTo>
                    <a:pt x="108" y="44"/>
                  </a:lnTo>
                  <a:lnTo>
                    <a:pt x="117" y="35"/>
                  </a:lnTo>
                  <a:lnTo>
                    <a:pt x="126" y="27"/>
                  </a:lnTo>
                  <a:lnTo>
                    <a:pt x="136" y="21"/>
                  </a:lnTo>
                  <a:lnTo>
                    <a:pt x="147" y="14"/>
                  </a:lnTo>
                  <a:lnTo>
                    <a:pt x="158" y="9"/>
                  </a:lnTo>
                  <a:lnTo>
                    <a:pt x="170" y="6"/>
                  </a:lnTo>
                  <a:lnTo>
                    <a:pt x="182" y="2"/>
                  </a:lnTo>
                  <a:lnTo>
                    <a:pt x="195" y="0"/>
                  </a:lnTo>
                  <a:lnTo>
                    <a:pt x="208" y="0"/>
                  </a:lnTo>
                  <a:lnTo>
                    <a:pt x="208" y="0"/>
                  </a:lnTo>
                  <a:close/>
                </a:path>
              </a:pathLst>
            </a:custGeom>
            <a:solidFill>
              <a:srgbClr val="FFFFFF">
                <a:alpha val="80000"/>
              </a:srgbClr>
            </a:solidFill>
            <a:ln w="25400" cap="flat" cmpd="sng" algn="ctr">
              <a:solidFill>
                <a:srgbClr val="ACCBF9">
                  <a:lumMod val="50000"/>
                </a:srgbClr>
              </a:solidFill>
              <a:prstDash val="solid"/>
            </a:ln>
            <a:effectLst/>
            <a:extLst/>
          </p:spPr>
          <p:txBody>
            <a:bodyPr lIns="78149" tIns="61535" rIns="78149" bIns="39074"/>
            <a:lstStyle/>
            <a:p>
              <a:pPr algn="ctr" eaLnBrk="0" hangingPunct="0">
                <a:defRPr/>
              </a:pPr>
              <a:endParaRPr lang="zh-CN" altLang="en-US" sz="1254" kern="0" dirty="0">
                <a:solidFill>
                  <a:prstClr val="black"/>
                </a:solidFill>
                <a:latin typeface="微软雅黑" panose="020B0503020204020204" pitchFamily="34" charset="-122"/>
                <a:ea typeface="微软雅黑" panose="020B0503020204020204" pitchFamily="34" charset="-122"/>
              </a:endParaRPr>
            </a:p>
          </p:txBody>
        </p:sp>
        <p:grpSp>
          <p:nvGrpSpPr>
            <p:cNvPr id="12333" name="组合 26"/>
            <p:cNvGrpSpPr>
              <a:grpSpLocks/>
            </p:cNvGrpSpPr>
            <p:nvPr/>
          </p:nvGrpSpPr>
          <p:grpSpPr bwMode="auto">
            <a:xfrm>
              <a:off x="5696587" y="1994031"/>
              <a:ext cx="2772963" cy="256414"/>
              <a:chOff x="1169354" y="2784256"/>
              <a:chExt cx="7316860" cy="882714"/>
            </a:xfrm>
          </p:grpSpPr>
          <p:sp>
            <p:nvSpPr>
              <p:cNvPr id="68" name="圆角矩形 67"/>
              <p:cNvSpPr/>
              <p:nvPr/>
            </p:nvSpPr>
            <p:spPr bwMode="auto">
              <a:xfrm>
                <a:off x="1683764" y="2921656"/>
                <a:ext cx="6337869" cy="674759"/>
              </a:xfrm>
              <a:prstGeom prst="roundRect">
                <a:avLst>
                  <a:gd name="adj" fmla="val 2028"/>
                </a:avLst>
              </a:prstGeom>
              <a:solidFill>
                <a:srgbClr val="FFFFFF">
                  <a:alpha val="69804"/>
                </a:srgbClr>
              </a:solidFill>
              <a:ln>
                <a:solidFill>
                  <a:sysClr val="window" lastClr="FFFFFF">
                    <a:lumMod val="85000"/>
                  </a:sysClr>
                </a:solidFill>
              </a:ln>
              <a:effectLst/>
            </p:spPr>
            <p:txBody>
              <a:bodyPr lIns="78149" tIns="39074" rIns="78149" bIns="39074" anchor="ctr"/>
              <a:lstStyle/>
              <a:p>
                <a:pPr eaLnBrk="0" hangingPunct="0">
                  <a:buClr>
                    <a:srgbClr val="CC9900"/>
                  </a:buClr>
                  <a:defRPr/>
                </a:pPr>
                <a:endParaRPr lang="zh-CN" altLang="en-US" sz="912" kern="0" dirty="0">
                  <a:solidFill>
                    <a:prstClr val="black"/>
                  </a:solidFill>
                  <a:latin typeface="微软雅黑" panose="020B0503020204020204" pitchFamily="34" charset="-122"/>
                  <a:ea typeface="微软雅黑" panose="020B0503020204020204" pitchFamily="34" charset="-122"/>
                </a:endParaRPr>
              </a:p>
            </p:txBody>
          </p:sp>
          <p:sp>
            <p:nvSpPr>
              <p:cNvPr id="69" name="梯形 68"/>
              <p:cNvSpPr/>
              <p:nvPr/>
            </p:nvSpPr>
            <p:spPr bwMode="auto">
              <a:xfrm>
                <a:off x="1169354" y="3004843"/>
                <a:ext cx="7316860" cy="662127"/>
              </a:xfrm>
              <a:prstGeom prst="trapezoid">
                <a:avLst>
                  <a:gd name="adj" fmla="val 129864"/>
                </a:avLst>
              </a:prstGeom>
              <a:gradFill>
                <a:gsLst>
                  <a:gs pos="0">
                    <a:srgbClr val="150921"/>
                  </a:gs>
                  <a:gs pos="90000">
                    <a:sysClr val="window" lastClr="FFFFFF">
                      <a:lumMod val="75000"/>
                    </a:sysClr>
                  </a:gs>
                </a:gsLst>
                <a:lin ang="5400000" scaled="1"/>
              </a:gradFill>
              <a:ln>
                <a:noFill/>
              </a:ln>
              <a:effectLst/>
              <a:scene3d>
                <a:camera prst="orthographicFront">
                  <a:rot lat="18599986" lon="0" rev="0"/>
                </a:camera>
                <a:lightRig rig="threePt" dir="t"/>
              </a:scene3d>
              <a:sp3d extrusionH="44450">
                <a:bevelT w="0" h="0"/>
                <a:bevelB w="0" h="0" prst="angle"/>
                <a:extrusionClr>
                  <a:srgbClr val="FFFFFF">
                    <a:lumMod val="50000"/>
                  </a:srgbClr>
                </a:extrusionClr>
              </a:sp3d>
              <a:extLst/>
            </p:spPr>
            <p:txBody>
              <a:bodyPr/>
              <a:lstStyle/>
              <a:p>
                <a:pPr eaLnBrk="0" hangingPunct="0">
                  <a:buClr>
                    <a:srgbClr val="CC9900"/>
                  </a:buClr>
                  <a:buFont typeface="Wingdings" pitchFamily="2" charset="2"/>
                  <a:buChar char="n"/>
                  <a:defRPr/>
                </a:pPr>
                <a:endParaRPr lang="zh-CN" altLang="en-US" sz="912" kern="0" dirty="0">
                  <a:solidFill>
                    <a:srgbClr val="C00000"/>
                  </a:solidFill>
                  <a:latin typeface="Arial" charset="0"/>
                  <a:ea typeface="宋体" pitchFamily="2" charset="-122"/>
                </a:endParaRPr>
              </a:p>
            </p:txBody>
          </p:sp>
          <p:sp>
            <p:nvSpPr>
              <p:cNvPr id="70" name="圆角矩形 69"/>
              <p:cNvSpPr/>
              <p:nvPr/>
            </p:nvSpPr>
            <p:spPr bwMode="auto">
              <a:xfrm>
                <a:off x="1671774" y="2799454"/>
                <a:ext cx="6337869" cy="696015"/>
              </a:xfrm>
              <a:prstGeom prst="roundRect">
                <a:avLst>
                  <a:gd name="adj" fmla="val 2028"/>
                </a:avLst>
              </a:prstGeom>
              <a:solidFill>
                <a:sysClr val="window" lastClr="FFFFFF"/>
              </a:solidFill>
              <a:ln>
                <a:solidFill>
                  <a:sysClr val="window" lastClr="FFFFFF">
                    <a:lumMod val="85000"/>
                  </a:sysClr>
                </a:solidFill>
              </a:ln>
              <a:effectLst/>
            </p:spPr>
            <p:txBody>
              <a:bodyPr lIns="78149" tIns="39074" rIns="78149" bIns="39074" anchor="ctr"/>
              <a:lstStyle/>
              <a:p>
                <a:pPr eaLnBrk="0" hangingPunct="0">
                  <a:buClr>
                    <a:srgbClr val="CC9900"/>
                  </a:buClr>
                  <a:defRPr/>
                </a:pPr>
                <a:endParaRPr lang="zh-CN" altLang="en-US" sz="912" kern="0" dirty="0">
                  <a:solidFill>
                    <a:prstClr val="black"/>
                  </a:solidFill>
                  <a:latin typeface="微软雅黑" panose="020B0503020204020204" pitchFamily="34" charset="-122"/>
                  <a:ea typeface="微软雅黑" panose="020B0503020204020204" pitchFamily="34" charset="-122"/>
                </a:endParaRPr>
              </a:p>
            </p:txBody>
          </p:sp>
          <p:sp>
            <p:nvSpPr>
              <p:cNvPr id="12359" name="圆角矩形 52"/>
              <p:cNvSpPr>
                <a:spLocks noChangeArrowheads="1"/>
              </p:cNvSpPr>
              <p:nvPr/>
            </p:nvSpPr>
            <p:spPr bwMode="auto">
              <a:xfrm>
                <a:off x="2490319" y="3107655"/>
                <a:ext cx="1473384" cy="196779"/>
              </a:xfrm>
              <a:prstGeom prst="roundRect">
                <a:avLst>
                  <a:gd name="adj" fmla="val 78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78149" tIns="39074" rIns="78149" bIns="39074" anchor="ctr"/>
              <a:lstStyle/>
              <a:p>
                <a:pPr eaLnBrk="0" fontAlgn="base" hangingPunct="0">
                  <a:spcBef>
                    <a:spcPct val="0"/>
                  </a:spcBef>
                  <a:spcAft>
                    <a:spcPct val="0"/>
                  </a:spcAft>
                  <a:buClr>
                    <a:srgbClr val="CC9900"/>
                  </a:buClr>
                </a:pPr>
                <a:r>
                  <a:rPr lang="zh-CN" altLang="en-US" sz="798" dirty="0">
                    <a:solidFill>
                      <a:srgbClr val="000000"/>
                    </a:solidFill>
                    <a:latin typeface="微软雅黑" pitchFamily="34" charset="-122"/>
                    <a:ea typeface="微软雅黑" pitchFamily="34" charset="-122"/>
                  </a:rPr>
                  <a:t>计算服务</a:t>
                </a:r>
              </a:p>
            </p:txBody>
          </p:sp>
          <p:sp>
            <p:nvSpPr>
              <p:cNvPr id="12360" name="圆角矩形 53"/>
              <p:cNvSpPr>
                <a:spLocks noChangeArrowheads="1"/>
              </p:cNvSpPr>
              <p:nvPr/>
            </p:nvSpPr>
            <p:spPr bwMode="auto">
              <a:xfrm>
                <a:off x="4504599" y="3090927"/>
                <a:ext cx="1521365" cy="206965"/>
              </a:xfrm>
              <a:prstGeom prst="roundRect">
                <a:avLst>
                  <a:gd name="adj" fmla="val 78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78149" tIns="39074" rIns="78149" bIns="39074" anchor="ctr"/>
              <a:lstStyle/>
              <a:p>
                <a:pPr eaLnBrk="0" fontAlgn="base" hangingPunct="0">
                  <a:spcBef>
                    <a:spcPct val="0"/>
                  </a:spcBef>
                  <a:spcAft>
                    <a:spcPct val="0"/>
                  </a:spcAft>
                  <a:buClr>
                    <a:srgbClr val="CC9900"/>
                  </a:buClr>
                </a:pPr>
                <a:r>
                  <a:rPr lang="zh-CN" altLang="en-US" sz="798">
                    <a:solidFill>
                      <a:srgbClr val="000000"/>
                    </a:solidFill>
                    <a:latin typeface="微软雅黑" pitchFamily="34" charset="-122"/>
                    <a:ea typeface="微软雅黑" pitchFamily="34" charset="-122"/>
                  </a:rPr>
                  <a:t>存储服务</a:t>
                </a:r>
              </a:p>
            </p:txBody>
          </p:sp>
          <p:sp>
            <p:nvSpPr>
              <p:cNvPr id="12361" name="圆角矩形 54"/>
              <p:cNvSpPr>
                <a:spLocks noChangeArrowheads="1"/>
              </p:cNvSpPr>
              <p:nvPr/>
            </p:nvSpPr>
            <p:spPr bwMode="auto">
              <a:xfrm>
                <a:off x="6499620" y="3127842"/>
                <a:ext cx="1673520" cy="199757"/>
              </a:xfrm>
              <a:prstGeom prst="roundRect">
                <a:avLst>
                  <a:gd name="adj" fmla="val 78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78149" tIns="39074" rIns="78149" bIns="39074" anchor="ctr"/>
              <a:lstStyle/>
              <a:p>
                <a:pPr eaLnBrk="0" fontAlgn="base" hangingPunct="0">
                  <a:spcBef>
                    <a:spcPct val="0"/>
                  </a:spcBef>
                  <a:spcAft>
                    <a:spcPct val="0"/>
                  </a:spcAft>
                  <a:buClr>
                    <a:srgbClr val="CC9900"/>
                  </a:buClr>
                </a:pPr>
                <a:r>
                  <a:rPr lang="zh-CN" altLang="en-US" sz="798">
                    <a:solidFill>
                      <a:srgbClr val="000000"/>
                    </a:solidFill>
                    <a:latin typeface="微软雅黑" pitchFamily="34" charset="-122"/>
                    <a:ea typeface="微软雅黑" pitchFamily="34" charset="-122"/>
                  </a:rPr>
                  <a:t>安全服务</a:t>
                </a:r>
              </a:p>
            </p:txBody>
          </p:sp>
          <p:grpSp>
            <p:nvGrpSpPr>
              <p:cNvPr id="12362" name="组合 55"/>
              <p:cNvGrpSpPr>
                <a:grpSpLocks/>
              </p:cNvGrpSpPr>
              <p:nvPr/>
            </p:nvGrpSpPr>
            <p:grpSpPr bwMode="auto">
              <a:xfrm>
                <a:off x="2092589" y="2994755"/>
                <a:ext cx="480720" cy="466233"/>
                <a:chOff x="7010390" y="2728729"/>
                <a:chExt cx="236318" cy="263613"/>
              </a:xfrm>
            </p:grpSpPr>
            <p:grpSp>
              <p:nvGrpSpPr>
                <p:cNvPr id="12467" name="组合 160"/>
                <p:cNvGrpSpPr>
                  <a:grpSpLocks/>
                </p:cNvGrpSpPr>
                <p:nvPr/>
              </p:nvGrpSpPr>
              <p:grpSpPr bwMode="auto">
                <a:xfrm>
                  <a:off x="7016353" y="2739017"/>
                  <a:ext cx="224364" cy="248744"/>
                  <a:chOff x="2749089" y="2130132"/>
                  <a:chExt cx="728403" cy="776898"/>
                </a:xfrm>
              </p:grpSpPr>
              <p:sp>
                <p:nvSpPr>
                  <p:cNvPr id="211" name="梯形 210"/>
                  <p:cNvSpPr/>
                  <p:nvPr/>
                </p:nvSpPr>
                <p:spPr bwMode="auto">
                  <a:xfrm rot="16200000">
                    <a:off x="2534611" y="2331337"/>
                    <a:ext cx="788139" cy="363531"/>
                  </a:xfrm>
                  <a:prstGeom prst="trapezoid">
                    <a:avLst>
                      <a:gd name="adj" fmla="val 36940"/>
                    </a:avLst>
                  </a:prstGeom>
                  <a:solidFill>
                    <a:sysClr val="window" lastClr="FFFFFF"/>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12" name="梯形 211"/>
                  <p:cNvSpPr/>
                  <p:nvPr/>
                </p:nvSpPr>
                <p:spPr bwMode="auto">
                  <a:xfrm rot="5400000" flipH="1">
                    <a:off x="2907522" y="2315577"/>
                    <a:ext cx="769374" cy="376286"/>
                  </a:xfrm>
                  <a:prstGeom prst="trapezoid">
                    <a:avLst>
                      <a:gd name="adj" fmla="val 32835"/>
                    </a:avLst>
                  </a:prstGeom>
                  <a:solidFill>
                    <a:sysClr val="window" lastClr="FFFFFF"/>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468" name="组合 67"/>
                <p:cNvGrpSpPr>
                  <a:grpSpLocks/>
                </p:cNvGrpSpPr>
                <p:nvPr/>
              </p:nvGrpSpPr>
              <p:grpSpPr bwMode="auto">
                <a:xfrm>
                  <a:off x="7024841" y="2864402"/>
                  <a:ext cx="205764" cy="112790"/>
                  <a:chOff x="2776642" y="2521744"/>
                  <a:chExt cx="668020" cy="352278"/>
                </a:xfrm>
              </p:grpSpPr>
              <p:sp>
                <p:nvSpPr>
                  <p:cNvPr id="208" name="平行四边形 35"/>
                  <p:cNvSpPr/>
                  <p:nvPr/>
                </p:nvSpPr>
                <p:spPr bwMode="auto">
                  <a:xfrm rot="5400000">
                    <a:off x="2759792" y="2559890"/>
                    <a:ext cx="337774" cy="338021"/>
                  </a:xfrm>
                  <a:prstGeom prst="parallelogram">
                    <a:avLst>
                      <a:gd name="adj" fmla="val 35483"/>
                    </a:avLst>
                  </a:prstGeom>
                  <a:solidFill>
                    <a:srgbClr val="EEECE1"/>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09" name="平行四边形 36"/>
                  <p:cNvSpPr/>
                  <p:nvPr/>
                </p:nvSpPr>
                <p:spPr bwMode="auto">
                  <a:xfrm rot="16200000" flipH="1">
                    <a:off x="3123324" y="2550509"/>
                    <a:ext cx="337774" cy="338017"/>
                  </a:xfrm>
                  <a:prstGeom prst="parallelogram">
                    <a:avLst>
                      <a:gd name="adj" fmla="val 35483"/>
                    </a:avLst>
                  </a:prstGeom>
                  <a:solidFill>
                    <a:srgbClr val="EEECE1"/>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10" name="菱形 37"/>
                  <p:cNvSpPr/>
                  <p:nvPr/>
                </p:nvSpPr>
                <p:spPr bwMode="auto">
                  <a:xfrm>
                    <a:off x="2970135" y="2550634"/>
                    <a:ext cx="274240" cy="103206"/>
                  </a:xfrm>
                  <a:prstGeom prst="diamond">
                    <a:avLst/>
                  </a:prstGeom>
                  <a:solidFill>
                    <a:srgbClr val="EEECE1"/>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4" name="组合 43"/>
                <p:cNvGrpSpPr/>
                <p:nvPr/>
              </p:nvGrpSpPr>
              <p:grpSpPr>
                <a:xfrm>
                  <a:off x="7025541" y="2764524"/>
                  <a:ext cx="96819" cy="111314"/>
                  <a:chOff x="2778917" y="2209800"/>
                  <a:chExt cx="314326" cy="347666"/>
                </a:xfrm>
                <a:solidFill>
                  <a:srgbClr val="00B0F0"/>
                </a:solidFill>
              </p:grpSpPr>
              <p:sp>
                <p:nvSpPr>
                  <p:cNvPr id="205" name="平行四边形 38"/>
                  <p:cNvSpPr/>
                  <p:nvPr/>
                </p:nvSpPr>
                <p:spPr bwMode="auto">
                  <a:xfrm rot="5400000">
                    <a:off x="2721527" y="2341315"/>
                    <a:ext cx="273541" cy="158762"/>
                  </a:xfrm>
                  <a:prstGeom prst="parallelogram">
                    <a:avLst>
                      <a:gd name="adj" fmla="val 35483"/>
                    </a:avLst>
                  </a:prstGeom>
                  <a:grp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06" name="平行四边形 39"/>
                  <p:cNvSpPr/>
                  <p:nvPr/>
                </p:nvSpPr>
                <p:spPr bwMode="auto">
                  <a:xfrm rot="16200000" flipH="1">
                    <a:off x="2891685" y="2351141"/>
                    <a:ext cx="267390" cy="135727"/>
                  </a:xfrm>
                  <a:prstGeom prst="parallelogram">
                    <a:avLst>
                      <a:gd name="adj" fmla="val 35483"/>
                    </a:avLst>
                  </a:prstGeom>
                  <a:grp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07" name="菱形 40"/>
                  <p:cNvSpPr/>
                  <p:nvPr/>
                </p:nvSpPr>
                <p:spPr bwMode="auto">
                  <a:xfrm>
                    <a:off x="2804654" y="2209800"/>
                    <a:ext cx="269540" cy="102394"/>
                  </a:xfrm>
                  <a:prstGeom prst="diamond">
                    <a:avLst/>
                  </a:prstGeom>
                  <a:grp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5" name="组合 44"/>
                <p:cNvGrpSpPr/>
                <p:nvPr/>
              </p:nvGrpSpPr>
              <p:grpSpPr>
                <a:xfrm>
                  <a:off x="7133362" y="2766812"/>
                  <a:ext cx="96819" cy="111314"/>
                  <a:chOff x="2778917" y="2209800"/>
                  <a:chExt cx="314326" cy="347666"/>
                </a:xfrm>
                <a:solidFill>
                  <a:srgbClr val="00B0F0"/>
                </a:solidFill>
              </p:grpSpPr>
              <p:sp>
                <p:nvSpPr>
                  <p:cNvPr id="202" name="平行四边形 45"/>
                  <p:cNvSpPr/>
                  <p:nvPr/>
                </p:nvSpPr>
                <p:spPr bwMode="auto">
                  <a:xfrm rot="5400000">
                    <a:off x="2721527" y="2341315"/>
                    <a:ext cx="273541" cy="158762"/>
                  </a:xfrm>
                  <a:prstGeom prst="parallelogram">
                    <a:avLst>
                      <a:gd name="adj" fmla="val 35483"/>
                    </a:avLst>
                  </a:prstGeom>
                  <a:grp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03" name="平行四边形 46"/>
                  <p:cNvSpPr/>
                  <p:nvPr/>
                </p:nvSpPr>
                <p:spPr bwMode="auto">
                  <a:xfrm rot="16200000" flipH="1">
                    <a:off x="2894066" y="2346379"/>
                    <a:ext cx="262627" cy="135727"/>
                  </a:xfrm>
                  <a:prstGeom prst="parallelogram">
                    <a:avLst>
                      <a:gd name="adj" fmla="val 35483"/>
                    </a:avLst>
                  </a:prstGeom>
                  <a:grp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204" name="菱形 47"/>
                  <p:cNvSpPr/>
                  <p:nvPr/>
                </p:nvSpPr>
                <p:spPr bwMode="auto">
                  <a:xfrm>
                    <a:off x="2804654" y="2209800"/>
                    <a:ext cx="269540" cy="102394"/>
                  </a:xfrm>
                  <a:prstGeom prst="diamond">
                    <a:avLst/>
                  </a:prstGeom>
                  <a:grp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sp>
              <p:nvSpPr>
                <p:cNvPr id="183" name="菱形 182"/>
                <p:cNvSpPr/>
                <p:nvPr/>
              </p:nvSpPr>
              <p:spPr bwMode="auto">
                <a:xfrm>
                  <a:off x="7088370" y="2756491"/>
                  <a:ext cx="84472" cy="36049"/>
                </a:xfrm>
                <a:prstGeom prst="diamond">
                  <a:avLst/>
                </a:prstGeom>
                <a:solidFill>
                  <a:srgbClr val="00B0F0"/>
                </a:solidFill>
                <a:ln w="28575">
                  <a:noFill/>
                </a:ln>
                <a:effectLst/>
                <a:extLst/>
              </p:spPr>
              <p:txBody>
                <a:bodyPr lIns="104224" tIns="52113" rIns="104224" bIns="52113"/>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nvGrpSpPr>
                <p:cNvPr id="12472" name="组合 72"/>
                <p:cNvGrpSpPr>
                  <a:grpSpLocks/>
                </p:cNvGrpSpPr>
                <p:nvPr/>
              </p:nvGrpSpPr>
              <p:grpSpPr bwMode="auto">
                <a:xfrm>
                  <a:off x="7014540" y="2735551"/>
                  <a:ext cx="226645" cy="250835"/>
                  <a:chOff x="2743200" y="2119312"/>
                  <a:chExt cx="735806" cy="783432"/>
                </a:xfrm>
              </p:grpSpPr>
              <p:cxnSp>
                <p:nvCxnSpPr>
                  <p:cNvPr id="12482" name="直接连接符 175"/>
                  <p:cNvCxnSpPr>
                    <a:cxnSpLocks noChangeShapeType="1"/>
                  </p:cNvCxnSpPr>
                  <p:nvPr/>
                </p:nvCxnSpPr>
                <p:spPr bwMode="auto">
                  <a:xfrm>
                    <a:off x="2743200" y="2259814"/>
                    <a:ext cx="2381" cy="53340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83" name="组合 62"/>
                  <p:cNvGrpSpPr>
                    <a:grpSpLocks/>
                  </p:cNvGrpSpPr>
                  <p:nvPr/>
                </p:nvGrpSpPr>
                <p:grpSpPr bwMode="auto">
                  <a:xfrm>
                    <a:off x="2750344" y="2771775"/>
                    <a:ext cx="726281" cy="130969"/>
                    <a:chOff x="2750344" y="2771775"/>
                    <a:chExt cx="726281" cy="130969"/>
                  </a:xfrm>
                </p:grpSpPr>
                <p:cxnSp>
                  <p:nvCxnSpPr>
                    <p:cNvPr id="12488" name="直接连接符 181"/>
                    <p:cNvCxnSpPr>
                      <a:cxnSpLocks noChangeShapeType="1"/>
                    </p:cNvCxnSpPr>
                    <p:nvPr/>
                  </p:nvCxnSpPr>
                  <p:spPr bwMode="auto">
                    <a:xfrm>
                      <a:off x="2750344" y="2788444"/>
                      <a:ext cx="352425" cy="11430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89" name="直接连接符 182"/>
                    <p:cNvCxnSpPr>
                      <a:cxnSpLocks noChangeShapeType="1"/>
                    </p:cNvCxnSpPr>
                    <p:nvPr/>
                  </p:nvCxnSpPr>
                  <p:spPr bwMode="auto">
                    <a:xfrm flipH="1">
                      <a:off x="3102771" y="2771775"/>
                      <a:ext cx="373854" cy="13096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cxnSp>
                <p:nvCxnSpPr>
                  <p:cNvPr id="12484" name="直接连接符 177"/>
                  <p:cNvCxnSpPr>
                    <a:cxnSpLocks noChangeShapeType="1"/>
                  </p:cNvCxnSpPr>
                  <p:nvPr/>
                </p:nvCxnSpPr>
                <p:spPr bwMode="auto">
                  <a:xfrm>
                    <a:off x="3474243" y="2259814"/>
                    <a:ext cx="4763" cy="516724"/>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85" name="组合 63"/>
                  <p:cNvGrpSpPr>
                    <a:grpSpLocks/>
                  </p:cNvGrpSpPr>
                  <p:nvPr/>
                </p:nvGrpSpPr>
                <p:grpSpPr bwMode="auto">
                  <a:xfrm flipV="1">
                    <a:off x="2747963" y="2119312"/>
                    <a:ext cx="728662" cy="142874"/>
                    <a:chOff x="2747963" y="2771775"/>
                    <a:chExt cx="728662" cy="130969"/>
                  </a:xfrm>
                </p:grpSpPr>
                <p:cxnSp>
                  <p:nvCxnSpPr>
                    <p:cNvPr id="12486" name="直接连接符 179"/>
                    <p:cNvCxnSpPr>
                      <a:cxnSpLocks noChangeShapeType="1"/>
                    </p:cNvCxnSpPr>
                    <p:nvPr/>
                  </p:nvCxnSpPr>
                  <p:spPr bwMode="auto">
                    <a:xfrm flipH="1">
                      <a:off x="3102771" y="2771775"/>
                      <a:ext cx="373854" cy="13096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87" name="直接连接符 180"/>
                    <p:cNvCxnSpPr>
                      <a:cxnSpLocks noChangeShapeType="1"/>
                    </p:cNvCxnSpPr>
                    <p:nvPr/>
                  </p:nvCxnSpPr>
                  <p:spPr bwMode="auto">
                    <a:xfrm>
                      <a:off x="2747963" y="2774157"/>
                      <a:ext cx="354806" cy="128587"/>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grpSp>
            <p:grpSp>
              <p:nvGrpSpPr>
                <p:cNvPr id="12473" name="组合 113"/>
                <p:cNvGrpSpPr>
                  <a:grpSpLocks/>
                </p:cNvGrpSpPr>
                <p:nvPr/>
              </p:nvGrpSpPr>
              <p:grpSpPr bwMode="auto">
                <a:xfrm>
                  <a:off x="7010390" y="2728729"/>
                  <a:ext cx="236318" cy="263613"/>
                  <a:chOff x="2743200" y="2119312"/>
                  <a:chExt cx="735806" cy="783437"/>
                </a:xfrm>
              </p:grpSpPr>
              <p:cxnSp>
                <p:nvCxnSpPr>
                  <p:cNvPr id="12474" name="直接连接符 167"/>
                  <p:cNvCxnSpPr>
                    <a:cxnSpLocks noChangeShapeType="1"/>
                  </p:cNvCxnSpPr>
                  <p:nvPr/>
                </p:nvCxnSpPr>
                <p:spPr bwMode="auto">
                  <a:xfrm>
                    <a:off x="2743200" y="2259818"/>
                    <a:ext cx="2382" cy="533400"/>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nvGrpSpPr>
                  <p:cNvPr id="12475" name="组合 115"/>
                  <p:cNvGrpSpPr>
                    <a:grpSpLocks/>
                  </p:cNvGrpSpPr>
                  <p:nvPr/>
                </p:nvGrpSpPr>
                <p:grpSpPr bwMode="auto">
                  <a:xfrm>
                    <a:off x="2750343" y="2771779"/>
                    <a:ext cx="726281" cy="130970"/>
                    <a:chOff x="2750344" y="2771775"/>
                    <a:chExt cx="726281" cy="130969"/>
                  </a:xfrm>
                </p:grpSpPr>
                <p:cxnSp>
                  <p:nvCxnSpPr>
                    <p:cNvPr id="12480" name="直接连接符 173"/>
                    <p:cNvCxnSpPr>
                      <a:cxnSpLocks noChangeShapeType="1"/>
                    </p:cNvCxnSpPr>
                    <p:nvPr/>
                  </p:nvCxnSpPr>
                  <p:spPr bwMode="auto">
                    <a:xfrm>
                      <a:off x="2750344" y="2788444"/>
                      <a:ext cx="352425" cy="114300"/>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81" name="直接连接符 174"/>
                    <p:cNvCxnSpPr>
                      <a:cxnSpLocks noChangeShapeType="1"/>
                    </p:cNvCxnSpPr>
                    <p:nvPr/>
                  </p:nvCxnSpPr>
                  <p:spPr bwMode="auto">
                    <a:xfrm flipH="1">
                      <a:off x="3102771" y="2771775"/>
                      <a:ext cx="373854" cy="130961"/>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cxnSp>
                <p:nvCxnSpPr>
                  <p:cNvPr id="12476" name="直接连接符 169"/>
                  <p:cNvCxnSpPr>
                    <a:cxnSpLocks noChangeShapeType="1"/>
                  </p:cNvCxnSpPr>
                  <p:nvPr/>
                </p:nvCxnSpPr>
                <p:spPr bwMode="auto">
                  <a:xfrm>
                    <a:off x="3474242" y="2259818"/>
                    <a:ext cx="4764" cy="516725"/>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nvGrpSpPr>
                  <p:cNvPr id="12477" name="组合 117"/>
                  <p:cNvGrpSpPr>
                    <a:grpSpLocks/>
                  </p:cNvGrpSpPr>
                  <p:nvPr/>
                </p:nvGrpSpPr>
                <p:grpSpPr bwMode="auto">
                  <a:xfrm flipV="1">
                    <a:off x="2747964" y="2119312"/>
                    <a:ext cx="728663" cy="142875"/>
                    <a:chOff x="2747963" y="2771775"/>
                    <a:chExt cx="728662" cy="130969"/>
                  </a:xfrm>
                </p:grpSpPr>
                <p:cxnSp>
                  <p:nvCxnSpPr>
                    <p:cNvPr id="12478" name="直接连接符 171"/>
                    <p:cNvCxnSpPr>
                      <a:cxnSpLocks noChangeShapeType="1"/>
                    </p:cNvCxnSpPr>
                    <p:nvPr/>
                  </p:nvCxnSpPr>
                  <p:spPr bwMode="auto">
                    <a:xfrm>
                      <a:off x="2747963" y="2774157"/>
                      <a:ext cx="354806" cy="128587"/>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79" name="直接连接符 172"/>
                    <p:cNvCxnSpPr>
                      <a:cxnSpLocks noChangeShapeType="1"/>
                    </p:cNvCxnSpPr>
                    <p:nvPr/>
                  </p:nvCxnSpPr>
                  <p:spPr bwMode="auto">
                    <a:xfrm flipH="1">
                      <a:off x="3102771" y="2771775"/>
                      <a:ext cx="373854" cy="130961"/>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grpSp>
          </p:grpSp>
          <p:grpSp>
            <p:nvGrpSpPr>
              <p:cNvPr id="12363" name="组合 250"/>
              <p:cNvGrpSpPr>
                <a:grpSpLocks/>
              </p:cNvGrpSpPr>
              <p:nvPr/>
            </p:nvGrpSpPr>
            <p:grpSpPr bwMode="auto">
              <a:xfrm>
                <a:off x="6108374" y="2995544"/>
                <a:ext cx="479852" cy="464654"/>
                <a:chOff x="3536514" y="2683669"/>
                <a:chExt cx="420434" cy="405561"/>
              </a:xfrm>
            </p:grpSpPr>
            <p:grpSp>
              <p:nvGrpSpPr>
                <p:cNvPr id="12428" name="组合 167"/>
                <p:cNvGrpSpPr>
                  <a:grpSpLocks/>
                </p:cNvGrpSpPr>
                <p:nvPr/>
              </p:nvGrpSpPr>
              <p:grpSpPr bwMode="auto">
                <a:xfrm>
                  <a:off x="3547874" y="2698665"/>
                  <a:ext cx="391043" cy="383985"/>
                  <a:chOff x="2749089" y="2130132"/>
                  <a:chExt cx="728403" cy="776898"/>
                </a:xfrm>
              </p:grpSpPr>
              <p:sp>
                <p:nvSpPr>
                  <p:cNvPr id="177" name="梯形 176"/>
                  <p:cNvSpPr/>
                  <p:nvPr/>
                </p:nvSpPr>
                <p:spPr bwMode="auto">
                  <a:xfrm rot="16200000">
                    <a:off x="2527836" y="2370240"/>
                    <a:ext cx="853815" cy="352187"/>
                  </a:xfrm>
                  <a:prstGeom prst="trapezoid">
                    <a:avLst>
                      <a:gd name="adj" fmla="val 40109"/>
                    </a:avLst>
                  </a:prstGeom>
                  <a:solidFill>
                    <a:sysClr val="window" lastClr="FFFFFF"/>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78" name="梯形 177"/>
                  <p:cNvSpPr/>
                  <p:nvPr/>
                </p:nvSpPr>
                <p:spPr bwMode="auto">
                  <a:xfrm rot="5400000" flipH="1">
                    <a:off x="2892666" y="2351078"/>
                    <a:ext cx="835050" cy="371751"/>
                  </a:xfrm>
                  <a:prstGeom prst="trapezoid">
                    <a:avLst>
                      <a:gd name="adj" fmla="val 36930"/>
                    </a:avLst>
                  </a:prstGeom>
                  <a:solidFill>
                    <a:sysClr val="window" lastClr="FFFFFF"/>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429" name="组合 73"/>
                <p:cNvGrpSpPr>
                  <a:grpSpLocks/>
                </p:cNvGrpSpPr>
                <p:nvPr/>
              </p:nvGrpSpPr>
              <p:grpSpPr bwMode="auto">
                <a:xfrm>
                  <a:off x="3544430" y="2694764"/>
                  <a:ext cx="403954" cy="387215"/>
                  <a:chOff x="2743200" y="2119312"/>
                  <a:chExt cx="735806" cy="783432"/>
                </a:xfrm>
              </p:grpSpPr>
              <p:cxnSp>
                <p:nvCxnSpPr>
                  <p:cNvPr id="12457" name="直接连接符 150"/>
                  <p:cNvCxnSpPr>
                    <a:cxnSpLocks noChangeShapeType="1"/>
                  </p:cNvCxnSpPr>
                  <p:nvPr/>
                </p:nvCxnSpPr>
                <p:spPr bwMode="auto">
                  <a:xfrm>
                    <a:off x="2743200" y="2259814"/>
                    <a:ext cx="2381" cy="53340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58" name="组合 75"/>
                  <p:cNvGrpSpPr>
                    <a:grpSpLocks/>
                  </p:cNvGrpSpPr>
                  <p:nvPr/>
                </p:nvGrpSpPr>
                <p:grpSpPr bwMode="auto">
                  <a:xfrm>
                    <a:off x="2750344" y="2771775"/>
                    <a:ext cx="726281" cy="130969"/>
                    <a:chOff x="2750344" y="2771775"/>
                    <a:chExt cx="726281" cy="130969"/>
                  </a:xfrm>
                </p:grpSpPr>
                <p:cxnSp>
                  <p:nvCxnSpPr>
                    <p:cNvPr id="12463" name="直接连接符 156"/>
                    <p:cNvCxnSpPr>
                      <a:cxnSpLocks noChangeShapeType="1"/>
                    </p:cNvCxnSpPr>
                    <p:nvPr/>
                  </p:nvCxnSpPr>
                  <p:spPr bwMode="auto">
                    <a:xfrm>
                      <a:off x="2750344" y="2788444"/>
                      <a:ext cx="352425" cy="11430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64" name="直接连接符 157"/>
                    <p:cNvCxnSpPr>
                      <a:cxnSpLocks noChangeShapeType="1"/>
                    </p:cNvCxnSpPr>
                    <p:nvPr/>
                  </p:nvCxnSpPr>
                  <p:spPr bwMode="auto">
                    <a:xfrm flipH="1">
                      <a:off x="3102771" y="2771775"/>
                      <a:ext cx="373854" cy="13096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cxnSp>
                <p:nvCxnSpPr>
                  <p:cNvPr id="12459" name="直接连接符 152"/>
                  <p:cNvCxnSpPr>
                    <a:cxnSpLocks noChangeShapeType="1"/>
                  </p:cNvCxnSpPr>
                  <p:nvPr/>
                </p:nvCxnSpPr>
                <p:spPr bwMode="auto">
                  <a:xfrm>
                    <a:off x="3474243" y="2259814"/>
                    <a:ext cx="4763" cy="516724"/>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60" name="组合 77"/>
                  <p:cNvGrpSpPr>
                    <a:grpSpLocks/>
                  </p:cNvGrpSpPr>
                  <p:nvPr/>
                </p:nvGrpSpPr>
                <p:grpSpPr bwMode="auto">
                  <a:xfrm flipV="1">
                    <a:off x="2747963" y="2119312"/>
                    <a:ext cx="728662" cy="142874"/>
                    <a:chOff x="2747963" y="2771775"/>
                    <a:chExt cx="728662" cy="130969"/>
                  </a:xfrm>
                </p:grpSpPr>
                <p:cxnSp>
                  <p:nvCxnSpPr>
                    <p:cNvPr id="12461" name="直接连接符 154"/>
                    <p:cNvCxnSpPr>
                      <a:cxnSpLocks noChangeShapeType="1"/>
                    </p:cNvCxnSpPr>
                    <p:nvPr/>
                  </p:nvCxnSpPr>
                  <p:spPr bwMode="auto">
                    <a:xfrm>
                      <a:off x="2747963" y="2774157"/>
                      <a:ext cx="354806" cy="128587"/>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62" name="直接连接符 155"/>
                    <p:cNvCxnSpPr>
                      <a:cxnSpLocks noChangeShapeType="1"/>
                    </p:cNvCxnSpPr>
                    <p:nvPr/>
                  </p:nvCxnSpPr>
                  <p:spPr bwMode="auto">
                    <a:xfrm flipH="1">
                      <a:off x="3102771" y="2771775"/>
                      <a:ext cx="373854" cy="13096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grpSp>
            <p:grpSp>
              <p:nvGrpSpPr>
                <p:cNvPr id="12430" name="组合 122"/>
                <p:cNvGrpSpPr>
                  <a:grpSpLocks/>
                </p:cNvGrpSpPr>
                <p:nvPr/>
              </p:nvGrpSpPr>
              <p:grpSpPr bwMode="auto">
                <a:xfrm>
                  <a:off x="3536514" y="2683669"/>
                  <a:ext cx="420434" cy="405561"/>
                  <a:chOff x="2747963" y="2119312"/>
                  <a:chExt cx="731043" cy="783432"/>
                </a:xfrm>
              </p:grpSpPr>
              <p:grpSp>
                <p:nvGrpSpPr>
                  <p:cNvPr id="12450" name="组合 124"/>
                  <p:cNvGrpSpPr>
                    <a:grpSpLocks/>
                  </p:cNvGrpSpPr>
                  <p:nvPr/>
                </p:nvGrpSpPr>
                <p:grpSpPr bwMode="auto">
                  <a:xfrm>
                    <a:off x="2750344" y="2771775"/>
                    <a:ext cx="726281" cy="130969"/>
                    <a:chOff x="2750344" y="2771775"/>
                    <a:chExt cx="726281" cy="130969"/>
                  </a:xfrm>
                </p:grpSpPr>
                <p:cxnSp>
                  <p:nvCxnSpPr>
                    <p:cNvPr id="12455" name="直接连接符 148"/>
                    <p:cNvCxnSpPr>
                      <a:cxnSpLocks noChangeShapeType="1"/>
                    </p:cNvCxnSpPr>
                    <p:nvPr/>
                  </p:nvCxnSpPr>
                  <p:spPr bwMode="auto">
                    <a:xfrm>
                      <a:off x="2750344" y="2788444"/>
                      <a:ext cx="352425" cy="114300"/>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56" name="直接连接符 149"/>
                    <p:cNvCxnSpPr>
                      <a:cxnSpLocks noChangeShapeType="1"/>
                    </p:cNvCxnSpPr>
                    <p:nvPr/>
                  </p:nvCxnSpPr>
                  <p:spPr bwMode="auto">
                    <a:xfrm flipH="1">
                      <a:off x="3102771" y="2771775"/>
                      <a:ext cx="373854" cy="130961"/>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cxnSp>
                <p:nvCxnSpPr>
                  <p:cNvPr id="12451" name="直接连接符 144"/>
                  <p:cNvCxnSpPr>
                    <a:cxnSpLocks noChangeShapeType="1"/>
                  </p:cNvCxnSpPr>
                  <p:nvPr/>
                </p:nvCxnSpPr>
                <p:spPr bwMode="auto">
                  <a:xfrm>
                    <a:off x="3474243" y="2259812"/>
                    <a:ext cx="4763" cy="516723"/>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nvGrpSpPr>
                  <p:cNvPr id="12452" name="组合 126"/>
                  <p:cNvGrpSpPr>
                    <a:grpSpLocks/>
                  </p:cNvGrpSpPr>
                  <p:nvPr/>
                </p:nvGrpSpPr>
                <p:grpSpPr bwMode="auto">
                  <a:xfrm flipV="1">
                    <a:off x="2747963" y="2119312"/>
                    <a:ext cx="728662" cy="142874"/>
                    <a:chOff x="2747963" y="2771775"/>
                    <a:chExt cx="728662" cy="130969"/>
                  </a:xfrm>
                </p:grpSpPr>
                <p:cxnSp>
                  <p:nvCxnSpPr>
                    <p:cNvPr id="12453" name="直接连接符 146"/>
                    <p:cNvCxnSpPr>
                      <a:cxnSpLocks noChangeShapeType="1"/>
                    </p:cNvCxnSpPr>
                    <p:nvPr/>
                  </p:nvCxnSpPr>
                  <p:spPr bwMode="auto">
                    <a:xfrm>
                      <a:off x="2747963" y="2774157"/>
                      <a:ext cx="354806" cy="128587"/>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54" name="直接连接符 147"/>
                    <p:cNvCxnSpPr>
                      <a:cxnSpLocks noChangeShapeType="1"/>
                    </p:cNvCxnSpPr>
                    <p:nvPr/>
                  </p:nvCxnSpPr>
                  <p:spPr bwMode="auto">
                    <a:xfrm flipH="1">
                      <a:off x="3102771" y="2771775"/>
                      <a:ext cx="373854" cy="130961"/>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grpSp>
            <p:cxnSp>
              <p:nvCxnSpPr>
                <p:cNvPr id="12431" name="直接连接符 124"/>
                <p:cNvCxnSpPr>
                  <a:cxnSpLocks noChangeShapeType="1"/>
                </p:cNvCxnSpPr>
                <p:nvPr/>
              </p:nvCxnSpPr>
              <p:spPr bwMode="auto">
                <a:xfrm flipV="1">
                  <a:off x="3552028" y="2948750"/>
                  <a:ext cx="199871" cy="7114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32" name="直接连接符 125"/>
                <p:cNvCxnSpPr>
                  <a:cxnSpLocks noChangeShapeType="1"/>
                </p:cNvCxnSpPr>
                <p:nvPr/>
              </p:nvCxnSpPr>
              <p:spPr bwMode="auto">
                <a:xfrm flipH="1" flipV="1">
                  <a:off x="3747251" y="2944565"/>
                  <a:ext cx="195223" cy="6277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33" name="直接连接符 126"/>
                <p:cNvCxnSpPr>
                  <a:cxnSpLocks noChangeShapeType="1"/>
                </p:cNvCxnSpPr>
                <p:nvPr/>
              </p:nvCxnSpPr>
              <p:spPr bwMode="auto">
                <a:xfrm flipH="1">
                  <a:off x="3742603" y="2710224"/>
                  <a:ext cx="9296" cy="25108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34" name="组合 439"/>
                <p:cNvGrpSpPr>
                  <a:grpSpLocks/>
                </p:cNvGrpSpPr>
                <p:nvPr/>
              </p:nvGrpSpPr>
              <p:grpSpPr bwMode="auto">
                <a:xfrm>
                  <a:off x="3672871" y="2718592"/>
                  <a:ext cx="150011" cy="263635"/>
                  <a:chOff x="8870754" y="2929436"/>
                  <a:chExt cx="186266" cy="414895"/>
                </a:xfrm>
              </p:grpSpPr>
              <p:sp>
                <p:nvSpPr>
                  <p:cNvPr id="159" name="圆柱形 158"/>
                  <p:cNvSpPr/>
                  <p:nvPr/>
                </p:nvSpPr>
                <p:spPr bwMode="auto">
                  <a:xfrm>
                    <a:off x="8900460" y="3210869"/>
                    <a:ext cx="186945" cy="153258"/>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60" name="圆柱形 159"/>
                  <p:cNvSpPr/>
                  <p:nvPr/>
                </p:nvSpPr>
                <p:spPr bwMode="auto">
                  <a:xfrm>
                    <a:off x="8900460" y="3057607"/>
                    <a:ext cx="186945" cy="182455"/>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61" name="圆柱形 160"/>
                  <p:cNvSpPr/>
                  <p:nvPr/>
                </p:nvSpPr>
                <p:spPr bwMode="auto">
                  <a:xfrm>
                    <a:off x="8900460" y="2918945"/>
                    <a:ext cx="186945" cy="182450"/>
                  </a:xfrm>
                  <a:prstGeom prst="can">
                    <a:avLst/>
                  </a:prstGeom>
                  <a:solidFill>
                    <a:srgbClr val="EEECE1"/>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435" name="组合 440"/>
                <p:cNvGrpSpPr>
                  <a:grpSpLocks/>
                </p:cNvGrpSpPr>
                <p:nvPr/>
              </p:nvGrpSpPr>
              <p:grpSpPr bwMode="auto">
                <a:xfrm>
                  <a:off x="3765835" y="2760439"/>
                  <a:ext cx="150011" cy="263635"/>
                  <a:chOff x="8870754" y="2929436"/>
                  <a:chExt cx="186266" cy="414895"/>
                </a:xfrm>
              </p:grpSpPr>
              <p:sp>
                <p:nvSpPr>
                  <p:cNvPr id="156" name="圆柱形 155"/>
                  <p:cNvSpPr/>
                  <p:nvPr/>
                </p:nvSpPr>
                <p:spPr bwMode="auto">
                  <a:xfrm>
                    <a:off x="8889368" y="3210694"/>
                    <a:ext cx="186945" cy="153262"/>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57" name="圆柱形 156"/>
                  <p:cNvSpPr/>
                  <p:nvPr/>
                </p:nvSpPr>
                <p:spPr bwMode="auto">
                  <a:xfrm>
                    <a:off x="8889368" y="3086629"/>
                    <a:ext cx="186945" cy="153258"/>
                  </a:xfrm>
                  <a:prstGeom prst="can">
                    <a:avLst/>
                  </a:prstGeom>
                  <a:solidFill>
                    <a:srgbClr val="EEECE1"/>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58" name="圆柱形 157"/>
                  <p:cNvSpPr/>
                  <p:nvPr/>
                </p:nvSpPr>
                <p:spPr bwMode="auto">
                  <a:xfrm>
                    <a:off x="8889368" y="2918770"/>
                    <a:ext cx="186945" cy="182455"/>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436" name="组合 444"/>
                <p:cNvGrpSpPr>
                  <a:grpSpLocks/>
                </p:cNvGrpSpPr>
                <p:nvPr/>
              </p:nvGrpSpPr>
              <p:grpSpPr bwMode="auto">
                <a:xfrm>
                  <a:off x="3575261" y="2760439"/>
                  <a:ext cx="150011" cy="263635"/>
                  <a:chOff x="8870754" y="2929436"/>
                  <a:chExt cx="186266" cy="414895"/>
                </a:xfrm>
              </p:grpSpPr>
              <p:sp>
                <p:nvSpPr>
                  <p:cNvPr id="153" name="圆柱形 152"/>
                  <p:cNvSpPr/>
                  <p:nvPr/>
                </p:nvSpPr>
                <p:spPr bwMode="auto">
                  <a:xfrm>
                    <a:off x="8899928" y="3210694"/>
                    <a:ext cx="186945" cy="153262"/>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54" name="圆柱形 153"/>
                  <p:cNvSpPr/>
                  <p:nvPr/>
                </p:nvSpPr>
                <p:spPr bwMode="auto">
                  <a:xfrm>
                    <a:off x="8899928" y="3086629"/>
                    <a:ext cx="186945" cy="153258"/>
                  </a:xfrm>
                  <a:prstGeom prst="can">
                    <a:avLst/>
                  </a:prstGeom>
                  <a:solidFill>
                    <a:srgbClr val="EEECE1"/>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55" name="圆柱形 154"/>
                  <p:cNvSpPr/>
                  <p:nvPr/>
                </p:nvSpPr>
                <p:spPr bwMode="auto">
                  <a:xfrm>
                    <a:off x="8899928" y="2918770"/>
                    <a:ext cx="186945" cy="182455"/>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437" name="组合 448"/>
                <p:cNvGrpSpPr>
                  <a:grpSpLocks/>
                </p:cNvGrpSpPr>
                <p:nvPr/>
              </p:nvGrpSpPr>
              <p:grpSpPr bwMode="auto">
                <a:xfrm>
                  <a:off x="3672872" y="2793916"/>
                  <a:ext cx="150011" cy="263635"/>
                  <a:chOff x="8870754" y="2929436"/>
                  <a:chExt cx="186266" cy="414895"/>
                </a:xfrm>
              </p:grpSpPr>
              <p:sp>
                <p:nvSpPr>
                  <p:cNvPr id="150" name="圆柱形 149"/>
                  <p:cNvSpPr/>
                  <p:nvPr/>
                </p:nvSpPr>
                <p:spPr bwMode="auto">
                  <a:xfrm>
                    <a:off x="8900457" y="3209099"/>
                    <a:ext cx="186945" cy="138662"/>
                  </a:xfrm>
                  <a:prstGeom prst="can">
                    <a:avLst/>
                  </a:prstGeom>
                  <a:solidFill>
                    <a:srgbClr val="EEECE1"/>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51" name="圆柱形 150"/>
                  <p:cNvSpPr/>
                  <p:nvPr/>
                </p:nvSpPr>
                <p:spPr bwMode="auto">
                  <a:xfrm>
                    <a:off x="8900457" y="3085029"/>
                    <a:ext cx="186945" cy="153262"/>
                  </a:xfrm>
                  <a:prstGeom prst="can">
                    <a:avLst/>
                  </a:prstGeom>
                  <a:solidFill>
                    <a:srgbClr val="00B0F0"/>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52" name="圆柱形 151"/>
                  <p:cNvSpPr/>
                  <p:nvPr/>
                </p:nvSpPr>
                <p:spPr bwMode="auto">
                  <a:xfrm>
                    <a:off x="8900457" y="2953663"/>
                    <a:ext cx="186945" cy="153262"/>
                  </a:xfrm>
                  <a:prstGeom prst="can">
                    <a:avLst/>
                  </a:prstGeom>
                  <a:solidFill>
                    <a:srgbClr val="EEECE1"/>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grpSp>
            <p:nvGrpSpPr>
              <p:cNvPr id="12364" name="组合 57"/>
              <p:cNvGrpSpPr>
                <a:grpSpLocks/>
              </p:cNvGrpSpPr>
              <p:nvPr/>
            </p:nvGrpSpPr>
            <p:grpSpPr bwMode="auto">
              <a:xfrm>
                <a:off x="4088853" y="2997220"/>
                <a:ext cx="483147" cy="461302"/>
                <a:chOff x="7492428" y="2737042"/>
                <a:chExt cx="237511" cy="260825"/>
              </a:xfrm>
            </p:grpSpPr>
            <p:grpSp>
              <p:nvGrpSpPr>
                <p:cNvPr id="12365" name="组合 167"/>
                <p:cNvGrpSpPr>
                  <a:grpSpLocks/>
                </p:cNvGrpSpPr>
                <p:nvPr/>
              </p:nvGrpSpPr>
              <p:grpSpPr bwMode="auto">
                <a:xfrm>
                  <a:off x="7500421" y="2744862"/>
                  <a:ext cx="219401" cy="248744"/>
                  <a:chOff x="2749089" y="2130132"/>
                  <a:chExt cx="728403" cy="776898"/>
                </a:xfrm>
              </p:grpSpPr>
              <p:sp>
                <p:nvSpPr>
                  <p:cNvPr id="138" name="梯形 137"/>
                  <p:cNvSpPr/>
                  <p:nvPr/>
                </p:nvSpPr>
                <p:spPr bwMode="auto">
                  <a:xfrm rot="16200000">
                    <a:off x="2561601" y="2385443"/>
                    <a:ext cx="741218" cy="365231"/>
                  </a:xfrm>
                  <a:prstGeom prst="trapezoid">
                    <a:avLst>
                      <a:gd name="adj" fmla="val 40109"/>
                    </a:avLst>
                  </a:prstGeom>
                  <a:solidFill>
                    <a:sysClr val="window" lastClr="FFFFFF"/>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39" name="梯形 138"/>
                  <p:cNvSpPr/>
                  <p:nvPr/>
                </p:nvSpPr>
                <p:spPr bwMode="auto">
                  <a:xfrm rot="5400000" flipH="1">
                    <a:off x="2932950" y="2372802"/>
                    <a:ext cx="722453" cy="371755"/>
                  </a:xfrm>
                  <a:prstGeom prst="trapezoid">
                    <a:avLst>
                      <a:gd name="adj" fmla="val 36930"/>
                    </a:avLst>
                  </a:prstGeom>
                  <a:solidFill>
                    <a:sysClr val="window" lastClr="FFFFFF"/>
                  </a:solidFill>
                  <a:ln>
                    <a:solidFill>
                      <a:sysClr val="window" lastClr="FFFFFF"/>
                    </a:solid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sp>
              <p:nvSpPr>
                <p:cNvPr id="78" name="平行四边形 77"/>
                <p:cNvSpPr/>
                <p:nvPr/>
              </p:nvSpPr>
              <p:spPr bwMode="auto">
                <a:xfrm rot="5400000">
                  <a:off x="7470368" y="2848498"/>
                  <a:ext cx="180244" cy="100189"/>
                </a:xfrm>
                <a:prstGeom prst="parallelogram">
                  <a:avLst>
                    <a:gd name="adj" fmla="val 35483"/>
                  </a:avLst>
                </a:prstGeom>
                <a:solidFill>
                  <a:srgbClr val="00B0F0"/>
                </a:solidFill>
                <a:ln>
                  <a:noFill/>
                </a:ln>
                <a:effectLst/>
                <a:extLst/>
              </p:spPr>
              <p:txBody>
                <a:bodyPr lIns="104224" tIns="52113" rIns="104224" bIns="52113"/>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79" name="平行四边形 78"/>
                <p:cNvSpPr/>
                <p:nvPr/>
              </p:nvSpPr>
              <p:spPr bwMode="auto">
                <a:xfrm rot="16200000" flipH="1">
                  <a:off x="7575466" y="2846476"/>
                  <a:ext cx="180244" cy="98224"/>
                </a:xfrm>
                <a:prstGeom prst="parallelogram">
                  <a:avLst>
                    <a:gd name="adj" fmla="val 35483"/>
                  </a:avLst>
                </a:prstGeom>
                <a:solidFill>
                  <a:srgbClr val="00B0F0"/>
                </a:solidFill>
                <a:ln>
                  <a:noFill/>
                </a:ln>
                <a:effectLst/>
                <a:extLst/>
              </p:spPr>
              <p:txBody>
                <a:bodyPr lIns="104224" tIns="52113" rIns="104224" bIns="52113"/>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80" name="菱形 79"/>
                <p:cNvSpPr/>
                <p:nvPr/>
              </p:nvSpPr>
              <p:spPr bwMode="auto">
                <a:xfrm>
                  <a:off x="7522182" y="2766415"/>
                  <a:ext cx="182696" cy="69093"/>
                </a:xfrm>
                <a:prstGeom prst="diamond">
                  <a:avLst/>
                </a:prstGeom>
                <a:solidFill>
                  <a:srgbClr val="00B0F0"/>
                </a:solidFill>
                <a:ln>
                  <a:noFill/>
                </a:ln>
                <a:effectLst/>
                <a:extLst/>
              </p:spPr>
              <p:txBody>
                <a:bodyPr lIns="104224" tIns="52113" rIns="104224" bIns="52113"/>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nvGrpSpPr>
                <p:cNvPr id="12369" name="组合 73"/>
                <p:cNvGrpSpPr>
                  <a:grpSpLocks/>
                </p:cNvGrpSpPr>
                <p:nvPr/>
              </p:nvGrpSpPr>
              <p:grpSpPr bwMode="auto">
                <a:xfrm>
                  <a:off x="7498489" y="2742335"/>
                  <a:ext cx="226645" cy="250835"/>
                  <a:chOff x="2743200" y="2119312"/>
                  <a:chExt cx="735806" cy="783432"/>
                </a:xfrm>
              </p:grpSpPr>
              <p:cxnSp>
                <p:nvCxnSpPr>
                  <p:cNvPr id="12418" name="直接连接符 111"/>
                  <p:cNvCxnSpPr>
                    <a:cxnSpLocks noChangeShapeType="1"/>
                  </p:cNvCxnSpPr>
                  <p:nvPr/>
                </p:nvCxnSpPr>
                <p:spPr bwMode="auto">
                  <a:xfrm>
                    <a:off x="2743200" y="2259814"/>
                    <a:ext cx="2381" cy="53340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19" name="组合 75"/>
                  <p:cNvGrpSpPr>
                    <a:grpSpLocks/>
                  </p:cNvGrpSpPr>
                  <p:nvPr/>
                </p:nvGrpSpPr>
                <p:grpSpPr bwMode="auto">
                  <a:xfrm>
                    <a:off x="2750344" y="2771775"/>
                    <a:ext cx="726281" cy="130969"/>
                    <a:chOff x="2750344" y="2771775"/>
                    <a:chExt cx="726281" cy="130969"/>
                  </a:xfrm>
                </p:grpSpPr>
                <p:cxnSp>
                  <p:nvCxnSpPr>
                    <p:cNvPr id="12424" name="直接连接符 117"/>
                    <p:cNvCxnSpPr>
                      <a:cxnSpLocks noChangeShapeType="1"/>
                    </p:cNvCxnSpPr>
                    <p:nvPr/>
                  </p:nvCxnSpPr>
                  <p:spPr bwMode="auto">
                    <a:xfrm>
                      <a:off x="2750344" y="2788444"/>
                      <a:ext cx="352425" cy="11430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25" name="直接连接符 81"/>
                    <p:cNvCxnSpPr>
                      <a:cxnSpLocks noChangeShapeType="1"/>
                    </p:cNvCxnSpPr>
                    <p:nvPr/>
                  </p:nvCxnSpPr>
                  <p:spPr bwMode="auto">
                    <a:xfrm flipH="1">
                      <a:off x="3102771" y="2771775"/>
                      <a:ext cx="373854" cy="13096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cxnSp>
                <p:nvCxnSpPr>
                  <p:cNvPr id="12420" name="直接连接符 113"/>
                  <p:cNvCxnSpPr>
                    <a:cxnSpLocks noChangeShapeType="1"/>
                  </p:cNvCxnSpPr>
                  <p:nvPr/>
                </p:nvCxnSpPr>
                <p:spPr bwMode="auto">
                  <a:xfrm>
                    <a:off x="3474243" y="2259814"/>
                    <a:ext cx="4763" cy="516724"/>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nvGrpSpPr>
                  <p:cNvPr id="12421" name="组合 77"/>
                  <p:cNvGrpSpPr>
                    <a:grpSpLocks/>
                  </p:cNvGrpSpPr>
                  <p:nvPr/>
                </p:nvGrpSpPr>
                <p:grpSpPr bwMode="auto">
                  <a:xfrm flipV="1">
                    <a:off x="2747963" y="2119312"/>
                    <a:ext cx="728662" cy="142874"/>
                    <a:chOff x="2747963" y="2771775"/>
                    <a:chExt cx="728662" cy="130969"/>
                  </a:xfrm>
                </p:grpSpPr>
                <p:cxnSp>
                  <p:nvCxnSpPr>
                    <p:cNvPr id="12422" name="直接连接符 115"/>
                    <p:cNvCxnSpPr>
                      <a:cxnSpLocks noChangeShapeType="1"/>
                    </p:cNvCxnSpPr>
                    <p:nvPr/>
                  </p:nvCxnSpPr>
                  <p:spPr bwMode="auto">
                    <a:xfrm>
                      <a:off x="2747963" y="2774157"/>
                      <a:ext cx="354806" cy="128587"/>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cxnSp>
                  <p:nvCxnSpPr>
                    <p:cNvPr id="12423" name="直接连接符 79"/>
                    <p:cNvCxnSpPr>
                      <a:cxnSpLocks noChangeShapeType="1"/>
                    </p:cNvCxnSpPr>
                    <p:nvPr/>
                  </p:nvCxnSpPr>
                  <p:spPr bwMode="auto">
                    <a:xfrm flipH="1">
                      <a:off x="3102771" y="2771775"/>
                      <a:ext cx="373854" cy="130961"/>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cxnSp>
              </p:grpSp>
            </p:grpSp>
            <p:cxnSp>
              <p:nvCxnSpPr>
                <p:cNvPr id="12370" name="直接连接符 63"/>
                <p:cNvCxnSpPr>
                  <a:cxnSpLocks noChangeShapeType="1"/>
                </p:cNvCxnSpPr>
                <p:nvPr/>
              </p:nvCxnSpPr>
              <p:spPr bwMode="auto">
                <a:xfrm>
                  <a:off x="7492428" y="2786350"/>
                  <a:ext cx="751" cy="175484"/>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nvGrpSpPr>
                <p:cNvPr id="12371" name="组合 124"/>
                <p:cNvGrpSpPr>
                  <a:grpSpLocks/>
                </p:cNvGrpSpPr>
                <p:nvPr/>
              </p:nvGrpSpPr>
              <p:grpSpPr bwMode="auto">
                <a:xfrm>
                  <a:off x="7500026" y="2954780"/>
                  <a:ext cx="229162" cy="43087"/>
                  <a:chOff x="2750344" y="2771775"/>
                  <a:chExt cx="726281" cy="130969"/>
                </a:xfrm>
              </p:grpSpPr>
              <p:cxnSp>
                <p:nvCxnSpPr>
                  <p:cNvPr id="12416" name="直接连接符 109"/>
                  <p:cNvCxnSpPr>
                    <a:cxnSpLocks noChangeShapeType="1"/>
                  </p:cNvCxnSpPr>
                  <p:nvPr/>
                </p:nvCxnSpPr>
                <p:spPr bwMode="auto">
                  <a:xfrm>
                    <a:off x="2750344" y="2788444"/>
                    <a:ext cx="352425" cy="114300"/>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17" name="直接连接符 110"/>
                  <p:cNvCxnSpPr>
                    <a:cxnSpLocks noChangeShapeType="1"/>
                  </p:cNvCxnSpPr>
                  <p:nvPr/>
                </p:nvCxnSpPr>
                <p:spPr bwMode="auto">
                  <a:xfrm flipH="1">
                    <a:off x="3102771" y="2771775"/>
                    <a:ext cx="373854" cy="130961"/>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cxnSp>
              <p:nvCxnSpPr>
                <p:cNvPr id="12372" name="直接连接符 65"/>
                <p:cNvCxnSpPr>
                  <a:cxnSpLocks noChangeShapeType="1"/>
                </p:cNvCxnSpPr>
                <p:nvPr/>
              </p:nvCxnSpPr>
              <p:spPr bwMode="auto">
                <a:xfrm>
                  <a:off x="7728436" y="2786350"/>
                  <a:ext cx="1503" cy="169997"/>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nvGrpSpPr>
                <p:cNvPr id="12373" name="组合 126"/>
                <p:cNvGrpSpPr>
                  <a:grpSpLocks/>
                </p:cNvGrpSpPr>
                <p:nvPr/>
              </p:nvGrpSpPr>
              <p:grpSpPr bwMode="auto">
                <a:xfrm flipV="1">
                  <a:off x="7499274" y="2737042"/>
                  <a:ext cx="229913" cy="47005"/>
                  <a:chOff x="2747963" y="2771775"/>
                  <a:chExt cx="728662" cy="130969"/>
                </a:xfrm>
              </p:grpSpPr>
              <p:cxnSp>
                <p:nvCxnSpPr>
                  <p:cNvPr id="12414" name="直接连接符 107"/>
                  <p:cNvCxnSpPr>
                    <a:cxnSpLocks noChangeShapeType="1"/>
                  </p:cNvCxnSpPr>
                  <p:nvPr/>
                </p:nvCxnSpPr>
                <p:spPr bwMode="auto">
                  <a:xfrm>
                    <a:off x="2747963" y="2774157"/>
                    <a:ext cx="354806" cy="128587"/>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15" name="直接连接符 108"/>
                  <p:cNvCxnSpPr>
                    <a:cxnSpLocks noChangeShapeType="1"/>
                  </p:cNvCxnSpPr>
                  <p:nvPr/>
                </p:nvCxnSpPr>
                <p:spPr bwMode="auto">
                  <a:xfrm flipH="1">
                    <a:off x="3102771" y="2771775"/>
                    <a:ext cx="373854" cy="130961"/>
                  </a:xfrm>
                  <a:prstGeom prst="line">
                    <a:avLst/>
                  </a:prstGeom>
                  <a:noFill/>
                  <a:ln w="12700">
                    <a:solidFill>
                      <a:srgbClr val="00B0F0"/>
                    </a:solidFill>
                    <a:prstDash val="sysDot"/>
                    <a:round/>
                    <a:headEnd/>
                    <a:tailEnd/>
                  </a:ln>
                  <a:extLst>
                    <a:ext uri="{909E8E84-426E-40DD-AFC4-6F175D3DCCD1}">
                      <a14:hiddenFill xmlns:a14="http://schemas.microsoft.com/office/drawing/2010/main">
                        <a:noFill/>
                      </a14:hiddenFill>
                    </a:ext>
                  </a:extLst>
                </p:spPr>
              </p:cxnSp>
            </p:grpSp>
            <p:grpSp>
              <p:nvGrpSpPr>
                <p:cNvPr id="12374" name="组合 399"/>
                <p:cNvGrpSpPr>
                  <a:grpSpLocks/>
                </p:cNvGrpSpPr>
                <p:nvPr/>
              </p:nvGrpSpPr>
              <p:grpSpPr bwMode="auto">
                <a:xfrm>
                  <a:off x="7527268" y="2830451"/>
                  <a:ext cx="71016" cy="64749"/>
                  <a:chOff x="8874177" y="3780748"/>
                  <a:chExt cx="230555" cy="202231"/>
                </a:xfrm>
              </p:grpSpPr>
              <p:sp>
                <p:nvSpPr>
                  <p:cNvPr id="117" name="平行四边形 116"/>
                  <p:cNvSpPr/>
                  <p:nvPr/>
                </p:nvSpPr>
                <p:spPr bwMode="auto">
                  <a:xfrm rot="5400000">
                    <a:off x="8968328" y="3803686"/>
                    <a:ext cx="65675" cy="70153"/>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cxnSp>
                <p:nvCxnSpPr>
                  <p:cNvPr id="12406" name="直接连接符 99"/>
                  <p:cNvCxnSpPr>
                    <a:cxnSpLocks noChangeShapeType="1"/>
                    <a:stCxn id="117" idx="2"/>
                  </p:cNvCxnSpPr>
                  <p:nvPr/>
                </p:nvCxnSpPr>
                <p:spPr bwMode="auto">
                  <a:xfrm flipH="1">
                    <a:off x="8995341" y="3834042"/>
                    <a:ext cx="3464" cy="3673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407" name="直接连接符 100"/>
                  <p:cNvCxnSpPr>
                    <a:cxnSpLocks noChangeShapeType="1"/>
                  </p:cNvCxnSpPr>
                  <p:nvPr/>
                </p:nvCxnSpPr>
                <p:spPr bwMode="auto">
                  <a:xfrm>
                    <a:off x="8908388" y="3837114"/>
                    <a:ext cx="162684" cy="506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408" name="直接连接符 101"/>
                  <p:cNvCxnSpPr>
                    <a:cxnSpLocks noChangeShapeType="1"/>
                  </p:cNvCxnSpPr>
                  <p:nvPr/>
                </p:nvCxnSpPr>
                <p:spPr bwMode="auto">
                  <a:xfrm flipH="1">
                    <a:off x="8911193" y="3840586"/>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409" name="直接连接符 102"/>
                  <p:cNvCxnSpPr>
                    <a:cxnSpLocks noChangeShapeType="1"/>
                  </p:cNvCxnSpPr>
                  <p:nvPr/>
                </p:nvCxnSpPr>
                <p:spPr bwMode="auto">
                  <a:xfrm flipH="1">
                    <a:off x="8993468" y="386115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410" name="直接连接符 103"/>
                  <p:cNvCxnSpPr>
                    <a:cxnSpLocks noChangeShapeType="1"/>
                  </p:cNvCxnSpPr>
                  <p:nvPr/>
                </p:nvCxnSpPr>
                <p:spPr bwMode="auto">
                  <a:xfrm flipH="1">
                    <a:off x="9064523" y="388452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123" name="平行四边形 122"/>
                  <p:cNvSpPr/>
                  <p:nvPr/>
                </p:nvSpPr>
                <p:spPr bwMode="auto">
                  <a:xfrm rot="5400000">
                    <a:off x="8875849" y="3891317"/>
                    <a:ext cx="65681"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24" name="平行四边形 123"/>
                  <p:cNvSpPr/>
                  <p:nvPr/>
                </p:nvSpPr>
                <p:spPr bwMode="auto">
                  <a:xfrm rot="5400000">
                    <a:off x="8961952" y="3916272"/>
                    <a:ext cx="65675" cy="7015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25" name="平行四边形 124"/>
                  <p:cNvSpPr/>
                  <p:nvPr/>
                </p:nvSpPr>
                <p:spPr bwMode="auto">
                  <a:xfrm rot="5400000">
                    <a:off x="9054426" y="3934857"/>
                    <a:ext cx="65681" cy="89288"/>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375" name="组合 409"/>
                <p:cNvGrpSpPr>
                  <a:grpSpLocks/>
                </p:cNvGrpSpPr>
                <p:nvPr/>
              </p:nvGrpSpPr>
              <p:grpSpPr bwMode="auto">
                <a:xfrm flipH="1">
                  <a:off x="7629435" y="2823746"/>
                  <a:ext cx="71016" cy="64749"/>
                  <a:chOff x="8874177" y="3780748"/>
                  <a:chExt cx="230555" cy="202231"/>
                </a:xfrm>
              </p:grpSpPr>
              <p:sp>
                <p:nvSpPr>
                  <p:cNvPr id="108" name="平行四边形 107"/>
                  <p:cNvSpPr/>
                  <p:nvPr/>
                </p:nvSpPr>
                <p:spPr bwMode="auto">
                  <a:xfrm rot="5400000">
                    <a:off x="8964086" y="3805856"/>
                    <a:ext cx="65675" cy="7015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cxnSp>
                <p:nvCxnSpPr>
                  <p:cNvPr id="12397" name="直接连接符 90"/>
                  <p:cNvCxnSpPr>
                    <a:cxnSpLocks noChangeShapeType="1"/>
                    <a:stCxn id="108" idx="2"/>
                  </p:cNvCxnSpPr>
                  <p:nvPr/>
                </p:nvCxnSpPr>
                <p:spPr bwMode="auto">
                  <a:xfrm flipH="1">
                    <a:off x="8995341" y="3834042"/>
                    <a:ext cx="3464" cy="3673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98" name="直接连接符 91"/>
                  <p:cNvCxnSpPr>
                    <a:cxnSpLocks noChangeShapeType="1"/>
                  </p:cNvCxnSpPr>
                  <p:nvPr/>
                </p:nvCxnSpPr>
                <p:spPr bwMode="auto">
                  <a:xfrm>
                    <a:off x="8908388" y="3837114"/>
                    <a:ext cx="162684" cy="506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99" name="直接连接符 92"/>
                  <p:cNvCxnSpPr>
                    <a:cxnSpLocks noChangeShapeType="1"/>
                  </p:cNvCxnSpPr>
                  <p:nvPr/>
                </p:nvCxnSpPr>
                <p:spPr bwMode="auto">
                  <a:xfrm flipH="1">
                    <a:off x="8911193" y="3840586"/>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400" name="直接连接符 93"/>
                  <p:cNvCxnSpPr>
                    <a:cxnSpLocks noChangeShapeType="1"/>
                  </p:cNvCxnSpPr>
                  <p:nvPr/>
                </p:nvCxnSpPr>
                <p:spPr bwMode="auto">
                  <a:xfrm flipH="1">
                    <a:off x="8993468" y="386115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401" name="直接连接符 94"/>
                  <p:cNvCxnSpPr>
                    <a:cxnSpLocks noChangeShapeType="1"/>
                  </p:cNvCxnSpPr>
                  <p:nvPr/>
                </p:nvCxnSpPr>
                <p:spPr bwMode="auto">
                  <a:xfrm flipH="1">
                    <a:off x="9064523" y="388452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114" name="平行四边形 113"/>
                  <p:cNvSpPr/>
                  <p:nvPr/>
                </p:nvSpPr>
                <p:spPr bwMode="auto">
                  <a:xfrm rot="5400000">
                    <a:off x="8871607" y="3884106"/>
                    <a:ext cx="65675"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15" name="平行四边形 114"/>
                  <p:cNvSpPr/>
                  <p:nvPr/>
                </p:nvSpPr>
                <p:spPr bwMode="auto">
                  <a:xfrm rot="5400000">
                    <a:off x="8957709" y="3909072"/>
                    <a:ext cx="65681" cy="70153"/>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16" name="平行四边形 115"/>
                  <p:cNvSpPr/>
                  <p:nvPr/>
                </p:nvSpPr>
                <p:spPr bwMode="auto">
                  <a:xfrm rot="5400000">
                    <a:off x="9032736" y="3945094"/>
                    <a:ext cx="75060"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376" name="组合 453"/>
                <p:cNvGrpSpPr>
                  <a:grpSpLocks/>
                </p:cNvGrpSpPr>
                <p:nvPr/>
              </p:nvGrpSpPr>
              <p:grpSpPr bwMode="auto">
                <a:xfrm>
                  <a:off x="7526909" y="2890421"/>
                  <a:ext cx="71016" cy="64749"/>
                  <a:chOff x="8874177" y="3780748"/>
                  <a:chExt cx="230555" cy="202231"/>
                </a:xfrm>
              </p:grpSpPr>
              <p:sp>
                <p:nvSpPr>
                  <p:cNvPr id="99" name="平行四边形 98"/>
                  <p:cNvSpPr/>
                  <p:nvPr/>
                </p:nvSpPr>
                <p:spPr bwMode="auto">
                  <a:xfrm rot="5400000">
                    <a:off x="8975873" y="3810410"/>
                    <a:ext cx="65675" cy="57398"/>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cxnSp>
                <p:nvCxnSpPr>
                  <p:cNvPr id="12388" name="直接连接符 81"/>
                  <p:cNvCxnSpPr>
                    <a:cxnSpLocks noChangeShapeType="1"/>
                    <a:stCxn id="99" idx="2"/>
                  </p:cNvCxnSpPr>
                  <p:nvPr/>
                </p:nvCxnSpPr>
                <p:spPr bwMode="auto">
                  <a:xfrm flipH="1">
                    <a:off x="8995341" y="3834042"/>
                    <a:ext cx="3464" cy="3673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89" name="直接连接符 82"/>
                  <p:cNvCxnSpPr>
                    <a:cxnSpLocks noChangeShapeType="1"/>
                  </p:cNvCxnSpPr>
                  <p:nvPr/>
                </p:nvCxnSpPr>
                <p:spPr bwMode="auto">
                  <a:xfrm>
                    <a:off x="8908388" y="3837114"/>
                    <a:ext cx="162684" cy="506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90" name="直接连接符 83"/>
                  <p:cNvCxnSpPr>
                    <a:cxnSpLocks noChangeShapeType="1"/>
                  </p:cNvCxnSpPr>
                  <p:nvPr/>
                </p:nvCxnSpPr>
                <p:spPr bwMode="auto">
                  <a:xfrm flipH="1">
                    <a:off x="8911193" y="3840586"/>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91" name="直接连接符 84"/>
                  <p:cNvCxnSpPr>
                    <a:cxnSpLocks noChangeShapeType="1"/>
                  </p:cNvCxnSpPr>
                  <p:nvPr/>
                </p:nvCxnSpPr>
                <p:spPr bwMode="auto">
                  <a:xfrm flipH="1">
                    <a:off x="8993468" y="386115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92" name="直接连接符 85"/>
                  <p:cNvCxnSpPr>
                    <a:cxnSpLocks noChangeShapeType="1"/>
                  </p:cNvCxnSpPr>
                  <p:nvPr/>
                </p:nvCxnSpPr>
                <p:spPr bwMode="auto">
                  <a:xfrm flipH="1">
                    <a:off x="9064523" y="388452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105" name="平行四边形 104"/>
                  <p:cNvSpPr/>
                  <p:nvPr/>
                </p:nvSpPr>
                <p:spPr bwMode="auto">
                  <a:xfrm rot="5400000">
                    <a:off x="8885082" y="3886973"/>
                    <a:ext cx="75060"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06" name="平行四边形 105"/>
                  <p:cNvSpPr/>
                  <p:nvPr/>
                </p:nvSpPr>
                <p:spPr bwMode="auto">
                  <a:xfrm rot="5400000">
                    <a:off x="8964800" y="3918308"/>
                    <a:ext cx="75060" cy="57402"/>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107" name="平行四边形 106"/>
                  <p:cNvSpPr/>
                  <p:nvPr/>
                </p:nvSpPr>
                <p:spPr bwMode="auto">
                  <a:xfrm rot="5400000">
                    <a:off x="9038148" y="3943268"/>
                    <a:ext cx="75060"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nvGrpSpPr>
                <p:cNvPr id="12377" name="组合 463"/>
                <p:cNvGrpSpPr>
                  <a:grpSpLocks/>
                </p:cNvGrpSpPr>
                <p:nvPr/>
              </p:nvGrpSpPr>
              <p:grpSpPr bwMode="auto">
                <a:xfrm flipH="1">
                  <a:off x="7633377" y="2885949"/>
                  <a:ext cx="71016" cy="64749"/>
                  <a:chOff x="8874177" y="3780748"/>
                  <a:chExt cx="230555" cy="202231"/>
                </a:xfrm>
              </p:grpSpPr>
              <p:sp>
                <p:nvSpPr>
                  <p:cNvPr id="90" name="平行四边形 89"/>
                  <p:cNvSpPr/>
                  <p:nvPr/>
                </p:nvSpPr>
                <p:spPr bwMode="auto">
                  <a:xfrm rot="5400000">
                    <a:off x="8964129" y="3808617"/>
                    <a:ext cx="65681" cy="7015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cxnSp>
                <p:nvCxnSpPr>
                  <p:cNvPr id="12379" name="直接连接符 72"/>
                  <p:cNvCxnSpPr>
                    <a:cxnSpLocks noChangeShapeType="1"/>
                    <a:stCxn id="90" idx="2"/>
                  </p:cNvCxnSpPr>
                  <p:nvPr/>
                </p:nvCxnSpPr>
                <p:spPr bwMode="auto">
                  <a:xfrm flipH="1">
                    <a:off x="8995341" y="3834042"/>
                    <a:ext cx="3464" cy="3673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80" name="直接连接符 73"/>
                  <p:cNvCxnSpPr>
                    <a:cxnSpLocks noChangeShapeType="1"/>
                  </p:cNvCxnSpPr>
                  <p:nvPr/>
                </p:nvCxnSpPr>
                <p:spPr bwMode="auto">
                  <a:xfrm>
                    <a:off x="8908388" y="3837114"/>
                    <a:ext cx="162684" cy="506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81" name="直接连接符 74"/>
                  <p:cNvCxnSpPr>
                    <a:cxnSpLocks noChangeShapeType="1"/>
                  </p:cNvCxnSpPr>
                  <p:nvPr/>
                </p:nvCxnSpPr>
                <p:spPr bwMode="auto">
                  <a:xfrm flipH="1">
                    <a:off x="8911193" y="3840586"/>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82" name="直接连接符 75"/>
                  <p:cNvCxnSpPr>
                    <a:cxnSpLocks noChangeShapeType="1"/>
                  </p:cNvCxnSpPr>
                  <p:nvPr/>
                </p:nvCxnSpPr>
                <p:spPr bwMode="auto">
                  <a:xfrm flipH="1">
                    <a:off x="8993468" y="386115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12383" name="直接连接符 76"/>
                  <p:cNvCxnSpPr>
                    <a:cxnSpLocks noChangeShapeType="1"/>
                  </p:cNvCxnSpPr>
                  <p:nvPr/>
                </p:nvCxnSpPr>
                <p:spPr bwMode="auto">
                  <a:xfrm flipH="1">
                    <a:off x="9064523" y="3884521"/>
                    <a:ext cx="1594" cy="4701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96" name="平行四边形 95"/>
                  <p:cNvSpPr/>
                  <p:nvPr/>
                </p:nvSpPr>
                <p:spPr bwMode="auto">
                  <a:xfrm rot="5400000">
                    <a:off x="8871651" y="3886867"/>
                    <a:ext cx="65681"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97" name="平行四边形 96"/>
                  <p:cNvSpPr/>
                  <p:nvPr/>
                </p:nvSpPr>
                <p:spPr bwMode="auto">
                  <a:xfrm rot="5400000">
                    <a:off x="8957754" y="3911826"/>
                    <a:ext cx="65675" cy="70153"/>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98" name="平行四边形 97"/>
                  <p:cNvSpPr/>
                  <p:nvPr/>
                </p:nvSpPr>
                <p:spPr bwMode="auto">
                  <a:xfrm rot="5400000">
                    <a:off x="9037472" y="3943162"/>
                    <a:ext cx="65681" cy="63777"/>
                  </a:xfrm>
                  <a:prstGeom prst="parallelogram">
                    <a:avLst>
                      <a:gd name="adj" fmla="val 35483"/>
                    </a:avLst>
                  </a:prstGeom>
                  <a:solidFill>
                    <a:sysClr val="window" lastClr="FFFFFF"/>
                  </a:solidFill>
                  <a:ln>
                    <a:noFill/>
                  </a:ln>
                  <a:effectLst/>
                  <a:extLst/>
                </p:spPr>
                <p:txBody>
                  <a:bodyPr lIns="78169" tIns="39085" rIns="78169" bIns="39085"/>
                  <a:lstStyle/>
                  <a:p>
                    <a:pPr defTabSz="1056346">
                      <a:defRPr/>
                    </a:pPr>
                    <a:endParaRPr lang="zh-CN" altLang="en-US" sz="912" kern="0"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grpSp>
        </p:grpSp>
        <p:sp>
          <p:nvSpPr>
            <p:cNvPr id="46" name="梯形 45"/>
            <p:cNvSpPr/>
            <p:nvPr/>
          </p:nvSpPr>
          <p:spPr bwMode="auto">
            <a:xfrm>
              <a:off x="5699952" y="1793452"/>
              <a:ext cx="2769598" cy="277232"/>
            </a:xfrm>
            <a:prstGeom prst="trapezoid">
              <a:avLst>
                <a:gd name="adj" fmla="val 129864"/>
              </a:avLst>
            </a:prstGeom>
            <a:gradFill>
              <a:gsLst>
                <a:gs pos="0">
                  <a:srgbClr val="150921"/>
                </a:gs>
                <a:gs pos="90000">
                  <a:sysClr val="window" lastClr="FFFFFF">
                    <a:lumMod val="75000"/>
                  </a:sysClr>
                </a:gs>
              </a:gsLst>
              <a:lin ang="5400000" scaled="1"/>
            </a:gradFill>
            <a:ln>
              <a:noFill/>
            </a:ln>
            <a:effectLst/>
            <a:scene3d>
              <a:camera prst="orthographicFront">
                <a:rot lat="18599986" lon="0" rev="0"/>
              </a:camera>
              <a:lightRig rig="threePt" dir="t"/>
            </a:scene3d>
            <a:sp3d extrusionH="25400">
              <a:bevelT w="0" h="0"/>
              <a:bevelB w="0" h="0" prst="angle"/>
              <a:extrusionClr>
                <a:srgbClr val="FFFFFF">
                  <a:lumMod val="50000"/>
                </a:srgbClr>
              </a:extrusionClr>
            </a:sp3d>
            <a:extLst/>
          </p:spPr>
          <p:txBody>
            <a:bodyPr/>
            <a:lstStyle/>
            <a:p>
              <a:pPr defTabSz="1056881">
                <a:buClr>
                  <a:srgbClr val="CC9900"/>
                </a:buClr>
                <a:buFont typeface="Wingdings" pitchFamily="2" charset="2"/>
                <a:buChar char="n"/>
                <a:defRPr/>
              </a:pPr>
              <a:r>
                <a:rPr lang="en-US" altLang="zh-CN" sz="912" kern="0" dirty="0">
                  <a:solidFill>
                    <a:srgbClr val="C00000"/>
                  </a:solidFill>
                  <a:latin typeface="Arial" charset="0"/>
                  <a:ea typeface="宋体" pitchFamily="2" charset="-122"/>
                </a:rPr>
                <a:t>z</a:t>
              </a:r>
              <a:endParaRPr lang="zh-CN" altLang="en-US" sz="912" kern="0" dirty="0">
                <a:solidFill>
                  <a:srgbClr val="C00000"/>
                </a:solidFill>
                <a:latin typeface="Arial" charset="0"/>
                <a:ea typeface="宋体" pitchFamily="2" charset="-122"/>
              </a:endParaRPr>
            </a:p>
          </p:txBody>
        </p:sp>
        <p:grpSp>
          <p:nvGrpSpPr>
            <p:cNvPr id="12335" name="组合 122"/>
            <p:cNvGrpSpPr>
              <a:grpSpLocks/>
            </p:cNvGrpSpPr>
            <p:nvPr/>
          </p:nvGrpSpPr>
          <p:grpSpPr bwMode="auto">
            <a:xfrm>
              <a:off x="7150557" y="1748261"/>
              <a:ext cx="237609" cy="223013"/>
              <a:chOff x="3014141" y="2505669"/>
              <a:chExt cx="485019" cy="468000"/>
            </a:xfrm>
          </p:grpSpPr>
          <p:sp>
            <p:nvSpPr>
              <p:cNvPr id="66" name="圆角矩形 65"/>
              <p:cNvSpPr/>
              <p:nvPr/>
            </p:nvSpPr>
            <p:spPr>
              <a:xfrm>
                <a:off x="3022404" y="2506006"/>
                <a:ext cx="485348" cy="476104"/>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55" name="Picture 10" descr="F:\PIC\16：10_PPT_pic\ICOS\Column-Chart-icon.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3069489" y="2579625"/>
                <a:ext cx="374321" cy="31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36" name="组合 127"/>
            <p:cNvGrpSpPr>
              <a:grpSpLocks/>
            </p:cNvGrpSpPr>
            <p:nvPr/>
          </p:nvGrpSpPr>
          <p:grpSpPr bwMode="auto">
            <a:xfrm>
              <a:off x="7506973" y="1747973"/>
              <a:ext cx="244900" cy="223013"/>
              <a:chOff x="3843537" y="2549291"/>
              <a:chExt cx="499901" cy="468000"/>
            </a:xfrm>
          </p:grpSpPr>
          <p:sp>
            <p:nvSpPr>
              <p:cNvPr id="64" name="圆角矩形 63"/>
              <p:cNvSpPr/>
              <p:nvPr/>
            </p:nvSpPr>
            <p:spPr>
              <a:xfrm>
                <a:off x="3844561" y="2550232"/>
                <a:ext cx="506989" cy="476104"/>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53" name="Picture 7" descr="F:\PIC\16：10_PPT_pic\ICOS\network_storage.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95487" y="2592737"/>
                <a:ext cx="39600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37" name="组合 139"/>
            <p:cNvGrpSpPr>
              <a:grpSpLocks/>
            </p:cNvGrpSpPr>
            <p:nvPr/>
          </p:nvGrpSpPr>
          <p:grpSpPr bwMode="auto">
            <a:xfrm>
              <a:off x="7857090" y="1747973"/>
              <a:ext cx="245473" cy="223013"/>
              <a:chOff x="7736974" y="2036990"/>
              <a:chExt cx="501072" cy="468000"/>
            </a:xfrm>
          </p:grpSpPr>
          <p:sp>
            <p:nvSpPr>
              <p:cNvPr id="62" name="圆角矩形 61"/>
              <p:cNvSpPr/>
              <p:nvPr/>
            </p:nvSpPr>
            <p:spPr>
              <a:xfrm>
                <a:off x="7737436" y="2037931"/>
                <a:ext cx="500807" cy="476104"/>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51" name="Picture 6" descr="E:\PNG图标分类大全\饼图-报表-走势图-资料-日历\illuminations_049.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807511" y="2105578"/>
                <a:ext cx="36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38" name="组合 146"/>
            <p:cNvGrpSpPr>
              <a:grpSpLocks/>
            </p:cNvGrpSpPr>
            <p:nvPr/>
          </p:nvGrpSpPr>
          <p:grpSpPr bwMode="auto">
            <a:xfrm>
              <a:off x="6274287" y="1752430"/>
              <a:ext cx="231943" cy="223013"/>
              <a:chOff x="2088427" y="3124823"/>
              <a:chExt cx="426012" cy="468000"/>
            </a:xfrm>
          </p:grpSpPr>
          <p:sp>
            <p:nvSpPr>
              <p:cNvPr id="60" name="圆角矩形 59"/>
              <p:cNvSpPr/>
              <p:nvPr/>
            </p:nvSpPr>
            <p:spPr>
              <a:xfrm>
                <a:off x="2089184" y="3126129"/>
                <a:ext cx="425591" cy="466386"/>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49" name="Picture 2" descr="E:\02-Mobile_Security\营销上市\AnyOffice.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157432" y="3215481"/>
                <a:ext cx="288001" cy="32182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2339" name="组合 172"/>
            <p:cNvGrpSpPr>
              <a:grpSpLocks/>
            </p:cNvGrpSpPr>
            <p:nvPr/>
          </p:nvGrpSpPr>
          <p:grpSpPr bwMode="auto">
            <a:xfrm>
              <a:off x="6850348" y="1751278"/>
              <a:ext cx="241779" cy="223013"/>
              <a:chOff x="3030286" y="3120735"/>
              <a:chExt cx="493532" cy="468000"/>
            </a:xfrm>
          </p:grpSpPr>
          <p:sp>
            <p:nvSpPr>
              <p:cNvPr id="58" name="圆角矩形 57"/>
              <p:cNvSpPr/>
              <p:nvPr/>
            </p:nvSpPr>
            <p:spPr>
              <a:xfrm>
                <a:off x="3029976" y="3121219"/>
                <a:ext cx="494624" cy="476104"/>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47" name="Picture 3"/>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104783" y="3153977"/>
                <a:ext cx="344539" cy="37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40" name="组合 176"/>
            <p:cNvGrpSpPr>
              <a:grpSpLocks/>
            </p:cNvGrpSpPr>
            <p:nvPr/>
          </p:nvGrpSpPr>
          <p:grpSpPr bwMode="auto">
            <a:xfrm>
              <a:off x="6565383" y="1752103"/>
              <a:ext cx="232622" cy="223013"/>
              <a:chOff x="2236742" y="2438464"/>
              <a:chExt cx="474838" cy="468000"/>
            </a:xfrm>
          </p:grpSpPr>
          <p:sp>
            <p:nvSpPr>
              <p:cNvPr id="56" name="圆角矩形 55"/>
              <p:cNvSpPr/>
              <p:nvPr/>
            </p:nvSpPr>
            <p:spPr>
              <a:xfrm>
                <a:off x="2236933" y="2446933"/>
                <a:ext cx="476075" cy="459909"/>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45" name="Picture 8" descr="F:\PIC\16：10_PPT_pic\ICOS\gnome_session_switch.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312161" y="2486110"/>
                <a:ext cx="323999" cy="36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41" name="组合 208"/>
            <p:cNvGrpSpPr>
              <a:grpSpLocks/>
            </p:cNvGrpSpPr>
            <p:nvPr/>
          </p:nvGrpSpPr>
          <p:grpSpPr bwMode="auto">
            <a:xfrm>
              <a:off x="5986357" y="1756517"/>
              <a:ext cx="229563" cy="223013"/>
              <a:chOff x="2463950" y="2265253"/>
              <a:chExt cx="468595" cy="468000"/>
            </a:xfrm>
          </p:grpSpPr>
          <p:sp>
            <p:nvSpPr>
              <p:cNvPr id="54" name="圆角矩形 53"/>
              <p:cNvSpPr/>
              <p:nvPr/>
            </p:nvSpPr>
            <p:spPr>
              <a:xfrm>
                <a:off x="2465161" y="2274175"/>
                <a:ext cx="466802" cy="459909"/>
              </a:xfrm>
              <a:prstGeom prst="roundRect">
                <a:avLst>
                  <a:gd name="adj" fmla="val 5694"/>
                </a:avLst>
              </a:prstGeom>
              <a:solidFill>
                <a:sysClr val="window" lastClr="FFFFFF"/>
              </a:solidFill>
              <a:ln w="6350" cap="flat" cmpd="sng" algn="ctr">
                <a:solidFill>
                  <a:srgbClr val="00B050"/>
                </a:solidFill>
                <a:prstDash val="solid"/>
              </a:ln>
              <a:effectLst>
                <a:outerShdw blurRad="63500" sx="102000" sy="102000" algn="ctr" rotWithShape="0">
                  <a:prstClr val="black">
                    <a:alpha val="40000"/>
                  </a:prstClr>
                </a:outerShdw>
              </a:effectLst>
            </p:spPr>
            <p:txBody>
              <a:bodyPr/>
              <a:lstStyle/>
              <a:p>
                <a:pPr marL="330276" indent="-330276" defTabSz="1056881" eaLnBrk="0" hangingPunct="0">
                  <a:defRPr/>
                </a:pPr>
                <a:endParaRPr lang="en-US" altLang="zh-CN" sz="912" kern="0" dirty="0">
                  <a:solidFill>
                    <a:prstClr val="black"/>
                  </a:solidFill>
                  <a:latin typeface="微软雅黑" panose="020B0503020204020204" pitchFamily="34" charset="-122"/>
                  <a:ea typeface="微软雅黑" panose="020B0503020204020204" pitchFamily="34" charset="-122"/>
                </a:endParaRPr>
              </a:p>
            </p:txBody>
          </p:sp>
          <p:pic>
            <p:nvPicPr>
              <p:cNvPr id="12343" name="Picture 6" descr="F:\PIC\16：10_PPT_pic\ICOS\Internet-Real-icon.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2497016" y="2307884"/>
                <a:ext cx="39600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308" name="矩形 194"/>
          <p:cNvSpPr>
            <a:spLocks noChangeArrowheads="1"/>
          </p:cNvSpPr>
          <p:nvPr/>
        </p:nvSpPr>
        <p:spPr bwMode="auto">
          <a:xfrm>
            <a:off x="4732297" y="3333466"/>
            <a:ext cx="3086385"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en-US" sz="1596" b="1" dirty="0">
                <a:solidFill>
                  <a:schemeClr val="tx2"/>
                </a:solidFill>
                <a:latin typeface="微软雅黑" pitchFamily="34" charset="-122"/>
                <a:ea typeface="微软雅黑" pitchFamily="34" charset="-122"/>
              </a:rPr>
              <a:t>集约建设、业务协同、数据共享</a:t>
            </a:r>
          </a:p>
        </p:txBody>
      </p:sp>
      <p:pic>
        <p:nvPicPr>
          <p:cNvPr id="23" name="图片 22"/>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bwMode="auto">
          <a:xfrm>
            <a:off x="2047138" y="4320176"/>
            <a:ext cx="1246277" cy="589568"/>
          </a:xfrm>
          <a:prstGeom prst="ellipse">
            <a:avLst/>
          </a:prstGeom>
          <a:ln w="3810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310" name="矩形 196"/>
          <p:cNvSpPr>
            <a:spLocks noChangeArrowheads="1"/>
          </p:cNvSpPr>
          <p:nvPr/>
        </p:nvSpPr>
        <p:spPr bwMode="auto">
          <a:xfrm>
            <a:off x="2221453" y="3342183"/>
            <a:ext cx="1034541"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en-US" sz="1596" b="1" dirty="0">
                <a:solidFill>
                  <a:schemeClr val="tx2"/>
                </a:solidFill>
                <a:latin typeface="微软雅黑" pitchFamily="34" charset="-122"/>
                <a:ea typeface="微软雅黑" pitchFamily="34" charset="-122"/>
              </a:rPr>
              <a:t>分散建设</a:t>
            </a:r>
          </a:p>
        </p:txBody>
      </p:sp>
      <p:sp>
        <p:nvSpPr>
          <p:cNvPr id="12311" name="矩形 197"/>
          <p:cNvSpPr>
            <a:spLocks noChangeArrowheads="1"/>
          </p:cNvSpPr>
          <p:nvPr/>
        </p:nvSpPr>
        <p:spPr bwMode="auto">
          <a:xfrm>
            <a:off x="2047151" y="4861621"/>
            <a:ext cx="1444910"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en-US" sz="1596" b="1" dirty="0">
                <a:solidFill>
                  <a:schemeClr val="tx2"/>
                </a:solidFill>
                <a:latin typeface="微软雅黑" pitchFamily="34" charset="-122"/>
                <a:ea typeface="微软雅黑" pitchFamily="34" charset="-122"/>
              </a:rPr>
              <a:t>自建自用自维</a:t>
            </a:r>
          </a:p>
        </p:txBody>
      </p:sp>
      <p:pic>
        <p:nvPicPr>
          <p:cNvPr id="12312" name="Picture 12" descr="F:\PIC\16：10_PPT_pic\ICOS\Sign-Forward-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32851" y="4313865"/>
            <a:ext cx="864537" cy="60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4" name="矩形 200"/>
          <p:cNvSpPr>
            <a:spLocks noChangeArrowheads="1"/>
          </p:cNvSpPr>
          <p:nvPr/>
        </p:nvSpPr>
        <p:spPr bwMode="auto">
          <a:xfrm>
            <a:off x="4971091" y="4960420"/>
            <a:ext cx="2470832" cy="35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5868" tIns="52935" rIns="105868" bIns="52935">
            <a:spAutoFit/>
          </a:bodyPr>
          <a:lstStyle/>
          <a:p>
            <a:pPr eaLnBrk="0" fontAlgn="base" hangingPunct="0">
              <a:spcBef>
                <a:spcPct val="0"/>
              </a:spcBef>
              <a:spcAft>
                <a:spcPct val="0"/>
              </a:spcAft>
            </a:pPr>
            <a:r>
              <a:rPr lang="zh-CN" altLang="en-US" sz="1596" b="1" dirty="0">
                <a:solidFill>
                  <a:schemeClr val="tx2"/>
                </a:solidFill>
                <a:latin typeface="微软雅黑" pitchFamily="34" charset="-122"/>
                <a:ea typeface="微软雅黑" pitchFamily="34" charset="-122"/>
              </a:rPr>
              <a:t>采购服务，引入社会力量</a:t>
            </a:r>
          </a:p>
        </p:txBody>
      </p:sp>
      <p:pic>
        <p:nvPicPr>
          <p:cNvPr id="12316" name="Picture 167" descr="4_1-Arrow"/>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7637368" y="1683315"/>
            <a:ext cx="643173" cy="314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p:cNvSpPr/>
          <p:nvPr/>
        </p:nvSpPr>
        <p:spPr bwMode="auto">
          <a:xfrm>
            <a:off x="8304410" y="1371192"/>
            <a:ext cx="586171" cy="3842964"/>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lIns="26008" tIns="13005" rIns="26008" bIns="13005" anchor="ctr" anchorCtr="1"/>
          <a:lstStyle/>
          <a:p>
            <a:pPr defTabSz="906297" eaLnBrk="0" fontAlgn="base" hangingPunct="0">
              <a:spcBef>
                <a:spcPct val="0"/>
              </a:spcBef>
              <a:spcAft>
                <a:spcPct val="0"/>
              </a:spcAft>
              <a:buSzPct val="60000"/>
              <a:defRPr/>
            </a:pPr>
            <a:r>
              <a:rPr lang="zh-CN" altLang="en-US" sz="2280" b="1" dirty="0">
                <a:solidFill>
                  <a:prstClr val="white"/>
                </a:solidFill>
                <a:latin typeface="微软雅黑" pitchFamily="34" charset="-122"/>
                <a:ea typeface="微软雅黑" pitchFamily="34" charset="-122"/>
                <a:cs typeface="Arial" pitchFamily="34" charset="0"/>
              </a:rPr>
              <a:t>新一代政务基础设施</a:t>
            </a:r>
          </a:p>
        </p:txBody>
      </p:sp>
      <p:sp>
        <p:nvSpPr>
          <p:cNvPr id="2" name="AutoShape 4" descr="http://img2.imgtn.bdimg.com/it/u=1857452412,4200198948&amp;fm=21&amp;gp=0.jpg"/>
          <p:cNvSpPr>
            <a:spLocks noChangeAspect="1" noChangeArrowheads="1"/>
          </p:cNvSpPr>
          <p:nvPr/>
        </p:nvSpPr>
        <p:spPr bwMode="auto">
          <a:xfrm>
            <a:off x="-463270" y="-164706"/>
            <a:ext cx="347510" cy="34751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4253" tIns="52126" rIns="104253" bIns="52126" numCol="1" anchor="t" anchorCtr="0" compatLnSpc="1">
            <a:prstTxWarp prst="textNoShape">
              <a:avLst/>
            </a:prstTxWarp>
          </a:bodyPr>
          <a:lstStyle/>
          <a:p>
            <a:endParaRPr lang="zh-CN" altLang="en-US" sz="2052"/>
          </a:p>
        </p:txBody>
      </p:sp>
      <p:pic>
        <p:nvPicPr>
          <p:cNvPr id="2054" name="Picture 6"/>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606470" y="3917288"/>
            <a:ext cx="2902431" cy="112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5" name="Picture 12" descr="F:\PIC\16：10_PPT_pic\ICOS\Sign-Forward-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60463" y="1300324"/>
            <a:ext cx="864537" cy="60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555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
          <p:cNvGraphicFramePr>
            <a:graphicFrameLocks noGrp="1"/>
          </p:cNvGraphicFramePr>
          <p:nvPr>
            <p:extLst>
              <p:ext uri="{D42A27DB-BD31-4B8C-83A1-F6EECF244321}">
                <p14:modId xmlns:p14="http://schemas.microsoft.com/office/powerpoint/2010/main" val="1893558030"/>
              </p:ext>
            </p:extLst>
          </p:nvPr>
        </p:nvGraphicFramePr>
        <p:xfrm>
          <a:off x="616254" y="715466"/>
          <a:ext cx="7403863" cy="3445077"/>
        </p:xfrm>
        <a:graphic>
          <a:graphicData uri="http://schemas.openxmlformats.org/drawingml/2006/table">
            <a:tbl>
              <a:tblPr/>
              <a:tblGrid>
                <a:gridCol w="487248">
                  <a:extLst>
                    <a:ext uri="{9D8B030D-6E8A-4147-A177-3AD203B41FA5}">
                      <a16:colId xmlns:a16="http://schemas.microsoft.com/office/drawing/2014/main" val="20000"/>
                    </a:ext>
                  </a:extLst>
                </a:gridCol>
                <a:gridCol w="6916615">
                  <a:extLst>
                    <a:ext uri="{9D8B030D-6E8A-4147-A177-3AD203B41FA5}">
                      <a16:colId xmlns:a16="http://schemas.microsoft.com/office/drawing/2014/main" val="20001"/>
                    </a:ext>
                  </a:extLst>
                </a:gridCol>
              </a:tblGrid>
              <a:tr h="775865">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104243" marR="104243" marT="215503"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zh-CN" altLang="en-US" sz="3400" b="1" i="0" u="none" strike="noStrike" cap="none" normalizeH="0" baseline="0" dirty="0" smtClean="0">
                          <a:ln>
                            <a:noFill/>
                          </a:ln>
                          <a:solidFill>
                            <a:srgbClr val="FFFFFF"/>
                          </a:solidFill>
                          <a:effectLst/>
                          <a:latin typeface="微软雅黑" pitchFamily="34" charset="-122"/>
                          <a:ea typeface="微软雅黑" pitchFamily="34" charset="-122"/>
                        </a:rPr>
                        <a:t>提  纲</a:t>
                      </a:r>
                    </a:p>
                  </a:txBody>
                  <a:tcPr marL="104243" marR="104243" marT="215503"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rgbClr val="0198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1453">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省级电子政务应</a:t>
                      </a: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用现状</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rPr>
                        <a:t>智慧政务云解</a:t>
                      </a:r>
                      <a:r>
                        <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rPr>
                        <a:t>决方案</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运营运维思路及建议</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优势及相关案例</a:t>
                      </a:r>
                      <a:endPar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endParaRP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6177568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bwMode="auto">
          <a:xfrm>
            <a:off x="194775" y="114440"/>
            <a:ext cx="9372008" cy="4368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智慧政务云整</a:t>
            </a:r>
            <a:r>
              <a:rPr lang="zh-CN" altLang="en-US" dirty="0"/>
              <a:t>体解决方案</a:t>
            </a:r>
            <a:endParaRPr lang="zh-CN" altLang="en-US" dirty="0" smtClean="0"/>
          </a:p>
        </p:txBody>
      </p:sp>
      <p:sp>
        <p:nvSpPr>
          <p:cNvPr id="79" name="圆角矩形 78"/>
          <p:cNvSpPr/>
          <p:nvPr/>
        </p:nvSpPr>
        <p:spPr bwMode="auto">
          <a:xfrm>
            <a:off x="8644852" y="879662"/>
            <a:ext cx="463652" cy="4555688"/>
          </a:xfrm>
          <a:prstGeom prst="roundRect">
            <a:avLst/>
          </a:prstGeom>
          <a:ln/>
        </p:spPr>
        <p:style>
          <a:lnRef idx="1">
            <a:schemeClr val="accent6"/>
          </a:lnRef>
          <a:fillRef idx="3">
            <a:schemeClr val="accent6"/>
          </a:fillRef>
          <a:effectRef idx="2">
            <a:schemeClr val="accent6"/>
          </a:effectRef>
          <a:fontRef idx="minor">
            <a:schemeClr val="lt1"/>
          </a:fontRef>
        </p:style>
        <p:txBody>
          <a:bodyPr lIns="104211" tIns="52106" rIns="104211" bIns="52106" anchor="ctr"/>
          <a:lstStyle/>
          <a:p>
            <a:pPr algn="ctr" fontAlgn="base">
              <a:spcBef>
                <a:spcPct val="0"/>
              </a:spcBef>
              <a:spcAft>
                <a:spcPct val="0"/>
              </a:spcAft>
              <a:defRPr/>
            </a:pPr>
            <a:r>
              <a:rPr lang="zh-CN" altLang="en-US" sz="1368" b="1" dirty="0">
                <a:solidFill>
                  <a:schemeClr val="bg1"/>
                </a:solidFill>
                <a:latin typeface="微软雅黑" pitchFamily="34" charset="-122"/>
                <a:ea typeface="微软雅黑" pitchFamily="34" charset="-122"/>
              </a:rPr>
              <a:t>运营管理与安全保障</a:t>
            </a:r>
            <a:endParaRPr lang="en-US" altLang="zh-CN" sz="1368" b="1" dirty="0">
              <a:solidFill>
                <a:schemeClr val="bg1"/>
              </a:solidFill>
              <a:latin typeface="微软雅黑" pitchFamily="34" charset="-122"/>
              <a:ea typeface="微软雅黑" pitchFamily="34" charset="-122"/>
            </a:endParaRPr>
          </a:p>
        </p:txBody>
      </p:sp>
      <p:sp>
        <p:nvSpPr>
          <p:cNvPr id="80" name="圆角矩形 79"/>
          <p:cNvSpPr/>
          <p:nvPr/>
        </p:nvSpPr>
        <p:spPr bwMode="auto">
          <a:xfrm>
            <a:off x="24562" y="879662"/>
            <a:ext cx="440527" cy="4555688"/>
          </a:xfrm>
          <a:prstGeom prst="roundRect">
            <a:avLst/>
          </a:prstGeom>
          <a:ln/>
        </p:spPr>
        <p:style>
          <a:lnRef idx="1">
            <a:schemeClr val="accent6"/>
          </a:lnRef>
          <a:fillRef idx="3">
            <a:schemeClr val="accent6"/>
          </a:fillRef>
          <a:effectRef idx="2">
            <a:schemeClr val="accent6"/>
          </a:effectRef>
          <a:fontRef idx="minor">
            <a:schemeClr val="lt1"/>
          </a:fontRef>
        </p:style>
        <p:txBody>
          <a:bodyPr lIns="104211" tIns="52106" rIns="104211" bIns="52106" anchor="ctr"/>
          <a:lstStyle/>
          <a:p>
            <a:pPr algn="ctr" fontAlgn="base">
              <a:spcBef>
                <a:spcPct val="0"/>
              </a:spcBef>
              <a:spcAft>
                <a:spcPct val="0"/>
              </a:spcAft>
              <a:defRPr/>
            </a:pPr>
            <a:r>
              <a:rPr lang="zh-CN" altLang="en-US" sz="1368" b="1" dirty="0">
                <a:solidFill>
                  <a:schemeClr val="bg1"/>
                </a:solidFill>
                <a:latin typeface="微软雅黑" pitchFamily="34" charset="-122"/>
                <a:ea typeface="微软雅黑" pitchFamily="34" charset="-122"/>
              </a:rPr>
              <a:t>标准规范和大数据体系</a:t>
            </a:r>
          </a:p>
        </p:txBody>
      </p:sp>
      <p:sp>
        <p:nvSpPr>
          <p:cNvPr id="82" name="圆角矩形 81"/>
          <p:cNvSpPr/>
          <p:nvPr/>
        </p:nvSpPr>
        <p:spPr bwMode="auto">
          <a:xfrm>
            <a:off x="1377730" y="1629408"/>
            <a:ext cx="3490615" cy="804615"/>
          </a:xfrm>
          <a:prstGeom prst="roundRect">
            <a:avLst>
              <a:gd name="adj" fmla="val 5384"/>
            </a:avLst>
          </a:prstGeom>
          <a:ln/>
        </p:spPr>
        <p:style>
          <a:lnRef idx="1">
            <a:schemeClr val="accent3"/>
          </a:lnRef>
          <a:fillRef idx="3">
            <a:schemeClr val="accent3"/>
          </a:fillRef>
          <a:effectRef idx="2">
            <a:schemeClr val="accent3"/>
          </a:effectRef>
          <a:fontRef idx="minor">
            <a:schemeClr val="lt1"/>
          </a:fontRef>
        </p:style>
        <p:txBody>
          <a:bodyPr lIns="30775" tIns="30775" rIns="30775" bIns="30775" anchor="ctr"/>
          <a:lstStyle/>
          <a:p>
            <a:pPr algn="ctr" fontAlgn="base">
              <a:spcBef>
                <a:spcPct val="0"/>
              </a:spcBef>
              <a:spcAft>
                <a:spcPct val="0"/>
              </a:spcAft>
              <a:defRPr/>
            </a:pPr>
            <a:endParaRPr lang="zh-CN" altLang="en-US" sz="1368" dirty="0">
              <a:solidFill>
                <a:schemeClr val="tx2"/>
              </a:solidFill>
              <a:latin typeface="微软雅黑" panose="020B0503020204020204" pitchFamily="34" charset="-122"/>
              <a:ea typeface="微软雅黑" panose="020B0503020204020204" pitchFamily="34" charset="-122"/>
            </a:endParaRPr>
          </a:p>
        </p:txBody>
      </p:sp>
      <p:sp>
        <p:nvSpPr>
          <p:cNvPr id="83" name="矩形 82"/>
          <p:cNvSpPr/>
          <p:nvPr/>
        </p:nvSpPr>
        <p:spPr>
          <a:xfrm>
            <a:off x="2354689" y="1597504"/>
            <a:ext cx="1229137" cy="237584"/>
          </a:xfrm>
          <a:prstGeom prst="rect">
            <a:avLst/>
          </a:prstGeom>
        </p:spPr>
        <p:txBody>
          <a:bodyPr wrap="none" lIns="30775" tIns="30775" rIns="30775" bIns="30775">
            <a:spAutoFit/>
          </a:bodyPr>
          <a:lstStyle/>
          <a:p>
            <a:pPr algn="ctr" fontAlgn="base">
              <a:spcBef>
                <a:spcPct val="0"/>
              </a:spcBef>
              <a:spcAft>
                <a:spcPct val="0"/>
              </a:spcAft>
            </a:pPr>
            <a:r>
              <a:rPr lang="zh-CN" altLang="en-US" sz="1140" b="1" dirty="0">
                <a:solidFill>
                  <a:schemeClr val="tx2"/>
                </a:solidFill>
                <a:latin typeface="微软雅黑" panose="020B0503020204020204" pitchFamily="34" charset="-122"/>
                <a:ea typeface="微软雅黑" panose="020B0503020204020204" pitchFamily="34" charset="-122"/>
              </a:rPr>
              <a:t>提高政府治理能力</a:t>
            </a:r>
          </a:p>
        </p:txBody>
      </p:sp>
      <p:sp>
        <p:nvSpPr>
          <p:cNvPr id="84" name="圆角矩形 226"/>
          <p:cNvSpPr/>
          <p:nvPr/>
        </p:nvSpPr>
        <p:spPr bwMode="auto">
          <a:xfrm>
            <a:off x="542394" y="1592474"/>
            <a:ext cx="7988797" cy="846722"/>
          </a:xfrm>
          <a:prstGeom prst="roundRect">
            <a:avLst>
              <a:gd name="adj" fmla="val 13273"/>
            </a:avLst>
          </a:prstGeom>
          <a:noFill/>
          <a:ln w="19050">
            <a:solidFill>
              <a:srgbClr val="000000">
                <a:lumMod val="50000"/>
                <a:lumOff val="50000"/>
              </a:srgbClr>
            </a:solidFill>
          </a:ln>
          <a:effectLst/>
        </p:spPr>
        <p:txBody>
          <a:bodyPr lIns="82089" tIns="30775" rIns="30775" bIns="30775" anchor="ctr"/>
          <a:lstStyle/>
          <a:p>
            <a:pPr defTabSz="781451">
              <a:buClr>
                <a:srgbClr val="CC9900"/>
              </a:buClr>
            </a:pPr>
            <a:r>
              <a:rPr lang="zh-CN" altLang="en-US" sz="1254" b="1" kern="0" dirty="0">
                <a:solidFill>
                  <a:schemeClr val="tx2"/>
                </a:solidFill>
                <a:latin typeface="微软雅黑" pitchFamily="34" charset="-122"/>
                <a:ea typeface="微软雅黑" pitchFamily="34" charset="-122"/>
              </a:rPr>
              <a:t>智慧</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政务</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应用</a:t>
            </a:r>
            <a:endParaRPr lang="zh-CN" altLang="en-US" sz="1026" b="1" kern="0" dirty="0">
              <a:solidFill>
                <a:schemeClr val="tx2"/>
              </a:solidFill>
              <a:latin typeface="微软雅黑" pitchFamily="34" charset="-122"/>
              <a:ea typeface="微软雅黑" pitchFamily="34" charset="-122"/>
            </a:endParaRPr>
          </a:p>
        </p:txBody>
      </p:sp>
      <p:sp>
        <p:nvSpPr>
          <p:cNvPr id="87" name="圆角矩形 86"/>
          <p:cNvSpPr/>
          <p:nvPr/>
        </p:nvSpPr>
        <p:spPr bwMode="auto">
          <a:xfrm>
            <a:off x="4929810" y="1624690"/>
            <a:ext cx="3424315" cy="804615"/>
          </a:xfrm>
          <a:prstGeom prst="roundRect">
            <a:avLst>
              <a:gd name="adj" fmla="val 5384"/>
            </a:avLst>
          </a:prstGeom>
          <a:ln/>
        </p:spPr>
        <p:style>
          <a:lnRef idx="1">
            <a:schemeClr val="accent3"/>
          </a:lnRef>
          <a:fillRef idx="3">
            <a:schemeClr val="accent3"/>
          </a:fillRef>
          <a:effectRef idx="2">
            <a:schemeClr val="accent3"/>
          </a:effectRef>
          <a:fontRef idx="minor">
            <a:schemeClr val="lt1"/>
          </a:fontRef>
        </p:style>
        <p:txBody>
          <a:bodyPr lIns="30775" tIns="30775" rIns="30775" bIns="30775" anchor="ctr"/>
          <a:lstStyle/>
          <a:p>
            <a:pPr algn="ctr" fontAlgn="base">
              <a:spcBef>
                <a:spcPct val="0"/>
              </a:spcBef>
              <a:spcAft>
                <a:spcPct val="0"/>
              </a:spcAft>
              <a:defRPr/>
            </a:pPr>
            <a:endParaRPr lang="zh-CN" altLang="en-US" sz="1368" dirty="0">
              <a:solidFill>
                <a:schemeClr val="tx2"/>
              </a:solidFill>
              <a:latin typeface="微软雅黑" panose="020B0503020204020204" pitchFamily="34" charset="-122"/>
              <a:ea typeface="微软雅黑" panose="020B0503020204020204" pitchFamily="34" charset="-122"/>
            </a:endParaRPr>
          </a:p>
        </p:txBody>
      </p:sp>
      <p:sp>
        <p:nvSpPr>
          <p:cNvPr id="88" name="矩形 87"/>
          <p:cNvSpPr/>
          <p:nvPr/>
        </p:nvSpPr>
        <p:spPr>
          <a:xfrm>
            <a:off x="6043390" y="1582221"/>
            <a:ext cx="1229137" cy="237584"/>
          </a:xfrm>
          <a:prstGeom prst="rect">
            <a:avLst/>
          </a:prstGeom>
        </p:spPr>
        <p:txBody>
          <a:bodyPr wrap="none" lIns="30775" tIns="30775" rIns="30775" bIns="30775">
            <a:spAutoFit/>
          </a:bodyPr>
          <a:lstStyle/>
          <a:p>
            <a:pPr algn="ctr"/>
            <a:r>
              <a:rPr lang="zh-CN" altLang="en-US" sz="1140" b="1" dirty="0">
                <a:solidFill>
                  <a:schemeClr val="tx2"/>
                </a:solidFill>
                <a:latin typeface="微软雅黑" panose="020B0503020204020204" pitchFamily="34" charset="-122"/>
                <a:ea typeface="微软雅黑" panose="020B0503020204020204" pitchFamily="34" charset="-122"/>
              </a:rPr>
              <a:t>提升公众服务水平</a:t>
            </a:r>
          </a:p>
        </p:txBody>
      </p:sp>
      <p:grpSp>
        <p:nvGrpSpPr>
          <p:cNvPr id="16" name="组合 15"/>
          <p:cNvGrpSpPr/>
          <p:nvPr/>
        </p:nvGrpSpPr>
        <p:grpSpPr>
          <a:xfrm>
            <a:off x="3916604" y="1862738"/>
            <a:ext cx="827587" cy="579268"/>
            <a:chOff x="3953255" y="1642295"/>
            <a:chExt cx="725875" cy="508075"/>
          </a:xfrm>
        </p:grpSpPr>
        <p:pic>
          <p:nvPicPr>
            <p:cNvPr id="209" name="图片 208"/>
            <p:cNvPicPr preferRelativeResize="0">
              <a:picLocks/>
            </p:cNvPicPr>
            <p:nvPr/>
          </p:nvPicPr>
          <p:blipFill>
            <a:blip r:embed="rId3" cstate="email">
              <a:extLst>
                <a:ext uri="{28A0092B-C50C-407E-A947-70E740481C1C}">
                  <a14:useLocalDpi xmlns:a14="http://schemas.microsoft.com/office/drawing/2010/main"/>
                </a:ext>
              </a:extLst>
            </a:blip>
            <a:stretch>
              <a:fillRect/>
            </a:stretch>
          </p:blipFill>
          <p:spPr>
            <a:xfrm>
              <a:off x="4049057" y="1642295"/>
              <a:ext cx="630073" cy="256831"/>
            </a:xfrm>
            <a:prstGeom prst="rect">
              <a:avLst/>
            </a:prstGeom>
          </p:spPr>
        </p:pic>
        <p:sp>
          <p:nvSpPr>
            <p:cNvPr id="210" name="圆角矩形 209"/>
            <p:cNvSpPr/>
            <p:nvPr/>
          </p:nvSpPr>
          <p:spPr bwMode="auto">
            <a:xfrm>
              <a:off x="3953255" y="1890529"/>
              <a:ext cx="693299" cy="259841"/>
            </a:xfrm>
            <a:prstGeom prst="roundRect">
              <a:avLst/>
            </a:prstGeom>
            <a:noFill/>
            <a:ln w="9525">
              <a:noFill/>
              <a:miter lim="800000"/>
              <a:headEnd/>
              <a:tailEnd/>
            </a:ln>
          </p:spPr>
          <p:txBody>
            <a:bodyPr wrap="none" anchor="ctr">
              <a:spAutoFit/>
            </a:bodyPr>
            <a:lstStyle/>
            <a:p>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领导决策</a:t>
              </a:r>
            </a:p>
          </p:txBody>
        </p:sp>
      </p:grpSp>
      <p:grpSp>
        <p:nvGrpSpPr>
          <p:cNvPr id="15" name="组合 14"/>
          <p:cNvGrpSpPr/>
          <p:nvPr/>
        </p:nvGrpSpPr>
        <p:grpSpPr>
          <a:xfrm>
            <a:off x="3187292" y="1862738"/>
            <a:ext cx="755762" cy="579268"/>
            <a:chOff x="3319918" y="1642295"/>
            <a:chExt cx="662878" cy="508075"/>
          </a:xfrm>
        </p:grpSpPr>
        <p:pic>
          <p:nvPicPr>
            <p:cNvPr id="208" name="Picture 12" descr="http://t1.baidu.com/it/u=2157750568,3075297396&amp;fm=23&amp;gp=0.jpg"/>
            <p:cNvPicPr preferRelativeResize="0">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52723" y="1642295"/>
              <a:ext cx="630073" cy="256831"/>
            </a:xfrm>
            <a:prstGeom prst="rect">
              <a:avLst/>
            </a:prstGeom>
            <a:noFill/>
          </p:spPr>
        </p:pic>
        <p:sp>
          <p:nvSpPr>
            <p:cNvPr id="211" name="圆角矩形 210"/>
            <p:cNvSpPr/>
            <p:nvPr/>
          </p:nvSpPr>
          <p:spPr bwMode="auto">
            <a:xfrm>
              <a:off x="3319918" y="1890529"/>
              <a:ext cx="635558" cy="259841"/>
            </a:xfrm>
            <a:prstGeom prst="roundRect">
              <a:avLst/>
            </a:prstGeom>
            <a:noFill/>
            <a:ln w="9525">
              <a:noFill/>
              <a:miter lim="800000"/>
              <a:headEnd/>
              <a:tailEnd/>
            </a:ln>
          </p:spPr>
          <p:txBody>
            <a:bodyPr wrap="none" anchor="ctr">
              <a:spAutoFit/>
            </a:bodyPr>
            <a:lstStyle/>
            <a:p>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政务</a:t>
              </a:r>
              <a:r>
                <a:rPr lang="en-US" altLang="zh-CN" sz="1140" dirty="0">
                  <a:solidFill>
                    <a:schemeClr val="tx2"/>
                  </a:solidFill>
                  <a:latin typeface="微软雅黑" panose="020B0503020204020204" pitchFamily="34" charset="-122"/>
                  <a:ea typeface="微软雅黑" panose="020B0503020204020204" pitchFamily="34" charset="-122"/>
                  <a:cs typeface="Arial" pitchFamily="34" charset="0"/>
                </a:rPr>
                <a:t>OA</a:t>
              </a:r>
              <a:endParaRPr lang="zh-CN" altLang="en-US" sz="1140" dirty="0">
                <a:solidFill>
                  <a:schemeClr val="tx2"/>
                </a:solidFill>
                <a:latin typeface="微软雅黑" panose="020B0503020204020204" pitchFamily="34" charset="-122"/>
                <a:ea typeface="微软雅黑" panose="020B0503020204020204" pitchFamily="34" charset="-122"/>
                <a:cs typeface="Arial" pitchFamily="34" charset="0"/>
              </a:endParaRPr>
            </a:p>
          </p:txBody>
        </p:sp>
      </p:grpSp>
      <p:sp>
        <p:nvSpPr>
          <p:cNvPr id="224" name="圆角矩形 89"/>
          <p:cNvSpPr/>
          <p:nvPr/>
        </p:nvSpPr>
        <p:spPr bwMode="auto">
          <a:xfrm>
            <a:off x="541920" y="4738268"/>
            <a:ext cx="7989271" cy="717756"/>
          </a:xfrm>
          <a:prstGeom prst="roundRect">
            <a:avLst>
              <a:gd name="adj" fmla="val 17927"/>
            </a:avLst>
          </a:prstGeom>
          <a:ln>
            <a:solidFill>
              <a:schemeClr val="bg1">
                <a:lumMod val="50000"/>
              </a:schemeClr>
            </a:solidFill>
          </a:ln>
          <a:extLst/>
        </p:spPr>
        <p:style>
          <a:lnRef idx="1">
            <a:schemeClr val="accent3"/>
          </a:lnRef>
          <a:fillRef idx="3">
            <a:schemeClr val="accent3"/>
          </a:fillRef>
          <a:effectRef idx="2">
            <a:schemeClr val="accent3"/>
          </a:effectRef>
          <a:fontRef idx="minor">
            <a:schemeClr val="lt1"/>
          </a:fontRef>
        </p:style>
        <p:txBody>
          <a:bodyPr lIns="82089" tIns="30775" rIns="30775" bIns="30775" anchor="ctr"/>
          <a:lstStyle/>
          <a:p>
            <a:pPr defTabSz="781451">
              <a:buClr>
                <a:srgbClr val="CC9900"/>
              </a:buClr>
            </a:pPr>
            <a:r>
              <a:rPr lang="zh-CN" altLang="en-US" sz="1254" b="1" kern="0" dirty="0">
                <a:solidFill>
                  <a:schemeClr val="tx2"/>
                </a:solidFill>
                <a:latin typeface="微软雅黑" pitchFamily="34" charset="-122"/>
                <a:ea typeface="微软雅黑" pitchFamily="34" charset="-122"/>
              </a:rPr>
              <a:t>基础网络</a:t>
            </a:r>
            <a:endParaRPr lang="en-US" altLang="zh-CN" sz="1254" b="1" kern="0" dirty="0">
              <a:solidFill>
                <a:schemeClr val="tx2"/>
              </a:solidFill>
              <a:latin typeface="微软雅黑" pitchFamily="34" charset="-122"/>
              <a:ea typeface="微软雅黑" pitchFamily="34" charset="-122"/>
            </a:endParaRPr>
          </a:p>
        </p:txBody>
      </p:sp>
      <p:grpSp>
        <p:nvGrpSpPr>
          <p:cNvPr id="2" name="组合 274"/>
          <p:cNvGrpSpPr/>
          <p:nvPr/>
        </p:nvGrpSpPr>
        <p:grpSpPr>
          <a:xfrm>
            <a:off x="1584424" y="4798577"/>
            <a:ext cx="2275700" cy="410885"/>
            <a:chOff x="2359964" y="4520428"/>
            <a:chExt cx="1064733" cy="360386"/>
          </a:xfrm>
        </p:grpSpPr>
        <p:sp>
          <p:nvSpPr>
            <p:cNvPr id="229" name="Freeform 27"/>
            <p:cNvSpPr>
              <a:spLocks noEditPoints="1"/>
            </p:cNvSpPr>
            <p:nvPr/>
          </p:nvSpPr>
          <p:spPr bwMode="auto">
            <a:xfrm>
              <a:off x="2359964" y="4521618"/>
              <a:ext cx="1057605" cy="279078"/>
            </a:xfrm>
            <a:custGeom>
              <a:avLst/>
              <a:gdLst/>
              <a:ahLst/>
              <a:cxnLst>
                <a:cxn ang="0">
                  <a:pos x="8324" y="38"/>
                </a:cxn>
                <a:cxn ang="0">
                  <a:pos x="9087" y="203"/>
                </a:cxn>
                <a:cxn ang="0">
                  <a:pos x="9799" y="487"/>
                </a:cxn>
                <a:cxn ang="0">
                  <a:pos x="10451" y="880"/>
                </a:cxn>
                <a:cxn ang="0">
                  <a:pos x="11031" y="1370"/>
                </a:cxn>
                <a:cxn ang="0">
                  <a:pos x="11529" y="1947"/>
                </a:cxn>
                <a:cxn ang="0">
                  <a:pos x="11934" y="2598"/>
                </a:cxn>
                <a:cxn ang="0">
                  <a:pos x="12234" y="3314"/>
                </a:cxn>
                <a:cxn ang="0">
                  <a:pos x="12378" y="3497"/>
                </a:cxn>
                <a:cxn ang="0">
                  <a:pos x="12496" y="3494"/>
                </a:cxn>
                <a:cxn ang="0">
                  <a:pos x="13119" y="3540"/>
                </a:cxn>
                <a:cxn ang="0">
                  <a:pos x="13870" y="3738"/>
                </a:cxn>
                <a:cxn ang="0">
                  <a:pos x="14554" y="4074"/>
                </a:cxn>
                <a:cxn ang="0">
                  <a:pos x="15156" y="4535"/>
                </a:cxn>
                <a:cxn ang="0">
                  <a:pos x="15663" y="5102"/>
                </a:cxn>
                <a:cxn ang="0">
                  <a:pos x="16056" y="5761"/>
                </a:cxn>
                <a:cxn ang="0">
                  <a:pos x="16320" y="6494"/>
                </a:cxn>
                <a:cxn ang="0">
                  <a:pos x="16438" y="7286"/>
                </a:cxn>
                <a:cxn ang="0">
                  <a:pos x="16401" y="8075"/>
                </a:cxn>
                <a:cxn ang="0">
                  <a:pos x="16222" y="8813"/>
                </a:cxn>
                <a:cxn ang="0">
                  <a:pos x="15915" y="9491"/>
                </a:cxn>
                <a:cxn ang="0">
                  <a:pos x="15494" y="10093"/>
                </a:cxn>
                <a:cxn ang="0">
                  <a:pos x="14974" y="10606"/>
                </a:cxn>
                <a:cxn ang="0">
                  <a:pos x="14369" y="11014"/>
                </a:cxn>
                <a:cxn ang="0">
                  <a:pos x="13693" y="11305"/>
                </a:cxn>
                <a:cxn ang="0">
                  <a:pos x="12960" y="11462"/>
                </a:cxn>
                <a:cxn ang="0">
                  <a:pos x="3341" y="11487"/>
                </a:cxn>
                <a:cxn ang="0">
                  <a:pos x="2760" y="11436"/>
                </a:cxn>
                <a:cxn ang="0">
                  <a:pos x="2156" y="11265"/>
                </a:cxn>
                <a:cxn ang="0">
                  <a:pos x="1603" y="10987"/>
                </a:cxn>
                <a:cxn ang="0">
                  <a:pos x="1113" y="10615"/>
                </a:cxn>
                <a:cxn ang="0">
                  <a:pos x="697" y="10159"/>
                </a:cxn>
                <a:cxn ang="0">
                  <a:pos x="368" y="9631"/>
                </a:cxn>
                <a:cxn ang="0">
                  <a:pos x="137" y="9044"/>
                </a:cxn>
                <a:cxn ang="0">
                  <a:pos x="15" y="8410"/>
                </a:cxn>
                <a:cxn ang="0">
                  <a:pos x="15" y="7754"/>
                </a:cxn>
                <a:cxn ang="0">
                  <a:pos x="132" y="7132"/>
                </a:cxn>
                <a:cxn ang="0">
                  <a:pos x="354" y="6556"/>
                </a:cxn>
                <a:cxn ang="0">
                  <a:pos x="671" y="6034"/>
                </a:cxn>
                <a:cxn ang="0">
                  <a:pos x="1072" y="5582"/>
                </a:cxn>
                <a:cxn ang="0">
                  <a:pos x="1546" y="5208"/>
                </a:cxn>
                <a:cxn ang="0">
                  <a:pos x="2082" y="4924"/>
                </a:cxn>
                <a:cxn ang="0">
                  <a:pos x="2668" y="4741"/>
                </a:cxn>
                <a:cxn ang="0">
                  <a:pos x="3015" y="4212"/>
                </a:cxn>
                <a:cxn ang="0">
                  <a:pos x="3225" y="3295"/>
                </a:cxn>
                <a:cxn ang="0">
                  <a:pos x="3597" y="2453"/>
                </a:cxn>
                <a:cxn ang="0">
                  <a:pos x="4113" y="1704"/>
                </a:cxn>
                <a:cxn ang="0">
                  <a:pos x="4754" y="1069"/>
                </a:cxn>
                <a:cxn ang="0">
                  <a:pos x="5503" y="565"/>
                </a:cxn>
                <a:cxn ang="0">
                  <a:pos x="6342" y="211"/>
                </a:cxn>
                <a:cxn ang="0">
                  <a:pos x="7250" y="25"/>
                </a:cxn>
                <a:cxn ang="0">
                  <a:pos x="9148" y="9515"/>
                </a:cxn>
                <a:cxn ang="0">
                  <a:pos x="9106" y="9484"/>
                </a:cxn>
                <a:cxn ang="0">
                  <a:pos x="9023" y="9509"/>
                </a:cxn>
                <a:cxn ang="0">
                  <a:pos x="9156" y="9528"/>
                </a:cxn>
                <a:cxn ang="0">
                  <a:pos x="6408" y="9503"/>
                </a:cxn>
                <a:cxn ang="0">
                  <a:pos x="6368" y="9519"/>
                </a:cxn>
              </a:cxnLst>
              <a:rect l="0" t="0" r="r" b="b"/>
              <a:pathLst>
                <a:path w="16443" h="11487">
                  <a:moveTo>
                    <a:pt x="7726" y="0"/>
                  </a:moveTo>
                  <a:lnTo>
                    <a:pt x="7928" y="4"/>
                  </a:lnTo>
                  <a:lnTo>
                    <a:pt x="8127" y="17"/>
                  </a:lnTo>
                  <a:lnTo>
                    <a:pt x="8324" y="38"/>
                  </a:lnTo>
                  <a:lnTo>
                    <a:pt x="8519" y="68"/>
                  </a:lnTo>
                  <a:lnTo>
                    <a:pt x="8711" y="105"/>
                  </a:lnTo>
                  <a:lnTo>
                    <a:pt x="8900" y="150"/>
                  </a:lnTo>
                  <a:lnTo>
                    <a:pt x="9087" y="203"/>
                  </a:lnTo>
                  <a:lnTo>
                    <a:pt x="9270" y="263"/>
                  </a:lnTo>
                  <a:lnTo>
                    <a:pt x="9450" y="331"/>
                  </a:lnTo>
                  <a:lnTo>
                    <a:pt x="9626" y="406"/>
                  </a:lnTo>
                  <a:lnTo>
                    <a:pt x="9799" y="487"/>
                  </a:lnTo>
                  <a:lnTo>
                    <a:pt x="9969" y="576"/>
                  </a:lnTo>
                  <a:lnTo>
                    <a:pt x="10133" y="670"/>
                  </a:lnTo>
                  <a:lnTo>
                    <a:pt x="10294" y="772"/>
                  </a:lnTo>
                  <a:lnTo>
                    <a:pt x="10451" y="880"/>
                  </a:lnTo>
                  <a:lnTo>
                    <a:pt x="10604" y="994"/>
                  </a:lnTo>
                  <a:lnTo>
                    <a:pt x="10751" y="1113"/>
                  </a:lnTo>
                  <a:lnTo>
                    <a:pt x="10893" y="1239"/>
                  </a:lnTo>
                  <a:lnTo>
                    <a:pt x="11031" y="1370"/>
                  </a:lnTo>
                  <a:lnTo>
                    <a:pt x="11164" y="1507"/>
                  </a:lnTo>
                  <a:lnTo>
                    <a:pt x="11291" y="1648"/>
                  </a:lnTo>
                  <a:lnTo>
                    <a:pt x="11412" y="1795"/>
                  </a:lnTo>
                  <a:lnTo>
                    <a:pt x="11529" y="1947"/>
                  </a:lnTo>
                  <a:lnTo>
                    <a:pt x="11640" y="2102"/>
                  </a:lnTo>
                  <a:lnTo>
                    <a:pt x="11743" y="2264"/>
                  </a:lnTo>
                  <a:lnTo>
                    <a:pt x="11842" y="2429"/>
                  </a:lnTo>
                  <a:lnTo>
                    <a:pt x="11934" y="2598"/>
                  </a:lnTo>
                  <a:lnTo>
                    <a:pt x="12019" y="2772"/>
                  </a:lnTo>
                  <a:lnTo>
                    <a:pt x="12097" y="2948"/>
                  </a:lnTo>
                  <a:lnTo>
                    <a:pt x="12169" y="3129"/>
                  </a:lnTo>
                  <a:lnTo>
                    <a:pt x="12234" y="3314"/>
                  </a:lnTo>
                  <a:lnTo>
                    <a:pt x="12291" y="3501"/>
                  </a:lnTo>
                  <a:lnTo>
                    <a:pt x="12320" y="3499"/>
                  </a:lnTo>
                  <a:lnTo>
                    <a:pt x="12349" y="3498"/>
                  </a:lnTo>
                  <a:lnTo>
                    <a:pt x="12378" y="3497"/>
                  </a:lnTo>
                  <a:lnTo>
                    <a:pt x="12407" y="3496"/>
                  </a:lnTo>
                  <a:lnTo>
                    <a:pt x="12437" y="3495"/>
                  </a:lnTo>
                  <a:lnTo>
                    <a:pt x="12466" y="3494"/>
                  </a:lnTo>
                  <a:lnTo>
                    <a:pt x="12496" y="3494"/>
                  </a:lnTo>
                  <a:lnTo>
                    <a:pt x="12524" y="3494"/>
                  </a:lnTo>
                  <a:lnTo>
                    <a:pt x="12726" y="3499"/>
                  </a:lnTo>
                  <a:lnTo>
                    <a:pt x="12924" y="3515"/>
                  </a:lnTo>
                  <a:lnTo>
                    <a:pt x="13119" y="3540"/>
                  </a:lnTo>
                  <a:lnTo>
                    <a:pt x="13313" y="3575"/>
                  </a:lnTo>
                  <a:lnTo>
                    <a:pt x="13502" y="3621"/>
                  </a:lnTo>
                  <a:lnTo>
                    <a:pt x="13688" y="3674"/>
                  </a:lnTo>
                  <a:lnTo>
                    <a:pt x="13870" y="3738"/>
                  </a:lnTo>
                  <a:lnTo>
                    <a:pt x="14047" y="3809"/>
                  </a:lnTo>
                  <a:lnTo>
                    <a:pt x="14221" y="3889"/>
                  </a:lnTo>
                  <a:lnTo>
                    <a:pt x="14390" y="3977"/>
                  </a:lnTo>
                  <a:lnTo>
                    <a:pt x="14554" y="4074"/>
                  </a:lnTo>
                  <a:lnTo>
                    <a:pt x="14712" y="4179"/>
                  </a:lnTo>
                  <a:lnTo>
                    <a:pt x="14867" y="4290"/>
                  </a:lnTo>
                  <a:lnTo>
                    <a:pt x="15015" y="4409"/>
                  </a:lnTo>
                  <a:lnTo>
                    <a:pt x="15156" y="4535"/>
                  </a:lnTo>
                  <a:lnTo>
                    <a:pt x="15293" y="4667"/>
                  </a:lnTo>
                  <a:lnTo>
                    <a:pt x="15423" y="4806"/>
                  </a:lnTo>
                  <a:lnTo>
                    <a:pt x="15546" y="4951"/>
                  </a:lnTo>
                  <a:lnTo>
                    <a:pt x="15663" y="5102"/>
                  </a:lnTo>
                  <a:lnTo>
                    <a:pt x="15772" y="5259"/>
                  </a:lnTo>
                  <a:lnTo>
                    <a:pt x="15875" y="5421"/>
                  </a:lnTo>
                  <a:lnTo>
                    <a:pt x="15969" y="5588"/>
                  </a:lnTo>
                  <a:lnTo>
                    <a:pt x="16056" y="5761"/>
                  </a:lnTo>
                  <a:lnTo>
                    <a:pt x="16134" y="5938"/>
                  </a:lnTo>
                  <a:lnTo>
                    <a:pt x="16205" y="6119"/>
                  </a:lnTo>
                  <a:lnTo>
                    <a:pt x="16266" y="6305"/>
                  </a:lnTo>
                  <a:lnTo>
                    <a:pt x="16320" y="6494"/>
                  </a:lnTo>
                  <a:lnTo>
                    <a:pt x="16363" y="6687"/>
                  </a:lnTo>
                  <a:lnTo>
                    <a:pt x="16398" y="6884"/>
                  </a:lnTo>
                  <a:lnTo>
                    <a:pt x="16422" y="7083"/>
                  </a:lnTo>
                  <a:lnTo>
                    <a:pt x="16438" y="7286"/>
                  </a:lnTo>
                  <a:lnTo>
                    <a:pt x="16443" y="7490"/>
                  </a:lnTo>
                  <a:lnTo>
                    <a:pt x="16438" y="7688"/>
                  </a:lnTo>
                  <a:lnTo>
                    <a:pt x="16425" y="7883"/>
                  </a:lnTo>
                  <a:lnTo>
                    <a:pt x="16401" y="8075"/>
                  </a:lnTo>
                  <a:lnTo>
                    <a:pt x="16369" y="8264"/>
                  </a:lnTo>
                  <a:lnTo>
                    <a:pt x="16328" y="8451"/>
                  </a:lnTo>
                  <a:lnTo>
                    <a:pt x="16280" y="8634"/>
                  </a:lnTo>
                  <a:lnTo>
                    <a:pt x="16222" y="8813"/>
                  </a:lnTo>
                  <a:lnTo>
                    <a:pt x="16156" y="8989"/>
                  </a:lnTo>
                  <a:lnTo>
                    <a:pt x="16083" y="9161"/>
                  </a:lnTo>
                  <a:lnTo>
                    <a:pt x="16003" y="9328"/>
                  </a:lnTo>
                  <a:lnTo>
                    <a:pt x="15915" y="9491"/>
                  </a:lnTo>
                  <a:lnTo>
                    <a:pt x="15820" y="9649"/>
                  </a:lnTo>
                  <a:lnTo>
                    <a:pt x="15717" y="9802"/>
                  </a:lnTo>
                  <a:lnTo>
                    <a:pt x="15610" y="9950"/>
                  </a:lnTo>
                  <a:lnTo>
                    <a:pt x="15494" y="10093"/>
                  </a:lnTo>
                  <a:lnTo>
                    <a:pt x="15373" y="10230"/>
                  </a:lnTo>
                  <a:lnTo>
                    <a:pt x="15246" y="10361"/>
                  </a:lnTo>
                  <a:lnTo>
                    <a:pt x="15113" y="10487"/>
                  </a:lnTo>
                  <a:lnTo>
                    <a:pt x="14974" y="10606"/>
                  </a:lnTo>
                  <a:lnTo>
                    <a:pt x="14831" y="10718"/>
                  </a:lnTo>
                  <a:lnTo>
                    <a:pt x="14682" y="10824"/>
                  </a:lnTo>
                  <a:lnTo>
                    <a:pt x="14527" y="10923"/>
                  </a:lnTo>
                  <a:lnTo>
                    <a:pt x="14369" y="11014"/>
                  </a:lnTo>
                  <a:lnTo>
                    <a:pt x="14206" y="11098"/>
                  </a:lnTo>
                  <a:lnTo>
                    <a:pt x="14039" y="11176"/>
                  </a:lnTo>
                  <a:lnTo>
                    <a:pt x="13868" y="11244"/>
                  </a:lnTo>
                  <a:lnTo>
                    <a:pt x="13693" y="11305"/>
                  </a:lnTo>
                  <a:lnTo>
                    <a:pt x="13514" y="11357"/>
                  </a:lnTo>
                  <a:lnTo>
                    <a:pt x="13332" y="11401"/>
                  </a:lnTo>
                  <a:lnTo>
                    <a:pt x="13147" y="11436"/>
                  </a:lnTo>
                  <a:lnTo>
                    <a:pt x="12960" y="11462"/>
                  </a:lnTo>
                  <a:lnTo>
                    <a:pt x="12770" y="11479"/>
                  </a:lnTo>
                  <a:lnTo>
                    <a:pt x="12770" y="11487"/>
                  </a:lnTo>
                  <a:lnTo>
                    <a:pt x="12524" y="11487"/>
                  </a:lnTo>
                  <a:lnTo>
                    <a:pt x="3341" y="11487"/>
                  </a:lnTo>
                  <a:lnTo>
                    <a:pt x="3079" y="11487"/>
                  </a:lnTo>
                  <a:lnTo>
                    <a:pt x="3079" y="11477"/>
                  </a:lnTo>
                  <a:lnTo>
                    <a:pt x="2919" y="11459"/>
                  </a:lnTo>
                  <a:lnTo>
                    <a:pt x="2760" y="11436"/>
                  </a:lnTo>
                  <a:lnTo>
                    <a:pt x="2605" y="11404"/>
                  </a:lnTo>
                  <a:lnTo>
                    <a:pt x="2453" y="11365"/>
                  </a:lnTo>
                  <a:lnTo>
                    <a:pt x="2303" y="11318"/>
                  </a:lnTo>
                  <a:lnTo>
                    <a:pt x="2156" y="11265"/>
                  </a:lnTo>
                  <a:lnTo>
                    <a:pt x="2013" y="11205"/>
                  </a:lnTo>
                  <a:lnTo>
                    <a:pt x="1872" y="11139"/>
                  </a:lnTo>
                  <a:lnTo>
                    <a:pt x="1736" y="11067"/>
                  </a:lnTo>
                  <a:lnTo>
                    <a:pt x="1603" y="10987"/>
                  </a:lnTo>
                  <a:lnTo>
                    <a:pt x="1474" y="10903"/>
                  </a:lnTo>
                  <a:lnTo>
                    <a:pt x="1349" y="10813"/>
                  </a:lnTo>
                  <a:lnTo>
                    <a:pt x="1229" y="10716"/>
                  </a:lnTo>
                  <a:lnTo>
                    <a:pt x="1113" y="10615"/>
                  </a:lnTo>
                  <a:lnTo>
                    <a:pt x="1001" y="10508"/>
                  </a:lnTo>
                  <a:lnTo>
                    <a:pt x="895" y="10396"/>
                  </a:lnTo>
                  <a:lnTo>
                    <a:pt x="793" y="10280"/>
                  </a:lnTo>
                  <a:lnTo>
                    <a:pt x="697" y="10159"/>
                  </a:lnTo>
                  <a:lnTo>
                    <a:pt x="606" y="10033"/>
                  </a:lnTo>
                  <a:lnTo>
                    <a:pt x="521" y="9903"/>
                  </a:lnTo>
                  <a:lnTo>
                    <a:pt x="441" y="9769"/>
                  </a:lnTo>
                  <a:lnTo>
                    <a:pt x="368" y="9631"/>
                  </a:lnTo>
                  <a:lnTo>
                    <a:pt x="300" y="9490"/>
                  </a:lnTo>
                  <a:lnTo>
                    <a:pt x="239" y="9345"/>
                  </a:lnTo>
                  <a:lnTo>
                    <a:pt x="185" y="9197"/>
                  </a:lnTo>
                  <a:lnTo>
                    <a:pt x="137" y="9044"/>
                  </a:lnTo>
                  <a:lnTo>
                    <a:pt x="96" y="8890"/>
                  </a:lnTo>
                  <a:lnTo>
                    <a:pt x="62" y="8733"/>
                  </a:lnTo>
                  <a:lnTo>
                    <a:pt x="35" y="8573"/>
                  </a:lnTo>
                  <a:lnTo>
                    <a:pt x="15" y="8410"/>
                  </a:lnTo>
                  <a:lnTo>
                    <a:pt x="4" y="8246"/>
                  </a:lnTo>
                  <a:lnTo>
                    <a:pt x="0" y="8079"/>
                  </a:lnTo>
                  <a:lnTo>
                    <a:pt x="4" y="7916"/>
                  </a:lnTo>
                  <a:lnTo>
                    <a:pt x="15" y="7754"/>
                  </a:lnTo>
                  <a:lnTo>
                    <a:pt x="34" y="7596"/>
                  </a:lnTo>
                  <a:lnTo>
                    <a:pt x="60" y="7439"/>
                  </a:lnTo>
                  <a:lnTo>
                    <a:pt x="92" y="7284"/>
                  </a:lnTo>
                  <a:lnTo>
                    <a:pt x="132" y="7132"/>
                  </a:lnTo>
                  <a:lnTo>
                    <a:pt x="178" y="6983"/>
                  </a:lnTo>
                  <a:lnTo>
                    <a:pt x="230" y="6837"/>
                  </a:lnTo>
                  <a:lnTo>
                    <a:pt x="289" y="6694"/>
                  </a:lnTo>
                  <a:lnTo>
                    <a:pt x="354" y="6556"/>
                  </a:lnTo>
                  <a:lnTo>
                    <a:pt x="424" y="6420"/>
                  </a:lnTo>
                  <a:lnTo>
                    <a:pt x="502" y="6287"/>
                  </a:lnTo>
                  <a:lnTo>
                    <a:pt x="584" y="6159"/>
                  </a:lnTo>
                  <a:lnTo>
                    <a:pt x="671" y="6034"/>
                  </a:lnTo>
                  <a:lnTo>
                    <a:pt x="765" y="5914"/>
                  </a:lnTo>
                  <a:lnTo>
                    <a:pt x="862" y="5799"/>
                  </a:lnTo>
                  <a:lnTo>
                    <a:pt x="965" y="5688"/>
                  </a:lnTo>
                  <a:lnTo>
                    <a:pt x="1072" y="5582"/>
                  </a:lnTo>
                  <a:lnTo>
                    <a:pt x="1184" y="5480"/>
                  </a:lnTo>
                  <a:lnTo>
                    <a:pt x="1301" y="5384"/>
                  </a:lnTo>
                  <a:lnTo>
                    <a:pt x="1421" y="5293"/>
                  </a:lnTo>
                  <a:lnTo>
                    <a:pt x="1546" y="5208"/>
                  </a:lnTo>
                  <a:lnTo>
                    <a:pt x="1675" y="5128"/>
                  </a:lnTo>
                  <a:lnTo>
                    <a:pt x="1807" y="5054"/>
                  </a:lnTo>
                  <a:lnTo>
                    <a:pt x="1942" y="4986"/>
                  </a:lnTo>
                  <a:lnTo>
                    <a:pt x="2082" y="4924"/>
                  </a:lnTo>
                  <a:lnTo>
                    <a:pt x="2224" y="4869"/>
                  </a:lnTo>
                  <a:lnTo>
                    <a:pt x="2369" y="4819"/>
                  </a:lnTo>
                  <a:lnTo>
                    <a:pt x="2517" y="4777"/>
                  </a:lnTo>
                  <a:lnTo>
                    <a:pt x="2668" y="4741"/>
                  </a:lnTo>
                  <a:lnTo>
                    <a:pt x="2821" y="4713"/>
                  </a:lnTo>
                  <a:lnTo>
                    <a:pt x="2976" y="4692"/>
                  </a:lnTo>
                  <a:lnTo>
                    <a:pt x="2990" y="4450"/>
                  </a:lnTo>
                  <a:lnTo>
                    <a:pt x="3015" y="4212"/>
                  </a:lnTo>
                  <a:lnTo>
                    <a:pt x="3051" y="3976"/>
                  </a:lnTo>
                  <a:lnTo>
                    <a:pt x="3098" y="3744"/>
                  </a:lnTo>
                  <a:lnTo>
                    <a:pt x="3156" y="3517"/>
                  </a:lnTo>
                  <a:lnTo>
                    <a:pt x="3225" y="3295"/>
                  </a:lnTo>
                  <a:lnTo>
                    <a:pt x="3303" y="3076"/>
                  </a:lnTo>
                  <a:lnTo>
                    <a:pt x="3391" y="2863"/>
                  </a:lnTo>
                  <a:lnTo>
                    <a:pt x="3489" y="2655"/>
                  </a:lnTo>
                  <a:lnTo>
                    <a:pt x="3597" y="2453"/>
                  </a:lnTo>
                  <a:lnTo>
                    <a:pt x="3713" y="2256"/>
                  </a:lnTo>
                  <a:lnTo>
                    <a:pt x="3837" y="2065"/>
                  </a:lnTo>
                  <a:lnTo>
                    <a:pt x="3971" y="1882"/>
                  </a:lnTo>
                  <a:lnTo>
                    <a:pt x="4113" y="1704"/>
                  </a:lnTo>
                  <a:lnTo>
                    <a:pt x="4262" y="1535"/>
                  </a:lnTo>
                  <a:lnTo>
                    <a:pt x="4419" y="1371"/>
                  </a:lnTo>
                  <a:lnTo>
                    <a:pt x="4583" y="1216"/>
                  </a:lnTo>
                  <a:lnTo>
                    <a:pt x="4754" y="1069"/>
                  </a:lnTo>
                  <a:lnTo>
                    <a:pt x="4932" y="930"/>
                  </a:lnTo>
                  <a:lnTo>
                    <a:pt x="5117" y="800"/>
                  </a:lnTo>
                  <a:lnTo>
                    <a:pt x="5307" y="677"/>
                  </a:lnTo>
                  <a:lnTo>
                    <a:pt x="5503" y="565"/>
                  </a:lnTo>
                  <a:lnTo>
                    <a:pt x="5705" y="462"/>
                  </a:lnTo>
                  <a:lnTo>
                    <a:pt x="5912" y="368"/>
                  </a:lnTo>
                  <a:lnTo>
                    <a:pt x="6124" y="284"/>
                  </a:lnTo>
                  <a:lnTo>
                    <a:pt x="6342" y="211"/>
                  </a:lnTo>
                  <a:lnTo>
                    <a:pt x="6563" y="147"/>
                  </a:lnTo>
                  <a:lnTo>
                    <a:pt x="6788" y="95"/>
                  </a:lnTo>
                  <a:lnTo>
                    <a:pt x="7018" y="54"/>
                  </a:lnTo>
                  <a:lnTo>
                    <a:pt x="7250" y="25"/>
                  </a:lnTo>
                  <a:lnTo>
                    <a:pt x="7487" y="6"/>
                  </a:lnTo>
                  <a:lnTo>
                    <a:pt x="7726" y="0"/>
                  </a:lnTo>
                  <a:close/>
                  <a:moveTo>
                    <a:pt x="9156" y="9528"/>
                  </a:moveTo>
                  <a:lnTo>
                    <a:pt x="9148" y="9515"/>
                  </a:lnTo>
                  <a:lnTo>
                    <a:pt x="9141" y="9503"/>
                  </a:lnTo>
                  <a:lnTo>
                    <a:pt x="9134" y="9491"/>
                  </a:lnTo>
                  <a:lnTo>
                    <a:pt x="9127" y="9478"/>
                  </a:lnTo>
                  <a:lnTo>
                    <a:pt x="9106" y="9484"/>
                  </a:lnTo>
                  <a:lnTo>
                    <a:pt x="9086" y="9491"/>
                  </a:lnTo>
                  <a:lnTo>
                    <a:pt x="9065" y="9498"/>
                  </a:lnTo>
                  <a:lnTo>
                    <a:pt x="9045" y="9503"/>
                  </a:lnTo>
                  <a:lnTo>
                    <a:pt x="9023" y="9509"/>
                  </a:lnTo>
                  <a:lnTo>
                    <a:pt x="9003" y="9515"/>
                  </a:lnTo>
                  <a:lnTo>
                    <a:pt x="8982" y="9521"/>
                  </a:lnTo>
                  <a:lnTo>
                    <a:pt x="8961" y="9528"/>
                  </a:lnTo>
                  <a:lnTo>
                    <a:pt x="9156" y="9528"/>
                  </a:lnTo>
                  <a:close/>
                  <a:moveTo>
                    <a:pt x="6492" y="9528"/>
                  </a:moveTo>
                  <a:lnTo>
                    <a:pt x="6464" y="9519"/>
                  </a:lnTo>
                  <a:lnTo>
                    <a:pt x="6435" y="9511"/>
                  </a:lnTo>
                  <a:lnTo>
                    <a:pt x="6408" y="9503"/>
                  </a:lnTo>
                  <a:lnTo>
                    <a:pt x="6379" y="9495"/>
                  </a:lnTo>
                  <a:lnTo>
                    <a:pt x="6376" y="9503"/>
                  </a:lnTo>
                  <a:lnTo>
                    <a:pt x="6372" y="9511"/>
                  </a:lnTo>
                  <a:lnTo>
                    <a:pt x="6368" y="9519"/>
                  </a:lnTo>
                  <a:lnTo>
                    <a:pt x="6364" y="9528"/>
                  </a:lnTo>
                  <a:lnTo>
                    <a:pt x="6492" y="9528"/>
                  </a:lnTo>
                  <a:close/>
                </a:path>
              </a:pathLst>
            </a:custGeom>
            <a:solidFill>
              <a:srgbClr val="0070C0"/>
            </a:solidFill>
            <a:ln w="9525">
              <a:noFill/>
              <a:round/>
              <a:headEnd/>
              <a:tailEnd/>
            </a:ln>
          </p:spPr>
          <p:txBody>
            <a:bodyPr vert="horz" wrap="square" lIns="104238" tIns="52120" rIns="104238" bIns="52120" numCol="1" anchor="t" anchorCtr="0" compatLnSpc="1">
              <a:prstTxWarp prst="textNoShape">
                <a:avLst/>
              </a:prstTxWarp>
            </a:bodyPr>
            <a:lstStyle/>
            <a:p>
              <a:endParaRPr lang="zh-CN" altLang="en-US" sz="1824">
                <a:solidFill>
                  <a:schemeClr val="tx2"/>
                </a:solidFill>
                <a:latin typeface="微软雅黑" panose="020B0503020204020204" pitchFamily="34" charset="-122"/>
                <a:ea typeface="微软雅黑" panose="020B0503020204020204" pitchFamily="34" charset="-122"/>
                <a:cs typeface="Arial" pitchFamily="34" charset="0"/>
              </a:endParaRPr>
            </a:p>
          </p:txBody>
        </p:sp>
        <p:sp>
          <p:nvSpPr>
            <p:cNvPr id="230" name="Text Box 96"/>
            <p:cNvSpPr txBox="1">
              <a:spLocks noChangeArrowheads="1"/>
            </p:cNvSpPr>
            <p:nvPr/>
          </p:nvSpPr>
          <p:spPr bwMode="auto">
            <a:xfrm>
              <a:off x="2709597" y="4603956"/>
              <a:ext cx="343623" cy="276858"/>
            </a:xfrm>
            <a:prstGeom prst="rect">
              <a:avLst/>
            </a:prstGeom>
            <a:noFill/>
            <a:ln w="19050" algn="ctr">
              <a:noFill/>
              <a:miter lim="800000"/>
              <a:headEnd/>
              <a:tailEnd/>
            </a:ln>
            <a:effectLst/>
          </p:spPr>
          <p:txBody>
            <a:bodyPr wrap="none" lIns="104113" tIns="52064" rIns="104113" bIns="52064">
              <a:spAutoFit/>
            </a:bodyPr>
            <a:lstStyle/>
            <a:p>
              <a:pPr algn="ctr">
                <a:spcBef>
                  <a:spcPct val="50000"/>
                </a:spcBef>
              </a:pPr>
              <a:r>
                <a:rPr lang="zh-CN" altLang="en-US" sz="1368" dirty="0">
                  <a:solidFill>
                    <a:schemeClr val="tx2"/>
                  </a:solidFill>
                  <a:latin typeface="微软雅黑" panose="020B0503020204020204" pitchFamily="34" charset="-122"/>
                  <a:ea typeface="微软雅黑" panose="020B0503020204020204" pitchFamily="34" charset="-122"/>
                </a:rPr>
                <a:t>政务网</a:t>
              </a:r>
            </a:p>
          </p:txBody>
        </p:sp>
        <p:sp>
          <p:nvSpPr>
            <p:cNvPr id="233" name="Freeform 27"/>
            <p:cNvSpPr>
              <a:spLocks noEditPoints="1"/>
            </p:cNvSpPr>
            <p:nvPr/>
          </p:nvSpPr>
          <p:spPr bwMode="auto">
            <a:xfrm>
              <a:off x="2367092" y="4520428"/>
              <a:ext cx="1057605" cy="279078"/>
            </a:xfrm>
            <a:custGeom>
              <a:avLst/>
              <a:gdLst/>
              <a:ahLst/>
              <a:cxnLst>
                <a:cxn ang="0">
                  <a:pos x="8324" y="38"/>
                </a:cxn>
                <a:cxn ang="0">
                  <a:pos x="9087" y="203"/>
                </a:cxn>
                <a:cxn ang="0">
                  <a:pos x="9799" y="487"/>
                </a:cxn>
                <a:cxn ang="0">
                  <a:pos x="10451" y="880"/>
                </a:cxn>
                <a:cxn ang="0">
                  <a:pos x="11031" y="1370"/>
                </a:cxn>
                <a:cxn ang="0">
                  <a:pos x="11529" y="1947"/>
                </a:cxn>
                <a:cxn ang="0">
                  <a:pos x="11934" y="2598"/>
                </a:cxn>
                <a:cxn ang="0">
                  <a:pos x="12234" y="3314"/>
                </a:cxn>
                <a:cxn ang="0">
                  <a:pos x="12378" y="3497"/>
                </a:cxn>
                <a:cxn ang="0">
                  <a:pos x="12496" y="3494"/>
                </a:cxn>
                <a:cxn ang="0">
                  <a:pos x="13119" y="3540"/>
                </a:cxn>
                <a:cxn ang="0">
                  <a:pos x="13870" y="3738"/>
                </a:cxn>
                <a:cxn ang="0">
                  <a:pos x="14554" y="4074"/>
                </a:cxn>
                <a:cxn ang="0">
                  <a:pos x="15156" y="4535"/>
                </a:cxn>
                <a:cxn ang="0">
                  <a:pos x="15663" y="5102"/>
                </a:cxn>
                <a:cxn ang="0">
                  <a:pos x="16056" y="5761"/>
                </a:cxn>
                <a:cxn ang="0">
                  <a:pos x="16320" y="6494"/>
                </a:cxn>
                <a:cxn ang="0">
                  <a:pos x="16438" y="7286"/>
                </a:cxn>
                <a:cxn ang="0">
                  <a:pos x="16401" y="8075"/>
                </a:cxn>
                <a:cxn ang="0">
                  <a:pos x="16222" y="8813"/>
                </a:cxn>
                <a:cxn ang="0">
                  <a:pos x="15915" y="9491"/>
                </a:cxn>
                <a:cxn ang="0">
                  <a:pos x="15494" y="10093"/>
                </a:cxn>
                <a:cxn ang="0">
                  <a:pos x="14974" y="10606"/>
                </a:cxn>
                <a:cxn ang="0">
                  <a:pos x="14369" y="11014"/>
                </a:cxn>
                <a:cxn ang="0">
                  <a:pos x="13693" y="11305"/>
                </a:cxn>
                <a:cxn ang="0">
                  <a:pos x="12960" y="11462"/>
                </a:cxn>
                <a:cxn ang="0">
                  <a:pos x="3341" y="11487"/>
                </a:cxn>
                <a:cxn ang="0">
                  <a:pos x="2760" y="11436"/>
                </a:cxn>
                <a:cxn ang="0">
                  <a:pos x="2156" y="11265"/>
                </a:cxn>
                <a:cxn ang="0">
                  <a:pos x="1603" y="10987"/>
                </a:cxn>
                <a:cxn ang="0">
                  <a:pos x="1113" y="10615"/>
                </a:cxn>
                <a:cxn ang="0">
                  <a:pos x="697" y="10159"/>
                </a:cxn>
                <a:cxn ang="0">
                  <a:pos x="368" y="9631"/>
                </a:cxn>
                <a:cxn ang="0">
                  <a:pos x="137" y="9044"/>
                </a:cxn>
                <a:cxn ang="0">
                  <a:pos x="15" y="8410"/>
                </a:cxn>
                <a:cxn ang="0">
                  <a:pos x="15" y="7754"/>
                </a:cxn>
                <a:cxn ang="0">
                  <a:pos x="132" y="7132"/>
                </a:cxn>
                <a:cxn ang="0">
                  <a:pos x="354" y="6556"/>
                </a:cxn>
                <a:cxn ang="0">
                  <a:pos x="671" y="6034"/>
                </a:cxn>
                <a:cxn ang="0">
                  <a:pos x="1072" y="5582"/>
                </a:cxn>
                <a:cxn ang="0">
                  <a:pos x="1546" y="5208"/>
                </a:cxn>
                <a:cxn ang="0">
                  <a:pos x="2082" y="4924"/>
                </a:cxn>
                <a:cxn ang="0">
                  <a:pos x="2668" y="4741"/>
                </a:cxn>
                <a:cxn ang="0">
                  <a:pos x="3015" y="4212"/>
                </a:cxn>
                <a:cxn ang="0">
                  <a:pos x="3225" y="3295"/>
                </a:cxn>
                <a:cxn ang="0">
                  <a:pos x="3597" y="2453"/>
                </a:cxn>
                <a:cxn ang="0">
                  <a:pos x="4113" y="1704"/>
                </a:cxn>
                <a:cxn ang="0">
                  <a:pos x="4754" y="1069"/>
                </a:cxn>
                <a:cxn ang="0">
                  <a:pos x="5503" y="565"/>
                </a:cxn>
                <a:cxn ang="0">
                  <a:pos x="6342" y="211"/>
                </a:cxn>
                <a:cxn ang="0">
                  <a:pos x="7250" y="25"/>
                </a:cxn>
                <a:cxn ang="0">
                  <a:pos x="9148" y="9515"/>
                </a:cxn>
                <a:cxn ang="0">
                  <a:pos x="9106" y="9484"/>
                </a:cxn>
                <a:cxn ang="0">
                  <a:pos x="9023" y="9509"/>
                </a:cxn>
                <a:cxn ang="0">
                  <a:pos x="9156" y="9528"/>
                </a:cxn>
                <a:cxn ang="0">
                  <a:pos x="6408" y="9503"/>
                </a:cxn>
                <a:cxn ang="0">
                  <a:pos x="6368" y="9519"/>
                </a:cxn>
              </a:cxnLst>
              <a:rect l="0" t="0" r="r" b="b"/>
              <a:pathLst>
                <a:path w="16443" h="11487">
                  <a:moveTo>
                    <a:pt x="7726" y="0"/>
                  </a:moveTo>
                  <a:lnTo>
                    <a:pt x="7928" y="4"/>
                  </a:lnTo>
                  <a:lnTo>
                    <a:pt x="8127" y="17"/>
                  </a:lnTo>
                  <a:lnTo>
                    <a:pt x="8324" y="38"/>
                  </a:lnTo>
                  <a:lnTo>
                    <a:pt x="8519" y="68"/>
                  </a:lnTo>
                  <a:lnTo>
                    <a:pt x="8711" y="105"/>
                  </a:lnTo>
                  <a:lnTo>
                    <a:pt x="8900" y="150"/>
                  </a:lnTo>
                  <a:lnTo>
                    <a:pt x="9087" y="203"/>
                  </a:lnTo>
                  <a:lnTo>
                    <a:pt x="9270" y="263"/>
                  </a:lnTo>
                  <a:lnTo>
                    <a:pt x="9450" y="331"/>
                  </a:lnTo>
                  <a:lnTo>
                    <a:pt x="9626" y="406"/>
                  </a:lnTo>
                  <a:lnTo>
                    <a:pt x="9799" y="487"/>
                  </a:lnTo>
                  <a:lnTo>
                    <a:pt x="9969" y="576"/>
                  </a:lnTo>
                  <a:lnTo>
                    <a:pt x="10133" y="670"/>
                  </a:lnTo>
                  <a:lnTo>
                    <a:pt x="10294" y="772"/>
                  </a:lnTo>
                  <a:lnTo>
                    <a:pt x="10451" y="880"/>
                  </a:lnTo>
                  <a:lnTo>
                    <a:pt x="10604" y="994"/>
                  </a:lnTo>
                  <a:lnTo>
                    <a:pt x="10751" y="1113"/>
                  </a:lnTo>
                  <a:lnTo>
                    <a:pt x="10893" y="1239"/>
                  </a:lnTo>
                  <a:lnTo>
                    <a:pt x="11031" y="1370"/>
                  </a:lnTo>
                  <a:lnTo>
                    <a:pt x="11164" y="1507"/>
                  </a:lnTo>
                  <a:lnTo>
                    <a:pt x="11291" y="1648"/>
                  </a:lnTo>
                  <a:lnTo>
                    <a:pt x="11412" y="1795"/>
                  </a:lnTo>
                  <a:lnTo>
                    <a:pt x="11529" y="1947"/>
                  </a:lnTo>
                  <a:lnTo>
                    <a:pt x="11640" y="2102"/>
                  </a:lnTo>
                  <a:lnTo>
                    <a:pt x="11743" y="2264"/>
                  </a:lnTo>
                  <a:lnTo>
                    <a:pt x="11842" y="2429"/>
                  </a:lnTo>
                  <a:lnTo>
                    <a:pt x="11934" y="2598"/>
                  </a:lnTo>
                  <a:lnTo>
                    <a:pt x="12019" y="2772"/>
                  </a:lnTo>
                  <a:lnTo>
                    <a:pt x="12097" y="2948"/>
                  </a:lnTo>
                  <a:lnTo>
                    <a:pt x="12169" y="3129"/>
                  </a:lnTo>
                  <a:lnTo>
                    <a:pt x="12234" y="3314"/>
                  </a:lnTo>
                  <a:lnTo>
                    <a:pt x="12291" y="3501"/>
                  </a:lnTo>
                  <a:lnTo>
                    <a:pt x="12320" y="3499"/>
                  </a:lnTo>
                  <a:lnTo>
                    <a:pt x="12349" y="3498"/>
                  </a:lnTo>
                  <a:lnTo>
                    <a:pt x="12378" y="3497"/>
                  </a:lnTo>
                  <a:lnTo>
                    <a:pt x="12407" y="3496"/>
                  </a:lnTo>
                  <a:lnTo>
                    <a:pt x="12437" y="3495"/>
                  </a:lnTo>
                  <a:lnTo>
                    <a:pt x="12466" y="3494"/>
                  </a:lnTo>
                  <a:lnTo>
                    <a:pt x="12496" y="3494"/>
                  </a:lnTo>
                  <a:lnTo>
                    <a:pt x="12524" y="3494"/>
                  </a:lnTo>
                  <a:lnTo>
                    <a:pt x="12726" y="3499"/>
                  </a:lnTo>
                  <a:lnTo>
                    <a:pt x="12924" y="3515"/>
                  </a:lnTo>
                  <a:lnTo>
                    <a:pt x="13119" y="3540"/>
                  </a:lnTo>
                  <a:lnTo>
                    <a:pt x="13313" y="3575"/>
                  </a:lnTo>
                  <a:lnTo>
                    <a:pt x="13502" y="3621"/>
                  </a:lnTo>
                  <a:lnTo>
                    <a:pt x="13688" y="3674"/>
                  </a:lnTo>
                  <a:lnTo>
                    <a:pt x="13870" y="3738"/>
                  </a:lnTo>
                  <a:lnTo>
                    <a:pt x="14047" y="3809"/>
                  </a:lnTo>
                  <a:lnTo>
                    <a:pt x="14221" y="3889"/>
                  </a:lnTo>
                  <a:lnTo>
                    <a:pt x="14390" y="3977"/>
                  </a:lnTo>
                  <a:lnTo>
                    <a:pt x="14554" y="4074"/>
                  </a:lnTo>
                  <a:lnTo>
                    <a:pt x="14712" y="4179"/>
                  </a:lnTo>
                  <a:lnTo>
                    <a:pt x="14867" y="4290"/>
                  </a:lnTo>
                  <a:lnTo>
                    <a:pt x="15015" y="4409"/>
                  </a:lnTo>
                  <a:lnTo>
                    <a:pt x="15156" y="4535"/>
                  </a:lnTo>
                  <a:lnTo>
                    <a:pt x="15293" y="4667"/>
                  </a:lnTo>
                  <a:lnTo>
                    <a:pt x="15423" y="4806"/>
                  </a:lnTo>
                  <a:lnTo>
                    <a:pt x="15546" y="4951"/>
                  </a:lnTo>
                  <a:lnTo>
                    <a:pt x="15663" y="5102"/>
                  </a:lnTo>
                  <a:lnTo>
                    <a:pt x="15772" y="5259"/>
                  </a:lnTo>
                  <a:lnTo>
                    <a:pt x="15875" y="5421"/>
                  </a:lnTo>
                  <a:lnTo>
                    <a:pt x="15969" y="5588"/>
                  </a:lnTo>
                  <a:lnTo>
                    <a:pt x="16056" y="5761"/>
                  </a:lnTo>
                  <a:lnTo>
                    <a:pt x="16134" y="5938"/>
                  </a:lnTo>
                  <a:lnTo>
                    <a:pt x="16205" y="6119"/>
                  </a:lnTo>
                  <a:lnTo>
                    <a:pt x="16266" y="6305"/>
                  </a:lnTo>
                  <a:lnTo>
                    <a:pt x="16320" y="6494"/>
                  </a:lnTo>
                  <a:lnTo>
                    <a:pt x="16363" y="6687"/>
                  </a:lnTo>
                  <a:lnTo>
                    <a:pt x="16398" y="6884"/>
                  </a:lnTo>
                  <a:lnTo>
                    <a:pt x="16422" y="7083"/>
                  </a:lnTo>
                  <a:lnTo>
                    <a:pt x="16438" y="7286"/>
                  </a:lnTo>
                  <a:lnTo>
                    <a:pt x="16443" y="7490"/>
                  </a:lnTo>
                  <a:lnTo>
                    <a:pt x="16438" y="7688"/>
                  </a:lnTo>
                  <a:lnTo>
                    <a:pt x="16425" y="7883"/>
                  </a:lnTo>
                  <a:lnTo>
                    <a:pt x="16401" y="8075"/>
                  </a:lnTo>
                  <a:lnTo>
                    <a:pt x="16369" y="8264"/>
                  </a:lnTo>
                  <a:lnTo>
                    <a:pt x="16328" y="8451"/>
                  </a:lnTo>
                  <a:lnTo>
                    <a:pt x="16280" y="8634"/>
                  </a:lnTo>
                  <a:lnTo>
                    <a:pt x="16222" y="8813"/>
                  </a:lnTo>
                  <a:lnTo>
                    <a:pt x="16156" y="8989"/>
                  </a:lnTo>
                  <a:lnTo>
                    <a:pt x="16083" y="9161"/>
                  </a:lnTo>
                  <a:lnTo>
                    <a:pt x="16003" y="9328"/>
                  </a:lnTo>
                  <a:lnTo>
                    <a:pt x="15915" y="9491"/>
                  </a:lnTo>
                  <a:lnTo>
                    <a:pt x="15820" y="9649"/>
                  </a:lnTo>
                  <a:lnTo>
                    <a:pt x="15717" y="9802"/>
                  </a:lnTo>
                  <a:lnTo>
                    <a:pt x="15610" y="9950"/>
                  </a:lnTo>
                  <a:lnTo>
                    <a:pt x="15494" y="10093"/>
                  </a:lnTo>
                  <a:lnTo>
                    <a:pt x="15373" y="10230"/>
                  </a:lnTo>
                  <a:lnTo>
                    <a:pt x="15246" y="10361"/>
                  </a:lnTo>
                  <a:lnTo>
                    <a:pt x="15113" y="10487"/>
                  </a:lnTo>
                  <a:lnTo>
                    <a:pt x="14974" y="10606"/>
                  </a:lnTo>
                  <a:lnTo>
                    <a:pt x="14831" y="10718"/>
                  </a:lnTo>
                  <a:lnTo>
                    <a:pt x="14682" y="10824"/>
                  </a:lnTo>
                  <a:lnTo>
                    <a:pt x="14527" y="10923"/>
                  </a:lnTo>
                  <a:lnTo>
                    <a:pt x="14369" y="11014"/>
                  </a:lnTo>
                  <a:lnTo>
                    <a:pt x="14206" y="11098"/>
                  </a:lnTo>
                  <a:lnTo>
                    <a:pt x="14039" y="11176"/>
                  </a:lnTo>
                  <a:lnTo>
                    <a:pt x="13868" y="11244"/>
                  </a:lnTo>
                  <a:lnTo>
                    <a:pt x="13693" y="11305"/>
                  </a:lnTo>
                  <a:lnTo>
                    <a:pt x="13514" y="11357"/>
                  </a:lnTo>
                  <a:lnTo>
                    <a:pt x="13332" y="11401"/>
                  </a:lnTo>
                  <a:lnTo>
                    <a:pt x="13147" y="11436"/>
                  </a:lnTo>
                  <a:lnTo>
                    <a:pt x="12960" y="11462"/>
                  </a:lnTo>
                  <a:lnTo>
                    <a:pt x="12770" y="11479"/>
                  </a:lnTo>
                  <a:lnTo>
                    <a:pt x="12770" y="11487"/>
                  </a:lnTo>
                  <a:lnTo>
                    <a:pt x="12524" y="11487"/>
                  </a:lnTo>
                  <a:lnTo>
                    <a:pt x="3341" y="11487"/>
                  </a:lnTo>
                  <a:lnTo>
                    <a:pt x="3079" y="11487"/>
                  </a:lnTo>
                  <a:lnTo>
                    <a:pt x="3079" y="11477"/>
                  </a:lnTo>
                  <a:lnTo>
                    <a:pt x="2919" y="11459"/>
                  </a:lnTo>
                  <a:lnTo>
                    <a:pt x="2760" y="11436"/>
                  </a:lnTo>
                  <a:lnTo>
                    <a:pt x="2605" y="11404"/>
                  </a:lnTo>
                  <a:lnTo>
                    <a:pt x="2453" y="11365"/>
                  </a:lnTo>
                  <a:lnTo>
                    <a:pt x="2303" y="11318"/>
                  </a:lnTo>
                  <a:lnTo>
                    <a:pt x="2156" y="11265"/>
                  </a:lnTo>
                  <a:lnTo>
                    <a:pt x="2013" y="11205"/>
                  </a:lnTo>
                  <a:lnTo>
                    <a:pt x="1872" y="11139"/>
                  </a:lnTo>
                  <a:lnTo>
                    <a:pt x="1736" y="11067"/>
                  </a:lnTo>
                  <a:lnTo>
                    <a:pt x="1603" y="10987"/>
                  </a:lnTo>
                  <a:lnTo>
                    <a:pt x="1474" y="10903"/>
                  </a:lnTo>
                  <a:lnTo>
                    <a:pt x="1349" y="10813"/>
                  </a:lnTo>
                  <a:lnTo>
                    <a:pt x="1229" y="10716"/>
                  </a:lnTo>
                  <a:lnTo>
                    <a:pt x="1113" y="10615"/>
                  </a:lnTo>
                  <a:lnTo>
                    <a:pt x="1001" y="10508"/>
                  </a:lnTo>
                  <a:lnTo>
                    <a:pt x="895" y="10396"/>
                  </a:lnTo>
                  <a:lnTo>
                    <a:pt x="793" y="10280"/>
                  </a:lnTo>
                  <a:lnTo>
                    <a:pt x="697" y="10159"/>
                  </a:lnTo>
                  <a:lnTo>
                    <a:pt x="606" y="10033"/>
                  </a:lnTo>
                  <a:lnTo>
                    <a:pt x="521" y="9903"/>
                  </a:lnTo>
                  <a:lnTo>
                    <a:pt x="441" y="9769"/>
                  </a:lnTo>
                  <a:lnTo>
                    <a:pt x="368" y="9631"/>
                  </a:lnTo>
                  <a:lnTo>
                    <a:pt x="300" y="9490"/>
                  </a:lnTo>
                  <a:lnTo>
                    <a:pt x="239" y="9345"/>
                  </a:lnTo>
                  <a:lnTo>
                    <a:pt x="185" y="9197"/>
                  </a:lnTo>
                  <a:lnTo>
                    <a:pt x="137" y="9044"/>
                  </a:lnTo>
                  <a:lnTo>
                    <a:pt x="96" y="8890"/>
                  </a:lnTo>
                  <a:lnTo>
                    <a:pt x="62" y="8733"/>
                  </a:lnTo>
                  <a:lnTo>
                    <a:pt x="35" y="8573"/>
                  </a:lnTo>
                  <a:lnTo>
                    <a:pt x="15" y="8410"/>
                  </a:lnTo>
                  <a:lnTo>
                    <a:pt x="4" y="8246"/>
                  </a:lnTo>
                  <a:lnTo>
                    <a:pt x="0" y="8079"/>
                  </a:lnTo>
                  <a:lnTo>
                    <a:pt x="4" y="7916"/>
                  </a:lnTo>
                  <a:lnTo>
                    <a:pt x="15" y="7754"/>
                  </a:lnTo>
                  <a:lnTo>
                    <a:pt x="34" y="7596"/>
                  </a:lnTo>
                  <a:lnTo>
                    <a:pt x="60" y="7439"/>
                  </a:lnTo>
                  <a:lnTo>
                    <a:pt x="92" y="7284"/>
                  </a:lnTo>
                  <a:lnTo>
                    <a:pt x="132" y="7132"/>
                  </a:lnTo>
                  <a:lnTo>
                    <a:pt x="178" y="6983"/>
                  </a:lnTo>
                  <a:lnTo>
                    <a:pt x="230" y="6837"/>
                  </a:lnTo>
                  <a:lnTo>
                    <a:pt x="289" y="6694"/>
                  </a:lnTo>
                  <a:lnTo>
                    <a:pt x="354" y="6556"/>
                  </a:lnTo>
                  <a:lnTo>
                    <a:pt x="424" y="6420"/>
                  </a:lnTo>
                  <a:lnTo>
                    <a:pt x="502" y="6287"/>
                  </a:lnTo>
                  <a:lnTo>
                    <a:pt x="584" y="6159"/>
                  </a:lnTo>
                  <a:lnTo>
                    <a:pt x="671" y="6034"/>
                  </a:lnTo>
                  <a:lnTo>
                    <a:pt x="765" y="5914"/>
                  </a:lnTo>
                  <a:lnTo>
                    <a:pt x="862" y="5799"/>
                  </a:lnTo>
                  <a:lnTo>
                    <a:pt x="965" y="5688"/>
                  </a:lnTo>
                  <a:lnTo>
                    <a:pt x="1072" y="5582"/>
                  </a:lnTo>
                  <a:lnTo>
                    <a:pt x="1184" y="5480"/>
                  </a:lnTo>
                  <a:lnTo>
                    <a:pt x="1301" y="5384"/>
                  </a:lnTo>
                  <a:lnTo>
                    <a:pt x="1421" y="5293"/>
                  </a:lnTo>
                  <a:lnTo>
                    <a:pt x="1546" y="5208"/>
                  </a:lnTo>
                  <a:lnTo>
                    <a:pt x="1675" y="5128"/>
                  </a:lnTo>
                  <a:lnTo>
                    <a:pt x="1807" y="5054"/>
                  </a:lnTo>
                  <a:lnTo>
                    <a:pt x="1942" y="4986"/>
                  </a:lnTo>
                  <a:lnTo>
                    <a:pt x="2082" y="4924"/>
                  </a:lnTo>
                  <a:lnTo>
                    <a:pt x="2224" y="4869"/>
                  </a:lnTo>
                  <a:lnTo>
                    <a:pt x="2369" y="4819"/>
                  </a:lnTo>
                  <a:lnTo>
                    <a:pt x="2517" y="4777"/>
                  </a:lnTo>
                  <a:lnTo>
                    <a:pt x="2668" y="4741"/>
                  </a:lnTo>
                  <a:lnTo>
                    <a:pt x="2821" y="4713"/>
                  </a:lnTo>
                  <a:lnTo>
                    <a:pt x="2976" y="4692"/>
                  </a:lnTo>
                  <a:lnTo>
                    <a:pt x="2990" y="4450"/>
                  </a:lnTo>
                  <a:lnTo>
                    <a:pt x="3015" y="4212"/>
                  </a:lnTo>
                  <a:lnTo>
                    <a:pt x="3051" y="3976"/>
                  </a:lnTo>
                  <a:lnTo>
                    <a:pt x="3098" y="3744"/>
                  </a:lnTo>
                  <a:lnTo>
                    <a:pt x="3156" y="3517"/>
                  </a:lnTo>
                  <a:lnTo>
                    <a:pt x="3225" y="3295"/>
                  </a:lnTo>
                  <a:lnTo>
                    <a:pt x="3303" y="3076"/>
                  </a:lnTo>
                  <a:lnTo>
                    <a:pt x="3391" y="2863"/>
                  </a:lnTo>
                  <a:lnTo>
                    <a:pt x="3489" y="2655"/>
                  </a:lnTo>
                  <a:lnTo>
                    <a:pt x="3597" y="2453"/>
                  </a:lnTo>
                  <a:lnTo>
                    <a:pt x="3713" y="2256"/>
                  </a:lnTo>
                  <a:lnTo>
                    <a:pt x="3837" y="2065"/>
                  </a:lnTo>
                  <a:lnTo>
                    <a:pt x="3971" y="1882"/>
                  </a:lnTo>
                  <a:lnTo>
                    <a:pt x="4113" y="1704"/>
                  </a:lnTo>
                  <a:lnTo>
                    <a:pt x="4262" y="1535"/>
                  </a:lnTo>
                  <a:lnTo>
                    <a:pt x="4419" y="1371"/>
                  </a:lnTo>
                  <a:lnTo>
                    <a:pt x="4583" y="1216"/>
                  </a:lnTo>
                  <a:lnTo>
                    <a:pt x="4754" y="1069"/>
                  </a:lnTo>
                  <a:lnTo>
                    <a:pt x="4932" y="930"/>
                  </a:lnTo>
                  <a:lnTo>
                    <a:pt x="5117" y="800"/>
                  </a:lnTo>
                  <a:lnTo>
                    <a:pt x="5307" y="677"/>
                  </a:lnTo>
                  <a:lnTo>
                    <a:pt x="5503" y="565"/>
                  </a:lnTo>
                  <a:lnTo>
                    <a:pt x="5705" y="462"/>
                  </a:lnTo>
                  <a:lnTo>
                    <a:pt x="5912" y="368"/>
                  </a:lnTo>
                  <a:lnTo>
                    <a:pt x="6124" y="284"/>
                  </a:lnTo>
                  <a:lnTo>
                    <a:pt x="6342" y="211"/>
                  </a:lnTo>
                  <a:lnTo>
                    <a:pt x="6563" y="147"/>
                  </a:lnTo>
                  <a:lnTo>
                    <a:pt x="6788" y="95"/>
                  </a:lnTo>
                  <a:lnTo>
                    <a:pt x="7018" y="54"/>
                  </a:lnTo>
                  <a:lnTo>
                    <a:pt x="7250" y="25"/>
                  </a:lnTo>
                  <a:lnTo>
                    <a:pt x="7487" y="6"/>
                  </a:lnTo>
                  <a:lnTo>
                    <a:pt x="7726" y="0"/>
                  </a:lnTo>
                  <a:close/>
                  <a:moveTo>
                    <a:pt x="9156" y="9528"/>
                  </a:moveTo>
                  <a:lnTo>
                    <a:pt x="9148" y="9515"/>
                  </a:lnTo>
                  <a:lnTo>
                    <a:pt x="9141" y="9503"/>
                  </a:lnTo>
                  <a:lnTo>
                    <a:pt x="9134" y="9491"/>
                  </a:lnTo>
                  <a:lnTo>
                    <a:pt x="9127" y="9478"/>
                  </a:lnTo>
                  <a:lnTo>
                    <a:pt x="9106" y="9484"/>
                  </a:lnTo>
                  <a:lnTo>
                    <a:pt x="9086" y="9491"/>
                  </a:lnTo>
                  <a:lnTo>
                    <a:pt x="9065" y="9498"/>
                  </a:lnTo>
                  <a:lnTo>
                    <a:pt x="9045" y="9503"/>
                  </a:lnTo>
                  <a:lnTo>
                    <a:pt x="9023" y="9509"/>
                  </a:lnTo>
                  <a:lnTo>
                    <a:pt x="9003" y="9515"/>
                  </a:lnTo>
                  <a:lnTo>
                    <a:pt x="8982" y="9521"/>
                  </a:lnTo>
                  <a:lnTo>
                    <a:pt x="8961" y="9528"/>
                  </a:lnTo>
                  <a:lnTo>
                    <a:pt x="9156" y="9528"/>
                  </a:lnTo>
                  <a:close/>
                  <a:moveTo>
                    <a:pt x="6492" y="9528"/>
                  </a:moveTo>
                  <a:lnTo>
                    <a:pt x="6464" y="9519"/>
                  </a:lnTo>
                  <a:lnTo>
                    <a:pt x="6435" y="9511"/>
                  </a:lnTo>
                  <a:lnTo>
                    <a:pt x="6408" y="9503"/>
                  </a:lnTo>
                  <a:lnTo>
                    <a:pt x="6379" y="9495"/>
                  </a:lnTo>
                  <a:lnTo>
                    <a:pt x="6376" y="9503"/>
                  </a:lnTo>
                  <a:lnTo>
                    <a:pt x="6372" y="9511"/>
                  </a:lnTo>
                  <a:lnTo>
                    <a:pt x="6368" y="9519"/>
                  </a:lnTo>
                  <a:lnTo>
                    <a:pt x="6364" y="9528"/>
                  </a:lnTo>
                  <a:lnTo>
                    <a:pt x="6492" y="9528"/>
                  </a:lnTo>
                  <a:close/>
                </a:path>
              </a:pathLst>
            </a:custGeom>
            <a:solidFill>
              <a:srgbClr val="0070C0"/>
            </a:solidFill>
            <a:ln w="9525">
              <a:noFill/>
              <a:round/>
              <a:headEnd/>
              <a:tailEnd/>
            </a:ln>
          </p:spPr>
          <p:txBody>
            <a:bodyPr vert="horz" wrap="square" lIns="104238" tIns="52120" rIns="104238" bIns="52120" numCol="1" anchor="t" anchorCtr="0" compatLnSpc="1">
              <a:prstTxWarp prst="textNoShape">
                <a:avLst/>
              </a:prstTxWarp>
            </a:bodyPr>
            <a:lstStyle/>
            <a:p>
              <a:endParaRPr lang="zh-CN" altLang="en-US" sz="1824">
                <a:solidFill>
                  <a:schemeClr val="tx2"/>
                </a:solidFill>
                <a:latin typeface="微软雅黑" panose="020B0503020204020204" pitchFamily="34" charset="-122"/>
                <a:ea typeface="微软雅黑" panose="020B0503020204020204" pitchFamily="34" charset="-122"/>
                <a:cs typeface="Arial" pitchFamily="34" charset="0"/>
              </a:endParaRPr>
            </a:p>
          </p:txBody>
        </p:sp>
        <p:sp>
          <p:nvSpPr>
            <p:cNvPr id="234" name="Text Box 96"/>
            <p:cNvSpPr txBox="1">
              <a:spLocks noChangeArrowheads="1"/>
            </p:cNvSpPr>
            <p:nvPr/>
          </p:nvSpPr>
          <p:spPr bwMode="auto">
            <a:xfrm>
              <a:off x="2594099" y="4550685"/>
              <a:ext cx="588873" cy="276857"/>
            </a:xfrm>
            <a:prstGeom prst="rect">
              <a:avLst/>
            </a:prstGeom>
            <a:noFill/>
            <a:ln w="19050" algn="ctr">
              <a:noFill/>
              <a:miter lim="800000"/>
              <a:headEnd/>
              <a:tailEnd/>
            </a:ln>
            <a:effectLst/>
          </p:spPr>
          <p:txBody>
            <a:bodyPr wrap="none" lIns="104113" tIns="52064" rIns="104113" bIns="52064">
              <a:spAutoFit/>
            </a:bodyPr>
            <a:lstStyle/>
            <a:p>
              <a:pPr algn="ctr">
                <a:spcBef>
                  <a:spcPct val="50000"/>
                </a:spcBef>
              </a:pPr>
              <a:r>
                <a:rPr lang="zh-CN" altLang="en-US" sz="1368" dirty="0">
                  <a:solidFill>
                    <a:schemeClr val="tx2"/>
                  </a:solidFill>
                  <a:latin typeface="微软雅黑" panose="020B0503020204020204" pitchFamily="34" charset="-122"/>
                  <a:ea typeface="微软雅黑" panose="020B0503020204020204" pitchFamily="34" charset="-122"/>
                </a:rPr>
                <a:t>政务网络资源</a:t>
              </a:r>
            </a:p>
          </p:txBody>
        </p:sp>
      </p:grpSp>
      <p:grpSp>
        <p:nvGrpSpPr>
          <p:cNvPr id="3" name="组合 273"/>
          <p:cNvGrpSpPr/>
          <p:nvPr/>
        </p:nvGrpSpPr>
        <p:grpSpPr>
          <a:xfrm>
            <a:off x="4457854" y="4798577"/>
            <a:ext cx="2275700" cy="410885"/>
            <a:chOff x="6171026" y="4520428"/>
            <a:chExt cx="1064733" cy="360386"/>
          </a:xfrm>
        </p:grpSpPr>
        <p:sp>
          <p:nvSpPr>
            <p:cNvPr id="235" name="Freeform 27"/>
            <p:cNvSpPr>
              <a:spLocks noEditPoints="1"/>
            </p:cNvSpPr>
            <p:nvPr/>
          </p:nvSpPr>
          <p:spPr bwMode="auto">
            <a:xfrm>
              <a:off x="6171026" y="4521618"/>
              <a:ext cx="1057605" cy="279078"/>
            </a:xfrm>
            <a:custGeom>
              <a:avLst/>
              <a:gdLst/>
              <a:ahLst/>
              <a:cxnLst>
                <a:cxn ang="0">
                  <a:pos x="8324" y="38"/>
                </a:cxn>
                <a:cxn ang="0">
                  <a:pos x="9087" y="203"/>
                </a:cxn>
                <a:cxn ang="0">
                  <a:pos x="9799" y="487"/>
                </a:cxn>
                <a:cxn ang="0">
                  <a:pos x="10451" y="880"/>
                </a:cxn>
                <a:cxn ang="0">
                  <a:pos x="11031" y="1370"/>
                </a:cxn>
                <a:cxn ang="0">
                  <a:pos x="11529" y="1947"/>
                </a:cxn>
                <a:cxn ang="0">
                  <a:pos x="11934" y="2598"/>
                </a:cxn>
                <a:cxn ang="0">
                  <a:pos x="12234" y="3314"/>
                </a:cxn>
                <a:cxn ang="0">
                  <a:pos x="12378" y="3497"/>
                </a:cxn>
                <a:cxn ang="0">
                  <a:pos x="12496" y="3494"/>
                </a:cxn>
                <a:cxn ang="0">
                  <a:pos x="13119" y="3540"/>
                </a:cxn>
                <a:cxn ang="0">
                  <a:pos x="13870" y="3738"/>
                </a:cxn>
                <a:cxn ang="0">
                  <a:pos x="14554" y="4074"/>
                </a:cxn>
                <a:cxn ang="0">
                  <a:pos x="15156" y="4535"/>
                </a:cxn>
                <a:cxn ang="0">
                  <a:pos x="15663" y="5102"/>
                </a:cxn>
                <a:cxn ang="0">
                  <a:pos x="16056" y="5761"/>
                </a:cxn>
                <a:cxn ang="0">
                  <a:pos x="16320" y="6494"/>
                </a:cxn>
                <a:cxn ang="0">
                  <a:pos x="16438" y="7286"/>
                </a:cxn>
                <a:cxn ang="0">
                  <a:pos x="16401" y="8075"/>
                </a:cxn>
                <a:cxn ang="0">
                  <a:pos x="16222" y="8813"/>
                </a:cxn>
                <a:cxn ang="0">
                  <a:pos x="15915" y="9491"/>
                </a:cxn>
                <a:cxn ang="0">
                  <a:pos x="15494" y="10093"/>
                </a:cxn>
                <a:cxn ang="0">
                  <a:pos x="14974" y="10606"/>
                </a:cxn>
                <a:cxn ang="0">
                  <a:pos x="14369" y="11014"/>
                </a:cxn>
                <a:cxn ang="0">
                  <a:pos x="13693" y="11305"/>
                </a:cxn>
                <a:cxn ang="0">
                  <a:pos x="12960" y="11462"/>
                </a:cxn>
                <a:cxn ang="0">
                  <a:pos x="3341" y="11487"/>
                </a:cxn>
                <a:cxn ang="0">
                  <a:pos x="2760" y="11436"/>
                </a:cxn>
                <a:cxn ang="0">
                  <a:pos x="2156" y="11265"/>
                </a:cxn>
                <a:cxn ang="0">
                  <a:pos x="1603" y="10987"/>
                </a:cxn>
                <a:cxn ang="0">
                  <a:pos x="1113" y="10615"/>
                </a:cxn>
                <a:cxn ang="0">
                  <a:pos x="697" y="10159"/>
                </a:cxn>
                <a:cxn ang="0">
                  <a:pos x="368" y="9631"/>
                </a:cxn>
                <a:cxn ang="0">
                  <a:pos x="137" y="9044"/>
                </a:cxn>
                <a:cxn ang="0">
                  <a:pos x="15" y="8410"/>
                </a:cxn>
                <a:cxn ang="0">
                  <a:pos x="15" y="7754"/>
                </a:cxn>
                <a:cxn ang="0">
                  <a:pos x="132" y="7132"/>
                </a:cxn>
                <a:cxn ang="0">
                  <a:pos x="354" y="6556"/>
                </a:cxn>
                <a:cxn ang="0">
                  <a:pos x="671" y="6034"/>
                </a:cxn>
                <a:cxn ang="0">
                  <a:pos x="1072" y="5582"/>
                </a:cxn>
                <a:cxn ang="0">
                  <a:pos x="1546" y="5208"/>
                </a:cxn>
                <a:cxn ang="0">
                  <a:pos x="2082" y="4924"/>
                </a:cxn>
                <a:cxn ang="0">
                  <a:pos x="2668" y="4741"/>
                </a:cxn>
                <a:cxn ang="0">
                  <a:pos x="3015" y="4212"/>
                </a:cxn>
                <a:cxn ang="0">
                  <a:pos x="3225" y="3295"/>
                </a:cxn>
                <a:cxn ang="0">
                  <a:pos x="3597" y="2453"/>
                </a:cxn>
                <a:cxn ang="0">
                  <a:pos x="4113" y="1704"/>
                </a:cxn>
                <a:cxn ang="0">
                  <a:pos x="4754" y="1069"/>
                </a:cxn>
                <a:cxn ang="0">
                  <a:pos x="5503" y="565"/>
                </a:cxn>
                <a:cxn ang="0">
                  <a:pos x="6342" y="211"/>
                </a:cxn>
                <a:cxn ang="0">
                  <a:pos x="7250" y="25"/>
                </a:cxn>
                <a:cxn ang="0">
                  <a:pos x="9148" y="9515"/>
                </a:cxn>
                <a:cxn ang="0">
                  <a:pos x="9106" y="9484"/>
                </a:cxn>
                <a:cxn ang="0">
                  <a:pos x="9023" y="9509"/>
                </a:cxn>
                <a:cxn ang="0">
                  <a:pos x="9156" y="9528"/>
                </a:cxn>
                <a:cxn ang="0">
                  <a:pos x="6408" y="9503"/>
                </a:cxn>
                <a:cxn ang="0">
                  <a:pos x="6368" y="9519"/>
                </a:cxn>
              </a:cxnLst>
              <a:rect l="0" t="0" r="r" b="b"/>
              <a:pathLst>
                <a:path w="16443" h="11487">
                  <a:moveTo>
                    <a:pt x="7726" y="0"/>
                  </a:moveTo>
                  <a:lnTo>
                    <a:pt x="7928" y="4"/>
                  </a:lnTo>
                  <a:lnTo>
                    <a:pt x="8127" y="17"/>
                  </a:lnTo>
                  <a:lnTo>
                    <a:pt x="8324" y="38"/>
                  </a:lnTo>
                  <a:lnTo>
                    <a:pt x="8519" y="68"/>
                  </a:lnTo>
                  <a:lnTo>
                    <a:pt x="8711" y="105"/>
                  </a:lnTo>
                  <a:lnTo>
                    <a:pt x="8900" y="150"/>
                  </a:lnTo>
                  <a:lnTo>
                    <a:pt x="9087" y="203"/>
                  </a:lnTo>
                  <a:lnTo>
                    <a:pt x="9270" y="263"/>
                  </a:lnTo>
                  <a:lnTo>
                    <a:pt x="9450" y="331"/>
                  </a:lnTo>
                  <a:lnTo>
                    <a:pt x="9626" y="406"/>
                  </a:lnTo>
                  <a:lnTo>
                    <a:pt x="9799" y="487"/>
                  </a:lnTo>
                  <a:lnTo>
                    <a:pt x="9969" y="576"/>
                  </a:lnTo>
                  <a:lnTo>
                    <a:pt x="10133" y="670"/>
                  </a:lnTo>
                  <a:lnTo>
                    <a:pt x="10294" y="772"/>
                  </a:lnTo>
                  <a:lnTo>
                    <a:pt x="10451" y="880"/>
                  </a:lnTo>
                  <a:lnTo>
                    <a:pt x="10604" y="994"/>
                  </a:lnTo>
                  <a:lnTo>
                    <a:pt x="10751" y="1113"/>
                  </a:lnTo>
                  <a:lnTo>
                    <a:pt x="10893" y="1239"/>
                  </a:lnTo>
                  <a:lnTo>
                    <a:pt x="11031" y="1370"/>
                  </a:lnTo>
                  <a:lnTo>
                    <a:pt x="11164" y="1507"/>
                  </a:lnTo>
                  <a:lnTo>
                    <a:pt x="11291" y="1648"/>
                  </a:lnTo>
                  <a:lnTo>
                    <a:pt x="11412" y="1795"/>
                  </a:lnTo>
                  <a:lnTo>
                    <a:pt x="11529" y="1947"/>
                  </a:lnTo>
                  <a:lnTo>
                    <a:pt x="11640" y="2102"/>
                  </a:lnTo>
                  <a:lnTo>
                    <a:pt x="11743" y="2264"/>
                  </a:lnTo>
                  <a:lnTo>
                    <a:pt x="11842" y="2429"/>
                  </a:lnTo>
                  <a:lnTo>
                    <a:pt x="11934" y="2598"/>
                  </a:lnTo>
                  <a:lnTo>
                    <a:pt x="12019" y="2772"/>
                  </a:lnTo>
                  <a:lnTo>
                    <a:pt x="12097" y="2948"/>
                  </a:lnTo>
                  <a:lnTo>
                    <a:pt x="12169" y="3129"/>
                  </a:lnTo>
                  <a:lnTo>
                    <a:pt x="12234" y="3314"/>
                  </a:lnTo>
                  <a:lnTo>
                    <a:pt x="12291" y="3501"/>
                  </a:lnTo>
                  <a:lnTo>
                    <a:pt x="12320" y="3499"/>
                  </a:lnTo>
                  <a:lnTo>
                    <a:pt x="12349" y="3498"/>
                  </a:lnTo>
                  <a:lnTo>
                    <a:pt x="12378" y="3497"/>
                  </a:lnTo>
                  <a:lnTo>
                    <a:pt x="12407" y="3496"/>
                  </a:lnTo>
                  <a:lnTo>
                    <a:pt x="12437" y="3495"/>
                  </a:lnTo>
                  <a:lnTo>
                    <a:pt x="12466" y="3494"/>
                  </a:lnTo>
                  <a:lnTo>
                    <a:pt x="12496" y="3494"/>
                  </a:lnTo>
                  <a:lnTo>
                    <a:pt x="12524" y="3494"/>
                  </a:lnTo>
                  <a:lnTo>
                    <a:pt x="12726" y="3499"/>
                  </a:lnTo>
                  <a:lnTo>
                    <a:pt x="12924" y="3515"/>
                  </a:lnTo>
                  <a:lnTo>
                    <a:pt x="13119" y="3540"/>
                  </a:lnTo>
                  <a:lnTo>
                    <a:pt x="13313" y="3575"/>
                  </a:lnTo>
                  <a:lnTo>
                    <a:pt x="13502" y="3621"/>
                  </a:lnTo>
                  <a:lnTo>
                    <a:pt x="13688" y="3674"/>
                  </a:lnTo>
                  <a:lnTo>
                    <a:pt x="13870" y="3738"/>
                  </a:lnTo>
                  <a:lnTo>
                    <a:pt x="14047" y="3809"/>
                  </a:lnTo>
                  <a:lnTo>
                    <a:pt x="14221" y="3889"/>
                  </a:lnTo>
                  <a:lnTo>
                    <a:pt x="14390" y="3977"/>
                  </a:lnTo>
                  <a:lnTo>
                    <a:pt x="14554" y="4074"/>
                  </a:lnTo>
                  <a:lnTo>
                    <a:pt x="14712" y="4179"/>
                  </a:lnTo>
                  <a:lnTo>
                    <a:pt x="14867" y="4290"/>
                  </a:lnTo>
                  <a:lnTo>
                    <a:pt x="15015" y="4409"/>
                  </a:lnTo>
                  <a:lnTo>
                    <a:pt x="15156" y="4535"/>
                  </a:lnTo>
                  <a:lnTo>
                    <a:pt x="15293" y="4667"/>
                  </a:lnTo>
                  <a:lnTo>
                    <a:pt x="15423" y="4806"/>
                  </a:lnTo>
                  <a:lnTo>
                    <a:pt x="15546" y="4951"/>
                  </a:lnTo>
                  <a:lnTo>
                    <a:pt x="15663" y="5102"/>
                  </a:lnTo>
                  <a:lnTo>
                    <a:pt x="15772" y="5259"/>
                  </a:lnTo>
                  <a:lnTo>
                    <a:pt x="15875" y="5421"/>
                  </a:lnTo>
                  <a:lnTo>
                    <a:pt x="15969" y="5588"/>
                  </a:lnTo>
                  <a:lnTo>
                    <a:pt x="16056" y="5761"/>
                  </a:lnTo>
                  <a:lnTo>
                    <a:pt x="16134" y="5938"/>
                  </a:lnTo>
                  <a:lnTo>
                    <a:pt x="16205" y="6119"/>
                  </a:lnTo>
                  <a:lnTo>
                    <a:pt x="16266" y="6305"/>
                  </a:lnTo>
                  <a:lnTo>
                    <a:pt x="16320" y="6494"/>
                  </a:lnTo>
                  <a:lnTo>
                    <a:pt x="16363" y="6687"/>
                  </a:lnTo>
                  <a:lnTo>
                    <a:pt x="16398" y="6884"/>
                  </a:lnTo>
                  <a:lnTo>
                    <a:pt x="16422" y="7083"/>
                  </a:lnTo>
                  <a:lnTo>
                    <a:pt x="16438" y="7286"/>
                  </a:lnTo>
                  <a:lnTo>
                    <a:pt x="16443" y="7490"/>
                  </a:lnTo>
                  <a:lnTo>
                    <a:pt x="16438" y="7688"/>
                  </a:lnTo>
                  <a:lnTo>
                    <a:pt x="16425" y="7883"/>
                  </a:lnTo>
                  <a:lnTo>
                    <a:pt x="16401" y="8075"/>
                  </a:lnTo>
                  <a:lnTo>
                    <a:pt x="16369" y="8264"/>
                  </a:lnTo>
                  <a:lnTo>
                    <a:pt x="16328" y="8451"/>
                  </a:lnTo>
                  <a:lnTo>
                    <a:pt x="16280" y="8634"/>
                  </a:lnTo>
                  <a:lnTo>
                    <a:pt x="16222" y="8813"/>
                  </a:lnTo>
                  <a:lnTo>
                    <a:pt x="16156" y="8989"/>
                  </a:lnTo>
                  <a:lnTo>
                    <a:pt x="16083" y="9161"/>
                  </a:lnTo>
                  <a:lnTo>
                    <a:pt x="16003" y="9328"/>
                  </a:lnTo>
                  <a:lnTo>
                    <a:pt x="15915" y="9491"/>
                  </a:lnTo>
                  <a:lnTo>
                    <a:pt x="15820" y="9649"/>
                  </a:lnTo>
                  <a:lnTo>
                    <a:pt x="15717" y="9802"/>
                  </a:lnTo>
                  <a:lnTo>
                    <a:pt x="15610" y="9950"/>
                  </a:lnTo>
                  <a:lnTo>
                    <a:pt x="15494" y="10093"/>
                  </a:lnTo>
                  <a:lnTo>
                    <a:pt x="15373" y="10230"/>
                  </a:lnTo>
                  <a:lnTo>
                    <a:pt x="15246" y="10361"/>
                  </a:lnTo>
                  <a:lnTo>
                    <a:pt x="15113" y="10487"/>
                  </a:lnTo>
                  <a:lnTo>
                    <a:pt x="14974" y="10606"/>
                  </a:lnTo>
                  <a:lnTo>
                    <a:pt x="14831" y="10718"/>
                  </a:lnTo>
                  <a:lnTo>
                    <a:pt x="14682" y="10824"/>
                  </a:lnTo>
                  <a:lnTo>
                    <a:pt x="14527" y="10923"/>
                  </a:lnTo>
                  <a:lnTo>
                    <a:pt x="14369" y="11014"/>
                  </a:lnTo>
                  <a:lnTo>
                    <a:pt x="14206" y="11098"/>
                  </a:lnTo>
                  <a:lnTo>
                    <a:pt x="14039" y="11176"/>
                  </a:lnTo>
                  <a:lnTo>
                    <a:pt x="13868" y="11244"/>
                  </a:lnTo>
                  <a:lnTo>
                    <a:pt x="13693" y="11305"/>
                  </a:lnTo>
                  <a:lnTo>
                    <a:pt x="13514" y="11357"/>
                  </a:lnTo>
                  <a:lnTo>
                    <a:pt x="13332" y="11401"/>
                  </a:lnTo>
                  <a:lnTo>
                    <a:pt x="13147" y="11436"/>
                  </a:lnTo>
                  <a:lnTo>
                    <a:pt x="12960" y="11462"/>
                  </a:lnTo>
                  <a:lnTo>
                    <a:pt x="12770" y="11479"/>
                  </a:lnTo>
                  <a:lnTo>
                    <a:pt x="12770" y="11487"/>
                  </a:lnTo>
                  <a:lnTo>
                    <a:pt x="12524" y="11487"/>
                  </a:lnTo>
                  <a:lnTo>
                    <a:pt x="3341" y="11487"/>
                  </a:lnTo>
                  <a:lnTo>
                    <a:pt x="3079" y="11487"/>
                  </a:lnTo>
                  <a:lnTo>
                    <a:pt x="3079" y="11477"/>
                  </a:lnTo>
                  <a:lnTo>
                    <a:pt x="2919" y="11459"/>
                  </a:lnTo>
                  <a:lnTo>
                    <a:pt x="2760" y="11436"/>
                  </a:lnTo>
                  <a:lnTo>
                    <a:pt x="2605" y="11404"/>
                  </a:lnTo>
                  <a:lnTo>
                    <a:pt x="2453" y="11365"/>
                  </a:lnTo>
                  <a:lnTo>
                    <a:pt x="2303" y="11318"/>
                  </a:lnTo>
                  <a:lnTo>
                    <a:pt x="2156" y="11265"/>
                  </a:lnTo>
                  <a:lnTo>
                    <a:pt x="2013" y="11205"/>
                  </a:lnTo>
                  <a:lnTo>
                    <a:pt x="1872" y="11139"/>
                  </a:lnTo>
                  <a:lnTo>
                    <a:pt x="1736" y="11067"/>
                  </a:lnTo>
                  <a:lnTo>
                    <a:pt x="1603" y="10987"/>
                  </a:lnTo>
                  <a:lnTo>
                    <a:pt x="1474" y="10903"/>
                  </a:lnTo>
                  <a:lnTo>
                    <a:pt x="1349" y="10813"/>
                  </a:lnTo>
                  <a:lnTo>
                    <a:pt x="1229" y="10716"/>
                  </a:lnTo>
                  <a:lnTo>
                    <a:pt x="1113" y="10615"/>
                  </a:lnTo>
                  <a:lnTo>
                    <a:pt x="1001" y="10508"/>
                  </a:lnTo>
                  <a:lnTo>
                    <a:pt x="895" y="10396"/>
                  </a:lnTo>
                  <a:lnTo>
                    <a:pt x="793" y="10280"/>
                  </a:lnTo>
                  <a:lnTo>
                    <a:pt x="697" y="10159"/>
                  </a:lnTo>
                  <a:lnTo>
                    <a:pt x="606" y="10033"/>
                  </a:lnTo>
                  <a:lnTo>
                    <a:pt x="521" y="9903"/>
                  </a:lnTo>
                  <a:lnTo>
                    <a:pt x="441" y="9769"/>
                  </a:lnTo>
                  <a:lnTo>
                    <a:pt x="368" y="9631"/>
                  </a:lnTo>
                  <a:lnTo>
                    <a:pt x="300" y="9490"/>
                  </a:lnTo>
                  <a:lnTo>
                    <a:pt x="239" y="9345"/>
                  </a:lnTo>
                  <a:lnTo>
                    <a:pt x="185" y="9197"/>
                  </a:lnTo>
                  <a:lnTo>
                    <a:pt x="137" y="9044"/>
                  </a:lnTo>
                  <a:lnTo>
                    <a:pt x="96" y="8890"/>
                  </a:lnTo>
                  <a:lnTo>
                    <a:pt x="62" y="8733"/>
                  </a:lnTo>
                  <a:lnTo>
                    <a:pt x="35" y="8573"/>
                  </a:lnTo>
                  <a:lnTo>
                    <a:pt x="15" y="8410"/>
                  </a:lnTo>
                  <a:lnTo>
                    <a:pt x="4" y="8246"/>
                  </a:lnTo>
                  <a:lnTo>
                    <a:pt x="0" y="8079"/>
                  </a:lnTo>
                  <a:lnTo>
                    <a:pt x="4" y="7916"/>
                  </a:lnTo>
                  <a:lnTo>
                    <a:pt x="15" y="7754"/>
                  </a:lnTo>
                  <a:lnTo>
                    <a:pt x="34" y="7596"/>
                  </a:lnTo>
                  <a:lnTo>
                    <a:pt x="60" y="7439"/>
                  </a:lnTo>
                  <a:lnTo>
                    <a:pt x="92" y="7284"/>
                  </a:lnTo>
                  <a:lnTo>
                    <a:pt x="132" y="7132"/>
                  </a:lnTo>
                  <a:lnTo>
                    <a:pt x="178" y="6983"/>
                  </a:lnTo>
                  <a:lnTo>
                    <a:pt x="230" y="6837"/>
                  </a:lnTo>
                  <a:lnTo>
                    <a:pt x="289" y="6694"/>
                  </a:lnTo>
                  <a:lnTo>
                    <a:pt x="354" y="6556"/>
                  </a:lnTo>
                  <a:lnTo>
                    <a:pt x="424" y="6420"/>
                  </a:lnTo>
                  <a:lnTo>
                    <a:pt x="502" y="6287"/>
                  </a:lnTo>
                  <a:lnTo>
                    <a:pt x="584" y="6159"/>
                  </a:lnTo>
                  <a:lnTo>
                    <a:pt x="671" y="6034"/>
                  </a:lnTo>
                  <a:lnTo>
                    <a:pt x="765" y="5914"/>
                  </a:lnTo>
                  <a:lnTo>
                    <a:pt x="862" y="5799"/>
                  </a:lnTo>
                  <a:lnTo>
                    <a:pt x="965" y="5688"/>
                  </a:lnTo>
                  <a:lnTo>
                    <a:pt x="1072" y="5582"/>
                  </a:lnTo>
                  <a:lnTo>
                    <a:pt x="1184" y="5480"/>
                  </a:lnTo>
                  <a:lnTo>
                    <a:pt x="1301" y="5384"/>
                  </a:lnTo>
                  <a:lnTo>
                    <a:pt x="1421" y="5293"/>
                  </a:lnTo>
                  <a:lnTo>
                    <a:pt x="1546" y="5208"/>
                  </a:lnTo>
                  <a:lnTo>
                    <a:pt x="1675" y="5128"/>
                  </a:lnTo>
                  <a:lnTo>
                    <a:pt x="1807" y="5054"/>
                  </a:lnTo>
                  <a:lnTo>
                    <a:pt x="1942" y="4986"/>
                  </a:lnTo>
                  <a:lnTo>
                    <a:pt x="2082" y="4924"/>
                  </a:lnTo>
                  <a:lnTo>
                    <a:pt x="2224" y="4869"/>
                  </a:lnTo>
                  <a:lnTo>
                    <a:pt x="2369" y="4819"/>
                  </a:lnTo>
                  <a:lnTo>
                    <a:pt x="2517" y="4777"/>
                  </a:lnTo>
                  <a:lnTo>
                    <a:pt x="2668" y="4741"/>
                  </a:lnTo>
                  <a:lnTo>
                    <a:pt x="2821" y="4713"/>
                  </a:lnTo>
                  <a:lnTo>
                    <a:pt x="2976" y="4692"/>
                  </a:lnTo>
                  <a:lnTo>
                    <a:pt x="2990" y="4450"/>
                  </a:lnTo>
                  <a:lnTo>
                    <a:pt x="3015" y="4212"/>
                  </a:lnTo>
                  <a:lnTo>
                    <a:pt x="3051" y="3976"/>
                  </a:lnTo>
                  <a:lnTo>
                    <a:pt x="3098" y="3744"/>
                  </a:lnTo>
                  <a:lnTo>
                    <a:pt x="3156" y="3517"/>
                  </a:lnTo>
                  <a:lnTo>
                    <a:pt x="3225" y="3295"/>
                  </a:lnTo>
                  <a:lnTo>
                    <a:pt x="3303" y="3076"/>
                  </a:lnTo>
                  <a:lnTo>
                    <a:pt x="3391" y="2863"/>
                  </a:lnTo>
                  <a:lnTo>
                    <a:pt x="3489" y="2655"/>
                  </a:lnTo>
                  <a:lnTo>
                    <a:pt x="3597" y="2453"/>
                  </a:lnTo>
                  <a:lnTo>
                    <a:pt x="3713" y="2256"/>
                  </a:lnTo>
                  <a:lnTo>
                    <a:pt x="3837" y="2065"/>
                  </a:lnTo>
                  <a:lnTo>
                    <a:pt x="3971" y="1882"/>
                  </a:lnTo>
                  <a:lnTo>
                    <a:pt x="4113" y="1704"/>
                  </a:lnTo>
                  <a:lnTo>
                    <a:pt x="4262" y="1535"/>
                  </a:lnTo>
                  <a:lnTo>
                    <a:pt x="4419" y="1371"/>
                  </a:lnTo>
                  <a:lnTo>
                    <a:pt x="4583" y="1216"/>
                  </a:lnTo>
                  <a:lnTo>
                    <a:pt x="4754" y="1069"/>
                  </a:lnTo>
                  <a:lnTo>
                    <a:pt x="4932" y="930"/>
                  </a:lnTo>
                  <a:lnTo>
                    <a:pt x="5117" y="800"/>
                  </a:lnTo>
                  <a:lnTo>
                    <a:pt x="5307" y="677"/>
                  </a:lnTo>
                  <a:lnTo>
                    <a:pt x="5503" y="565"/>
                  </a:lnTo>
                  <a:lnTo>
                    <a:pt x="5705" y="462"/>
                  </a:lnTo>
                  <a:lnTo>
                    <a:pt x="5912" y="368"/>
                  </a:lnTo>
                  <a:lnTo>
                    <a:pt x="6124" y="284"/>
                  </a:lnTo>
                  <a:lnTo>
                    <a:pt x="6342" y="211"/>
                  </a:lnTo>
                  <a:lnTo>
                    <a:pt x="6563" y="147"/>
                  </a:lnTo>
                  <a:lnTo>
                    <a:pt x="6788" y="95"/>
                  </a:lnTo>
                  <a:lnTo>
                    <a:pt x="7018" y="54"/>
                  </a:lnTo>
                  <a:lnTo>
                    <a:pt x="7250" y="25"/>
                  </a:lnTo>
                  <a:lnTo>
                    <a:pt x="7487" y="6"/>
                  </a:lnTo>
                  <a:lnTo>
                    <a:pt x="7726" y="0"/>
                  </a:lnTo>
                  <a:close/>
                  <a:moveTo>
                    <a:pt x="9156" y="9528"/>
                  </a:moveTo>
                  <a:lnTo>
                    <a:pt x="9148" y="9515"/>
                  </a:lnTo>
                  <a:lnTo>
                    <a:pt x="9141" y="9503"/>
                  </a:lnTo>
                  <a:lnTo>
                    <a:pt x="9134" y="9491"/>
                  </a:lnTo>
                  <a:lnTo>
                    <a:pt x="9127" y="9478"/>
                  </a:lnTo>
                  <a:lnTo>
                    <a:pt x="9106" y="9484"/>
                  </a:lnTo>
                  <a:lnTo>
                    <a:pt x="9086" y="9491"/>
                  </a:lnTo>
                  <a:lnTo>
                    <a:pt x="9065" y="9498"/>
                  </a:lnTo>
                  <a:lnTo>
                    <a:pt x="9045" y="9503"/>
                  </a:lnTo>
                  <a:lnTo>
                    <a:pt x="9023" y="9509"/>
                  </a:lnTo>
                  <a:lnTo>
                    <a:pt x="9003" y="9515"/>
                  </a:lnTo>
                  <a:lnTo>
                    <a:pt x="8982" y="9521"/>
                  </a:lnTo>
                  <a:lnTo>
                    <a:pt x="8961" y="9528"/>
                  </a:lnTo>
                  <a:lnTo>
                    <a:pt x="9156" y="9528"/>
                  </a:lnTo>
                  <a:close/>
                  <a:moveTo>
                    <a:pt x="6492" y="9528"/>
                  </a:moveTo>
                  <a:lnTo>
                    <a:pt x="6464" y="9519"/>
                  </a:lnTo>
                  <a:lnTo>
                    <a:pt x="6435" y="9511"/>
                  </a:lnTo>
                  <a:lnTo>
                    <a:pt x="6408" y="9503"/>
                  </a:lnTo>
                  <a:lnTo>
                    <a:pt x="6379" y="9495"/>
                  </a:lnTo>
                  <a:lnTo>
                    <a:pt x="6376" y="9503"/>
                  </a:lnTo>
                  <a:lnTo>
                    <a:pt x="6372" y="9511"/>
                  </a:lnTo>
                  <a:lnTo>
                    <a:pt x="6368" y="9519"/>
                  </a:lnTo>
                  <a:lnTo>
                    <a:pt x="6364" y="9528"/>
                  </a:lnTo>
                  <a:lnTo>
                    <a:pt x="6492" y="9528"/>
                  </a:lnTo>
                  <a:close/>
                </a:path>
              </a:pathLst>
            </a:custGeom>
            <a:solidFill>
              <a:srgbClr val="0070C0"/>
            </a:solidFill>
            <a:ln w="9525">
              <a:noFill/>
              <a:round/>
              <a:headEnd/>
              <a:tailEnd/>
            </a:ln>
          </p:spPr>
          <p:txBody>
            <a:bodyPr vert="horz" wrap="square" lIns="104238" tIns="52120" rIns="104238" bIns="52120" numCol="1" anchor="t" anchorCtr="0" compatLnSpc="1">
              <a:prstTxWarp prst="textNoShape">
                <a:avLst/>
              </a:prstTxWarp>
            </a:bodyPr>
            <a:lstStyle/>
            <a:p>
              <a:endParaRPr lang="zh-CN" altLang="en-US" sz="1824">
                <a:solidFill>
                  <a:schemeClr val="tx2"/>
                </a:solidFill>
                <a:latin typeface="微软雅黑" panose="020B0503020204020204" pitchFamily="34" charset="-122"/>
                <a:ea typeface="微软雅黑" panose="020B0503020204020204" pitchFamily="34" charset="-122"/>
                <a:cs typeface="Arial" pitchFamily="34" charset="0"/>
              </a:endParaRPr>
            </a:p>
          </p:txBody>
        </p:sp>
        <p:sp>
          <p:nvSpPr>
            <p:cNvPr id="236" name="Text Box 96"/>
            <p:cNvSpPr txBox="1">
              <a:spLocks noChangeArrowheads="1"/>
            </p:cNvSpPr>
            <p:nvPr/>
          </p:nvSpPr>
          <p:spPr bwMode="auto">
            <a:xfrm>
              <a:off x="6520659" y="4603956"/>
              <a:ext cx="343623" cy="276858"/>
            </a:xfrm>
            <a:prstGeom prst="rect">
              <a:avLst/>
            </a:prstGeom>
            <a:noFill/>
            <a:ln w="19050" algn="ctr">
              <a:noFill/>
              <a:miter lim="800000"/>
              <a:headEnd/>
              <a:tailEnd/>
            </a:ln>
            <a:effectLst/>
          </p:spPr>
          <p:txBody>
            <a:bodyPr wrap="none" lIns="104113" tIns="52064" rIns="104113" bIns="52064">
              <a:spAutoFit/>
            </a:bodyPr>
            <a:lstStyle/>
            <a:p>
              <a:pPr algn="ctr">
                <a:spcBef>
                  <a:spcPct val="50000"/>
                </a:spcBef>
              </a:pPr>
              <a:r>
                <a:rPr lang="zh-CN" altLang="en-US" sz="1368" dirty="0">
                  <a:solidFill>
                    <a:schemeClr val="tx2"/>
                  </a:solidFill>
                  <a:latin typeface="微软雅黑" panose="020B0503020204020204" pitchFamily="34" charset="-122"/>
                  <a:ea typeface="微软雅黑" panose="020B0503020204020204" pitchFamily="34" charset="-122"/>
                </a:rPr>
                <a:t>政务网</a:t>
              </a:r>
            </a:p>
          </p:txBody>
        </p:sp>
        <p:sp>
          <p:nvSpPr>
            <p:cNvPr id="237" name="Freeform 27"/>
            <p:cNvSpPr>
              <a:spLocks noEditPoints="1"/>
            </p:cNvSpPr>
            <p:nvPr/>
          </p:nvSpPr>
          <p:spPr bwMode="auto">
            <a:xfrm>
              <a:off x="6178154" y="4520428"/>
              <a:ext cx="1057605" cy="279078"/>
            </a:xfrm>
            <a:custGeom>
              <a:avLst/>
              <a:gdLst/>
              <a:ahLst/>
              <a:cxnLst>
                <a:cxn ang="0">
                  <a:pos x="8324" y="38"/>
                </a:cxn>
                <a:cxn ang="0">
                  <a:pos x="9087" y="203"/>
                </a:cxn>
                <a:cxn ang="0">
                  <a:pos x="9799" y="487"/>
                </a:cxn>
                <a:cxn ang="0">
                  <a:pos x="10451" y="880"/>
                </a:cxn>
                <a:cxn ang="0">
                  <a:pos x="11031" y="1370"/>
                </a:cxn>
                <a:cxn ang="0">
                  <a:pos x="11529" y="1947"/>
                </a:cxn>
                <a:cxn ang="0">
                  <a:pos x="11934" y="2598"/>
                </a:cxn>
                <a:cxn ang="0">
                  <a:pos x="12234" y="3314"/>
                </a:cxn>
                <a:cxn ang="0">
                  <a:pos x="12378" y="3497"/>
                </a:cxn>
                <a:cxn ang="0">
                  <a:pos x="12496" y="3494"/>
                </a:cxn>
                <a:cxn ang="0">
                  <a:pos x="13119" y="3540"/>
                </a:cxn>
                <a:cxn ang="0">
                  <a:pos x="13870" y="3738"/>
                </a:cxn>
                <a:cxn ang="0">
                  <a:pos x="14554" y="4074"/>
                </a:cxn>
                <a:cxn ang="0">
                  <a:pos x="15156" y="4535"/>
                </a:cxn>
                <a:cxn ang="0">
                  <a:pos x="15663" y="5102"/>
                </a:cxn>
                <a:cxn ang="0">
                  <a:pos x="16056" y="5761"/>
                </a:cxn>
                <a:cxn ang="0">
                  <a:pos x="16320" y="6494"/>
                </a:cxn>
                <a:cxn ang="0">
                  <a:pos x="16438" y="7286"/>
                </a:cxn>
                <a:cxn ang="0">
                  <a:pos x="16401" y="8075"/>
                </a:cxn>
                <a:cxn ang="0">
                  <a:pos x="16222" y="8813"/>
                </a:cxn>
                <a:cxn ang="0">
                  <a:pos x="15915" y="9491"/>
                </a:cxn>
                <a:cxn ang="0">
                  <a:pos x="15494" y="10093"/>
                </a:cxn>
                <a:cxn ang="0">
                  <a:pos x="14974" y="10606"/>
                </a:cxn>
                <a:cxn ang="0">
                  <a:pos x="14369" y="11014"/>
                </a:cxn>
                <a:cxn ang="0">
                  <a:pos x="13693" y="11305"/>
                </a:cxn>
                <a:cxn ang="0">
                  <a:pos x="12960" y="11462"/>
                </a:cxn>
                <a:cxn ang="0">
                  <a:pos x="3341" y="11487"/>
                </a:cxn>
                <a:cxn ang="0">
                  <a:pos x="2760" y="11436"/>
                </a:cxn>
                <a:cxn ang="0">
                  <a:pos x="2156" y="11265"/>
                </a:cxn>
                <a:cxn ang="0">
                  <a:pos x="1603" y="10987"/>
                </a:cxn>
                <a:cxn ang="0">
                  <a:pos x="1113" y="10615"/>
                </a:cxn>
                <a:cxn ang="0">
                  <a:pos x="697" y="10159"/>
                </a:cxn>
                <a:cxn ang="0">
                  <a:pos x="368" y="9631"/>
                </a:cxn>
                <a:cxn ang="0">
                  <a:pos x="137" y="9044"/>
                </a:cxn>
                <a:cxn ang="0">
                  <a:pos x="15" y="8410"/>
                </a:cxn>
                <a:cxn ang="0">
                  <a:pos x="15" y="7754"/>
                </a:cxn>
                <a:cxn ang="0">
                  <a:pos x="132" y="7132"/>
                </a:cxn>
                <a:cxn ang="0">
                  <a:pos x="354" y="6556"/>
                </a:cxn>
                <a:cxn ang="0">
                  <a:pos x="671" y="6034"/>
                </a:cxn>
                <a:cxn ang="0">
                  <a:pos x="1072" y="5582"/>
                </a:cxn>
                <a:cxn ang="0">
                  <a:pos x="1546" y="5208"/>
                </a:cxn>
                <a:cxn ang="0">
                  <a:pos x="2082" y="4924"/>
                </a:cxn>
                <a:cxn ang="0">
                  <a:pos x="2668" y="4741"/>
                </a:cxn>
                <a:cxn ang="0">
                  <a:pos x="3015" y="4212"/>
                </a:cxn>
                <a:cxn ang="0">
                  <a:pos x="3225" y="3295"/>
                </a:cxn>
                <a:cxn ang="0">
                  <a:pos x="3597" y="2453"/>
                </a:cxn>
                <a:cxn ang="0">
                  <a:pos x="4113" y="1704"/>
                </a:cxn>
                <a:cxn ang="0">
                  <a:pos x="4754" y="1069"/>
                </a:cxn>
                <a:cxn ang="0">
                  <a:pos x="5503" y="565"/>
                </a:cxn>
                <a:cxn ang="0">
                  <a:pos x="6342" y="211"/>
                </a:cxn>
                <a:cxn ang="0">
                  <a:pos x="7250" y="25"/>
                </a:cxn>
                <a:cxn ang="0">
                  <a:pos x="9148" y="9515"/>
                </a:cxn>
                <a:cxn ang="0">
                  <a:pos x="9106" y="9484"/>
                </a:cxn>
                <a:cxn ang="0">
                  <a:pos x="9023" y="9509"/>
                </a:cxn>
                <a:cxn ang="0">
                  <a:pos x="9156" y="9528"/>
                </a:cxn>
                <a:cxn ang="0">
                  <a:pos x="6408" y="9503"/>
                </a:cxn>
                <a:cxn ang="0">
                  <a:pos x="6368" y="9519"/>
                </a:cxn>
              </a:cxnLst>
              <a:rect l="0" t="0" r="r" b="b"/>
              <a:pathLst>
                <a:path w="16443" h="11487">
                  <a:moveTo>
                    <a:pt x="7726" y="0"/>
                  </a:moveTo>
                  <a:lnTo>
                    <a:pt x="7928" y="4"/>
                  </a:lnTo>
                  <a:lnTo>
                    <a:pt x="8127" y="17"/>
                  </a:lnTo>
                  <a:lnTo>
                    <a:pt x="8324" y="38"/>
                  </a:lnTo>
                  <a:lnTo>
                    <a:pt x="8519" y="68"/>
                  </a:lnTo>
                  <a:lnTo>
                    <a:pt x="8711" y="105"/>
                  </a:lnTo>
                  <a:lnTo>
                    <a:pt x="8900" y="150"/>
                  </a:lnTo>
                  <a:lnTo>
                    <a:pt x="9087" y="203"/>
                  </a:lnTo>
                  <a:lnTo>
                    <a:pt x="9270" y="263"/>
                  </a:lnTo>
                  <a:lnTo>
                    <a:pt x="9450" y="331"/>
                  </a:lnTo>
                  <a:lnTo>
                    <a:pt x="9626" y="406"/>
                  </a:lnTo>
                  <a:lnTo>
                    <a:pt x="9799" y="487"/>
                  </a:lnTo>
                  <a:lnTo>
                    <a:pt x="9969" y="576"/>
                  </a:lnTo>
                  <a:lnTo>
                    <a:pt x="10133" y="670"/>
                  </a:lnTo>
                  <a:lnTo>
                    <a:pt x="10294" y="772"/>
                  </a:lnTo>
                  <a:lnTo>
                    <a:pt x="10451" y="880"/>
                  </a:lnTo>
                  <a:lnTo>
                    <a:pt x="10604" y="994"/>
                  </a:lnTo>
                  <a:lnTo>
                    <a:pt x="10751" y="1113"/>
                  </a:lnTo>
                  <a:lnTo>
                    <a:pt x="10893" y="1239"/>
                  </a:lnTo>
                  <a:lnTo>
                    <a:pt x="11031" y="1370"/>
                  </a:lnTo>
                  <a:lnTo>
                    <a:pt x="11164" y="1507"/>
                  </a:lnTo>
                  <a:lnTo>
                    <a:pt x="11291" y="1648"/>
                  </a:lnTo>
                  <a:lnTo>
                    <a:pt x="11412" y="1795"/>
                  </a:lnTo>
                  <a:lnTo>
                    <a:pt x="11529" y="1947"/>
                  </a:lnTo>
                  <a:lnTo>
                    <a:pt x="11640" y="2102"/>
                  </a:lnTo>
                  <a:lnTo>
                    <a:pt x="11743" y="2264"/>
                  </a:lnTo>
                  <a:lnTo>
                    <a:pt x="11842" y="2429"/>
                  </a:lnTo>
                  <a:lnTo>
                    <a:pt x="11934" y="2598"/>
                  </a:lnTo>
                  <a:lnTo>
                    <a:pt x="12019" y="2772"/>
                  </a:lnTo>
                  <a:lnTo>
                    <a:pt x="12097" y="2948"/>
                  </a:lnTo>
                  <a:lnTo>
                    <a:pt x="12169" y="3129"/>
                  </a:lnTo>
                  <a:lnTo>
                    <a:pt x="12234" y="3314"/>
                  </a:lnTo>
                  <a:lnTo>
                    <a:pt x="12291" y="3501"/>
                  </a:lnTo>
                  <a:lnTo>
                    <a:pt x="12320" y="3499"/>
                  </a:lnTo>
                  <a:lnTo>
                    <a:pt x="12349" y="3498"/>
                  </a:lnTo>
                  <a:lnTo>
                    <a:pt x="12378" y="3497"/>
                  </a:lnTo>
                  <a:lnTo>
                    <a:pt x="12407" y="3496"/>
                  </a:lnTo>
                  <a:lnTo>
                    <a:pt x="12437" y="3495"/>
                  </a:lnTo>
                  <a:lnTo>
                    <a:pt x="12466" y="3494"/>
                  </a:lnTo>
                  <a:lnTo>
                    <a:pt x="12496" y="3494"/>
                  </a:lnTo>
                  <a:lnTo>
                    <a:pt x="12524" y="3494"/>
                  </a:lnTo>
                  <a:lnTo>
                    <a:pt x="12726" y="3499"/>
                  </a:lnTo>
                  <a:lnTo>
                    <a:pt x="12924" y="3515"/>
                  </a:lnTo>
                  <a:lnTo>
                    <a:pt x="13119" y="3540"/>
                  </a:lnTo>
                  <a:lnTo>
                    <a:pt x="13313" y="3575"/>
                  </a:lnTo>
                  <a:lnTo>
                    <a:pt x="13502" y="3621"/>
                  </a:lnTo>
                  <a:lnTo>
                    <a:pt x="13688" y="3674"/>
                  </a:lnTo>
                  <a:lnTo>
                    <a:pt x="13870" y="3738"/>
                  </a:lnTo>
                  <a:lnTo>
                    <a:pt x="14047" y="3809"/>
                  </a:lnTo>
                  <a:lnTo>
                    <a:pt x="14221" y="3889"/>
                  </a:lnTo>
                  <a:lnTo>
                    <a:pt x="14390" y="3977"/>
                  </a:lnTo>
                  <a:lnTo>
                    <a:pt x="14554" y="4074"/>
                  </a:lnTo>
                  <a:lnTo>
                    <a:pt x="14712" y="4179"/>
                  </a:lnTo>
                  <a:lnTo>
                    <a:pt x="14867" y="4290"/>
                  </a:lnTo>
                  <a:lnTo>
                    <a:pt x="15015" y="4409"/>
                  </a:lnTo>
                  <a:lnTo>
                    <a:pt x="15156" y="4535"/>
                  </a:lnTo>
                  <a:lnTo>
                    <a:pt x="15293" y="4667"/>
                  </a:lnTo>
                  <a:lnTo>
                    <a:pt x="15423" y="4806"/>
                  </a:lnTo>
                  <a:lnTo>
                    <a:pt x="15546" y="4951"/>
                  </a:lnTo>
                  <a:lnTo>
                    <a:pt x="15663" y="5102"/>
                  </a:lnTo>
                  <a:lnTo>
                    <a:pt x="15772" y="5259"/>
                  </a:lnTo>
                  <a:lnTo>
                    <a:pt x="15875" y="5421"/>
                  </a:lnTo>
                  <a:lnTo>
                    <a:pt x="15969" y="5588"/>
                  </a:lnTo>
                  <a:lnTo>
                    <a:pt x="16056" y="5761"/>
                  </a:lnTo>
                  <a:lnTo>
                    <a:pt x="16134" y="5938"/>
                  </a:lnTo>
                  <a:lnTo>
                    <a:pt x="16205" y="6119"/>
                  </a:lnTo>
                  <a:lnTo>
                    <a:pt x="16266" y="6305"/>
                  </a:lnTo>
                  <a:lnTo>
                    <a:pt x="16320" y="6494"/>
                  </a:lnTo>
                  <a:lnTo>
                    <a:pt x="16363" y="6687"/>
                  </a:lnTo>
                  <a:lnTo>
                    <a:pt x="16398" y="6884"/>
                  </a:lnTo>
                  <a:lnTo>
                    <a:pt x="16422" y="7083"/>
                  </a:lnTo>
                  <a:lnTo>
                    <a:pt x="16438" y="7286"/>
                  </a:lnTo>
                  <a:lnTo>
                    <a:pt x="16443" y="7490"/>
                  </a:lnTo>
                  <a:lnTo>
                    <a:pt x="16438" y="7688"/>
                  </a:lnTo>
                  <a:lnTo>
                    <a:pt x="16425" y="7883"/>
                  </a:lnTo>
                  <a:lnTo>
                    <a:pt x="16401" y="8075"/>
                  </a:lnTo>
                  <a:lnTo>
                    <a:pt x="16369" y="8264"/>
                  </a:lnTo>
                  <a:lnTo>
                    <a:pt x="16328" y="8451"/>
                  </a:lnTo>
                  <a:lnTo>
                    <a:pt x="16280" y="8634"/>
                  </a:lnTo>
                  <a:lnTo>
                    <a:pt x="16222" y="8813"/>
                  </a:lnTo>
                  <a:lnTo>
                    <a:pt x="16156" y="8989"/>
                  </a:lnTo>
                  <a:lnTo>
                    <a:pt x="16083" y="9161"/>
                  </a:lnTo>
                  <a:lnTo>
                    <a:pt x="16003" y="9328"/>
                  </a:lnTo>
                  <a:lnTo>
                    <a:pt x="15915" y="9491"/>
                  </a:lnTo>
                  <a:lnTo>
                    <a:pt x="15820" y="9649"/>
                  </a:lnTo>
                  <a:lnTo>
                    <a:pt x="15717" y="9802"/>
                  </a:lnTo>
                  <a:lnTo>
                    <a:pt x="15610" y="9950"/>
                  </a:lnTo>
                  <a:lnTo>
                    <a:pt x="15494" y="10093"/>
                  </a:lnTo>
                  <a:lnTo>
                    <a:pt x="15373" y="10230"/>
                  </a:lnTo>
                  <a:lnTo>
                    <a:pt x="15246" y="10361"/>
                  </a:lnTo>
                  <a:lnTo>
                    <a:pt x="15113" y="10487"/>
                  </a:lnTo>
                  <a:lnTo>
                    <a:pt x="14974" y="10606"/>
                  </a:lnTo>
                  <a:lnTo>
                    <a:pt x="14831" y="10718"/>
                  </a:lnTo>
                  <a:lnTo>
                    <a:pt x="14682" y="10824"/>
                  </a:lnTo>
                  <a:lnTo>
                    <a:pt x="14527" y="10923"/>
                  </a:lnTo>
                  <a:lnTo>
                    <a:pt x="14369" y="11014"/>
                  </a:lnTo>
                  <a:lnTo>
                    <a:pt x="14206" y="11098"/>
                  </a:lnTo>
                  <a:lnTo>
                    <a:pt x="14039" y="11176"/>
                  </a:lnTo>
                  <a:lnTo>
                    <a:pt x="13868" y="11244"/>
                  </a:lnTo>
                  <a:lnTo>
                    <a:pt x="13693" y="11305"/>
                  </a:lnTo>
                  <a:lnTo>
                    <a:pt x="13514" y="11357"/>
                  </a:lnTo>
                  <a:lnTo>
                    <a:pt x="13332" y="11401"/>
                  </a:lnTo>
                  <a:lnTo>
                    <a:pt x="13147" y="11436"/>
                  </a:lnTo>
                  <a:lnTo>
                    <a:pt x="12960" y="11462"/>
                  </a:lnTo>
                  <a:lnTo>
                    <a:pt x="12770" y="11479"/>
                  </a:lnTo>
                  <a:lnTo>
                    <a:pt x="12770" y="11487"/>
                  </a:lnTo>
                  <a:lnTo>
                    <a:pt x="12524" y="11487"/>
                  </a:lnTo>
                  <a:lnTo>
                    <a:pt x="3341" y="11487"/>
                  </a:lnTo>
                  <a:lnTo>
                    <a:pt x="3079" y="11487"/>
                  </a:lnTo>
                  <a:lnTo>
                    <a:pt x="3079" y="11477"/>
                  </a:lnTo>
                  <a:lnTo>
                    <a:pt x="2919" y="11459"/>
                  </a:lnTo>
                  <a:lnTo>
                    <a:pt x="2760" y="11436"/>
                  </a:lnTo>
                  <a:lnTo>
                    <a:pt x="2605" y="11404"/>
                  </a:lnTo>
                  <a:lnTo>
                    <a:pt x="2453" y="11365"/>
                  </a:lnTo>
                  <a:lnTo>
                    <a:pt x="2303" y="11318"/>
                  </a:lnTo>
                  <a:lnTo>
                    <a:pt x="2156" y="11265"/>
                  </a:lnTo>
                  <a:lnTo>
                    <a:pt x="2013" y="11205"/>
                  </a:lnTo>
                  <a:lnTo>
                    <a:pt x="1872" y="11139"/>
                  </a:lnTo>
                  <a:lnTo>
                    <a:pt x="1736" y="11067"/>
                  </a:lnTo>
                  <a:lnTo>
                    <a:pt x="1603" y="10987"/>
                  </a:lnTo>
                  <a:lnTo>
                    <a:pt x="1474" y="10903"/>
                  </a:lnTo>
                  <a:lnTo>
                    <a:pt x="1349" y="10813"/>
                  </a:lnTo>
                  <a:lnTo>
                    <a:pt x="1229" y="10716"/>
                  </a:lnTo>
                  <a:lnTo>
                    <a:pt x="1113" y="10615"/>
                  </a:lnTo>
                  <a:lnTo>
                    <a:pt x="1001" y="10508"/>
                  </a:lnTo>
                  <a:lnTo>
                    <a:pt x="895" y="10396"/>
                  </a:lnTo>
                  <a:lnTo>
                    <a:pt x="793" y="10280"/>
                  </a:lnTo>
                  <a:lnTo>
                    <a:pt x="697" y="10159"/>
                  </a:lnTo>
                  <a:lnTo>
                    <a:pt x="606" y="10033"/>
                  </a:lnTo>
                  <a:lnTo>
                    <a:pt x="521" y="9903"/>
                  </a:lnTo>
                  <a:lnTo>
                    <a:pt x="441" y="9769"/>
                  </a:lnTo>
                  <a:lnTo>
                    <a:pt x="368" y="9631"/>
                  </a:lnTo>
                  <a:lnTo>
                    <a:pt x="300" y="9490"/>
                  </a:lnTo>
                  <a:lnTo>
                    <a:pt x="239" y="9345"/>
                  </a:lnTo>
                  <a:lnTo>
                    <a:pt x="185" y="9197"/>
                  </a:lnTo>
                  <a:lnTo>
                    <a:pt x="137" y="9044"/>
                  </a:lnTo>
                  <a:lnTo>
                    <a:pt x="96" y="8890"/>
                  </a:lnTo>
                  <a:lnTo>
                    <a:pt x="62" y="8733"/>
                  </a:lnTo>
                  <a:lnTo>
                    <a:pt x="35" y="8573"/>
                  </a:lnTo>
                  <a:lnTo>
                    <a:pt x="15" y="8410"/>
                  </a:lnTo>
                  <a:lnTo>
                    <a:pt x="4" y="8246"/>
                  </a:lnTo>
                  <a:lnTo>
                    <a:pt x="0" y="8079"/>
                  </a:lnTo>
                  <a:lnTo>
                    <a:pt x="4" y="7916"/>
                  </a:lnTo>
                  <a:lnTo>
                    <a:pt x="15" y="7754"/>
                  </a:lnTo>
                  <a:lnTo>
                    <a:pt x="34" y="7596"/>
                  </a:lnTo>
                  <a:lnTo>
                    <a:pt x="60" y="7439"/>
                  </a:lnTo>
                  <a:lnTo>
                    <a:pt x="92" y="7284"/>
                  </a:lnTo>
                  <a:lnTo>
                    <a:pt x="132" y="7132"/>
                  </a:lnTo>
                  <a:lnTo>
                    <a:pt x="178" y="6983"/>
                  </a:lnTo>
                  <a:lnTo>
                    <a:pt x="230" y="6837"/>
                  </a:lnTo>
                  <a:lnTo>
                    <a:pt x="289" y="6694"/>
                  </a:lnTo>
                  <a:lnTo>
                    <a:pt x="354" y="6556"/>
                  </a:lnTo>
                  <a:lnTo>
                    <a:pt x="424" y="6420"/>
                  </a:lnTo>
                  <a:lnTo>
                    <a:pt x="502" y="6287"/>
                  </a:lnTo>
                  <a:lnTo>
                    <a:pt x="584" y="6159"/>
                  </a:lnTo>
                  <a:lnTo>
                    <a:pt x="671" y="6034"/>
                  </a:lnTo>
                  <a:lnTo>
                    <a:pt x="765" y="5914"/>
                  </a:lnTo>
                  <a:lnTo>
                    <a:pt x="862" y="5799"/>
                  </a:lnTo>
                  <a:lnTo>
                    <a:pt x="965" y="5688"/>
                  </a:lnTo>
                  <a:lnTo>
                    <a:pt x="1072" y="5582"/>
                  </a:lnTo>
                  <a:lnTo>
                    <a:pt x="1184" y="5480"/>
                  </a:lnTo>
                  <a:lnTo>
                    <a:pt x="1301" y="5384"/>
                  </a:lnTo>
                  <a:lnTo>
                    <a:pt x="1421" y="5293"/>
                  </a:lnTo>
                  <a:lnTo>
                    <a:pt x="1546" y="5208"/>
                  </a:lnTo>
                  <a:lnTo>
                    <a:pt x="1675" y="5128"/>
                  </a:lnTo>
                  <a:lnTo>
                    <a:pt x="1807" y="5054"/>
                  </a:lnTo>
                  <a:lnTo>
                    <a:pt x="1942" y="4986"/>
                  </a:lnTo>
                  <a:lnTo>
                    <a:pt x="2082" y="4924"/>
                  </a:lnTo>
                  <a:lnTo>
                    <a:pt x="2224" y="4869"/>
                  </a:lnTo>
                  <a:lnTo>
                    <a:pt x="2369" y="4819"/>
                  </a:lnTo>
                  <a:lnTo>
                    <a:pt x="2517" y="4777"/>
                  </a:lnTo>
                  <a:lnTo>
                    <a:pt x="2668" y="4741"/>
                  </a:lnTo>
                  <a:lnTo>
                    <a:pt x="2821" y="4713"/>
                  </a:lnTo>
                  <a:lnTo>
                    <a:pt x="2976" y="4692"/>
                  </a:lnTo>
                  <a:lnTo>
                    <a:pt x="2990" y="4450"/>
                  </a:lnTo>
                  <a:lnTo>
                    <a:pt x="3015" y="4212"/>
                  </a:lnTo>
                  <a:lnTo>
                    <a:pt x="3051" y="3976"/>
                  </a:lnTo>
                  <a:lnTo>
                    <a:pt x="3098" y="3744"/>
                  </a:lnTo>
                  <a:lnTo>
                    <a:pt x="3156" y="3517"/>
                  </a:lnTo>
                  <a:lnTo>
                    <a:pt x="3225" y="3295"/>
                  </a:lnTo>
                  <a:lnTo>
                    <a:pt x="3303" y="3076"/>
                  </a:lnTo>
                  <a:lnTo>
                    <a:pt x="3391" y="2863"/>
                  </a:lnTo>
                  <a:lnTo>
                    <a:pt x="3489" y="2655"/>
                  </a:lnTo>
                  <a:lnTo>
                    <a:pt x="3597" y="2453"/>
                  </a:lnTo>
                  <a:lnTo>
                    <a:pt x="3713" y="2256"/>
                  </a:lnTo>
                  <a:lnTo>
                    <a:pt x="3837" y="2065"/>
                  </a:lnTo>
                  <a:lnTo>
                    <a:pt x="3971" y="1882"/>
                  </a:lnTo>
                  <a:lnTo>
                    <a:pt x="4113" y="1704"/>
                  </a:lnTo>
                  <a:lnTo>
                    <a:pt x="4262" y="1535"/>
                  </a:lnTo>
                  <a:lnTo>
                    <a:pt x="4419" y="1371"/>
                  </a:lnTo>
                  <a:lnTo>
                    <a:pt x="4583" y="1216"/>
                  </a:lnTo>
                  <a:lnTo>
                    <a:pt x="4754" y="1069"/>
                  </a:lnTo>
                  <a:lnTo>
                    <a:pt x="4932" y="930"/>
                  </a:lnTo>
                  <a:lnTo>
                    <a:pt x="5117" y="800"/>
                  </a:lnTo>
                  <a:lnTo>
                    <a:pt x="5307" y="677"/>
                  </a:lnTo>
                  <a:lnTo>
                    <a:pt x="5503" y="565"/>
                  </a:lnTo>
                  <a:lnTo>
                    <a:pt x="5705" y="462"/>
                  </a:lnTo>
                  <a:lnTo>
                    <a:pt x="5912" y="368"/>
                  </a:lnTo>
                  <a:lnTo>
                    <a:pt x="6124" y="284"/>
                  </a:lnTo>
                  <a:lnTo>
                    <a:pt x="6342" y="211"/>
                  </a:lnTo>
                  <a:lnTo>
                    <a:pt x="6563" y="147"/>
                  </a:lnTo>
                  <a:lnTo>
                    <a:pt x="6788" y="95"/>
                  </a:lnTo>
                  <a:lnTo>
                    <a:pt x="7018" y="54"/>
                  </a:lnTo>
                  <a:lnTo>
                    <a:pt x="7250" y="25"/>
                  </a:lnTo>
                  <a:lnTo>
                    <a:pt x="7487" y="6"/>
                  </a:lnTo>
                  <a:lnTo>
                    <a:pt x="7726" y="0"/>
                  </a:lnTo>
                  <a:close/>
                  <a:moveTo>
                    <a:pt x="9156" y="9528"/>
                  </a:moveTo>
                  <a:lnTo>
                    <a:pt x="9148" y="9515"/>
                  </a:lnTo>
                  <a:lnTo>
                    <a:pt x="9141" y="9503"/>
                  </a:lnTo>
                  <a:lnTo>
                    <a:pt x="9134" y="9491"/>
                  </a:lnTo>
                  <a:lnTo>
                    <a:pt x="9127" y="9478"/>
                  </a:lnTo>
                  <a:lnTo>
                    <a:pt x="9106" y="9484"/>
                  </a:lnTo>
                  <a:lnTo>
                    <a:pt x="9086" y="9491"/>
                  </a:lnTo>
                  <a:lnTo>
                    <a:pt x="9065" y="9498"/>
                  </a:lnTo>
                  <a:lnTo>
                    <a:pt x="9045" y="9503"/>
                  </a:lnTo>
                  <a:lnTo>
                    <a:pt x="9023" y="9509"/>
                  </a:lnTo>
                  <a:lnTo>
                    <a:pt x="9003" y="9515"/>
                  </a:lnTo>
                  <a:lnTo>
                    <a:pt x="8982" y="9521"/>
                  </a:lnTo>
                  <a:lnTo>
                    <a:pt x="8961" y="9528"/>
                  </a:lnTo>
                  <a:lnTo>
                    <a:pt x="9156" y="9528"/>
                  </a:lnTo>
                  <a:close/>
                  <a:moveTo>
                    <a:pt x="6492" y="9528"/>
                  </a:moveTo>
                  <a:lnTo>
                    <a:pt x="6464" y="9519"/>
                  </a:lnTo>
                  <a:lnTo>
                    <a:pt x="6435" y="9511"/>
                  </a:lnTo>
                  <a:lnTo>
                    <a:pt x="6408" y="9503"/>
                  </a:lnTo>
                  <a:lnTo>
                    <a:pt x="6379" y="9495"/>
                  </a:lnTo>
                  <a:lnTo>
                    <a:pt x="6376" y="9503"/>
                  </a:lnTo>
                  <a:lnTo>
                    <a:pt x="6372" y="9511"/>
                  </a:lnTo>
                  <a:lnTo>
                    <a:pt x="6368" y="9519"/>
                  </a:lnTo>
                  <a:lnTo>
                    <a:pt x="6364" y="9528"/>
                  </a:lnTo>
                  <a:lnTo>
                    <a:pt x="6492" y="9528"/>
                  </a:lnTo>
                  <a:close/>
                </a:path>
              </a:pathLst>
            </a:custGeom>
            <a:solidFill>
              <a:srgbClr val="0070C0"/>
            </a:solidFill>
            <a:ln w="9525">
              <a:noFill/>
              <a:round/>
              <a:headEnd/>
              <a:tailEnd/>
            </a:ln>
          </p:spPr>
          <p:txBody>
            <a:bodyPr vert="horz" wrap="square" lIns="104238" tIns="52120" rIns="104238" bIns="52120" numCol="1" anchor="t" anchorCtr="0" compatLnSpc="1">
              <a:prstTxWarp prst="textNoShape">
                <a:avLst/>
              </a:prstTxWarp>
            </a:bodyPr>
            <a:lstStyle/>
            <a:p>
              <a:endParaRPr lang="zh-CN" altLang="en-US" sz="1824">
                <a:solidFill>
                  <a:schemeClr val="tx2"/>
                </a:solidFill>
                <a:latin typeface="微软雅黑" panose="020B0503020204020204" pitchFamily="34" charset="-122"/>
                <a:ea typeface="微软雅黑" panose="020B0503020204020204" pitchFamily="34" charset="-122"/>
                <a:cs typeface="Arial" pitchFamily="34" charset="0"/>
              </a:endParaRPr>
            </a:p>
          </p:txBody>
        </p:sp>
        <p:sp>
          <p:nvSpPr>
            <p:cNvPr id="238" name="Text Box 96"/>
            <p:cNvSpPr txBox="1">
              <a:spLocks noChangeArrowheads="1"/>
            </p:cNvSpPr>
            <p:nvPr/>
          </p:nvSpPr>
          <p:spPr bwMode="auto">
            <a:xfrm>
              <a:off x="6446037" y="4550685"/>
              <a:ext cx="507123" cy="276857"/>
            </a:xfrm>
            <a:prstGeom prst="rect">
              <a:avLst/>
            </a:prstGeom>
            <a:noFill/>
            <a:ln w="19050" algn="ctr">
              <a:noFill/>
              <a:miter lim="800000"/>
              <a:headEnd/>
              <a:tailEnd/>
            </a:ln>
            <a:effectLst/>
          </p:spPr>
          <p:txBody>
            <a:bodyPr wrap="none" lIns="104113" tIns="52064" rIns="104113" bIns="52064">
              <a:spAutoFit/>
            </a:bodyPr>
            <a:lstStyle/>
            <a:p>
              <a:pPr algn="ctr">
                <a:spcBef>
                  <a:spcPct val="50000"/>
                </a:spcBef>
              </a:pPr>
              <a:r>
                <a:rPr lang="zh-CN" altLang="en-US" sz="1368" dirty="0">
                  <a:solidFill>
                    <a:schemeClr val="tx2"/>
                  </a:solidFill>
                  <a:latin typeface="微软雅黑" panose="020B0503020204020204" pitchFamily="34" charset="-122"/>
                  <a:ea typeface="微软雅黑" panose="020B0503020204020204" pitchFamily="34" charset="-122"/>
                </a:rPr>
                <a:t>互联网资源</a:t>
              </a:r>
            </a:p>
          </p:txBody>
        </p:sp>
      </p:grpSp>
      <p:sp>
        <p:nvSpPr>
          <p:cNvPr id="253" name="矩形 252"/>
          <p:cNvSpPr>
            <a:spLocks noChangeArrowheads="1"/>
          </p:cNvSpPr>
          <p:nvPr/>
        </p:nvSpPr>
        <p:spPr bwMode="auto">
          <a:xfrm>
            <a:off x="4704149" y="1043859"/>
            <a:ext cx="959100" cy="328391"/>
          </a:xfrm>
          <a:prstGeom prst="rect">
            <a:avLst/>
          </a:prstGeom>
          <a:solidFill>
            <a:srgbClr val="99CCFF"/>
          </a:solidFill>
          <a:ln w="9525" algn="ctr">
            <a:solidFill>
              <a:schemeClr val="bg1"/>
            </a:solidFill>
            <a:miter lim="800000"/>
            <a:headEnd/>
            <a:tailEn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54" dirty="0">
                <a:solidFill>
                  <a:schemeClr val="tx2"/>
                </a:solidFill>
                <a:latin typeface="微软雅黑" pitchFamily="34" charset="-122"/>
                <a:ea typeface="微软雅黑" pitchFamily="34" charset="-122"/>
              </a:rPr>
              <a:t>政府热线</a:t>
            </a:r>
            <a:endParaRPr lang="en-US" altLang="zh-CN" sz="1254" dirty="0">
              <a:solidFill>
                <a:schemeClr val="tx2"/>
              </a:solidFill>
              <a:latin typeface="微软雅黑" pitchFamily="34" charset="-122"/>
              <a:ea typeface="微软雅黑" pitchFamily="34" charset="-122"/>
            </a:endParaRPr>
          </a:p>
        </p:txBody>
      </p:sp>
      <p:sp>
        <p:nvSpPr>
          <p:cNvPr id="254" name="矩形 253"/>
          <p:cNvSpPr>
            <a:spLocks noChangeArrowheads="1"/>
          </p:cNvSpPr>
          <p:nvPr/>
        </p:nvSpPr>
        <p:spPr bwMode="auto">
          <a:xfrm>
            <a:off x="3113611" y="1043858"/>
            <a:ext cx="1508439" cy="328392"/>
          </a:xfrm>
          <a:prstGeom prst="rect">
            <a:avLst/>
          </a:prstGeom>
          <a:solidFill>
            <a:srgbClr val="99CCFF"/>
          </a:solidFill>
          <a:ln w="9525" algn="ctr">
            <a:solidFill>
              <a:schemeClr val="bg1"/>
            </a:solidFill>
            <a:miter lim="800000"/>
            <a:headEnd/>
            <a:tailEn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1254" dirty="0">
                <a:solidFill>
                  <a:schemeClr val="tx2"/>
                </a:solidFill>
                <a:latin typeface="微软雅黑" pitchFamily="34" charset="-122"/>
                <a:ea typeface="微软雅黑" pitchFamily="34" charset="-122"/>
              </a:rPr>
              <a:t>PC/</a:t>
            </a:r>
            <a:r>
              <a:rPr lang="zh-CN" altLang="en-US" sz="1254" dirty="0">
                <a:solidFill>
                  <a:schemeClr val="tx2"/>
                </a:solidFill>
                <a:latin typeface="微软雅黑" pitchFamily="34" charset="-122"/>
                <a:ea typeface="微软雅黑" pitchFamily="34" charset="-122"/>
              </a:rPr>
              <a:t>移动客户端</a:t>
            </a:r>
          </a:p>
        </p:txBody>
      </p:sp>
      <p:pic>
        <p:nvPicPr>
          <p:cNvPr id="255" name="Picture 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56299" y="1023354"/>
            <a:ext cx="603319" cy="369400"/>
          </a:xfrm>
          <a:prstGeom prst="rect">
            <a:avLst/>
          </a:prstGeom>
          <a:noFill/>
          <a:ln w="9525">
            <a:solidFill>
              <a:schemeClr val="bg1"/>
            </a:solidFill>
            <a:miter lim="800000"/>
            <a:headEnd/>
            <a:tailEnd/>
          </a:ln>
        </p:spPr>
      </p:pic>
      <p:pic>
        <p:nvPicPr>
          <p:cNvPr id="256" name="Picture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126437" y="1023354"/>
            <a:ext cx="495542" cy="369400"/>
          </a:xfrm>
          <a:prstGeom prst="rect">
            <a:avLst/>
          </a:prstGeom>
          <a:noFill/>
          <a:ln w="9525">
            <a:solidFill>
              <a:schemeClr val="bg1"/>
            </a:solidFill>
            <a:miter lim="800000"/>
            <a:headEnd/>
            <a:tailEnd/>
          </a:ln>
        </p:spPr>
      </p:pic>
      <p:pic>
        <p:nvPicPr>
          <p:cNvPr id="257" name="Picture 2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93711" y="1023354"/>
            <a:ext cx="596273" cy="369400"/>
          </a:xfrm>
          <a:prstGeom prst="rect">
            <a:avLst/>
          </a:prstGeom>
          <a:noFill/>
          <a:ln w="9525">
            <a:solidFill>
              <a:schemeClr val="bg1"/>
            </a:solidFill>
            <a:miter lim="800000"/>
            <a:headEnd/>
            <a:tailEnd/>
          </a:ln>
        </p:spPr>
      </p:pic>
      <p:sp>
        <p:nvSpPr>
          <p:cNvPr id="258" name="矩形 257"/>
          <p:cNvSpPr>
            <a:spLocks noChangeArrowheads="1"/>
          </p:cNvSpPr>
          <p:nvPr/>
        </p:nvSpPr>
        <p:spPr bwMode="auto">
          <a:xfrm>
            <a:off x="1355178" y="1043858"/>
            <a:ext cx="1624912" cy="328392"/>
          </a:xfrm>
          <a:prstGeom prst="rect">
            <a:avLst/>
          </a:prstGeom>
          <a:solidFill>
            <a:srgbClr val="99CCFF"/>
          </a:solidFill>
          <a:ln w="9525" algn="ctr">
            <a:solidFill>
              <a:schemeClr val="bg1"/>
            </a:solidFill>
            <a:miter lim="800000"/>
            <a:headEnd/>
            <a:tailEn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54" dirty="0">
                <a:solidFill>
                  <a:schemeClr val="tx2"/>
                </a:solidFill>
                <a:latin typeface="微软雅黑" pitchFamily="34" charset="-122"/>
                <a:ea typeface="微软雅黑" pitchFamily="34" charset="-122"/>
              </a:rPr>
              <a:t>对内</a:t>
            </a:r>
            <a:r>
              <a:rPr lang="en-US" altLang="zh-CN" sz="1254" dirty="0">
                <a:solidFill>
                  <a:schemeClr val="tx2"/>
                </a:solidFill>
                <a:latin typeface="微软雅黑" pitchFamily="34" charset="-122"/>
                <a:ea typeface="微软雅黑" pitchFamily="34" charset="-122"/>
              </a:rPr>
              <a:t>/</a:t>
            </a:r>
            <a:r>
              <a:rPr lang="zh-CN" altLang="en-US" sz="1254" dirty="0">
                <a:solidFill>
                  <a:schemeClr val="tx2"/>
                </a:solidFill>
                <a:latin typeface="微软雅黑" pitchFamily="34" charset="-122"/>
                <a:ea typeface="微软雅黑" pitchFamily="34" charset="-122"/>
              </a:rPr>
              <a:t>对外门户网站</a:t>
            </a:r>
          </a:p>
        </p:txBody>
      </p:sp>
      <p:sp>
        <p:nvSpPr>
          <p:cNvPr id="259" name="十字形 258"/>
          <p:cNvSpPr/>
          <p:nvPr/>
        </p:nvSpPr>
        <p:spPr>
          <a:xfrm>
            <a:off x="5849071" y="1084907"/>
            <a:ext cx="333638" cy="246294"/>
          </a:xfrm>
          <a:prstGeom prst="plus">
            <a:avLst/>
          </a:prstGeom>
          <a:solidFill>
            <a:srgbClr val="CCFF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52">
              <a:solidFill>
                <a:schemeClr val="tx2"/>
              </a:solidFill>
            </a:endParaRPr>
          </a:p>
        </p:txBody>
      </p:sp>
      <p:sp>
        <p:nvSpPr>
          <p:cNvPr id="262" name="圆角矩形 226"/>
          <p:cNvSpPr/>
          <p:nvPr/>
        </p:nvSpPr>
        <p:spPr bwMode="auto">
          <a:xfrm>
            <a:off x="542394" y="879662"/>
            <a:ext cx="7988797" cy="656784"/>
          </a:xfrm>
          <a:prstGeom prst="roundRect">
            <a:avLst>
              <a:gd name="adj" fmla="val 13273"/>
            </a:avLst>
          </a:prstGeom>
          <a:noFill/>
          <a:ln w="19050">
            <a:solidFill>
              <a:srgbClr val="000000">
                <a:lumMod val="50000"/>
                <a:lumOff val="50000"/>
              </a:srgbClr>
            </a:solidFill>
          </a:ln>
          <a:effectLst/>
        </p:spPr>
        <p:txBody>
          <a:bodyPr lIns="82089" tIns="30775" rIns="30775" bIns="30775" anchor="ctr"/>
          <a:lstStyle/>
          <a:p>
            <a:pPr defTabSz="781451">
              <a:buClr>
                <a:srgbClr val="CC9900"/>
              </a:buClr>
            </a:pPr>
            <a:r>
              <a:rPr lang="zh-CN" altLang="en-US" sz="1254" b="1" kern="0" dirty="0">
                <a:solidFill>
                  <a:schemeClr val="tx2"/>
                </a:solidFill>
                <a:latin typeface="微软雅黑" pitchFamily="34" charset="-122"/>
                <a:ea typeface="微软雅黑" pitchFamily="34" charset="-122"/>
              </a:rPr>
              <a:t>服务</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门户</a:t>
            </a:r>
            <a:endParaRPr lang="zh-CN" altLang="en-US" sz="1368" b="1" kern="0" dirty="0">
              <a:solidFill>
                <a:schemeClr val="tx2"/>
              </a:solidFill>
              <a:latin typeface="微软雅黑" pitchFamily="34" charset="-122"/>
              <a:ea typeface="微软雅黑" pitchFamily="34" charset="-122"/>
            </a:endParaRPr>
          </a:p>
        </p:txBody>
      </p:sp>
      <p:sp>
        <p:nvSpPr>
          <p:cNvPr id="276" name="椭圆 275"/>
          <p:cNvSpPr/>
          <p:nvPr/>
        </p:nvSpPr>
        <p:spPr bwMode="auto">
          <a:xfrm>
            <a:off x="1643477" y="5148758"/>
            <a:ext cx="5090077" cy="246294"/>
          </a:xfrm>
          <a:prstGeom prst="ellipse">
            <a:avLst/>
          </a:prstGeom>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104977" tIns="0" rIns="104977" bIns="0" numCol="1" rtlCol="0" anchor="ctr" anchorCtr="0" compatLnSpc="1">
            <a:prstTxWarp prst="textNoShape">
              <a:avLst/>
            </a:prstTxWarp>
            <a:noAutofit/>
          </a:bodyPr>
          <a:lstStyle/>
          <a:p>
            <a:pPr algn="ctr" defTabSz="1042507" eaLnBrk="0" fontAlgn="base" hangingPunct="0">
              <a:lnSpc>
                <a:spcPct val="125000"/>
              </a:lnSpc>
              <a:spcBef>
                <a:spcPct val="50000"/>
              </a:spcBef>
              <a:spcAft>
                <a:spcPct val="0"/>
              </a:spcAft>
              <a:buClr>
                <a:srgbClr val="FF0000"/>
              </a:buClr>
            </a:pPr>
            <a:r>
              <a:rPr lang="zh-CN" altLang="en-US" sz="1254" dirty="0">
                <a:solidFill>
                  <a:schemeClr val="tx2"/>
                </a:solidFill>
                <a:latin typeface="微软雅黑" pitchFamily="34" charset="-122"/>
                <a:ea typeface="微软雅黑" pitchFamily="34" charset="-122"/>
              </a:rPr>
              <a:t>传输网资源</a:t>
            </a:r>
          </a:p>
        </p:txBody>
      </p:sp>
      <p:sp>
        <p:nvSpPr>
          <p:cNvPr id="76" name="圆角矩形 89"/>
          <p:cNvSpPr/>
          <p:nvPr/>
        </p:nvSpPr>
        <p:spPr bwMode="auto">
          <a:xfrm>
            <a:off x="541920" y="3286573"/>
            <a:ext cx="6214678" cy="1395666"/>
          </a:xfrm>
          <a:prstGeom prst="roundRect">
            <a:avLst>
              <a:gd name="adj" fmla="val 11058"/>
            </a:avLst>
          </a:prstGeom>
          <a:solidFill>
            <a:schemeClr val="tx1">
              <a:lumMod val="60000"/>
              <a:lumOff val="40000"/>
            </a:schemeClr>
          </a:solidFill>
          <a:ln/>
          <a:extLst/>
        </p:spPr>
        <p:style>
          <a:lnRef idx="1">
            <a:schemeClr val="dk1"/>
          </a:lnRef>
          <a:fillRef idx="3">
            <a:schemeClr val="dk1"/>
          </a:fillRef>
          <a:effectRef idx="2">
            <a:schemeClr val="dk1"/>
          </a:effectRef>
          <a:fontRef idx="minor">
            <a:schemeClr val="lt1"/>
          </a:fontRef>
        </p:style>
        <p:txBody>
          <a:bodyPr lIns="82089" tIns="30775" rIns="30775" bIns="30775" anchor="ctr"/>
          <a:lstStyle/>
          <a:p>
            <a:pPr defTabSz="781451">
              <a:buClr>
                <a:srgbClr val="CC9900"/>
              </a:buClr>
            </a:pPr>
            <a:r>
              <a:rPr lang="zh-CN" altLang="en-US" sz="1254" b="1" kern="0" dirty="0">
                <a:solidFill>
                  <a:schemeClr val="tx2"/>
                </a:solidFill>
                <a:latin typeface="微软雅黑" pitchFamily="34" charset="-122"/>
                <a:ea typeface="微软雅黑" pitchFamily="34" charset="-122"/>
              </a:rPr>
              <a:t>基础</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云服务</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资源</a:t>
            </a:r>
            <a:endParaRPr lang="en-US" altLang="zh-CN" sz="1254" b="1" kern="0" dirty="0">
              <a:solidFill>
                <a:schemeClr val="tx2"/>
              </a:solidFill>
              <a:latin typeface="微软雅黑" pitchFamily="34" charset="-122"/>
              <a:ea typeface="微软雅黑" pitchFamily="34" charset="-122"/>
            </a:endParaRPr>
          </a:p>
        </p:txBody>
      </p:sp>
      <p:sp>
        <p:nvSpPr>
          <p:cNvPr id="137" name="圆角矩形 94"/>
          <p:cNvSpPr/>
          <p:nvPr/>
        </p:nvSpPr>
        <p:spPr bwMode="auto">
          <a:xfrm>
            <a:off x="1294549" y="3342604"/>
            <a:ext cx="5205593" cy="246293"/>
          </a:xfrm>
          <a:prstGeom prst="roundRect">
            <a:avLst>
              <a:gd name="adj" fmla="val 10870"/>
            </a:avLst>
          </a:prstGeom>
          <a:solidFill>
            <a:srgbClr val="9BE5FF"/>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781451">
              <a:lnSpc>
                <a:spcPct val="150000"/>
              </a:lnSpc>
              <a:buClr>
                <a:srgbClr val="CC9900"/>
              </a:buClr>
              <a:defRPr/>
            </a:pPr>
            <a:r>
              <a:rPr lang="zh-CN" altLang="en-US" sz="1140" kern="0" dirty="0">
                <a:solidFill>
                  <a:schemeClr val="tx2"/>
                </a:solidFill>
                <a:latin typeface="微软雅黑" panose="020B0503020204020204" pitchFamily="34" charset="-122"/>
                <a:ea typeface="微软雅黑" panose="020B0503020204020204" pitchFamily="34" charset="-122"/>
              </a:rPr>
              <a:t>云管平台及云门户</a:t>
            </a:r>
          </a:p>
        </p:txBody>
      </p:sp>
      <p:cxnSp>
        <p:nvCxnSpPr>
          <p:cNvPr id="142" name="直接连接符 42"/>
          <p:cNvCxnSpPr>
            <a:cxnSpLocks noChangeShapeType="1"/>
          </p:cNvCxnSpPr>
          <p:nvPr/>
        </p:nvCxnSpPr>
        <p:spPr bwMode="auto">
          <a:xfrm>
            <a:off x="3593620" y="3939800"/>
            <a:ext cx="761835" cy="0"/>
          </a:xfrm>
          <a:prstGeom prst="line">
            <a:avLst/>
          </a:prstGeom>
          <a:noFill/>
          <a:ln w="9525" algn="ctr">
            <a:solidFill>
              <a:srgbClr val="000000"/>
            </a:solidFill>
            <a:prstDash val="dash"/>
            <a:round/>
            <a:headEnd/>
            <a:tailEnd/>
          </a:ln>
        </p:spPr>
      </p:cxnSp>
      <p:sp>
        <p:nvSpPr>
          <p:cNvPr id="145" name="Freeform 378"/>
          <p:cNvSpPr>
            <a:spLocks/>
          </p:cNvSpPr>
          <p:nvPr/>
        </p:nvSpPr>
        <p:spPr bwMode="auto">
          <a:xfrm>
            <a:off x="3682876" y="3754996"/>
            <a:ext cx="519577" cy="170811"/>
          </a:xfrm>
          <a:custGeom>
            <a:avLst/>
            <a:gdLst>
              <a:gd name="T0" fmla="*/ 210 w 449"/>
              <a:gd name="T1" fmla="*/ 0 h 299"/>
              <a:gd name="T2" fmla="*/ 230 w 449"/>
              <a:gd name="T3" fmla="*/ 2 h 299"/>
              <a:gd name="T4" fmla="*/ 251 w 449"/>
              <a:gd name="T5" fmla="*/ 7 h 299"/>
              <a:gd name="T6" fmla="*/ 270 w 449"/>
              <a:gd name="T7" fmla="*/ 14 h 299"/>
              <a:gd name="T8" fmla="*/ 287 w 449"/>
              <a:gd name="T9" fmla="*/ 24 h 299"/>
              <a:gd name="T10" fmla="*/ 303 w 449"/>
              <a:gd name="T11" fmla="*/ 36 h 299"/>
              <a:gd name="T12" fmla="*/ 316 w 449"/>
              <a:gd name="T13" fmla="*/ 51 h 299"/>
              <a:gd name="T14" fmla="*/ 328 w 449"/>
              <a:gd name="T15" fmla="*/ 68 h 299"/>
              <a:gd name="T16" fmla="*/ 337 w 449"/>
              <a:gd name="T17" fmla="*/ 86 h 299"/>
              <a:gd name="T18" fmla="*/ 341 w 449"/>
              <a:gd name="T19" fmla="*/ 86 h 299"/>
              <a:gd name="T20" fmla="*/ 353 w 449"/>
              <a:gd name="T21" fmla="*/ 86 h 299"/>
              <a:gd name="T22" fmla="*/ 373 w 449"/>
              <a:gd name="T23" fmla="*/ 91 h 299"/>
              <a:gd name="T24" fmla="*/ 392 w 449"/>
              <a:gd name="T25" fmla="*/ 99 h 299"/>
              <a:gd name="T26" fmla="*/ 409 w 449"/>
              <a:gd name="T27" fmla="*/ 110 h 299"/>
              <a:gd name="T28" fmla="*/ 424 w 449"/>
              <a:gd name="T29" fmla="*/ 125 h 299"/>
              <a:gd name="T30" fmla="*/ 435 w 449"/>
              <a:gd name="T31" fmla="*/ 142 h 299"/>
              <a:gd name="T32" fmla="*/ 444 w 449"/>
              <a:gd name="T33" fmla="*/ 161 h 299"/>
              <a:gd name="T34" fmla="*/ 448 w 449"/>
              <a:gd name="T35" fmla="*/ 181 h 299"/>
              <a:gd name="T36" fmla="*/ 449 w 449"/>
              <a:gd name="T37" fmla="*/ 193 h 299"/>
              <a:gd name="T38" fmla="*/ 447 w 449"/>
              <a:gd name="T39" fmla="*/ 214 h 299"/>
              <a:gd name="T40" fmla="*/ 440 w 449"/>
              <a:gd name="T41" fmla="*/ 234 h 299"/>
              <a:gd name="T42" fmla="*/ 431 w 449"/>
              <a:gd name="T43" fmla="*/ 252 h 299"/>
              <a:gd name="T44" fmla="*/ 417 w 449"/>
              <a:gd name="T45" fmla="*/ 268 h 299"/>
              <a:gd name="T46" fmla="*/ 401 w 449"/>
              <a:gd name="T47" fmla="*/ 281 h 299"/>
              <a:gd name="T48" fmla="*/ 383 w 449"/>
              <a:gd name="T49" fmla="*/ 291 h 299"/>
              <a:gd name="T50" fmla="*/ 363 w 449"/>
              <a:gd name="T51" fmla="*/ 297 h 299"/>
              <a:gd name="T52" fmla="*/ 341 w 449"/>
              <a:gd name="T53" fmla="*/ 299 h 299"/>
              <a:gd name="T54" fmla="*/ 88 w 449"/>
              <a:gd name="T55" fmla="*/ 299 h 299"/>
              <a:gd name="T56" fmla="*/ 70 w 449"/>
              <a:gd name="T57" fmla="*/ 298 h 299"/>
              <a:gd name="T58" fmla="*/ 54 w 449"/>
              <a:gd name="T59" fmla="*/ 292 h 299"/>
              <a:gd name="T60" fmla="*/ 38 w 449"/>
              <a:gd name="T61" fmla="*/ 284 h 299"/>
              <a:gd name="T62" fmla="*/ 26 w 449"/>
              <a:gd name="T63" fmla="*/ 273 h 299"/>
              <a:gd name="T64" fmla="*/ 14 w 449"/>
              <a:gd name="T65" fmla="*/ 260 h 299"/>
              <a:gd name="T66" fmla="*/ 6 w 449"/>
              <a:gd name="T67" fmla="*/ 245 h 299"/>
              <a:gd name="T68" fmla="*/ 1 w 449"/>
              <a:gd name="T69" fmla="*/ 229 h 299"/>
              <a:gd name="T70" fmla="*/ 0 w 449"/>
              <a:gd name="T71" fmla="*/ 211 h 299"/>
              <a:gd name="T72" fmla="*/ 0 w 449"/>
              <a:gd name="T73" fmla="*/ 203 h 299"/>
              <a:gd name="T74" fmla="*/ 2 w 449"/>
              <a:gd name="T75" fmla="*/ 187 h 299"/>
              <a:gd name="T76" fmla="*/ 8 w 449"/>
              <a:gd name="T77" fmla="*/ 172 h 299"/>
              <a:gd name="T78" fmla="*/ 21 w 449"/>
              <a:gd name="T79" fmla="*/ 153 h 299"/>
              <a:gd name="T80" fmla="*/ 44 w 449"/>
              <a:gd name="T81" fmla="*/ 133 h 299"/>
              <a:gd name="T82" fmla="*/ 58 w 449"/>
              <a:gd name="T83" fmla="*/ 127 h 299"/>
              <a:gd name="T84" fmla="*/ 73 w 449"/>
              <a:gd name="T85" fmla="*/ 122 h 299"/>
              <a:gd name="T86" fmla="*/ 75 w 449"/>
              <a:gd name="T87" fmla="*/ 110 h 299"/>
              <a:gd name="T88" fmla="*/ 83 w 449"/>
              <a:gd name="T89" fmla="*/ 86 h 299"/>
              <a:gd name="T90" fmla="*/ 95 w 449"/>
              <a:gd name="T91" fmla="*/ 64 h 299"/>
              <a:gd name="T92" fmla="*/ 109 w 449"/>
              <a:gd name="T93" fmla="*/ 44 h 299"/>
              <a:gd name="T94" fmla="*/ 128 w 449"/>
              <a:gd name="T95" fmla="*/ 28 h 299"/>
              <a:gd name="T96" fmla="*/ 148 w 449"/>
              <a:gd name="T97" fmla="*/ 15 h 299"/>
              <a:gd name="T98" fmla="*/ 172 w 449"/>
              <a:gd name="T99" fmla="*/ 6 h 299"/>
              <a:gd name="T100" fmla="*/ 197 w 449"/>
              <a:gd name="T101" fmla="*/ 1 h 299"/>
              <a:gd name="T102" fmla="*/ 210 w 449"/>
              <a:gd name="T103"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9" h="299">
                <a:moveTo>
                  <a:pt x="210" y="0"/>
                </a:moveTo>
                <a:lnTo>
                  <a:pt x="210" y="0"/>
                </a:lnTo>
                <a:lnTo>
                  <a:pt x="220" y="1"/>
                </a:lnTo>
                <a:lnTo>
                  <a:pt x="230" y="2"/>
                </a:lnTo>
                <a:lnTo>
                  <a:pt x="241" y="4"/>
                </a:lnTo>
                <a:lnTo>
                  <a:pt x="251" y="7"/>
                </a:lnTo>
                <a:lnTo>
                  <a:pt x="260" y="10"/>
                </a:lnTo>
                <a:lnTo>
                  <a:pt x="270" y="14"/>
                </a:lnTo>
                <a:lnTo>
                  <a:pt x="278" y="19"/>
                </a:lnTo>
                <a:lnTo>
                  <a:pt x="287" y="24"/>
                </a:lnTo>
                <a:lnTo>
                  <a:pt x="295" y="31"/>
                </a:lnTo>
                <a:lnTo>
                  <a:pt x="303" y="36"/>
                </a:lnTo>
                <a:lnTo>
                  <a:pt x="310" y="44"/>
                </a:lnTo>
                <a:lnTo>
                  <a:pt x="316" y="51"/>
                </a:lnTo>
                <a:lnTo>
                  <a:pt x="322" y="59"/>
                </a:lnTo>
                <a:lnTo>
                  <a:pt x="328" y="68"/>
                </a:lnTo>
                <a:lnTo>
                  <a:pt x="332" y="77"/>
                </a:lnTo>
                <a:lnTo>
                  <a:pt x="337" y="86"/>
                </a:lnTo>
                <a:lnTo>
                  <a:pt x="337" y="86"/>
                </a:lnTo>
                <a:lnTo>
                  <a:pt x="341" y="86"/>
                </a:lnTo>
                <a:lnTo>
                  <a:pt x="341" y="86"/>
                </a:lnTo>
                <a:lnTo>
                  <a:pt x="353" y="86"/>
                </a:lnTo>
                <a:lnTo>
                  <a:pt x="363" y="87"/>
                </a:lnTo>
                <a:lnTo>
                  <a:pt x="373" y="91"/>
                </a:lnTo>
                <a:lnTo>
                  <a:pt x="383" y="94"/>
                </a:lnTo>
                <a:lnTo>
                  <a:pt x="392" y="99"/>
                </a:lnTo>
                <a:lnTo>
                  <a:pt x="401" y="104"/>
                </a:lnTo>
                <a:lnTo>
                  <a:pt x="409" y="110"/>
                </a:lnTo>
                <a:lnTo>
                  <a:pt x="417" y="117"/>
                </a:lnTo>
                <a:lnTo>
                  <a:pt x="424" y="125"/>
                </a:lnTo>
                <a:lnTo>
                  <a:pt x="431" y="133"/>
                </a:lnTo>
                <a:lnTo>
                  <a:pt x="435" y="142"/>
                </a:lnTo>
                <a:lnTo>
                  <a:pt x="440" y="151"/>
                </a:lnTo>
                <a:lnTo>
                  <a:pt x="444" y="161"/>
                </a:lnTo>
                <a:lnTo>
                  <a:pt x="447" y="171"/>
                </a:lnTo>
                <a:lnTo>
                  <a:pt x="448" y="181"/>
                </a:lnTo>
                <a:lnTo>
                  <a:pt x="449" y="193"/>
                </a:lnTo>
                <a:lnTo>
                  <a:pt x="449" y="193"/>
                </a:lnTo>
                <a:lnTo>
                  <a:pt x="448" y="204"/>
                </a:lnTo>
                <a:lnTo>
                  <a:pt x="447" y="214"/>
                </a:lnTo>
                <a:lnTo>
                  <a:pt x="444" y="224"/>
                </a:lnTo>
                <a:lnTo>
                  <a:pt x="440" y="234"/>
                </a:lnTo>
                <a:lnTo>
                  <a:pt x="435" y="243"/>
                </a:lnTo>
                <a:lnTo>
                  <a:pt x="431" y="252"/>
                </a:lnTo>
                <a:lnTo>
                  <a:pt x="424" y="260"/>
                </a:lnTo>
                <a:lnTo>
                  <a:pt x="417" y="268"/>
                </a:lnTo>
                <a:lnTo>
                  <a:pt x="409" y="275"/>
                </a:lnTo>
                <a:lnTo>
                  <a:pt x="401" y="281"/>
                </a:lnTo>
                <a:lnTo>
                  <a:pt x="392" y="286"/>
                </a:lnTo>
                <a:lnTo>
                  <a:pt x="383" y="291"/>
                </a:lnTo>
                <a:lnTo>
                  <a:pt x="373" y="294"/>
                </a:lnTo>
                <a:lnTo>
                  <a:pt x="363" y="297"/>
                </a:lnTo>
                <a:lnTo>
                  <a:pt x="353" y="299"/>
                </a:lnTo>
                <a:lnTo>
                  <a:pt x="341" y="299"/>
                </a:lnTo>
                <a:lnTo>
                  <a:pt x="88" y="299"/>
                </a:lnTo>
                <a:lnTo>
                  <a:pt x="88" y="299"/>
                </a:lnTo>
                <a:lnTo>
                  <a:pt x="79" y="299"/>
                </a:lnTo>
                <a:lnTo>
                  <a:pt x="70" y="298"/>
                </a:lnTo>
                <a:lnTo>
                  <a:pt x="62" y="295"/>
                </a:lnTo>
                <a:lnTo>
                  <a:pt x="54" y="292"/>
                </a:lnTo>
                <a:lnTo>
                  <a:pt x="46" y="289"/>
                </a:lnTo>
                <a:lnTo>
                  <a:pt x="38" y="284"/>
                </a:lnTo>
                <a:lnTo>
                  <a:pt x="31" y="279"/>
                </a:lnTo>
                <a:lnTo>
                  <a:pt x="26" y="273"/>
                </a:lnTo>
                <a:lnTo>
                  <a:pt x="20" y="267"/>
                </a:lnTo>
                <a:lnTo>
                  <a:pt x="14" y="260"/>
                </a:lnTo>
                <a:lnTo>
                  <a:pt x="10" y="252"/>
                </a:lnTo>
                <a:lnTo>
                  <a:pt x="6" y="245"/>
                </a:lnTo>
                <a:lnTo>
                  <a:pt x="3" y="237"/>
                </a:lnTo>
                <a:lnTo>
                  <a:pt x="1" y="229"/>
                </a:lnTo>
                <a:lnTo>
                  <a:pt x="0" y="220"/>
                </a:lnTo>
                <a:lnTo>
                  <a:pt x="0" y="211"/>
                </a:lnTo>
                <a:lnTo>
                  <a:pt x="0" y="211"/>
                </a:lnTo>
                <a:lnTo>
                  <a:pt x="0" y="203"/>
                </a:lnTo>
                <a:lnTo>
                  <a:pt x="1" y="194"/>
                </a:lnTo>
                <a:lnTo>
                  <a:pt x="2" y="187"/>
                </a:lnTo>
                <a:lnTo>
                  <a:pt x="5" y="179"/>
                </a:lnTo>
                <a:lnTo>
                  <a:pt x="8" y="172"/>
                </a:lnTo>
                <a:lnTo>
                  <a:pt x="12" y="165"/>
                </a:lnTo>
                <a:lnTo>
                  <a:pt x="21" y="153"/>
                </a:lnTo>
                <a:lnTo>
                  <a:pt x="31" y="142"/>
                </a:lnTo>
                <a:lnTo>
                  <a:pt x="44" y="133"/>
                </a:lnTo>
                <a:lnTo>
                  <a:pt x="51" y="129"/>
                </a:lnTo>
                <a:lnTo>
                  <a:pt x="58" y="127"/>
                </a:lnTo>
                <a:lnTo>
                  <a:pt x="66" y="125"/>
                </a:lnTo>
                <a:lnTo>
                  <a:pt x="73" y="122"/>
                </a:lnTo>
                <a:lnTo>
                  <a:pt x="73" y="122"/>
                </a:lnTo>
                <a:lnTo>
                  <a:pt x="75" y="110"/>
                </a:lnTo>
                <a:lnTo>
                  <a:pt x="79" y="97"/>
                </a:lnTo>
                <a:lnTo>
                  <a:pt x="83" y="86"/>
                </a:lnTo>
                <a:lnTo>
                  <a:pt x="88" y="75"/>
                </a:lnTo>
                <a:lnTo>
                  <a:pt x="95" y="64"/>
                </a:lnTo>
                <a:lnTo>
                  <a:pt x="101" y="53"/>
                </a:lnTo>
                <a:lnTo>
                  <a:pt x="109" y="44"/>
                </a:lnTo>
                <a:lnTo>
                  <a:pt x="118" y="35"/>
                </a:lnTo>
                <a:lnTo>
                  <a:pt x="128" y="28"/>
                </a:lnTo>
                <a:lnTo>
                  <a:pt x="138" y="21"/>
                </a:lnTo>
                <a:lnTo>
                  <a:pt x="148" y="15"/>
                </a:lnTo>
                <a:lnTo>
                  <a:pt x="159" y="10"/>
                </a:lnTo>
                <a:lnTo>
                  <a:pt x="172" y="6"/>
                </a:lnTo>
                <a:lnTo>
                  <a:pt x="184" y="2"/>
                </a:lnTo>
                <a:lnTo>
                  <a:pt x="197" y="1"/>
                </a:lnTo>
                <a:lnTo>
                  <a:pt x="210" y="0"/>
                </a:lnTo>
                <a:lnTo>
                  <a:pt x="210" y="0"/>
                </a:lnTo>
                <a:close/>
              </a:path>
            </a:pathLst>
          </a:custGeom>
          <a:solidFill>
            <a:srgbClr val="9BE5FF"/>
          </a:solidFill>
          <a:ln>
            <a:solidFill>
              <a:srgbClr val="FFFFFF">
                <a:lumMod val="65000"/>
              </a:srgbClr>
            </a:solidFill>
          </a:ln>
          <a:extLst/>
        </p:spPr>
        <p:txBody>
          <a:bodyPr lIns="0" tIns="0" rIns="0" bIns="0" anchor="b"/>
          <a:lstStyle/>
          <a:p>
            <a:pPr algn="ctr" defTabSz="781451">
              <a:defRPr/>
            </a:pPr>
            <a:endParaRPr lang="zh-CN" altLang="en-US" sz="1112" b="1" kern="0" dirty="0">
              <a:solidFill>
                <a:schemeClr val="tx2"/>
              </a:solidFill>
              <a:latin typeface="微软雅黑" pitchFamily="34" charset="-122"/>
              <a:ea typeface="微软雅黑" pitchFamily="34" charset="-122"/>
            </a:endParaRPr>
          </a:p>
        </p:txBody>
      </p:sp>
      <p:grpSp>
        <p:nvGrpSpPr>
          <p:cNvPr id="4" name="组合 306"/>
          <p:cNvGrpSpPr/>
          <p:nvPr/>
        </p:nvGrpSpPr>
        <p:grpSpPr>
          <a:xfrm>
            <a:off x="1295070" y="3649962"/>
            <a:ext cx="2308120" cy="945382"/>
            <a:chOff x="1699739" y="3273382"/>
            <a:chExt cx="1708649" cy="829193"/>
          </a:xfrm>
        </p:grpSpPr>
        <p:sp>
          <p:nvSpPr>
            <p:cNvPr id="141" name="圆角矩形 90"/>
            <p:cNvSpPr/>
            <p:nvPr/>
          </p:nvSpPr>
          <p:spPr bwMode="auto">
            <a:xfrm>
              <a:off x="1699739" y="3273382"/>
              <a:ext cx="1708649" cy="829193"/>
            </a:xfrm>
            <a:prstGeom prst="roundRect">
              <a:avLst>
                <a:gd name="adj" fmla="val 3850"/>
              </a:avLst>
            </a:prstGeom>
            <a:solidFill>
              <a:schemeClr val="accent3">
                <a:lumMod val="95000"/>
              </a:schemeClr>
            </a:solidFill>
            <a:ln>
              <a:noFill/>
            </a:ln>
            <a:effectLst/>
            <a:extLst/>
          </p:spPr>
          <p:txBody>
            <a:bodyPr lIns="0" tIns="0" rIns="0" bIns="0" anchor="b"/>
            <a:lstStyle/>
            <a:p>
              <a:pPr algn="ctr" defTabSz="781451">
                <a:buClr>
                  <a:srgbClr val="CC9900"/>
                </a:buClr>
                <a:defRPr/>
              </a:pPr>
              <a:r>
                <a:rPr lang="zh-CN" altLang="en-US" sz="1026" kern="0" dirty="0">
                  <a:solidFill>
                    <a:schemeClr val="tx2"/>
                  </a:solidFill>
                  <a:latin typeface="微软雅黑" pitchFamily="34" charset="-122"/>
                  <a:ea typeface="微软雅黑" pitchFamily="34" charset="-122"/>
                </a:rPr>
                <a:t>政务数据中心 </a:t>
              </a:r>
              <a:endParaRPr lang="en-US" altLang="zh-CN" sz="1026" kern="0" dirty="0">
                <a:solidFill>
                  <a:schemeClr val="tx2"/>
                </a:solidFill>
                <a:latin typeface="微软雅黑" pitchFamily="34" charset="-122"/>
                <a:ea typeface="微软雅黑" pitchFamily="34" charset="-122"/>
              </a:endParaRPr>
            </a:p>
          </p:txBody>
        </p:sp>
        <p:sp>
          <p:nvSpPr>
            <p:cNvPr id="143" name="圆角矩形 93"/>
            <p:cNvSpPr/>
            <p:nvPr/>
          </p:nvSpPr>
          <p:spPr bwMode="auto">
            <a:xfrm>
              <a:off x="2198126" y="3300171"/>
              <a:ext cx="1165268" cy="279691"/>
            </a:xfrm>
            <a:prstGeom prst="roundRect">
              <a:avLst>
                <a:gd name="adj" fmla="val 10870"/>
              </a:avLst>
            </a:prstGeom>
            <a:solidFill>
              <a:srgbClr val="9BE5FF"/>
            </a:solidFill>
            <a:ln w="9525" cap="flat" cmpd="sng" algn="ctr">
              <a:noFill/>
              <a:prstDash val="solid"/>
              <a:round/>
              <a:headEnd type="none" w="med" len="med"/>
              <a:tailEnd type="none" w="med" len="med"/>
            </a:ln>
            <a:effectLst/>
          </p:spPr>
          <p:txBody>
            <a:bodyPr lIns="0" tIns="0" rIns="0" bIns="0" anchor="ctr"/>
            <a:lstStyle/>
            <a:p>
              <a:pPr algn="ctr" defTabSz="781451">
                <a:buClr>
                  <a:srgbClr val="CC9900"/>
                </a:buClr>
                <a:defRPr/>
              </a:pPr>
              <a:r>
                <a:rPr lang="zh-CN" altLang="en-US" sz="1026" b="1" kern="0" dirty="0">
                  <a:solidFill>
                    <a:schemeClr val="tx2"/>
                  </a:solidFill>
                  <a:latin typeface="微软雅黑" pitchFamily="34" charset="-122"/>
                  <a:ea typeface="微软雅黑" pitchFamily="34" charset="-122"/>
                </a:rPr>
                <a:t>虚拟资源池</a:t>
              </a:r>
              <a:endParaRPr lang="en-US" altLang="zh-CN" sz="1026" b="1" kern="0" dirty="0">
                <a:solidFill>
                  <a:schemeClr val="tx2"/>
                </a:solidFill>
                <a:latin typeface="微软雅黑" pitchFamily="34" charset="-122"/>
                <a:ea typeface="微软雅黑" pitchFamily="34" charset="-122"/>
              </a:endParaRPr>
            </a:p>
            <a:p>
              <a:pPr algn="ctr" defTabSz="781451">
                <a:buClr>
                  <a:srgbClr val="CC9900"/>
                </a:buClr>
                <a:defRPr/>
              </a:pPr>
              <a:r>
                <a:rPr lang="zh-CN" altLang="en-US" sz="1026" kern="0" dirty="0">
                  <a:solidFill>
                    <a:schemeClr val="tx2"/>
                  </a:solidFill>
                  <a:latin typeface="微软雅黑" pitchFamily="34" charset="-122"/>
                  <a:ea typeface="微软雅黑" pitchFamily="34" charset="-122"/>
                </a:rPr>
                <a:t>计算</a:t>
              </a:r>
              <a:r>
                <a:rPr lang="en-US" altLang="zh-CN" sz="1026" kern="0" dirty="0">
                  <a:solidFill>
                    <a:schemeClr val="tx2"/>
                  </a:solidFill>
                  <a:latin typeface="微软雅黑" pitchFamily="34" charset="-122"/>
                  <a:ea typeface="微软雅黑" pitchFamily="34" charset="-122"/>
                </a:rPr>
                <a:t>/</a:t>
              </a:r>
              <a:r>
                <a:rPr lang="zh-CN" altLang="en-US" sz="1026" kern="0" dirty="0">
                  <a:solidFill>
                    <a:schemeClr val="tx2"/>
                  </a:solidFill>
                  <a:latin typeface="微软雅黑" pitchFamily="34" charset="-122"/>
                  <a:ea typeface="微软雅黑" pitchFamily="34" charset="-122"/>
                </a:rPr>
                <a:t>存储</a:t>
              </a:r>
              <a:r>
                <a:rPr lang="en-US" altLang="zh-CN" sz="1026" kern="0" dirty="0">
                  <a:solidFill>
                    <a:schemeClr val="tx2"/>
                  </a:solidFill>
                  <a:latin typeface="微软雅黑" pitchFamily="34" charset="-122"/>
                  <a:ea typeface="微软雅黑" pitchFamily="34" charset="-122"/>
                </a:rPr>
                <a:t>/</a:t>
              </a:r>
              <a:r>
                <a:rPr lang="zh-CN" altLang="en-US" sz="1026" kern="0" dirty="0">
                  <a:solidFill>
                    <a:schemeClr val="tx2"/>
                  </a:solidFill>
                  <a:latin typeface="微软雅黑" pitchFamily="34" charset="-122"/>
                  <a:ea typeface="微软雅黑" pitchFamily="34" charset="-122"/>
                </a:rPr>
                <a:t>网络</a:t>
              </a:r>
            </a:p>
          </p:txBody>
        </p:sp>
        <p:sp>
          <p:nvSpPr>
            <p:cNvPr id="146" name="圆角矩形 100"/>
            <p:cNvSpPr/>
            <p:nvPr/>
          </p:nvSpPr>
          <p:spPr bwMode="auto">
            <a:xfrm>
              <a:off x="1725539" y="3304440"/>
              <a:ext cx="435400" cy="278997"/>
            </a:xfrm>
            <a:prstGeom prst="roundRect">
              <a:avLst>
                <a:gd name="adj" fmla="val 10870"/>
              </a:avLst>
            </a:prstGeom>
            <a:solidFill>
              <a:srgbClr val="9BE5FF"/>
            </a:solidFill>
            <a:ln w="9525" cap="flat" cmpd="sng" algn="ctr">
              <a:noFill/>
              <a:prstDash val="solid"/>
              <a:round/>
              <a:headEnd type="none" w="med" len="med"/>
              <a:tailEnd type="none" w="med" len="med"/>
            </a:ln>
            <a:effectLst/>
          </p:spPr>
          <p:txBody>
            <a:bodyPr vert="horz" lIns="0" tIns="0" rIns="0" bIns="0" anchor="ctr"/>
            <a:lstStyle/>
            <a:p>
              <a:pPr algn="ctr" defTabSz="781451">
                <a:buClr>
                  <a:srgbClr val="CC9900"/>
                </a:buClr>
                <a:defRPr/>
              </a:pPr>
              <a:r>
                <a:rPr lang="zh-CN" altLang="en-US" sz="1026" b="1" kern="0" dirty="0">
                  <a:solidFill>
                    <a:schemeClr val="tx2"/>
                  </a:solidFill>
                  <a:latin typeface="微软雅黑" pitchFamily="34" charset="-122"/>
                  <a:ea typeface="微软雅黑" pitchFamily="34" charset="-122"/>
                </a:rPr>
                <a:t>物理</a:t>
              </a:r>
              <a:endParaRPr lang="en-US" altLang="zh-CN" sz="1026" b="1" kern="0" dirty="0">
                <a:solidFill>
                  <a:schemeClr val="tx2"/>
                </a:solidFill>
                <a:latin typeface="微软雅黑" pitchFamily="34" charset="-122"/>
                <a:ea typeface="微软雅黑" pitchFamily="34" charset="-122"/>
              </a:endParaRPr>
            </a:p>
            <a:p>
              <a:pPr algn="ctr" defTabSz="781451">
                <a:buClr>
                  <a:srgbClr val="CC9900"/>
                </a:buClr>
                <a:defRPr/>
              </a:pPr>
              <a:r>
                <a:rPr lang="zh-CN" altLang="en-US" sz="1026" b="1" kern="0" dirty="0">
                  <a:solidFill>
                    <a:schemeClr val="tx2"/>
                  </a:solidFill>
                  <a:latin typeface="微软雅黑" pitchFamily="34" charset="-122"/>
                  <a:ea typeface="微软雅黑" pitchFamily="34" charset="-122"/>
                </a:rPr>
                <a:t>资源池</a:t>
              </a:r>
            </a:p>
          </p:txBody>
        </p:sp>
        <p:sp>
          <p:nvSpPr>
            <p:cNvPr id="149" name="圆角矩形 98"/>
            <p:cNvSpPr/>
            <p:nvPr/>
          </p:nvSpPr>
          <p:spPr bwMode="auto">
            <a:xfrm>
              <a:off x="1725537" y="3651871"/>
              <a:ext cx="1621610" cy="239522"/>
            </a:xfrm>
            <a:prstGeom prst="roundRect">
              <a:avLst>
                <a:gd name="adj" fmla="val 10870"/>
              </a:avLst>
            </a:prstGeom>
            <a:solidFill>
              <a:srgbClr val="92D050"/>
            </a:solidFill>
            <a:ln w="9525" cap="flat" cmpd="sng" algn="ctr">
              <a:noFill/>
              <a:prstDash val="solid"/>
              <a:round/>
              <a:headEnd type="none" w="med" len="med"/>
              <a:tailEnd type="none" w="med" len="med"/>
            </a:ln>
            <a:effectLst/>
          </p:spPr>
          <p:txBody>
            <a:bodyPr lIns="0" tIns="0" rIns="0" bIns="0" anchor="ctr"/>
            <a:lstStyle/>
            <a:p>
              <a:pPr algn="ctr" defTabSz="781451">
                <a:spcBef>
                  <a:spcPts val="513"/>
                </a:spcBef>
                <a:buClr>
                  <a:srgbClr val="CC9900"/>
                </a:buClr>
                <a:defRPr/>
              </a:pPr>
              <a:r>
                <a:rPr lang="zh-CN" altLang="en-US" sz="1197" kern="0" dirty="0">
                  <a:solidFill>
                    <a:schemeClr val="tx2"/>
                  </a:solidFill>
                  <a:latin typeface="微软雅黑" panose="020B0503020204020204" pitchFamily="34" charset="-122"/>
                  <a:ea typeface="微软雅黑" panose="020B0503020204020204" pitchFamily="34" charset="-122"/>
                </a:rPr>
                <a:t>绿色机房</a:t>
              </a:r>
            </a:p>
          </p:txBody>
        </p:sp>
      </p:grpSp>
      <p:grpSp>
        <p:nvGrpSpPr>
          <p:cNvPr id="5" name="组合 305"/>
          <p:cNvGrpSpPr/>
          <p:nvPr/>
        </p:nvGrpSpPr>
        <p:grpSpPr>
          <a:xfrm>
            <a:off x="4277507" y="3649961"/>
            <a:ext cx="2308120" cy="945382"/>
            <a:chOff x="4499992" y="3273381"/>
            <a:chExt cx="1708649" cy="829193"/>
          </a:xfrm>
        </p:grpSpPr>
        <p:sp>
          <p:nvSpPr>
            <p:cNvPr id="150" name="圆角矩形 89"/>
            <p:cNvSpPr/>
            <p:nvPr/>
          </p:nvSpPr>
          <p:spPr bwMode="auto">
            <a:xfrm>
              <a:off x="4499992" y="3273381"/>
              <a:ext cx="1708649" cy="829193"/>
            </a:xfrm>
            <a:prstGeom prst="roundRect">
              <a:avLst>
                <a:gd name="adj" fmla="val 3850"/>
              </a:avLst>
            </a:prstGeom>
            <a:solidFill>
              <a:schemeClr val="accent3">
                <a:lumMod val="95000"/>
              </a:schemeClr>
            </a:solidFill>
            <a:ln>
              <a:noFill/>
            </a:ln>
            <a:effectLst/>
            <a:extLst/>
          </p:spPr>
          <p:txBody>
            <a:bodyPr lIns="0" tIns="0" rIns="0" bIns="0" anchor="b"/>
            <a:lstStyle/>
            <a:p>
              <a:pPr algn="ctr" defTabSz="781451">
                <a:buClr>
                  <a:srgbClr val="CC9900"/>
                </a:buClr>
                <a:defRPr/>
              </a:pPr>
              <a:r>
                <a:rPr lang="zh-CN" altLang="en-US" sz="1026" kern="0" dirty="0">
                  <a:solidFill>
                    <a:schemeClr val="tx2"/>
                  </a:solidFill>
                  <a:latin typeface="微软雅黑" pitchFamily="34" charset="-122"/>
                  <a:ea typeface="微软雅黑" pitchFamily="34" charset="-122"/>
                </a:rPr>
                <a:t>统一灾备数据中心</a:t>
              </a:r>
              <a:endParaRPr lang="en-US" altLang="zh-CN" sz="1026" kern="0" dirty="0">
                <a:solidFill>
                  <a:schemeClr val="tx2"/>
                </a:solidFill>
                <a:latin typeface="微软雅黑" pitchFamily="34" charset="-122"/>
                <a:ea typeface="微软雅黑" pitchFamily="34" charset="-122"/>
              </a:endParaRPr>
            </a:p>
          </p:txBody>
        </p:sp>
        <p:sp>
          <p:nvSpPr>
            <p:cNvPr id="151" name="圆角矩形 98"/>
            <p:cNvSpPr/>
            <p:nvPr/>
          </p:nvSpPr>
          <p:spPr bwMode="auto">
            <a:xfrm>
              <a:off x="4534921" y="3300171"/>
              <a:ext cx="1159488" cy="279691"/>
            </a:xfrm>
            <a:prstGeom prst="roundRect">
              <a:avLst>
                <a:gd name="adj" fmla="val 10870"/>
              </a:avLst>
            </a:prstGeom>
            <a:solidFill>
              <a:srgbClr val="9BE5FF"/>
            </a:solidFill>
            <a:ln w="9525" cap="flat" cmpd="sng" algn="ctr">
              <a:noFill/>
              <a:prstDash val="solid"/>
              <a:round/>
              <a:headEnd type="none" w="med" len="med"/>
              <a:tailEnd type="none" w="med" len="med"/>
            </a:ln>
            <a:effectLst/>
          </p:spPr>
          <p:txBody>
            <a:bodyPr lIns="0" tIns="0" rIns="0" bIns="0" anchor="ctr"/>
            <a:lstStyle/>
            <a:p>
              <a:pPr algn="ctr" defTabSz="781451">
                <a:buClr>
                  <a:srgbClr val="CC9900"/>
                </a:buClr>
                <a:defRPr/>
              </a:pPr>
              <a:r>
                <a:rPr lang="zh-CN" altLang="en-US" sz="1026" b="1" kern="0" dirty="0">
                  <a:solidFill>
                    <a:schemeClr val="tx2"/>
                  </a:solidFill>
                  <a:latin typeface="微软雅黑" pitchFamily="34" charset="-122"/>
                  <a:ea typeface="微软雅黑" pitchFamily="34" charset="-122"/>
                </a:rPr>
                <a:t>虚拟资源池</a:t>
              </a:r>
              <a:endParaRPr lang="en-US" altLang="zh-CN" sz="1026" b="1" kern="0" dirty="0">
                <a:solidFill>
                  <a:schemeClr val="tx2"/>
                </a:solidFill>
                <a:latin typeface="微软雅黑" pitchFamily="34" charset="-122"/>
                <a:ea typeface="微软雅黑" pitchFamily="34" charset="-122"/>
              </a:endParaRPr>
            </a:p>
            <a:p>
              <a:pPr algn="ctr" defTabSz="781451">
                <a:buClr>
                  <a:srgbClr val="CC9900"/>
                </a:buClr>
                <a:defRPr/>
              </a:pPr>
              <a:r>
                <a:rPr lang="zh-CN" altLang="en-US" sz="1026" kern="0" dirty="0">
                  <a:solidFill>
                    <a:schemeClr val="tx2"/>
                  </a:solidFill>
                  <a:latin typeface="微软雅黑" pitchFamily="34" charset="-122"/>
                  <a:ea typeface="微软雅黑" pitchFamily="34" charset="-122"/>
                </a:rPr>
                <a:t>计算</a:t>
              </a:r>
              <a:r>
                <a:rPr lang="en-US" altLang="zh-CN" sz="1026" kern="0" dirty="0">
                  <a:solidFill>
                    <a:schemeClr val="tx2"/>
                  </a:solidFill>
                  <a:latin typeface="微软雅黑" pitchFamily="34" charset="-122"/>
                  <a:ea typeface="微软雅黑" pitchFamily="34" charset="-122"/>
                </a:rPr>
                <a:t>/</a:t>
              </a:r>
              <a:r>
                <a:rPr lang="zh-CN" altLang="en-US" sz="1026" kern="0" dirty="0">
                  <a:solidFill>
                    <a:schemeClr val="tx2"/>
                  </a:solidFill>
                  <a:latin typeface="微软雅黑" pitchFamily="34" charset="-122"/>
                  <a:ea typeface="微软雅黑" pitchFamily="34" charset="-122"/>
                </a:rPr>
                <a:t>存储</a:t>
              </a:r>
              <a:r>
                <a:rPr lang="en-US" altLang="zh-CN" sz="1026" kern="0" dirty="0">
                  <a:solidFill>
                    <a:schemeClr val="tx2"/>
                  </a:solidFill>
                  <a:latin typeface="微软雅黑" pitchFamily="34" charset="-122"/>
                  <a:ea typeface="微软雅黑" pitchFamily="34" charset="-122"/>
                </a:rPr>
                <a:t>/</a:t>
              </a:r>
              <a:r>
                <a:rPr lang="zh-CN" altLang="en-US" sz="1026" kern="0" dirty="0">
                  <a:solidFill>
                    <a:schemeClr val="tx2"/>
                  </a:solidFill>
                  <a:latin typeface="微软雅黑" pitchFamily="34" charset="-122"/>
                  <a:ea typeface="微软雅黑" pitchFamily="34" charset="-122"/>
                </a:rPr>
                <a:t>网络</a:t>
              </a:r>
            </a:p>
          </p:txBody>
        </p:sp>
        <p:sp>
          <p:nvSpPr>
            <p:cNvPr id="152" name="圆角矩形 101"/>
            <p:cNvSpPr/>
            <p:nvPr/>
          </p:nvSpPr>
          <p:spPr bwMode="auto">
            <a:xfrm>
              <a:off x="5741564" y="3300170"/>
              <a:ext cx="435399" cy="278997"/>
            </a:xfrm>
            <a:prstGeom prst="roundRect">
              <a:avLst>
                <a:gd name="adj" fmla="val 10870"/>
              </a:avLst>
            </a:prstGeom>
            <a:solidFill>
              <a:srgbClr val="9BE5FF"/>
            </a:solidFill>
            <a:ln w="9525" cap="flat" cmpd="sng" algn="ctr">
              <a:noFill/>
              <a:prstDash val="solid"/>
              <a:round/>
              <a:headEnd type="none" w="med" len="med"/>
              <a:tailEnd type="none" w="med" len="med"/>
            </a:ln>
            <a:effectLst/>
          </p:spPr>
          <p:txBody>
            <a:bodyPr vert="horz" lIns="0" tIns="0" rIns="0" bIns="0" anchor="ctr"/>
            <a:lstStyle/>
            <a:p>
              <a:pPr algn="ctr" defTabSz="875210">
                <a:buClr>
                  <a:srgbClr val="CC9900"/>
                </a:buClr>
                <a:defRPr/>
              </a:pPr>
              <a:r>
                <a:rPr lang="zh-CN" altLang="en-US" sz="1026" b="1" kern="0" dirty="0">
                  <a:solidFill>
                    <a:schemeClr val="tx2"/>
                  </a:solidFill>
                  <a:latin typeface="微软雅黑" pitchFamily="34" charset="-122"/>
                  <a:ea typeface="微软雅黑" pitchFamily="34" charset="-122"/>
                </a:rPr>
                <a:t>物理</a:t>
              </a:r>
              <a:endParaRPr lang="en-US" altLang="zh-CN" sz="1026" b="1" kern="0" dirty="0">
                <a:solidFill>
                  <a:schemeClr val="tx2"/>
                </a:solidFill>
                <a:latin typeface="微软雅黑" pitchFamily="34" charset="-122"/>
                <a:ea typeface="微软雅黑" pitchFamily="34" charset="-122"/>
              </a:endParaRPr>
            </a:p>
            <a:p>
              <a:pPr algn="ctr" defTabSz="875210">
                <a:buClr>
                  <a:srgbClr val="CC9900"/>
                </a:buClr>
                <a:defRPr/>
              </a:pPr>
              <a:r>
                <a:rPr lang="zh-CN" altLang="en-US" sz="1026" b="1" kern="0" dirty="0">
                  <a:solidFill>
                    <a:schemeClr val="tx2"/>
                  </a:solidFill>
                  <a:latin typeface="微软雅黑" pitchFamily="34" charset="-122"/>
                  <a:ea typeface="微软雅黑" pitchFamily="34" charset="-122"/>
                </a:rPr>
                <a:t>资源池</a:t>
              </a:r>
            </a:p>
          </p:txBody>
        </p:sp>
        <p:sp>
          <p:nvSpPr>
            <p:cNvPr id="153" name="圆角矩形 98"/>
            <p:cNvSpPr/>
            <p:nvPr/>
          </p:nvSpPr>
          <p:spPr bwMode="auto">
            <a:xfrm>
              <a:off x="4534921" y="3633338"/>
              <a:ext cx="1621610" cy="258053"/>
            </a:xfrm>
            <a:prstGeom prst="roundRect">
              <a:avLst>
                <a:gd name="adj" fmla="val 10870"/>
              </a:avLst>
            </a:prstGeom>
            <a:solidFill>
              <a:srgbClr val="92D050"/>
            </a:solidFill>
            <a:ln w="9525" cap="flat" cmpd="sng" algn="ctr">
              <a:noFill/>
              <a:prstDash val="solid"/>
              <a:round/>
              <a:headEnd type="none" w="med" len="med"/>
              <a:tailEnd type="none" w="med" len="med"/>
            </a:ln>
            <a:effectLst/>
          </p:spPr>
          <p:txBody>
            <a:bodyPr lIns="0" tIns="0" rIns="0" bIns="0" anchor="ctr"/>
            <a:lstStyle/>
            <a:p>
              <a:pPr algn="ctr" defTabSz="781451">
                <a:spcBef>
                  <a:spcPts val="513"/>
                </a:spcBef>
                <a:buClr>
                  <a:srgbClr val="CC9900"/>
                </a:buClr>
                <a:defRPr/>
              </a:pPr>
              <a:r>
                <a:rPr lang="zh-CN" altLang="en-US" sz="1197" kern="0" dirty="0">
                  <a:solidFill>
                    <a:schemeClr val="tx2"/>
                  </a:solidFill>
                  <a:latin typeface="微软雅黑" panose="020B0503020204020204" pitchFamily="34" charset="-122"/>
                  <a:ea typeface="微软雅黑" panose="020B0503020204020204" pitchFamily="34" charset="-122"/>
                </a:rPr>
                <a:t>绿色机房</a:t>
              </a:r>
            </a:p>
          </p:txBody>
        </p:sp>
      </p:grpSp>
      <p:sp>
        <p:nvSpPr>
          <p:cNvPr id="81" name="圆角矩形 226"/>
          <p:cNvSpPr/>
          <p:nvPr/>
        </p:nvSpPr>
        <p:spPr bwMode="auto">
          <a:xfrm>
            <a:off x="542414" y="2495224"/>
            <a:ext cx="6214185" cy="735321"/>
          </a:xfrm>
          <a:prstGeom prst="roundRect">
            <a:avLst>
              <a:gd name="adj" fmla="val 8054"/>
            </a:avLst>
          </a:prstGeom>
          <a:solidFill>
            <a:schemeClr val="bg1">
              <a:lumMod val="50000"/>
            </a:schemeClr>
          </a:solidFill>
          <a:ln/>
        </p:spPr>
        <p:style>
          <a:lnRef idx="1">
            <a:schemeClr val="accent3"/>
          </a:lnRef>
          <a:fillRef idx="3">
            <a:schemeClr val="accent3"/>
          </a:fillRef>
          <a:effectRef idx="2">
            <a:schemeClr val="accent3"/>
          </a:effectRef>
          <a:fontRef idx="minor">
            <a:schemeClr val="lt1"/>
          </a:fontRef>
        </p:style>
        <p:txBody>
          <a:bodyPr lIns="82089" tIns="30775" rIns="30775" bIns="30775" anchor="ctr"/>
          <a:lstStyle/>
          <a:p>
            <a:pPr defTabSz="781451">
              <a:buClr>
                <a:srgbClr val="CC9900"/>
              </a:buClr>
            </a:pPr>
            <a:r>
              <a:rPr lang="zh-CN" altLang="en-US" sz="1254" b="1" kern="0" dirty="0">
                <a:solidFill>
                  <a:schemeClr val="tx2"/>
                </a:solidFill>
                <a:latin typeface="微软雅黑" pitchFamily="34" charset="-122"/>
                <a:ea typeface="微软雅黑" pitchFamily="34" charset="-122"/>
              </a:rPr>
              <a:t>应用及</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数据支撑</a:t>
            </a:r>
            <a:endParaRPr lang="en-US" altLang="zh-CN" sz="1254" b="1" kern="0" dirty="0">
              <a:solidFill>
                <a:schemeClr val="tx2"/>
              </a:solidFill>
              <a:latin typeface="微软雅黑" pitchFamily="34" charset="-122"/>
              <a:ea typeface="微软雅黑" pitchFamily="34" charset="-122"/>
            </a:endParaRPr>
          </a:p>
          <a:p>
            <a:pPr defTabSz="781451">
              <a:buClr>
                <a:srgbClr val="CC9900"/>
              </a:buClr>
            </a:pPr>
            <a:r>
              <a:rPr lang="zh-CN" altLang="en-US" sz="1254" b="1" kern="0" dirty="0">
                <a:solidFill>
                  <a:schemeClr val="tx2"/>
                </a:solidFill>
                <a:latin typeface="微软雅黑" pitchFamily="34" charset="-122"/>
                <a:ea typeface="微软雅黑" pitchFamily="34" charset="-122"/>
              </a:rPr>
              <a:t>平台</a:t>
            </a:r>
            <a:endParaRPr lang="en-US" altLang="zh-CN" sz="1254" b="1" kern="0" dirty="0">
              <a:solidFill>
                <a:schemeClr val="tx2"/>
              </a:solidFill>
              <a:latin typeface="微软雅黑" pitchFamily="34" charset="-122"/>
              <a:ea typeface="微软雅黑" pitchFamily="34" charset="-122"/>
            </a:endParaRPr>
          </a:p>
        </p:txBody>
      </p:sp>
      <p:grpSp>
        <p:nvGrpSpPr>
          <p:cNvPr id="7" name="组合 301"/>
          <p:cNvGrpSpPr/>
          <p:nvPr/>
        </p:nvGrpSpPr>
        <p:grpSpPr>
          <a:xfrm>
            <a:off x="2487502" y="2621909"/>
            <a:ext cx="1059708" cy="419728"/>
            <a:chOff x="3739551" y="2397956"/>
            <a:chExt cx="892632" cy="368143"/>
          </a:xfrm>
        </p:grpSpPr>
        <p:sp>
          <p:nvSpPr>
            <p:cNvPr id="191" name="圆角矩形 190"/>
            <p:cNvSpPr/>
            <p:nvPr/>
          </p:nvSpPr>
          <p:spPr>
            <a:xfrm>
              <a:off x="3739551" y="2397956"/>
              <a:ext cx="892632" cy="368143"/>
            </a:xfrm>
            <a:prstGeom prst="roundRect">
              <a:avLst>
                <a:gd name="adj" fmla="val 5694"/>
              </a:avLst>
            </a:prstGeom>
            <a:solidFill>
              <a:schemeClr val="bg1"/>
            </a:solidFill>
            <a:ln w="635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25784" indent="-325784" eaLnBrk="0" hangingPunct="0">
                <a:defRPr/>
              </a:pPr>
              <a:endParaRPr lang="en-US" altLang="zh-CN" sz="1026" dirty="0">
                <a:solidFill>
                  <a:schemeClr val="tx2"/>
                </a:solidFill>
                <a:latin typeface="微软雅黑" panose="020B0503020204020204" pitchFamily="34" charset="-122"/>
                <a:ea typeface="微软雅黑" panose="020B0503020204020204" pitchFamily="34" charset="-122"/>
              </a:endParaRPr>
            </a:p>
          </p:txBody>
        </p:sp>
        <p:sp>
          <p:nvSpPr>
            <p:cNvPr id="192" name="矩形 191"/>
            <p:cNvSpPr/>
            <p:nvPr/>
          </p:nvSpPr>
          <p:spPr>
            <a:xfrm>
              <a:off x="4092561" y="2443565"/>
              <a:ext cx="521885" cy="276924"/>
            </a:xfrm>
            <a:prstGeom prst="rect">
              <a:avLst/>
            </a:prstGeom>
          </p:spPr>
          <p:txBody>
            <a:bodyPr wrap="square" lIns="0" tIns="0" rIns="0" bIns="0" anchor="ctr">
              <a:spAutoFit/>
            </a:bodyPr>
            <a:lstStyle/>
            <a:p>
              <a:r>
                <a:rPr lang="zh-CN" altLang="en-US" sz="1026" dirty="0">
                  <a:solidFill>
                    <a:schemeClr val="tx2"/>
                  </a:solidFill>
                  <a:latin typeface="微软雅黑" panose="020B0503020204020204" pitchFamily="34" charset="-122"/>
                  <a:ea typeface="微软雅黑" panose="020B0503020204020204" pitchFamily="34" charset="-122"/>
                </a:rPr>
                <a:t>共享交换服务</a:t>
              </a:r>
            </a:p>
          </p:txBody>
        </p:sp>
        <p:pic>
          <p:nvPicPr>
            <p:cNvPr id="193" name="Picture 8" descr="F:\PIC\16：10_PPT_pic\ICOS\gnome_session_switch.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05705" y="2442706"/>
              <a:ext cx="213400" cy="278643"/>
            </a:xfrm>
            <a:prstGeom prst="rect">
              <a:avLst/>
            </a:prstGeom>
            <a:noFill/>
          </p:spPr>
        </p:pic>
      </p:grpSp>
      <p:grpSp>
        <p:nvGrpSpPr>
          <p:cNvPr id="12" name="组合 11"/>
          <p:cNvGrpSpPr/>
          <p:nvPr/>
        </p:nvGrpSpPr>
        <p:grpSpPr>
          <a:xfrm>
            <a:off x="4715046" y="2631819"/>
            <a:ext cx="940345" cy="419731"/>
            <a:chOff x="1795478" y="2299670"/>
            <a:chExt cx="824775" cy="368145"/>
          </a:xfrm>
        </p:grpSpPr>
        <p:sp>
          <p:nvSpPr>
            <p:cNvPr id="264" name="圆角矩形 263"/>
            <p:cNvSpPr/>
            <p:nvPr/>
          </p:nvSpPr>
          <p:spPr>
            <a:xfrm>
              <a:off x="1795478" y="2299670"/>
              <a:ext cx="824775" cy="368145"/>
            </a:xfrm>
            <a:prstGeom prst="roundRect">
              <a:avLst>
                <a:gd name="adj" fmla="val 5694"/>
              </a:avLst>
            </a:prstGeom>
            <a:solidFill>
              <a:schemeClr val="bg1"/>
            </a:solidFill>
            <a:ln w="635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25784" indent="-325784" eaLnBrk="0" hangingPunct="0">
                <a:defRPr/>
              </a:pPr>
              <a:endParaRPr lang="en-US" altLang="zh-CN" sz="1026" dirty="0">
                <a:solidFill>
                  <a:schemeClr val="tx2"/>
                </a:solidFill>
                <a:latin typeface="微软雅黑" panose="020B0503020204020204" pitchFamily="34" charset="-122"/>
                <a:ea typeface="微软雅黑" panose="020B0503020204020204" pitchFamily="34" charset="-122"/>
              </a:endParaRPr>
            </a:p>
          </p:txBody>
        </p:sp>
        <p:sp>
          <p:nvSpPr>
            <p:cNvPr id="265" name="矩形 264"/>
            <p:cNvSpPr/>
            <p:nvPr/>
          </p:nvSpPr>
          <p:spPr>
            <a:xfrm>
              <a:off x="2170376" y="2345281"/>
              <a:ext cx="417743" cy="276923"/>
            </a:xfrm>
            <a:prstGeom prst="rect">
              <a:avLst/>
            </a:prstGeom>
          </p:spPr>
          <p:txBody>
            <a:bodyPr wrap="square" lIns="0" tIns="0" rIns="0" bIns="0" anchor="ctr">
              <a:spAutoFit/>
            </a:bodyPr>
            <a:lstStyle/>
            <a:p>
              <a:r>
                <a:rPr lang="zh-CN" altLang="en-US" sz="1026" dirty="0">
                  <a:solidFill>
                    <a:schemeClr val="tx2"/>
                  </a:solidFill>
                  <a:latin typeface="微软雅黑" panose="020B0503020204020204" pitchFamily="34" charset="-122"/>
                  <a:ea typeface="微软雅黑" panose="020B0503020204020204" pitchFamily="34" charset="-122"/>
                </a:rPr>
                <a:t>行业能力服务</a:t>
              </a:r>
            </a:p>
          </p:txBody>
        </p:sp>
        <p:pic>
          <p:nvPicPr>
            <p:cNvPr id="266" name="Picture 6" descr="F:\PIC\16：10_PPT_pic\ICOS\Internet-Real-icon.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860547" y="2323944"/>
              <a:ext cx="271585" cy="298297"/>
            </a:xfrm>
            <a:prstGeom prst="rect">
              <a:avLst/>
            </a:prstGeom>
            <a:noFill/>
          </p:spPr>
        </p:pic>
      </p:grpSp>
      <p:grpSp>
        <p:nvGrpSpPr>
          <p:cNvPr id="9" name="组合 302"/>
          <p:cNvGrpSpPr/>
          <p:nvPr/>
        </p:nvGrpSpPr>
        <p:grpSpPr>
          <a:xfrm>
            <a:off x="1420227" y="2621910"/>
            <a:ext cx="974416" cy="419731"/>
            <a:chOff x="2823546" y="2397955"/>
            <a:chExt cx="820787" cy="368145"/>
          </a:xfrm>
        </p:grpSpPr>
        <p:sp>
          <p:nvSpPr>
            <p:cNvPr id="269" name="圆角矩形 268"/>
            <p:cNvSpPr/>
            <p:nvPr/>
          </p:nvSpPr>
          <p:spPr>
            <a:xfrm>
              <a:off x="2823546" y="2397955"/>
              <a:ext cx="820787" cy="368145"/>
            </a:xfrm>
            <a:prstGeom prst="roundRect">
              <a:avLst>
                <a:gd name="adj" fmla="val 5694"/>
              </a:avLst>
            </a:prstGeom>
            <a:solidFill>
              <a:schemeClr val="bg1"/>
            </a:solidFill>
            <a:ln w="635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25784" indent="-325784" eaLnBrk="0" hangingPunct="0">
                <a:defRPr/>
              </a:pPr>
              <a:endParaRPr lang="en-US" altLang="zh-CN" sz="1026" dirty="0">
                <a:solidFill>
                  <a:schemeClr val="tx2"/>
                </a:solidFill>
                <a:latin typeface="微软雅黑" panose="020B0503020204020204" pitchFamily="34" charset="-122"/>
                <a:ea typeface="微软雅黑" panose="020B0503020204020204" pitchFamily="34" charset="-122"/>
              </a:endParaRPr>
            </a:p>
          </p:txBody>
        </p:sp>
        <p:pic>
          <p:nvPicPr>
            <p:cNvPr id="270" name="Picture 3"/>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880205" y="2438992"/>
              <a:ext cx="226930" cy="286071"/>
            </a:xfrm>
            <a:prstGeom prst="rect">
              <a:avLst/>
            </a:prstGeom>
            <a:noFill/>
            <a:ln w="9525">
              <a:noFill/>
              <a:miter lim="800000"/>
              <a:headEnd/>
              <a:tailEnd/>
            </a:ln>
          </p:spPr>
        </p:pic>
        <p:sp>
          <p:nvSpPr>
            <p:cNvPr id="271" name="矩形 270"/>
            <p:cNvSpPr/>
            <p:nvPr/>
          </p:nvSpPr>
          <p:spPr>
            <a:xfrm>
              <a:off x="3173763" y="2443565"/>
              <a:ext cx="366101" cy="276924"/>
            </a:xfrm>
            <a:prstGeom prst="rect">
              <a:avLst/>
            </a:prstGeom>
          </p:spPr>
          <p:txBody>
            <a:bodyPr wrap="square" lIns="0" tIns="0" rIns="0" bIns="0" anchor="ctr">
              <a:spAutoFit/>
            </a:bodyPr>
            <a:lstStyle/>
            <a:p>
              <a:r>
                <a:rPr lang="zh-CN" altLang="en-US" sz="1026" dirty="0">
                  <a:solidFill>
                    <a:schemeClr val="tx2"/>
                  </a:solidFill>
                  <a:latin typeface="微软雅黑" panose="020B0503020204020204" pitchFamily="34" charset="-122"/>
                  <a:ea typeface="微软雅黑" panose="020B0503020204020204" pitchFamily="34" charset="-122"/>
                </a:rPr>
                <a:t>数据库服务</a:t>
              </a:r>
            </a:p>
          </p:txBody>
        </p:sp>
      </p:grpSp>
      <p:grpSp>
        <p:nvGrpSpPr>
          <p:cNvPr id="10" name="组合 299"/>
          <p:cNvGrpSpPr/>
          <p:nvPr/>
        </p:nvGrpSpPr>
        <p:grpSpPr>
          <a:xfrm>
            <a:off x="5730768" y="2621909"/>
            <a:ext cx="940345" cy="419728"/>
            <a:chOff x="5652120" y="2397956"/>
            <a:chExt cx="792088" cy="368143"/>
          </a:xfrm>
        </p:grpSpPr>
        <p:sp>
          <p:nvSpPr>
            <p:cNvPr id="278" name="圆角矩形 277"/>
            <p:cNvSpPr/>
            <p:nvPr/>
          </p:nvSpPr>
          <p:spPr>
            <a:xfrm>
              <a:off x="5652120" y="2397956"/>
              <a:ext cx="792088" cy="368143"/>
            </a:xfrm>
            <a:prstGeom prst="roundRect">
              <a:avLst>
                <a:gd name="adj" fmla="val 5694"/>
              </a:avLst>
            </a:prstGeom>
            <a:solidFill>
              <a:schemeClr val="bg1"/>
            </a:solidFill>
            <a:ln w="635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25784" indent="-325784" eaLnBrk="0" hangingPunct="0">
                <a:defRPr/>
              </a:pPr>
              <a:endParaRPr lang="en-US" altLang="zh-CN" sz="1026" dirty="0">
                <a:solidFill>
                  <a:schemeClr val="tx2"/>
                </a:solidFill>
                <a:latin typeface="微软雅黑" panose="020B0503020204020204" pitchFamily="34" charset="-122"/>
                <a:ea typeface="微软雅黑" panose="020B0503020204020204" pitchFamily="34" charset="-122"/>
              </a:endParaRPr>
            </a:p>
          </p:txBody>
        </p:sp>
        <p:sp>
          <p:nvSpPr>
            <p:cNvPr id="280" name="矩形 279"/>
            <p:cNvSpPr/>
            <p:nvPr/>
          </p:nvSpPr>
          <p:spPr>
            <a:xfrm>
              <a:off x="6025280" y="2443565"/>
              <a:ext cx="389006" cy="276924"/>
            </a:xfrm>
            <a:prstGeom prst="rect">
              <a:avLst/>
            </a:prstGeom>
          </p:spPr>
          <p:txBody>
            <a:bodyPr wrap="square" lIns="0" tIns="0" rIns="0" bIns="0" anchor="ctr">
              <a:spAutoFit/>
            </a:bodyPr>
            <a:lstStyle/>
            <a:p>
              <a:r>
                <a:rPr lang="zh-CN" altLang="en-US" sz="1026" dirty="0">
                  <a:solidFill>
                    <a:schemeClr val="tx2"/>
                  </a:solidFill>
                  <a:latin typeface="微软雅黑" panose="020B0503020204020204" pitchFamily="34" charset="-122"/>
                  <a:ea typeface="微软雅黑" panose="020B0503020204020204" pitchFamily="34" charset="-122"/>
                </a:rPr>
                <a:t>应用支撑服务</a:t>
              </a:r>
            </a:p>
          </p:txBody>
        </p:sp>
        <p:pic>
          <p:nvPicPr>
            <p:cNvPr id="281" name="Picture 7" descr="F:\PIC\16：10_PPT_pic\ICOS\network_storage.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711421" y="2432880"/>
              <a:ext cx="251164" cy="298295"/>
            </a:xfrm>
            <a:prstGeom prst="rect">
              <a:avLst/>
            </a:prstGeom>
            <a:noFill/>
          </p:spPr>
        </p:pic>
      </p:grpSp>
      <p:grpSp>
        <p:nvGrpSpPr>
          <p:cNvPr id="11" name="组合 300"/>
          <p:cNvGrpSpPr/>
          <p:nvPr/>
        </p:nvGrpSpPr>
        <p:grpSpPr>
          <a:xfrm>
            <a:off x="3636874" y="2621907"/>
            <a:ext cx="984759" cy="419728"/>
            <a:chOff x="4727401" y="2397956"/>
            <a:chExt cx="829499" cy="368143"/>
          </a:xfrm>
        </p:grpSpPr>
        <p:sp>
          <p:nvSpPr>
            <p:cNvPr id="283" name="圆角矩形 282"/>
            <p:cNvSpPr/>
            <p:nvPr/>
          </p:nvSpPr>
          <p:spPr>
            <a:xfrm>
              <a:off x="4727401" y="2397956"/>
              <a:ext cx="829499" cy="368143"/>
            </a:xfrm>
            <a:prstGeom prst="roundRect">
              <a:avLst>
                <a:gd name="adj" fmla="val 5694"/>
              </a:avLst>
            </a:prstGeom>
            <a:solidFill>
              <a:schemeClr val="bg1"/>
            </a:solidFill>
            <a:ln w="635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25784" indent="-325784" eaLnBrk="0" hangingPunct="0">
                <a:defRPr/>
              </a:pPr>
              <a:endParaRPr lang="en-US" altLang="zh-CN" sz="1026" dirty="0">
                <a:solidFill>
                  <a:schemeClr val="tx2"/>
                </a:solidFill>
                <a:latin typeface="微软雅黑" panose="020B0503020204020204" pitchFamily="34" charset="-122"/>
                <a:ea typeface="微软雅黑" panose="020B0503020204020204" pitchFamily="34" charset="-122"/>
              </a:endParaRPr>
            </a:p>
          </p:txBody>
        </p:sp>
        <p:pic>
          <p:nvPicPr>
            <p:cNvPr id="284" name="Picture 10" descr="F:\PIC\16：10_PPT_pic\ICOS\Column-Chart-icon.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flipH="1">
              <a:off x="4758145" y="2464311"/>
              <a:ext cx="223551" cy="235432"/>
            </a:xfrm>
            <a:prstGeom prst="rect">
              <a:avLst/>
            </a:prstGeom>
            <a:noFill/>
          </p:spPr>
        </p:pic>
        <p:sp>
          <p:nvSpPr>
            <p:cNvPr id="285" name="矩形 284"/>
            <p:cNvSpPr/>
            <p:nvPr/>
          </p:nvSpPr>
          <p:spPr>
            <a:xfrm>
              <a:off x="5073064" y="2443565"/>
              <a:ext cx="363032" cy="276924"/>
            </a:xfrm>
            <a:prstGeom prst="rect">
              <a:avLst/>
            </a:prstGeom>
          </p:spPr>
          <p:txBody>
            <a:bodyPr wrap="square" lIns="0" tIns="0" rIns="0" bIns="0" anchor="ctr">
              <a:spAutoFit/>
            </a:bodyPr>
            <a:lstStyle/>
            <a:p>
              <a:r>
                <a:rPr lang="zh-CN" altLang="en-US" sz="1026" dirty="0">
                  <a:solidFill>
                    <a:schemeClr val="tx2"/>
                  </a:solidFill>
                  <a:latin typeface="微软雅黑" panose="020B0503020204020204" pitchFamily="34" charset="-122"/>
                  <a:ea typeface="微软雅黑" panose="020B0503020204020204" pitchFamily="34" charset="-122"/>
                </a:rPr>
                <a:t>大数据服务</a:t>
              </a:r>
            </a:p>
          </p:txBody>
        </p:sp>
      </p:grpSp>
      <p:sp>
        <p:nvSpPr>
          <p:cNvPr id="308" name="圆角矩形 89"/>
          <p:cNvSpPr/>
          <p:nvPr/>
        </p:nvSpPr>
        <p:spPr bwMode="auto">
          <a:xfrm>
            <a:off x="6838696" y="2521622"/>
            <a:ext cx="1641960" cy="2134548"/>
          </a:xfrm>
          <a:prstGeom prst="roundRect">
            <a:avLst>
              <a:gd name="adj" fmla="val 3499"/>
            </a:avLst>
          </a:prstGeom>
          <a:solidFill>
            <a:schemeClr val="tx1">
              <a:lumMod val="20000"/>
              <a:lumOff val="80000"/>
            </a:schemeClr>
          </a:solidFill>
          <a:ln/>
          <a:extLst/>
        </p:spPr>
        <p:style>
          <a:lnRef idx="1">
            <a:schemeClr val="accent2"/>
          </a:lnRef>
          <a:fillRef idx="2">
            <a:schemeClr val="accent2"/>
          </a:fillRef>
          <a:effectRef idx="1">
            <a:schemeClr val="accent2"/>
          </a:effectRef>
          <a:fontRef idx="minor">
            <a:schemeClr val="dk1"/>
          </a:fontRef>
        </p:style>
        <p:txBody>
          <a:bodyPr lIns="82089" tIns="30775" rIns="30775" bIns="30775" anchor="t"/>
          <a:lstStyle/>
          <a:p>
            <a:pPr algn="ctr" defTabSz="781451">
              <a:buClr>
                <a:srgbClr val="CC9900"/>
              </a:buClr>
            </a:pPr>
            <a:r>
              <a:rPr lang="zh-CN" altLang="en-US" sz="1368" b="1" kern="0" dirty="0">
                <a:solidFill>
                  <a:schemeClr val="tx2"/>
                </a:solidFill>
                <a:latin typeface="微软雅黑" pitchFamily="34" charset="-122"/>
                <a:ea typeface="微软雅黑" pitchFamily="34" charset="-122"/>
              </a:rPr>
              <a:t>云增值服务</a:t>
            </a:r>
            <a:endParaRPr lang="en-US" altLang="zh-CN" sz="1368" b="1" kern="0" dirty="0">
              <a:solidFill>
                <a:schemeClr val="tx2"/>
              </a:solidFill>
              <a:latin typeface="微软雅黑" pitchFamily="34" charset="-122"/>
              <a:ea typeface="微软雅黑" pitchFamily="34" charset="-122"/>
            </a:endParaRPr>
          </a:p>
        </p:txBody>
      </p:sp>
      <p:sp>
        <p:nvSpPr>
          <p:cNvPr id="310" name="圆角矩形 309"/>
          <p:cNvSpPr/>
          <p:nvPr/>
        </p:nvSpPr>
        <p:spPr bwMode="auto">
          <a:xfrm>
            <a:off x="7084990" y="2930951"/>
            <a:ext cx="1231470" cy="411652"/>
          </a:xfrm>
          <a:prstGeom prst="roundRect">
            <a:avLst/>
          </a:prstGeom>
          <a:solidFill>
            <a:sysClr val="window" lastClr="FFFFFF"/>
          </a:solidFill>
          <a:ln w="25400" cap="flat" cmpd="sng" algn="ctr">
            <a:solidFill>
              <a:srgbClr val="4F81BD"/>
            </a:solidFill>
            <a:prstDash val="solid"/>
          </a:ln>
          <a:effectLst/>
        </p:spPr>
        <p:txBody>
          <a:bodyPr lIns="90927" tIns="45465" rIns="90927" bIns="45465" anchor="ctr"/>
          <a:lstStyle/>
          <a:p>
            <a:pPr algn="ctr" defTabSz="680786" eaLnBrk="0" fontAlgn="base" hangingPunct="0">
              <a:spcBef>
                <a:spcPct val="0"/>
              </a:spcBef>
              <a:spcAft>
                <a:spcPct val="0"/>
              </a:spcAft>
              <a:defRPr/>
            </a:pPr>
            <a:r>
              <a:rPr lang="zh-CN" altLang="en-US" sz="1140" b="1" kern="0" dirty="0">
                <a:solidFill>
                  <a:schemeClr val="tx2"/>
                </a:solidFill>
                <a:latin typeface="微软雅黑" pitchFamily="34" charset="-122"/>
                <a:ea typeface="微软雅黑" pitchFamily="34" charset="-122"/>
              </a:rPr>
              <a:t>云迁移服务</a:t>
            </a:r>
          </a:p>
        </p:txBody>
      </p:sp>
      <p:sp>
        <p:nvSpPr>
          <p:cNvPr id="311" name="圆角矩形 310"/>
          <p:cNvSpPr/>
          <p:nvPr/>
        </p:nvSpPr>
        <p:spPr bwMode="auto">
          <a:xfrm>
            <a:off x="7084990" y="4081484"/>
            <a:ext cx="1231470" cy="410490"/>
          </a:xfrm>
          <a:prstGeom prst="roundRect">
            <a:avLst/>
          </a:prstGeom>
          <a:solidFill>
            <a:sysClr val="window" lastClr="FFFFFF"/>
          </a:solidFill>
          <a:ln w="25400" cap="flat" cmpd="sng" algn="ctr">
            <a:solidFill>
              <a:srgbClr val="4F81BD"/>
            </a:solidFill>
            <a:prstDash val="solid"/>
          </a:ln>
          <a:effectLst/>
        </p:spPr>
        <p:txBody>
          <a:bodyPr lIns="90927" tIns="45465" rIns="90927" bIns="45465" anchor="ctr"/>
          <a:lstStyle/>
          <a:p>
            <a:pPr algn="ctr" defTabSz="680786" eaLnBrk="0" fontAlgn="base" hangingPunct="0">
              <a:spcBef>
                <a:spcPct val="0"/>
              </a:spcBef>
              <a:spcAft>
                <a:spcPct val="0"/>
              </a:spcAft>
              <a:defRPr/>
            </a:pPr>
            <a:r>
              <a:rPr lang="zh-CN" altLang="en-US" sz="1140" b="1" kern="0" dirty="0">
                <a:solidFill>
                  <a:schemeClr val="tx2"/>
                </a:solidFill>
                <a:latin typeface="微软雅黑" pitchFamily="34" charset="-122"/>
                <a:ea typeface="微软雅黑" pitchFamily="34" charset="-122"/>
              </a:rPr>
              <a:t>安全服务</a:t>
            </a:r>
          </a:p>
        </p:txBody>
      </p:sp>
      <p:sp>
        <p:nvSpPr>
          <p:cNvPr id="312" name="圆角矩形 311"/>
          <p:cNvSpPr/>
          <p:nvPr/>
        </p:nvSpPr>
        <p:spPr bwMode="auto">
          <a:xfrm>
            <a:off x="7084990" y="3506798"/>
            <a:ext cx="1231470" cy="410490"/>
          </a:xfrm>
          <a:prstGeom prst="roundRect">
            <a:avLst/>
          </a:prstGeom>
          <a:solidFill>
            <a:sysClr val="window" lastClr="FFFFFF"/>
          </a:solidFill>
          <a:ln w="25400" cap="flat" cmpd="sng" algn="ctr">
            <a:solidFill>
              <a:srgbClr val="4F81BD"/>
            </a:solidFill>
            <a:prstDash val="solid"/>
          </a:ln>
          <a:effectLst/>
        </p:spPr>
        <p:txBody>
          <a:bodyPr lIns="90927" tIns="45465" rIns="90927" bIns="45465" anchor="ctr"/>
          <a:lstStyle/>
          <a:p>
            <a:pPr algn="ctr" defTabSz="680786" eaLnBrk="0" fontAlgn="base" hangingPunct="0">
              <a:spcBef>
                <a:spcPct val="0"/>
              </a:spcBef>
              <a:spcAft>
                <a:spcPct val="0"/>
              </a:spcAft>
              <a:defRPr/>
            </a:pPr>
            <a:r>
              <a:rPr lang="zh-CN" altLang="en-US" sz="1140" b="1" kern="0" dirty="0">
                <a:solidFill>
                  <a:schemeClr val="tx2"/>
                </a:solidFill>
                <a:latin typeface="微软雅黑" pitchFamily="34" charset="-122"/>
                <a:ea typeface="微软雅黑" pitchFamily="34" charset="-122"/>
              </a:rPr>
              <a:t>灾备服务</a:t>
            </a:r>
          </a:p>
        </p:txBody>
      </p:sp>
      <p:grpSp>
        <p:nvGrpSpPr>
          <p:cNvPr id="19" name="组合 18"/>
          <p:cNvGrpSpPr/>
          <p:nvPr/>
        </p:nvGrpSpPr>
        <p:grpSpPr>
          <a:xfrm>
            <a:off x="5771424" y="1833381"/>
            <a:ext cx="795381" cy="584731"/>
            <a:chOff x="5652120" y="1625231"/>
            <a:chExt cx="697627" cy="512867"/>
          </a:xfrm>
        </p:grpSpPr>
        <p:sp>
          <p:nvSpPr>
            <p:cNvPr id="222" name="552367892"/>
            <p:cNvSpPr>
              <a:spLocks noChangeArrowheads="1"/>
            </p:cNvSpPr>
            <p:nvPr/>
          </p:nvSpPr>
          <p:spPr bwMode="auto">
            <a:xfrm>
              <a:off x="5652120" y="1903241"/>
              <a:ext cx="673751" cy="234857"/>
            </a:xfrm>
            <a:prstGeom prst="rect">
              <a:avLst/>
            </a:prstGeom>
            <a:noFill/>
            <a:ln w="9525">
              <a:noFill/>
              <a:miter lim="800000"/>
              <a:headEnd/>
              <a:tailEnd/>
            </a:ln>
          </p:spPr>
          <p:txBody>
            <a:bodyPr wrap="none" anchor="ctr">
              <a:spAutoFit/>
            </a:bodyPr>
            <a:lstStyle/>
            <a:p>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网上办事</a:t>
              </a:r>
            </a:p>
          </p:txBody>
        </p:sp>
        <p:pic>
          <p:nvPicPr>
            <p:cNvPr id="313" name="Picture 2"/>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b="4851"/>
            <a:stretch/>
          </p:blipFill>
          <p:spPr bwMode="auto">
            <a:xfrm>
              <a:off x="5708555" y="1625231"/>
              <a:ext cx="641192" cy="288032"/>
            </a:xfrm>
            <a:prstGeom prst="rect">
              <a:avLst/>
            </a:prstGeom>
            <a:noFill/>
            <a:ln>
              <a:noFill/>
            </a:ln>
            <a:effectLst/>
          </p:spPr>
        </p:pic>
      </p:grpSp>
      <p:grpSp>
        <p:nvGrpSpPr>
          <p:cNvPr id="20" name="组合 19"/>
          <p:cNvGrpSpPr/>
          <p:nvPr/>
        </p:nvGrpSpPr>
        <p:grpSpPr>
          <a:xfrm>
            <a:off x="7503264" y="1833382"/>
            <a:ext cx="813194" cy="598974"/>
            <a:chOff x="7099109" y="1608056"/>
            <a:chExt cx="713251" cy="525359"/>
          </a:xfrm>
        </p:grpSpPr>
        <p:sp>
          <p:nvSpPr>
            <p:cNvPr id="220" name="圆角矩形 219"/>
            <p:cNvSpPr/>
            <p:nvPr/>
          </p:nvSpPr>
          <p:spPr bwMode="auto">
            <a:xfrm>
              <a:off x="7099109" y="1873574"/>
              <a:ext cx="693299" cy="259841"/>
            </a:xfrm>
            <a:prstGeom prst="roundRect">
              <a:avLst/>
            </a:prstGeom>
            <a:noFill/>
            <a:ln w="9525">
              <a:noFill/>
              <a:miter lim="800000"/>
              <a:headEnd/>
              <a:tailEnd/>
            </a:ln>
          </p:spPr>
          <p:txBody>
            <a:bodyPr wrap="none" anchor="ctr">
              <a:spAutoFit/>
            </a:bodyPr>
            <a:lstStyle/>
            <a:p>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智慧社区</a:t>
              </a:r>
            </a:p>
          </p:txBody>
        </p:sp>
        <p:pic>
          <p:nvPicPr>
            <p:cNvPr id="314" name="图片 31" descr="11141335gt4m.jpg"/>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164288" y="1608056"/>
              <a:ext cx="648072" cy="266757"/>
            </a:xfrm>
            <a:prstGeom prst="rect">
              <a:avLst/>
            </a:prstGeom>
            <a:noFill/>
            <a:ln w="9525">
              <a:noFill/>
              <a:miter lim="800000"/>
              <a:headEnd/>
              <a:tailEnd/>
            </a:ln>
          </p:spPr>
        </p:pic>
      </p:grpSp>
      <p:grpSp>
        <p:nvGrpSpPr>
          <p:cNvPr id="13" name="组合 12"/>
          <p:cNvGrpSpPr/>
          <p:nvPr/>
        </p:nvGrpSpPr>
        <p:grpSpPr>
          <a:xfrm>
            <a:off x="1444096" y="1862737"/>
            <a:ext cx="898051" cy="565026"/>
            <a:chOff x="1784622" y="1633804"/>
            <a:chExt cx="787679" cy="495583"/>
          </a:xfrm>
        </p:grpSpPr>
        <p:pic>
          <p:nvPicPr>
            <p:cNvPr id="93" name="1938394568"/>
            <p:cNvPicPr preferRelativeResize="0">
              <a:picLocks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879493" y="1633804"/>
              <a:ext cx="630073" cy="256831"/>
            </a:xfrm>
            <a:prstGeom prst="rect">
              <a:avLst/>
            </a:prstGeom>
          </p:spPr>
          <p:style>
            <a:lnRef idx="2">
              <a:schemeClr val="accent3"/>
            </a:lnRef>
            <a:fillRef idx="1">
              <a:schemeClr val="lt1"/>
            </a:fillRef>
            <a:effectRef idx="0">
              <a:schemeClr val="accent3"/>
            </a:effectRef>
            <a:fontRef idx="minor">
              <a:schemeClr val="dk1"/>
            </a:fontRef>
          </p:style>
        </p:pic>
        <p:sp>
          <p:nvSpPr>
            <p:cNvPr id="95" name="1825488483"/>
            <p:cNvSpPr>
              <a:spLocks noChangeArrowheads="1"/>
            </p:cNvSpPr>
            <p:nvPr/>
          </p:nvSpPr>
          <p:spPr bwMode="auto">
            <a:xfrm>
              <a:off x="1784622" y="1894530"/>
              <a:ext cx="787679" cy="234857"/>
            </a:xfrm>
            <a:prstGeom prst="rect">
              <a:avLst/>
            </a:prstGeom>
            <a:noFill/>
            <a:ln w="9525">
              <a:noFill/>
              <a:miter lim="800000"/>
              <a:headEnd/>
              <a:tailEnd/>
            </a:ln>
          </p:spPr>
          <p:txBody>
            <a:bodyPr wrap="square" anchor="ctr">
              <a:spAutoFit/>
            </a:bodyPr>
            <a:lstStyle/>
            <a:p>
              <a:pPr algn="ctr"/>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业务审批</a:t>
              </a:r>
              <a:endParaRPr lang="en-US" altLang="zh-CN" sz="1140" dirty="0">
                <a:solidFill>
                  <a:schemeClr val="tx2"/>
                </a:solidFill>
                <a:latin typeface="微软雅黑" panose="020B0503020204020204" pitchFamily="34" charset="-122"/>
                <a:ea typeface="微软雅黑" panose="020B0503020204020204" pitchFamily="34" charset="-122"/>
                <a:cs typeface="Arial" pitchFamily="34" charset="0"/>
              </a:endParaRPr>
            </a:p>
          </p:txBody>
        </p:sp>
      </p:grpSp>
      <p:grpSp>
        <p:nvGrpSpPr>
          <p:cNvPr id="14" name="组合 13"/>
          <p:cNvGrpSpPr/>
          <p:nvPr/>
        </p:nvGrpSpPr>
        <p:grpSpPr>
          <a:xfrm>
            <a:off x="2315695" y="1862737"/>
            <a:ext cx="898051" cy="570309"/>
            <a:chOff x="2560185" y="1650118"/>
            <a:chExt cx="787679" cy="500217"/>
          </a:xfrm>
        </p:grpSpPr>
        <p:pic>
          <p:nvPicPr>
            <p:cNvPr id="97" name="图片 96"/>
            <p:cNvPicPr preferRelativeResize="0">
              <a:picLocks/>
            </p:cNvPicPr>
            <p:nvPr/>
          </p:nvPicPr>
          <p:blipFill>
            <a:blip r:embed="rId16" cstate="email">
              <a:extLst>
                <a:ext uri="{28A0092B-C50C-407E-A947-70E740481C1C}">
                  <a14:useLocalDpi xmlns:a14="http://schemas.microsoft.com/office/drawing/2010/main"/>
                </a:ext>
              </a:extLst>
            </a:blip>
            <a:stretch>
              <a:fillRect/>
            </a:stretch>
          </p:blipFill>
          <p:spPr>
            <a:xfrm>
              <a:off x="2626024" y="1650118"/>
              <a:ext cx="630073" cy="256831"/>
            </a:xfrm>
            <a:prstGeom prst="rect">
              <a:avLst/>
            </a:prstGeom>
          </p:spPr>
        </p:pic>
        <p:sp>
          <p:nvSpPr>
            <p:cNvPr id="98" name="1825488483"/>
            <p:cNvSpPr>
              <a:spLocks noChangeArrowheads="1"/>
            </p:cNvSpPr>
            <p:nvPr/>
          </p:nvSpPr>
          <p:spPr bwMode="auto">
            <a:xfrm>
              <a:off x="2560185" y="1915478"/>
              <a:ext cx="787679" cy="234857"/>
            </a:xfrm>
            <a:prstGeom prst="rect">
              <a:avLst/>
            </a:prstGeom>
            <a:noFill/>
            <a:ln w="9525">
              <a:noFill/>
              <a:miter lim="800000"/>
              <a:headEnd/>
              <a:tailEnd/>
            </a:ln>
          </p:spPr>
          <p:txBody>
            <a:bodyPr wrap="square" anchor="ctr">
              <a:spAutoFit/>
            </a:bodyPr>
            <a:lstStyle/>
            <a:p>
              <a:pPr algn="ctr"/>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行政监管</a:t>
              </a:r>
              <a:endParaRPr lang="en-US" altLang="zh-CN" sz="1140" dirty="0">
                <a:solidFill>
                  <a:schemeClr val="tx2"/>
                </a:solidFill>
                <a:latin typeface="微软雅黑" panose="020B0503020204020204" pitchFamily="34" charset="-122"/>
                <a:ea typeface="微软雅黑" panose="020B0503020204020204" pitchFamily="34" charset="-122"/>
                <a:cs typeface="Arial" pitchFamily="34" charset="0"/>
              </a:endParaRPr>
            </a:p>
          </p:txBody>
        </p:sp>
      </p:grpSp>
      <p:grpSp>
        <p:nvGrpSpPr>
          <p:cNvPr id="18" name="组合 17"/>
          <p:cNvGrpSpPr/>
          <p:nvPr/>
        </p:nvGrpSpPr>
        <p:grpSpPr>
          <a:xfrm>
            <a:off x="6674504" y="1833381"/>
            <a:ext cx="773311" cy="599342"/>
            <a:chOff x="6440215" y="1608483"/>
            <a:chExt cx="678269" cy="525682"/>
          </a:xfrm>
        </p:grpSpPr>
        <p:pic>
          <p:nvPicPr>
            <p:cNvPr id="17" name="图片 1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440215" y="1608483"/>
              <a:ext cx="678269" cy="314416"/>
            </a:xfrm>
            <a:prstGeom prst="rect">
              <a:avLst/>
            </a:prstGeom>
          </p:spPr>
        </p:pic>
        <p:sp>
          <p:nvSpPr>
            <p:cNvPr id="103" name="552367892"/>
            <p:cNvSpPr>
              <a:spLocks noChangeArrowheads="1"/>
            </p:cNvSpPr>
            <p:nvPr/>
          </p:nvSpPr>
          <p:spPr bwMode="auto">
            <a:xfrm>
              <a:off x="6443759" y="1899308"/>
              <a:ext cx="673750" cy="234857"/>
            </a:xfrm>
            <a:prstGeom prst="rect">
              <a:avLst/>
            </a:prstGeom>
            <a:noFill/>
            <a:ln w="9525">
              <a:noFill/>
              <a:miter lim="800000"/>
              <a:headEnd/>
              <a:tailEnd/>
            </a:ln>
          </p:spPr>
          <p:txBody>
            <a:bodyPr wrap="none" anchor="ctr">
              <a:spAutoFit/>
            </a:bodyPr>
            <a:lstStyle/>
            <a:p>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企业服务</a:t>
              </a:r>
            </a:p>
          </p:txBody>
        </p:sp>
      </p:grpSp>
      <p:grpSp>
        <p:nvGrpSpPr>
          <p:cNvPr id="22" name="组合 21"/>
          <p:cNvGrpSpPr/>
          <p:nvPr/>
        </p:nvGrpSpPr>
        <p:grpSpPr>
          <a:xfrm>
            <a:off x="5012792" y="1833381"/>
            <a:ext cx="768159" cy="588089"/>
            <a:chOff x="4914720" y="1618209"/>
            <a:chExt cx="673751" cy="515812"/>
          </a:xfrm>
        </p:grpSpPr>
        <p:sp>
          <p:nvSpPr>
            <p:cNvPr id="108" name="552367892"/>
            <p:cNvSpPr>
              <a:spLocks noChangeArrowheads="1"/>
            </p:cNvSpPr>
            <p:nvPr/>
          </p:nvSpPr>
          <p:spPr bwMode="auto">
            <a:xfrm>
              <a:off x="4914720" y="1899164"/>
              <a:ext cx="673751" cy="234857"/>
            </a:xfrm>
            <a:prstGeom prst="rect">
              <a:avLst/>
            </a:prstGeom>
            <a:noFill/>
            <a:ln w="9525">
              <a:noFill/>
              <a:miter lim="800000"/>
              <a:headEnd/>
              <a:tailEnd/>
            </a:ln>
          </p:spPr>
          <p:txBody>
            <a:bodyPr wrap="none" anchor="ctr">
              <a:spAutoFit/>
            </a:bodyPr>
            <a:lstStyle/>
            <a:p>
              <a:r>
                <a:rPr lang="zh-CN" altLang="en-US" sz="1140" dirty="0">
                  <a:solidFill>
                    <a:schemeClr val="tx2"/>
                  </a:solidFill>
                  <a:latin typeface="微软雅黑" panose="020B0503020204020204" pitchFamily="34" charset="-122"/>
                  <a:ea typeface="微软雅黑" panose="020B0503020204020204" pitchFamily="34" charset="-122"/>
                  <a:cs typeface="Arial" pitchFamily="34" charset="0"/>
                </a:rPr>
                <a:t>政务服务</a:t>
              </a:r>
            </a:p>
          </p:txBody>
        </p:sp>
        <p:pic>
          <p:nvPicPr>
            <p:cNvPr id="21" name="图片 20"/>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973288" y="1618209"/>
              <a:ext cx="573157" cy="338049"/>
            </a:xfrm>
            <a:prstGeom prst="rect">
              <a:avLst/>
            </a:prstGeom>
          </p:spPr>
        </p:pic>
      </p:grpSp>
    </p:spTree>
    <p:extLst>
      <p:ext uri="{BB962C8B-B14F-4D97-AF65-F5344CB8AC3E}">
        <p14:creationId xmlns:p14="http://schemas.microsoft.com/office/powerpoint/2010/main" val="3655360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省级政务云体系结构</a:t>
            </a:r>
            <a:endParaRPr lang="zh-CN" altLang="en-US" dirty="0"/>
          </a:p>
        </p:txBody>
      </p:sp>
      <p:pic>
        <p:nvPicPr>
          <p:cNvPr id="4" name="内容占位符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610" y="879662"/>
            <a:ext cx="6621620" cy="4221283"/>
          </a:xfrm>
        </p:spPr>
      </p:pic>
      <p:sp>
        <p:nvSpPr>
          <p:cNvPr id="5" name="矩形 4"/>
          <p:cNvSpPr/>
          <p:nvPr/>
        </p:nvSpPr>
        <p:spPr>
          <a:xfrm>
            <a:off x="6804248" y="1327025"/>
            <a:ext cx="2160240" cy="4247317"/>
          </a:xfrm>
          <a:prstGeom prst="rect">
            <a:avLst/>
          </a:prstGeom>
        </p:spPr>
        <p:txBody>
          <a:bodyPr wrap="square">
            <a:spAutoFit/>
          </a:bodyPr>
          <a:lstStyle/>
          <a:p>
            <a:r>
              <a:rPr lang="zh-CN" altLang="zh-CN" dirty="0">
                <a:latin typeface="微软雅黑" pitchFamily="34" charset="-122"/>
                <a:ea typeface="微软雅黑" pitchFamily="34" charset="-122"/>
              </a:rPr>
              <a:t>升级后的全省政务云体系由省级平台、省级核心机房、市级平台、县级平台以及购买的社会化云服务商共同组成。以省级平台为核心，横向联接、整合省同城容灾政务云平台、省异地容灾政务云平台和所购买的社会化云资源；纵向联接、整合各市级平台，形成全省政务云体系架构。</a:t>
            </a:r>
          </a:p>
        </p:txBody>
      </p:sp>
    </p:spTree>
    <p:extLst>
      <p:ext uri="{BB962C8B-B14F-4D97-AF65-F5344CB8AC3E}">
        <p14:creationId xmlns:p14="http://schemas.microsoft.com/office/powerpoint/2010/main" val="5962767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“逻辑统一、物理分散”的整体架构</a:t>
            </a:r>
            <a:endParaRPr lang="zh-CN" altLang="en-US" dirty="0"/>
          </a:p>
        </p:txBody>
      </p:sp>
      <p:pic>
        <p:nvPicPr>
          <p:cNvPr id="4" name="内容占位符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9512" y="715467"/>
            <a:ext cx="4891152" cy="4736926"/>
          </a:xfrm>
          <a:prstGeom prst="rect">
            <a:avLst/>
          </a:prstGeom>
          <a:ln>
            <a:noFill/>
          </a:ln>
          <a:effectLst>
            <a:softEdge rad="112500"/>
          </a:effectLst>
        </p:spPr>
      </p:pic>
      <p:sp>
        <p:nvSpPr>
          <p:cNvPr id="3" name="TextBox 2"/>
          <p:cNvSpPr txBox="1"/>
          <p:nvPr/>
        </p:nvSpPr>
        <p:spPr>
          <a:xfrm>
            <a:off x="4533846" y="835318"/>
            <a:ext cx="4720056" cy="1197444"/>
          </a:xfrm>
          <a:prstGeom prst="rect">
            <a:avLst/>
          </a:prstGeom>
          <a:noFill/>
        </p:spPr>
        <p:txBody>
          <a:bodyPr wrap="square" rtlCol="0">
            <a:spAutoFit/>
          </a:bodyPr>
          <a:lstStyle/>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省核心机房做统一资源分配、流程管理、数据交换策略下发</a:t>
            </a:r>
            <a:endParaRPr lang="en-US" altLang="zh-CN" sz="1596" b="1" dirty="0">
              <a:solidFill>
                <a:schemeClr val="tx2"/>
              </a:solidFill>
              <a:latin typeface="微软雅黑" panose="020B0503020204020204" pitchFamily="34" charset="-122"/>
              <a:ea typeface="微软雅黑" panose="020B0503020204020204" pitchFamily="34" charset="-122"/>
            </a:endParaRPr>
          </a:p>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不同业务对接省核心机房不同接入</a:t>
            </a:r>
            <a:r>
              <a:rPr lang="zh-CN" altLang="en-US" sz="1596" b="1" dirty="0" smtClean="0">
                <a:solidFill>
                  <a:schemeClr val="tx2"/>
                </a:solidFill>
                <a:latin typeface="微软雅黑" panose="020B0503020204020204" pitchFamily="34" charset="-122"/>
                <a:ea typeface="微软雅黑" panose="020B0503020204020204" pitchFamily="34" charset="-122"/>
              </a:rPr>
              <a:t>层</a:t>
            </a:r>
            <a:endParaRPr lang="en-US" altLang="zh-CN" sz="1596" dirty="0">
              <a:solidFill>
                <a:schemeClr val="tx2"/>
              </a:solidFill>
              <a:latin typeface="微软雅黑" panose="020B0503020204020204" pitchFamily="34" charset="-122"/>
              <a:ea typeface="微软雅黑" panose="020B0503020204020204" pitchFamily="34" charset="-122"/>
            </a:endParaRPr>
          </a:p>
        </p:txBody>
      </p:sp>
      <p:sp>
        <p:nvSpPr>
          <p:cNvPr id="7" name="矩形 6"/>
          <p:cNvSpPr/>
          <p:nvPr/>
        </p:nvSpPr>
        <p:spPr>
          <a:xfrm>
            <a:off x="4533846" y="4443659"/>
            <a:ext cx="5212644" cy="829073"/>
          </a:xfrm>
          <a:prstGeom prst="rect">
            <a:avLst/>
          </a:prstGeom>
        </p:spPr>
        <p:txBody>
          <a:bodyPr>
            <a:spAutoFit/>
          </a:bodyPr>
          <a:lstStyle/>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搭建分布式存储池，满足不同存储需求</a:t>
            </a:r>
            <a:endParaRPr lang="en-US" altLang="zh-CN" sz="1596" b="1" dirty="0">
              <a:solidFill>
                <a:schemeClr val="tx2"/>
              </a:solidFill>
              <a:latin typeface="微软雅黑" panose="020B0503020204020204" pitchFamily="34" charset="-122"/>
              <a:ea typeface="微软雅黑" panose="020B0503020204020204" pitchFamily="34" charset="-122"/>
            </a:endParaRPr>
          </a:p>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整合现有异构存储资源池，统一向上层映射</a:t>
            </a:r>
            <a:endParaRPr lang="en-US" altLang="zh-CN" sz="1596" b="1" dirty="0">
              <a:solidFill>
                <a:schemeClr val="tx2"/>
              </a:solidFill>
              <a:latin typeface="微软雅黑" panose="020B0503020204020204" pitchFamily="34" charset="-122"/>
              <a:ea typeface="微软雅黑" panose="020B0503020204020204" pitchFamily="34" charset="-122"/>
            </a:endParaRPr>
          </a:p>
        </p:txBody>
      </p:sp>
      <p:sp>
        <p:nvSpPr>
          <p:cNvPr id="8" name="矩形 7"/>
          <p:cNvSpPr/>
          <p:nvPr/>
        </p:nvSpPr>
        <p:spPr>
          <a:xfrm>
            <a:off x="4533846" y="3676289"/>
            <a:ext cx="2770630" cy="417294"/>
          </a:xfrm>
          <a:prstGeom prst="rect">
            <a:avLst/>
          </a:prstGeom>
        </p:spPr>
        <p:txBody>
          <a:bodyPr wrap="none">
            <a:spAutoFit/>
          </a:bodyPr>
          <a:lstStyle/>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建设多样化数据库资源池</a:t>
            </a:r>
            <a:endParaRPr lang="en-US" altLang="zh-CN" sz="1596" b="1" dirty="0">
              <a:solidFill>
                <a:schemeClr val="tx2"/>
              </a:solidFill>
              <a:latin typeface="微软雅黑" panose="020B0503020204020204" pitchFamily="34" charset="-122"/>
              <a:ea typeface="微软雅黑" panose="020B0503020204020204" pitchFamily="34" charset="-122"/>
            </a:endParaRPr>
          </a:p>
        </p:txBody>
      </p:sp>
      <p:sp>
        <p:nvSpPr>
          <p:cNvPr id="9" name="矩形 8"/>
          <p:cNvSpPr/>
          <p:nvPr/>
        </p:nvSpPr>
        <p:spPr>
          <a:xfrm>
            <a:off x="4533847" y="2958146"/>
            <a:ext cx="2975815" cy="417294"/>
          </a:xfrm>
          <a:prstGeom prst="rect">
            <a:avLst/>
          </a:prstGeom>
        </p:spPr>
        <p:txBody>
          <a:bodyPr wrap="none">
            <a:spAutoFit/>
          </a:bodyPr>
          <a:lstStyle/>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统一搭建计算虚拟化资源池</a:t>
            </a:r>
            <a:endParaRPr lang="en-US" altLang="zh-CN" sz="1596" b="1" dirty="0">
              <a:solidFill>
                <a:schemeClr val="tx2"/>
              </a:solidFill>
              <a:latin typeface="微软雅黑" panose="020B0503020204020204" pitchFamily="34" charset="-122"/>
              <a:ea typeface="微软雅黑" panose="020B0503020204020204" pitchFamily="34" charset="-122"/>
            </a:endParaRPr>
          </a:p>
        </p:txBody>
      </p:sp>
      <p:sp>
        <p:nvSpPr>
          <p:cNvPr id="10" name="矩形 9"/>
          <p:cNvSpPr/>
          <p:nvPr/>
        </p:nvSpPr>
        <p:spPr>
          <a:xfrm>
            <a:off x="4533846" y="2284040"/>
            <a:ext cx="4001737" cy="417294"/>
          </a:xfrm>
          <a:prstGeom prst="rect">
            <a:avLst/>
          </a:prstGeom>
        </p:spPr>
        <p:txBody>
          <a:bodyPr wrap="none">
            <a:spAutoFit/>
          </a:bodyPr>
          <a:lstStyle/>
          <a:p>
            <a:pPr marL="325784" indent="-325784">
              <a:lnSpc>
                <a:spcPct val="150000"/>
              </a:lnSpc>
              <a:buFont typeface="Arial" panose="020B0604020202020204" pitchFamily="34" charset="0"/>
              <a:buChar char="•"/>
            </a:pPr>
            <a:r>
              <a:rPr lang="zh-CN" altLang="en-US" sz="1596" b="1" dirty="0">
                <a:solidFill>
                  <a:schemeClr val="tx2"/>
                </a:solidFill>
                <a:latin typeface="微软雅黑" panose="020B0503020204020204" pitchFamily="34" charset="-122"/>
                <a:ea typeface="微软雅黑" panose="020B0503020204020204" pitchFamily="34" charset="-122"/>
              </a:rPr>
              <a:t>依据业务特点分别部署，数据单向交换</a:t>
            </a:r>
            <a:endParaRPr lang="en-US" altLang="zh-CN" sz="1596" b="1" dirty="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7032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省级政务云技术架构</a:t>
            </a:r>
            <a:endParaRPr lang="zh-CN" altLang="en-US" dirty="0"/>
          </a:p>
        </p:txBody>
      </p:sp>
      <p:sp>
        <p:nvSpPr>
          <p:cNvPr id="69" name="矩形 68"/>
          <p:cNvSpPr/>
          <p:nvPr/>
        </p:nvSpPr>
        <p:spPr>
          <a:xfrm>
            <a:off x="5404844" y="3679475"/>
            <a:ext cx="1958804" cy="1256807"/>
          </a:xfrm>
          <a:prstGeom prst="rect">
            <a:avLst/>
          </a:prstGeom>
          <a:solidFill>
            <a:srgbClr val="F1F1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70" name="矩形 69"/>
          <p:cNvSpPr/>
          <p:nvPr/>
        </p:nvSpPr>
        <p:spPr>
          <a:xfrm>
            <a:off x="3084736" y="3679476"/>
            <a:ext cx="1836747" cy="1287301"/>
          </a:xfrm>
          <a:prstGeom prst="rect">
            <a:avLst/>
          </a:prstGeom>
          <a:solidFill>
            <a:srgbClr val="F1F1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71" name="矩形 70"/>
          <p:cNvSpPr/>
          <p:nvPr/>
        </p:nvSpPr>
        <p:spPr>
          <a:xfrm>
            <a:off x="1016900" y="3679477"/>
            <a:ext cx="1705408" cy="1279353"/>
          </a:xfrm>
          <a:prstGeom prst="rect">
            <a:avLst/>
          </a:prstGeom>
          <a:solidFill>
            <a:srgbClr val="F1F1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72" name="矩形 71"/>
          <p:cNvSpPr/>
          <p:nvPr/>
        </p:nvSpPr>
        <p:spPr>
          <a:xfrm>
            <a:off x="59742" y="3581105"/>
            <a:ext cx="7461259" cy="1485556"/>
          </a:xfrm>
          <a:prstGeom prst="rect">
            <a:avLst/>
          </a:prstGeom>
          <a:noFill/>
          <a:ln w="19050">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73" name="矩形 72"/>
          <p:cNvSpPr/>
          <p:nvPr/>
        </p:nvSpPr>
        <p:spPr>
          <a:xfrm>
            <a:off x="59742" y="5119341"/>
            <a:ext cx="9012274" cy="548746"/>
          </a:xfrm>
          <a:prstGeom prst="rect">
            <a:avLst/>
          </a:prstGeom>
          <a:solidFill>
            <a:srgbClr val="C7DBFF"/>
          </a:solidFill>
          <a:ln/>
        </p:spPr>
        <p:style>
          <a:lnRef idx="1">
            <a:schemeClr val="accent3"/>
          </a:lnRef>
          <a:fillRef idx="2">
            <a:schemeClr val="accent3"/>
          </a:fillRef>
          <a:effectRef idx="1">
            <a:schemeClr val="accent3"/>
          </a:effectRef>
          <a:fontRef idx="minor">
            <a:schemeClr val="dk1"/>
          </a:fontRef>
        </p:style>
        <p:txBody>
          <a:bodyPr anchor="ctr"/>
          <a:lstStyle/>
          <a:p>
            <a:pPr algn="ctr"/>
            <a:endParaRPr lang="zh-CN" altLang="en-US" sz="1400">
              <a:solidFill>
                <a:schemeClr val="dk1"/>
              </a:solidFill>
              <a:latin typeface="微软雅黑" pitchFamily="34" charset="-122"/>
              <a:ea typeface="微软雅黑" pitchFamily="34" charset="-122"/>
            </a:endParaRPr>
          </a:p>
        </p:txBody>
      </p:sp>
      <p:pic>
        <p:nvPicPr>
          <p:cNvPr id="74"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08263" y="5128291"/>
            <a:ext cx="546362" cy="526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kx="-3284103" algn="br" rotWithShape="0">
                    <a:schemeClr val="accent1">
                      <a:gamma/>
                      <a:shade val="60000"/>
                      <a:invGamma/>
                      <a:alpha val="50000"/>
                    </a:schemeClr>
                  </a:outerShdw>
                </a:effectLst>
              </a14:hiddenEffects>
            </a:ext>
          </a:extLst>
        </p:spPr>
      </p:pic>
      <p:sp>
        <p:nvSpPr>
          <p:cNvPr id="75" name="圆角矩形 74"/>
          <p:cNvSpPr/>
          <p:nvPr/>
        </p:nvSpPr>
        <p:spPr>
          <a:xfrm>
            <a:off x="107505" y="5182447"/>
            <a:ext cx="1189499" cy="376666"/>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b="1" dirty="0" smtClean="0">
                <a:solidFill>
                  <a:schemeClr val="tx1"/>
                </a:solidFill>
                <a:latin typeface="微软雅黑" pitchFamily="34" charset="-122"/>
                <a:ea typeface="微软雅黑" pitchFamily="34" charset="-122"/>
              </a:rPr>
              <a:t>基础资源</a:t>
            </a:r>
            <a:endParaRPr lang="zh-CN" altLang="en-US" sz="1200" b="1" dirty="0">
              <a:solidFill>
                <a:schemeClr val="tx1"/>
              </a:solidFill>
              <a:latin typeface="微软雅黑" pitchFamily="34" charset="-122"/>
              <a:ea typeface="微软雅黑" pitchFamily="34" charset="-122"/>
            </a:endParaRPr>
          </a:p>
        </p:txBody>
      </p:sp>
      <p:sp>
        <p:nvSpPr>
          <p:cNvPr id="76" name="圆角矩形 75"/>
          <p:cNvSpPr/>
          <p:nvPr/>
        </p:nvSpPr>
        <p:spPr>
          <a:xfrm>
            <a:off x="2286009" y="5196825"/>
            <a:ext cx="959420" cy="376666"/>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dirty="0">
                <a:solidFill>
                  <a:schemeClr val="tx1"/>
                </a:solidFill>
                <a:latin typeface="微软雅黑" pitchFamily="34" charset="-122"/>
                <a:ea typeface="微软雅黑" pitchFamily="34" charset="-122"/>
              </a:rPr>
              <a:t>传输</a:t>
            </a:r>
            <a:r>
              <a:rPr lang="zh-CN" altLang="en-US" sz="1200" dirty="0" smtClean="0">
                <a:solidFill>
                  <a:schemeClr val="tx1"/>
                </a:solidFill>
                <a:latin typeface="微软雅黑" pitchFamily="34" charset="-122"/>
                <a:ea typeface="微软雅黑" pitchFamily="34" charset="-122"/>
              </a:rPr>
              <a:t>资源</a:t>
            </a:r>
            <a:endParaRPr lang="zh-CN" altLang="en-US" sz="1200" dirty="0">
              <a:solidFill>
                <a:schemeClr val="tx1"/>
              </a:solidFill>
              <a:latin typeface="微软雅黑" pitchFamily="34" charset="-122"/>
              <a:ea typeface="微软雅黑" pitchFamily="34" charset="-122"/>
            </a:endParaRPr>
          </a:p>
        </p:txBody>
      </p:sp>
      <p:pic>
        <p:nvPicPr>
          <p:cNvPr id="77" name="Picture 9" descr="C:\Documents and Settings\ctsi\桌面\图标\network_off.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76813" y="4984563"/>
            <a:ext cx="581689" cy="663197"/>
          </a:xfrm>
          <a:prstGeom prst="rect">
            <a:avLst/>
          </a:prstGeom>
          <a:noFill/>
          <a:extLst>
            <a:ext uri="{909E8E84-426E-40DD-AFC4-6F175D3DCCD1}">
              <a14:hiddenFill xmlns:a14="http://schemas.microsoft.com/office/drawing/2010/main">
                <a:solidFill>
                  <a:srgbClr val="FFFFFF"/>
                </a:solidFill>
              </a14:hiddenFill>
            </a:ext>
          </a:extLst>
        </p:spPr>
      </p:pic>
      <p:sp>
        <p:nvSpPr>
          <p:cNvPr id="78" name="圆角矩形 77"/>
          <p:cNvSpPr/>
          <p:nvPr/>
        </p:nvSpPr>
        <p:spPr>
          <a:xfrm>
            <a:off x="3691411" y="5217012"/>
            <a:ext cx="1045064" cy="376666"/>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dirty="0" smtClean="0">
                <a:solidFill>
                  <a:schemeClr val="tx1"/>
                </a:solidFill>
                <a:latin typeface="微软雅黑" pitchFamily="34" charset="-122"/>
                <a:ea typeface="微软雅黑" pitchFamily="34" charset="-122"/>
              </a:rPr>
              <a:t>互联网资源</a:t>
            </a:r>
            <a:endParaRPr lang="zh-CN" altLang="en-US" sz="1200" dirty="0">
              <a:solidFill>
                <a:schemeClr val="tx1"/>
              </a:solidFill>
              <a:latin typeface="微软雅黑" pitchFamily="34" charset="-122"/>
              <a:ea typeface="微软雅黑" pitchFamily="34" charset="-122"/>
            </a:endParaRPr>
          </a:p>
        </p:txBody>
      </p:sp>
      <p:pic>
        <p:nvPicPr>
          <p:cNvPr id="79" name="Picture 18" descr="666"/>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rcRect/>
          <a:stretch>
            <a:fillRect/>
          </a:stretch>
        </p:blipFill>
        <p:spPr bwMode="auto">
          <a:xfrm>
            <a:off x="4706506" y="5087245"/>
            <a:ext cx="698339" cy="636200"/>
          </a:xfrm>
          <a:prstGeom prst="rect">
            <a:avLst/>
          </a:prstGeom>
          <a:noFill/>
          <a:ln w="9525">
            <a:noFill/>
            <a:miter lim="800000"/>
            <a:headEnd/>
            <a:tailEnd/>
          </a:ln>
        </p:spPr>
      </p:pic>
      <p:sp>
        <p:nvSpPr>
          <p:cNvPr id="80" name="圆角矩形 79"/>
          <p:cNvSpPr/>
          <p:nvPr/>
        </p:nvSpPr>
        <p:spPr>
          <a:xfrm>
            <a:off x="5250872" y="5118334"/>
            <a:ext cx="820409" cy="526156"/>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smtClean="0">
                <a:solidFill>
                  <a:schemeClr val="tx1"/>
                </a:solidFill>
                <a:latin typeface="微软雅黑" pitchFamily="34" charset="-122"/>
                <a:ea typeface="微软雅黑" pitchFamily="34" charset="-122"/>
              </a:rPr>
              <a:t>IDC</a:t>
            </a:r>
            <a:r>
              <a:rPr lang="zh-CN" altLang="en-US" sz="1200" dirty="0" smtClean="0">
                <a:solidFill>
                  <a:schemeClr val="tx1"/>
                </a:solidFill>
                <a:latin typeface="微软雅黑" pitchFamily="34" charset="-122"/>
                <a:ea typeface="微软雅黑" pitchFamily="34" charset="-122"/>
              </a:rPr>
              <a:t>资源</a:t>
            </a:r>
            <a:endParaRPr lang="zh-CN" altLang="en-US" sz="1200" dirty="0">
              <a:solidFill>
                <a:schemeClr val="tx1"/>
              </a:solidFill>
              <a:latin typeface="微软雅黑" pitchFamily="34" charset="-122"/>
              <a:ea typeface="微软雅黑" pitchFamily="34" charset="-122"/>
            </a:endParaRPr>
          </a:p>
        </p:txBody>
      </p:sp>
      <p:pic>
        <p:nvPicPr>
          <p:cNvPr id="81"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79544" y="5203502"/>
            <a:ext cx="606836" cy="384827"/>
          </a:xfrm>
          <a:prstGeom prst="rect">
            <a:avLst/>
          </a:prstGeom>
          <a:noFill/>
          <a:ln>
            <a:noFill/>
          </a:ln>
          <a:effectLst>
            <a:prstShdw prst="shdw17" dist="17961" dir="2700000">
              <a:schemeClr val="accent1">
                <a:gamma/>
                <a:shade val="60000"/>
                <a:invGamma/>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 name="圆角矩形 81"/>
          <p:cNvSpPr/>
          <p:nvPr/>
        </p:nvSpPr>
        <p:spPr>
          <a:xfrm>
            <a:off x="6677628" y="5132838"/>
            <a:ext cx="1121604" cy="526156"/>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smtClean="0">
                <a:solidFill>
                  <a:schemeClr val="tx1"/>
                </a:solidFill>
                <a:latin typeface="微软雅黑" pitchFamily="34" charset="-122"/>
                <a:ea typeface="微软雅黑" pitchFamily="34" charset="-122"/>
              </a:rPr>
              <a:t>3G/4G</a:t>
            </a:r>
            <a:r>
              <a:rPr lang="zh-CN" altLang="en-US" sz="1200" dirty="0" smtClean="0">
                <a:solidFill>
                  <a:schemeClr val="tx1"/>
                </a:solidFill>
                <a:latin typeface="微软雅黑" pitchFamily="34" charset="-122"/>
                <a:ea typeface="微软雅黑" pitchFamily="34" charset="-122"/>
              </a:rPr>
              <a:t>资源</a:t>
            </a:r>
            <a:endParaRPr lang="zh-CN" altLang="en-US" sz="1200" dirty="0">
              <a:solidFill>
                <a:schemeClr val="tx1"/>
              </a:solidFill>
              <a:latin typeface="微软雅黑" pitchFamily="34" charset="-122"/>
              <a:ea typeface="微软雅黑" pitchFamily="34" charset="-122"/>
            </a:endParaRPr>
          </a:p>
        </p:txBody>
      </p:sp>
      <p:pic>
        <p:nvPicPr>
          <p:cNvPr id="83"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99232" y="5186956"/>
            <a:ext cx="502812" cy="41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 name="圆角矩形 83"/>
          <p:cNvSpPr/>
          <p:nvPr/>
        </p:nvSpPr>
        <p:spPr>
          <a:xfrm>
            <a:off x="8263440" y="5128291"/>
            <a:ext cx="808576" cy="526156"/>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dirty="0">
                <a:solidFill>
                  <a:schemeClr val="tx1"/>
                </a:solidFill>
                <a:latin typeface="微软雅黑" pitchFamily="34" charset="-122"/>
                <a:ea typeface="微软雅黑" pitchFamily="34" charset="-122"/>
              </a:rPr>
              <a:t>云</a:t>
            </a:r>
            <a:r>
              <a:rPr lang="zh-CN" altLang="en-US" sz="1200" dirty="0" smtClean="0">
                <a:solidFill>
                  <a:schemeClr val="tx1"/>
                </a:solidFill>
                <a:latin typeface="微软雅黑" pitchFamily="34" charset="-122"/>
                <a:ea typeface="微软雅黑" pitchFamily="34" charset="-122"/>
              </a:rPr>
              <a:t>资源</a:t>
            </a:r>
            <a:endParaRPr lang="zh-CN" altLang="en-US" sz="1200" dirty="0">
              <a:solidFill>
                <a:schemeClr val="tx1"/>
              </a:solidFill>
              <a:latin typeface="微软雅黑" pitchFamily="34" charset="-122"/>
              <a:ea typeface="微软雅黑" pitchFamily="34" charset="-122"/>
            </a:endParaRPr>
          </a:p>
        </p:txBody>
      </p:sp>
      <p:sp>
        <p:nvSpPr>
          <p:cNvPr id="85" name="object 221"/>
          <p:cNvSpPr txBox="1"/>
          <p:nvPr/>
        </p:nvSpPr>
        <p:spPr>
          <a:xfrm>
            <a:off x="184315" y="4262552"/>
            <a:ext cx="739140" cy="215444"/>
          </a:xfrm>
          <a:prstGeom prst="rect">
            <a:avLst/>
          </a:prstGeom>
        </p:spPr>
        <p:txBody>
          <a:bodyPr vert="horz" wrap="square" lIns="0" tIns="0" rIns="0" bIns="0" rtlCol="0">
            <a:spAutoFit/>
          </a:bodyPr>
          <a:lstStyle/>
          <a:p>
            <a:pPr marL="12700">
              <a:lnSpc>
                <a:spcPct val="100000"/>
              </a:lnSpc>
            </a:pPr>
            <a:r>
              <a:rPr lang="zh-CN" altLang="en-US" sz="1400" dirty="0" smtClean="0">
                <a:latin typeface="微软雅黑" panose="020B0503020204020204" pitchFamily="34" charset="-122"/>
                <a:ea typeface="微软雅黑" panose="020B0503020204020204" pitchFamily="34" charset="-122"/>
                <a:cs typeface="微软雅黑"/>
              </a:rPr>
              <a:t>虚拟化</a:t>
            </a:r>
            <a:endParaRPr sz="1400" dirty="0">
              <a:latin typeface="微软雅黑" panose="020B0503020204020204" pitchFamily="34" charset="-122"/>
              <a:ea typeface="微软雅黑" panose="020B0503020204020204" pitchFamily="34" charset="-122"/>
              <a:cs typeface="微软雅黑"/>
            </a:endParaRPr>
          </a:p>
        </p:txBody>
      </p:sp>
      <p:sp>
        <p:nvSpPr>
          <p:cNvPr id="86" name="object 223"/>
          <p:cNvSpPr/>
          <p:nvPr/>
        </p:nvSpPr>
        <p:spPr>
          <a:xfrm>
            <a:off x="1307862" y="4565404"/>
            <a:ext cx="743711" cy="276999"/>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spAutoFit/>
          </a:bodyPr>
          <a:lstStyle/>
          <a:p>
            <a:endParaRPr/>
          </a:p>
        </p:txBody>
      </p:sp>
      <p:sp>
        <p:nvSpPr>
          <p:cNvPr id="87" name="圆角矩形 86"/>
          <p:cNvSpPr/>
          <p:nvPr/>
        </p:nvSpPr>
        <p:spPr bwMode="auto">
          <a:xfrm>
            <a:off x="1073626" y="4533189"/>
            <a:ext cx="1591956"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kern="0" dirty="0" smtClean="0">
                <a:solidFill>
                  <a:srgbClr val="000000"/>
                </a:solidFill>
                <a:latin typeface="微软雅黑" pitchFamily="34" charset="-122"/>
                <a:ea typeface="微软雅黑" pitchFamily="34" charset="-122"/>
              </a:rPr>
              <a:t>服务器虚拟化</a:t>
            </a:r>
            <a:endParaRPr kumimoji="0" lang="zh-CN" altLang="en-US" sz="1400" i="0" u="none" strike="noStrike" kern="0" cap="none" spc="0" normalizeH="0" baseline="0" noProof="0" dirty="0">
              <a:ln>
                <a:noFill/>
              </a:ln>
              <a:solidFill>
                <a:srgbClr val="000000"/>
              </a:solidFill>
              <a:effectLst/>
              <a:uLnTx/>
              <a:uFillTx/>
              <a:latin typeface="微软雅黑" pitchFamily="34" charset="-122"/>
              <a:ea typeface="微软雅黑" pitchFamily="34" charset="-122"/>
            </a:endParaRPr>
          </a:p>
        </p:txBody>
      </p:sp>
      <p:sp>
        <p:nvSpPr>
          <p:cNvPr id="88" name="object 53"/>
          <p:cNvSpPr/>
          <p:nvPr/>
        </p:nvSpPr>
        <p:spPr>
          <a:xfrm>
            <a:off x="1043608" y="3808068"/>
            <a:ext cx="801172"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sz="1400" dirty="0" smtClean="0">
                <a:solidFill>
                  <a:schemeClr val="bg1"/>
                </a:solidFill>
                <a:latin typeface="微软雅黑" panose="020B0503020204020204" pitchFamily="34" charset="-122"/>
                <a:ea typeface="微软雅黑" panose="020B0503020204020204" pitchFamily="34" charset="-122"/>
              </a:rPr>
              <a:t>KVM</a:t>
            </a:r>
            <a:endParaRPr sz="1400" dirty="0">
              <a:solidFill>
                <a:schemeClr val="bg1"/>
              </a:solidFill>
              <a:latin typeface="微软雅黑" panose="020B0503020204020204" pitchFamily="34" charset="-122"/>
              <a:ea typeface="微软雅黑" panose="020B0503020204020204" pitchFamily="34" charset="-122"/>
            </a:endParaRPr>
          </a:p>
        </p:txBody>
      </p:sp>
      <p:sp>
        <p:nvSpPr>
          <p:cNvPr id="89" name="object 53"/>
          <p:cNvSpPr/>
          <p:nvPr/>
        </p:nvSpPr>
        <p:spPr>
          <a:xfrm>
            <a:off x="1932647" y="3797505"/>
            <a:ext cx="759133"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sz="1400" dirty="0" err="1" smtClean="0">
                <a:solidFill>
                  <a:schemeClr val="bg1"/>
                </a:solidFill>
                <a:latin typeface="微软雅黑" panose="020B0503020204020204" pitchFamily="34" charset="-122"/>
                <a:ea typeface="微软雅黑" panose="020B0503020204020204" pitchFamily="34" charset="-122"/>
              </a:rPr>
              <a:t>X</a:t>
            </a:r>
            <a:r>
              <a:rPr lang="en-US" altLang="zh-CN" sz="1400" dirty="0" err="1" smtClean="0">
                <a:solidFill>
                  <a:schemeClr val="bg1"/>
                </a:solidFill>
                <a:latin typeface="微软雅黑" panose="020B0503020204020204" pitchFamily="34" charset="-122"/>
                <a:ea typeface="微软雅黑" panose="020B0503020204020204" pitchFamily="34" charset="-122"/>
              </a:rPr>
              <a:t>en</a:t>
            </a:r>
            <a:endParaRPr sz="1400" dirty="0">
              <a:solidFill>
                <a:schemeClr val="bg1"/>
              </a:solidFill>
              <a:latin typeface="微软雅黑" panose="020B0503020204020204" pitchFamily="34" charset="-122"/>
              <a:ea typeface="微软雅黑" panose="020B0503020204020204" pitchFamily="34" charset="-122"/>
            </a:endParaRPr>
          </a:p>
        </p:txBody>
      </p:sp>
      <p:sp>
        <p:nvSpPr>
          <p:cNvPr id="90" name="object 53"/>
          <p:cNvSpPr/>
          <p:nvPr/>
        </p:nvSpPr>
        <p:spPr>
          <a:xfrm>
            <a:off x="1043608" y="4176846"/>
            <a:ext cx="801172"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sz="1400" dirty="0" err="1" smtClean="0">
                <a:solidFill>
                  <a:schemeClr val="bg1"/>
                </a:solidFill>
                <a:latin typeface="微软雅黑" panose="020B0503020204020204" pitchFamily="34" charset="-122"/>
                <a:ea typeface="微软雅黑" panose="020B0503020204020204" pitchFamily="34" charset="-122"/>
              </a:rPr>
              <a:t>Hyper-v</a:t>
            </a:r>
            <a:endParaRPr sz="1400" dirty="0">
              <a:solidFill>
                <a:schemeClr val="bg1"/>
              </a:solidFill>
              <a:latin typeface="微软雅黑" panose="020B0503020204020204" pitchFamily="34" charset="-122"/>
              <a:ea typeface="微软雅黑" panose="020B0503020204020204" pitchFamily="34" charset="-122"/>
            </a:endParaRPr>
          </a:p>
        </p:txBody>
      </p:sp>
      <p:sp>
        <p:nvSpPr>
          <p:cNvPr id="91" name="object 53"/>
          <p:cNvSpPr/>
          <p:nvPr/>
        </p:nvSpPr>
        <p:spPr>
          <a:xfrm>
            <a:off x="1932647" y="4171148"/>
            <a:ext cx="759133"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sz="1400" dirty="0" smtClean="0">
                <a:solidFill>
                  <a:schemeClr val="bg1"/>
                </a:solidFill>
                <a:latin typeface="微软雅黑" panose="020B0503020204020204" pitchFamily="34" charset="-122"/>
                <a:ea typeface="微软雅黑" panose="020B0503020204020204" pitchFamily="34" charset="-122"/>
              </a:rPr>
              <a:t>VMware</a:t>
            </a:r>
            <a:endParaRPr sz="1400"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bwMode="auto">
          <a:xfrm>
            <a:off x="3203512" y="4533189"/>
            <a:ext cx="1591956"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914400">
              <a:defRPr/>
            </a:pPr>
            <a:r>
              <a:rPr lang="zh-CN" altLang="en-US" sz="1400" kern="0" dirty="0">
                <a:solidFill>
                  <a:srgbClr val="000000"/>
                </a:solidFill>
                <a:latin typeface="微软雅黑" pitchFamily="34" charset="-122"/>
                <a:ea typeface="微软雅黑" pitchFamily="34" charset="-122"/>
              </a:rPr>
              <a:t>分布式存储虚拟化</a:t>
            </a:r>
          </a:p>
        </p:txBody>
      </p:sp>
      <p:sp>
        <p:nvSpPr>
          <p:cNvPr id="93" name="圆角矩形 92"/>
          <p:cNvSpPr/>
          <p:nvPr/>
        </p:nvSpPr>
        <p:spPr bwMode="auto">
          <a:xfrm>
            <a:off x="5602529" y="4513317"/>
            <a:ext cx="1591956"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914400">
              <a:defRPr/>
            </a:pPr>
            <a:r>
              <a:rPr lang="zh-CN" altLang="en-US" sz="1400" kern="0" dirty="0" smtClean="0">
                <a:solidFill>
                  <a:srgbClr val="000000"/>
                </a:solidFill>
                <a:latin typeface="微软雅黑" pitchFamily="34" charset="-122"/>
                <a:ea typeface="微软雅黑" pitchFamily="34" charset="-122"/>
              </a:rPr>
              <a:t>网络虚拟</a:t>
            </a:r>
            <a:r>
              <a:rPr lang="zh-CN" altLang="en-US" sz="1400" kern="0" dirty="0">
                <a:solidFill>
                  <a:srgbClr val="000000"/>
                </a:solidFill>
                <a:latin typeface="微软雅黑" pitchFamily="34" charset="-122"/>
                <a:ea typeface="微软雅黑" pitchFamily="34" charset="-122"/>
              </a:rPr>
              <a:t>化</a:t>
            </a:r>
          </a:p>
        </p:txBody>
      </p:sp>
      <p:sp>
        <p:nvSpPr>
          <p:cNvPr id="94" name="object 53"/>
          <p:cNvSpPr/>
          <p:nvPr/>
        </p:nvSpPr>
        <p:spPr>
          <a:xfrm>
            <a:off x="3175142" y="3813321"/>
            <a:ext cx="801172"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文件存储</a:t>
            </a:r>
            <a:endParaRPr sz="1400" dirty="0">
              <a:solidFill>
                <a:schemeClr val="bg1"/>
              </a:solidFill>
              <a:latin typeface="微软雅黑" panose="020B0503020204020204" pitchFamily="34" charset="-122"/>
              <a:ea typeface="微软雅黑" panose="020B0503020204020204" pitchFamily="34" charset="-122"/>
            </a:endParaRPr>
          </a:p>
        </p:txBody>
      </p:sp>
      <p:sp>
        <p:nvSpPr>
          <p:cNvPr id="95" name="object 53"/>
          <p:cNvSpPr/>
          <p:nvPr/>
        </p:nvSpPr>
        <p:spPr>
          <a:xfrm>
            <a:off x="4064182" y="3802757"/>
            <a:ext cx="759133"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对象存储</a:t>
            </a:r>
            <a:endParaRPr sz="1400" dirty="0">
              <a:solidFill>
                <a:schemeClr val="bg1"/>
              </a:solidFill>
              <a:latin typeface="微软雅黑" panose="020B0503020204020204" pitchFamily="34" charset="-122"/>
              <a:ea typeface="微软雅黑" panose="020B0503020204020204" pitchFamily="34" charset="-122"/>
            </a:endParaRPr>
          </a:p>
        </p:txBody>
      </p:sp>
      <p:sp>
        <p:nvSpPr>
          <p:cNvPr id="96" name="object 53"/>
          <p:cNvSpPr/>
          <p:nvPr/>
        </p:nvSpPr>
        <p:spPr>
          <a:xfrm>
            <a:off x="3175142" y="4182098"/>
            <a:ext cx="801172"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表存储</a:t>
            </a:r>
            <a:endParaRPr sz="1400" dirty="0">
              <a:solidFill>
                <a:schemeClr val="bg1"/>
              </a:solidFill>
              <a:latin typeface="微软雅黑" panose="020B0503020204020204" pitchFamily="34" charset="-122"/>
              <a:ea typeface="微软雅黑" panose="020B0503020204020204" pitchFamily="34" charset="-122"/>
            </a:endParaRPr>
          </a:p>
        </p:txBody>
      </p:sp>
      <p:sp>
        <p:nvSpPr>
          <p:cNvPr id="97" name="object 53"/>
          <p:cNvSpPr/>
          <p:nvPr/>
        </p:nvSpPr>
        <p:spPr>
          <a:xfrm>
            <a:off x="4064182" y="4176401"/>
            <a:ext cx="759133"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块存储</a:t>
            </a:r>
            <a:endParaRPr sz="1400" dirty="0">
              <a:solidFill>
                <a:schemeClr val="bg1"/>
              </a:solidFill>
              <a:latin typeface="微软雅黑" panose="020B0503020204020204" pitchFamily="34" charset="-122"/>
              <a:ea typeface="微软雅黑" panose="020B0503020204020204" pitchFamily="34" charset="-122"/>
            </a:endParaRPr>
          </a:p>
        </p:txBody>
      </p:sp>
      <p:sp>
        <p:nvSpPr>
          <p:cNvPr id="98" name="object 53"/>
          <p:cNvSpPr/>
          <p:nvPr/>
        </p:nvSpPr>
        <p:spPr>
          <a:xfrm>
            <a:off x="5584366" y="3819413"/>
            <a:ext cx="801172"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SDN</a:t>
            </a:r>
            <a:endParaRPr sz="1400" dirty="0">
              <a:solidFill>
                <a:schemeClr val="bg1"/>
              </a:solidFill>
              <a:latin typeface="微软雅黑" panose="020B0503020204020204" pitchFamily="34" charset="-122"/>
              <a:ea typeface="微软雅黑" panose="020B0503020204020204" pitchFamily="34" charset="-122"/>
            </a:endParaRPr>
          </a:p>
        </p:txBody>
      </p:sp>
      <p:sp>
        <p:nvSpPr>
          <p:cNvPr id="99" name="object 53"/>
          <p:cNvSpPr/>
          <p:nvPr/>
        </p:nvSpPr>
        <p:spPr>
          <a:xfrm>
            <a:off x="6473406" y="3808850"/>
            <a:ext cx="759133"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sz="1400" dirty="0" smtClean="0">
                <a:solidFill>
                  <a:schemeClr val="bg1"/>
                </a:solidFill>
                <a:latin typeface="微软雅黑" panose="020B0503020204020204" pitchFamily="34" charset="-122"/>
                <a:ea typeface="微软雅黑" panose="020B0503020204020204" pitchFamily="34" charset="-122"/>
              </a:rPr>
              <a:t>NFV</a:t>
            </a:r>
            <a:endParaRPr sz="1400" dirty="0">
              <a:solidFill>
                <a:schemeClr val="bg1"/>
              </a:solidFill>
              <a:latin typeface="微软雅黑" panose="020B0503020204020204" pitchFamily="34" charset="-122"/>
              <a:ea typeface="微软雅黑" panose="020B0503020204020204" pitchFamily="34" charset="-122"/>
            </a:endParaRPr>
          </a:p>
        </p:txBody>
      </p:sp>
      <p:sp>
        <p:nvSpPr>
          <p:cNvPr id="100" name="object 53"/>
          <p:cNvSpPr/>
          <p:nvPr/>
        </p:nvSpPr>
        <p:spPr>
          <a:xfrm>
            <a:off x="5584366" y="4188191"/>
            <a:ext cx="801172"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sz="1400" dirty="0" smtClean="0">
                <a:solidFill>
                  <a:schemeClr val="bg1"/>
                </a:solidFill>
                <a:latin typeface="微软雅黑" panose="020B0503020204020204" pitchFamily="34" charset="-122"/>
                <a:ea typeface="微软雅黑" panose="020B0503020204020204" pitchFamily="34" charset="-122"/>
              </a:rPr>
              <a:t>NV</a:t>
            </a:r>
            <a:endParaRPr sz="1400" dirty="0">
              <a:solidFill>
                <a:schemeClr val="bg1"/>
              </a:solidFill>
              <a:latin typeface="微软雅黑" panose="020B0503020204020204" pitchFamily="34" charset="-122"/>
              <a:ea typeface="微软雅黑" panose="020B0503020204020204" pitchFamily="34" charset="-122"/>
            </a:endParaRPr>
          </a:p>
        </p:txBody>
      </p:sp>
      <p:sp>
        <p:nvSpPr>
          <p:cNvPr id="101" name="object 53"/>
          <p:cNvSpPr/>
          <p:nvPr/>
        </p:nvSpPr>
        <p:spPr>
          <a:xfrm>
            <a:off x="6473406" y="4182494"/>
            <a:ext cx="759133" cy="215444"/>
          </a:xfrm>
          <a:custGeom>
            <a:avLst/>
            <a:gdLst/>
            <a:ahLst/>
            <a:cxnLst/>
            <a:rect l="l" t="t" r="r" b="b"/>
            <a:pathLst>
              <a:path w="737616" h="295655">
                <a:moveTo>
                  <a:pt x="716280" y="0"/>
                </a:moveTo>
                <a:lnTo>
                  <a:pt x="15930" y="686"/>
                </a:lnTo>
                <a:lnTo>
                  <a:pt x="4522" y="8177"/>
                </a:lnTo>
                <a:lnTo>
                  <a:pt x="0" y="21336"/>
                </a:lnTo>
                <a:lnTo>
                  <a:pt x="686" y="279725"/>
                </a:lnTo>
                <a:lnTo>
                  <a:pt x="8177" y="291133"/>
                </a:lnTo>
                <a:lnTo>
                  <a:pt x="21336" y="295656"/>
                </a:lnTo>
                <a:lnTo>
                  <a:pt x="721685" y="294969"/>
                </a:lnTo>
                <a:lnTo>
                  <a:pt x="733093" y="287478"/>
                </a:lnTo>
                <a:lnTo>
                  <a:pt x="737616" y="274320"/>
                </a:lnTo>
                <a:lnTo>
                  <a:pt x="736929" y="15930"/>
                </a:lnTo>
                <a:lnTo>
                  <a:pt x="729438" y="4522"/>
                </a:lnTo>
                <a:lnTo>
                  <a:pt x="716280" y="0"/>
                </a:lnTo>
                <a:close/>
              </a:path>
            </a:pathLst>
          </a:custGeom>
          <a:solidFill>
            <a:schemeClr val="tx2">
              <a:lumMod val="60000"/>
              <a:lumOff val="40000"/>
            </a:schemeClr>
          </a:solidFill>
        </p:spPr>
        <p:txBody>
          <a:bodyPr wrap="square" lIns="0" tIns="0" rIns="0" bIns="0"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a:t>
            </a:r>
            <a:endParaRPr sz="1400" dirty="0">
              <a:solidFill>
                <a:schemeClr val="bg1"/>
              </a:solidFill>
              <a:latin typeface="微软雅黑" panose="020B0503020204020204" pitchFamily="34" charset="-122"/>
              <a:ea typeface="微软雅黑" panose="020B0503020204020204" pitchFamily="34" charset="-122"/>
            </a:endParaRPr>
          </a:p>
        </p:txBody>
      </p:sp>
      <p:sp>
        <p:nvSpPr>
          <p:cNvPr id="102" name="矩形 101"/>
          <p:cNvSpPr/>
          <p:nvPr/>
        </p:nvSpPr>
        <p:spPr>
          <a:xfrm>
            <a:off x="1016900" y="1908243"/>
            <a:ext cx="6346748" cy="1506796"/>
          </a:xfrm>
          <a:prstGeom prst="rect">
            <a:avLst/>
          </a:prstGeom>
          <a:solidFill>
            <a:srgbClr val="F1F1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3" name="矩形 102"/>
          <p:cNvSpPr/>
          <p:nvPr/>
        </p:nvSpPr>
        <p:spPr>
          <a:xfrm>
            <a:off x="59742" y="1755848"/>
            <a:ext cx="7461259" cy="1769449"/>
          </a:xfrm>
          <a:prstGeom prst="rect">
            <a:avLst/>
          </a:prstGeom>
          <a:noFill/>
          <a:ln w="19050">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4" name="object 221"/>
          <p:cNvSpPr txBox="1"/>
          <p:nvPr/>
        </p:nvSpPr>
        <p:spPr>
          <a:xfrm>
            <a:off x="172698" y="2428038"/>
            <a:ext cx="739140" cy="430887"/>
          </a:xfrm>
          <a:prstGeom prst="rect">
            <a:avLst/>
          </a:prstGeom>
        </p:spPr>
        <p:txBody>
          <a:bodyPr vert="horz" wrap="square" lIns="0" tIns="0" rIns="0" bIns="0" rtlCol="0">
            <a:spAutoFit/>
          </a:bodyPr>
          <a:lstStyle/>
          <a:p>
            <a:pPr marL="12700">
              <a:lnSpc>
                <a:spcPct val="100000"/>
              </a:lnSpc>
            </a:pPr>
            <a:r>
              <a:rPr lang="zh-CN" altLang="en-US" sz="1400" dirty="0">
                <a:latin typeface="微软雅黑" panose="020B0503020204020204" pitchFamily="34" charset="-122"/>
                <a:ea typeface="微软雅黑" panose="020B0503020204020204" pitchFamily="34" charset="-122"/>
                <a:cs typeface="微软雅黑"/>
              </a:rPr>
              <a:t>云</a:t>
            </a:r>
            <a:r>
              <a:rPr lang="zh-CN" altLang="en-US" sz="1400" dirty="0" smtClean="0">
                <a:latin typeface="微软雅黑" panose="020B0503020204020204" pitchFamily="34" charset="-122"/>
                <a:ea typeface="微软雅黑" panose="020B0503020204020204" pitchFamily="34" charset="-122"/>
                <a:cs typeface="微软雅黑"/>
              </a:rPr>
              <a:t>计算管理平台</a:t>
            </a:r>
            <a:endParaRPr sz="1400" dirty="0">
              <a:latin typeface="微软雅黑" panose="020B0503020204020204" pitchFamily="34" charset="-122"/>
              <a:ea typeface="微软雅黑" panose="020B0503020204020204" pitchFamily="34" charset="-122"/>
              <a:cs typeface="微软雅黑"/>
            </a:endParaRPr>
          </a:p>
        </p:txBody>
      </p:sp>
      <p:sp>
        <p:nvSpPr>
          <p:cNvPr id="106" name="矩形 105"/>
          <p:cNvSpPr/>
          <p:nvPr/>
        </p:nvSpPr>
        <p:spPr>
          <a:xfrm>
            <a:off x="7577728" y="598183"/>
            <a:ext cx="1494288" cy="4468478"/>
          </a:xfrm>
          <a:prstGeom prst="rect">
            <a:avLst/>
          </a:prstGeom>
          <a:noFill/>
          <a:ln w="19050">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7" name="object 221"/>
          <p:cNvSpPr txBox="1"/>
          <p:nvPr/>
        </p:nvSpPr>
        <p:spPr>
          <a:xfrm>
            <a:off x="7963231" y="765348"/>
            <a:ext cx="727704" cy="215444"/>
          </a:xfrm>
          <a:prstGeom prst="rect">
            <a:avLst/>
          </a:prstGeom>
        </p:spPr>
        <p:txBody>
          <a:bodyPr vert="horz" wrap="square" lIns="0" tIns="0" rIns="0" bIns="0" rtlCol="0">
            <a:spAutoFit/>
          </a:bodyPr>
          <a:lstStyle/>
          <a:p>
            <a:pPr marL="12700">
              <a:lnSpc>
                <a:spcPct val="100000"/>
              </a:lnSpc>
            </a:pPr>
            <a:r>
              <a:rPr lang="zh-CN" altLang="en-US" sz="1400" dirty="0" smtClean="0">
                <a:latin typeface="微软雅黑" panose="020B0503020204020204" pitchFamily="34" charset="-122"/>
                <a:ea typeface="微软雅黑" panose="020B0503020204020204" pitchFamily="34" charset="-122"/>
                <a:cs typeface="微软雅黑"/>
              </a:rPr>
              <a:t>云</a:t>
            </a:r>
            <a:r>
              <a:rPr lang="zh-CN" altLang="en-US" sz="1400" dirty="0">
                <a:latin typeface="微软雅黑" panose="020B0503020204020204" pitchFamily="34" charset="-122"/>
                <a:ea typeface="微软雅黑" panose="020B0503020204020204" pitchFamily="34" charset="-122"/>
                <a:cs typeface="微软雅黑"/>
              </a:rPr>
              <a:t>安全</a:t>
            </a:r>
            <a:endParaRPr sz="1400" dirty="0">
              <a:latin typeface="微软雅黑" panose="020B0503020204020204" pitchFamily="34" charset="-122"/>
              <a:ea typeface="微软雅黑" panose="020B0503020204020204" pitchFamily="34" charset="-122"/>
              <a:cs typeface="微软雅黑"/>
            </a:endParaRPr>
          </a:p>
        </p:txBody>
      </p:sp>
      <p:sp>
        <p:nvSpPr>
          <p:cNvPr id="108" name="圆角矩形 107"/>
          <p:cNvSpPr/>
          <p:nvPr/>
        </p:nvSpPr>
        <p:spPr bwMode="auto">
          <a:xfrm>
            <a:off x="7779887" y="1091378"/>
            <a:ext cx="1089969"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网络安全</a:t>
            </a:r>
            <a:endParaRPr lang="en-US" altLang="zh-CN" sz="1400" kern="0" dirty="0">
              <a:solidFill>
                <a:srgbClr val="000000"/>
              </a:solidFill>
              <a:latin typeface="微软雅黑" pitchFamily="34" charset="-122"/>
              <a:ea typeface="微软雅黑" pitchFamily="34" charset="-122"/>
            </a:endParaRPr>
          </a:p>
        </p:txBody>
      </p:sp>
      <p:sp>
        <p:nvSpPr>
          <p:cNvPr id="109" name="圆角矩形 108"/>
          <p:cNvSpPr/>
          <p:nvPr/>
        </p:nvSpPr>
        <p:spPr bwMode="auto">
          <a:xfrm>
            <a:off x="7775822" y="1764274"/>
            <a:ext cx="1089969"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平台安全</a:t>
            </a:r>
            <a:endParaRPr lang="en-US" altLang="zh-CN" sz="1400" kern="0" dirty="0">
              <a:solidFill>
                <a:srgbClr val="000000"/>
              </a:solidFill>
              <a:latin typeface="微软雅黑" pitchFamily="34" charset="-122"/>
              <a:ea typeface="微软雅黑" pitchFamily="34" charset="-122"/>
            </a:endParaRPr>
          </a:p>
        </p:txBody>
      </p:sp>
      <p:sp>
        <p:nvSpPr>
          <p:cNvPr id="110" name="圆角矩形 109"/>
          <p:cNvSpPr/>
          <p:nvPr/>
        </p:nvSpPr>
        <p:spPr bwMode="auto">
          <a:xfrm>
            <a:off x="7779887" y="2452927"/>
            <a:ext cx="1089969"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应用安全</a:t>
            </a:r>
            <a:endParaRPr lang="en-US" altLang="zh-CN" sz="1400" kern="0" dirty="0">
              <a:solidFill>
                <a:srgbClr val="000000"/>
              </a:solidFill>
              <a:latin typeface="微软雅黑" pitchFamily="34" charset="-122"/>
              <a:ea typeface="微软雅黑" pitchFamily="34" charset="-122"/>
            </a:endParaRPr>
          </a:p>
        </p:txBody>
      </p:sp>
      <p:sp>
        <p:nvSpPr>
          <p:cNvPr id="111" name="圆角矩形 110"/>
          <p:cNvSpPr/>
          <p:nvPr/>
        </p:nvSpPr>
        <p:spPr bwMode="auto">
          <a:xfrm>
            <a:off x="7782098" y="3179591"/>
            <a:ext cx="1089969"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数据安全</a:t>
            </a:r>
            <a:endParaRPr lang="en-US" altLang="zh-CN" sz="1400" kern="0" dirty="0">
              <a:solidFill>
                <a:srgbClr val="000000"/>
              </a:solidFill>
              <a:latin typeface="微软雅黑" pitchFamily="34" charset="-122"/>
              <a:ea typeface="微软雅黑" pitchFamily="34" charset="-122"/>
            </a:endParaRPr>
          </a:p>
        </p:txBody>
      </p:sp>
      <p:sp>
        <p:nvSpPr>
          <p:cNvPr id="112" name="圆角矩形 111"/>
          <p:cNvSpPr/>
          <p:nvPr/>
        </p:nvSpPr>
        <p:spPr bwMode="auto">
          <a:xfrm>
            <a:off x="7809034" y="3934408"/>
            <a:ext cx="1089969"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管理安全</a:t>
            </a:r>
            <a:endParaRPr lang="en-US" altLang="zh-CN" sz="1400" kern="0" dirty="0">
              <a:solidFill>
                <a:srgbClr val="000000"/>
              </a:solidFill>
              <a:latin typeface="微软雅黑" pitchFamily="34" charset="-122"/>
              <a:ea typeface="微软雅黑" pitchFamily="34" charset="-122"/>
            </a:endParaRPr>
          </a:p>
        </p:txBody>
      </p:sp>
      <p:sp>
        <p:nvSpPr>
          <p:cNvPr id="113" name="圆角矩形 112"/>
          <p:cNvSpPr/>
          <p:nvPr/>
        </p:nvSpPr>
        <p:spPr bwMode="auto">
          <a:xfrm>
            <a:off x="7809034" y="4594909"/>
            <a:ext cx="1089969" cy="349808"/>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lvl="0" algn="ctr" defTabSz="914400">
              <a:defRPr/>
            </a:pPr>
            <a:r>
              <a:rPr lang="en-US" altLang="zh-CN" sz="1400" kern="0" dirty="0" smtClean="0">
                <a:solidFill>
                  <a:srgbClr val="000000"/>
                </a:solidFill>
                <a:latin typeface="微软雅黑" pitchFamily="34" charset="-122"/>
                <a:ea typeface="微软雅黑" pitchFamily="34" charset="-122"/>
              </a:rPr>
              <a:t>……</a:t>
            </a:r>
            <a:endParaRPr lang="en-US" altLang="zh-CN" sz="1400" kern="0" dirty="0">
              <a:solidFill>
                <a:srgbClr val="000000"/>
              </a:solidFill>
              <a:latin typeface="微软雅黑" pitchFamily="34" charset="-122"/>
              <a:ea typeface="微软雅黑" pitchFamily="34" charset="-122"/>
            </a:endParaRPr>
          </a:p>
        </p:txBody>
      </p:sp>
      <p:sp>
        <p:nvSpPr>
          <p:cNvPr id="114" name="矩形 113"/>
          <p:cNvSpPr/>
          <p:nvPr/>
        </p:nvSpPr>
        <p:spPr>
          <a:xfrm>
            <a:off x="59743" y="1211106"/>
            <a:ext cx="7461258" cy="461723"/>
          </a:xfrm>
          <a:prstGeom prst="rect">
            <a:avLst/>
          </a:prstGeom>
          <a:noFill/>
          <a:ln w="19050">
            <a:solidFill>
              <a:schemeClr val="bg2">
                <a:lumMod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5" name="矩形 114"/>
          <p:cNvSpPr/>
          <p:nvPr/>
        </p:nvSpPr>
        <p:spPr>
          <a:xfrm>
            <a:off x="59742" y="608894"/>
            <a:ext cx="7461259" cy="485805"/>
          </a:xfrm>
          <a:prstGeom prst="rect">
            <a:avLst/>
          </a:prstGeom>
          <a:noFill/>
          <a:ln w="19050">
            <a:solidFill>
              <a:schemeClr val="bg2">
                <a:lumMod val="5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6" name="object 221"/>
          <p:cNvSpPr txBox="1"/>
          <p:nvPr/>
        </p:nvSpPr>
        <p:spPr>
          <a:xfrm>
            <a:off x="148724" y="1343739"/>
            <a:ext cx="1326932" cy="215444"/>
          </a:xfrm>
          <a:prstGeom prst="rect">
            <a:avLst/>
          </a:prstGeom>
        </p:spPr>
        <p:txBody>
          <a:bodyPr vert="horz" wrap="square" lIns="0" tIns="0" rIns="0" bIns="0" rtlCol="0">
            <a:spAutoFit/>
          </a:bodyPr>
          <a:lstStyle/>
          <a:p>
            <a:pPr marL="12700">
              <a:lnSpc>
                <a:spcPct val="100000"/>
              </a:lnSpc>
            </a:pPr>
            <a:r>
              <a:rPr lang="zh-CN" altLang="en-US" sz="1400" dirty="0" smtClean="0">
                <a:latin typeface="微软雅黑" panose="020B0503020204020204" pitchFamily="34" charset="-122"/>
                <a:ea typeface="微软雅黑" panose="020B0503020204020204" pitchFamily="34" charset="-122"/>
                <a:cs typeface="微软雅黑"/>
              </a:rPr>
              <a:t>云服务平台</a:t>
            </a:r>
            <a:endParaRPr sz="1400" dirty="0">
              <a:latin typeface="微软雅黑" panose="020B0503020204020204" pitchFamily="34" charset="-122"/>
              <a:ea typeface="微软雅黑" panose="020B0503020204020204" pitchFamily="34" charset="-122"/>
              <a:cs typeface="微软雅黑"/>
            </a:endParaRPr>
          </a:p>
        </p:txBody>
      </p:sp>
      <p:sp>
        <p:nvSpPr>
          <p:cNvPr id="117" name="圆角矩形 116"/>
          <p:cNvSpPr/>
          <p:nvPr/>
        </p:nvSpPr>
        <p:spPr bwMode="auto">
          <a:xfrm>
            <a:off x="1115616" y="1282361"/>
            <a:ext cx="935956" cy="349808"/>
          </a:xfrm>
          <a:prstGeom prst="roundRect">
            <a:avLst/>
          </a:prstGeom>
          <a:solidFill>
            <a:schemeClr val="bg2">
              <a:lumMod val="90000"/>
            </a:schemeClr>
          </a:solidFill>
          <a:ln>
            <a:noFill/>
          </a:ln>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云数据库</a:t>
            </a:r>
            <a:endParaRPr lang="zh-CN" altLang="en-US" sz="1400" kern="0" dirty="0">
              <a:solidFill>
                <a:srgbClr val="000000"/>
              </a:solidFill>
              <a:latin typeface="微软雅黑" pitchFamily="34" charset="-122"/>
              <a:ea typeface="微软雅黑" pitchFamily="34" charset="-122"/>
            </a:endParaRPr>
          </a:p>
        </p:txBody>
      </p:sp>
      <p:sp>
        <p:nvSpPr>
          <p:cNvPr id="118" name="圆角矩形 117"/>
          <p:cNvSpPr/>
          <p:nvPr/>
        </p:nvSpPr>
        <p:spPr bwMode="auto">
          <a:xfrm>
            <a:off x="2165739" y="1289432"/>
            <a:ext cx="1292381" cy="349808"/>
          </a:xfrm>
          <a:prstGeom prst="roundRect">
            <a:avLst/>
          </a:prstGeom>
          <a:solidFill>
            <a:schemeClr val="bg2">
              <a:lumMod val="90000"/>
            </a:schemeClr>
          </a:solidFill>
          <a:ln>
            <a:noFill/>
          </a:ln>
          <a:effectLst/>
          <a:extLst/>
        </p:spPr>
        <p:txBody>
          <a:bodyPr lIns="0" rIns="0" anchor="ctr"/>
          <a:lstStyle/>
          <a:p>
            <a:pPr lvl="0" algn="ctr" defTabSz="914400">
              <a:defRPr/>
            </a:pPr>
            <a:r>
              <a:rPr lang="zh-CN" altLang="en-US" sz="1400" kern="0" dirty="0">
                <a:solidFill>
                  <a:srgbClr val="000000"/>
                </a:solidFill>
                <a:latin typeface="微软雅黑" pitchFamily="34" charset="-122"/>
                <a:ea typeface="微软雅黑" pitchFamily="34" charset="-122"/>
              </a:rPr>
              <a:t>应用运行</a:t>
            </a:r>
            <a:r>
              <a:rPr lang="zh-CN" altLang="en-US" sz="1400" kern="0" dirty="0" smtClean="0">
                <a:solidFill>
                  <a:srgbClr val="000000"/>
                </a:solidFill>
                <a:latin typeface="微软雅黑" pitchFamily="34" charset="-122"/>
                <a:ea typeface="微软雅黑" pitchFamily="34" charset="-122"/>
              </a:rPr>
              <a:t>环境</a:t>
            </a:r>
            <a:endParaRPr lang="zh-CN" altLang="en-US" sz="1400" kern="0" dirty="0">
              <a:solidFill>
                <a:srgbClr val="000000"/>
              </a:solidFill>
              <a:latin typeface="微软雅黑" pitchFamily="34" charset="-122"/>
              <a:ea typeface="微软雅黑" pitchFamily="34" charset="-122"/>
            </a:endParaRPr>
          </a:p>
        </p:txBody>
      </p:sp>
      <p:sp>
        <p:nvSpPr>
          <p:cNvPr id="119" name="圆角矩形 118"/>
          <p:cNvSpPr/>
          <p:nvPr/>
        </p:nvSpPr>
        <p:spPr bwMode="auto">
          <a:xfrm>
            <a:off x="3566052" y="1276600"/>
            <a:ext cx="1161639" cy="349808"/>
          </a:xfrm>
          <a:prstGeom prst="roundRect">
            <a:avLst>
              <a:gd name="adj" fmla="val 0"/>
            </a:avLst>
          </a:prstGeom>
          <a:solidFill>
            <a:schemeClr val="bg2">
              <a:lumMod val="90000"/>
            </a:schemeClr>
          </a:solidFill>
          <a:ln>
            <a:noFill/>
          </a:ln>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数据交换平台</a:t>
            </a:r>
            <a:endParaRPr lang="zh-CN" altLang="en-US" sz="1400" kern="0" dirty="0">
              <a:solidFill>
                <a:srgbClr val="000000"/>
              </a:solidFill>
              <a:latin typeface="微软雅黑" pitchFamily="34" charset="-122"/>
              <a:ea typeface="微软雅黑" pitchFamily="34" charset="-122"/>
            </a:endParaRPr>
          </a:p>
        </p:txBody>
      </p:sp>
      <p:sp>
        <p:nvSpPr>
          <p:cNvPr id="120" name="圆角矩形 119"/>
          <p:cNvSpPr/>
          <p:nvPr/>
        </p:nvSpPr>
        <p:spPr bwMode="auto">
          <a:xfrm>
            <a:off x="4884878" y="1275661"/>
            <a:ext cx="1435302" cy="349808"/>
          </a:xfrm>
          <a:prstGeom prst="roundRect">
            <a:avLst/>
          </a:prstGeom>
          <a:solidFill>
            <a:schemeClr val="bg2">
              <a:lumMod val="90000"/>
            </a:schemeClr>
          </a:solidFill>
          <a:ln>
            <a:noFill/>
          </a:ln>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大数据</a:t>
            </a:r>
            <a:endParaRPr lang="zh-CN" altLang="en-US" sz="1400" kern="0" dirty="0">
              <a:solidFill>
                <a:srgbClr val="000000"/>
              </a:solidFill>
              <a:latin typeface="微软雅黑" pitchFamily="34" charset="-122"/>
              <a:ea typeface="微软雅黑" pitchFamily="34" charset="-122"/>
            </a:endParaRPr>
          </a:p>
        </p:txBody>
      </p:sp>
      <p:sp>
        <p:nvSpPr>
          <p:cNvPr id="121" name="圆角矩形 120"/>
          <p:cNvSpPr/>
          <p:nvPr/>
        </p:nvSpPr>
        <p:spPr bwMode="auto">
          <a:xfrm>
            <a:off x="6437790" y="1276600"/>
            <a:ext cx="891856" cy="349808"/>
          </a:xfrm>
          <a:prstGeom prst="roundRect">
            <a:avLst/>
          </a:prstGeom>
          <a:solidFill>
            <a:schemeClr val="bg2">
              <a:lumMod val="90000"/>
            </a:schemeClr>
          </a:solidFill>
          <a:ln>
            <a:noFill/>
          </a:ln>
          <a:effectLst/>
          <a:extLst/>
        </p:spPr>
        <p:txBody>
          <a:bodyPr lIns="0" rIns="0" anchor="b"/>
          <a:lstStyle/>
          <a:p>
            <a:pPr lvl="0" algn="ctr" defTabSz="914400">
              <a:defRPr/>
            </a:pPr>
            <a:r>
              <a:rPr lang="en-US" altLang="zh-CN" kern="0" dirty="0" smtClean="0">
                <a:solidFill>
                  <a:srgbClr val="000000"/>
                </a:solidFill>
                <a:latin typeface="微软雅黑" pitchFamily="34" charset="-122"/>
                <a:ea typeface="微软雅黑" pitchFamily="34" charset="-122"/>
              </a:rPr>
              <a:t>...…</a:t>
            </a:r>
            <a:endParaRPr lang="zh-CN" altLang="en-US" kern="0" dirty="0">
              <a:solidFill>
                <a:srgbClr val="000000"/>
              </a:solidFill>
              <a:latin typeface="微软雅黑" pitchFamily="34" charset="-122"/>
              <a:ea typeface="微软雅黑" pitchFamily="34" charset="-122"/>
            </a:endParaRPr>
          </a:p>
        </p:txBody>
      </p:sp>
      <p:sp>
        <p:nvSpPr>
          <p:cNvPr id="122" name="object 221"/>
          <p:cNvSpPr txBox="1"/>
          <p:nvPr/>
        </p:nvSpPr>
        <p:spPr>
          <a:xfrm>
            <a:off x="184316" y="746009"/>
            <a:ext cx="832585" cy="215444"/>
          </a:xfrm>
          <a:prstGeom prst="rect">
            <a:avLst/>
          </a:prstGeom>
        </p:spPr>
        <p:txBody>
          <a:bodyPr vert="horz" wrap="square" lIns="0" tIns="0" rIns="0" bIns="0" rtlCol="0">
            <a:spAutoFit/>
          </a:bodyPr>
          <a:lstStyle/>
          <a:p>
            <a:pPr marL="12700">
              <a:lnSpc>
                <a:spcPct val="100000"/>
              </a:lnSpc>
            </a:pPr>
            <a:r>
              <a:rPr lang="zh-CN" altLang="en-US" sz="1400" dirty="0">
                <a:latin typeface="微软雅黑" panose="020B0503020204020204" pitchFamily="34" charset="-122"/>
                <a:ea typeface="微软雅黑" panose="020B0503020204020204" pitchFamily="34" charset="-122"/>
                <a:cs typeface="微软雅黑"/>
              </a:rPr>
              <a:t>业务系统</a:t>
            </a:r>
            <a:endParaRPr sz="1400" dirty="0">
              <a:latin typeface="微软雅黑" panose="020B0503020204020204" pitchFamily="34" charset="-122"/>
              <a:ea typeface="微软雅黑" panose="020B0503020204020204" pitchFamily="34" charset="-122"/>
              <a:cs typeface="微软雅黑"/>
            </a:endParaRPr>
          </a:p>
        </p:txBody>
      </p:sp>
      <p:sp>
        <p:nvSpPr>
          <p:cNvPr id="123" name="圆角矩形 122"/>
          <p:cNvSpPr/>
          <p:nvPr/>
        </p:nvSpPr>
        <p:spPr bwMode="auto">
          <a:xfrm>
            <a:off x="1115616" y="692647"/>
            <a:ext cx="935956" cy="349808"/>
          </a:xfrm>
          <a:prstGeom prst="roundRect">
            <a:avLst/>
          </a:prstGeom>
          <a:solidFill>
            <a:schemeClr val="bg2">
              <a:lumMod val="90000"/>
            </a:schemeClr>
          </a:solidFill>
          <a:ln>
            <a:noFill/>
          </a:ln>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基础业务</a:t>
            </a:r>
            <a:endParaRPr lang="zh-CN" altLang="en-US" sz="1400" kern="0" dirty="0">
              <a:solidFill>
                <a:srgbClr val="000000"/>
              </a:solidFill>
              <a:latin typeface="微软雅黑" pitchFamily="34" charset="-122"/>
              <a:ea typeface="微软雅黑" pitchFamily="34" charset="-122"/>
            </a:endParaRPr>
          </a:p>
        </p:txBody>
      </p:sp>
      <p:sp>
        <p:nvSpPr>
          <p:cNvPr id="124" name="圆角矩形 123"/>
          <p:cNvSpPr/>
          <p:nvPr/>
        </p:nvSpPr>
        <p:spPr bwMode="auto">
          <a:xfrm>
            <a:off x="2165739" y="699718"/>
            <a:ext cx="1292381" cy="349808"/>
          </a:xfrm>
          <a:prstGeom prst="roundRect">
            <a:avLst/>
          </a:prstGeom>
          <a:solidFill>
            <a:schemeClr val="bg2">
              <a:lumMod val="90000"/>
            </a:schemeClr>
          </a:solidFill>
          <a:ln>
            <a:noFill/>
          </a:ln>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基础办公</a:t>
            </a:r>
            <a:endParaRPr lang="zh-CN" altLang="en-US" sz="1400" kern="0" dirty="0">
              <a:solidFill>
                <a:srgbClr val="000000"/>
              </a:solidFill>
              <a:latin typeface="微软雅黑" pitchFamily="34" charset="-122"/>
              <a:ea typeface="微软雅黑" pitchFamily="34" charset="-122"/>
            </a:endParaRPr>
          </a:p>
        </p:txBody>
      </p:sp>
      <p:sp>
        <p:nvSpPr>
          <p:cNvPr id="125" name="圆角矩形 124"/>
          <p:cNvSpPr/>
          <p:nvPr/>
        </p:nvSpPr>
        <p:spPr bwMode="auto">
          <a:xfrm>
            <a:off x="3566052" y="686886"/>
            <a:ext cx="1161639" cy="349808"/>
          </a:xfrm>
          <a:prstGeom prst="roundRect">
            <a:avLst>
              <a:gd name="adj" fmla="val 0"/>
            </a:avLst>
          </a:prstGeom>
          <a:solidFill>
            <a:schemeClr val="bg2">
              <a:lumMod val="90000"/>
            </a:schemeClr>
          </a:solidFill>
          <a:ln>
            <a:noFill/>
          </a:ln>
          <a:effectLst/>
          <a:extLst/>
        </p:spPr>
        <p:txBody>
          <a:bodyPr lIns="0" rIns="0" anchor="ctr"/>
          <a:lstStyle/>
          <a:p>
            <a:pPr lvl="0" algn="ctr" defTabSz="914400">
              <a:defRPr/>
            </a:pPr>
            <a:r>
              <a:rPr lang="zh-CN" altLang="en-US" sz="1400" kern="0" dirty="0" smtClean="0">
                <a:solidFill>
                  <a:srgbClr val="000000"/>
                </a:solidFill>
                <a:latin typeface="微软雅黑" pitchFamily="34" charset="-122"/>
                <a:ea typeface="微软雅黑" pitchFamily="34" charset="-122"/>
              </a:rPr>
              <a:t>业务系统</a:t>
            </a:r>
            <a:endParaRPr lang="zh-CN" altLang="en-US" sz="1400" kern="0" dirty="0">
              <a:solidFill>
                <a:srgbClr val="000000"/>
              </a:solidFill>
              <a:latin typeface="微软雅黑" pitchFamily="34" charset="-122"/>
              <a:ea typeface="微软雅黑" pitchFamily="34" charset="-122"/>
            </a:endParaRPr>
          </a:p>
        </p:txBody>
      </p:sp>
      <p:sp>
        <p:nvSpPr>
          <p:cNvPr id="126" name="圆角矩形 125"/>
          <p:cNvSpPr/>
          <p:nvPr/>
        </p:nvSpPr>
        <p:spPr bwMode="auto">
          <a:xfrm>
            <a:off x="4884878" y="685947"/>
            <a:ext cx="1435302" cy="349808"/>
          </a:xfrm>
          <a:prstGeom prst="roundRect">
            <a:avLst/>
          </a:prstGeom>
          <a:solidFill>
            <a:schemeClr val="bg2">
              <a:lumMod val="90000"/>
            </a:schemeClr>
          </a:solidFill>
          <a:ln>
            <a:noFill/>
          </a:ln>
          <a:effectLst/>
          <a:extLst/>
        </p:spPr>
        <p:txBody>
          <a:bodyPr lIns="0" rIns="0" anchor="ctr"/>
          <a:lstStyle/>
          <a:p>
            <a:pPr lvl="0" algn="ctr" defTabSz="914400">
              <a:defRPr/>
            </a:pPr>
            <a:r>
              <a:rPr lang="zh-CN" altLang="en-US" sz="1400" kern="0" dirty="0">
                <a:solidFill>
                  <a:srgbClr val="000000"/>
                </a:solidFill>
                <a:latin typeface="微软雅黑" pitchFamily="34" charset="-122"/>
                <a:ea typeface="微软雅黑" pitchFamily="34" charset="-122"/>
              </a:rPr>
              <a:t>网站</a:t>
            </a:r>
          </a:p>
        </p:txBody>
      </p:sp>
      <p:sp>
        <p:nvSpPr>
          <p:cNvPr id="127" name="圆角矩形 126"/>
          <p:cNvSpPr/>
          <p:nvPr/>
        </p:nvSpPr>
        <p:spPr bwMode="auto">
          <a:xfrm>
            <a:off x="6437790" y="686886"/>
            <a:ext cx="891856" cy="349808"/>
          </a:xfrm>
          <a:prstGeom prst="roundRect">
            <a:avLst/>
          </a:prstGeom>
          <a:solidFill>
            <a:schemeClr val="bg2">
              <a:lumMod val="90000"/>
            </a:schemeClr>
          </a:solidFill>
          <a:ln>
            <a:noFill/>
          </a:ln>
          <a:effectLst/>
          <a:extLst/>
        </p:spPr>
        <p:txBody>
          <a:bodyPr lIns="0" rIns="0" anchor="b"/>
          <a:lstStyle/>
          <a:p>
            <a:pPr lvl="0" algn="ctr" defTabSz="914400">
              <a:defRPr/>
            </a:pPr>
            <a:r>
              <a:rPr lang="en-US" altLang="zh-CN" kern="0" dirty="0" smtClean="0">
                <a:solidFill>
                  <a:srgbClr val="000000"/>
                </a:solidFill>
                <a:latin typeface="微软雅黑" pitchFamily="34" charset="-122"/>
                <a:ea typeface="微软雅黑" pitchFamily="34" charset="-122"/>
              </a:rPr>
              <a:t>...…</a:t>
            </a:r>
            <a:endParaRPr lang="zh-CN" altLang="en-US" kern="0" dirty="0">
              <a:solidFill>
                <a:srgbClr val="000000"/>
              </a:solidFill>
              <a:latin typeface="微软雅黑" pitchFamily="34" charset="-122"/>
              <a:ea typeface="微软雅黑" pitchFamily="34" charset="-122"/>
            </a:endParaRPr>
          </a:p>
        </p:txBody>
      </p:sp>
      <p:sp>
        <p:nvSpPr>
          <p:cNvPr id="129" name="object 223"/>
          <p:cNvSpPr/>
          <p:nvPr/>
        </p:nvSpPr>
        <p:spPr>
          <a:xfrm>
            <a:off x="964620" y="3113036"/>
            <a:ext cx="676022" cy="315792"/>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spAutoFit/>
          </a:bodyPr>
          <a:lstStyle/>
          <a:p>
            <a:endParaRPr sz="2052"/>
          </a:p>
        </p:txBody>
      </p:sp>
      <p:sp>
        <p:nvSpPr>
          <p:cNvPr id="130" name="圆角矩形 129"/>
          <p:cNvSpPr/>
          <p:nvPr/>
        </p:nvSpPr>
        <p:spPr bwMode="auto">
          <a:xfrm>
            <a:off x="1141568" y="2029034"/>
            <a:ext cx="2350312" cy="287302"/>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1042507">
              <a:defRPr/>
            </a:pPr>
            <a:r>
              <a:rPr lang="zh-CN" altLang="en-US" sz="1596" kern="0" dirty="0">
                <a:solidFill>
                  <a:srgbClr val="000000"/>
                </a:solidFill>
                <a:latin typeface="微软雅黑" pitchFamily="34" charset="-122"/>
                <a:ea typeface="微软雅黑" pitchFamily="34" charset="-122"/>
              </a:rPr>
              <a:t>自服务门户</a:t>
            </a:r>
            <a:r>
              <a:rPr lang="en-US" altLang="zh-CN" sz="1596" kern="0" dirty="0">
                <a:solidFill>
                  <a:srgbClr val="000000"/>
                </a:solidFill>
                <a:latin typeface="微软雅黑" pitchFamily="34" charset="-122"/>
                <a:ea typeface="微软雅黑" pitchFamily="34" charset="-122"/>
              </a:rPr>
              <a:t> </a:t>
            </a:r>
          </a:p>
        </p:txBody>
      </p:sp>
      <p:sp>
        <p:nvSpPr>
          <p:cNvPr id="131" name="圆角矩形 130"/>
          <p:cNvSpPr/>
          <p:nvPr/>
        </p:nvSpPr>
        <p:spPr bwMode="auto">
          <a:xfrm>
            <a:off x="3760700" y="2036689"/>
            <a:ext cx="2179452" cy="287302"/>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1042507">
              <a:defRPr/>
            </a:pPr>
            <a:r>
              <a:rPr lang="zh-CN" altLang="en-US" sz="1596" dirty="0">
                <a:latin typeface="微软雅黑" panose="020B0503020204020204" pitchFamily="34" charset="-122"/>
                <a:ea typeface="微软雅黑" panose="020B0503020204020204" pitchFamily="34" charset="-122"/>
              </a:rPr>
              <a:t>管理门户</a:t>
            </a:r>
            <a:r>
              <a:rPr lang="en-US" altLang="zh-CN" sz="1596" dirty="0">
                <a:latin typeface="微软雅黑" panose="020B0503020204020204" pitchFamily="34" charset="-122"/>
                <a:ea typeface="微软雅黑" panose="020B0503020204020204" pitchFamily="34" charset="-122"/>
              </a:rPr>
              <a:t> </a:t>
            </a:r>
          </a:p>
        </p:txBody>
      </p:sp>
      <p:sp>
        <p:nvSpPr>
          <p:cNvPr id="132" name="圆角矩形 131"/>
          <p:cNvSpPr/>
          <p:nvPr/>
        </p:nvSpPr>
        <p:spPr bwMode="auto">
          <a:xfrm>
            <a:off x="1141568" y="2521622"/>
            <a:ext cx="2350312" cy="287302"/>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1042507">
              <a:defRPr/>
            </a:pPr>
            <a:r>
              <a:rPr lang="zh-CN" altLang="en-US" sz="1596" kern="0" dirty="0">
                <a:solidFill>
                  <a:srgbClr val="000000"/>
                </a:solidFill>
                <a:latin typeface="微软雅黑" pitchFamily="34" charset="-122"/>
                <a:ea typeface="微软雅黑" pitchFamily="34" charset="-122"/>
              </a:rPr>
              <a:t>服务管理</a:t>
            </a:r>
            <a:r>
              <a:rPr lang="en-US" altLang="zh-CN" sz="1596" kern="0" dirty="0">
                <a:solidFill>
                  <a:srgbClr val="000000"/>
                </a:solidFill>
                <a:latin typeface="微软雅黑" pitchFamily="34" charset="-122"/>
                <a:ea typeface="微软雅黑" pitchFamily="34" charset="-122"/>
              </a:rPr>
              <a:t> </a:t>
            </a:r>
          </a:p>
        </p:txBody>
      </p:sp>
      <p:sp>
        <p:nvSpPr>
          <p:cNvPr id="133" name="圆角矩形 132"/>
          <p:cNvSpPr/>
          <p:nvPr/>
        </p:nvSpPr>
        <p:spPr bwMode="auto">
          <a:xfrm>
            <a:off x="3760700" y="2529277"/>
            <a:ext cx="2179452" cy="287302"/>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1042507">
              <a:defRPr/>
            </a:pPr>
            <a:r>
              <a:rPr lang="zh-CN" altLang="en-US" sz="1596" dirty="0">
                <a:latin typeface="微软雅黑" panose="020B0503020204020204" pitchFamily="34" charset="-122"/>
                <a:ea typeface="微软雅黑" panose="020B0503020204020204" pitchFamily="34" charset="-122"/>
              </a:rPr>
              <a:t>运营管理</a:t>
            </a:r>
            <a:endParaRPr lang="en-US" altLang="zh-CN" sz="1596" dirty="0">
              <a:latin typeface="微软雅黑" panose="020B0503020204020204" pitchFamily="34" charset="-122"/>
              <a:ea typeface="微软雅黑" panose="020B0503020204020204" pitchFamily="34" charset="-122"/>
            </a:endParaRPr>
          </a:p>
        </p:txBody>
      </p:sp>
      <p:sp>
        <p:nvSpPr>
          <p:cNvPr id="134" name="圆角矩形 133"/>
          <p:cNvSpPr/>
          <p:nvPr/>
        </p:nvSpPr>
        <p:spPr bwMode="auto">
          <a:xfrm>
            <a:off x="1115618" y="3005755"/>
            <a:ext cx="4824535" cy="287302"/>
          </a:xfrm>
          <a:prstGeom prst="roundRect">
            <a:avLst/>
          </a:prstGeom>
          <a:solidFill>
            <a:srgbClr val="99CCFF"/>
          </a:solidFill>
          <a:ln>
            <a:noFill/>
          </a:ln>
          <a:effectLst>
            <a:outerShdw blurRad="63500" algn="ctr" rotWithShape="0">
              <a:prstClr val="black">
                <a:alpha val="70000"/>
              </a:prstClr>
            </a:outerShdw>
          </a:effectLst>
          <a:extLst/>
        </p:spPr>
        <p:txBody>
          <a:bodyPr lIns="0" rIns="0" anchor="ctr"/>
          <a:lstStyle/>
          <a:p>
            <a:pPr algn="ctr" defTabSz="1042507">
              <a:defRPr/>
            </a:pPr>
            <a:r>
              <a:rPr lang="zh-CN" altLang="en-US" sz="1596" kern="0" dirty="0">
                <a:solidFill>
                  <a:srgbClr val="000000"/>
                </a:solidFill>
                <a:latin typeface="微软雅黑" pitchFamily="34" charset="-122"/>
                <a:ea typeface="微软雅黑" pitchFamily="34" charset="-122"/>
              </a:rPr>
              <a:t>资源管理</a:t>
            </a:r>
            <a:r>
              <a:rPr lang="en-US" altLang="zh-CN" sz="1596" kern="0" dirty="0">
                <a:solidFill>
                  <a:srgbClr val="000000"/>
                </a:solidFill>
                <a:latin typeface="微软雅黑" pitchFamily="34" charset="-122"/>
                <a:ea typeface="微软雅黑" pitchFamily="34" charset="-122"/>
              </a:rPr>
              <a:t> </a:t>
            </a:r>
          </a:p>
        </p:txBody>
      </p:sp>
      <p:sp>
        <p:nvSpPr>
          <p:cNvPr id="136" name="object 19"/>
          <p:cNvSpPr/>
          <p:nvPr/>
        </p:nvSpPr>
        <p:spPr>
          <a:xfrm>
            <a:off x="6201191" y="2224764"/>
            <a:ext cx="1112173" cy="872770"/>
          </a:xfrm>
          <a:prstGeom prst="rect">
            <a:avLst/>
          </a:prstGeom>
          <a:blipFill>
            <a:blip r:embed="rId9" cstate="print"/>
            <a:stretch>
              <a:fillRect/>
            </a:stretch>
          </a:blipFill>
        </p:spPr>
        <p:txBody>
          <a:bodyPr wrap="square" lIns="0" tIns="0" rIns="0" bIns="0" rtlCol="0">
            <a:spAutoFit/>
          </a:bodyPr>
          <a:lstStyle/>
          <a:p>
            <a:endParaRPr/>
          </a:p>
        </p:txBody>
      </p:sp>
    </p:spTree>
    <p:extLst>
      <p:ext uri="{BB962C8B-B14F-4D97-AF65-F5344CB8AC3E}">
        <p14:creationId xmlns:p14="http://schemas.microsoft.com/office/powerpoint/2010/main" val="2873009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省级政务云服务架构</a:t>
            </a:r>
            <a:endParaRPr lang="zh-CN" altLang="en-US" dirty="0"/>
          </a:p>
        </p:txBody>
      </p:sp>
      <p:pic>
        <p:nvPicPr>
          <p:cNvPr id="1027"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2005" y="1043857"/>
            <a:ext cx="5120476" cy="3224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79512" y="947967"/>
            <a:ext cx="3833118" cy="3416320"/>
          </a:xfrm>
          <a:prstGeom prst="rect">
            <a:avLst/>
          </a:prstGeom>
        </p:spPr>
        <p:txBody>
          <a:bodyPr wrap="square">
            <a:spAutoFit/>
          </a:bodyPr>
          <a:lstStyle/>
          <a:p>
            <a:pPr algn="just">
              <a:lnSpc>
                <a:spcPct val="15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服务资源包含</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基础设施服务</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数据服务</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平台服务</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和</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通用应用服务</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四层，通过云计算技术，在整合现有软硬件资源基础上，构建一个弹性可扩展的服务资源池，实现对基础设施、信息资源、支撑软件、应用功能、应用部署等服务资源的统一管理和调配。</a:t>
            </a:r>
          </a:p>
        </p:txBody>
      </p:sp>
      <p:sp>
        <p:nvSpPr>
          <p:cNvPr id="6" name="矩形 5"/>
          <p:cNvSpPr/>
          <p:nvPr/>
        </p:nvSpPr>
        <p:spPr>
          <a:xfrm>
            <a:off x="179512" y="4444280"/>
            <a:ext cx="8989976" cy="923330"/>
          </a:xfrm>
          <a:prstGeom prst="rect">
            <a:avLst/>
          </a:prstGeom>
        </p:spPr>
        <p:txBody>
          <a:bodyPr wrap="square">
            <a:spAutoFit/>
          </a:bodyPr>
          <a:lstStyle/>
          <a:p>
            <a:pPr indent="405420" algn="just">
              <a:lnSpc>
                <a:spcPct val="15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省级政务云平台服务架构面向</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服务管理者</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服务提供者</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和</a:t>
            </a:r>
            <a:r>
              <a:rPr lang="zh-CN"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服务使用者</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三者不同角色，发挥云计算按需、弹性的服务特征，利用新一代信息技术将各类资源封装。</a:t>
            </a:r>
          </a:p>
        </p:txBody>
      </p:sp>
    </p:spTree>
    <p:extLst>
      <p:ext uri="{BB962C8B-B14F-4D97-AF65-F5344CB8AC3E}">
        <p14:creationId xmlns:p14="http://schemas.microsoft.com/office/powerpoint/2010/main" val="910969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1"/>
          <p:cNvSpPr>
            <a:spLocks noGrp="1"/>
          </p:cNvSpPr>
          <p:nvPr>
            <p:ph type="title"/>
          </p:nvPr>
        </p:nvSpPr>
        <p:spPr bwMode="auto">
          <a:xfrm>
            <a:off x="73587" y="58921"/>
            <a:ext cx="8962909" cy="43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 开放架构是政务云平台建设基础</a:t>
            </a:r>
          </a:p>
        </p:txBody>
      </p:sp>
      <p:grpSp>
        <p:nvGrpSpPr>
          <p:cNvPr id="62467" name="Group 1"/>
          <p:cNvGrpSpPr>
            <a:grpSpLocks/>
          </p:cNvGrpSpPr>
          <p:nvPr/>
        </p:nvGrpSpPr>
        <p:grpSpPr bwMode="auto">
          <a:xfrm>
            <a:off x="71822" y="789278"/>
            <a:ext cx="8754626" cy="1295024"/>
            <a:chOff x="0" y="0"/>
            <a:chExt cx="10235648" cy="1914985"/>
          </a:xfrm>
        </p:grpSpPr>
        <p:sp>
          <p:nvSpPr>
            <p:cNvPr id="5" name="Rectangle 60"/>
            <p:cNvSpPr>
              <a:spLocks/>
            </p:cNvSpPr>
            <p:nvPr/>
          </p:nvSpPr>
          <p:spPr bwMode="auto">
            <a:xfrm>
              <a:off x="0" y="0"/>
              <a:ext cx="10235648" cy="1914985"/>
            </a:xfrm>
            <a:prstGeom prst="rect">
              <a:avLst/>
            </a:prstGeom>
            <a:ln/>
          </p:spPr>
          <p:style>
            <a:lnRef idx="1">
              <a:schemeClr val="accent2"/>
            </a:lnRef>
            <a:fillRef idx="3">
              <a:schemeClr val="accent2"/>
            </a:fillRef>
            <a:effectRef idx="2">
              <a:schemeClr val="accent2"/>
            </a:effectRef>
            <a:fontRef idx="minor">
              <a:schemeClr val="lt1"/>
            </a:fontRef>
          </p:style>
          <p:txBody>
            <a:bodyPr lIns="138962" tIns="555847" rIns="138962" bIns="156379" anchor="b"/>
            <a:lstStyle/>
            <a:p>
              <a:pPr algn="ctr" defTabSz="1039348" fontAlgn="base">
                <a:lnSpc>
                  <a:spcPct val="90000"/>
                </a:lnSpc>
                <a:spcBef>
                  <a:spcPts val="950"/>
                </a:spcBef>
                <a:spcAft>
                  <a:spcPct val="0"/>
                </a:spcAft>
                <a:buClr>
                  <a:srgbClr val="FFFF99"/>
                </a:buClr>
                <a:buSzPct val="120000"/>
                <a:defRPr/>
              </a:pPr>
              <a:r>
                <a:rPr lang="zh-CN" altLang="en-US" sz="2052" b="1" dirty="0">
                  <a:solidFill>
                    <a:srgbClr val="FFFFFF"/>
                  </a:solidFill>
                  <a:latin typeface="微软雅黑" pitchFamily="34" charset="-122"/>
                  <a:ea typeface="微软雅黑" pitchFamily="34" charset="-122"/>
                </a:rPr>
                <a:t>构建可扩展的云平台的技术要求</a:t>
              </a:r>
            </a:p>
          </p:txBody>
        </p:sp>
        <p:pic>
          <p:nvPicPr>
            <p:cNvPr id="62479" name="Picture 6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94955" y="128245"/>
              <a:ext cx="1820624" cy="123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73587" y="2115521"/>
            <a:ext cx="8752860" cy="1637572"/>
            <a:chOff x="626438" y="2187315"/>
            <a:chExt cx="7677116" cy="1731182"/>
          </a:xfrm>
        </p:grpSpPr>
        <p:sp>
          <p:nvSpPr>
            <p:cNvPr id="62468" name="Rectangle 72"/>
            <p:cNvSpPr>
              <a:spLocks/>
            </p:cNvSpPr>
            <p:nvPr/>
          </p:nvSpPr>
          <p:spPr bwMode="auto">
            <a:xfrm>
              <a:off x="626438" y="2195136"/>
              <a:ext cx="1828179" cy="172336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930" tIns="1142401" rIns="51930" bIns="116847" anchor="b"/>
            <a:lstStyle/>
            <a:p>
              <a:pPr algn="ctr" defTabSz="1039348" eaLnBrk="0" fontAlgn="base" hangingPunct="0">
                <a:lnSpc>
                  <a:spcPct val="150000"/>
                </a:lnSpc>
                <a:spcBef>
                  <a:spcPct val="0"/>
                </a:spcBef>
                <a:spcAft>
                  <a:spcPct val="0"/>
                </a:spcAft>
              </a:pPr>
              <a:r>
                <a:rPr lang="zh-CN" altLang="en-US" sz="1596" b="1" dirty="0">
                  <a:solidFill>
                    <a:srgbClr val="FFFF00"/>
                  </a:solidFill>
                  <a:latin typeface="微软雅黑" pitchFamily="34" charset="-122"/>
                  <a:ea typeface="微软雅黑" pitchFamily="34" charset="-122"/>
                </a:rPr>
                <a:t>架构</a:t>
              </a:r>
              <a:endParaRPr lang="en-US" altLang="zh-CN" sz="1596" b="1" dirty="0">
                <a:solidFill>
                  <a:srgbClr val="FFFF00"/>
                </a:solidFill>
                <a:latin typeface="微软雅黑" pitchFamily="34" charset="-122"/>
                <a:ea typeface="微软雅黑" pitchFamily="34" charset="-122"/>
              </a:endParaRPr>
            </a:p>
            <a:p>
              <a:pPr algn="ctr" defTabSz="1039348" eaLnBrk="0" fontAlgn="base" hangingPunct="0">
                <a:lnSpc>
                  <a:spcPct val="150000"/>
                </a:lnSpc>
                <a:spcBef>
                  <a:spcPct val="0"/>
                </a:spcBef>
                <a:spcAft>
                  <a:spcPct val="0"/>
                </a:spcAft>
              </a:pPr>
              <a:r>
                <a:rPr lang="zh-CN" altLang="en-US" sz="1368" b="1" dirty="0">
                  <a:solidFill>
                    <a:srgbClr val="FFFFFF"/>
                  </a:solidFill>
                  <a:latin typeface="微软雅黑" pitchFamily="34" charset="-122"/>
                  <a:ea typeface="微软雅黑" pitchFamily="34" charset="-122"/>
                </a:rPr>
                <a:t>成熟稳定扩展能力</a:t>
              </a:r>
              <a:endParaRPr lang="en-US" altLang="zh-CN" sz="1368" b="1" dirty="0">
                <a:solidFill>
                  <a:srgbClr val="FFFFFF"/>
                </a:solidFill>
                <a:latin typeface="微软雅黑" pitchFamily="34" charset="-122"/>
                <a:ea typeface="微软雅黑" pitchFamily="34" charset="-122"/>
              </a:endParaRPr>
            </a:p>
          </p:txBody>
        </p:sp>
        <p:grpSp>
          <p:nvGrpSpPr>
            <p:cNvPr id="62469" name="Group 73"/>
            <p:cNvGrpSpPr>
              <a:grpSpLocks noChangeAspect="1"/>
            </p:cNvGrpSpPr>
            <p:nvPr/>
          </p:nvGrpSpPr>
          <p:grpSpPr bwMode="auto">
            <a:xfrm>
              <a:off x="809411" y="2304605"/>
              <a:ext cx="1392456" cy="556730"/>
              <a:chOff x="0" y="0"/>
              <a:chExt cx="1092016" cy="428533"/>
            </a:xfrm>
          </p:grpSpPr>
          <p:pic>
            <p:nvPicPr>
              <p:cNvPr id="62476" name="Picture 74"/>
              <p:cNvPicPr>
                <a:picLocks noChangeAspect="1" noChangeArrowheads="1"/>
              </p:cNvPicPr>
              <p:nvPr/>
            </p:nvPicPr>
            <p:blipFill>
              <a:blip r:embed="rId4" cstate="email">
                <a:extLst>
                  <a:ext uri="{28A0092B-C50C-407E-A947-70E740481C1C}">
                    <a14:useLocalDpi xmlns:a14="http://schemas.microsoft.com/office/drawing/2010/main"/>
                  </a:ext>
                </a:extLst>
              </a:blip>
              <a:srcRect l="27679"/>
              <a:stretch>
                <a:fillRect/>
              </a:stretch>
            </p:blipFill>
            <p:spPr bwMode="auto">
              <a:xfrm>
                <a:off x="339054" y="0"/>
                <a:ext cx="752962" cy="42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7" name="Picture 7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81469"/>
                <a:ext cx="339653" cy="265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2470" name="Rectangle 46"/>
            <p:cNvSpPr>
              <a:spLocks/>
            </p:cNvSpPr>
            <p:nvPr/>
          </p:nvSpPr>
          <p:spPr bwMode="auto">
            <a:xfrm>
              <a:off x="4552608" y="2187315"/>
              <a:ext cx="1828179" cy="172179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930" tIns="1142401" rIns="51930" bIns="116847" anchor="b"/>
            <a:lstStyle/>
            <a:p>
              <a:pPr algn="ctr" defTabSz="1039348" eaLnBrk="0" fontAlgn="base" hangingPunct="0">
                <a:lnSpc>
                  <a:spcPct val="150000"/>
                </a:lnSpc>
                <a:spcBef>
                  <a:spcPct val="0"/>
                </a:spcBef>
                <a:spcAft>
                  <a:spcPct val="0"/>
                </a:spcAft>
              </a:pPr>
              <a:r>
                <a:rPr lang="zh-CN" altLang="en-US" sz="1596" b="1" dirty="0">
                  <a:solidFill>
                    <a:srgbClr val="FFFF00"/>
                  </a:solidFill>
                  <a:latin typeface="微软雅黑" pitchFamily="34" charset="-122"/>
                  <a:ea typeface="微软雅黑" pitchFamily="34" charset="-122"/>
                </a:rPr>
                <a:t>安全</a:t>
              </a:r>
              <a:endParaRPr lang="en-US" altLang="zh-CN" sz="1596" b="1" dirty="0">
                <a:solidFill>
                  <a:srgbClr val="FFFF00"/>
                </a:solidFill>
                <a:latin typeface="微软雅黑" pitchFamily="34" charset="-122"/>
                <a:ea typeface="微软雅黑" pitchFamily="34" charset="-122"/>
              </a:endParaRPr>
            </a:p>
            <a:p>
              <a:pPr algn="ctr" defTabSz="1039348" eaLnBrk="0" fontAlgn="base" hangingPunct="0">
                <a:lnSpc>
                  <a:spcPct val="150000"/>
                </a:lnSpc>
                <a:spcBef>
                  <a:spcPct val="0"/>
                </a:spcBef>
                <a:spcAft>
                  <a:spcPct val="0"/>
                </a:spcAft>
              </a:pPr>
              <a:r>
                <a:rPr lang="zh-CN" altLang="en-US" sz="1368" b="1" dirty="0">
                  <a:solidFill>
                    <a:srgbClr val="FFFFFF"/>
                  </a:solidFill>
                  <a:latin typeface="微软雅黑" pitchFamily="34" charset="-122"/>
                  <a:ea typeface="微软雅黑" pitchFamily="34" charset="-122"/>
                </a:rPr>
                <a:t>安全合规交付能力</a:t>
              </a:r>
              <a:endParaRPr lang="en-US" altLang="zh-CN" sz="1368" b="1" dirty="0">
                <a:solidFill>
                  <a:srgbClr val="FFFFFF"/>
                </a:solidFill>
                <a:latin typeface="微软雅黑" pitchFamily="34" charset="-122"/>
                <a:ea typeface="微软雅黑" pitchFamily="34" charset="-122"/>
              </a:endParaRPr>
            </a:p>
          </p:txBody>
        </p:sp>
        <p:pic>
          <p:nvPicPr>
            <p:cNvPr id="62471" name="Picture 7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938725" y="2307734"/>
              <a:ext cx="1014105" cy="60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Rectangle 52"/>
            <p:cNvSpPr>
              <a:spLocks/>
            </p:cNvSpPr>
            <p:nvPr/>
          </p:nvSpPr>
          <p:spPr bwMode="auto">
            <a:xfrm>
              <a:off x="6475375" y="2187315"/>
              <a:ext cx="1828179" cy="172179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930" tIns="1142401" rIns="51930" bIns="116847" anchor="b"/>
            <a:lstStyle/>
            <a:p>
              <a:pPr algn="ctr" defTabSz="1039348" eaLnBrk="0" fontAlgn="base" hangingPunct="0">
                <a:lnSpc>
                  <a:spcPct val="150000"/>
                </a:lnSpc>
                <a:spcBef>
                  <a:spcPct val="0"/>
                </a:spcBef>
                <a:spcAft>
                  <a:spcPct val="0"/>
                </a:spcAft>
              </a:pPr>
              <a:endParaRPr lang="en-US" altLang="zh-CN" sz="1596" b="1" dirty="0">
                <a:solidFill>
                  <a:srgbClr val="FFFF00"/>
                </a:solidFill>
                <a:latin typeface="微软雅黑" pitchFamily="34" charset="-122"/>
                <a:ea typeface="微软雅黑" pitchFamily="34" charset="-122"/>
              </a:endParaRPr>
            </a:p>
            <a:p>
              <a:pPr algn="ctr" defTabSz="1039348" eaLnBrk="0" fontAlgn="base" hangingPunct="0">
                <a:lnSpc>
                  <a:spcPct val="150000"/>
                </a:lnSpc>
                <a:spcBef>
                  <a:spcPct val="0"/>
                </a:spcBef>
                <a:spcAft>
                  <a:spcPct val="0"/>
                </a:spcAft>
              </a:pPr>
              <a:r>
                <a:rPr lang="zh-CN" altLang="en-US" sz="1596" b="1" dirty="0">
                  <a:solidFill>
                    <a:srgbClr val="FFFF00"/>
                  </a:solidFill>
                  <a:latin typeface="微软雅黑" pitchFamily="34" charset="-122"/>
                  <a:ea typeface="微软雅黑" pitchFamily="34" charset="-122"/>
                </a:rPr>
                <a:t>运维</a:t>
              </a:r>
              <a:endParaRPr lang="en-US" altLang="zh-CN" sz="1596" b="1" dirty="0">
                <a:solidFill>
                  <a:srgbClr val="FFFF00"/>
                </a:solidFill>
                <a:latin typeface="微软雅黑" pitchFamily="34" charset="-122"/>
                <a:ea typeface="微软雅黑" pitchFamily="34" charset="-122"/>
              </a:endParaRPr>
            </a:p>
            <a:p>
              <a:pPr algn="ctr" defTabSz="1039348" eaLnBrk="0" fontAlgn="base" hangingPunct="0">
                <a:lnSpc>
                  <a:spcPct val="150000"/>
                </a:lnSpc>
                <a:spcBef>
                  <a:spcPct val="0"/>
                </a:spcBef>
                <a:spcAft>
                  <a:spcPct val="0"/>
                </a:spcAft>
              </a:pPr>
              <a:r>
                <a:rPr lang="zh-CN" altLang="en-US" sz="1368" b="1" dirty="0">
                  <a:solidFill>
                    <a:srgbClr val="FFFFFF"/>
                  </a:solidFill>
                  <a:latin typeface="微软雅黑" pitchFamily="34" charset="-122"/>
                  <a:ea typeface="微软雅黑" pitchFamily="34" charset="-122"/>
                </a:rPr>
                <a:t>实施运维交付能力</a:t>
              </a:r>
            </a:p>
          </p:txBody>
        </p:sp>
        <p:pic>
          <p:nvPicPr>
            <p:cNvPr id="62473" name="Picture 7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22728" y="2268652"/>
              <a:ext cx="1063725" cy="83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9"/>
            <p:cNvSpPr>
              <a:spLocks/>
            </p:cNvSpPr>
            <p:nvPr/>
          </p:nvSpPr>
          <p:spPr bwMode="auto">
            <a:xfrm>
              <a:off x="2615883" y="2187315"/>
              <a:ext cx="1828180" cy="172179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930" tIns="1142401" rIns="51930" bIns="116847" anchor="b"/>
            <a:lstStyle/>
            <a:p>
              <a:pPr algn="ctr" defTabSz="1039348" eaLnBrk="0" fontAlgn="base" hangingPunct="0">
                <a:lnSpc>
                  <a:spcPct val="150000"/>
                </a:lnSpc>
                <a:spcBef>
                  <a:spcPct val="0"/>
                </a:spcBef>
                <a:spcAft>
                  <a:spcPct val="0"/>
                </a:spcAft>
              </a:pPr>
              <a:r>
                <a:rPr lang="zh-CN" altLang="en-US" sz="1596" b="1" dirty="0">
                  <a:solidFill>
                    <a:srgbClr val="FFFF00"/>
                  </a:solidFill>
                  <a:latin typeface="微软雅黑" pitchFamily="34" charset="-122"/>
                  <a:ea typeface="微软雅黑" pitchFamily="34" charset="-122"/>
                </a:rPr>
                <a:t>服务</a:t>
              </a:r>
              <a:endParaRPr lang="en-US" altLang="zh-CN" sz="1596" b="1" dirty="0">
                <a:solidFill>
                  <a:srgbClr val="FFFF00"/>
                </a:solidFill>
                <a:latin typeface="微软雅黑" pitchFamily="34" charset="-122"/>
                <a:ea typeface="微软雅黑" pitchFamily="34" charset="-122"/>
              </a:endParaRPr>
            </a:p>
            <a:p>
              <a:pPr algn="ctr" defTabSz="1039348" eaLnBrk="0" fontAlgn="base" hangingPunct="0">
                <a:lnSpc>
                  <a:spcPct val="150000"/>
                </a:lnSpc>
                <a:spcBef>
                  <a:spcPct val="0"/>
                </a:spcBef>
                <a:spcAft>
                  <a:spcPct val="0"/>
                </a:spcAft>
              </a:pPr>
              <a:r>
                <a:rPr lang="zh-CN" altLang="en-US" sz="1368" b="1" dirty="0">
                  <a:solidFill>
                    <a:srgbClr val="FFFFFF"/>
                  </a:solidFill>
                  <a:latin typeface="微软雅黑" pitchFamily="34" charset="-122"/>
                  <a:ea typeface="微软雅黑" pitchFamily="34" charset="-122"/>
                </a:rPr>
                <a:t>自动化交付定制能力</a:t>
              </a:r>
              <a:endParaRPr lang="en-US" altLang="zh-CN" sz="1368" b="1" dirty="0">
                <a:solidFill>
                  <a:srgbClr val="FFFF00"/>
                </a:solidFill>
                <a:latin typeface="微软雅黑" pitchFamily="34" charset="-122"/>
                <a:ea typeface="微软雅黑" pitchFamily="34" charset="-122"/>
              </a:endParaRPr>
            </a:p>
          </p:txBody>
        </p:sp>
        <p:pic>
          <p:nvPicPr>
            <p:cNvPr id="16" name="Picture 7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828317" y="2345266"/>
              <a:ext cx="1353690" cy="55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矩形 3"/>
          <p:cNvSpPr/>
          <p:nvPr/>
        </p:nvSpPr>
        <p:spPr>
          <a:xfrm>
            <a:off x="73587" y="3880869"/>
            <a:ext cx="8685411" cy="1355499"/>
          </a:xfrm>
          <a:prstGeom prst="rect">
            <a:avLst/>
          </a:prstGeom>
        </p:spPr>
        <p:txBody>
          <a:bodyPr wrap="square">
            <a:spAutoFit/>
          </a:bodyPr>
          <a:lstStyle/>
          <a:p>
            <a:pPr marL="325784" indent="-325784" eaLnBrk="0" fontAlgn="base" hangingPunct="0">
              <a:lnSpc>
                <a:spcPct val="150000"/>
              </a:lnSpc>
              <a:spcBef>
                <a:spcPct val="0"/>
              </a:spcBef>
              <a:spcAft>
                <a:spcPct val="0"/>
              </a:spcAft>
              <a:buFont typeface="Arial" panose="020B0604020202020204" pitchFamily="34" charset="0"/>
              <a:buChar char="•"/>
            </a:pPr>
            <a:r>
              <a:rPr lang="zh-CN" altLang="en-US" sz="1400" b="1" dirty="0">
                <a:solidFill>
                  <a:schemeClr val="tx2"/>
                </a:solidFill>
                <a:latin typeface="微软雅黑" pitchFamily="34" charset="-122"/>
                <a:ea typeface="微软雅黑" pitchFamily="34" charset="-122"/>
              </a:rPr>
              <a:t>要构建开放弹性易扩展架构，满足政务云渐进式建设需求</a:t>
            </a:r>
            <a:endParaRPr lang="en-US" altLang="zh-CN" sz="1400" b="1" dirty="0">
              <a:solidFill>
                <a:schemeClr val="tx2"/>
              </a:solidFill>
              <a:latin typeface="微软雅黑" pitchFamily="34" charset="-122"/>
              <a:ea typeface="微软雅黑" pitchFamily="34" charset="-122"/>
            </a:endParaRPr>
          </a:p>
          <a:p>
            <a:pPr marL="325784" indent="-325784" eaLnBrk="0" fontAlgn="base" hangingPunct="0">
              <a:lnSpc>
                <a:spcPct val="150000"/>
              </a:lnSpc>
              <a:spcBef>
                <a:spcPct val="0"/>
              </a:spcBef>
              <a:spcAft>
                <a:spcPct val="0"/>
              </a:spcAft>
              <a:buFont typeface="Arial" panose="020B0604020202020204" pitchFamily="34" charset="0"/>
              <a:buChar char="•"/>
            </a:pPr>
            <a:r>
              <a:rPr lang="zh-CN" altLang="en-US" sz="1400" b="1" dirty="0">
                <a:solidFill>
                  <a:schemeClr val="tx2"/>
                </a:solidFill>
                <a:latin typeface="微软雅黑" pitchFamily="34" charset="-122"/>
                <a:ea typeface="微软雅黑" pitchFamily="34" charset="-122"/>
              </a:rPr>
              <a:t>重视云管平台</a:t>
            </a:r>
            <a:r>
              <a:rPr lang="en-US" altLang="zh-CN" sz="1400" b="1" dirty="0">
                <a:solidFill>
                  <a:schemeClr val="tx2"/>
                </a:solidFill>
                <a:latin typeface="微软雅黑" pitchFamily="34" charset="-122"/>
                <a:ea typeface="微软雅黑" pitchFamily="34" charset="-122"/>
              </a:rPr>
              <a:t>——</a:t>
            </a:r>
            <a:r>
              <a:rPr lang="zh-CN" altLang="en-US" sz="1400" b="1" dirty="0">
                <a:solidFill>
                  <a:schemeClr val="tx2"/>
                </a:solidFill>
                <a:latin typeface="微软雅黑" pitchFamily="34" charset="-122"/>
                <a:ea typeface="微软雅黑" pitchFamily="34" charset="-122"/>
              </a:rPr>
              <a:t>服务交付和运维管理的关键和核心</a:t>
            </a:r>
            <a:endParaRPr lang="en-US" altLang="zh-CN" sz="1400" b="1" dirty="0">
              <a:solidFill>
                <a:schemeClr val="tx2"/>
              </a:solidFill>
              <a:latin typeface="微软雅黑" pitchFamily="34" charset="-122"/>
              <a:ea typeface="微软雅黑" pitchFamily="34" charset="-122"/>
            </a:endParaRPr>
          </a:p>
          <a:p>
            <a:pPr marL="325784" indent="-325784" eaLnBrk="0" fontAlgn="base" hangingPunct="0">
              <a:lnSpc>
                <a:spcPct val="150000"/>
              </a:lnSpc>
              <a:spcBef>
                <a:spcPct val="0"/>
              </a:spcBef>
              <a:spcAft>
                <a:spcPct val="0"/>
              </a:spcAft>
              <a:buFont typeface="Arial" panose="020B0604020202020204" pitchFamily="34" charset="0"/>
              <a:buChar char="•"/>
            </a:pPr>
            <a:r>
              <a:rPr lang="zh-CN" altLang="en-US" sz="1400" b="1" dirty="0">
                <a:solidFill>
                  <a:schemeClr val="tx2"/>
                </a:solidFill>
                <a:latin typeface="微软雅黑" pitchFamily="34" charset="-122"/>
                <a:ea typeface="微软雅黑" pitchFamily="34" charset="-122"/>
              </a:rPr>
              <a:t>要遵循“国家信息安全等级保护”和“电子政务信息安全等级保护实施指南”、进行分级分域安全管理</a:t>
            </a:r>
            <a:endParaRPr lang="en-US" altLang="zh-CN" sz="1400" b="1" dirty="0">
              <a:solidFill>
                <a:schemeClr val="tx2"/>
              </a:solidFill>
              <a:latin typeface="微软雅黑" pitchFamily="34" charset="-122"/>
              <a:ea typeface="微软雅黑" pitchFamily="34" charset="-122"/>
            </a:endParaRPr>
          </a:p>
          <a:p>
            <a:pPr marL="325784" indent="-325784" eaLnBrk="0" fontAlgn="base" hangingPunct="0">
              <a:lnSpc>
                <a:spcPct val="150000"/>
              </a:lnSpc>
              <a:spcBef>
                <a:spcPct val="0"/>
              </a:spcBef>
              <a:spcAft>
                <a:spcPct val="0"/>
              </a:spcAft>
              <a:buFont typeface="Arial" panose="020B0604020202020204" pitchFamily="34" charset="0"/>
              <a:buChar char="•"/>
            </a:pPr>
            <a:r>
              <a:rPr lang="zh-CN" altLang="en-US" sz="1400" b="1" dirty="0">
                <a:solidFill>
                  <a:schemeClr val="tx2"/>
                </a:solidFill>
                <a:latin typeface="微软雅黑" pitchFamily="34" charset="-122"/>
                <a:ea typeface="微软雅黑" pitchFamily="34" charset="-122"/>
              </a:rPr>
              <a:t>政务云运营是迭代螺旋式的持续</a:t>
            </a:r>
            <a:r>
              <a:rPr lang="zh-CN" altLang="en-US" sz="1400" b="1" dirty="0" smtClean="0">
                <a:solidFill>
                  <a:schemeClr val="tx2"/>
                </a:solidFill>
                <a:latin typeface="微软雅黑" pitchFamily="34" charset="-122"/>
                <a:ea typeface="微软雅黑" pitchFamily="34" charset="-122"/>
              </a:rPr>
              <a:t>提升</a:t>
            </a:r>
            <a:endParaRPr lang="zh-CN" altLang="en-US" sz="14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309747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建议采用</a:t>
            </a:r>
            <a:r>
              <a:rPr lang="en-US" altLang="zh-CN" dirty="0" err="1" smtClean="0"/>
              <a:t>Openstack</a:t>
            </a:r>
            <a:r>
              <a:rPr lang="zh-CN" altLang="en-US" dirty="0" smtClean="0"/>
              <a:t>开放架构，保持平台的可持续发展</a:t>
            </a:r>
            <a:endParaRPr lang="zh-CN" altLang="en-US" dirty="0"/>
          </a:p>
        </p:txBody>
      </p:sp>
      <p:sp>
        <p:nvSpPr>
          <p:cNvPr id="4" name="圆角矩形 3"/>
          <p:cNvSpPr/>
          <p:nvPr/>
        </p:nvSpPr>
        <p:spPr>
          <a:xfrm>
            <a:off x="485692" y="3260920"/>
            <a:ext cx="8014543" cy="2407496"/>
          </a:xfrm>
          <a:prstGeom prst="roundRect">
            <a:avLst>
              <a:gd name="adj" fmla="val 5213"/>
            </a:avLst>
          </a:prstGeom>
          <a:ln>
            <a:headEnd/>
            <a:tailEnd/>
          </a:ln>
        </p:spPr>
        <p:style>
          <a:lnRef idx="2">
            <a:schemeClr val="accent1"/>
          </a:lnRef>
          <a:fillRef idx="1">
            <a:schemeClr val="lt1"/>
          </a:fillRef>
          <a:effectRef idx="0">
            <a:schemeClr val="accent1"/>
          </a:effectRef>
          <a:fontRef idx="minor">
            <a:schemeClr val="dk1"/>
          </a:fontRef>
        </p:style>
        <p:txBody>
          <a:bodyPr lIns="78273" tIns="39138" rIns="78273" bIns="39138" anchor="ctr"/>
          <a:lstStyle/>
          <a:p>
            <a:pPr defTabSz="782751"/>
            <a:endParaRPr lang="zh-CN" altLang="en-US" sz="1000" dirty="0">
              <a:solidFill>
                <a:schemeClr val="bg1"/>
              </a:solidFill>
              <a:latin typeface="+mn-ea"/>
            </a:endParaRPr>
          </a:p>
        </p:txBody>
      </p:sp>
      <p:sp>
        <p:nvSpPr>
          <p:cNvPr id="5" name="圆角矩形 4"/>
          <p:cNvSpPr/>
          <p:nvPr/>
        </p:nvSpPr>
        <p:spPr>
          <a:xfrm>
            <a:off x="467544" y="791692"/>
            <a:ext cx="8014543" cy="2407496"/>
          </a:xfrm>
          <a:prstGeom prst="roundRect">
            <a:avLst>
              <a:gd name="adj" fmla="val 5213"/>
            </a:avLst>
          </a:prstGeom>
          <a:ln>
            <a:headEnd/>
            <a:tailEnd/>
          </a:ln>
        </p:spPr>
        <p:style>
          <a:lnRef idx="2">
            <a:schemeClr val="accent1"/>
          </a:lnRef>
          <a:fillRef idx="1">
            <a:schemeClr val="lt1"/>
          </a:fillRef>
          <a:effectRef idx="0">
            <a:schemeClr val="accent1"/>
          </a:effectRef>
          <a:fontRef idx="minor">
            <a:schemeClr val="dk1"/>
          </a:fontRef>
        </p:style>
        <p:txBody>
          <a:bodyPr lIns="78273" tIns="39138" rIns="78273" bIns="39138" anchor="ctr"/>
          <a:lstStyle/>
          <a:p>
            <a:pPr defTabSz="782751"/>
            <a:endParaRPr lang="zh-CN" altLang="en-US" sz="1000" dirty="0">
              <a:solidFill>
                <a:schemeClr val="bg1"/>
              </a:solidFill>
              <a:latin typeface="+mn-ea"/>
            </a:endParaRPr>
          </a:p>
        </p:txBody>
      </p:sp>
      <p:pic>
        <p:nvPicPr>
          <p:cNvPr id="6" name="Picture 2" descr="图片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2700" y="1100345"/>
            <a:ext cx="2868958" cy="172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3935553" y="3631303"/>
            <a:ext cx="4414769" cy="1666729"/>
            <a:chOff x="4424797" y="4344901"/>
            <a:chExt cx="7600465" cy="2243720"/>
          </a:xfrm>
        </p:grpSpPr>
        <p:pic>
          <p:nvPicPr>
            <p:cNvPr id="8" name="图片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24797" y="4345804"/>
              <a:ext cx="3279985" cy="1226366"/>
            </a:xfrm>
            <a:prstGeom prst="rect">
              <a:avLst/>
            </a:prstGeom>
            <a:noFill/>
            <a:ln>
              <a:noFill/>
            </a:ln>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28718" y="5865964"/>
              <a:ext cx="2437258" cy="657449"/>
            </a:xfrm>
            <a:prstGeom prst="rect">
              <a:avLst/>
            </a:prstGeom>
            <a:noFill/>
            <a:ln>
              <a:noFill/>
            </a:ln>
          </p:spPr>
        </p:pic>
        <p:pic>
          <p:nvPicPr>
            <p:cNvPr id="10" name="图片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04982" y="5846645"/>
              <a:ext cx="2490720" cy="657449"/>
            </a:xfrm>
            <a:prstGeom prst="rect">
              <a:avLst/>
            </a:prstGeom>
            <a:noFill/>
            <a:ln>
              <a:noFill/>
            </a:ln>
          </p:spPr>
        </p:pic>
        <p:pic>
          <p:nvPicPr>
            <p:cNvPr id="11" name="图片 10"/>
            <p:cNvPicPr>
              <a:picLocks noChangeAspect="1"/>
            </p:cNvPicPr>
            <p:nvPr/>
          </p:nvPicPr>
          <p:blipFill rotWithShape="1">
            <a:blip r:embed="rId6" cstate="email">
              <a:extLst>
                <a:ext uri="{28A0092B-C50C-407E-A947-70E740481C1C}">
                  <a14:useLocalDpi xmlns:a14="http://schemas.microsoft.com/office/drawing/2010/main"/>
                </a:ext>
              </a:extLst>
            </a:blip>
            <a:srcRect t="27508" b="27616"/>
            <a:stretch/>
          </p:blipFill>
          <p:spPr>
            <a:xfrm>
              <a:off x="8388178" y="4344901"/>
              <a:ext cx="3637084" cy="1224136"/>
            </a:xfrm>
            <a:prstGeom prst="rect">
              <a:avLst/>
            </a:prstGeom>
            <a:noFill/>
            <a:ln>
              <a:noFill/>
            </a:ln>
          </p:spPr>
        </p:pic>
        <p:pic>
          <p:nvPicPr>
            <p:cNvPr id="12" name="图片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44607" y="5846645"/>
              <a:ext cx="2612103" cy="741976"/>
            </a:xfrm>
            <a:prstGeom prst="rect">
              <a:avLst/>
            </a:prstGeom>
            <a:noFill/>
            <a:ln>
              <a:noFill/>
            </a:ln>
          </p:spPr>
        </p:pic>
      </p:grpSp>
      <p:sp>
        <p:nvSpPr>
          <p:cNvPr id="13" name="矩形 12"/>
          <p:cNvSpPr/>
          <p:nvPr/>
        </p:nvSpPr>
        <p:spPr>
          <a:xfrm>
            <a:off x="3935552" y="1210364"/>
            <a:ext cx="4438959" cy="1583080"/>
          </a:xfrm>
          <a:prstGeom prst="rect">
            <a:avLst/>
          </a:prstGeom>
        </p:spPr>
        <p:txBody>
          <a:bodyPr wrap="square" lIns="71902" tIns="35952" rIns="71902" bIns="35952">
            <a:spAutoFit/>
          </a:bodyPr>
          <a:lstStyle/>
          <a:p>
            <a:pPr defTabSz="782751"/>
            <a:r>
              <a:rPr lang="zh-CN" altLang="en-US" b="0" dirty="0">
                <a:solidFill>
                  <a:srgbClr val="0070C0"/>
                </a:solidFill>
                <a:latin typeface="微软雅黑" panose="020B0503020204020204" pitchFamily="34" charset="-122"/>
                <a:ea typeface="微软雅黑" panose="020B0503020204020204" pitchFamily="34" charset="-122"/>
                <a:cs typeface="宋体"/>
              </a:rPr>
              <a:t>云架构的作用</a:t>
            </a:r>
            <a:endParaRPr lang="en-US" altLang="zh-CN" b="0" dirty="0">
              <a:solidFill>
                <a:srgbClr val="0070C0"/>
              </a:solidFill>
              <a:latin typeface="微软雅黑" panose="020B0503020204020204" pitchFamily="34" charset="-122"/>
              <a:ea typeface="微软雅黑" panose="020B0503020204020204" pitchFamily="34" charset="-122"/>
              <a:cs typeface="宋体"/>
            </a:endParaRPr>
          </a:p>
          <a:p>
            <a:pPr defTabSz="782751">
              <a:lnSpc>
                <a:spcPct val="150000"/>
              </a:lnSpc>
            </a:pPr>
            <a:r>
              <a:rPr lang="en-US" altLang="zh-CN" sz="1300" dirty="0" err="1">
                <a:solidFill>
                  <a:srgbClr val="002060"/>
                </a:solidFill>
                <a:latin typeface="微软雅黑" panose="020B0503020204020204" pitchFamily="34" charset="-122"/>
                <a:ea typeface="微软雅黑" panose="020B0503020204020204" pitchFamily="34" charset="-122"/>
              </a:rPr>
              <a:t>OpenStack</a:t>
            </a:r>
            <a:r>
              <a:rPr lang="zh-CN" altLang="zh-CN" sz="1300" dirty="0">
                <a:solidFill>
                  <a:srgbClr val="002060"/>
                </a:solidFill>
                <a:latin typeface="微软雅黑" panose="020B0503020204020204" pitchFamily="34" charset="-122"/>
                <a:ea typeface="微软雅黑" panose="020B0503020204020204" pitchFamily="34" charset="-122"/>
              </a:rPr>
              <a:t>提供了一个操作平台或工具包，采用</a:t>
            </a:r>
            <a:r>
              <a:rPr lang="en-US" altLang="zh-CN" sz="1300" dirty="0">
                <a:solidFill>
                  <a:srgbClr val="002060"/>
                </a:solidFill>
                <a:latin typeface="微软雅黑" panose="020B0503020204020204" pitchFamily="34" charset="-122"/>
                <a:ea typeface="微软雅黑" panose="020B0503020204020204" pitchFamily="34" charset="-122"/>
              </a:rPr>
              <a:t>Python</a:t>
            </a:r>
            <a:r>
              <a:rPr lang="zh-CN" altLang="zh-CN" sz="1300" dirty="0">
                <a:solidFill>
                  <a:srgbClr val="002060"/>
                </a:solidFill>
                <a:latin typeface="微软雅黑" panose="020B0503020204020204" pitchFamily="34" charset="-122"/>
                <a:ea typeface="微软雅黑" panose="020B0503020204020204" pitchFamily="34" charset="-122"/>
              </a:rPr>
              <a:t>语言开发，整合了针对计算、存储、网络基础资源的统一管理，封装资源，提供界面、接口，使用云如同操作</a:t>
            </a:r>
            <a:r>
              <a:rPr lang="en-US" altLang="zh-CN" sz="1300" dirty="0">
                <a:solidFill>
                  <a:srgbClr val="002060"/>
                </a:solidFill>
                <a:latin typeface="微软雅黑" panose="020B0503020204020204" pitchFamily="34" charset="-122"/>
                <a:ea typeface="微软雅黑" panose="020B0503020204020204" pitchFamily="34" charset="-122"/>
              </a:rPr>
              <a:t>Windows</a:t>
            </a:r>
            <a:r>
              <a:rPr lang="zh-CN" altLang="zh-CN" sz="1300" dirty="0">
                <a:solidFill>
                  <a:srgbClr val="002060"/>
                </a:solidFill>
                <a:latin typeface="微软雅黑" panose="020B0503020204020204" pitchFamily="34" charset="-122"/>
                <a:ea typeface="微软雅黑" panose="020B0503020204020204" pitchFamily="34" charset="-122"/>
              </a:rPr>
              <a:t>一样，实现面向大规模云业务的编排</a:t>
            </a:r>
            <a:r>
              <a:rPr lang="zh-CN" altLang="en-US" sz="1300" dirty="0">
                <a:solidFill>
                  <a:srgbClr val="002060"/>
                </a:solidFill>
                <a:latin typeface="微软雅黑" panose="020B0503020204020204" pitchFamily="34" charset="-122"/>
                <a:ea typeface="微软雅黑" panose="020B0503020204020204" pitchFamily="34" charset="-122"/>
              </a:rPr>
              <a:t>。</a:t>
            </a:r>
          </a:p>
        </p:txBody>
      </p:sp>
      <p:sp>
        <p:nvSpPr>
          <p:cNvPr id="14" name="TextBox 13"/>
          <p:cNvSpPr txBox="1"/>
          <p:nvPr/>
        </p:nvSpPr>
        <p:spPr>
          <a:xfrm>
            <a:off x="2081210" y="2890535"/>
            <a:ext cx="5212802" cy="272661"/>
          </a:xfrm>
          <a:prstGeom prst="rect">
            <a:avLst/>
          </a:prstGeom>
          <a:noFill/>
        </p:spPr>
        <p:txBody>
          <a:bodyPr wrap="square" lIns="71902" tIns="35952" rIns="71902" bIns="35952" rtlCol="0">
            <a:spAutoFit/>
          </a:bodyPr>
          <a:lstStyle/>
          <a:p>
            <a:r>
              <a:rPr lang="zh-CN" altLang="en-US" sz="1300" dirty="0">
                <a:solidFill>
                  <a:srgbClr val="0070C0"/>
                </a:solidFill>
                <a:latin typeface="微软雅黑" panose="020B0503020204020204" pitchFamily="34" charset="-122"/>
                <a:ea typeface="微软雅黑" panose="020B0503020204020204" pitchFamily="34" charset="-122"/>
              </a:rPr>
              <a:t>云架构：主机、网络、存储、安全、计费等协同组织，提供服务</a:t>
            </a:r>
          </a:p>
        </p:txBody>
      </p:sp>
      <p:sp>
        <p:nvSpPr>
          <p:cNvPr id="15" name="矩形 14"/>
          <p:cNvSpPr/>
          <p:nvPr/>
        </p:nvSpPr>
        <p:spPr>
          <a:xfrm>
            <a:off x="593269" y="3714937"/>
            <a:ext cx="3061214" cy="1583080"/>
          </a:xfrm>
          <a:prstGeom prst="rect">
            <a:avLst/>
          </a:prstGeom>
        </p:spPr>
        <p:txBody>
          <a:bodyPr wrap="square" lIns="71902" tIns="35952" rIns="71902" bIns="35952">
            <a:spAutoFit/>
          </a:bodyPr>
          <a:lstStyle/>
          <a:p>
            <a:pPr defTabSz="782751"/>
            <a:r>
              <a:rPr lang="zh-CN" altLang="en-US" b="0" dirty="0" smtClean="0">
                <a:solidFill>
                  <a:srgbClr val="0070C0"/>
                </a:solidFill>
                <a:latin typeface="微软雅黑" panose="020B0503020204020204" pitchFamily="34" charset="-122"/>
                <a:ea typeface="微软雅黑" panose="020B0503020204020204" pitchFamily="34" charset="-122"/>
                <a:cs typeface="宋体"/>
              </a:rPr>
              <a:t>主流云架构</a:t>
            </a:r>
            <a:endParaRPr lang="en-US" altLang="zh-CN" b="0" dirty="0">
              <a:solidFill>
                <a:srgbClr val="0070C0"/>
              </a:solidFill>
              <a:latin typeface="微软雅黑" panose="020B0503020204020204" pitchFamily="34" charset="-122"/>
              <a:ea typeface="微软雅黑" panose="020B0503020204020204" pitchFamily="34" charset="-122"/>
              <a:cs typeface="宋体"/>
            </a:endParaRPr>
          </a:p>
          <a:p>
            <a:pPr defTabSz="782751">
              <a:lnSpc>
                <a:spcPct val="150000"/>
              </a:lnSpc>
            </a:pPr>
            <a:r>
              <a:rPr lang="zh-CN" altLang="en-US" sz="1300" dirty="0">
                <a:solidFill>
                  <a:srgbClr val="002060"/>
                </a:solidFill>
                <a:latin typeface="微软雅黑" panose="020B0503020204020204" pitchFamily="34" charset="-122"/>
                <a:ea typeface="微软雅黑" panose="020B0503020204020204" pitchFamily="34" charset="-122"/>
              </a:rPr>
              <a:t>开源：发展快，架构先进，扩展性好；</a:t>
            </a:r>
            <a:endParaRPr lang="en-US" altLang="zh-CN" sz="1300" dirty="0">
              <a:solidFill>
                <a:srgbClr val="002060"/>
              </a:solidFill>
              <a:latin typeface="微软雅黑" panose="020B0503020204020204" pitchFamily="34" charset="-122"/>
              <a:ea typeface="微软雅黑" panose="020B0503020204020204" pitchFamily="34" charset="-122"/>
            </a:endParaRPr>
          </a:p>
          <a:p>
            <a:pPr defTabSz="782751">
              <a:lnSpc>
                <a:spcPct val="150000"/>
              </a:lnSpc>
            </a:pPr>
            <a:r>
              <a:rPr lang="en-US" altLang="zh-CN" sz="1300" dirty="0">
                <a:solidFill>
                  <a:srgbClr val="002060"/>
                </a:solidFill>
                <a:latin typeface="微软雅黑" panose="020B0503020204020204" pitchFamily="34" charset="-122"/>
                <a:ea typeface="微软雅黑" panose="020B0503020204020204" pitchFamily="34" charset="-122"/>
              </a:rPr>
              <a:t>          </a:t>
            </a:r>
            <a:r>
              <a:rPr lang="zh-CN" altLang="en-US" sz="1300" dirty="0">
                <a:solidFill>
                  <a:srgbClr val="002060"/>
                </a:solidFill>
                <a:latin typeface="微软雅黑" panose="020B0503020204020204" pitchFamily="34" charset="-122"/>
                <a:ea typeface="微软雅黑" panose="020B0503020204020204" pitchFamily="34" charset="-122"/>
              </a:rPr>
              <a:t>安装调试复杂；商用化缺乏；</a:t>
            </a:r>
            <a:endParaRPr lang="en-US" altLang="zh-CN" sz="1300" dirty="0">
              <a:solidFill>
                <a:srgbClr val="002060"/>
              </a:solidFill>
              <a:latin typeface="微软雅黑" panose="020B0503020204020204" pitchFamily="34" charset="-122"/>
              <a:ea typeface="微软雅黑" panose="020B0503020204020204" pitchFamily="34" charset="-122"/>
            </a:endParaRPr>
          </a:p>
          <a:p>
            <a:pPr defTabSz="782751">
              <a:lnSpc>
                <a:spcPct val="150000"/>
              </a:lnSpc>
            </a:pPr>
            <a:r>
              <a:rPr lang="zh-CN" altLang="en-US" sz="1300" dirty="0">
                <a:solidFill>
                  <a:srgbClr val="002060"/>
                </a:solidFill>
                <a:latin typeface="微软雅黑" panose="020B0503020204020204" pitchFamily="34" charset="-122"/>
                <a:ea typeface="微软雅黑" panose="020B0503020204020204" pitchFamily="34" charset="-122"/>
              </a:rPr>
              <a:t>闭源：厂商制约，扩展性不足；</a:t>
            </a:r>
            <a:endParaRPr lang="en-US" altLang="zh-CN" sz="1300" dirty="0">
              <a:solidFill>
                <a:srgbClr val="002060"/>
              </a:solidFill>
              <a:latin typeface="微软雅黑" panose="020B0503020204020204" pitchFamily="34" charset="-122"/>
              <a:ea typeface="微软雅黑" panose="020B0503020204020204" pitchFamily="34" charset="-122"/>
            </a:endParaRPr>
          </a:p>
          <a:p>
            <a:pPr defTabSz="782751">
              <a:lnSpc>
                <a:spcPct val="150000"/>
              </a:lnSpc>
            </a:pPr>
            <a:r>
              <a:rPr lang="en-US" altLang="zh-CN" sz="1300" dirty="0">
                <a:solidFill>
                  <a:srgbClr val="002060"/>
                </a:solidFill>
                <a:latin typeface="微软雅黑" panose="020B0503020204020204" pitchFamily="34" charset="-122"/>
                <a:ea typeface="微软雅黑" panose="020B0503020204020204" pitchFamily="34" charset="-122"/>
              </a:rPr>
              <a:t>          </a:t>
            </a:r>
            <a:r>
              <a:rPr lang="zh-CN" altLang="en-US" sz="1300" dirty="0">
                <a:solidFill>
                  <a:srgbClr val="002060"/>
                </a:solidFill>
                <a:latin typeface="微软雅黑" panose="020B0503020204020204" pitchFamily="34" charset="-122"/>
                <a:ea typeface="微软雅黑" panose="020B0503020204020204" pitchFamily="34" charset="-122"/>
              </a:rPr>
              <a:t>对厂商依赖度大；</a:t>
            </a:r>
          </a:p>
        </p:txBody>
      </p:sp>
    </p:spTree>
    <p:extLst>
      <p:ext uri="{BB962C8B-B14F-4D97-AF65-F5344CB8AC3E}">
        <p14:creationId xmlns:p14="http://schemas.microsoft.com/office/powerpoint/2010/main" val="926870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计算资源池整体设计</a:t>
            </a:r>
            <a:endParaRPr lang="zh-CN" altLang="en-US" dirty="0"/>
          </a:p>
        </p:txBody>
      </p:sp>
      <p:pic>
        <p:nvPicPr>
          <p:cNvPr id="2050" name="Picture 2" descr="无标题11111"/>
          <p:cNvPicPr>
            <a:picLocks noChangeAspect="1" noChangeArrowheads="1"/>
          </p:cNvPicPr>
          <p:nvPr/>
        </p:nvPicPr>
        <p:blipFill>
          <a:blip r:embed="rId2" cstate="email">
            <a:extLst>
              <a:ext uri="{28A0092B-C50C-407E-A947-70E740481C1C}">
                <a14:useLocalDpi xmlns:a14="http://schemas.microsoft.com/office/drawing/2010/main"/>
              </a:ext>
            </a:extLst>
          </a:blip>
          <a:srcRect t="20442" b="7893"/>
          <a:stretch>
            <a:fillRect/>
          </a:stretch>
        </p:blipFill>
        <p:spPr bwMode="auto">
          <a:xfrm>
            <a:off x="107504" y="1347936"/>
            <a:ext cx="5735638"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5820567" y="1347936"/>
            <a:ext cx="2999905" cy="3693319"/>
          </a:xfrm>
          <a:prstGeom prst="rect">
            <a:avLst/>
          </a:prstGeom>
        </p:spPr>
        <p:txBody>
          <a:bodyPr wrap="square">
            <a:spAutoFit/>
          </a:bodyPr>
          <a:lstStyle/>
          <a:p>
            <a:r>
              <a:rPr lang="zh-CN" altLang="zh-CN" dirty="0">
                <a:latin typeface="微软雅黑" pitchFamily="34" charset="-122"/>
                <a:ea typeface="微软雅黑" pitchFamily="34" charset="-122"/>
              </a:rPr>
              <a:t>云计算资源池</a:t>
            </a:r>
            <a:r>
              <a:rPr lang="zh-CN" altLang="zh-CN" dirty="0" smtClean="0">
                <a:latin typeface="微软雅黑" pitchFamily="34" charset="-122"/>
                <a:ea typeface="微软雅黑" pitchFamily="34" charset="-122"/>
              </a:rPr>
              <a:t>采用</a:t>
            </a:r>
            <a:r>
              <a:rPr lang="en-US" altLang="zh-CN" dirty="0" err="1" smtClean="0">
                <a:latin typeface="微软雅黑" pitchFamily="34" charset="-122"/>
                <a:ea typeface="微软雅黑" pitchFamily="34" charset="-122"/>
              </a:rPr>
              <a:t>OpenStack</a:t>
            </a:r>
            <a:r>
              <a:rPr lang="zh-CN" altLang="zh-CN" dirty="0">
                <a:latin typeface="微软雅黑" pitchFamily="34" charset="-122"/>
                <a:ea typeface="微软雅黑" pitchFamily="34" charset="-122"/>
              </a:rPr>
              <a:t>架构进行</a:t>
            </a:r>
            <a:r>
              <a:rPr lang="zh-CN" altLang="zh-CN" dirty="0" smtClean="0">
                <a:latin typeface="微软雅黑" pitchFamily="34" charset="-122"/>
                <a:ea typeface="微软雅黑" pitchFamily="34" charset="-122"/>
              </a:rPr>
              <a:t>设计</a:t>
            </a:r>
            <a:r>
              <a:rPr lang="zh-CN" altLang="en-US" dirty="0" smtClean="0">
                <a:latin typeface="微软雅黑" pitchFamily="34" charset="-122"/>
                <a:ea typeface="微软雅黑" pitchFamily="34" charset="-122"/>
              </a:rPr>
              <a:t>。</a:t>
            </a:r>
            <a:r>
              <a:rPr lang="zh-CN" altLang="en-US" dirty="0">
                <a:latin typeface="微软雅黑" pitchFamily="34" charset="-122"/>
                <a:ea typeface="微软雅黑" pitchFamily="34" charset="-122"/>
              </a:rPr>
              <a:t>计算资源池的集群分计算集群、边界集群、管理集群三种，三个集群各使用独立机柜部署，其中管理集群主要承担虚拟化管理、云计算调度、运维监控信息采集等功能。</a:t>
            </a:r>
          </a:p>
          <a:p>
            <a:r>
              <a:rPr lang="zh-CN" altLang="en-US" dirty="0">
                <a:latin typeface="微软雅黑" pitchFamily="34" charset="-122"/>
                <a:ea typeface="微软雅黑" pitchFamily="34" charset="-122"/>
              </a:rPr>
              <a:t>边界集群用于处理</a:t>
            </a:r>
            <a:r>
              <a:rPr lang="en-US" altLang="zh-CN" dirty="0">
                <a:latin typeface="微软雅黑" pitchFamily="34" charset="-122"/>
                <a:ea typeface="微软雅黑" pitchFamily="34" charset="-122"/>
              </a:rPr>
              <a:t>VPC/VDC</a:t>
            </a:r>
            <a:r>
              <a:rPr lang="zh-CN" altLang="en-US" dirty="0">
                <a:latin typeface="微软雅黑" pitchFamily="34" charset="-122"/>
                <a:ea typeface="微软雅黑" pitchFamily="34" charset="-122"/>
              </a:rPr>
              <a:t>与互联网出口隔离</a:t>
            </a:r>
          </a:p>
          <a:p>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4219028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752" y="81333"/>
            <a:ext cx="8712968" cy="521265"/>
          </a:xfrm>
        </p:spPr>
        <p:txBody>
          <a:bodyPr/>
          <a:lstStyle/>
          <a:p>
            <a:r>
              <a:rPr lang="zh-CN" altLang="en-US" sz="2400" dirty="0"/>
              <a:t>基础资源池建设</a:t>
            </a:r>
            <a:r>
              <a:rPr lang="en-US" altLang="zh-CN" sz="2400" dirty="0"/>
              <a:t>——</a:t>
            </a:r>
            <a:r>
              <a:rPr lang="zh-CN" altLang="en-US" sz="2400" dirty="0"/>
              <a:t>计算</a:t>
            </a:r>
            <a:r>
              <a:rPr lang="zh-CN" altLang="en-US" sz="2400" dirty="0" smtClean="0"/>
              <a:t>资源池区域划分</a:t>
            </a:r>
            <a:endParaRPr lang="zh-CN" altLang="en-US" sz="2500" dirty="0"/>
          </a:p>
        </p:txBody>
      </p:sp>
      <p:grpSp>
        <p:nvGrpSpPr>
          <p:cNvPr id="17" name="组合 16"/>
          <p:cNvGrpSpPr/>
          <p:nvPr/>
        </p:nvGrpSpPr>
        <p:grpSpPr>
          <a:xfrm>
            <a:off x="1990133" y="771538"/>
            <a:ext cx="6347088" cy="4705527"/>
            <a:chOff x="2448198" y="1027681"/>
            <a:chExt cx="5856241" cy="5174376"/>
          </a:xfrm>
        </p:grpSpPr>
        <p:sp>
          <p:nvSpPr>
            <p:cNvPr id="69" name="矩形 68"/>
            <p:cNvSpPr/>
            <p:nvPr/>
          </p:nvSpPr>
          <p:spPr>
            <a:xfrm>
              <a:off x="2462583" y="1626979"/>
              <a:ext cx="5841856" cy="4575078"/>
            </a:xfrm>
            <a:prstGeom prst="rect">
              <a:avLst/>
            </a:prstGeom>
            <a:solidFill>
              <a:schemeClr val="bg1">
                <a:lumMod val="95000"/>
              </a:schemeClr>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400" b="1" dirty="0" smtClean="0">
                <a:solidFill>
                  <a:srgbClr val="000000"/>
                </a:solidFill>
                <a:latin typeface="微软雅黑" pitchFamily="34" charset="-122"/>
                <a:ea typeface="微软雅黑" pitchFamily="34" charset="-122"/>
              </a:endParaRPr>
            </a:p>
          </p:txBody>
        </p:sp>
        <p:pic>
          <p:nvPicPr>
            <p:cNvPr id="65" name="Picture 30" descr="通用路由器"/>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48198" y="2032595"/>
              <a:ext cx="290624" cy="215903"/>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组合 69"/>
            <p:cNvGrpSpPr/>
            <p:nvPr/>
          </p:nvGrpSpPr>
          <p:grpSpPr>
            <a:xfrm>
              <a:off x="4948982" y="1027681"/>
              <a:ext cx="1209982" cy="474581"/>
              <a:chOff x="3429242" y="860068"/>
              <a:chExt cx="1838779" cy="605445"/>
            </a:xfrm>
          </p:grpSpPr>
          <p:pic>
            <p:nvPicPr>
              <p:cNvPr id="71" name="Picture 1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29242" y="860068"/>
                <a:ext cx="1838779" cy="60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文本框 489"/>
              <p:cNvSpPr txBox="1"/>
              <p:nvPr/>
            </p:nvSpPr>
            <p:spPr>
              <a:xfrm>
                <a:off x="3634691" y="996750"/>
                <a:ext cx="1501742" cy="388591"/>
              </a:xfrm>
              <a:prstGeom prst="rect">
                <a:avLst/>
              </a:prstGeom>
              <a:noFill/>
            </p:spPr>
            <p:txBody>
              <a:bodyPr wrap="square" rtlCol="0">
                <a:spAutoFit/>
              </a:bodyPr>
              <a:lstStyle/>
              <a:p>
                <a:pPr algn="ctr"/>
                <a:r>
                  <a:rPr lang="en-US" altLang="zh-CN" sz="1200" b="1" dirty="0">
                    <a:solidFill>
                      <a:prstClr val="black"/>
                    </a:solidFill>
                    <a:latin typeface="微软雅黑" panose="020B0503020204020204" pitchFamily="34" charset="-122"/>
                    <a:ea typeface="微软雅黑" panose="020B0503020204020204" pitchFamily="34" charset="-122"/>
                  </a:rPr>
                  <a:t>Internet</a:t>
                </a:r>
                <a:endParaRPr lang="zh-CN" altLang="en-US" sz="1200" b="1" dirty="0">
                  <a:solidFill>
                    <a:prstClr val="black"/>
                  </a:solidFill>
                  <a:latin typeface="微软雅黑" panose="020B0503020204020204" pitchFamily="34" charset="-122"/>
                  <a:ea typeface="微软雅黑" panose="020B0503020204020204" pitchFamily="34" charset="-122"/>
                </a:endParaRPr>
              </a:p>
            </p:txBody>
          </p:sp>
        </p:grpSp>
        <p:sp>
          <p:nvSpPr>
            <p:cNvPr id="75" name="矩形 74"/>
            <p:cNvSpPr/>
            <p:nvPr/>
          </p:nvSpPr>
          <p:spPr>
            <a:xfrm>
              <a:off x="3347778" y="1952877"/>
              <a:ext cx="1480182" cy="369915"/>
            </a:xfrm>
            <a:prstGeom prst="rect">
              <a:avLst/>
            </a:prstGeom>
            <a:pattFill prst="pct5">
              <a:fgClr>
                <a:schemeClr val="accent1"/>
              </a:fgClr>
              <a:bgClr>
                <a:schemeClr val="bg1"/>
              </a:bgClr>
            </a:patt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远程安全接入区</a:t>
              </a:r>
            </a:p>
          </p:txBody>
        </p:sp>
        <p:sp>
          <p:nvSpPr>
            <p:cNvPr id="76" name="矩形 75"/>
            <p:cNvSpPr/>
            <p:nvPr/>
          </p:nvSpPr>
          <p:spPr>
            <a:xfrm>
              <a:off x="6538872" y="1952877"/>
              <a:ext cx="1506612" cy="369915"/>
            </a:xfrm>
            <a:prstGeom prst="rect">
              <a:avLst/>
            </a:prstGeom>
            <a:pattFill prst="pct5">
              <a:fgClr>
                <a:schemeClr val="accent1"/>
              </a:fgClr>
              <a:bgClr>
                <a:schemeClr val="bg1"/>
              </a:bgClr>
            </a:patt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互联网安全防护区</a:t>
              </a:r>
            </a:p>
          </p:txBody>
        </p:sp>
        <p:grpSp>
          <p:nvGrpSpPr>
            <p:cNvPr id="80" name="组合 79"/>
            <p:cNvGrpSpPr/>
            <p:nvPr/>
          </p:nvGrpSpPr>
          <p:grpSpPr>
            <a:xfrm>
              <a:off x="4149483" y="2585558"/>
              <a:ext cx="3272169" cy="764565"/>
              <a:chOff x="8249797" y="3787382"/>
              <a:chExt cx="2160296" cy="766517"/>
            </a:xfrm>
          </p:grpSpPr>
          <p:sp>
            <p:nvSpPr>
              <p:cNvPr id="77" name="矩形 76"/>
              <p:cNvSpPr/>
              <p:nvPr/>
            </p:nvSpPr>
            <p:spPr>
              <a:xfrm>
                <a:off x="8249797" y="3787382"/>
                <a:ext cx="2160296" cy="766517"/>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r>
                  <a:rPr lang="zh-CN" altLang="en-US" sz="1400" b="1" dirty="0" smtClean="0">
                    <a:solidFill>
                      <a:srgbClr val="000000"/>
                    </a:solidFill>
                    <a:latin typeface="微软雅黑" pitchFamily="34" charset="-122"/>
                    <a:ea typeface="微软雅黑" pitchFamily="34" charset="-122"/>
                  </a:rPr>
                  <a:t>互联网业务区</a:t>
                </a:r>
              </a:p>
            </p:txBody>
          </p:sp>
          <p:sp>
            <p:nvSpPr>
              <p:cNvPr id="78" name="矩形 77"/>
              <p:cNvSpPr/>
              <p:nvPr/>
            </p:nvSpPr>
            <p:spPr>
              <a:xfrm>
                <a:off x="8340515" y="4087754"/>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二级等保区</a:t>
                </a:r>
              </a:p>
            </p:txBody>
          </p:sp>
          <p:sp>
            <p:nvSpPr>
              <p:cNvPr id="79" name="矩形 78"/>
              <p:cNvSpPr/>
              <p:nvPr/>
            </p:nvSpPr>
            <p:spPr>
              <a:xfrm>
                <a:off x="9389287" y="4087754"/>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a:solidFill>
                      <a:srgbClr val="000000"/>
                    </a:solidFill>
                    <a:latin typeface="微软雅黑" pitchFamily="34" charset="-122"/>
                    <a:ea typeface="微软雅黑" pitchFamily="34" charset="-122"/>
                  </a:rPr>
                  <a:t>三</a:t>
                </a:r>
                <a:r>
                  <a:rPr lang="zh-CN" altLang="en-US" sz="1400" b="1" dirty="0" smtClean="0">
                    <a:solidFill>
                      <a:srgbClr val="000000"/>
                    </a:solidFill>
                    <a:latin typeface="微软雅黑" pitchFamily="34" charset="-122"/>
                    <a:ea typeface="微软雅黑" pitchFamily="34" charset="-122"/>
                  </a:rPr>
                  <a:t>级等保区</a:t>
                </a:r>
              </a:p>
            </p:txBody>
          </p:sp>
        </p:grpSp>
        <p:sp>
          <p:nvSpPr>
            <p:cNvPr id="82" name="矩形 81"/>
            <p:cNvSpPr/>
            <p:nvPr/>
          </p:nvSpPr>
          <p:spPr>
            <a:xfrm>
              <a:off x="4149483" y="3480332"/>
              <a:ext cx="3272169" cy="764565"/>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a:solidFill>
                    <a:srgbClr val="000000"/>
                  </a:solidFill>
                  <a:latin typeface="微软雅黑" pitchFamily="34" charset="-122"/>
                  <a:ea typeface="微软雅黑" pitchFamily="34" charset="-122"/>
                </a:rPr>
                <a:t>公共</a:t>
              </a:r>
              <a:r>
                <a:rPr lang="zh-CN" altLang="en-US" sz="1400" b="1" dirty="0" smtClean="0">
                  <a:solidFill>
                    <a:srgbClr val="000000"/>
                  </a:solidFill>
                  <a:latin typeface="微软雅黑" pitchFamily="34" charset="-122"/>
                  <a:ea typeface="微软雅黑" pitchFamily="34" charset="-122"/>
                </a:rPr>
                <a:t>业务区</a:t>
              </a:r>
            </a:p>
          </p:txBody>
        </p:sp>
        <p:grpSp>
          <p:nvGrpSpPr>
            <p:cNvPr id="85" name="组合 84"/>
            <p:cNvGrpSpPr/>
            <p:nvPr/>
          </p:nvGrpSpPr>
          <p:grpSpPr>
            <a:xfrm>
              <a:off x="4149483" y="4389493"/>
              <a:ext cx="3272169" cy="764565"/>
              <a:chOff x="8249797" y="3787382"/>
              <a:chExt cx="2160296" cy="766517"/>
            </a:xfrm>
          </p:grpSpPr>
          <p:sp>
            <p:nvSpPr>
              <p:cNvPr id="86" name="矩形 85"/>
              <p:cNvSpPr/>
              <p:nvPr/>
            </p:nvSpPr>
            <p:spPr>
              <a:xfrm>
                <a:off x="8249797" y="3787382"/>
                <a:ext cx="2160296" cy="766517"/>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r>
                  <a:rPr lang="zh-CN" altLang="en-US" sz="1400" b="1" dirty="0">
                    <a:solidFill>
                      <a:srgbClr val="000000"/>
                    </a:solidFill>
                    <a:latin typeface="微软雅黑" pitchFamily="34" charset="-122"/>
                    <a:ea typeface="微软雅黑" pitchFamily="34" charset="-122"/>
                  </a:rPr>
                  <a:t>部门</a:t>
                </a:r>
                <a:r>
                  <a:rPr lang="zh-CN" altLang="en-US" sz="1400" b="1" dirty="0" smtClean="0">
                    <a:solidFill>
                      <a:srgbClr val="000000"/>
                    </a:solidFill>
                    <a:latin typeface="微软雅黑" pitchFamily="34" charset="-122"/>
                    <a:ea typeface="微软雅黑" pitchFamily="34" charset="-122"/>
                  </a:rPr>
                  <a:t>业务区</a:t>
                </a:r>
              </a:p>
            </p:txBody>
          </p:sp>
          <p:sp>
            <p:nvSpPr>
              <p:cNvPr id="87" name="矩形 86"/>
              <p:cNvSpPr/>
              <p:nvPr/>
            </p:nvSpPr>
            <p:spPr>
              <a:xfrm>
                <a:off x="8340515" y="4087754"/>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二级等保区</a:t>
                </a:r>
              </a:p>
            </p:txBody>
          </p:sp>
          <p:sp>
            <p:nvSpPr>
              <p:cNvPr id="88" name="矩形 87"/>
              <p:cNvSpPr/>
              <p:nvPr/>
            </p:nvSpPr>
            <p:spPr>
              <a:xfrm>
                <a:off x="9389287" y="4087754"/>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a:solidFill>
                      <a:srgbClr val="000000"/>
                    </a:solidFill>
                    <a:latin typeface="微软雅黑" pitchFamily="34" charset="-122"/>
                    <a:ea typeface="微软雅黑" pitchFamily="34" charset="-122"/>
                  </a:rPr>
                  <a:t>三</a:t>
                </a:r>
                <a:r>
                  <a:rPr lang="zh-CN" altLang="en-US" sz="1400" b="1" dirty="0" smtClean="0">
                    <a:solidFill>
                      <a:srgbClr val="000000"/>
                    </a:solidFill>
                    <a:latin typeface="微软雅黑" pitchFamily="34" charset="-122"/>
                    <a:ea typeface="微软雅黑" pitchFamily="34" charset="-122"/>
                  </a:rPr>
                  <a:t>级等保区</a:t>
                </a:r>
              </a:p>
            </p:txBody>
          </p:sp>
        </p:grpSp>
        <p:cxnSp>
          <p:nvCxnSpPr>
            <p:cNvPr id="90" name="直接连接符 89"/>
            <p:cNvCxnSpPr>
              <a:stCxn id="65" idx="3"/>
              <a:endCxn id="75" idx="1"/>
            </p:cNvCxnSpPr>
            <p:nvPr/>
          </p:nvCxnSpPr>
          <p:spPr>
            <a:xfrm flipV="1">
              <a:off x="2738823" y="2137835"/>
              <a:ext cx="608955" cy="27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肘形连接符 101"/>
            <p:cNvCxnSpPr>
              <a:stCxn id="65" idx="2"/>
              <a:endCxn id="77" idx="1"/>
            </p:cNvCxnSpPr>
            <p:nvPr/>
          </p:nvCxnSpPr>
          <p:spPr>
            <a:xfrm rot="16200000" flipH="1">
              <a:off x="3011826" y="1830183"/>
              <a:ext cx="719343" cy="155597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4" name="肘形连接符 103"/>
            <p:cNvCxnSpPr>
              <a:stCxn id="65" idx="2"/>
              <a:endCxn id="82" idx="1"/>
            </p:cNvCxnSpPr>
            <p:nvPr/>
          </p:nvCxnSpPr>
          <p:spPr>
            <a:xfrm rot="16200000" flipH="1">
              <a:off x="2564439" y="2277570"/>
              <a:ext cx="1614117" cy="155597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6" name="肘形连接符 105"/>
            <p:cNvCxnSpPr>
              <a:stCxn id="65" idx="2"/>
              <a:endCxn id="86" idx="1"/>
            </p:cNvCxnSpPr>
            <p:nvPr/>
          </p:nvCxnSpPr>
          <p:spPr>
            <a:xfrm rot="16200000" flipH="1">
              <a:off x="2109858" y="2732151"/>
              <a:ext cx="2523278" cy="15559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119" name="组合 118"/>
            <p:cNvGrpSpPr/>
            <p:nvPr/>
          </p:nvGrpSpPr>
          <p:grpSpPr>
            <a:xfrm>
              <a:off x="3655147" y="5339045"/>
              <a:ext cx="4390337" cy="675429"/>
              <a:chOff x="5673989" y="5387843"/>
              <a:chExt cx="4372687" cy="677153"/>
            </a:xfrm>
          </p:grpSpPr>
          <p:sp>
            <p:nvSpPr>
              <p:cNvPr id="108" name="矩形 107"/>
              <p:cNvSpPr/>
              <p:nvPr/>
            </p:nvSpPr>
            <p:spPr>
              <a:xfrm>
                <a:off x="5673989" y="5387843"/>
                <a:ext cx="4372687" cy="677153"/>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r>
                  <a:rPr lang="zh-CN" altLang="en-US" sz="1400" b="1" dirty="0">
                    <a:solidFill>
                      <a:srgbClr val="000000"/>
                    </a:solidFill>
                    <a:latin typeface="微软雅黑" pitchFamily="34" charset="-122"/>
                    <a:ea typeface="微软雅黑" pitchFamily="34" charset="-122"/>
                  </a:rPr>
                  <a:t>管理区域</a:t>
                </a:r>
                <a:endParaRPr lang="zh-CN" altLang="en-US" sz="1400" b="1" dirty="0" smtClean="0">
                  <a:solidFill>
                    <a:srgbClr val="000000"/>
                  </a:solidFill>
                  <a:latin typeface="微软雅黑" pitchFamily="34" charset="-122"/>
                  <a:ea typeface="微软雅黑" pitchFamily="34" charset="-122"/>
                </a:endParaRPr>
              </a:p>
            </p:txBody>
          </p:sp>
          <p:sp>
            <p:nvSpPr>
              <p:cNvPr id="109" name="矩形 108"/>
              <p:cNvSpPr/>
              <p:nvPr/>
            </p:nvSpPr>
            <p:spPr>
              <a:xfrm>
                <a:off x="5763094" y="5641352"/>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网管平台</a:t>
                </a:r>
              </a:p>
            </p:txBody>
          </p:sp>
          <p:sp>
            <p:nvSpPr>
              <p:cNvPr id="110" name="矩形 109"/>
              <p:cNvSpPr/>
              <p:nvPr/>
            </p:nvSpPr>
            <p:spPr>
              <a:xfrm>
                <a:off x="6842087" y="5641352"/>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安管平台</a:t>
                </a:r>
              </a:p>
            </p:txBody>
          </p:sp>
          <p:sp>
            <p:nvSpPr>
              <p:cNvPr id="111" name="矩形 110"/>
              <p:cNvSpPr/>
              <p:nvPr/>
            </p:nvSpPr>
            <p:spPr>
              <a:xfrm>
                <a:off x="7846936" y="5641352"/>
                <a:ext cx="1078994"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400" b="1" dirty="0" smtClean="0">
                    <a:solidFill>
                      <a:srgbClr val="000000"/>
                    </a:solidFill>
                    <a:latin typeface="微软雅黑" pitchFamily="34" charset="-122"/>
                    <a:ea typeface="微软雅黑" pitchFamily="34" charset="-122"/>
                  </a:rPr>
                  <a:t>云管理平台</a:t>
                </a:r>
              </a:p>
            </p:txBody>
          </p:sp>
          <p:sp>
            <p:nvSpPr>
              <p:cNvPr id="112" name="矩形 111"/>
              <p:cNvSpPr/>
              <p:nvPr/>
            </p:nvSpPr>
            <p:spPr>
              <a:xfrm>
                <a:off x="9000074" y="5641352"/>
                <a:ext cx="903567" cy="34018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ltLang="zh-CN" sz="1400" b="1" dirty="0" smtClean="0">
                    <a:solidFill>
                      <a:srgbClr val="000000"/>
                    </a:solidFill>
                    <a:latin typeface="微软雅黑" pitchFamily="34" charset="-122"/>
                    <a:ea typeface="微软雅黑" pitchFamily="34" charset="-122"/>
                  </a:rPr>
                  <a:t>CA/RA</a:t>
                </a:r>
                <a:endParaRPr lang="zh-CN" altLang="en-US" sz="1400" b="1" dirty="0" smtClean="0">
                  <a:solidFill>
                    <a:srgbClr val="000000"/>
                  </a:solidFill>
                  <a:latin typeface="微软雅黑" pitchFamily="34" charset="-122"/>
                  <a:ea typeface="微软雅黑" pitchFamily="34" charset="-122"/>
                </a:endParaRPr>
              </a:p>
            </p:txBody>
          </p:sp>
        </p:grpSp>
        <p:cxnSp>
          <p:nvCxnSpPr>
            <p:cNvPr id="114" name="肘形连接符 113"/>
            <p:cNvCxnSpPr>
              <a:stCxn id="65" idx="2"/>
              <a:endCxn id="108" idx="1"/>
            </p:cNvCxnSpPr>
            <p:nvPr/>
          </p:nvCxnSpPr>
          <p:spPr>
            <a:xfrm rot="16200000" flipH="1">
              <a:off x="1410198" y="3431811"/>
              <a:ext cx="3428262" cy="106163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21" name="肘形连接符 120"/>
            <p:cNvCxnSpPr>
              <a:stCxn id="77" idx="0"/>
              <a:endCxn id="76" idx="1"/>
            </p:cNvCxnSpPr>
            <p:nvPr/>
          </p:nvCxnSpPr>
          <p:spPr>
            <a:xfrm rot="5400000" flipH="1" flipV="1">
              <a:off x="5938358" y="1985044"/>
              <a:ext cx="447723" cy="75330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75" idx="0"/>
              <a:endCxn id="71" idx="2"/>
            </p:cNvCxnSpPr>
            <p:nvPr/>
          </p:nvCxnSpPr>
          <p:spPr>
            <a:xfrm flipV="1">
              <a:off x="4087869" y="1502262"/>
              <a:ext cx="1466104" cy="4506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71" idx="2"/>
              <a:endCxn id="76" idx="0"/>
            </p:cNvCxnSpPr>
            <p:nvPr/>
          </p:nvCxnSpPr>
          <p:spPr>
            <a:xfrm>
              <a:off x="5553974" y="1502262"/>
              <a:ext cx="1738205" cy="450615"/>
            </a:xfrm>
            <a:prstGeom prst="line">
              <a:avLst/>
            </a:prstGeom>
          </p:spPr>
          <p:style>
            <a:lnRef idx="1">
              <a:schemeClr val="accent1"/>
            </a:lnRef>
            <a:fillRef idx="0">
              <a:schemeClr val="accent1"/>
            </a:fillRef>
            <a:effectRef idx="0">
              <a:schemeClr val="accent1"/>
            </a:effectRef>
            <a:fontRef idx="minor">
              <a:schemeClr val="tx1"/>
            </a:fontRef>
          </p:style>
        </p:cxnSp>
        <p:sp>
          <p:nvSpPr>
            <p:cNvPr id="129" name="矩形 128"/>
            <p:cNvSpPr/>
            <p:nvPr/>
          </p:nvSpPr>
          <p:spPr>
            <a:xfrm>
              <a:off x="7727689" y="2585557"/>
              <a:ext cx="317795" cy="2568500"/>
            </a:xfrm>
            <a:prstGeom prst="rect">
              <a:avLst/>
            </a:prstGeom>
            <a:pattFill prst="pct5">
              <a:fgClr>
                <a:schemeClr val="accent1"/>
              </a:fgClr>
              <a:bgClr>
                <a:schemeClr val="bg1"/>
              </a:bgClr>
            </a:patt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400" b="1" dirty="0" smtClean="0">
                  <a:solidFill>
                    <a:srgbClr val="000000"/>
                  </a:solidFill>
                  <a:latin typeface="微软雅黑" pitchFamily="34" charset="-122"/>
                  <a:ea typeface="微软雅黑" pitchFamily="34" charset="-122"/>
                </a:rPr>
                <a:t>跨网数据交换区</a:t>
              </a:r>
            </a:p>
          </p:txBody>
        </p:sp>
        <p:sp>
          <p:nvSpPr>
            <p:cNvPr id="144" name="左右箭头 143"/>
            <p:cNvSpPr/>
            <p:nvPr/>
          </p:nvSpPr>
          <p:spPr>
            <a:xfrm>
              <a:off x="7465471" y="2967841"/>
              <a:ext cx="200515" cy="113874"/>
            </a:xfrm>
            <a:prstGeom prst="lef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400" b="1" dirty="0" smtClean="0">
                <a:solidFill>
                  <a:srgbClr val="000000"/>
                </a:solidFill>
                <a:latin typeface="微软雅黑" pitchFamily="34" charset="-122"/>
                <a:ea typeface="微软雅黑" pitchFamily="34" charset="-122"/>
              </a:endParaRPr>
            </a:p>
          </p:txBody>
        </p:sp>
        <p:sp>
          <p:nvSpPr>
            <p:cNvPr id="145" name="左右箭头 144"/>
            <p:cNvSpPr/>
            <p:nvPr/>
          </p:nvSpPr>
          <p:spPr>
            <a:xfrm>
              <a:off x="7465471" y="3812869"/>
              <a:ext cx="200515" cy="113874"/>
            </a:xfrm>
            <a:prstGeom prst="lef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400" b="1" dirty="0" smtClean="0">
                <a:solidFill>
                  <a:srgbClr val="000000"/>
                </a:solidFill>
                <a:latin typeface="微软雅黑" pitchFamily="34" charset="-122"/>
                <a:ea typeface="微软雅黑" pitchFamily="34" charset="-122"/>
              </a:endParaRPr>
            </a:p>
          </p:txBody>
        </p:sp>
        <p:sp>
          <p:nvSpPr>
            <p:cNvPr id="146" name="左右箭头 145"/>
            <p:cNvSpPr/>
            <p:nvPr/>
          </p:nvSpPr>
          <p:spPr>
            <a:xfrm>
              <a:off x="7465471" y="4720878"/>
              <a:ext cx="200515" cy="113874"/>
            </a:xfrm>
            <a:prstGeom prst="lef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400" b="1" dirty="0" smtClean="0">
                <a:solidFill>
                  <a:srgbClr val="000000"/>
                </a:solidFill>
                <a:latin typeface="微软雅黑" pitchFamily="34" charset="-122"/>
                <a:ea typeface="微软雅黑" pitchFamily="34" charset="-122"/>
              </a:endParaRPr>
            </a:p>
          </p:txBody>
        </p:sp>
        <p:sp>
          <p:nvSpPr>
            <p:cNvPr id="147" name="矩形 146"/>
            <p:cNvSpPr/>
            <p:nvPr/>
          </p:nvSpPr>
          <p:spPr>
            <a:xfrm>
              <a:off x="3090154" y="2807727"/>
              <a:ext cx="317795" cy="3000577"/>
            </a:xfrm>
            <a:prstGeom prst="rect">
              <a:avLst/>
            </a:prstGeom>
            <a:pattFill prst="pct5">
              <a:fgClr>
                <a:schemeClr val="accent1"/>
              </a:fgClr>
              <a:bgClr>
                <a:schemeClr val="bg1"/>
              </a:bgClr>
            </a:patt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400" b="1" dirty="0" smtClean="0">
                  <a:solidFill>
                    <a:srgbClr val="000000"/>
                  </a:solidFill>
                  <a:latin typeface="微软雅黑" pitchFamily="34" charset="-122"/>
                  <a:ea typeface="微软雅黑" pitchFamily="34" charset="-122"/>
                </a:rPr>
                <a:t>安全隔离与防护</a:t>
              </a:r>
            </a:p>
          </p:txBody>
        </p:sp>
      </p:grpSp>
      <p:pic>
        <p:nvPicPr>
          <p:cNvPr id="39" name="图片 38"/>
          <p:cNvPicPr>
            <a:picLocks noChangeAspect="1"/>
          </p:cNvPicPr>
          <p:nvPr/>
        </p:nvPicPr>
        <p:blipFill rotWithShape="1">
          <a:blip r:embed="rId5" cstate="email">
            <a:extLst>
              <a:ext uri="{28A0092B-C50C-407E-A947-70E740481C1C}">
                <a14:useLocalDpi xmlns:a14="http://schemas.microsoft.com/office/drawing/2010/main"/>
              </a:ext>
            </a:extLst>
          </a:blip>
          <a:srcRect t="8542" r="76390"/>
          <a:stretch/>
        </p:blipFill>
        <p:spPr>
          <a:xfrm>
            <a:off x="268889" y="1316533"/>
            <a:ext cx="1485845" cy="41605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736313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计算资源池设计要点</a:t>
            </a:r>
            <a:endParaRPr lang="zh-CN" altLang="en-US" dirty="0"/>
          </a:p>
        </p:txBody>
      </p:sp>
      <p:sp>
        <p:nvSpPr>
          <p:cNvPr id="4" name="Rectangle 6"/>
          <p:cNvSpPr txBox="1">
            <a:spLocks noChangeArrowheads="1"/>
          </p:cNvSpPr>
          <p:nvPr/>
        </p:nvSpPr>
        <p:spPr bwMode="auto">
          <a:xfrm>
            <a:off x="678336" y="4096894"/>
            <a:ext cx="8465664" cy="1118918"/>
          </a:xfrm>
          <a:prstGeom prst="rect">
            <a:avLst/>
          </a:prstGeom>
          <a:noFill/>
          <a:ln w="9525">
            <a:noFill/>
            <a:miter lim="800000"/>
            <a:headEnd/>
            <a:tailEnd/>
          </a:ln>
        </p:spPr>
        <p:txBody>
          <a:bodyPr lIns="76790" tIns="38396" rIns="76790" bIns="38396" anchor="ctr"/>
          <a:lstStyle/>
          <a:p>
            <a:pPr marL="0" lvl="1" defTabSz="1022350">
              <a:lnSpc>
                <a:spcPct val="150000"/>
              </a:lnSpc>
              <a:buClr>
                <a:schemeClr val="tx2"/>
              </a:buClr>
              <a:buSzPct val="80000"/>
              <a:buFont typeface="Arial" pitchFamily="34" charset="0"/>
              <a:buChar char="•"/>
            </a:pPr>
            <a:r>
              <a:rPr lang="zh-CN" altLang="en-US" sz="1400" b="0" dirty="0" smtClean="0">
                <a:latin typeface="微软雅黑" pitchFamily="34" charset="-122"/>
                <a:ea typeface="微软雅黑" pitchFamily="34" charset="-122"/>
              </a:rPr>
              <a:t>适用于高性能、大规模业务群部署，降低冗余物理机比例</a:t>
            </a:r>
            <a:endParaRPr lang="en-US" altLang="zh-CN" sz="1400" b="0" dirty="0" smtClean="0">
              <a:latin typeface="微软雅黑" pitchFamily="34" charset="-122"/>
              <a:ea typeface="微软雅黑" pitchFamily="34" charset="-122"/>
            </a:endParaRPr>
          </a:p>
          <a:p>
            <a:pPr marL="0" lvl="1" defTabSz="1022350">
              <a:lnSpc>
                <a:spcPct val="150000"/>
              </a:lnSpc>
              <a:buClr>
                <a:schemeClr val="tx2"/>
              </a:buClr>
              <a:buSzPct val="80000"/>
              <a:buFont typeface="Arial" pitchFamily="34" charset="0"/>
              <a:buChar char="•"/>
            </a:pPr>
            <a:r>
              <a:rPr lang="zh-CN" altLang="en-US" sz="1400" b="0" dirty="0" smtClean="0">
                <a:latin typeface="微软雅黑" pitchFamily="34" charset="-122"/>
                <a:ea typeface="微软雅黑" pitchFamily="34" charset="-122"/>
              </a:rPr>
              <a:t>高可用性设计，集群管理（虚拟化部署或者物理部署）主备部署，保证系统可用性</a:t>
            </a:r>
            <a:endParaRPr lang="en-US" altLang="zh-CN" sz="1400" b="0" dirty="0" smtClean="0">
              <a:latin typeface="微软雅黑" pitchFamily="34" charset="-122"/>
              <a:ea typeface="微软雅黑" pitchFamily="34" charset="-122"/>
            </a:endParaRPr>
          </a:p>
          <a:p>
            <a:pPr marL="0" lvl="1" defTabSz="1022350">
              <a:lnSpc>
                <a:spcPct val="150000"/>
              </a:lnSpc>
              <a:buClr>
                <a:schemeClr val="tx2"/>
              </a:buClr>
              <a:buSzPct val="80000"/>
              <a:buFont typeface="Arial" pitchFamily="34" charset="0"/>
              <a:buChar char="•"/>
            </a:pPr>
            <a:r>
              <a:rPr lang="zh-CN" altLang="en-US" sz="1400" b="0" dirty="0" smtClean="0">
                <a:latin typeface="微软雅黑" pitchFamily="34" charset="-122"/>
                <a:ea typeface="微软雅黑" pitchFamily="34" charset="-122"/>
              </a:rPr>
              <a:t>超大容量设计，</a:t>
            </a:r>
            <a:r>
              <a:rPr lang="zh-CN" altLang="en-US" sz="1400" dirty="0">
                <a:latin typeface="微软雅黑" pitchFamily="34" charset="-122"/>
                <a:ea typeface="微软雅黑" pitchFamily="34" charset="-122"/>
              </a:rPr>
              <a:t>可连接多</a:t>
            </a:r>
            <a:r>
              <a:rPr lang="zh-CN" altLang="en-US" sz="1400" dirty="0" smtClean="0">
                <a:latin typeface="微软雅黑" pitchFamily="34" charset="-122"/>
                <a:ea typeface="微软雅黑" pitchFamily="34" charset="-122"/>
              </a:rPr>
              <a:t>个集群管理控制台</a:t>
            </a:r>
            <a:endParaRPr lang="en-US" altLang="zh-CN" sz="1400" dirty="0" smtClean="0">
              <a:latin typeface="微软雅黑" pitchFamily="34" charset="-122"/>
              <a:ea typeface="微软雅黑" pitchFamily="34" charset="-122"/>
            </a:endParaRPr>
          </a:p>
        </p:txBody>
      </p:sp>
      <p:grpSp>
        <p:nvGrpSpPr>
          <p:cNvPr id="5" name="Group 140"/>
          <p:cNvGrpSpPr>
            <a:grpSpLocks/>
          </p:cNvGrpSpPr>
          <p:nvPr/>
        </p:nvGrpSpPr>
        <p:grpSpPr bwMode="auto">
          <a:xfrm>
            <a:off x="723380" y="1234410"/>
            <a:ext cx="4169257" cy="405926"/>
            <a:chOff x="4656" y="470"/>
            <a:chExt cx="927" cy="576"/>
          </a:xfrm>
        </p:grpSpPr>
        <p:sp>
          <p:nvSpPr>
            <p:cNvPr id="6" name="Rectangle 141"/>
            <p:cNvSpPr>
              <a:spLocks noChangeArrowheads="1"/>
            </p:cNvSpPr>
            <p:nvPr/>
          </p:nvSpPr>
          <p:spPr bwMode="auto">
            <a:xfrm>
              <a:off x="4668" y="509"/>
              <a:ext cx="915" cy="442"/>
            </a:xfrm>
            <a:prstGeom prst="rect">
              <a:avLst/>
            </a:prstGeom>
            <a:gradFill rotWithShape="0">
              <a:gsLst>
                <a:gs pos="0">
                  <a:srgbClr val="8DB2DF"/>
                </a:gs>
                <a:gs pos="100000">
                  <a:srgbClr val="8DB2DF">
                    <a:gamma/>
                    <a:tint val="96863"/>
                    <a:invGamma/>
                  </a:srgbClr>
                </a:gs>
              </a:gsLst>
              <a:lin ang="5400000" scaled="1"/>
            </a:gradFill>
            <a:ln w="28575">
              <a:noFill/>
              <a:miter lim="800000"/>
              <a:headEnd/>
              <a:tailEnd/>
            </a:ln>
            <a:effectLst/>
          </p:spPr>
          <p:txBody>
            <a:bodyPr wrap="square" anchor="ctr">
              <a:noAutofit/>
            </a:bodyPr>
            <a:lstStyle/>
            <a:p>
              <a:endParaRPr lang="zh-CN" altLang="en-US" sz="1400">
                <a:latin typeface="Arial Narrow" pitchFamily="34" charset="0"/>
              </a:endParaRPr>
            </a:p>
          </p:txBody>
        </p:sp>
        <p:sp>
          <p:nvSpPr>
            <p:cNvPr id="7" name="Rectangle 142"/>
            <p:cNvSpPr>
              <a:spLocks noChangeArrowheads="1"/>
            </p:cNvSpPr>
            <p:nvPr/>
          </p:nvSpPr>
          <p:spPr bwMode="auto">
            <a:xfrm>
              <a:off x="4656" y="470"/>
              <a:ext cx="72" cy="573"/>
            </a:xfrm>
            <a:prstGeom prst="rect">
              <a:avLst/>
            </a:prstGeom>
            <a:gradFill rotWithShape="0">
              <a:gsLst>
                <a:gs pos="0">
                  <a:srgbClr val="8DB2DF">
                    <a:gamma/>
                    <a:tint val="21176"/>
                    <a:invGamma/>
                  </a:srgbClr>
                </a:gs>
                <a:gs pos="100000">
                  <a:srgbClr val="8DB2DF"/>
                </a:gs>
              </a:gsLst>
              <a:lin ang="0" scaled="1"/>
            </a:gradFill>
            <a:ln w="9525">
              <a:noFill/>
              <a:miter lim="800000"/>
              <a:headEnd/>
              <a:tailEnd/>
            </a:ln>
            <a:effectLst/>
          </p:spPr>
          <p:txBody>
            <a:bodyPr wrap="none" anchor="ctr"/>
            <a:lstStyle/>
            <a:p>
              <a:endParaRPr lang="zh-CN" altLang="en-US" sz="1400">
                <a:latin typeface="Arial Narrow" pitchFamily="34" charset="0"/>
              </a:endParaRPr>
            </a:p>
          </p:txBody>
        </p:sp>
        <p:sp>
          <p:nvSpPr>
            <p:cNvPr id="8" name="Rectangle 143"/>
            <p:cNvSpPr>
              <a:spLocks noChangeArrowheads="1"/>
            </p:cNvSpPr>
            <p:nvPr/>
          </p:nvSpPr>
          <p:spPr bwMode="auto">
            <a:xfrm>
              <a:off x="5520" y="470"/>
              <a:ext cx="63" cy="573"/>
            </a:xfrm>
            <a:prstGeom prst="rect">
              <a:avLst/>
            </a:prstGeom>
            <a:gradFill rotWithShape="0">
              <a:gsLst>
                <a:gs pos="0">
                  <a:srgbClr val="8DB2DF"/>
                </a:gs>
                <a:gs pos="100000">
                  <a:srgbClr val="8DB2DF">
                    <a:gamma/>
                    <a:shade val="46275"/>
                    <a:invGamma/>
                  </a:srgbClr>
                </a:gs>
              </a:gsLst>
              <a:lin ang="0" scaled="1"/>
            </a:gradFill>
            <a:ln w="9525">
              <a:noFill/>
              <a:miter lim="800000"/>
              <a:headEnd/>
              <a:tailEnd/>
            </a:ln>
            <a:effectLst/>
          </p:spPr>
          <p:txBody>
            <a:bodyPr wrap="none" anchor="ctr"/>
            <a:lstStyle/>
            <a:p>
              <a:endParaRPr lang="zh-CN" altLang="en-US" sz="1400">
                <a:latin typeface="Arial Narrow" pitchFamily="34" charset="0"/>
              </a:endParaRPr>
            </a:p>
          </p:txBody>
        </p:sp>
        <p:sp>
          <p:nvSpPr>
            <p:cNvPr id="9" name="AutoShape 144"/>
            <p:cNvSpPr>
              <a:spLocks noChangeArrowheads="1"/>
            </p:cNvSpPr>
            <p:nvPr/>
          </p:nvSpPr>
          <p:spPr bwMode="auto">
            <a:xfrm>
              <a:off x="4656" y="470"/>
              <a:ext cx="927" cy="48"/>
            </a:xfrm>
            <a:custGeom>
              <a:avLst/>
              <a:gdLst>
                <a:gd name="G0" fmla="+- 1545 0 0"/>
                <a:gd name="G1" fmla="+- 21600 0 1545"/>
                <a:gd name="G2" fmla="*/ 1545 1 2"/>
                <a:gd name="G3" fmla="+- 21600 0 G2"/>
                <a:gd name="G4" fmla="+/ 1545 21600 2"/>
                <a:gd name="G5" fmla="+/ G1 0 2"/>
                <a:gd name="G6" fmla="*/ 21600 21600 1545"/>
                <a:gd name="G7" fmla="*/ G6 1 2"/>
                <a:gd name="G8" fmla="+- 21600 0 G7"/>
                <a:gd name="G9" fmla="*/ 21600 1 2"/>
                <a:gd name="G10" fmla="+- 1545 0 G9"/>
                <a:gd name="G11" fmla="?: G10 G8 0"/>
                <a:gd name="G12" fmla="?: G10 G7 21600"/>
                <a:gd name="T0" fmla="*/ 20827 w 21600"/>
                <a:gd name="T1" fmla="*/ 10800 h 21600"/>
                <a:gd name="T2" fmla="*/ 10800 w 21600"/>
                <a:gd name="T3" fmla="*/ 21600 h 21600"/>
                <a:gd name="T4" fmla="*/ 773 w 21600"/>
                <a:gd name="T5" fmla="*/ 10800 h 21600"/>
                <a:gd name="T6" fmla="*/ 10800 w 21600"/>
                <a:gd name="T7" fmla="*/ 0 h 21600"/>
                <a:gd name="T8" fmla="*/ 2573 w 21600"/>
                <a:gd name="T9" fmla="*/ 2573 h 21600"/>
                <a:gd name="T10" fmla="*/ 19027 w 21600"/>
                <a:gd name="T11" fmla="*/ 19027 h 21600"/>
              </a:gdLst>
              <a:ahLst/>
              <a:cxnLst>
                <a:cxn ang="0">
                  <a:pos x="T0" y="T1"/>
                </a:cxn>
                <a:cxn ang="0">
                  <a:pos x="T2" y="T3"/>
                </a:cxn>
                <a:cxn ang="0">
                  <a:pos x="T4" y="T5"/>
                </a:cxn>
                <a:cxn ang="0">
                  <a:pos x="T6" y="T7"/>
                </a:cxn>
              </a:cxnLst>
              <a:rect l="T8" t="T9" r="T10" b="T11"/>
              <a:pathLst>
                <a:path w="21600" h="21600">
                  <a:moveTo>
                    <a:pt x="0" y="0"/>
                  </a:moveTo>
                  <a:lnTo>
                    <a:pt x="1545" y="21600"/>
                  </a:lnTo>
                  <a:lnTo>
                    <a:pt x="20055" y="21600"/>
                  </a:lnTo>
                  <a:lnTo>
                    <a:pt x="21600" y="0"/>
                  </a:lnTo>
                  <a:close/>
                </a:path>
              </a:pathLst>
            </a:custGeom>
            <a:gradFill rotWithShape="0">
              <a:gsLst>
                <a:gs pos="0">
                  <a:srgbClr val="8DB2DF">
                    <a:gamma/>
                    <a:tint val="11373"/>
                    <a:invGamma/>
                  </a:srgbClr>
                </a:gs>
                <a:gs pos="100000">
                  <a:srgbClr val="8DB2DF"/>
                </a:gs>
              </a:gsLst>
              <a:lin ang="5400000" scaled="1"/>
            </a:gradFill>
            <a:ln w="9525">
              <a:noFill/>
              <a:miter lim="800000"/>
              <a:headEnd/>
              <a:tailEnd/>
            </a:ln>
            <a:effectLst/>
          </p:spPr>
          <p:txBody>
            <a:bodyPr wrap="none" anchor="ctr"/>
            <a:lstStyle/>
            <a:p>
              <a:endParaRPr lang="zh-CN" altLang="en-US" sz="1400">
                <a:latin typeface="Arial Narrow" pitchFamily="34" charset="0"/>
              </a:endParaRPr>
            </a:p>
          </p:txBody>
        </p:sp>
        <p:sp>
          <p:nvSpPr>
            <p:cNvPr id="10" name="AutoShape 145"/>
            <p:cNvSpPr>
              <a:spLocks noChangeArrowheads="1"/>
            </p:cNvSpPr>
            <p:nvPr/>
          </p:nvSpPr>
          <p:spPr bwMode="auto">
            <a:xfrm flipV="1">
              <a:off x="4656" y="998"/>
              <a:ext cx="922" cy="48"/>
            </a:xfrm>
            <a:custGeom>
              <a:avLst/>
              <a:gdLst>
                <a:gd name="G0" fmla="+- 1030 0 0"/>
                <a:gd name="G1" fmla="+- 21600 0 1030"/>
                <a:gd name="G2" fmla="*/ 1030 1 2"/>
                <a:gd name="G3" fmla="+- 21600 0 G2"/>
                <a:gd name="G4" fmla="+/ 1030 21600 2"/>
                <a:gd name="G5" fmla="+/ G1 0 2"/>
                <a:gd name="G6" fmla="*/ 21600 21600 1030"/>
                <a:gd name="G7" fmla="*/ G6 1 2"/>
                <a:gd name="G8" fmla="+- 21600 0 G7"/>
                <a:gd name="G9" fmla="*/ 21600 1 2"/>
                <a:gd name="G10" fmla="+- 1030 0 G9"/>
                <a:gd name="G11" fmla="?: G10 G8 0"/>
                <a:gd name="G12" fmla="?: G10 G7 21600"/>
                <a:gd name="T0" fmla="*/ 21085 w 21600"/>
                <a:gd name="T1" fmla="*/ 10800 h 21600"/>
                <a:gd name="T2" fmla="*/ 10800 w 21600"/>
                <a:gd name="T3" fmla="*/ 21600 h 21600"/>
                <a:gd name="T4" fmla="*/ 515 w 21600"/>
                <a:gd name="T5" fmla="*/ 10800 h 21600"/>
                <a:gd name="T6" fmla="*/ 10800 w 21600"/>
                <a:gd name="T7" fmla="*/ 0 h 21600"/>
                <a:gd name="T8" fmla="*/ 2315 w 21600"/>
                <a:gd name="T9" fmla="*/ 2315 h 21600"/>
                <a:gd name="T10" fmla="*/ 19285 w 21600"/>
                <a:gd name="T11" fmla="*/ 19285 h 21600"/>
              </a:gdLst>
              <a:ahLst/>
              <a:cxnLst>
                <a:cxn ang="0">
                  <a:pos x="T0" y="T1"/>
                </a:cxn>
                <a:cxn ang="0">
                  <a:pos x="T2" y="T3"/>
                </a:cxn>
                <a:cxn ang="0">
                  <a:pos x="T4" y="T5"/>
                </a:cxn>
                <a:cxn ang="0">
                  <a:pos x="T6" y="T7"/>
                </a:cxn>
              </a:cxnLst>
              <a:rect l="T8" t="T9" r="T10" b="T11"/>
              <a:pathLst>
                <a:path w="21600" h="21600">
                  <a:moveTo>
                    <a:pt x="0" y="0"/>
                  </a:moveTo>
                  <a:lnTo>
                    <a:pt x="1030" y="21600"/>
                  </a:lnTo>
                  <a:lnTo>
                    <a:pt x="20570" y="21600"/>
                  </a:lnTo>
                  <a:lnTo>
                    <a:pt x="21600" y="0"/>
                  </a:lnTo>
                  <a:close/>
                </a:path>
              </a:pathLst>
            </a:custGeom>
            <a:gradFill rotWithShape="0">
              <a:gsLst>
                <a:gs pos="0">
                  <a:srgbClr val="8DB2DF"/>
                </a:gs>
                <a:gs pos="100000">
                  <a:srgbClr val="8DB2DF">
                    <a:gamma/>
                    <a:shade val="42745"/>
                    <a:invGamma/>
                  </a:srgbClr>
                </a:gs>
              </a:gsLst>
              <a:lin ang="5400000" scaled="1"/>
            </a:gradFill>
            <a:ln w="9525">
              <a:noFill/>
              <a:miter lim="800000"/>
              <a:headEnd/>
              <a:tailEnd/>
            </a:ln>
            <a:effectLst/>
          </p:spPr>
          <p:txBody>
            <a:bodyPr wrap="none" anchor="ctr"/>
            <a:lstStyle/>
            <a:p>
              <a:endParaRPr lang="zh-CN" altLang="en-US" sz="1400">
                <a:latin typeface="Arial Narrow" pitchFamily="34" charset="0"/>
              </a:endParaRPr>
            </a:p>
          </p:txBody>
        </p:sp>
      </p:grpSp>
      <p:grpSp>
        <p:nvGrpSpPr>
          <p:cNvPr id="11" name="Group 140"/>
          <p:cNvGrpSpPr>
            <a:grpSpLocks/>
          </p:cNvGrpSpPr>
          <p:nvPr/>
        </p:nvGrpSpPr>
        <p:grpSpPr bwMode="auto">
          <a:xfrm>
            <a:off x="579600" y="1353956"/>
            <a:ext cx="4169257" cy="428476"/>
            <a:chOff x="4656" y="438"/>
            <a:chExt cx="927" cy="608"/>
          </a:xfrm>
        </p:grpSpPr>
        <p:sp>
          <p:nvSpPr>
            <p:cNvPr id="12" name="Rectangle 141"/>
            <p:cNvSpPr>
              <a:spLocks noChangeArrowheads="1"/>
            </p:cNvSpPr>
            <p:nvPr/>
          </p:nvSpPr>
          <p:spPr bwMode="auto">
            <a:xfrm>
              <a:off x="4668" y="580"/>
              <a:ext cx="915" cy="437"/>
            </a:xfrm>
            <a:prstGeom prst="rect">
              <a:avLst/>
            </a:prstGeom>
            <a:gradFill rotWithShape="0">
              <a:gsLst>
                <a:gs pos="0">
                  <a:srgbClr val="8DB2DF"/>
                </a:gs>
                <a:gs pos="100000">
                  <a:srgbClr val="8DB2DF">
                    <a:gamma/>
                    <a:tint val="96863"/>
                    <a:invGamma/>
                  </a:srgbClr>
                </a:gs>
              </a:gsLst>
              <a:lin ang="5400000" scaled="1"/>
            </a:gradFill>
            <a:ln w="28575">
              <a:noFill/>
              <a:miter lim="800000"/>
              <a:headEnd/>
              <a:tailEnd/>
            </a:ln>
            <a:effectLst/>
          </p:spPr>
          <p:txBody>
            <a:bodyPr wrap="square" anchor="ctr">
              <a:spAutoFit/>
            </a:bodyPr>
            <a:lstStyle/>
            <a:p>
              <a:endParaRPr lang="zh-CN" altLang="en-US" sz="1400">
                <a:latin typeface="Arial Narrow" pitchFamily="34" charset="0"/>
              </a:endParaRPr>
            </a:p>
          </p:txBody>
        </p:sp>
        <p:sp>
          <p:nvSpPr>
            <p:cNvPr id="13" name="Rectangle 142"/>
            <p:cNvSpPr>
              <a:spLocks noChangeArrowheads="1"/>
            </p:cNvSpPr>
            <p:nvPr/>
          </p:nvSpPr>
          <p:spPr bwMode="auto">
            <a:xfrm>
              <a:off x="4656" y="470"/>
              <a:ext cx="72" cy="573"/>
            </a:xfrm>
            <a:prstGeom prst="rect">
              <a:avLst/>
            </a:prstGeom>
            <a:gradFill rotWithShape="0">
              <a:gsLst>
                <a:gs pos="0">
                  <a:srgbClr val="8DB2DF">
                    <a:gamma/>
                    <a:tint val="21176"/>
                    <a:invGamma/>
                  </a:srgbClr>
                </a:gs>
                <a:gs pos="100000">
                  <a:srgbClr val="8DB2DF"/>
                </a:gs>
              </a:gsLst>
              <a:lin ang="0" scaled="1"/>
            </a:gradFill>
            <a:ln w="9525">
              <a:noFill/>
              <a:miter lim="800000"/>
              <a:headEnd/>
              <a:tailEnd/>
            </a:ln>
            <a:effectLst/>
          </p:spPr>
          <p:txBody>
            <a:bodyPr wrap="none" anchor="ctr"/>
            <a:lstStyle/>
            <a:p>
              <a:endParaRPr lang="zh-CN" altLang="en-US" sz="1400">
                <a:latin typeface="Arial Narrow" pitchFamily="34" charset="0"/>
              </a:endParaRPr>
            </a:p>
          </p:txBody>
        </p:sp>
        <p:sp>
          <p:nvSpPr>
            <p:cNvPr id="14" name="Rectangle 143"/>
            <p:cNvSpPr>
              <a:spLocks noChangeArrowheads="1"/>
            </p:cNvSpPr>
            <p:nvPr/>
          </p:nvSpPr>
          <p:spPr bwMode="auto">
            <a:xfrm>
              <a:off x="5520" y="470"/>
              <a:ext cx="63" cy="573"/>
            </a:xfrm>
            <a:prstGeom prst="rect">
              <a:avLst/>
            </a:prstGeom>
            <a:gradFill rotWithShape="0">
              <a:gsLst>
                <a:gs pos="0">
                  <a:srgbClr val="8DB2DF"/>
                </a:gs>
                <a:gs pos="100000">
                  <a:srgbClr val="8DB2DF">
                    <a:gamma/>
                    <a:shade val="46275"/>
                    <a:invGamma/>
                  </a:srgbClr>
                </a:gs>
              </a:gsLst>
              <a:lin ang="0" scaled="1"/>
            </a:gradFill>
            <a:ln w="9525">
              <a:noFill/>
              <a:miter lim="800000"/>
              <a:headEnd/>
              <a:tailEnd/>
            </a:ln>
            <a:effectLst/>
          </p:spPr>
          <p:txBody>
            <a:bodyPr wrap="none" anchor="ctr"/>
            <a:lstStyle/>
            <a:p>
              <a:endParaRPr lang="zh-CN" altLang="en-US" sz="1400">
                <a:latin typeface="Arial Narrow" pitchFamily="34" charset="0"/>
              </a:endParaRPr>
            </a:p>
          </p:txBody>
        </p:sp>
        <p:sp>
          <p:nvSpPr>
            <p:cNvPr id="15" name="AutoShape 144"/>
            <p:cNvSpPr>
              <a:spLocks noChangeArrowheads="1"/>
            </p:cNvSpPr>
            <p:nvPr/>
          </p:nvSpPr>
          <p:spPr bwMode="auto">
            <a:xfrm>
              <a:off x="4656" y="438"/>
              <a:ext cx="927" cy="48"/>
            </a:xfrm>
            <a:custGeom>
              <a:avLst/>
              <a:gdLst>
                <a:gd name="G0" fmla="+- 1545 0 0"/>
                <a:gd name="G1" fmla="+- 21600 0 1545"/>
                <a:gd name="G2" fmla="*/ 1545 1 2"/>
                <a:gd name="G3" fmla="+- 21600 0 G2"/>
                <a:gd name="G4" fmla="+/ 1545 21600 2"/>
                <a:gd name="G5" fmla="+/ G1 0 2"/>
                <a:gd name="G6" fmla="*/ 21600 21600 1545"/>
                <a:gd name="G7" fmla="*/ G6 1 2"/>
                <a:gd name="G8" fmla="+- 21600 0 G7"/>
                <a:gd name="G9" fmla="*/ 21600 1 2"/>
                <a:gd name="G10" fmla="+- 1545 0 G9"/>
                <a:gd name="G11" fmla="?: G10 G8 0"/>
                <a:gd name="G12" fmla="?: G10 G7 21600"/>
                <a:gd name="T0" fmla="*/ 20827 w 21600"/>
                <a:gd name="T1" fmla="*/ 10800 h 21600"/>
                <a:gd name="T2" fmla="*/ 10800 w 21600"/>
                <a:gd name="T3" fmla="*/ 21600 h 21600"/>
                <a:gd name="T4" fmla="*/ 773 w 21600"/>
                <a:gd name="T5" fmla="*/ 10800 h 21600"/>
                <a:gd name="T6" fmla="*/ 10800 w 21600"/>
                <a:gd name="T7" fmla="*/ 0 h 21600"/>
                <a:gd name="T8" fmla="*/ 2573 w 21600"/>
                <a:gd name="T9" fmla="*/ 2573 h 21600"/>
                <a:gd name="T10" fmla="*/ 19027 w 21600"/>
                <a:gd name="T11" fmla="*/ 19027 h 21600"/>
              </a:gdLst>
              <a:ahLst/>
              <a:cxnLst>
                <a:cxn ang="0">
                  <a:pos x="T0" y="T1"/>
                </a:cxn>
                <a:cxn ang="0">
                  <a:pos x="T2" y="T3"/>
                </a:cxn>
                <a:cxn ang="0">
                  <a:pos x="T4" y="T5"/>
                </a:cxn>
                <a:cxn ang="0">
                  <a:pos x="T6" y="T7"/>
                </a:cxn>
              </a:cxnLst>
              <a:rect l="T8" t="T9" r="T10" b="T11"/>
              <a:pathLst>
                <a:path w="21600" h="21600">
                  <a:moveTo>
                    <a:pt x="0" y="0"/>
                  </a:moveTo>
                  <a:lnTo>
                    <a:pt x="1545" y="21600"/>
                  </a:lnTo>
                  <a:lnTo>
                    <a:pt x="20055" y="21600"/>
                  </a:lnTo>
                  <a:lnTo>
                    <a:pt x="21600" y="0"/>
                  </a:lnTo>
                  <a:close/>
                </a:path>
              </a:pathLst>
            </a:custGeom>
            <a:gradFill rotWithShape="0">
              <a:gsLst>
                <a:gs pos="0">
                  <a:srgbClr val="8DB2DF">
                    <a:gamma/>
                    <a:tint val="11373"/>
                    <a:invGamma/>
                  </a:srgbClr>
                </a:gs>
                <a:gs pos="100000">
                  <a:srgbClr val="8DB2DF"/>
                </a:gs>
              </a:gsLst>
              <a:lin ang="5400000" scaled="1"/>
            </a:gradFill>
            <a:ln w="9525">
              <a:noFill/>
              <a:miter lim="800000"/>
              <a:headEnd/>
              <a:tailEnd/>
            </a:ln>
            <a:effectLst/>
          </p:spPr>
          <p:txBody>
            <a:bodyPr wrap="none" anchor="ctr"/>
            <a:lstStyle/>
            <a:p>
              <a:endParaRPr lang="zh-CN" altLang="en-US" sz="1400">
                <a:latin typeface="Arial Narrow" pitchFamily="34" charset="0"/>
              </a:endParaRPr>
            </a:p>
          </p:txBody>
        </p:sp>
        <p:sp>
          <p:nvSpPr>
            <p:cNvPr id="16" name="AutoShape 145"/>
            <p:cNvSpPr>
              <a:spLocks noChangeArrowheads="1"/>
            </p:cNvSpPr>
            <p:nvPr/>
          </p:nvSpPr>
          <p:spPr bwMode="auto">
            <a:xfrm flipV="1">
              <a:off x="4656" y="998"/>
              <a:ext cx="922" cy="48"/>
            </a:xfrm>
            <a:custGeom>
              <a:avLst/>
              <a:gdLst>
                <a:gd name="G0" fmla="+- 1030 0 0"/>
                <a:gd name="G1" fmla="+- 21600 0 1030"/>
                <a:gd name="G2" fmla="*/ 1030 1 2"/>
                <a:gd name="G3" fmla="+- 21600 0 G2"/>
                <a:gd name="G4" fmla="+/ 1030 21600 2"/>
                <a:gd name="G5" fmla="+/ G1 0 2"/>
                <a:gd name="G6" fmla="*/ 21600 21600 1030"/>
                <a:gd name="G7" fmla="*/ G6 1 2"/>
                <a:gd name="G8" fmla="+- 21600 0 G7"/>
                <a:gd name="G9" fmla="*/ 21600 1 2"/>
                <a:gd name="G10" fmla="+- 1030 0 G9"/>
                <a:gd name="G11" fmla="?: G10 G8 0"/>
                <a:gd name="G12" fmla="?: G10 G7 21600"/>
                <a:gd name="T0" fmla="*/ 21085 w 21600"/>
                <a:gd name="T1" fmla="*/ 10800 h 21600"/>
                <a:gd name="T2" fmla="*/ 10800 w 21600"/>
                <a:gd name="T3" fmla="*/ 21600 h 21600"/>
                <a:gd name="T4" fmla="*/ 515 w 21600"/>
                <a:gd name="T5" fmla="*/ 10800 h 21600"/>
                <a:gd name="T6" fmla="*/ 10800 w 21600"/>
                <a:gd name="T7" fmla="*/ 0 h 21600"/>
                <a:gd name="T8" fmla="*/ 2315 w 21600"/>
                <a:gd name="T9" fmla="*/ 2315 h 21600"/>
                <a:gd name="T10" fmla="*/ 19285 w 21600"/>
                <a:gd name="T11" fmla="*/ 19285 h 21600"/>
              </a:gdLst>
              <a:ahLst/>
              <a:cxnLst>
                <a:cxn ang="0">
                  <a:pos x="T0" y="T1"/>
                </a:cxn>
                <a:cxn ang="0">
                  <a:pos x="T2" y="T3"/>
                </a:cxn>
                <a:cxn ang="0">
                  <a:pos x="T4" y="T5"/>
                </a:cxn>
                <a:cxn ang="0">
                  <a:pos x="T6" y="T7"/>
                </a:cxn>
              </a:cxnLst>
              <a:rect l="T8" t="T9" r="T10" b="T11"/>
              <a:pathLst>
                <a:path w="21600" h="21600">
                  <a:moveTo>
                    <a:pt x="0" y="0"/>
                  </a:moveTo>
                  <a:lnTo>
                    <a:pt x="1030" y="21600"/>
                  </a:lnTo>
                  <a:lnTo>
                    <a:pt x="20570" y="21600"/>
                  </a:lnTo>
                  <a:lnTo>
                    <a:pt x="21600" y="0"/>
                  </a:lnTo>
                  <a:close/>
                </a:path>
              </a:pathLst>
            </a:custGeom>
            <a:gradFill rotWithShape="0">
              <a:gsLst>
                <a:gs pos="0">
                  <a:srgbClr val="8DB2DF"/>
                </a:gs>
                <a:gs pos="100000">
                  <a:srgbClr val="8DB2DF">
                    <a:gamma/>
                    <a:shade val="42745"/>
                    <a:invGamma/>
                  </a:srgbClr>
                </a:gs>
              </a:gsLst>
              <a:lin ang="5400000" scaled="1"/>
            </a:gradFill>
            <a:ln w="9525">
              <a:noFill/>
              <a:miter lim="800000"/>
              <a:headEnd/>
              <a:tailEnd/>
            </a:ln>
            <a:effectLst/>
          </p:spPr>
          <p:txBody>
            <a:bodyPr wrap="none" anchor="ctr"/>
            <a:lstStyle/>
            <a:p>
              <a:endParaRPr lang="zh-CN" altLang="en-US" sz="1400">
                <a:latin typeface="Arial Narrow" pitchFamily="34" charset="0"/>
              </a:endParaRPr>
            </a:p>
          </p:txBody>
        </p:sp>
      </p:grpSp>
      <p:sp>
        <p:nvSpPr>
          <p:cNvPr id="17" name="Rectangle 254"/>
          <p:cNvSpPr>
            <a:spLocks noChangeArrowheads="1"/>
          </p:cNvSpPr>
          <p:nvPr/>
        </p:nvSpPr>
        <p:spPr bwMode="auto">
          <a:xfrm>
            <a:off x="1660693" y="1413107"/>
            <a:ext cx="1907575" cy="230402"/>
          </a:xfrm>
          <a:prstGeom prst="rect">
            <a:avLst/>
          </a:prstGeom>
          <a:noFill/>
          <a:ln w="9525" algn="ctr">
            <a:noFill/>
            <a:miter lim="800000"/>
            <a:headEnd/>
            <a:tailEnd/>
          </a:ln>
        </p:spPr>
        <p:txBody>
          <a:bodyPr wrap="none" anchor="ctr"/>
          <a:lstStyle/>
          <a:p>
            <a:pPr algn="ctr" fontAlgn="t"/>
            <a:r>
              <a:rPr lang="zh-CN" altLang="en-US" sz="1200" b="0" dirty="0" smtClean="0">
                <a:latin typeface="微软雅黑" pitchFamily="34" charset="-122"/>
                <a:ea typeface="微软雅黑" pitchFamily="34" charset="-122"/>
              </a:rPr>
              <a:t>集群管理（主备）</a:t>
            </a:r>
            <a:endParaRPr lang="en-US" altLang="zh-CN" sz="1200" b="0" dirty="0">
              <a:latin typeface="微软雅黑" pitchFamily="34" charset="-122"/>
              <a:ea typeface="微软雅黑" pitchFamily="34" charset="-122"/>
            </a:endParaRPr>
          </a:p>
        </p:txBody>
      </p:sp>
      <p:pic>
        <p:nvPicPr>
          <p:cNvPr id="18" name="Picture 267" descr="guang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9366" y="1944853"/>
            <a:ext cx="466316" cy="114252"/>
          </a:xfrm>
          <a:prstGeom prst="rect">
            <a:avLst/>
          </a:prstGeom>
          <a:noFill/>
          <a:ln w="9525">
            <a:noFill/>
            <a:miter lim="800000"/>
            <a:headEnd/>
            <a:tailEnd/>
          </a:ln>
        </p:spPr>
      </p:pic>
      <p:grpSp>
        <p:nvGrpSpPr>
          <p:cNvPr id="19" name="组合 18"/>
          <p:cNvGrpSpPr/>
          <p:nvPr/>
        </p:nvGrpSpPr>
        <p:grpSpPr>
          <a:xfrm>
            <a:off x="582507" y="2647030"/>
            <a:ext cx="730623" cy="353306"/>
            <a:chOff x="520700" y="3873500"/>
            <a:chExt cx="3187700" cy="596900"/>
          </a:xfrm>
        </p:grpSpPr>
        <p:pic>
          <p:nvPicPr>
            <p:cNvPr id="20" name="Picture 197" descr="9"/>
            <p:cNvPicPr>
              <a:picLocks noChangeAspect="1" noChangeArrowheads="1"/>
            </p:cNvPicPr>
            <p:nvPr/>
          </p:nvPicPr>
          <p:blipFill>
            <a:blip r:embed="rId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21"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1100" dirty="0" smtClean="0">
                  <a:solidFill>
                    <a:srgbClr val="000000"/>
                  </a:solidFill>
                  <a:latin typeface="Arial Narrow" pitchFamily="34" charset="0"/>
                  <a:ea typeface="微软雅黑" pitchFamily="34" charset="-122"/>
                </a:rPr>
                <a:t>CNA</a:t>
              </a:r>
              <a:endParaRPr lang="zh-CN" altLang="en-GB" sz="1100" dirty="0">
                <a:solidFill>
                  <a:srgbClr val="000000"/>
                </a:solidFill>
                <a:latin typeface="Arial Narrow" pitchFamily="34" charset="0"/>
                <a:ea typeface="微软雅黑" pitchFamily="34" charset="-122"/>
              </a:endParaRPr>
            </a:p>
          </p:txBody>
        </p:sp>
      </p:grpSp>
      <p:grpSp>
        <p:nvGrpSpPr>
          <p:cNvPr id="22" name="Group 14"/>
          <p:cNvGrpSpPr>
            <a:grpSpLocks/>
          </p:cNvGrpSpPr>
          <p:nvPr/>
        </p:nvGrpSpPr>
        <p:grpSpPr bwMode="auto">
          <a:xfrm flipV="1">
            <a:off x="568078" y="1833098"/>
            <a:ext cx="4209435" cy="384312"/>
            <a:chOff x="1410" y="2922"/>
            <a:chExt cx="912" cy="384"/>
          </a:xfrm>
        </p:grpSpPr>
        <p:sp>
          <p:nvSpPr>
            <p:cNvPr id="23" name="Freeform 15"/>
            <p:cNvSpPr>
              <a:spLocks/>
            </p:cNvSpPr>
            <p:nvPr/>
          </p:nvSpPr>
          <p:spPr bwMode="auto">
            <a:xfrm rot="-10800000">
              <a:off x="1410" y="2922"/>
              <a:ext cx="544" cy="277"/>
            </a:xfrm>
            <a:custGeom>
              <a:avLst/>
              <a:gdLst/>
              <a:ahLst/>
              <a:cxnLst>
                <a:cxn ang="0">
                  <a:pos x="923" y="56"/>
                </a:cxn>
                <a:cxn ang="0">
                  <a:pos x="992" y="169"/>
                </a:cxn>
                <a:cxn ang="0">
                  <a:pos x="1070" y="284"/>
                </a:cxn>
                <a:cxn ang="0">
                  <a:pos x="1158" y="401"/>
                </a:cxn>
                <a:cxn ang="0">
                  <a:pos x="1255" y="520"/>
                </a:cxn>
                <a:cxn ang="0">
                  <a:pos x="1359" y="638"/>
                </a:cxn>
                <a:cxn ang="0">
                  <a:pos x="1471" y="756"/>
                </a:cxn>
                <a:cxn ang="0">
                  <a:pos x="1588" y="873"/>
                </a:cxn>
                <a:cxn ang="0">
                  <a:pos x="1712" y="988"/>
                </a:cxn>
                <a:cxn ang="0">
                  <a:pos x="1841" y="1101"/>
                </a:cxn>
                <a:cxn ang="0">
                  <a:pos x="1974" y="1211"/>
                </a:cxn>
                <a:cxn ang="0">
                  <a:pos x="2110" y="1317"/>
                </a:cxn>
                <a:cxn ang="0">
                  <a:pos x="2250" y="1419"/>
                </a:cxn>
                <a:cxn ang="0">
                  <a:pos x="2391" y="1516"/>
                </a:cxn>
                <a:cxn ang="0">
                  <a:pos x="2534" y="1608"/>
                </a:cxn>
                <a:cxn ang="0">
                  <a:pos x="2678" y="1693"/>
                </a:cxn>
                <a:cxn ang="0">
                  <a:pos x="838" y="1733"/>
                </a:cxn>
                <a:cxn ang="0">
                  <a:pos x="771" y="1640"/>
                </a:cxn>
                <a:cxn ang="0">
                  <a:pos x="705" y="1542"/>
                </a:cxn>
                <a:cxn ang="0">
                  <a:pos x="640" y="1441"/>
                </a:cxn>
                <a:cxn ang="0">
                  <a:pos x="576" y="1336"/>
                </a:cxn>
                <a:cxn ang="0">
                  <a:pos x="514" y="1227"/>
                </a:cxn>
                <a:cxn ang="0">
                  <a:pos x="453" y="1117"/>
                </a:cxn>
                <a:cxn ang="0">
                  <a:pos x="421" y="1004"/>
                </a:cxn>
                <a:cxn ang="0">
                  <a:pos x="355" y="890"/>
                </a:cxn>
                <a:cxn ang="0">
                  <a:pos x="301" y="779"/>
                </a:cxn>
                <a:cxn ang="0">
                  <a:pos x="254" y="661"/>
                </a:cxn>
                <a:cxn ang="0">
                  <a:pos x="205" y="551"/>
                </a:cxn>
                <a:cxn ang="0">
                  <a:pos x="163" y="437"/>
                </a:cxn>
                <a:cxn ang="0">
                  <a:pos x="116" y="320"/>
                </a:cxn>
                <a:cxn ang="0">
                  <a:pos x="76" y="211"/>
                </a:cxn>
                <a:cxn ang="0">
                  <a:pos x="40" y="106"/>
                </a:cxn>
                <a:cxn ang="0">
                  <a:pos x="0" y="0"/>
                </a:cxn>
              </a:cxnLst>
              <a:rect l="0" t="0" r="r" b="b"/>
              <a:pathLst>
                <a:path w="2750" h="1733">
                  <a:moveTo>
                    <a:pt x="892" y="0"/>
                  </a:moveTo>
                  <a:lnTo>
                    <a:pt x="923" y="56"/>
                  </a:lnTo>
                  <a:lnTo>
                    <a:pt x="956" y="112"/>
                  </a:lnTo>
                  <a:lnTo>
                    <a:pt x="992" y="169"/>
                  </a:lnTo>
                  <a:lnTo>
                    <a:pt x="1030" y="226"/>
                  </a:lnTo>
                  <a:lnTo>
                    <a:pt x="1070" y="284"/>
                  </a:lnTo>
                  <a:lnTo>
                    <a:pt x="1113" y="343"/>
                  </a:lnTo>
                  <a:lnTo>
                    <a:pt x="1158" y="401"/>
                  </a:lnTo>
                  <a:lnTo>
                    <a:pt x="1206" y="461"/>
                  </a:lnTo>
                  <a:lnTo>
                    <a:pt x="1255" y="520"/>
                  </a:lnTo>
                  <a:lnTo>
                    <a:pt x="1306" y="579"/>
                  </a:lnTo>
                  <a:lnTo>
                    <a:pt x="1359" y="638"/>
                  </a:lnTo>
                  <a:lnTo>
                    <a:pt x="1414" y="697"/>
                  </a:lnTo>
                  <a:lnTo>
                    <a:pt x="1471" y="756"/>
                  </a:lnTo>
                  <a:lnTo>
                    <a:pt x="1529" y="815"/>
                  </a:lnTo>
                  <a:lnTo>
                    <a:pt x="1588" y="873"/>
                  </a:lnTo>
                  <a:lnTo>
                    <a:pt x="1650" y="931"/>
                  </a:lnTo>
                  <a:lnTo>
                    <a:pt x="1712" y="988"/>
                  </a:lnTo>
                  <a:lnTo>
                    <a:pt x="1776" y="1045"/>
                  </a:lnTo>
                  <a:lnTo>
                    <a:pt x="1841" y="1101"/>
                  </a:lnTo>
                  <a:lnTo>
                    <a:pt x="1907" y="1157"/>
                  </a:lnTo>
                  <a:lnTo>
                    <a:pt x="1974" y="1211"/>
                  </a:lnTo>
                  <a:lnTo>
                    <a:pt x="2041" y="1265"/>
                  </a:lnTo>
                  <a:lnTo>
                    <a:pt x="2110" y="1317"/>
                  </a:lnTo>
                  <a:lnTo>
                    <a:pt x="2180" y="1369"/>
                  </a:lnTo>
                  <a:lnTo>
                    <a:pt x="2250" y="1419"/>
                  </a:lnTo>
                  <a:lnTo>
                    <a:pt x="2320" y="1469"/>
                  </a:lnTo>
                  <a:lnTo>
                    <a:pt x="2391" y="1516"/>
                  </a:lnTo>
                  <a:lnTo>
                    <a:pt x="2462" y="1563"/>
                  </a:lnTo>
                  <a:lnTo>
                    <a:pt x="2534" y="1608"/>
                  </a:lnTo>
                  <a:lnTo>
                    <a:pt x="2606" y="1651"/>
                  </a:lnTo>
                  <a:lnTo>
                    <a:pt x="2678" y="1693"/>
                  </a:lnTo>
                  <a:lnTo>
                    <a:pt x="2750" y="1733"/>
                  </a:lnTo>
                  <a:lnTo>
                    <a:pt x="838" y="1733"/>
                  </a:lnTo>
                  <a:lnTo>
                    <a:pt x="805" y="1687"/>
                  </a:lnTo>
                  <a:lnTo>
                    <a:pt x="771" y="1640"/>
                  </a:lnTo>
                  <a:lnTo>
                    <a:pt x="738" y="1592"/>
                  </a:lnTo>
                  <a:lnTo>
                    <a:pt x="705" y="1542"/>
                  </a:lnTo>
                  <a:lnTo>
                    <a:pt x="672" y="1492"/>
                  </a:lnTo>
                  <a:lnTo>
                    <a:pt x="640" y="1441"/>
                  </a:lnTo>
                  <a:lnTo>
                    <a:pt x="608" y="1389"/>
                  </a:lnTo>
                  <a:lnTo>
                    <a:pt x="576" y="1336"/>
                  </a:lnTo>
                  <a:lnTo>
                    <a:pt x="545" y="1282"/>
                  </a:lnTo>
                  <a:lnTo>
                    <a:pt x="514" y="1227"/>
                  </a:lnTo>
                  <a:lnTo>
                    <a:pt x="483" y="1172"/>
                  </a:lnTo>
                  <a:lnTo>
                    <a:pt x="453" y="1117"/>
                  </a:lnTo>
                  <a:lnTo>
                    <a:pt x="427" y="1057"/>
                  </a:lnTo>
                  <a:lnTo>
                    <a:pt x="421" y="1004"/>
                  </a:lnTo>
                  <a:lnTo>
                    <a:pt x="386" y="947"/>
                  </a:lnTo>
                  <a:lnTo>
                    <a:pt x="355" y="890"/>
                  </a:lnTo>
                  <a:lnTo>
                    <a:pt x="329" y="832"/>
                  </a:lnTo>
                  <a:lnTo>
                    <a:pt x="301" y="779"/>
                  </a:lnTo>
                  <a:lnTo>
                    <a:pt x="277" y="719"/>
                  </a:lnTo>
                  <a:lnTo>
                    <a:pt x="254" y="661"/>
                  </a:lnTo>
                  <a:lnTo>
                    <a:pt x="227" y="607"/>
                  </a:lnTo>
                  <a:lnTo>
                    <a:pt x="205" y="551"/>
                  </a:lnTo>
                  <a:lnTo>
                    <a:pt x="182" y="491"/>
                  </a:lnTo>
                  <a:lnTo>
                    <a:pt x="163" y="437"/>
                  </a:lnTo>
                  <a:lnTo>
                    <a:pt x="140" y="380"/>
                  </a:lnTo>
                  <a:lnTo>
                    <a:pt x="116" y="320"/>
                  </a:lnTo>
                  <a:lnTo>
                    <a:pt x="94" y="268"/>
                  </a:lnTo>
                  <a:lnTo>
                    <a:pt x="76" y="211"/>
                  </a:lnTo>
                  <a:lnTo>
                    <a:pt x="55" y="158"/>
                  </a:lnTo>
                  <a:lnTo>
                    <a:pt x="40" y="106"/>
                  </a:lnTo>
                  <a:lnTo>
                    <a:pt x="25" y="50"/>
                  </a:lnTo>
                  <a:lnTo>
                    <a:pt x="0" y="0"/>
                  </a:lnTo>
                  <a:lnTo>
                    <a:pt x="892"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400">
                <a:latin typeface="Arial Narrow" pitchFamily="34" charset="0"/>
              </a:endParaRPr>
            </a:p>
          </p:txBody>
        </p:sp>
        <p:sp>
          <p:nvSpPr>
            <p:cNvPr id="24" name="Freeform 16"/>
            <p:cNvSpPr>
              <a:spLocks/>
            </p:cNvSpPr>
            <p:nvPr/>
          </p:nvSpPr>
          <p:spPr bwMode="auto">
            <a:xfrm rot="-10800000">
              <a:off x="1706" y="3199"/>
              <a:ext cx="320" cy="107"/>
            </a:xfrm>
            <a:custGeom>
              <a:avLst/>
              <a:gdLst/>
              <a:ahLst/>
              <a:cxnLst>
                <a:cxn ang="0">
                  <a:pos x="0" y="2485"/>
                </a:cxn>
                <a:cxn ang="0">
                  <a:pos x="6472" y="2485"/>
                </a:cxn>
                <a:cxn ang="0">
                  <a:pos x="3236" y="0"/>
                </a:cxn>
                <a:cxn ang="0">
                  <a:pos x="0" y="2485"/>
                </a:cxn>
              </a:cxnLst>
              <a:rect l="0" t="0" r="r" b="b"/>
              <a:pathLst>
                <a:path w="6472" h="2485">
                  <a:moveTo>
                    <a:pt x="0" y="2485"/>
                  </a:moveTo>
                  <a:lnTo>
                    <a:pt x="6472" y="2485"/>
                  </a:lnTo>
                  <a:lnTo>
                    <a:pt x="3236" y="0"/>
                  </a:lnTo>
                  <a:lnTo>
                    <a:pt x="0" y="2485"/>
                  </a:lnTo>
                  <a:close/>
                </a:path>
              </a:pathLst>
            </a:custGeom>
            <a:solidFill>
              <a:schemeClr val="accent1">
                <a:lumMod val="75000"/>
              </a:schemeClr>
            </a:solidFill>
            <a:ln w="9525" cap="flat" cmpd="sng">
              <a:noFill/>
              <a:prstDash val="solid"/>
              <a:round/>
              <a:headEnd type="none" w="med" len="med"/>
              <a:tailEnd type="none" w="med" len="med"/>
            </a:ln>
            <a:effectLst/>
          </p:spPr>
          <p:txBody>
            <a:bodyPr/>
            <a:lstStyle/>
            <a:p>
              <a:endParaRPr lang="zh-CN" altLang="en-US" sz="1400">
                <a:latin typeface="Arial Narrow" pitchFamily="34" charset="0"/>
              </a:endParaRPr>
            </a:p>
          </p:txBody>
        </p:sp>
        <p:sp>
          <p:nvSpPr>
            <p:cNvPr id="25" name="Freeform 17"/>
            <p:cNvSpPr>
              <a:spLocks/>
            </p:cNvSpPr>
            <p:nvPr/>
          </p:nvSpPr>
          <p:spPr bwMode="auto">
            <a:xfrm rot="-10800000">
              <a:off x="1778" y="2923"/>
              <a:ext cx="544" cy="277"/>
            </a:xfrm>
            <a:custGeom>
              <a:avLst/>
              <a:gdLst/>
              <a:ahLst/>
              <a:cxnLst>
                <a:cxn ang="0">
                  <a:pos x="7309" y="222"/>
                </a:cxn>
                <a:cxn ang="0">
                  <a:pos x="7034" y="675"/>
                </a:cxn>
                <a:cxn ang="0">
                  <a:pos x="6720" y="1137"/>
                </a:cxn>
                <a:cxn ang="0">
                  <a:pos x="6367" y="1605"/>
                </a:cxn>
                <a:cxn ang="0">
                  <a:pos x="5981" y="2078"/>
                </a:cxn>
                <a:cxn ang="0">
                  <a:pos x="5564" y="2551"/>
                </a:cxn>
                <a:cxn ang="0">
                  <a:pos x="5118" y="3023"/>
                </a:cxn>
                <a:cxn ang="0">
                  <a:pos x="4647" y="3491"/>
                </a:cxn>
                <a:cxn ang="0">
                  <a:pos x="4152" y="3953"/>
                </a:cxn>
                <a:cxn ang="0">
                  <a:pos x="3638" y="4405"/>
                </a:cxn>
                <a:cxn ang="0">
                  <a:pos x="3106" y="4844"/>
                </a:cxn>
                <a:cxn ang="0">
                  <a:pos x="2560" y="5269"/>
                </a:cxn>
                <a:cxn ang="0">
                  <a:pos x="2002" y="5677"/>
                </a:cxn>
                <a:cxn ang="0">
                  <a:pos x="1437" y="6065"/>
                </a:cxn>
                <a:cxn ang="0">
                  <a:pos x="864" y="6431"/>
                </a:cxn>
                <a:cxn ang="0">
                  <a:pos x="288" y="6771"/>
                </a:cxn>
                <a:cxn ang="0">
                  <a:pos x="7647" y="6931"/>
                </a:cxn>
                <a:cxn ang="0">
                  <a:pos x="7915" y="6560"/>
                </a:cxn>
                <a:cxn ang="0">
                  <a:pos x="8180" y="6169"/>
                </a:cxn>
                <a:cxn ang="0">
                  <a:pos x="8442" y="5762"/>
                </a:cxn>
                <a:cxn ang="0">
                  <a:pos x="8696" y="5342"/>
                </a:cxn>
                <a:cxn ang="0">
                  <a:pos x="8946" y="4909"/>
                </a:cxn>
                <a:cxn ang="0">
                  <a:pos x="9188" y="4468"/>
                </a:cxn>
                <a:cxn ang="0">
                  <a:pos x="9422" y="4019"/>
                </a:cxn>
                <a:cxn ang="0">
                  <a:pos x="9647" y="3563"/>
                </a:cxn>
                <a:cxn ang="0">
                  <a:pos x="9862" y="3106"/>
                </a:cxn>
                <a:cxn ang="0">
                  <a:pos x="10066" y="2647"/>
                </a:cxn>
                <a:cxn ang="0">
                  <a:pos x="10257" y="2190"/>
                </a:cxn>
                <a:cxn ang="0">
                  <a:pos x="10436" y="1735"/>
                </a:cxn>
                <a:cxn ang="0">
                  <a:pos x="10601" y="1287"/>
                </a:cxn>
                <a:cxn ang="0">
                  <a:pos x="10750" y="847"/>
                </a:cxn>
                <a:cxn ang="0">
                  <a:pos x="10884" y="417"/>
                </a:cxn>
                <a:cxn ang="0">
                  <a:pos x="11000" y="0"/>
                </a:cxn>
              </a:cxnLst>
              <a:rect l="0" t="0" r="r" b="b"/>
              <a:pathLst>
                <a:path w="11000" h="6931">
                  <a:moveTo>
                    <a:pt x="7432" y="0"/>
                  </a:moveTo>
                  <a:lnTo>
                    <a:pt x="7309" y="222"/>
                  </a:lnTo>
                  <a:lnTo>
                    <a:pt x="7177" y="447"/>
                  </a:lnTo>
                  <a:lnTo>
                    <a:pt x="7034" y="675"/>
                  </a:lnTo>
                  <a:lnTo>
                    <a:pt x="6882" y="905"/>
                  </a:lnTo>
                  <a:lnTo>
                    <a:pt x="6720" y="1137"/>
                  </a:lnTo>
                  <a:lnTo>
                    <a:pt x="6548" y="1370"/>
                  </a:lnTo>
                  <a:lnTo>
                    <a:pt x="6367" y="1605"/>
                  </a:lnTo>
                  <a:lnTo>
                    <a:pt x="6178" y="1842"/>
                  </a:lnTo>
                  <a:lnTo>
                    <a:pt x="5981" y="2078"/>
                  </a:lnTo>
                  <a:lnTo>
                    <a:pt x="5776" y="2315"/>
                  </a:lnTo>
                  <a:lnTo>
                    <a:pt x="5564" y="2551"/>
                  </a:lnTo>
                  <a:lnTo>
                    <a:pt x="5344" y="2788"/>
                  </a:lnTo>
                  <a:lnTo>
                    <a:pt x="5118" y="3023"/>
                  </a:lnTo>
                  <a:lnTo>
                    <a:pt x="4886" y="3258"/>
                  </a:lnTo>
                  <a:lnTo>
                    <a:pt x="4647" y="3491"/>
                  </a:lnTo>
                  <a:lnTo>
                    <a:pt x="4402" y="3722"/>
                  </a:lnTo>
                  <a:lnTo>
                    <a:pt x="4152" y="3953"/>
                  </a:lnTo>
                  <a:lnTo>
                    <a:pt x="3897" y="4180"/>
                  </a:lnTo>
                  <a:lnTo>
                    <a:pt x="3638" y="4405"/>
                  </a:lnTo>
                  <a:lnTo>
                    <a:pt x="3374" y="4626"/>
                  </a:lnTo>
                  <a:lnTo>
                    <a:pt x="3106" y="4844"/>
                  </a:lnTo>
                  <a:lnTo>
                    <a:pt x="2835" y="5058"/>
                  </a:lnTo>
                  <a:lnTo>
                    <a:pt x="2560" y="5269"/>
                  </a:lnTo>
                  <a:lnTo>
                    <a:pt x="2282" y="5475"/>
                  </a:lnTo>
                  <a:lnTo>
                    <a:pt x="2002" y="5677"/>
                  </a:lnTo>
                  <a:lnTo>
                    <a:pt x="1720" y="5874"/>
                  </a:lnTo>
                  <a:lnTo>
                    <a:pt x="1437" y="6065"/>
                  </a:lnTo>
                  <a:lnTo>
                    <a:pt x="1151" y="6251"/>
                  </a:lnTo>
                  <a:lnTo>
                    <a:pt x="864" y="6431"/>
                  </a:lnTo>
                  <a:lnTo>
                    <a:pt x="576" y="6604"/>
                  </a:lnTo>
                  <a:lnTo>
                    <a:pt x="288" y="6771"/>
                  </a:lnTo>
                  <a:lnTo>
                    <a:pt x="0" y="6931"/>
                  </a:lnTo>
                  <a:lnTo>
                    <a:pt x="7647" y="6931"/>
                  </a:lnTo>
                  <a:lnTo>
                    <a:pt x="7782" y="6748"/>
                  </a:lnTo>
                  <a:lnTo>
                    <a:pt x="7915" y="6560"/>
                  </a:lnTo>
                  <a:lnTo>
                    <a:pt x="8049" y="6366"/>
                  </a:lnTo>
                  <a:lnTo>
                    <a:pt x="8180" y="6169"/>
                  </a:lnTo>
                  <a:lnTo>
                    <a:pt x="8312" y="5968"/>
                  </a:lnTo>
                  <a:lnTo>
                    <a:pt x="8442" y="5762"/>
                  </a:lnTo>
                  <a:lnTo>
                    <a:pt x="8570" y="5554"/>
                  </a:lnTo>
                  <a:lnTo>
                    <a:pt x="8696" y="5342"/>
                  </a:lnTo>
                  <a:lnTo>
                    <a:pt x="8822" y="5127"/>
                  </a:lnTo>
                  <a:lnTo>
                    <a:pt x="8946" y="4909"/>
                  </a:lnTo>
                  <a:lnTo>
                    <a:pt x="9069" y="4689"/>
                  </a:lnTo>
                  <a:lnTo>
                    <a:pt x="9188" y="4468"/>
                  </a:lnTo>
                  <a:lnTo>
                    <a:pt x="9307" y="4243"/>
                  </a:lnTo>
                  <a:lnTo>
                    <a:pt x="9422" y="4019"/>
                  </a:lnTo>
                  <a:lnTo>
                    <a:pt x="9536" y="3792"/>
                  </a:lnTo>
                  <a:lnTo>
                    <a:pt x="9647" y="3563"/>
                  </a:lnTo>
                  <a:lnTo>
                    <a:pt x="9756" y="3335"/>
                  </a:lnTo>
                  <a:lnTo>
                    <a:pt x="9862" y="3106"/>
                  </a:lnTo>
                  <a:lnTo>
                    <a:pt x="9966" y="2876"/>
                  </a:lnTo>
                  <a:lnTo>
                    <a:pt x="10066" y="2647"/>
                  </a:lnTo>
                  <a:lnTo>
                    <a:pt x="10163" y="2418"/>
                  </a:lnTo>
                  <a:lnTo>
                    <a:pt x="10257" y="2190"/>
                  </a:lnTo>
                  <a:lnTo>
                    <a:pt x="10348" y="1963"/>
                  </a:lnTo>
                  <a:lnTo>
                    <a:pt x="10436" y="1735"/>
                  </a:lnTo>
                  <a:lnTo>
                    <a:pt x="10520" y="1511"/>
                  </a:lnTo>
                  <a:lnTo>
                    <a:pt x="10601" y="1287"/>
                  </a:lnTo>
                  <a:lnTo>
                    <a:pt x="10677" y="1066"/>
                  </a:lnTo>
                  <a:lnTo>
                    <a:pt x="10750" y="847"/>
                  </a:lnTo>
                  <a:lnTo>
                    <a:pt x="10818" y="631"/>
                  </a:lnTo>
                  <a:lnTo>
                    <a:pt x="10884" y="417"/>
                  </a:lnTo>
                  <a:lnTo>
                    <a:pt x="10944" y="207"/>
                  </a:lnTo>
                  <a:lnTo>
                    <a:pt x="11000" y="0"/>
                  </a:lnTo>
                  <a:lnTo>
                    <a:pt x="7432"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400">
                <a:latin typeface="Arial Narrow" pitchFamily="34" charset="0"/>
              </a:endParaRPr>
            </a:p>
          </p:txBody>
        </p:sp>
        <p:sp>
          <p:nvSpPr>
            <p:cNvPr id="26" name="Freeform 18"/>
            <p:cNvSpPr>
              <a:spLocks/>
            </p:cNvSpPr>
            <p:nvPr/>
          </p:nvSpPr>
          <p:spPr bwMode="auto">
            <a:xfrm rot="-10800000">
              <a:off x="1778" y="3023"/>
              <a:ext cx="176" cy="176"/>
            </a:xfrm>
            <a:custGeom>
              <a:avLst/>
              <a:gdLst/>
              <a:ahLst/>
              <a:cxnLst>
                <a:cxn ang="0">
                  <a:pos x="34" y="128"/>
                </a:cxn>
                <a:cxn ang="0">
                  <a:pos x="107" y="386"/>
                </a:cxn>
                <a:cxn ang="0">
                  <a:pos x="187" y="650"/>
                </a:cxn>
                <a:cxn ang="0">
                  <a:pos x="273" y="918"/>
                </a:cxn>
                <a:cxn ang="0">
                  <a:pos x="365" y="1190"/>
                </a:cxn>
                <a:cxn ang="0">
                  <a:pos x="463" y="1465"/>
                </a:cxn>
                <a:cxn ang="0">
                  <a:pos x="566" y="1742"/>
                </a:cxn>
                <a:cxn ang="0">
                  <a:pos x="676" y="2022"/>
                </a:cxn>
                <a:cxn ang="0">
                  <a:pos x="790" y="2304"/>
                </a:cxn>
                <a:cxn ang="0">
                  <a:pos x="908" y="2586"/>
                </a:cxn>
                <a:cxn ang="0">
                  <a:pos x="1032" y="2870"/>
                </a:cxn>
                <a:cxn ang="0">
                  <a:pos x="1160" y="3153"/>
                </a:cxn>
                <a:cxn ang="0">
                  <a:pos x="1292" y="3437"/>
                </a:cxn>
                <a:cxn ang="0">
                  <a:pos x="1428" y="3718"/>
                </a:cxn>
                <a:cxn ang="0">
                  <a:pos x="1567" y="3999"/>
                </a:cxn>
                <a:cxn ang="0">
                  <a:pos x="1711" y="4277"/>
                </a:cxn>
                <a:cxn ang="0">
                  <a:pos x="1857" y="4277"/>
                </a:cxn>
                <a:cxn ang="0">
                  <a:pos x="2001" y="3999"/>
                </a:cxn>
                <a:cxn ang="0">
                  <a:pos x="2140" y="3718"/>
                </a:cxn>
                <a:cxn ang="0">
                  <a:pos x="2276" y="3437"/>
                </a:cxn>
                <a:cxn ang="0">
                  <a:pos x="2408" y="3153"/>
                </a:cxn>
                <a:cxn ang="0">
                  <a:pos x="2536" y="2870"/>
                </a:cxn>
                <a:cxn ang="0">
                  <a:pos x="2660" y="2586"/>
                </a:cxn>
                <a:cxn ang="0">
                  <a:pos x="2778" y="2304"/>
                </a:cxn>
                <a:cxn ang="0">
                  <a:pos x="2892" y="2022"/>
                </a:cxn>
                <a:cxn ang="0">
                  <a:pos x="3002" y="1742"/>
                </a:cxn>
                <a:cxn ang="0">
                  <a:pos x="3105" y="1465"/>
                </a:cxn>
                <a:cxn ang="0">
                  <a:pos x="3203" y="1190"/>
                </a:cxn>
                <a:cxn ang="0">
                  <a:pos x="3295" y="918"/>
                </a:cxn>
                <a:cxn ang="0">
                  <a:pos x="3381" y="650"/>
                </a:cxn>
                <a:cxn ang="0">
                  <a:pos x="3461" y="386"/>
                </a:cxn>
                <a:cxn ang="0">
                  <a:pos x="3534" y="128"/>
                </a:cxn>
                <a:cxn ang="0">
                  <a:pos x="0" y="0"/>
                </a:cxn>
              </a:cxnLst>
              <a:rect l="0" t="0" r="r" b="b"/>
              <a:pathLst>
                <a:path w="3568" h="4416">
                  <a:moveTo>
                    <a:pt x="0" y="0"/>
                  </a:moveTo>
                  <a:lnTo>
                    <a:pt x="34" y="128"/>
                  </a:lnTo>
                  <a:lnTo>
                    <a:pt x="70" y="256"/>
                  </a:lnTo>
                  <a:lnTo>
                    <a:pt x="107" y="386"/>
                  </a:lnTo>
                  <a:lnTo>
                    <a:pt x="146" y="517"/>
                  </a:lnTo>
                  <a:lnTo>
                    <a:pt x="187" y="650"/>
                  </a:lnTo>
                  <a:lnTo>
                    <a:pt x="229" y="784"/>
                  </a:lnTo>
                  <a:lnTo>
                    <a:pt x="273" y="918"/>
                  </a:lnTo>
                  <a:lnTo>
                    <a:pt x="319" y="1053"/>
                  </a:lnTo>
                  <a:lnTo>
                    <a:pt x="365" y="1190"/>
                  </a:lnTo>
                  <a:lnTo>
                    <a:pt x="413" y="1328"/>
                  </a:lnTo>
                  <a:lnTo>
                    <a:pt x="463" y="1465"/>
                  </a:lnTo>
                  <a:lnTo>
                    <a:pt x="514" y="1603"/>
                  </a:lnTo>
                  <a:lnTo>
                    <a:pt x="566" y="1742"/>
                  </a:lnTo>
                  <a:lnTo>
                    <a:pt x="620" y="1882"/>
                  </a:lnTo>
                  <a:lnTo>
                    <a:pt x="676" y="2022"/>
                  </a:lnTo>
                  <a:lnTo>
                    <a:pt x="732" y="2163"/>
                  </a:lnTo>
                  <a:lnTo>
                    <a:pt x="790" y="2304"/>
                  </a:lnTo>
                  <a:lnTo>
                    <a:pt x="849" y="2445"/>
                  </a:lnTo>
                  <a:lnTo>
                    <a:pt x="908" y="2586"/>
                  </a:lnTo>
                  <a:lnTo>
                    <a:pt x="970" y="2728"/>
                  </a:lnTo>
                  <a:lnTo>
                    <a:pt x="1032" y="2870"/>
                  </a:lnTo>
                  <a:lnTo>
                    <a:pt x="1095" y="3011"/>
                  </a:lnTo>
                  <a:lnTo>
                    <a:pt x="1160" y="3153"/>
                  </a:lnTo>
                  <a:lnTo>
                    <a:pt x="1225" y="3295"/>
                  </a:lnTo>
                  <a:lnTo>
                    <a:pt x="1292" y="3437"/>
                  </a:lnTo>
                  <a:lnTo>
                    <a:pt x="1359" y="3577"/>
                  </a:lnTo>
                  <a:lnTo>
                    <a:pt x="1428" y="3718"/>
                  </a:lnTo>
                  <a:lnTo>
                    <a:pt x="1497" y="3858"/>
                  </a:lnTo>
                  <a:lnTo>
                    <a:pt x="1567" y="3999"/>
                  </a:lnTo>
                  <a:lnTo>
                    <a:pt x="1639" y="4138"/>
                  </a:lnTo>
                  <a:lnTo>
                    <a:pt x="1711" y="4277"/>
                  </a:lnTo>
                  <a:lnTo>
                    <a:pt x="1784" y="4416"/>
                  </a:lnTo>
                  <a:lnTo>
                    <a:pt x="1857" y="4277"/>
                  </a:lnTo>
                  <a:lnTo>
                    <a:pt x="1929" y="4138"/>
                  </a:lnTo>
                  <a:lnTo>
                    <a:pt x="2001" y="3999"/>
                  </a:lnTo>
                  <a:lnTo>
                    <a:pt x="2071" y="3858"/>
                  </a:lnTo>
                  <a:lnTo>
                    <a:pt x="2140" y="3718"/>
                  </a:lnTo>
                  <a:lnTo>
                    <a:pt x="2208" y="3577"/>
                  </a:lnTo>
                  <a:lnTo>
                    <a:pt x="2276" y="3437"/>
                  </a:lnTo>
                  <a:lnTo>
                    <a:pt x="2343" y="3295"/>
                  </a:lnTo>
                  <a:lnTo>
                    <a:pt x="2408" y="3153"/>
                  </a:lnTo>
                  <a:lnTo>
                    <a:pt x="2473" y="3011"/>
                  </a:lnTo>
                  <a:lnTo>
                    <a:pt x="2536" y="2870"/>
                  </a:lnTo>
                  <a:lnTo>
                    <a:pt x="2598" y="2728"/>
                  </a:lnTo>
                  <a:lnTo>
                    <a:pt x="2660" y="2586"/>
                  </a:lnTo>
                  <a:lnTo>
                    <a:pt x="2719" y="2445"/>
                  </a:lnTo>
                  <a:lnTo>
                    <a:pt x="2778" y="2304"/>
                  </a:lnTo>
                  <a:lnTo>
                    <a:pt x="2836" y="2163"/>
                  </a:lnTo>
                  <a:lnTo>
                    <a:pt x="2892" y="2022"/>
                  </a:lnTo>
                  <a:lnTo>
                    <a:pt x="2948" y="1882"/>
                  </a:lnTo>
                  <a:lnTo>
                    <a:pt x="3002" y="1742"/>
                  </a:lnTo>
                  <a:lnTo>
                    <a:pt x="3054" y="1603"/>
                  </a:lnTo>
                  <a:lnTo>
                    <a:pt x="3105" y="1465"/>
                  </a:lnTo>
                  <a:lnTo>
                    <a:pt x="3155" y="1328"/>
                  </a:lnTo>
                  <a:lnTo>
                    <a:pt x="3203" y="1190"/>
                  </a:lnTo>
                  <a:lnTo>
                    <a:pt x="3249" y="1053"/>
                  </a:lnTo>
                  <a:lnTo>
                    <a:pt x="3295" y="918"/>
                  </a:lnTo>
                  <a:lnTo>
                    <a:pt x="3339" y="784"/>
                  </a:lnTo>
                  <a:lnTo>
                    <a:pt x="3381" y="650"/>
                  </a:lnTo>
                  <a:lnTo>
                    <a:pt x="3422" y="517"/>
                  </a:lnTo>
                  <a:lnTo>
                    <a:pt x="3461" y="386"/>
                  </a:lnTo>
                  <a:lnTo>
                    <a:pt x="3498" y="256"/>
                  </a:lnTo>
                  <a:lnTo>
                    <a:pt x="3534" y="128"/>
                  </a:lnTo>
                  <a:lnTo>
                    <a:pt x="3568" y="0"/>
                  </a:lnTo>
                  <a:lnTo>
                    <a:pt x="0"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400">
                <a:latin typeface="Arial Narrow" pitchFamily="34" charset="0"/>
              </a:endParaRPr>
            </a:p>
          </p:txBody>
        </p:sp>
      </p:grpSp>
      <p:grpSp>
        <p:nvGrpSpPr>
          <p:cNvPr id="27" name="组合 26"/>
          <p:cNvGrpSpPr/>
          <p:nvPr/>
        </p:nvGrpSpPr>
        <p:grpSpPr>
          <a:xfrm>
            <a:off x="610363" y="2271173"/>
            <a:ext cx="268838" cy="341090"/>
            <a:chOff x="3700535" y="850900"/>
            <a:chExt cx="414265" cy="576263"/>
          </a:xfrm>
        </p:grpSpPr>
        <p:pic>
          <p:nvPicPr>
            <p:cNvPr id="28"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9"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30" name="组合 29"/>
          <p:cNvGrpSpPr/>
          <p:nvPr/>
        </p:nvGrpSpPr>
        <p:grpSpPr>
          <a:xfrm>
            <a:off x="1032749" y="2271173"/>
            <a:ext cx="268838" cy="341090"/>
            <a:chOff x="3700535" y="850900"/>
            <a:chExt cx="414265" cy="576263"/>
          </a:xfrm>
        </p:grpSpPr>
        <p:pic>
          <p:nvPicPr>
            <p:cNvPr id="31"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32"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33" name="组合 32"/>
          <p:cNvGrpSpPr/>
          <p:nvPr/>
        </p:nvGrpSpPr>
        <p:grpSpPr>
          <a:xfrm>
            <a:off x="1455135" y="2271173"/>
            <a:ext cx="268838" cy="341090"/>
            <a:chOff x="3700535" y="850900"/>
            <a:chExt cx="414265" cy="576263"/>
          </a:xfrm>
        </p:grpSpPr>
        <p:pic>
          <p:nvPicPr>
            <p:cNvPr id="34"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35"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36" name="组合 35"/>
          <p:cNvGrpSpPr/>
          <p:nvPr/>
        </p:nvGrpSpPr>
        <p:grpSpPr>
          <a:xfrm>
            <a:off x="1877520" y="2271173"/>
            <a:ext cx="268838" cy="341090"/>
            <a:chOff x="3700535" y="850900"/>
            <a:chExt cx="414265" cy="576263"/>
          </a:xfrm>
        </p:grpSpPr>
        <p:pic>
          <p:nvPicPr>
            <p:cNvPr id="37"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38"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39" name="组合 38"/>
          <p:cNvGrpSpPr/>
          <p:nvPr/>
        </p:nvGrpSpPr>
        <p:grpSpPr>
          <a:xfrm>
            <a:off x="2299906" y="2271173"/>
            <a:ext cx="268838" cy="341090"/>
            <a:chOff x="3700535" y="850900"/>
            <a:chExt cx="414265" cy="576263"/>
          </a:xfrm>
        </p:grpSpPr>
        <p:pic>
          <p:nvPicPr>
            <p:cNvPr id="40"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41"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42" name="组合 41"/>
          <p:cNvGrpSpPr/>
          <p:nvPr/>
        </p:nvGrpSpPr>
        <p:grpSpPr>
          <a:xfrm>
            <a:off x="2697016" y="2278691"/>
            <a:ext cx="268838" cy="341090"/>
            <a:chOff x="3700535" y="850900"/>
            <a:chExt cx="414265" cy="576263"/>
          </a:xfrm>
        </p:grpSpPr>
        <p:pic>
          <p:nvPicPr>
            <p:cNvPr id="43"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44"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45" name="组合 44"/>
          <p:cNvGrpSpPr/>
          <p:nvPr/>
        </p:nvGrpSpPr>
        <p:grpSpPr>
          <a:xfrm>
            <a:off x="3216793" y="2278691"/>
            <a:ext cx="268838" cy="341090"/>
            <a:chOff x="3700535" y="850900"/>
            <a:chExt cx="414265" cy="576263"/>
          </a:xfrm>
        </p:grpSpPr>
        <p:pic>
          <p:nvPicPr>
            <p:cNvPr id="46"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47"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48" name="组合 47"/>
          <p:cNvGrpSpPr/>
          <p:nvPr/>
        </p:nvGrpSpPr>
        <p:grpSpPr>
          <a:xfrm>
            <a:off x="3639179" y="2278691"/>
            <a:ext cx="268838" cy="341090"/>
            <a:chOff x="3700535" y="850900"/>
            <a:chExt cx="414265" cy="576263"/>
          </a:xfrm>
        </p:grpSpPr>
        <p:pic>
          <p:nvPicPr>
            <p:cNvPr id="49"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50"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51" name="组合 50"/>
          <p:cNvGrpSpPr/>
          <p:nvPr/>
        </p:nvGrpSpPr>
        <p:grpSpPr>
          <a:xfrm>
            <a:off x="4061565" y="2278691"/>
            <a:ext cx="268838" cy="341090"/>
            <a:chOff x="3700535" y="850900"/>
            <a:chExt cx="414265" cy="576263"/>
          </a:xfrm>
        </p:grpSpPr>
        <p:pic>
          <p:nvPicPr>
            <p:cNvPr id="52"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53"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54" name="组合 53"/>
          <p:cNvGrpSpPr/>
          <p:nvPr/>
        </p:nvGrpSpPr>
        <p:grpSpPr>
          <a:xfrm>
            <a:off x="4483950" y="2278691"/>
            <a:ext cx="268838" cy="341090"/>
            <a:chOff x="3700535" y="850900"/>
            <a:chExt cx="414265" cy="576263"/>
          </a:xfrm>
        </p:grpSpPr>
        <p:pic>
          <p:nvPicPr>
            <p:cNvPr id="55" name="Picture 199" descr="圆角底"/>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56"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VM</a:t>
              </a:r>
              <a:endParaRPr lang="en-US" altLang="zh-CN" sz="1100" dirty="0">
                <a:latin typeface="Arial Narrow" pitchFamily="34" charset="0"/>
                <a:ea typeface="微软雅黑" pitchFamily="34" charset="-122"/>
              </a:endParaRPr>
            </a:p>
          </p:txBody>
        </p:sp>
      </p:grpSp>
      <p:grpSp>
        <p:nvGrpSpPr>
          <p:cNvPr id="57" name="组合 56"/>
          <p:cNvGrpSpPr/>
          <p:nvPr/>
        </p:nvGrpSpPr>
        <p:grpSpPr>
          <a:xfrm>
            <a:off x="1452533" y="2654495"/>
            <a:ext cx="730623" cy="353306"/>
            <a:chOff x="520700" y="3873500"/>
            <a:chExt cx="3187700" cy="596900"/>
          </a:xfrm>
        </p:grpSpPr>
        <p:pic>
          <p:nvPicPr>
            <p:cNvPr id="58" name="Picture 197" descr="9"/>
            <p:cNvPicPr>
              <a:picLocks noChangeAspect="1" noChangeArrowheads="1"/>
            </p:cNvPicPr>
            <p:nvPr/>
          </p:nvPicPr>
          <p:blipFill>
            <a:blip r:embed="rId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59"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1100" dirty="0" smtClean="0">
                  <a:solidFill>
                    <a:srgbClr val="000000"/>
                  </a:solidFill>
                  <a:latin typeface="Arial Narrow" pitchFamily="34" charset="0"/>
                  <a:ea typeface="微软雅黑" pitchFamily="34" charset="-122"/>
                </a:rPr>
                <a:t>CNA</a:t>
              </a:r>
              <a:endParaRPr lang="zh-CN" altLang="en-GB" sz="1100" dirty="0">
                <a:solidFill>
                  <a:srgbClr val="000000"/>
                </a:solidFill>
                <a:latin typeface="Arial Narrow" pitchFamily="34" charset="0"/>
                <a:ea typeface="微软雅黑" pitchFamily="34" charset="-122"/>
              </a:endParaRPr>
            </a:p>
          </p:txBody>
        </p:sp>
      </p:grpSp>
      <p:grpSp>
        <p:nvGrpSpPr>
          <p:cNvPr id="60" name="组合 59"/>
          <p:cNvGrpSpPr/>
          <p:nvPr/>
        </p:nvGrpSpPr>
        <p:grpSpPr>
          <a:xfrm>
            <a:off x="4082111" y="2647030"/>
            <a:ext cx="730623" cy="353306"/>
            <a:chOff x="520700" y="3873500"/>
            <a:chExt cx="3187700" cy="596900"/>
          </a:xfrm>
        </p:grpSpPr>
        <p:pic>
          <p:nvPicPr>
            <p:cNvPr id="61" name="Picture 197" descr="9"/>
            <p:cNvPicPr>
              <a:picLocks noChangeAspect="1" noChangeArrowheads="1"/>
            </p:cNvPicPr>
            <p:nvPr/>
          </p:nvPicPr>
          <p:blipFill>
            <a:blip r:embed="rId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62"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1100" dirty="0" smtClean="0">
                  <a:solidFill>
                    <a:srgbClr val="000000"/>
                  </a:solidFill>
                  <a:latin typeface="Arial Narrow" pitchFamily="34" charset="0"/>
                  <a:ea typeface="微软雅黑" pitchFamily="34" charset="-122"/>
                </a:rPr>
                <a:t>CNA</a:t>
              </a:r>
              <a:endParaRPr lang="zh-CN" altLang="en-GB" sz="1100" dirty="0">
                <a:solidFill>
                  <a:srgbClr val="000000"/>
                </a:solidFill>
                <a:latin typeface="Arial Narrow" pitchFamily="34" charset="0"/>
                <a:ea typeface="微软雅黑" pitchFamily="34" charset="-122"/>
              </a:endParaRPr>
            </a:p>
          </p:txBody>
        </p:sp>
      </p:grpSp>
      <p:grpSp>
        <p:nvGrpSpPr>
          <p:cNvPr id="63" name="组合 62"/>
          <p:cNvGrpSpPr/>
          <p:nvPr/>
        </p:nvGrpSpPr>
        <p:grpSpPr>
          <a:xfrm>
            <a:off x="3218575" y="2654495"/>
            <a:ext cx="730623" cy="353306"/>
            <a:chOff x="520700" y="3873500"/>
            <a:chExt cx="3187700" cy="596900"/>
          </a:xfrm>
        </p:grpSpPr>
        <p:pic>
          <p:nvPicPr>
            <p:cNvPr id="64" name="Picture 197" descr="9"/>
            <p:cNvPicPr>
              <a:picLocks noChangeAspect="1" noChangeArrowheads="1"/>
            </p:cNvPicPr>
            <p:nvPr/>
          </p:nvPicPr>
          <p:blipFill>
            <a:blip r:embed="rId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65"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1100" dirty="0" smtClean="0">
                  <a:solidFill>
                    <a:srgbClr val="000000"/>
                  </a:solidFill>
                  <a:latin typeface="Arial Narrow" pitchFamily="34" charset="0"/>
                  <a:ea typeface="微软雅黑" pitchFamily="34" charset="-122"/>
                </a:rPr>
                <a:t>CNA</a:t>
              </a:r>
              <a:endParaRPr lang="zh-CN" altLang="en-GB" sz="1100" dirty="0">
                <a:solidFill>
                  <a:srgbClr val="000000"/>
                </a:solidFill>
                <a:latin typeface="Arial Narrow" pitchFamily="34" charset="0"/>
                <a:ea typeface="微软雅黑" pitchFamily="34" charset="-122"/>
              </a:endParaRPr>
            </a:p>
          </p:txBody>
        </p:sp>
      </p:grpSp>
      <p:grpSp>
        <p:nvGrpSpPr>
          <p:cNvPr id="66" name="组合 65"/>
          <p:cNvGrpSpPr/>
          <p:nvPr/>
        </p:nvGrpSpPr>
        <p:grpSpPr>
          <a:xfrm>
            <a:off x="2296600" y="2654495"/>
            <a:ext cx="730623" cy="353306"/>
            <a:chOff x="520700" y="3873500"/>
            <a:chExt cx="3187700" cy="596900"/>
          </a:xfrm>
        </p:grpSpPr>
        <p:pic>
          <p:nvPicPr>
            <p:cNvPr id="67" name="Picture 197" descr="9"/>
            <p:cNvPicPr>
              <a:picLocks noChangeAspect="1" noChangeArrowheads="1"/>
            </p:cNvPicPr>
            <p:nvPr/>
          </p:nvPicPr>
          <p:blipFill>
            <a:blip r:embed="rId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68"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1100" dirty="0" smtClean="0">
                  <a:solidFill>
                    <a:srgbClr val="000000"/>
                  </a:solidFill>
                  <a:latin typeface="Arial Narrow" pitchFamily="34" charset="0"/>
                  <a:ea typeface="微软雅黑" pitchFamily="34" charset="-122"/>
                </a:rPr>
                <a:t>CNA</a:t>
              </a:r>
              <a:endParaRPr lang="zh-CN" altLang="en-GB" sz="1100" dirty="0">
                <a:solidFill>
                  <a:srgbClr val="000000"/>
                </a:solidFill>
                <a:latin typeface="Arial Narrow" pitchFamily="34" charset="0"/>
                <a:ea typeface="微软雅黑" pitchFamily="34" charset="-122"/>
              </a:endParaRPr>
            </a:p>
          </p:txBody>
        </p:sp>
      </p:grpSp>
      <p:grpSp>
        <p:nvGrpSpPr>
          <p:cNvPr id="69" name="Group 102"/>
          <p:cNvGrpSpPr>
            <a:grpSpLocks/>
          </p:cNvGrpSpPr>
          <p:nvPr/>
        </p:nvGrpSpPr>
        <p:grpSpPr bwMode="auto">
          <a:xfrm>
            <a:off x="607037" y="3035272"/>
            <a:ext cx="2407197" cy="413427"/>
            <a:chOff x="1343" y="912"/>
            <a:chExt cx="878" cy="583"/>
          </a:xfrm>
        </p:grpSpPr>
        <p:sp>
          <p:nvSpPr>
            <p:cNvPr id="70" name="Rectangle 103"/>
            <p:cNvSpPr>
              <a:spLocks noChangeArrowheads="1"/>
            </p:cNvSpPr>
            <p:nvPr/>
          </p:nvSpPr>
          <p:spPr bwMode="auto">
            <a:xfrm>
              <a:off x="1344" y="912"/>
              <a:ext cx="864" cy="573"/>
            </a:xfrm>
            <a:prstGeom prst="rect">
              <a:avLst/>
            </a:prstGeom>
            <a:solidFill>
              <a:srgbClr val="FFEFAD"/>
            </a:solidFill>
            <a:ln w="28575">
              <a:noFill/>
              <a:miter lim="800000"/>
              <a:headEnd/>
              <a:tailEnd/>
            </a:ln>
            <a:effectLst/>
          </p:spPr>
          <p:txBody>
            <a:bodyPr anchor="ctr"/>
            <a:lstStyle/>
            <a:p>
              <a:endParaRPr lang="zh-CN" altLang="en-US" sz="1400">
                <a:latin typeface="Arial Narrow" pitchFamily="34" charset="0"/>
              </a:endParaRPr>
            </a:p>
          </p:txBody>
        </p:sp>
        <p:sp>
          <p:nvSpPr>
            <p:cNvPr id="71" name="Rectangle 104"/>
            <p:cNvSpPr>
              <a:spLocks noChangeArrowheads="1"/>
            </p:cNvSpPr>
            <p:nvPr/>
          </p:nvSpPr>
          <p:spPr bwMode="auto">
            <a:xfrm>
              <a:off x="1343" y="912"/>
              <a:ext cx="47" cy="581"/>
            </a:xfrm>
            <a:prstGeom prst="rect">
              <a:avLst/>
            </a:prstGeom>
            <a:gradFill rotWithShape="0">
              <a:gsLst>
                <a:gs pos="0">
                  <a:srgbClr val="FFFFCC"/>
                </a:gs>
                <a:gs pos="100000">
                  <a:srgbClr val="FFEFAD"/>
                </a:gs>
              </a:gsLst>
              <a:lin ang="0" scaled="1"/>
            </a:gradFill>
            <a:ln w="9525">
              <a:noFill/>
              <a:miter lim="800000"/>
              <a:headEnd/>
              <a:tailEnd/>
            </a:ln>
            <a:effectLst/>
          </p:spPr>
          <p:txBody>
            <a:bodyPr anchor="ctr"/>
            <a:lstStyle/>
            <a:p>
              <a:endParaRPr lang="zh-CN" altLang="en-US" sz="1400">
                <a:latin typeface="Arial Narrow" pitchFamily="34" charset="0"/>
              </a:endParaRPr>
            </a:p>
          </p:txBody>
        </p:sp>
        <p:sp>
          <p:nvSpPr>
            <p:cNvPr id="72" name="Rectangle 105"/>
            <p:cNvSpPr>
              <a:spLocks noChangeArrowheads="1"/>
            </p:cNvSpPr>
            <p:nvPr/>
          </p:nvSpPr>
          <p:spPr bwMode="auto">
            <a:xfrm>
              <a:off x="2173" y="912"/>
              <a:ext cx="47" cy="581"/>
            </a:xfrm>
            <a:prstGeom prst="rect">
              <a:avLst/>
            </a:prstGeom>
            <a:gradFill rotWithShape="0">
              <a:gsLst>
                <a:gs pos="0">
                  <a:srgbClr val="FFEFAD"/>
                </a:gs>
                <a:gs pos="100000">
                  <a:srgbClr val="FFEFAD">
                    <a:gamma/>
                    <a:shade val="26275"/>
                    <a:invGamma/>
                  </a:srgbClr>
                </a:gs>
              </a:gsLst>
              <a:lin ang="0" scaled="1"/>
            </a:gradFill>
            <a:ln w="9525">
              <a:noFill/>
              <a:miter lim="800000"/>
              <a:headEnd/>
              <a:tailEnd/>
            </a:ln>
            <a:effectLst/>
          </p:spPr>
          <p:txBody>
            <a:bodyPr anchor="ctr"/>
            <a:lstStyle/>
            <a:p>
              <a:endParaRPr lang="zh-CN" altLang="en-US" sz="1400">
                <a:latin typeface="Arial Narrow" pitchFamily="34" charset="0"/>
              </a:endParaRPr>
            </a:p>
          </p:txBody>
        </p:sp>
        <p:sp>
          <p:nvSpPr>
            <p:cNvPr id="73" name="AutoShape 106"/>
            <p:cNvSpPr>
              <a:spLocks noChangeArrowheads="1"/>
            </p:cNvSpPr>
            <p:nvPr/>
          </p:nvSpPr>
          <p:spPr bwMode="auto">
            <a:xfrm>
              <a:off x="1348" y="912"/>
              <a:ext cx="869" cy="48"/>
            </a:xfrm>
            <a:custGeom>
              <a:avLst/>
              <a:gdLst>
                <a:gd name="G0" fmla="+- 696 0 0"/>
                <a:gd name="G1" fmla="+- 21600 0 696"/>
                <a:gd name="G2" fmla="*/ 696 1 2"/>
                <a:gd name="G3" fmla="+- 21600 0 G2"/>
                <a:gd name="G4" fmla="+/ 696 21600 2"/>
                <a:gd name="G5" fmla="+/ G1 0 2"/>
                <a:gd name="G6" fmla="*/ 21600 21600 696"/>
                <a:gd name="G7" fmla="*/ G6 1 2"/>
                <a:gd name="G8" fmla="+- 21600 0 G7"/>
                <a:gd name="G9" fmla="*/ 21600 1 2"/>
                <a:gd name="G10" fmla="+- 696 0 G9"/>
                <a:gd name="G11" fmla="?: G10 G8 0"/>
                <a:gd name="G12" fmla="?: G10 G7 21600"/>
                <a:gd name="T0" fmla="*/ 21252 w 21600"/>
                <a:gd name="T1" fmla="*/ 10800 h 21600"/>
                <a:gd name="T2" fmla="*/ 10800 w 21600"/>
                <a:gd name="T3" fmla="*/ 21600 h 21600"/>
                <a:gd name="T4" fmla="*/ 348 w 21600"/>
                <a:gd name="T5" fmla="*/ 10800 h 21600"/>
                <a:gd name="T6" fmla="*/ 10800 w 21600"/>
                <a:gd name="T7" fmla="*/ 0 h 21600"/>
                <a:gd name="T8" fmla="*/ 2148 w 21600"/>
                <a:gd name="T9" fmla="*/ 2148 h 21600"/>
                <a:gd name="T10" fmla="*/ 19452 w 21600"/>
                <a:gd name="T11" fmla="*/ 19452 h 21600"/>
              </a:gdLst>
              <a:ahLst/>
              <a:cxnLst>
                <a:cxn ang="0">
                  <a:pos x="T0" y="T1"/>
                </a:cxn>
                <a:cxn ang="0">
                  <a:pos x="T2" y="T3"/>
                </a:cxn>
                <a:cxn ang="0">
                  <a:pos x="T4" y="T5"/>
                </a:cxn>
                <a:cxn ang="0">
                  <a:pos x="T6" y="T7"/>
                </a:cxn>
              </a:cxnLst>
              <a:rect l="T8" t="T9" r="T10" b="T11"/>
              <a:pathLst>
                <a:path w="21600" h="21600">
                  <a:moveTo>
                    <a:pt x="0" y="0"/>
                  </a:moveTo>
                  <a:lnTo>
                    <a:pt x="696" y="21600"/>
                  </a:lnTo>
                  <a:lnTo>
                    <a:pt x="20904" y="21600"/>
                  </a:lnTo>
                  <a:lnTo>
                    <a:pt x="21600" y="0"/>
                  </a:lnTo>
                  <a:close/>
                </a:path>
              </a:pathLst>
            </a:custGeom>
            <a:gradFill rotWithShape="0">
              <a:gsLst>
                <a:gs pos="0">
                  <a:srgbClr val="FFFFCC"/>
                </a:gs>
                <a:gs pos="100000">
                  <a:srgbClr val="FFEFAD"/>
                </a:gs>
              </a:gsLst>
              <a:lin ang="5400000" scaled="1"/>
            </a:gradFill>
            <a:ln w="9525">
              <a:noFill/>
              <a:miter lim="800000"/>
              <a:headEnd/>
              <a:tailEnd/>
            </a:ln>
            <a:effectLst/>
          </p:spPr>
          <p:txBody>
            <a:bodyPr anchor="ctr"/>
            <a:lstStyle/>
            <a:p>
              <a:endParaRPr lang="zh-CN" altLang="en-US" sz="1400">
                <a:latin typeface="Arial Narrow" pitchFamily="34" charset="0"/>
              </a:endParaRPr>
            </a:p>
          </p:txBody>
        </p:sp>
        <p:sp>
          <p:nvSpPr>
            <p:cNvPr id="74" name="AutoShape 107"/>
            <p:cNvSpPr>
              <a:spLocks noChangeArrowheads="1"/>
            </p:cNvSpPr>
            <p:nvPr/>
          </p:nvSpPr>
          <p:spPr bwMode="auto">
            <a:xfrm flipV="1">
              <a:off x="1344" y="1448"/>
              <a:ext cx="877" cy="47"/>
            </a:xfrm>
            <a:custGeom>
              <a:avLst/>
              <a:gdLst>
                <a:gd name="G0" fmla="+- 1489 0 0"/>
                <a:gd name="G1" fmla="+- 21600 0 1489"/>
                <a:gd name="G2" fmla="*/ 1489 1 2"/>
                <a:gd name="G3" fmla="+- 21600 0 G2"/>
                <a:gd name="G4" fmla="+/ 1489 21600 2"/>
                <a:gd name="G5" fmla="+/ G1 0 2"/>
                <a:gd name="G6" fmla="*/ 21600 21600 1489"/>
                <a:gd name="G7" fmla="*/ G6 1 2"/>
                <a:gd name="G8" fmla="+- 21600 0 G7"/>
                <a:gd name="G9" fmla="*/ 21600 1 2"/>
                <a:gd name="G10" fmla="+- 1489 0 G9"/>
                <a:gd name="G11" fmla="?: G10 G8 0"/>
                <a:gd name="G12" fmla="?: G10 G7 21600"/>
                <a:gd name="T0" fmla="*/ 20855 w 21600"/>
                <a:gd name="T1" fmla="*/ 10800 h 21600"/>
                <a:gd name="T2" fmla="*/ 10800 w 21600"/>
                <a:gd name="T3" fmla="*/ 21600 h 21600"/>
                <a:gd name="T4" fmla="*/ 745 w 21600"/>
                <a:gd name="T5" fmla="*/ 10800 h 21600"/>
                <a:gd name="T6" fmla="*/ 10800 w 21600"/>
                <a:gd name="T7" fmla="*/ 0 h 21600"/>
                <a:gd name="T8" fmla="*/ 2545 w 21600"/>
                <a:gd name="T9" fmla="*/ 2545 h 21600"/>
                <a:gd name="T10" fmla="*/ 19055 w 21600"/>
                <a:gd name="T11" fmla="*/ 19055 h 21600"/>
              </a:gdLst>
              <a:ahLst/>
              <a:cxnLst>
                <a:cxn ang="0">
                  <a:pos x="T0" y="T1"/>
                </a:cxn>
                <a:cxn ang="0">
                  <a:pos x="T2" y="T3"/>
                </a:cxn>
                <a:cxn ang="0">
                  <a:pos x="T4" y="T5"/>
                </a:cxn>
                <a:cxn ang="0">
                  <a:pos x="T6" y="T7"/>
                </a:cxn>
              </a:cxnLst>
              <a:rect l="T8" t="T9" r="T10" b="T11"/>
              <a:pathLst>
                <a:path w="21600" h="21600">
                  <a:moveTo>
                    <a:pt x="0" y="0"/>
                  </a:moveTo>
                  <a:lnTo>
                    <a:pt x="1489" y="21600"/>
                  </a:lnTo>
                  <a:lnTo>
                    <a:pt x="20111" y="21600"/>
                  </a:lnTo>
                  <a:lnTo>
                    <a:pt x="21600" y="0"/>
                  </a:lnTo>
                  <a:close/>
                </a:path>
              </a:pathLst>
            </a:custGeom>
            <a:gradFill rotWithShape="0">
              <a:gsLst>
                <a:gs pos="0">
                  <a:srgbClr val="FFEFAD"/>
                </a:gs>
                <a:gs pos="100000">
                  <a:srgbClr val="FFEFAD">
                    <a:gamma/>
                    <a:shade val="25882"/>
                    <a:invGamma/>
                  </a:srgbClr>
                </a:gs>
              </a:gsLst>
              <a:lin ang="5400000" scaled="1"/>
            </a:gradFill>
            <a:ln w="9525">
              <a:noFill/>
              <a:miter lim="800000"/>
              <a:headEnd/>
              <a:tailEnd/>
            </a:ln>
            <a:effectLst/>
          </p:spPr>
          <p:txBody>
            <a:bodyPr anchor="ctr"/>
            <a:lstStyle/>
            <a:p>
              <a:endParaRPr lang="zh-CN" altLang="en-US" sz="1400">
                <a:latin typeface="Arial Narrow" pitchFamily="34" charset="0"/>
              </a:endParaRPr>
            </a:p>
          </p:txBody>
        </p:sp>
      </p:grpSp>
      <p:sp>
        <p:nvSpPr>
          <p:cNvPr id="75" name="Rectangle 254"/>
          <p:cNvSpPr>
            <a:spLocks noChangeArrowheads="1"/>
          </p:cNvSpPr>
          <p:nvPr/>
        </p:nvSpPr>
        <p:spPr bwMode="auto">
          <a:xfrm>
            <a:off x="1370019" y="3109735"/>
            <a:ext cx="260596" cy="230402"/>
          </a:xfrm>
          <a:prstGeom prst="rect">
            <a:avLst/>
          </a:prstGeom>
          <a:noFill/>
          <a:ln w="9525" algn="ctr">
            <a:noFill/>
            <a:miter lim="800000"/>
            <a:headEnd/>
            <a:tailEnd/>
          </a:ln>
        </p:spPr>
        <p:txBody>
          <a:bodyPr wrap="none" anchor="ctr"/>
          <a:lstStyle/>
          <a:p>
            <a:pPr algn="ctr" fontAlgn="t"/>
            <a:r>
              <a:rPr lang="en-US" altLang="zh-CN" sz="1100" dirty="0" smtClean="0">
                <a:latin typeface="Arial Narrow" pitchFamily="34" charset="0"/>
                <a:ea typeface="微软雅黑" pitchFamily="34" charset="-122"/>
              </a:rPr>
              <a:t>SAN</a:t>
            </a:r>
            <a:endParaRPr lang="en-US" altLang="zh-CN" sz="1100" dirty="0">
              <a:latin typeface="Arial Narrow" pitchFamily="34" charset="0"/>
              <a:ea typeface="微软雅黑" pitchFamily="34" charset="-122"/>
            </a:endParaRPr>
          </a:p>
        </p:txBody>
      </p:sp>
      <p:grpSp>
        <p:nvGrpSpPr>
          <p:cNvPr id="76" name="Group 102"/>
          <p:cNvGrpSpPr>
            <a:grpSpLocks/>
          </p:cNvGrpSpPr>
          <p:nvPr/>
        </p:nvGrpSpPr>
        <p:grpSpPr bwMode="auto">
          <a:xfrm>
            <a:off x="3232019" y="3050202"/>
            <a:ext cx="1561239" cy="413427"/>
            <a:chOff x="1333" y="912"/>
            <a:chExt cx="888" cy="583"/>
          </a:xfrm>
        </p:grpSpPr>
        <p:sp>
          <p:nvSpPr>
            <p:cNvPr id="77" name="Rectangle 103"/>
            <p:cNvSpPr>
              <a:spLocks noChangeArrowheads="1"/>
            </p:cNvSpPr>
            <p:nvPr/>
          </p:nvSpPr>
          <p:spPr bwMode="auto">
            <a:xfrm>
              <a:off x="1333" y="912"/>
              <a:ext cx="864" cy="573"/>
            </a:xfrm>
            <a:prstGeom prst="rect">
              <a:avLst/>
            </a:prstGeom>
            <a:solidFill>
              <a:srgbClr val="FFEFAD"/>
            </a:solidFill>
            <a:ln w="28575">
              <a:noFill/>
              <a:miter lim="800000"/>
              <a:headEnd/>
              <a:tailEnd/>
            </a:ln>
            <a:effectLst/>
          </p:spPr>
          <p:txBody>
            <a:bodyPr anchor="ctr"/>
            <a:lstStyle/>
            <a:p>
              <a:endParaRPr lang="zh-CN" altLang="en-US" sz="1400">
                <a:latin typeface="Arial Narrow" pitchFamily="34" charset="0"/>
              </a:endParaRPr>
            </a:p>
          </p:txBody>
        </p:sp>
        <p:sp>
          <p:nvSpPr>
            <p:cNvPr id="78" name="Rectangle 104"/>
            <p:cNvSpPr>
              <a:spLocks noChangeArrowheads="1"/>
            </p:cNvSpPr>
            <p:nvPr/>
          </p:nvSpPr>
          <p:spPr bwMode="auto">
            <a:xfrm>
              <a:off x="1343" y="912"/>
              <a:ext cx="47" cy="581"/>
            </a:xfrm>
            <a:prstGeom prst="rect">
              <a:avLst/>
            </a:prstGeom>
            <a:gradFill rotWithShape="0">
              <a:gsLst>
                <a:gs pos="0">
                  <a:srgbClr val="FFFFCC"/>
                </a:gs>
                <a:gs pos="100000">
                  <a:srgbClr val="FFEFAD"/>
                </a:gs>
              </a:gsLst>
              <a:lin ang="0" scaled="1"/>
            </a:gradFill>
            <a:ln w="9525">
              <a:noFill/>
              <a:miter lim="800000"/>
              <a:headEnd/>
              <a:tailEnd/>
            </a:ln>
            <a:effectLst/>
          </p:spPr>
          <p:txBody>
            <a:bodyPr anchor="ctr"/>
            <a:lstStyle/>
            <a:p>
              <a:endParaRPr lang="zh-CN" altLang="en-US" sz="1400">
                <a:latin typeface="Arial Narrow" pitchFamily="34" charset="0"/>
              </a:endParaRPr>
            </a:p>
          </p:txBody>
        </p:sp>
        <p:sp>
          <p:nvSpPr>
            <p:cNvPr id="79" name="Rectangle 105"/>
            <p:cNvSpPr>
              <a:spLocks noChangeArrowheads="1"/>
            </p:cNvSpPr>
            <p:nvPr/>
          </p:nvSpPr>
          <p:spPr bwMode="auto">
            <a:xfrm>
              <a:off x="2173" y="912"/>
              <a:ext cx="47" cy="581"/>
            </a:xfrm>
            <a:prstGeom prst="rect">
              <a:avLst/>
            </a:prstGeom>
            <a:gradFill rotWithShape="0">
              <a:gsLst>
                <a:gs pos="0">
                  <a:srgbClr val="FFEFAD"/>
                </a:gs>
                <a:gs pos="100000">
                  <a:srgbClr val="FFEFAD">
                    <a:gamma/>
                    <a:shade val="26275"/>
                    <a:invGamma/>
                  </a:srgbClr>
                </a:gs>
              </a:gsLst>
              <a:lin ang="0" scaled="1"/>
            </a:gradFill>
            <a:ln w="9525">
              <a:noFill/>
              <a:miter lim="800000"/>
              <a:headEnd/>
              <a:tailEnd/>
            </a:ln>
            <a:effectLst/>
          </p:spPr>
          <p:txBody>
            <a:bodyPr anchor="ctr"/>
            <a:lstStyle/>
            <a:p>
              <a:endParaRPr lang="zh-CN" altLang="en-US" sz="1400">
                <a:latin typeface="Arial Narrow" pitchFamily="34" charset="0"/>
              </a:endParaRPr>
            </a:p>
          </p:txBody>
        </p:sp>
        <p:sp>
          <p:nvSpPr>
            <p:cNvPr id="80" name="AutoShape 106"/>
            <p:cNvSpPr>
              <a:spLocks noChangeArrowheads="1"/>
            </p:cNvSpPr>
            <p:nvPr/>
          </p:nvSpPr>
          <p:spPr bwMode="auto">
            <a:xfrm>
              <a:off x="1348" y="912"/>
              <a:ext cx="869" cy="48"/>
            </a:xfrm>
            <a:custGeom>
              <a:avLst/>
              <a:gdLst>
                <a:gd name="G0" fmla="+- 696 0 0"/>
                <a:gd name="G1" fmla="+- 21600 0 696"/>
                <a:gd name="G2" fmla="*/ 696 1 2"/>
                <a:gd name="G3" fmla="+- 21600 0 G2"/>
                <a:gd name="G4" fmla="+/ 696 21600 2"/>
                <a:gd name="G5" fmla="+/ G1 0 2"/>
                <a:gd name="G6" fmla="*/ 21600 21600 696"/>
                <a:gd name="G7" fmla="*/ G6 1 2"/>
                <a:gd name="G8" fmla="+- 21600 0 G7"/>
                <a:gd name="G9" fmla="*/ 21600 1 2"/>
                <a:gd name="G10" fmla="+- 696 0 G9"/>
                <a:gd name="G11" fmla="?: G10 G8 0"/>
                <a:gd name="G12" fmla="?: G10 G7 21600"/>
                <a:gd name="T0" fmla="*/ 21252 w 21600"/>
                <a:gd name="T1" fmla="*/ 10800 h 21600"/>
                <a:gd name="T2" fmla="*/ 10800 w 21600"/>
                <a:gd name="T3" fmla="*/ 21600 h 21600"/>
                <a:gd name="T4" fmla="*/ 348 w 21600"/>
                <a:gd name="T5" fmla="*/ 10800 h 21600"/>
                <a:gd name="T6" fmla="*/ 10800 w 21600"/>
                <a:gd name="T7" fmla="*/ 0 h 21600"/>
                <a:gd name="T8" fmla="*/ 2148 w 21600"/>
                <a:gd name="T9" fmla="*/ 2148 h 21600"/>
                <a:gd name="T10" fmla="*/ 19452 w 21600"/>
                <a:gd name="T11" fmla="*/ 19452 h 21600"/>
              </a:gdLst>
              <a:ahLst/>
              <a:cxnLst>
                <a:cxn ang="0">
                  <a:pos x="T0" y="T1"/>
                </a:cxn>
                <a:cxn ang="0">
                  <a:pos x="T2" y="T3"/>
                </a:cxn>
                <a:cxn ang="0">
                  <a:pos x="T4" y="T5"/>
                </a:cxn>
                <a:cxn ang="0">
                  <a:pos x="T6" y="T7"/>
                </a:cxn>
              </a:cxnLst>
              <a:rect l="T8" t="T9" r="T10" b="T11"/>
              <a:pathLst>
                <a:path w="21600" h="21600">
                  <a:moveTo>
                    <a:pt x="0" y="0"/>
                  </a:moveTo>
                  <a:lnTo>
                    <a:pt x="696" y="21600"/>
                  </a:lnTo>
                  <a:lnTo>
                    <a:pt x="20904" y="21600"/>
                  </a:lnTo>
                  <a:lnTo>
                    <a:pt x="21600" y="0"/>
                  </a:lnTo>
                  <a:close/>
                </a:path>
              </a:pathLst>
            </a:custGeom>
            <a:gradFill rotWithShape="0">
              <a:gsLst>
                <a:gs pos="0">
                  <a:srgbClr val="FFFFCC"/>
                </a:gs>
                <a:gs pos="100000">
                  <a:srgbClr val="FFEFAD"/>
                </a:gs>
              </a:gsLst>
              <a:lin ang="5400000" scaled="1"/>
            </a:gradFill>
            <a:ln w="9525">
              <a:noFill/>
              <a:miter lim="800000"/>
              <a:headEnd/>
              <a:tailEnd/>
            </a:ln>
            <a:effectLst/>
          </p:spPr>
          <p:txBody>
            <a:bodyPr anchor="ctr"/>
            <a:lstStyle/>
            <a:p>
              <a:endParaRPr lang="zh-CN" altLang="en-US" sz="1400">
                <a:latin typeface="Arial Narrow" pitchFamily="34" charset="0"/>
              </a:endParaRPr>
            </a:p>
          </p:txBody>
        </p:sp>
        <p:sp>
          <p:nvSpPr>
            <p:cNvPr id="81" name="AutoShape 107"/>
            <p:cNvSpPr>
              <a:spLocks noChangeArrowheads="1"/>
            </p:cNvSpPr>
            <p:nvPr/>
          </p:nvSpPr>
          <p:spPr bwMode="auto">
            <a:xfrm flipV="1">
              <a:off x="1344" y="1448"/>
              <a:ext cx="877" cy="47"/>
            </a:xfrm>
            <a:custGeom>
              <a:avLst/>
              <a:gdLst>
                <a:gd name="G0" fmla="+- 1489 0 0"/>
                <a:gd name="G1" fmla="+- 21600 0 1489"/>
                <a:gd name="G2" fmla="*/ 1489 1 2"/>
                <a:gd name="G3" fmla="+- 21600 0 G2"/>
                <a:gd name="G4" fmla="+/ 1489 21600 2"/>
                <a:gd name="G5" fmla="+/ G1 0 2"/>
                <a:gd name="G6" fmla="*/ 21600 21600 1489"/>
                <a:gd name="G7" fmla="*/ G6 1 2"/>
                <a:gd name="G8" fmla="+- 21600 0 G7"/>
                <a:gd name="G9" fmla="*/ 21600 1 2"/>
                <a:gd name="G10" fmla="+- 1489 0 G9"/>
                <a:gd name="G11" fmla="?: G10 G8 0"/>
                <a:gd name="G12" fmla="?: G10 G7 21600"/>
                <a:gd name="T0" fmla="*/ 20855 w 21600"/>
                <a:gd name="T1" fmla="*/ 10800 h 21600"/>
                <a:gd name="T2" fmla="*/ 10800 w 21600"/>
                <a:gd name="T3" fmla="*/ 21600 h 21600"/>
                <a:gd name="T4" fmla="*/ 745 w 21600"/>
                <a:gd name="T5" fmla="*/ 10800 h 21600"/>
                <a:gd name="T6" fmla="*/ 10800 w 21600"/>
                <a:gd name="T7" fmla="*/ 0 h 21600"/>
                <a:gd name="T8" fmla="*/ 2545 w 21600"/>
                <a:gd name="T9" fmla="*/ 2545 h 21600"/>
                <a:gd name="T10" fmla="*/ 19055 w 21600"/>
                <a:gd name="T11" fmla="*/ 19055 h 21600"/>
              </a:gdLst>
              <a:ahLst/>
              <a:cxnLst>
                <a:cxn ang="0">
                  <a:pos x="T0" y="T1"/>
                </a:cxn>
                <a:cxn ang="0">
                  <a:pos x="T2" y="T3"/>
                </a:cxn>
                <a:cxn ang="0">
                  <a:pos x="T4" y="T5"/>
                </a:cxn>
                <a:cxn ang="0">
                  <a:pos x="T6" y="T7"/>
                </a:cxn>
              </a:cxnLst>
              <a:rect l="T8" t="T9" r="T10" b="T11"/>
              <a:pathLst>
                <a:path w="21600" h="21600">
                  <a:moveTo>
                    <a:pt x="0" y="0"/>
                  </a:moveTo>
                  <a:lnTo>
                    <a:pt x="1489" y="21600"/>
                  </a:lnTo>
                  <a:lnTo>
                    <a:pt x="20111" y="21600"/>
                  </a:lnTo>
                  <a:lnTo>
                    <a:pt x="21600" y="0"/>
                  </a:lnTo>
                  <a:close/>
                </a:path>
              </a:pathLst>
            </a:custGeom>
            <a:gradFill rotWithShape="0">
              <a:gsLst>
                <a:gs pos="0">
                  <a:srgbClr val="FFEFAD"/>
                </a:gs>
                <a:gs pos="100000">
                  <a:srgbClr val="FFEFAD">
                    <a:gamma/>
                    <a:shade val="25882"/>
                    <a:invGamma/>
                  </a:srgbClr>
                </a:gs>
              </a:gsLst>
              <a:lin ang="5400000" scaled="1"/>
            </a:gradFill>
            <a:ln w="9525">
              <a:noFill/>
              <a:miter lim="800000"/>
              <a:headEnd/>
              <a:tailEnd/>
            </a:ln>
            <a:effectLst/>
          </p:spPr>
          <p:txBody>
            <a:bodyPr anchor="ctr"/>
            <a:lstStyle/>
            <a:p>
              <a:endParaRPr lang="zh-CN" altLang="en-US" sz="1400">
                <a:latin typeface="Arial Narrow" pitchFamily="34" charset="0"/>
              </a:endParaRPr>
            </a:p>
          </p:txBody>
        </p:sp>
      </p:grpSp>
      <p:sp>
        <p:nvSpPr>
          <p:cNvPr id="82" name="Rectangle 254"/>
          <p:cNvSpPr>
            <a:spLocks noChangeArrowheads="1"/>
          </p:cNvSpPr>
          <p:nvPr/>
        </p:nvSpPr>
        <p:spPr bwMode="auto">
          <a:xfrm>
            <a:off x="3915187" y="3117201"/>
            <a:ext cx="260596" cy="230402"/>
          </a:xfrm>
          <a:prstGeom prst="rect">
            <a:avLst/>
          </a:prstGeom>
          <a:noFill/>
          <a:ln w="9525" algn="ctr">
            <a:noFill/>
            <a:miter lim="800000"/>
            <a:headEnd/>
            <a:tailEnd/>
          </a:ln>
        </p:spPr>
        <p:txBody>
          <a:bodyPr wrap="none" anchor="ctr"/>
          <a:lstStyle/>
          <a:p>
            <a:pPr algn="ctr" fontAlgn="t"/>
            <a:r>
              <a:rPr lang="zh-CN" altLang="en-US" sz="1100" dirty="0" smtClean="0">
                <a:latin typeface="Arial Narrow" pitchFamily="34" charset="0"/>
                <a:ea typeface="微软雅黑" pitchFamily="34" charset="-122"/>
              </a:rPr>
              <a:t>本地存储</a:t>
            </a:r>
            <a:endParaRPr lang="en-US" altLang="zh-CN" sz="1100" dirty="0">
              <a:latin typeface="Arial Narrow" pitchFamily="34" charset="0"/>
              <a:ea typeface="微软雅黑" pitchFamily="34" charset="-122"/>
            </a:endParaRPr>
          </a:p>
        </p:txBody>
      </p:sp>
      <p:grpSp>
        <p:nvGrpSpPr>
          <p:cNvPr id="83" name="组合 82"/>
          <p:cNvGrpSpPr/>
          <p:nvPr/>
        </p:nvGrpSpPr>
        <p:grpSpPr>
          <a:xfrm>
            <a:off x="5140077" y="2149131"/>
            <a:ext cx="1806988" cy="1294728"/>
            <a:chOff x="425573" y="2251051"/>
            <a:chExt cx="4324557" cy="2415951"/>
          </a:xfrm>
        </p:grpSpPr>
        <p:grpSp>
          <p:nvGrpSpPr>
            <p:cNvPr id="84" name="Group 140"/>
            <p:cNvGrpSpPr>
              <a:grpSpLocks/>
            </p:cNvGrpSpPr>
            <p:nvPr/>
          </p:nvGrpSpPr>
          <p:grpSpPr bwMode="auto">
            <a:xfrm>
              <a:off x="580873" y="2251051"/>
              <a:ext cx="4169257" cy="459768"/>
              <a:chOff x="4656" y="435"/>
              <a:chExt cx="927" cy="622"/>
            </a:xfrm>
          </p:grpSpPr>
          <p:sp>
            <p:nvSpPr>
              <p:cNvPr id="157" name="Rectangle 141"/>
              <p:cNvSpPr>
                <a:spLocks noChangeArrowheads="1"/>
              </p:cNvSpPr>
              <p:nvPr/>
            </p:nvSpPr>
            <p:spPr bwMode="auto">
              <a:xfrm>
                <a:off x="4668" y="435"/>
                <a:ext cx="915" cy="622"/>
              </a:xfrm>
              <a:prstGeom prst="rect">
                <a:avLst/>
              </a:prstGeom>
              <a:gradFill rotWithShape="0">
                <a:gsLst>
                  <a:gs pos="0">
                    <a:srgbClr val="8DB2DF"/>
                  </a:gs>
                  <a:gs pos="100000">
                    <a:srgbClr val="8DB2DF">
                      <a:gamma/>
                      <a:tint val="96863"/>
                      <a:invGamma/>
                    </a:srgbClr>
                  </a:gs>
                </a:gsLst>
                <a:lin ang="5400000" scaled="1"/>
              </a:gradFill>
              <a:ln w="28575">
                <a:noFill/>
                <a:miter lim="800000"/>
                <a:headEnd/>
                <a:tailEnd/>
              </a:ln>
              <a:effectLst/>
            </p:spPr>
            <p:txBody>
              <a:bodyPr wrap="square" anchor="ctr">
                <a:spAutoFit/>
              </a:bodyPr>
              <a:lstStyle/>
              <a:p>
                <a:endParaRPr lang="zh-CN" altLang="en-US" sz="1000">
                  <a:latin typeface="Arial Narrow" pitchFamily="34" charset="0"/>
                </a:endParaRPr>
              </a:p>
            </p:txBody>
          </p:sp>
          <p:sp>
            <p:nvSpPr>
              <p:cNvPr id="158" name="Rectangle 142"/>
              <p:cNvSpPr>
                <a:spLocks noChangeArrowheads="1"/>
              </p:cNvSpPr>
              <p:nvPr/>
            </p:nvSpPr>
            <p:spPr bwMode="auto">
              <a:xfrm>
                <a:off x="4656" y="470"/>
                <a:ext cx="72" cy="573"/>
              </a:xfrm>
              <a:prstGeom prst="rect">
                <a:avLst/>
              </a:prstGeom>
              <a:gradFill rotWithShape="0">
                <a:gsLst>
                  <a:gs pos="0">
                    <a:srgbClr val="8DB2DF">
                      <a:gamma/>
                      <a:tint val="21176"/>
                      <a:invGamma/>
                    </a:srgbClr>
                  </a:gs>
                  <a:gs pos="100000">
                    <a:srgbClr val="8DB2DF"/>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159" name="Rectangle 143"/>
              <p:cNvSpPr>
                <a:spLocks noChangeArrowheads="1"/>
              </p:cNvSpPr>
              <p:nvPr/>
            </p:nvSpPr>
            <p:spPr bwMode="auto">
              <a:xfrm>
                <a:off x="5520" y="470"/>
                <a:ext cx="63" cy="573"/>
              </a:xfrm>
              <a:prstGeom prst="rect">
                <a:avLst/>
              </a:prstGeom>
              <a:gradFill rotWithShape="0">
                <a:gsLst>
                  <a:gs pos="0">
                    <a:srgbClr val="8DB2DF"/>
                  </a:gs>
                  <a:gs pos="100000">
                    <a:srgbClr val="8DB2DF">
                      <a:gamma/>
                      <a:shade val="46275"/>
                      <a:invGamma/>
                    </a:srgbClr>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160" name="AutoShape 144"/>
              <p:cNvSpPr>
                <a:spLocks noChangeArrowheads="1"/>
              </p:cNvSpPr>
              <p:nvPr/>
            </p:nvSpPr>
            <p:spPr bwMode="auto">
              <a:xfrm>
                <a:off x="4656" y="470"/>
                <a:ext cx="927" cy="48"/>
              </a:xfrm>
              <a:custGeom>
                <a:avLst/>
                <a:gdLst>
                  <a:gd name="G0" fmla="+- 1545 0 0"/>
                  <a:gd name="G1" fmla="+- 21600 0 1545"/>
                  <a:gd name="G2" fmla="*/ 1545 1 2"/>
                  <a:gd name="G3" fmla="+- 21600 0 G2"/>
                  <a:gd name="G4" fmla="+/ 1545 21600 2"/>
                  <a:gd name="G5" fmla="+/ G1 0 2"/>
                  <a:gd name="G6" fmla="*/ 21600 21600 1545"/>
                  <a:gd name="G7" fmla="*/ G6 1 2"/>
                  <a:gd name="G8" fmla="+- 21600 0 G7"/>
                  <a:gd name="G9" fmla="*/ 21600 1 2"/>
                  <a:gd name="G10" fmla="+- 1545 0 G9"/>
                  <a:gd name="G11" fmla="?: G10 G8 0"/>
                  <a:gd name="G12" fmla="?: G10 G7 21600"/>
                  <a:gd name="T0" fmla="*/ 20827 w 21600"/>
                  <a:gd name="T1" fmla="*/ 10800 h 21600"/>
                  <a:gd name="T2" fmla="*/ 10800 w 21600"/>
                  <a:gd name="T3" fmla="*/ 21600 h 21600"/>
                  <a:gd name="T4" fmla="*/ 773 w 21600"/>
                  <a:gd name="T5" fmla="*/ 10800 h 21600"/>
                  <a:gd name="T6" fmla="*/ 10800 w 21600"/>
                  <a:gd name="T7" fmla="*/ 0 h 21600"/>
                  <a:gd name="T8" fmla="*/ 2573 w 21600"/>
                  <a:gd name="T9" fmla="*/ 2573 h 21600"/>
                  <a:gd name="T10" fmla="*/ 19027 w 21600"/>
                  <a:gd name="T11" fmla="*/ 19027 h 21600"/>
                </a:gdLst>
                <a:ahLst/>
                <a:cxnLst>
                  <a:cxn ang="0">
                    <a:pos x="T0" y="T1"/>
                  </a:cxn>
                  <a:cxn ang="0">
                    <a:pos x="T2" y="T3"/>
                  </a:cxn>
                  <a:cxn ang="0">
                    <a:pos x="T4" y="T5"/>
                  </a:cxn>
                  <a:cxn ang="0">
                    <a:pos x="T6" y="T7"/>
                  </a:cxn>
                </a:cxnLst>
                <a:rect l="T8" t="T9" r="T10" b="T11"/>
                <a:pathLst>
                  <a:path w="21600" h="21600">
                    <a:moveTo>
                      <a:pt x="0" y="0"/>
                    </a:moveTo>
                    <a:lnTo>
                      <a:pt x="1545" y="21600"/>
                    </a:lnTo>
                    <a:lnTo>
                      <a:pt x="20055" y="21600"/>
                    </a:lnTo>
                    <a:lnTo>
                      <a:pt x="21600" y="0"/>
                    </a:lnTo>
                    <a:close/>
                  </a:path>
                </a:pathLst>
              </a:custGeom>
              <a:gradFill rotWithShape="0">
                <a:gsLst>
                  <a:gs pos="0">
                    <a:srgbClr val="8DB2DF">
                      <a:gamma/>
                      <a:tint val="11373"/>
                      <a:invGamma/>
                    </a:srgbClr>
                  </a:gs>
                  <a:gs pos="100000">
                    <a:srgbClr val="8DB2DF"/>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161" name="AutoShape 145"/>
              <p:cNvSpPr>
                <a:spLocks noChangeArrowheads="1"/>
              </p:cNvSpPr>
              <p:nvPr/>
            </p:nvSpPr>
            <p:spPr bwMode="auto">
              <a:xfrm flipV="1">
                <a:off x="4656" y="998"/>
                <a:ext cx="922" cy="48"/>
              </a:xfrm>
              <a:custGeom>
                <a:avLst/>
                <a:gdLst>
                  <a:gd name="G0" fmla="+- 1030 0 0"/>
                  <a:gd name="G1" fmla="+- 21600 0 1030"/>
                  <a:gd name="G2" fmla="*/ 1030 1 2"/>
                  <a:gd name="G3" fmla="+- 21600 0 G2"/>
                  <a:gd name="G4" fmla="+/ 1030 21600 2"/>
                  <a:gd name="G5" fmla="+/ G1 0 2"/>
                  <a:gd name="G6" fmla="*/ 21600 21600 1030"/>
                  <a:gd name="G7" fmla="*/ G6 1 2"/>
                  <a:gd name="G8" fmla="+- 21600 0 G7"/>
                  <a:gd name="G9" fmla="*/ 21600 1 2"/>
                  <a:gd name="G10" fmla="+- 1030 0 G9"/>
                  <a:gd name="G11" fmla="?: G10 G8 0"/>
                  <a:gd name="G12" fmla="?: G10 G7 21600"/>
                  <a:gd name="T0" fmla="*/ 21085 w 21600"/>
                  <a:gd name="T1" fmla="*/ 10800 h 21600"/>
                  <a:gd name="T2" fmla="*/ 10800 w 21600"/>
                  <a:gd name="T3" fmla="*/ 21600 h 21600"/>
                  <a:gd name="T4" fmla="*/ 515 w 21600"/>
                  <a:gd name="T5" fmla="*/ 10800 h 21600"/>
                  <a:gd name="T6" fmla="*/ 10800 w 21600"/>
                  <a:gd name="T7" fmla="*/ 0 h 21600"/>
                  <a:gd name="T8" fmla="*/ 2315 w 21600"/>
                  <a:gd name="T9" fmla="*/ 2315 h 21600"/>
                  <a:gd name="T10" fmla="*/ 19285 w 21600"/>
                  <a:gd name="T11" fmla="*/ 19285 h 21600"/>
                </a:gdLst>
                <a:ahLst/>
                <a:cxnLst>
                  <a:cxn ang="0">
                    <a:pos x="T0" y="T1"/>
                  </a:cxn>
                  <a:cxn ang="0">
                    <a:pos x="T2" y="T3"/>
                  </a:cxn>
                  <a:cxn ang="0">
                    <a:pos x="T4" y="T5"/>
                  </a:cxn>
                  <a:cxn ang="0">
                    <a:pos x="T6" y="T7"/>
                  </a:cxn>
                </a:cxnLst>
                <a:rect l="T8" t="T9" r="T10" b="T11"/>
                <a:pathLst>
                  <a:path w="21600" h="21600">
                    <a:moveTo>
                      <a:pt x="0" y="0"/>
                    </a:moveTo>
                    <a:lnTo>
                      <a:pt x="1030" y="21600"/>
                    </a:lnTo>
                    <a:lnTo>
                      <a:pt x="20570" y="21600"/>
                    </a:lnTo>
                    <a:lnTo>
                      <a:pt x="21600" y="0"/>
                    </a:lnTo>
                    <a:close/>
                  </a:path>
                </a:pathLst>
              </a:custGeom>
              <a:gradFill rotWithShape="0">
                <a:gsLst>
                  <a:gs pos="0">
                    <a:srgbClr val="8DB2DF"/>
                  </a:gs>
                  <a:gs pos="100000">
                    <a:srgbClr val="8DB2DF">
                      <a:gamma/>
                      <a:shade val="42745"/>
                      <a:invGamma/>
                    </a:srgbClr>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grpSp>
        <p:grpSp>
          <p:nvGrpSpPr>
            <p:cNvPr id="85" name="Group 140"/>
            <p:cNvGrpSpPr>
              <a:grpSpLocks/>
            </p:cNvGrpSpPr>
            <p:nvPr/>
          </p:nvGrpSpPr>
          <p:grpSpPr bwMode="auto">
            <a:xfrm>
              <a:off x="437092" y="2402314"/>
              <a:ext cx="4169257" cy="495987"/>
              <a:chOff x="4656" y="438"/>
              <a:chExt cx="927" cy="671"/>
            </a:xfrm>
          </p:grpSpPr>
          <p:sp>
            <p:nvSpPr>
              <p:cNvPr id="152" name="Rectangle 141"/>
              <p:cNvSpPr>
                <a:spLocks noChangeArrowheads="1"/>
              </p:cNvSpPr>
              <p:nvPr/>
            </p:nvSpPr>
            <p:spPr bwMode="auto">
              <a:xfrm>
                <a:off x="4668" y="487"/>
                <a:ext cx="915" cy="622"/>
              </a:xfrm>
              <a:prstGeom prst="rect">
                <a:avLst/>
              </a:prstGeom>
              <a:gradFill rotWithShape="0">
                <a:gsLst>
                  <a:gs pos="0">
                    <a:srgbClr val="8DB2DF"/>
                  </a:gs>
                  <a:gs pos="100000">
                    <a:srgbClr val="8DB2DF">
                      <a:gamma/>
                      <a:tint val="96863"/>
                      <a:invGamma/>
                    </a:srgbClr>
                  </a:gs>
                </a:gsLst>
                <a:lin ang="5400000" scaled="1"/>
              </a:gradFill>
              <a:ln w="28575">
                <a:noFill/>
                <a:miter lim="800000"/>
                <a:headEnd/>
                <a:tailEnd/>
              </a:ln>
              <a:effectLst/>
            </p:spPr>
            <p:txBody>
              <a:bodyPr wrap="square" anchor="ctr">
                <a:spAutoFit/>
              </a:bodyPr>
              <a:lstStyle/>
              <a:p>
                <a:endParaRPr lang="zh-CN" altLang="en-US" sz="1000">
                  <a:latin typeface="Arial Narrow" pitchFamily="34" charset="0"/>
                </a:endParaRPr>
              </a:p>
            </p:txBody>
          </p:sp>
          <p:sp>
            <p:nvSpPr>
              <p:cNvPr id="153" name="Rectangle 142"/>
              <p:cNvSpPr>
                <a:spLocks noChangeArrowheads="1"/>
              </p:cNvSpPr>
              <p:nvPr/>
            </p:nvSpPr>
            <p:spPr bwMode="auto">
              <a:xfrm>
                <a:off x="4656" y="470"/>
                <a:ext cx="72" cy="573"/>
              </a:xfrm>
              <a:prstGeom prst="rect">
                <a:avLst/>
              </a:prstGeom>
              <a:gradFill rotWithShape="0">
                <a:gsLst>
                  <a:gs pos="0">
                    <a:srgbClr val="8DB2DF">
                      <a:gamma/>
                      <a:tint val="21176"/>
                      <a:invGamma/>
                    </a:srgbClr>
                  </a:gs>
                  <a:gs pos="100000">
                    <a:srgbClr val="8DB2DF"/>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154" name="Rectangle 143"/>
              <p:cNvSpPr>
                <a:spLocks noChangeArrowheads="1"/>
              </p:cNvSpPr>
              <p:nvPr/>
            </p:nvSpPr>
            <p:spPr bwMode="auto">
              <a:xfrm>
                <a:off x="5520" y="470"/>
                <a:ext cx="63" cy="573"/>
              </a:xfrm>
              <a:prstGeom prst="rect">
                <a:avLst/>
              </a:prstGeom>
              <a:gradFill rotWithShape="0">
                <a:gsLst>
                  <a:gs pos="0">
                    <a:srgbClr val="8DB2DF"/>
                  </a:gs>
                  <a:gs pos="100000">
                    <a:srgbClr val="8DB2DF">
                      <a:gamma/>
                      <a:shade val="46275"/>
                      <a:invGamma/>
                    </a:srgbClr>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155" name="AutoShape 144"/>
              <p:cNvSpPr>
                <a:spLocks noChangeArrowheads="1"/>
              </p:cNvSpPr>
              <p:nvPr/>
            </p:nvSpPr>
            <p:spPr bwMode="auto">
              <a:xfrm>
                <a:off x="4656" y="438"/>
                <a:ext cx="927" cy="48"/>
              </a:xfrm>
              <a:custGeom>
                <a:avLst/>
                <a:gdLst>
                  <a:gd name="G0" fmla="+- 1545 0 0"/>
                  <a:gd name="G1" fmla="+- 21600 0 1545"/>
                  <a:gd name="G2" fmla="*/ 1545 1 2"/>
                  <a:gd name="G3" fmla="+- 21600 0 G2"/>
                  <a:gd name="G4" fmla="+/ 1545 21600 2"/>
                  <a:gd name="G5" fmla="+/ G1 0 2"/>
                  <a:gd name="G6" fmla="*/ 21600 21600 1545"/>
                  <a:gd name="G7" fmla="*/ G6 1 2"/>
                  <a:gd name="G8" fmla="+- 21600 0 G7"/>
                  <a:gd name="G9" fmla="*/ 21600 1 2"/>
                  <a:gd name="G10" fmla="+- 1545 0 G9"/>
                  <a:gd name="G11" fmla="?: G10 G8 0"/>
                  <a:gd name="G12" fmla="?: G10 G7 21600"/>
                  <a:gd name="T0" fmla="*/ 20827 w 21600"/>
                  <a:gd name="T1" fmla="*/ 10800 h 21600"/>
                  <a:gd name="T2" fmla="*/ 10800 w 21600"/>
                  <a:gd name="T3" fmla="*/ 21600 h 21600"/>
                  <a:gd name="T4" fmla="*/ 773 w 21600"/>
                  <a:gd name="T5" fmla="*/ 10800 h 21600"/>
                  <a:gd name="T6" fmla="*/ 10800 w 21600"/>
                  <a:gd name="T7" fmla="*/ 0 h 21600"/>
                  <a:gd name="T8" fmla="*/ 2573 w 21600"/>
                  <a:gd name="T9" fmla="*/ 2573 h 21600"/>
                  <a:gd name="T10" fmla="*/ 19027 w 21600"/>
                  <a:gd name="T11" fmla="*/ 19027 h 21600"/>
                </a:gdLst>
                <a:ahLst/>
                <a:cxnLst>
                  <a:cxn ang="0">
                    <a:pos x="T0" y="T1"/>
                  </a:cxn>
                  <a:cxn ang="0">
                    <a:pos x="T2" y="T3"/>
                  </a:cxn>
                  <a:cxn ang="0">
                    <a:pos x="T4" y="T5"/>
                  </a:cxn>
                  <a:cxn ang="0">
                    <a:pos x="T6" y="T7"/>
                  </a:cxn>
                </a:cxnLst>
                <a:rect l="T8" t="T9" r="T10" b="T11"/>
                <a:pathLst>
                  <a:path w="21600" h="21600">
                    <a:moveTo>
                      <a:pt x="0" y="0"/>
                    </a:moveTo>
                    <a:lnTo>
                      <a:pt x="1545" y="21600"/>
                    </a:lnTo>
                    <a:lnTo>
                      <a:pt x="20055" y="21600"/>
                    </a:lnTo>
                    <a:lnTo>
                      <a:pt x="21600" y="0"/>
                    </a:lnTo>
                    <a:close/>
                  </a:path>
                </a:pathLst>
              </a:custGeom>
              <a:gradFill rotWithShape="0">
                <a:gsLst>
                  <a:gs pos="0">
                    <a:srgbClr val="8DB2DF">
                      <a:gamma/>
                      <a:tint val="11373"/>
                      <a:invGamma/>
                    </a:srgbClr>
                  </a:gs>
                  <a:gs pos="100000">
                    <a:srgbClr val="8DB2DF"/>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156" name="AutoShape 145"/>
              <p:cNvSpPr>
                <a:spLocks noChangeArrowheads="1"/>
              </p:cNvSpPr>
              <p:nvPr/>
            </p:nvSpPr>
            <p:spPr bwMode="auto">
              <a:xfrm flipV="1">
                <a:off x="4656" y="998"/>
                <a:ext cx="922" cy="48"/>
              </a:xfrm>
              <a:custGeom>
                <a:avLst/>
                <a:gdLst>
                  <a:gd name="G0" fmla="+- 1030 0 0"/>
                  <a:gd name="G1" fmla="+- 21600 0 1030"/>
                  <a:gd name="G2" fmla="*/ 1030 1 2"/>
                  <a:gd name="G3" fmla="+- 21600 0 G2"/>
                  <a:gd name="G4" fmla="+/ 1030 21600 2"/>
                  <a:gd name="G5" fmla="+/ G1 0 2"/>
                  <a:gd name="G6" fmla="*/ 21600 21600 1030"/>
                  <a:gd name="G7" fmla="*/ G6 1 2"/>
                  <a:gd name="G8" fmla="+- 21600 0 G7"/>
                  <a:gd name="G9" fmla="*/ 21600 1 2"/>
                  <a:gd name="G10" fmla="+- 1030 0 G9"/>
                  <a:gd name="G11" fmla="?: G10 G8 0"/>
                  <a:gd name="G12" fmla="?: G10 G7 21600"/>
                  <a:gd name="T0" fmla="*/ 21085 w 21600"/>
                  <a:gd name="T1" fmla="*/ 10800 h 21600"/>
                  <a:gd name="T2" fmla="*/ 10800 w 21600"/>
                  <a:gd name="T3" fmla="*/ 21600 h 21600"/>
                  <a:gd name="T4" fmla="*/ 515 w 21600"/>
                  <a:gd name="T5" fmla="*/ 10800 h 21600"/>
                  <a:gd name="T6" fmla="*/ 10800 w 21600"/>
                  <a:gd name="T7" fmla="*/ 0 h 21600"/>
                  <a:gd name="T8" fmla="*/ 2315 w 21600"/>
                  <a:gd name="T9" fmla="*/ 2315 h 21600"/>
                  <a:gd name="T10" fmla="*/ 19285 w 21600"/>
                  <a:gd name="T11" fmla="*/ 19285 h 21600"/>
                </a:gdLst>
                <a:ahLst/>
                <a:cxnLst>
                  <a:cxn ang="0">
                    <a:pos x="T0" y="T1"/>
                  </a:cxn>
                  <a:cxn ang="0">
                    <a:pos x="T2" y="T3"/>
                  </a:cxn>
                  <a:cxn ang="0">
                    <a:pos x="T4" y="T5"/>
                  </a:cxn>
                  <a:cxn ang="0">
                    <a:pos x="T6" y="T7"/>
                  </a:cxn>
                </a:cxnLst>
                <a:rect l="T8" t="T9" r="T10" b="T11"/>
                <a:pathLst>
                  <a:path w="21600" h="21600">
                    <a:moveTo>
                      <a:pt x="0" y="0"/>
                    </a:moveTo>
                    <a:lnTo>
                      <a:pt x="1030" y="21600"/>
                    </a:lnTo>
                    <a:lnTo>
                      <a:pt x="20570" y="21600"/>
                    </a:lnTo>
                    <a:lnTo>
                      <a:pt x="21600" y="0"/>
                    </a:lnTo>
                    <a:close/>
                  </a:path>
                </a:pathLst>
              </a:custGeom>
              <a:gradFill rotWithShape="0">
                <a:gsLst>
                  <a:gs pos="0">
                    <a:srgbClr val="8DB2DF"/>
                  </a:gs>
                  <a:gs pos="100000">
                    <a:srgbClr val="8DB2DF">
                      <a:gamma/>
                      <a:shade val="42745"/>
                      <a:invGamma/>
                    </a:srgbClr>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grpSp>
        <p:sp>
          <p:nvSpPr>
            <p:cNvPr id="86" name="Rectangle 254"/>
            <p:cNvSpPr>
              <a:spLocks noChangeArrowheads="1"/>
            </p:cNvSpPr>
            <p:nvPr/>
          </p:nvSpPr>
          <p:spPr bwMode="auto">
            <a:xfrm>
              <a:off x="1518185" y="2464355"/>
              <a:ext cx="1907575" cy="241664"/>
            </a:xfrm>
            <a:prstGeom prst="rect">
              <a:avLst/>
            </a:prstGeom>
            <a:noFill/>
            <a:ln w="9525" algn="ctr">
              <a:noFill/>
              <a:miter lim="800000"/>
              <a:headEnd/>
              <a:tailEnd/>
            </a:ln>
          </p:spPr>
          <p:txBody>
            <a:bodyPr wrap="none" anchor="ctr"/>
            <a:lstStyle/>
            <a:p>
              <a:pPr algn="ctr" fontAlgn="t"/>
              <a:r>
                <a:rPr lang="zh-CN" altLang="en-US" sz="900" b="0" dirty="0" smtClean="0">
                  <a:latin typeface="微软雅黑" pitchFamily="34" charset="-122"/>
                  <a:ea typeface="微软雅黑" pitchFamily="34" charset="-122"/>
                </a:rPr>
                <a:t>集群管理（主备）</a:t>
              </a:r>
              <a:endParaRPr lang="en-US" altLang="zh-CN" sz="900" b="0" dirty="0">
                <a:latin typeface="微软雅黑" pitchFamily="34" charset="-122"/>
                <a:ea typeface="微软雅黑" pitchFamily="34" charset="-122"/>
              </a:endParaRPr>
            </a:p>
          </p:txBody>
        </p:sp>
        <p:pic>
          <p:nvPicPr>
            <p:cNvPr id="87" name="Picture 267" descr="guang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36862" y="3073989"/>
              <a:ext cx="466316" cy="119837"/>
            </a:xfrm>
            <a:prstGeom prst="rect">
              <a:avLst/>
            </a:prstGeom>
            <a:noFill/>
            <a:ln w="9525">
              <a:noFill/>
              <a:miter lim="800000"/>
              <a:headEnd/>
              <a:tailEnd/>
            </a:ln>
          </p:spPr>
        </p:pic>
        <p:grpSp>
          <p:nvGrpSpPr>
            <p:cNvPr id="88" name="组合 76"/>
            <p:cNvGrpSpPr/>
            <p:nvPr/>
          </p:nvGrpSpPr>
          <p:grpSpPr>
            <a:xfrm>
              <a:off x="439997" y="3810488"/>
              <a:ext cx="730623" cy="370574"/>
              <a:chOff x="520700" y="3873500"/>
              <a:chExt cx="3187700" cy="596900"/>
            </a:xfrm>
          </p:grpSpPr>
          <p:pic>
            <p:nvPicPr>
              <p:cNvPr id="150"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151"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89" name="Group 14"/>
            <p:cNvGrpSpPr>
              <a:grpSpLocks/>
            </p:cNvGrpSpPr>
            <p:nvPr/>
          </p:nvGrpSpPr>
          <p:grpSpPr bwMode="auto">
            <a:xfrm flipV="1">
              <a:off x="425573" y="2863356"/>
              <a:ext cx="4209435" cy="403097"/>
              <a:chOff x="1410" y="2922"/>
              <a:chExt cx="912" cy="384"/>
            </a:xfrm>
          </p:grpSpPr>
          <p:sp>
            <p:nvSpPr>
              <p:cNvPr id="146" name="Freeform 15"/>
              <p:cNvSpPr>
                <a:spLocks/>
              </p:cNvSpPr>
              <p:nvPr/>
            </p:nvSpPr>
            <p:spPr bwMode="auto">
              <a:xfrm rot="-10800000">
                <a:off x="1410" y="2922"/>
                <a:ext cx="544" cy="277"/>
              </a:xfrm>
              <a:custGeom>
                <a:avLst/>
                <a:gdLst/>
                <a:ahLst/>
                <a:cxnLst>
                  <a:cxn ang="0">
                    <a:pos x="923" y="56"/>
                  </a:cxn>
                  <a:cxn ang="0">
                    <a:pos x="992" y="169"/>
                  </a:cxn>
                  <a:cxn ang="0">
                    <a:pos x="1070" y="284"/>
                  </a:cxn>
                  <a:cxn ang="0">
                    <a:pos x="1158" y="401"/>
                  </a:cxn>
                  <a:cxn ang="0">
                    <a:pos x="1255" y="520"/>
                  </a:cxn>
                  <a:cxn ang="0">
                    <a:pos x="1359" y="638"/>
                  </a:cxn>
                  <a:cxn ang="0">
                    <a:pos x="1471" y="756"/>
                  </a:cxn>
                  <a:cxn ang="0">
                    <a:pos x="1588" y="873"/>
                  </a:cxn>
                  <a:cxn ang="0">
                    <a:pos x="1712" y="988"/>
                  </a:cxn>
                  <a:cxn ang="0">
                    <a:pos x="1841" y="1101"/>
                  </a:cxn>
                  <a:cxn ang="0">
                    <a:pos x="1974" y="1211"/>
                  </a:cxn>
                  <a:cxn ang="0">
                    <a:pos x="2110" y="1317"/>
                  </a:cxn>
                  <a:cxn ang="0">
                    <a:pos x="2250" y="1419"/>
                  </a:cxn>
                  <a:cxn ang="0">
                    <a:pos x="2391" y="1516"/>
                  </a:cxn>
                  <a:cxn ang="0">
                    <a:pos x="2534" y="1608"/>
                  </a:cxn>
                  <a:cxn ang="0">
                    <a:pos x="2678" y="1693"/>
                  </a:cxn>
                  <a:cxn ang="0">
                    <a:pos x="838" y="1733"/>
                  </a:cxn>
                  <a:cxn ang="0">
                    <a:pos x="771" y="1640"/>
                  </a:cxn>
                  <a:cxn ang="0">
                    <a:pos x="705" y="1542"/>
                  </a:cxn>
                  <a:cxn ang="0">
                    <a:pos x="640" y="1441"/>
                  </a:cxn>
                  <a:cxn ang="0">
                    <a:pos x="576" y="1336"/>
                  </a:cxn>
                  <a:cxn ang="0">
                    <a:pos x="514" y="1227"/>
                  </a:cxn>
                  <a:cxn ang="0">
                    <a:pos x="453" y="1117"/>
                  </a:cxn>
                  <a:cxn ang="0">
                    <a:pos x="421" y="1004"/>
                  </a:cxn>
                  <a:cxn ang="0">
                    <a:pos x="355" y="890"/>
                  </a:cxn>
                  <a:cxn ang="0">
                    <a:pos x="301" y="779"/>
                  </a:cxn>
                  <a:cxn ang="0">
                    <a:pos x="254" y="661"/>
                  </a:cxn>
                  <a:cxn ang="0">
                    <a:pos x="205" y="551"/>
                  </a:cxn>
                  <a:cxn ang="0">
                    <a:pos x="163" y="437"/>
                  </a:cxn>
                  <a:cxn ang="0">
                    <a:pos x="116" y="320"/>
                  </a:cxn>
                  <a:cxn ang="0">
                    <a:pos x="76" y="211"/>
                  </a:cxn>
                  <a:cxn ang="0">
                    <a:pos x="40" y="106"/>
                  </a:cxn>
                  <a:cxn ang="0">
                    <a:pos x="0" y="0"/>
                  </a:cxn>
                </a:cxnLst>
                <a:rect l="0" t="0" r="r" b="b"/>
                <a:pathLst>
                  <a:path w="2750" h="1733">
                    <a:moveTo>
                      <a:pt x="892" y="0"/>
                    </a:moveTo>
                    <a:lnTo>
                      <a:pt x="923" y="56"/>
                    </a:lnTo>
                    <a:lnTo>
                      <a:pt x="956" y="112"/>
                    </a:lnTo>
                    <a:lnTo>
                      <a:pt x="992" y="169"/>
                    </a:lnTo>
                    <a:lnTo>
                      <a:pt x="1030" y="226"/>
                    </a:lnTo>
                    <a:lnTo>
                      <a:pt x="1070" y="284"/>
                    </a:lnTo>
                    <a:lnTo>
                      <a:pt x="1113" y="343"/>
                    </a:lnTo>
                    <a:lnTo>
                      <a:pt x="1158" y="401"/>
                    </a:lnTo>
                    <a:lnTo>
                      <a:pt x="1206" y="461"/>
                    </a:lnTo>
                    <a:lnTo>
                      <a:pt x="1255" y="520"/>
                    </a:lnTo>
                    <a:lnTo>
                      <a:pt x="1306" y="579"/>
                    </a:lnTo>
                    <a:lnTo>
                      <a:pt x="1359" y="638"/>
                    </a:lnTo>
                    <a:lnTo>
                      <a:pt x="1414" y="697"/>
                    </a:lnTo>
                    <a:lnTo>
                      <a:pt x="1471" y="756"/>
                    </a:lnTo>
                    <a:lnTo>
                      <a:pt x="1529" y="815"/>
                    </a:lnTo>
                    <a:lnTo>
                      <a:pt x="1588" y="873"/>
                    </a:lnTo>
                    <a:lnTo>
                      <a:pt x="1650" y="931"/>
                    </a:lnTo>
                    <a:lnTo>
                      <a:pt x="1712" y="988"/>
                    </a:lnTo>
                    <a:lnTo>
                      <a:pt x="1776" y="1045"/>
                    </a:lnTo>
                    <a:lnTo>
                      <a:pt x="1841" y="1101"/>
                    </a:lnTo>
                    <a:lnTo>
                      <a:pt x="1907" y="1157"/>
                    </a:lnTo>
                    <a:lnTo>
                      <a:pt x="1974" y="1211"/>
                    </a:lnTo>
                    <a:lnTo>
                      <a:pt x="2041" y="1265"/>
                    </a:lnTo>
                    <a:lnTo>
                      <a:pt x="2110" y="1317"/>
                    </a:lnTo>
                    <a:lnTo>
                      <a:pt x="2180" y="1369"/>
                    </a:lnTo>
                    <a:lnTo>
                      <a:pt x="2250" y="1419"/>
                    </a:lnTo>
                    <a:lnTo>
                      <a:pt x="2320" y="1469"/>
                    </a:lnTo>
                    <a:lnTo>
                      <a:pt x="2391" y="1516"/>
                    </a:lnTo>
                    <a:lnTo>
                      <a:pt x="2462" y="1563"/>
                    </a:lnTo>
                    <a:lnTo>
                      <a:pt x="2534" y="1608"/>
                    </a:lnTo>
                    <a:lnTo>
                      <a:pt x="2606" y="1651"/>
                    </a:lnTo>
                    <a:lnTo>
                      <a:pt x="2678" y="1693"/>
                    </a:lnTo>
                    <a:lnTo>
                      <a:pt x="2750" y="1733"/>
                    </a:lnTo>
                    <a:lnTo>
                      <a:pt x="838" y="1733"/>
                    </a:lnTo>
                    <a:lnTo>
                      <a:pt x="805" y="1687"/>
                    </a:lnTo>
                    <a:lnTo>
                      <a:pt x="771" y="1640"/>
                    </a:lnTo>
                    <a:lnTo>
                      <a:pt x="738" y="1592"/>
                    </a:lnTo>
                    <a:lnTo>
                      <a:pt x="705" y="1542"/>
                    </a:lnTo>
                    <a:lnTo>
                      <a:pt x="672" y="1492"/>
                    </a:lnTo>
                    <a:lnTo>
                      <a:pt x="640" y="1441"/>
                    </a:lnTo>
                    <a:lnTo>
                      <a:pt x="608" y="1389"/>
                    </a:lnTo>
                    <a:lnTo>
                      <a:pt x="576" y="1336"/>
                    </a:lnTo>
                    <a:lnTo>
                      <a:pt x="545" y="1282"/>
                    </a:lnTo>
                    <a:lnTo>
                      <a:pt x="514" y="1227"/>
                    </a:lnTo>
                    <a:lnTo>
                      <a:pt x="483" y="1172"/>
                    </a:lnTo>
                    <a:lnTo>
                      <a:pt x="453" y="1117"/>
                    </a:lnTo>
                    <a:lnTo>
                      <a:pt x="427" y="1057"/>
                    </a:lnTo>
                    <a:lnTo>
                      <a:pt x="421" y="1004"/>
                    </a:lnTo>
                    <a:lnTo>
                      <a:pt x="386" y="947"/>
                    </a:lnTo>
                    <a:lnTo>
                      <a:pt x="355" y="890"/>
                    </a:lnTo>
                    <a:lnTo>
                      <a:pt x="329" y="832"/>
                    </a:lnTo>
                    <a:lnTo>
                      <a:pt x="301" y="779"/>
                    </a:lnTo>
                    <a:lnTo>
                      <a:pt x="277" y="719"/>
                    </a:lnTo>
                    <a:lnTo>
                      <a:pt x="254" y="661"/>
                    </a:lnTo>
                    <a:lnTo>
                      <a:pt x="227" y="607"/>
                    </a:lnTo>
                    <a:lnTo>
                      <a:pt x="205" y="551"/>
                    </a:lnTo>
                    <a:lnTo>
                      <a:pt x="182" y="491"/>
                    </a:lnTo>
                    <a:lnTo>
                      <a:pt x="163" y="437"/>
                    </a:lnTo>
                    <a:lnTo>
                      <a:pt x="140" y="380"/>
                    </a:lnTo>
                    <a:lnTo>
                      <a:pt x="116" y="320"/>
                    </a:lnTo>
                    <a:lnTo>
                      <a:pt x="94" y="268"/>
                    </a:lnTo>
                    <a:lnTo>
                      <a:pt x="76" y="211"/>
                    </a:lnTo>
                    <a:lnTo>
                      <a:pt x="55" y="158"/>
                    </a:lnTo>
                    <a:lnTo>
                      <a:pt x="40" y="106"/>
                    </a:lnTo>
                    <a:lnTo>
                      <a:pt x="25" y="50"/>
                    </a:lnTo>
                    <a:lnTo>
                      <a:pt x="0" y="0"/>
                    </a:lnTo>
                    <a:lnTo>
                      <a:pt x="892"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sp>
            <p:nvSpPr>
              <p:cNvPr id="147" name="Freeform 16"/>
              <p:cNvSpPr>
                <a:spLocks/>
              </p:cNvSpPr>
              <p:nvPr/>
            </p:nvSpPr>
            <p:spPr bwMode="auto">
              <a:xfrm rot="-10800000">
                <a:off x="1706" y="3199"/>
                <a:ext cx="320" cy="107"/>
              </a:xfrm>
              <a:custGeom>
                <a:avLst/>
                <a:gdLst/>
                <a:ahLst/>
                <a:cxnLst>
                  <a:cxn ang="0">
                    <a:pos x="0" y="2485"/>
                  </a:cxn>
                  <a:cxn ang="0">
                    <a:pos x="6472" y="2485"/>
                  </a:cxn>
                  <a:cxn ang="0">
                    <a:pos x="3236" y="0"/>
                  </a:cxn>
                  <a:cxn ang="0">
                    <a:pos x="0" y="2485"/>
                  </a:cxn>
                </a:cxnLst>
                <a:rect l="0" t="0" r="r" b="b"/>
                <a:pathLst>
                  <a:path w="6472" h="2485">
                    <a:moveTo>
                      <a:pt x="0" y="2485"/>
                    </a:moveTo>
                    <a:lnTo>
                      <a:pt x="6472" y="2485"/>
                    </a:lnTo>
                    <a:lnTo>
                      <a:pt x="3236" y="0"/>
                    </a:lnTo>
                    <a:lnTo>
                      <a:pt x="0" y="2485"/>
                    </a:lnTo>
                    <a:close/>
                  </a:path>
                </a:pathLst>
              </a:custGeom>
              <a:solidFill>
                <a:schemeClr val="accent1">
                  <a:lumMod val="75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sp>
            <p:nvSpPr>
              <p:cNvPr id="148" name="Freeform 17"/>
              <p:cNvSpPr>
                <a:spLocks/>
              </p:cNvSpPr>
              <p:nvPr/>
            </p:nvSpPr>
            <p:spPr bwMode="auto">
              <a:xfrm rot="-10800000">
                <a:off x="1778" y="2923"/>
                <a:ext cx="544" cy="277"/>
              </a:xfrm>
              <a:custGeom>
                <a:avLst/>
                <a:gdLst/>
                <a:ahLst/>
                <a:cxnLst>
                  <a:cxn ang="0">
                    <a:pos x="7309" y="222"/>
                  </a:cxn>
                  <a:cxn ang="0">
                    <a:pos x="7034" y="675"/>
                  </a:cxn>
                  <a:cxn ang="0">
                    <a:pos x="6720" y="1137"/>
                  </a:cxn>
                  <a:cxn ang="0">
                    <a:pos x="6367" y="1605"/>
                  </a:cxn>
                  <a:cxn ang="0">
                    <a:pos x="5981" y="2078"/>
                  </a:cxn>
                  <a:cxn ang="0">
                    <a:pos x="5564" y="2551"/>
                  </a:cxn>
                  <a:cxn ang="0">
                    <a:pos x="5118" y="3023"/>
                  </a:cxn>
                  <a:cxn ang="0">
                    <a:pos x="4647" y="3491"/>
                  </a:cxn>
                  <a:cxn ang="0">
                    <a:pos x="4152" y="3953"/>
                  </a:cxn>
                  <a:cxn ang="0">
                    <a:pos x="3638" y="4405"/>
                  </a:cxn>
                  <a:cxn ang="0">
                    <a:pos x="3106" y="4844"/>
                  </a:cxn>
                  <a:cxn ang="0">
                    <a:pos x="2560" y="5269"/>
                  </a:cxn>
                  <a:cxn ang="0">
                    <a:pos x="2002" y="5677"/>
                  </a:cxn>
                  <a:cxn ang="0">
                    <a:pos x="1437" y="6065"/>
                  </a:cxn>
                  <a:cxn ang="0">
                    <a:pos x="864" y="6431"/>
                  </a:cxn>
                  <a:cxn ang="0">
                    <a:pos x="288" y="6771"/>
                  </a:cxn>
                  <a:cxn ang="0">
                    <a:pos x="7647" y="6931"/>
                  </a:cxn>
                  <a:cxn ang="0">
                    <a:pos x="7915" y="6560"/>
                  </a:cxn>
                  <a:cxn ang="0">
                    <a:pos x="8180" y="6169"/>
                  </a:cxn>
                  <a:cxn ang="0">
                    <a:pos x="8442" y="5762"/>
                  </a:cxn>
                  <a:cxn ang="0">
                    <a:pos x="8696" y="5342"/>
                  </a:cxn>
                  <a:cxn ang="0">
                    <a:pos x="8946" y="4909"/>
                  </a:cxn>
                  <a:cxn ang="0">
                    <a:pos x="9188" y="4468"/>
                  </a:cxn>
                  <a:cxn ang="0">
                    <a:pos x="9422" y="4019"/>
                  </a:cxn>
                  <a:cxn ang="0">
                    <a:pos x="9647" y="3563"/>
                  </a:cxn>
                  <a:cxn ang="0">
                    <a:pos x="9862" y="3106"/>
                  </a:cxn>
                  <a:cxn ang="0">
                    <a:pos x="10066" y="2647"/>
                  </a:cxn>
                  <a:cxn ang="0">
                    <a:pos x="10257" y="2190"/>
                  </a:cxn>
                  <a:cxn ang="0">
                    <a:pos x="10436" y="1735"/>
                  </a:cxn>
                  <a:cxn ang="0">
                    <a:pos x="10601" y="1287"/>
                  </a:cxn>
                  <a:cxn ang="0">
                    <a:pos x="10750" y="847"/>
                  </a:cxn>
                  <a:cxn ang="0">
                    <a:pos x="10884" y="417"/>
                  </a:cxn>
                  <a:cxn ang="0">
                    <a:pos x="11000" y="0"/>
                  </a:cxn>
                </a:cxnLst>
                <a:rect l="0" t="0" r="r" b="b"/>
                <a:pathLst>
                  <a:path w="11000" h="6931">
                    <a:moveTo>
                      <a:pt x="7432" y="0"/>
                    </a:moveTo>
                    <a:lnTo>
                      <a:pt x="7309" y="222"/>
                    </a:lnTo>
                    <a:lnTo>
                      <a:pt x="7177" y="447"/>
                    </a:lnTo>
                    <a:lnTo>
                      <a:pt x="7034" y="675"/>
                    </a:lnTo>
                    <a:lnTo>
                      <a:pt x="6882" y="905"/>
                    </a:lnTo>
                    <a:lnTo>
                      <a:pt x="6720" y="1137"/>
                    </a:lnTo>
                    <a:lnTo>
                      <a:pt x="6548" y="1370"/>
                    </a:lnTo>
                    <a:lnTo>
                      <a:pt x="6367" y="1605"/>
                    </a:lnTo>
                    <a:lnTo>
                      <a:pt x="6178" y="1842"/>
                    </a:lnTo>
                    <a:lnTo>
                      <a:pt x="5981" y="2078"/>
                    </a:lnTo>
                    <a:lnTo>
                      <a:pt x="5776" y="2315"/>
                    </a:lnTo>
                    <a:lnTo>
                      <a:pt x="5564" y="2551"/>
                    </a:lnTo>
                    <a:lnTo>
                      <a:pt x="5344" y="2788"/>
                    </a:lnTo>
                    <a:lnTo>
                      <a:pt x="5118" y="3023"/>
                    </a:lnTo>
                    <a:lnTo>
                      <a:pt x="4886" y="3258"/>
                    </a:lnTo>
                    <a:lnTo>
                      <a:pt x="4647" y="3491"/>
                    </a:lnTo>
                    <a:lnTo>
                      <a:pt x="4402" y="3722"/>
                    </a:lnTo>
                    <a:lnTo>
                      <a:pt x="4152" y="3953"/>
                    </a:lnTo>
                    <a:lnTo>
                      <a:pt x="3897" y="4180"/>
                    </a:lnTo>
                    <a:lnTo>
                      <a:pt x="3638" y="4405"/>
                    </a:lnTo>
                    <a:lnTo>
                      <a:pt x="3374" y="4626"/>
                    </a:lnTo>
                    <a:lnTo>
                      <a:pt x="3106" y="4844"/>
                    </a:lnTo>
                    <a:lnTo>
                      <a:pt x="2835" y="5058"/>
                    </a:lnTo>
                    <a:lnTo>
                      <a:pt x="2560" y="5269"/>
                    </a:lnTo>
                    <a:lnTo>
                      <a:pt x="2282" y="5475"/>
                    </a:lnTo>
                    <a:lnTo>
                      <a:pt x="2002" y="5677"/>
                    </a:lnTo>
                    <a:lnTo>
                      <a:pt x="1720" y="5874"/>
                    </a:lnTo>
                    <a:lnTo>
                      <a:pt x="1437" y="6065"/>
                    </a:lnTo>
                    <a:lnTo>
                      <a:pt x="1151" y="6251"/>
                    </a:lnTo>
                    <a:lnTo>
                      <a:pt x="864" y="6431"/>
                    </a:lnTo>
                    <a:lnTo>
                      <a:pt x="576" y="6604"/>
                    </a:lnTo>
                    <a:lnTo>
                      <a:pt x="288" y="6771"/>
                    </a:lnTo>
                    <a:lnTo>
                      <a:pt x="0" y="6931"/>
                    </a:lnTo>
                    <a:lnTo>
                      <a:pt x="7647" y="6931"/>
                    </a:lnTo>
                    <a:lnTo>
                      <a:pt x="7782" y="6748"/>
                    </a:lnTo>
                    <a:lnTo>
                      <a:pt x="7915" y="6560"/>
                    </a:lnTo>
                    <a:lnTo>
                      <a:pt x="8049" y="6366"/>
                    </a:lnTo>
                    <a:lnTo>
                      <a:pt x="8180" y="6169"/>
                    </a:lnTo>
                    <a:lnTo>
                      <a:pt x="8312" y="5968"/>
                    </a:lnTo>
                    <a:lnTo>
                      <a:pt x="8442" y="5762"/>
                    </a:lnTo>
                    <a:lnTo>
                      <a:pt x="8570" y="5554"/>
                    </a:lnTo>
                    <a:lnTo>
                      <a:pt x="8696" y="5342"/>
                    </a:lnTo>
                    <a:lnTo>
                      <a:pt x="8822" y="5127"/>
                    </a:lnTo>
                    <a:lnTo>
                      <a:pt x="8946" y="4909"/>
                    </a:lnTo>
                    <a:lnTo>
                      <a:pt x="9069" y="4689"/>
                    </a:lnTo>
                    <a:lnTo>
                      <a:pt x="9188" y="4468"/>
                    </a:lnTo>
                    <a:lnTo>
                      <a:pt x="9307" y="4243"/>
                    </a:lnTo>
                    <a:lnTo>
                      <a:pt x="9422" y="4019"/>
                    </a:lnTo>
                    <a:lnTo>
                      <a:pt x="9536" y="3792"/>
                    </a:lnTo>
                    <a:lnTo>
                      <a:pt x="9647" y="3563"/>
                    </a:lnTo>
                    <a:lnTo>
                      <a:pt x="9756" y="3335"/>
                    </a:lnTo>
                    <a:lnTo>
                      <a:pt x="9862" y="3106"/>
                    </a:lnTo>
                    <a:lnTo>
                      <a:pt x="9966" y="2876"/>
                    </a:lnTo>
                    <a:lnTo>
                      <a:pt x="10066" y="2647"/>
                    </a:lnTo>
                    <a:lnTo>
                      <a:pt x="10163" y="2418"/>
                    </a:lnTo>
                    <a:lnTo>
                      <a:pt x="10257" y="2190"/>
                    </a:lnTo>
                    <a:lnTo>
                      <a:pt x="10348" y="1963"/>
                    </a:lnTo>
                    <a:lnTo>
                      <a:pt x="10436" y="1735"/>
                    </a:lnTo>
                    <a:lnTo>
                      <a:pt x="10520" y="1511"/>
                    </a:lnTo>
                    <a:lnTo>
                      <a:pt x="10601" y="1287"/>
                    </a:lnTo>
                    <a:lnTo>
                      <a:pt x="10677" y="1066"/>
                    </a:lnTo>
                    <a:lnTo>
                      <a:pt x="10750" y="847"/>
                    </a:lnTo>
                    <a:lnTo>
                      <a:pt x="10818" y="631"/>
                    </a:lnTo>
                    <a:lnTo>
                      <a:pt x="10884" y="417"/>
                    </a:lnTo>
                    <a:lnTo>
                      <a:pt x="10944" y="207"/>
                    </a:lnTo>
                    <a:lnTo>
                      <a:pt x="11000" y="0"/>
                    </a:lnTo>
                    <a:lnTo>
                      <a:pt x="7432"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sp>
            <p:nvSpPr>
              <p:cNvPr id="149" name="Freeform 18"/>
              <p:cNvSpPr>
                <a:spLocks/>
              </p:cNvSpPr>
              <p:nvPr/>
            </p:nvSpPr>
            <p:spPr bwMode="auto">
              <a:xfrm rot="-10800000">
                <a:off x="1778" y="3023"/>
                <a:ext cx="176" cy="176"/>
              </a:xfrm>
              <a:custGeom>
                <a:avLst/>
                <a:gdLst/>
                <a:ahLst/>
                <a:cxnLst>
                  <a:cxn ang="0">
                    <a:pos x="34" y="128"/>
                  </a:cxn>
                  <a:cxn ang="0">
                    <a:pos x="107" y="386"/>
                  </a:cxn>
                  <a:cxn ang="0">
                    <a:pos x="187" y="650"/>
                  </a:cxn>
                  <a:cxn ang="0">
                    <a:pos x="273" y="918"/>
                  </a:cxn>
                  <a:cxn ang="0">
                    <a:pos x="365" y="1190"/>
                  </a:cxn>
                  <a:cxn ang="0">
                    <a:pos x="463" y="1465"/>
                  </a:cxn>
                  <a:cxn ang="0">
                    <a:pos x="566" y="1742"/>
                  </a:cxn>
                  <a:cxn ang="0">
                    <a:pos x="676" y="2022"/>
                  </a:cxn>
                  <a:cxn ang="0">
                    <a:pos x="790" y="2304"/>
                  </a:cxn>
                  <a:cxn ang="0">
                    <a:pos x="908" y="2586"/>
                  </a:cxn>
                  <a:cxn ang="0">
                    <a:pos x="1032" y="2870"/>
                  </a:cxn>
                  <a:cxn ang="0">
                    <a:pos x="1160" y="3153"/>
                  </a:cxn>
                  <a:cxn ang="0">
                    <a:pos x="1292" y="3437"/>
                  </a:cxn>
                  <a:cxn ang="0">
                    <a:pos x="1428" y="3718"/>
                  </a:cxn>
                  <a:cxn ang="0">
                    <a:pos x="1567" y="3999"/>
                  </a:cxn>
                  <a:cxn ang="0">
                    <a:pos x="1711" y="4277"/>
                  </a:cxn>
                  <a:cxn ang="0">
                    <a:pos x="1857" y="4277"/>
                  </a:cxn>
                  <a:cxn ang="0">
                    <a:pos x="2001" y="3999"/>
                  </a:cxn>
                  <a:cxn ang="0">
                    <a:pos x="2140" y="3718"/>
                  </a:cxn>
                  <a:cxn ang="0">
                    <a:pos x="2276" y="3437"/>
                  </a:cxn>
                  <a:cxn ang="0">
                    <a:pos x="2408" y="3153"/>
                  </a:cxn>
                  <a:cxn ang="0">
                    <a:pos x="2536" y="2870"/>
                  </a:cxn>
                  <a:cxn ang="0">
                    <a:pos x="2660" y="2586"/>
                  </a:cxn>
                  <a:cxn ang="0">
                    <a:pos x="2778" y="2304"/>
                  </a:cxn>
                  <a:cxn ang="0">
                    <a:pos x="2892" y="2022"/>
                  </a:cxn>
                  <a:cxn ang="0">
                    <a:pos x="3002" y="1742"/>
                  </a:cxn>
                  <a:cxn ang="0">
                    <a:pos x="3105" y="1465"/>
                  </a:cxn>
                  <a:cxn ang="0">
                    <a:pos x="3203" y="1190"/>
                  </a:cxn>
                  <a:cxn ang="0">
                    <a:pos x="3295" y="918"/>
                  </a:cxn>
                  <a:cxn ang="0">
                    <a:pos x="3381" y="650"/>
                  </a:cxn>
                  <a:cxn ang="0">
                    <a:pos x="3461" y="386"/>
                  </a:cxn>
                  <a:cxn ang="0">
                    <a:pos x="3534" y="128"/>
                  </a:cxn>
                  <a:cxn ang="0">
                    <a:pos x="0" y="0"/>
                  </a:cxn>
                </a:cxnLst>
                <a:rect l="0" t="0" r="r" b="b"/>
                <a:pathLst>
                  <a:path w="3568" h="4416">
                    <a:moveTo>
                      <a:pt x="0" y="0"/>
                    </a:moveTo>
                    <a:lnTo>
                      <a:pt x="34" y="128"/>
                    </a:lnTo>
                    <a:lnTo>
                      <a:pt x="70" y="256"/>
                    </a:lnTo>
                    <a:lnTo>
                      <a:pt x="107" y="386"/>
                    </a:lnTo>
                    <a:lnTo>
                      <a:pt x="146" y="517"/>
                    </a:lnTo>
                    <a:lnTo>
                      <a:pt x="187" y="650"/>
                    </a:lnTo>
                    <a:lnTo>
                      <a:pt x="229" y="784"/>
                    </a:lnTo>
                    <a:lnTo>
                      <a:pt x="273" y="918"/>
                    </a:lnTo>
                    <a:lnTo>
                      <a:pt x="319" y="1053"/>
                    </a:lnTo>
                    <a:lnTo>
                      <a:pt x="365" y="1190"/>
                    </a:lnTo>
                    <a:lnTo>
                      <a:pt x="413" y="1328"/>
                    </a:lnTo>
                    <a:lnTo>
                      <a:pt x="463" y="1465"/>
                    </a:lnTo>
                    <a:lnTo>
                      <a:pt x="514" y="1603"/>
                    </a:lnTo>
                    <a:lnTo>
                      <a:pt x="566" y="1742"/>
                    </a:lnTo>
                    <a:lnTo>
                      <a:pt x="620" y="1882"/>
                    </a:lnTo>
                    <a:lnTo>
                      <a:pt x="676" y="2022"/>
                    </a:lnTo>
                    <a:lnTo>
                      <a:pt x="732" y="2163"/>
                    </a:lnTo>
                    <a:lnTo>
                      <a:pt x="790" y="2304"/>
                    </a:lnTo>
                    <a:lnTo>
                      <a:pt x="849" y="2445"/>
                    </a:lnTo>
                    <a:lnTo>
                      <a:pt x="908" y="2586"/>
                    </a:lnTo>
                    <a:lnTo>
                      <a:pt x="970" y="2728"/>
                    </a:lnTo>
                    <a:lnTo>
                      <a:pt x="1032" y="2870"/>
                    </a:lnTo>
                    <a:lnTo>
                      <a:pt x="1095" y="3011"/>
                    </a:lnTo>
                    <a:lnTo>
                      <a:pt x="1160" y="3153"/>
                    </a:lnTo>
                    <a:lnTo>
                      <a:pt x="1225" y="3295"/>
                    </a:lnTo>
                    <a:lnTo>
                      <a:pt x="1292" y="3437"/>
                    </a:lnTo>
                    <a:lnTo>
                      <a:pt x="1359" y="3577"/>
                    </a:lnTo>
                    <a:lnTo>
                      <a:pt x="1428" y="3718"/>
                    </a:lnTo>
                    <a:lnTo>
                      <a:pt x="1497" y="3858"/>
                    </a:lnTo>
                    <a:lnTo>
                      <a:pt x="1567" y="3999"/>
                    </a:lnTo>
                    <a:lnTo>
                      <a:pt x="1639" y="4138"/>
                    </a:lnTo>
                    <a:lnTo>
                      <a:pt x="1711" y="4277"/>
                    </a:lnTo>
                    <a:lnTo>
                      <a:pt x="1784" y="4416"/>
                    </a:lnTo>
                    <a:lnTo>
                      <a:pt x="1857" y="4277"/>
                    </a:lnTo>
                    <a:lnTo>
                      <a:pt x="1929" y="4138"/>
                    </a:lnTo>
                    <a:lnTo>
                      <a:pt x="2001" y="3999"/>
                    </a:lnTo>
                    <a:lnTo>
                      <a:pt x="2071" y="3858"/>
                    </a:lnTo>
                    <a:lnTo>
                      <a:pt x="2140" y="3718"/>
                    </a:lnTo>
                    <a:lnTo>
                      <a:pt x="2208" y="3577"/>
                    </a:lnTo>
                    <a:lnTo>
                      <a:pt x="2276" y="3437"/>
                    </a:lnTo>
                    <a:lnTo>
                      <a:pt x="2343" y="3295"/>
                    </a:lnTo>
                    <a:lnTo>
                      <a:pt x="2408" y="3153"/>
                    </a:lnTo>
                    <a:lnTo>
                      <a:pt x="2473" y="3011"/>
                    </a:lnTo>
                    <a:lnTo>
                      <a:pt x="2536" y="2870"/>
                    </a:lnTo>
                    <a:lnTo>
                      <a:pt x="2598" y="2728"/>
                    </a:lnTo>
                    <a:lnTo>
                      <a:pt x="2660" y="2586"/>
                    </a:lnTo>
                    <a:lnTo>
                      <a:pt x="2719" y="2445"/>
                    </a:lnTo>
                    <a:lnTo>
                      <a:pt x="2778" y="2304"/>
                    </a:lnTo>
                    <a:lnTo>
                      <a:pt x="2836" y="2163"/>
                    </a:lnTo>
                    <a:lnTo>
                      <a:pt x="2892" y="2022"/>
                    </a:lnTo>
                    <a:lnTo>
                      <a:pt x="2948" y="1882"/>
                    </a:lnTo>
                    <a:lnTo>
                      <a:pt x="3002" y="1742"/>
                    </a:lnTo>
                    <a:lnTo>
                      <a:pt x="3054" y="1603"/>
                    </a:lnTo>
                    <a:lnTo>
                      <a:pt x="3105" y="1465"/>
                    </a:lnTo>
                    <a:lnTo>
                      <a:pt x="3155" y="1328"/>
                    </a:lnTo>
                    <a:lnTo>
                      <a:pt x="3203" y="1190"/>
                    </a:lnTo>
                    <a:lnTo>
                      <a:pt x="3249" y="1053"/>
                    </a:lnTo>
                    <a:lnTo>
                      <a:pt x="3295" y="918"/>
                    </a:lnTo>
                    <a:lnTo>
                      <a:pt x="3339" y="784"/>
                    </a:lnTo>
                    <a:lnTo>
                      <a:pt x="3381" y="650"/>
                    </a:lnTo>
                    <a:lnTo>
                      <a:pt x="3422" y="517"/>
                    </a:lnTo>
                    <a:lnTo>
                      <a:pt x="3461" y="386"/>
                    </a:lnTo>
                    <a:lnTo>
                      <a:pt x="3498" y="256"/>
                    </a:lnTo>
                    <a:lnTo>
                      <a:pt x="3534" y="128"/>
                    </a:lnTo>
                    <a:lnTo>
                      <a:pt x="3568" y="0"/>
                    </a:lnTo>
                    <a:lnTo>
                      <a:pt x="0"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grpSp>
        <p:grpSp>
          <p:nvGrpSpPr>
            <p:cNvPr id="90" name="组合 128"/>
            <p:cNvGrpSpPr/>
            <p:nvPr/>
          </p:nvGrpSpPr>
          <p:grpSpPr>
            <a:xfrm>
              <a:off x="467859" y="3416260"/>
              <a:ext cx="268838" cy="357762"/>
              <a:chOff x="3700535" y="850900"/>
              <a:chExt cx="414265" cy="576263"/>
            </a:xfrm>
          </p:grpSpPr>
          <p:pic>
            <p:nvPicPr>
              <p:cNvPr id="144"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45"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1" name="组合 129"/>
            <p:cNvGrpSpPr/>
            <p:nvPr/>
          </p:nvGrpSpPr>
          <p:grpSpPr>
            <a:xfrm>
              <a:off x="890245" y="3416260"/>
              <a:ext cx="268838" cy="357762"/>
              <a:chOff x="3700535" y="850900"/>
              <a:chExt cx="414265" cy="576263"/>
            </a:xfrm>
          </p:grpSpPr>
          <p:pic>
            <p:nvPicPr>
              <p:cNvPr id="142"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43"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2" name="组合 137"/>
            <p:cNvGrpSpPr/>
            <p:nvPr/>
          </p:nvGrpSpPr>
          <p:grpSpPr>
            <a:xfrm>
              <a:off x="1312631" y="3416260"/>
              <a:ext cx="268838" cy="357762"/>
              <a:chOff x="3700535" y="850900"/>
              <a:chExt cx="414265" cy="576263"/>
            </a:xfrm>
          </p:grpSpPr>
          <p:pic>
            <p:nvPicPr>
              <p:cNvPr id="140"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41"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3" name="组合 140"/>
            <p:cNvGrpSpPr/>
            <p:nvPr/>
          </p:nvGrpSpPr>
          <p:grpSpPr>
            <a:xfrm>
              <a:off x="1735016" y="3416260"/>
              <a:ext cx="268838" cy="357762"/>
              <a:chOff x="3700535" y="850900"/>
              <a:chExt cx="414265" cy="576263"/>
            </a:xfrm>
          </p:grpSpPr>
          <p:pic>
            <p:nvPicPr>
              <p:cNvPr id="138"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39"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4" name="组合 144"/>
            <p:cNvGrpSpPr/>
            <p:nvPr/>
          </p:nvGrpSpPr>
          <p:grpSpPr>
            <a:xfrm>
              <a:off x="2157402" y="3416260"/>
              <a:ext cx="268838" cy="357762"/>
              <a:chOff x="3700535" y="850900"/>
              <a:chExt cx="414265" cy="576263"/>
            </a:xfrm>
          </p:grpSpPr>
          <p:pic>
            <p:nvPicPr>
              <p:cNvPr id="136"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37"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5" name="组合 147"/>
            <p:cNvGrpSpPr/>
            <p:nvPr/>
          </p:nvGrpSpPr>
          <p:grpSpPr>
            <a:xfrm>
              <a:off x="2554512" y="3424145"/>
              <a:ext cx="268838" cy="357762"/>
              <a:chOff x="3700535" y="850900"/>
              <a:chExt cx="414265" cy="576263"/>
            </a:xfrm>
          </p:grpSpPr>
          <p:pic>
            <p:nvPicPr>
              <p:cNvPr id="134"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35"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6" name="组合 155"/>
            <p:cNvGrpSpPr/>
            <p:nvPr/>
          </p:nvGrpSpPr>
          <p:grpSpPr>
            <a:xfrm>
              <a:off x="3074289" y="3424145"/>
              <a:ext cx="268838" cy="357762"/>
              <a:chOff x="3700535" y="850900"/>
              <a:chExt cx="414265" cy="576263"/>
            </a:xfrm>
          </p:grpSpPr>
          <p:pic>
            <p:nvPicPr>
              <p:cNvPr id="132"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33"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7" name="组合 158"/>
            <p:cNvGrpSpPr/>
            <p:nvPr/>
          </p:nvGrpSpPr>
          <p:grpSpPr>
            <a:xfrm>
              <a:off x="3496675" y="3424145"/>
              <a:ext cx="268838" cy="357762"/>
              <a:chOff x="3700535" y="850900"/>
              <a:chExt cx="414265" cy="576263"/>
            </a:xfrm>
          </p:grpSpPr>
          <p:pic>
            <p:nvPicPr>
              <p:cNvPr id="130"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31"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8" name="组合 161"/>
            <p:cNvGrpSpPr/>
            <p:nvPr/>
          </p:nvGrpSpPr>
          <p:grpSpPr>
            <a:xfrm>
              <a:off x="3919061" y="3424145"/>
              <a:ext cx="268838" cy="357762"/>
              <a:chOff x="3700535" y="850900"/>
              <a:chExt cx="414265" cy="576263"/>
            </a:xfrm>
          </p:grpSpPr>
          <p:pic>
            <p:nvPicPr>
              <p:cNvPr id="128"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29"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99" name="组合 164"/>
            <p:cNvGrpSpPr/>
            <p:nvPr/>
          </p:nvGrpSpPr>
          <p:grpSpPr>
            <a:xfrm>
              <a:off x="4341446" y="3424145"/>
              <a:ext cx="268838" cy="357762"/>
              <a:chOff x="3700535" y="850900"/>
              <a:chExt cx="414265" cy="576263"/>
            </a:xfrm>
          </p:grpSpPr>
          <p:pic>
            <p:nvPicPr>
              <p:cNvPr id="126"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127"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00" name="组合 98"/>
            <p:cNvGrpSpPr/>
            <p:nvPr/>
          </p:nvGrpSpPr>
          <p:grpSpPr>
            <a:xfrm>
              <a:off x="1310029" y="3818318"/>
              <a:ext cx="730623" cy="370574"/>
              <a:chOff x="520700" y="3873500"/>
              <a:chExt cx="3187700" cy="596900"/>
            </a:xfrm>
          </p:grpSpPr>
          <p:pic>
            <p:nvPicPr>
              <p:cNvPr id="124"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125"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01" name="组合 101"/>
            <p:cNvGrpSpPr/>
            <p:nvPr/>
          </p:nvGrpSpPr>
          <p:grpSpPr>
            <a:xfrm>
              <a:off x="3939605" y="3810488"/>
              <a:ext cx="730623" cy="370574"/>
              <a:chOff x="520700" y="3873500"/>
              <a:chExt cx="3187700" cy="596900"/>
            </a:xfrm>
          </p:grpSpPr>
          <p:pic>
            <p:nvPicPr>
              <p:cNvPr id="122"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123"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02" name="组合 104"/>
            <p:cNvGrpSpPr/>
            <p:nvPr/>
          </p:nvGrpSpPr>
          <p:grpSpPr>
            <a:xfrm>
              <a:off x="3076065" y="3818318"/>
              <a:ext cx="730623" cy="370574"/>
              <a:chOff x="520700" y="3873500"/>
              <a:chExt cx="3187700" cy="596900"/>
            </a:xfrm>
          </p:grpSpPr>
          <p:pic>
            <p:nvPicPr>
              <p:cNvPr id="120"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121"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03" name="组合 107"/>
            <p:cNvGrpSpPr/>
            <p:nvPr/>
          </p:nvGrpSpPr>
          <p:grpSpPr>
            <a:xfrm>
              <a:off x="2154090" y="3818318"/>
              <a:ext cx="730623" cy="370574"/>
              <a:chOff x="520700" y="3873500"/>
              <a:chExt cx="3187700" cy="596900"/>
            </a:xfrm>
          </p:grpSpPr>
          <p:pic>
            <p:nvPicPr>
              <p:cNvPr id="118"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119"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04" name="Group 102"/>
            <p:cNvGrpSpPr>
              <a:grpSpLocks/>
            </p:cNvGrpSpPr>
            <p:nvPr/>
          </p:nvGrpSpPr>
          <p:grpSpPr bwMode="auto">
            <a:xfrm>
              <a:off x="464530" y="4217705"/>
              <a:ext cx="2407197" cy="433634"/>
              <a:chOff x="1343" y="912"/>
              <a:chExt cx="878" cy="583"/>
            </a:xfrm>
          </p:grpSpPr>
          <p:sp>
            <p:nvSpPr>
              <p:cNvPr id="113" name="Rectangle 103"/>
              <p:cNvSpPr>
                <a:spLocks noChangeArrowheads="1"/>
              </p:cNvSpPr>
              <p:nvPr/>
            </p:nvSpPr>
            <p:spPr bwMode="auto">
              <a:xfrm>
                <a:off x="1344" y="912"/>
                <a:ext cx="864" cy="573"/>
              </a:xfrm>
              <a:prstGeom prst="rect">
                <a:avLst/>
              </a:prstGeom>
              <a:solidFill>
                <a:srgbClr val="FFEFAD"/>
              </a:solidFill>
              <a:ln w="28575">
                <a:noFill/>
                <a:miter lim="800000"/>
                <a:headEnd/>
                <a:tailEnd/>
              </a:ln>
              <a:effectLst/>
            </p:spPr>
            <p:txBody>
              <a:bodyPr anchor="ctr"/>
              <a:lstStyle/>
              <a:p>
                <a:endParaRPr lang="zh-CN" altLang="en-US" sz="1000">
                  <a:latin typeface="Arial Narrow" pitchFamily="34" charset="0"/>
                </a:endParaRPr>
              </a:p>
            </p:txBody>
          </p:sp>
          <p:sp>
            <p:nvSpPr>
              <p:cNvPr id="114" name="Rectangle 104"/>
              <p:cNvSpPr>
                <a:spLocks noChangeArrowheads="1"/>
              </p:cNvSpPr>
              <p:nvPr/>
            </p:nvSpPr>
            <p:spPr bwMode="auto">
              <a:xfrm>
                <a:off x="1343" y="912"/>
                <a:ext cx="47" cy="581"/>
              </a:xfrm>
              <a:prstGeom prst="rect">
                <a:avLst/>
              </a:prstGeom>
              <a:gradFill rotWithShape="0">
                <a:gsLst>
                  <a:gs pos="0">
                    <a:srgbClr val="FFFFCC"/>
                  </a:gs>
                  <a:gs pos="100000">
                    <a:srgbClr val="FFEFAD"/>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15" name="Rectangle 105"/>
              <p:cNvSpPr>
                <a:spLocks noChangeArrowheads="1"/>
              </p:cNvSpPr>
              <p:nvPr/>
            </p:nvSpPr>
            <p:spPr bwMode="auto">
              <a:xfrm>
                <a:off x="2173" y="912"/>
                <a:ext cx="47" cy="581"/>
              </a:xfrm>
              <a:prstGeom prst="rect">
                <a:avLst/>
              </a:prstGeom>
              <a:gradFill rotWithShape="0">
                <a:gsLst>
                  <a:gs pos="0">
                    <a:srgbClr val="FFEFAD"/>
                  </a:gs>
                  <a:gs pos="100000">
                    <a:srgbClr val="FFEFAD">
                      <a:gamma/>
                      <a:shade val="26275"/>
                      <a:invGamma/>
                    </a:srgbClr>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16" name="AutoShape 106"/>
              <p:cNvSpPr>
                <a:spLocks noChangeArrowheads="1"/>
              </p:cNvSpPr>
              <p:nvPr/>
            </p:nvSpPr>
            <p:spPr bwMode="auto">
              <a:xfrm>
                <a:off x="1348" y="912"/>
                <a:ext cx="869" cy="48"/>
              </a:xfrm>
              <a:custGeom>
                <a:avLst/>
                <a:gdLst>
                  <a:gd name="G0" fmla="+- 696 0 0"/>
                  <a:gd name="G1" fmla="+- 21600 0 696"/>
                  <a:gd name="G2" fmla="*/ 696 1 2"/>
                  <a:gd name="G3" fmla="+- 21600 0 G2"/>
                  <a:gd name="G4" fmla="+/ 696 21600 2"/>
                  <a:gd name="G5" fmla="+/ G1 0 2"/>
                  <a:gd name="G6" fmla="*/ 21600 21600 696"/>
                  <a:gd name="G7" fmla="*/ G6 1 2"/>
                  <a:gd name="G8" fmla="+- 21600 0 G7"/>
                  <a:gd name="G9" fmla="*/ 21600 1 2"/>
                  <a:gd name="G10" fmla="+- 696 0 G9"/>
                  <a:gd name="G11" fmla="?: G10 G8 0"/>
                  <a:gd name="G12" fmla="?: G10 G7 21600"/>
                  <a:gd name="T0" fmla="*/ 21252 w 21600"/>
                  <a:gd name="T1" fmla="*/ 10800 h 21600"/>
                  <a:gd name="T2" fmla="*/ 10800 w 21600"/>
                  <a:gd name="T3" fmla="*/ 21600 h 21600"/>
                  <a:gd name="T4" fmla="*/ 348 w 21600"/>
                  <a:gd name="T5" fmla="*/ 10800 h 21600"/>
                  <a:gd name="T6" fmla="*/ 10800 w 21600"/>
                  <a:gd name="T7" fmla="*/ 0 h 21600"/>
                  <a:gd name="T8" fmla="*/ 2148 w 21600"/>
                  <a:gd name="T9" fmla="*/ 2148 h 21600"/>
                  <a:gd name="T10" fmla="*/ 19452 w 21600"/>
                  <a:gd name="T11" fmla="*/ 19452 h 21600"/>
                </a:gdLst>
                <a:ahLst/>
                <a:cxnLst>
                  <a:cxn ang="0">
                    <a:pos x="T0" y="T1"/>
                  </a:cxn>
                  <a:cxn ang="0">
                    <a:pos x="T2" y="T3"/>
                  </a:cxn>
                  <a:cxn ang="0">
                    <a:pos x="T4" y="T5"/>
                  </a:cxn>
                  <a:cxn ang="0">
                    <a:pos x="T6" y="T7"/>
                  </a:cxn>
                </a:cxnLst>
                <a:rect l="T8" t="T9" r="T10" b="T11"/>
                <a:pathLst>
                  <a:path w="21600" h="21600">
                    <a:moveTo>
                      <a:pt x="0" y="0"/>
                    </a:moveTo>
                    <a:lnTo>
                      <a:pt x="696" y="21600"/>
                    </a:lnTo>
                    <a:lnTo>
                      <a:pt x="20904" y="21600"/>
                    </a:lnTo>
                    <a:lnTo>
                      <a:pt x="21600" y="0"/>
                    </a:lnTo>
                    <a:close/>
                  </a:path>
                </a:pathLst>
              </a:custGeom>
              <a:gradFill rotWithShape="0">
                <a:gsLst>
                  <a:gs pos="0">
                    <a:srgbClr val="FFFFCC"/>
                  </a:gs>
                  <a:gs pos="100000">
                    <a:srgbClr val="FFEFAD"/>
                  </a:gs>
                </a:gsLst>
                <a:lin ang="5400000" scaled="1"/>
              </a:gradFill>
              <a:ln w="9525">
                <a:noFill/>
                <a:miter lim="800000"/>
                <a:headEnd/>
                <a:tailEnd/>
              </a:ln>
              <a:effectLst/>
            </p:spPr>
            <p:txBody>
              <a:bodyPr anchor="ctr"/>
              <a:lstStyle/>
              <a:p>
                <a:endParaRPr lang="zh-CN" altLang="en-US" sz="1000">
                  <a:latin typeface="Arial Narrow" pitchFamily="34" charset="0"/>
                </a:endParaRPr>
              </a:p>
            </p:txBody>
          </p:sp>
          <p:sp>
            <p:nvSpPr>
              <p:cNvPr id="117" name="AutoShape 107"/>
              <p:cNvSpPr>
                <a:spLocks noChangeArrowheads="1"/>
              </p:cNvSpPr>
              <p:nvPr/>
            </p:nvSpPr>
            <p:spPr bwMode="auto">
              <a:xfrm flipV="1">
                <a:off x="1344" y="1448"/>
                <a:ext cx="877" cy="47"/>
              </a:xfrm>
              <a:custGeom>
                <a:avLst/>
                <a:gdLst>
                  <a:gd name="G0" fmla="+- 1489 0 0"/>
                  <a:gd name="G1" fmla="+- 21600 0 1489"/>
                  <a:gd name="G2" fmla="*/ 1489 1 2"/>
                  <a:gd name="G3" fmla="+- 21600 0 G2"/>
                  <a:gd name="G4" fmla="+/ 1489 21600 2"/>
                  <a:gd name="G5" fmla="+/ G1 0 2"/>
                  <a:gd name="G6" fmla="*/ 21600 21600 1489"/>
                  <a:gd name="G7" fmla="*/ G6 1 2"/>
                  <a:gd name="G8" fmla="+- 21600 0 G7"/>
                  <a:gd name="G9" fmla="*/ 21600 1 2"/>
                  <a:gd name="G10" fmla="+- 1489 0 G9"/>
                  <a:gd name="G11" fmla="?: G10 G8 0"/>
                  <a:gd name="G12" fmla="?: G10 G7 21600"/>
                  <a:gd name="T0" fmla="*/ 20855 w 21600"/>
                  <a:gd name="T1" fmla="*/ 10800 h 21600"/>
                  <a:gd name="T2" fmla="*/ 10800 w 21600"/>
                  <a:gd name="T3" fmla="*/ 21600 h 21600"/>
                  <a:gd name="T4" fmla="*/ 745 w 21600"/>
                  <a:gd name="T5" fmla="*/ 10800 h 21600"/>
                  <a:gd name="T6" fmla="*/ 10800 w 21600"/>
                  <a:gd name="T7" fmla="*/ 0 h 21600"/>
                  <a:gd name="T8" fmla="*/ 2545 w 21600"/>
                  <a:gd name="T9" fmla="*/ 2545 h 21600"/>
                  <a:gd name="T10" fmla="*/ 19055 w 21600"/>
                  <a:gd name="T11" fmla="*/ 19055 h 21600"/>
                </a:gdLst>
                <a:ahLst/>
                <a:cxnLst>
                  <a:cxn ang="0">
                    <a:pos x="T0" y="T1"/>
                  </a:cxn>
                  <a:cxn ang="0">
                    <a:pos x="T2" y="T3"/>
                  </a:cxn>
                  <a:cxn ang="0">
                    <a:pos x="T4" y="T5"/>
                  </a:cxn>
                  <a:cxn ang="0">
                    <a:pos x="T6" y="T7"/>
                  </a:cxn>
                </a:cxnLst>
                <a:rect l="T8" t="T9" r="T10" b="T11"/>
                <a:pathLst>
                  <a:path w="21600" h="21600">
                    <a:moveTo>
                      <a:pt x="0" y="0"/>
                    </a:moveTo>
                    <a:lnTo>
                      <a:pt x="1489" y="21600"/>
                    </a:lnTo>
                    <a:lnTo>
                      <a:pt x="20111" y="21600"/>
                    </a:lnTo>
                    <a:lnTo>
                      <a:pt x="21600" y="0"/>
                    </a:lnTo>
                    <a:close/>
                  </a:path>
                </a:pathLst>
              </a:custGeom>
              <a:gradFill rotWithShape="0">
                <a:gsLst>
                  <a:gs pos="0">
                    <a:srgbClr val="FFEFAD"/>
                  </a:gs>
                  <a:gs pos="100000">
                    <a:srgbClr val="FFEFAD">
                      <a:gamma/>
                      <a:shade val="25882"/>
                      <a:invGamma/>
                    </a:srgbClr>
                  </a:gs>
                </a:gsLst>
                <a:lin ang="5400000" scaled="1"/>
              </a:gradFill>
              <a:ln w="9525">
                <a:noFill/>
                <a:miter lim="800000"/>
                <a:headEnd/>
                <a:tailEnd/>
              </a:ln>
              <a:effectLst/>
            </p:spPr>
            <p:txBody>
              <a:bodyPr anchor="ctr"/>
              <a:lstStyle/>
              <a:p>
                <a:endParaRPr lang="zh-CN" altLang="en-US" sz="1000">
                  <a:latin typeface="Arial Narrow" pitchFamily="34" charset="0"/>
                </a:endParaRPr>
              </a:p>
            </p:txBody>
          </p:sp>
        </p:grpSp>
        <p:sp>
          <p:nvSpPr>
            <p:cNvPr id="105" name="Rectangle 254"/>
            <p:cNvSpPr>
              <a:spLocks noChangeArrowheads="1"/>
            </p:cNvSpPr>
            <p:nvPr/>
          </p:nvSpPr>
          <p:spPr bwMode="auto">
            <a:xfrm>
              <a:off x="1227515" y="4295809"/>
              <a:ext cx="260596" cy="241664"/>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SAN</a:t>
              </a:r>
              <a:endParaRPr lang="en-US" altLang="zh-CN" sz="800" dirty="0">
                <a:latin typeface="Arial Narrow" pitchFamily="34" charset="0"/>
                <a:ea typeface="微软雅黑" pitchFamily="34" charset="-122"/>
              </a:endParaRPr>
            </a:p>
          </p:txBody>
        </p:sp>
        <p:grpSp>
          <p:nvGrpSpPr>
            <p:cNvPr id="106" name="Group 102"/>
            <p:cNvGrpSpPr>
              <a:grpSpLocks/>
            </p:cNvGrpSpPr>
            <p:nvPr/>
          </p:nvGrpSpPr>
          <p:grpSpPr bwMode="auto">
            <a:xfrm>
              <a:off x="3089509" y="4233368"/>
              <a:ext cx="1561239" cy="433634"/>
              <a:chOff x="1333" y="912"/>
              <a:chExt cx="888" cy="583"/>
            </a:xfrm>
          </p:grpSpPr>
          <p:sp>
            <p:nvSpPr>
              <p:cNvPr id="108" name="Rectangle 103"/>
              <p:cNvSpPr>
                <a:spLocks noChangeArrowheads="1"/>
              </p:cNvSpPr>
              <p:nvPr/>
            </p:nvSpPr>
            <p:spPr bwMode="auto">
              <a:xfrm>
                <a:off x="1333" y="912"/>
                <a:ext cx="864" cy="573"/>
              </a:xfrm>
              <a:prstGeom prst="rect">
                <a:avLst/>
              </a:prstGeom>
              <a:solidFill>
                <a:srgbClr val="FFEFAD"/>
              </a:solidFill>
              <a:ln w="28575">
                <a:noFill/>
                <a:miter lim="800000"/>
                <a:headEnd/>
                <a:tailEnd/>
              </a:ln>
              <a:effectLst/>
            </p:spPr>
            <p:txBody>
              <a:bodyPr anchor="ctr"/>
              <a:lstStyle/>
              <a:p>
                <a:endParaRPr lang="zh-CN" altLang="en-US" sz="1000">
                  <a:latin typeface="Arial Narrow" pitchFamily="34" charset="0"/>
                </a:endParaRPr>
              </a:p>
            </p:txBody>
          </p:sp>
          <p:sp>
            <p:nvSpPr>
              <p:cNvPr id="109" name="Rectangle 104"/>
              <p:cNvSpPr>
                <a:spLocks noChangeArrowheads="1"/>
              </p:cNvSpPr>
              <p:nvPr/>
            </p:nvSpPr>
            <p:spPr bwMode="auto">
              <a:xfrm>
                <a:off x="1343" y="912"/>
                <a:ext cx="47" cy="581"/>
              </a:xfrm>
              <a:prstGeom prst="rect">
                <a:avLst/>
              </a:prstGeom>
              <a:gradFill rotWithShape="0">
                <a:gsLst>
                  <a:gs pos="0">
                    <a:srgbClr val="FFFFCC"/>
                  </a:gs>
                  <a:gs pos="100000">
                    <a:srgbClr val="FFEFAD"/>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10" name="Rectangle 105"/>
              <p:cNvSpPr>
                <a:spLocks noChangeArrowheads="1"/>
              </p:cNvSpPr>
              <p:nvPr/>
            </p:nvSpPr>
            <p:spPr bwMode="auto">
              <a:xfrm>
                <a:off x="2173" y="912"/>
                <a:ext cx="47" cy="581"/>
              </a:xfrm>
              <a:prstGeom prst="rect">
                <a:avLst/>
              </a:prstGeom>
              <a:gradFill rotWithShape="0">
                <a:gsLst>
                  <a:gs pos="0">
                    <a:srgbClr val="FFEFAD"/>
                  </a:gs>
                  <a:gs pos="100000">
                    <a:srgbClr val="FFEFAD">
                      <a:gamma/>
                      <a:shade val="26275"/>
                      <a:invGamma/>
                    </a:srgbClr>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11" name="AutoShape 106"/>
              <p:cNvSpPr>
                <a:spLocks noChangeArrowheads="1"/>
              </p:cNvSpPr>
              <p:nvPr/>
            </p:nvSpPr>
            <p:spPr bwMode="auto">
              <a:xfrm>
                <a:off x="1348" y="912"/>
                <a:ext cx="869" cy="48"/>
              </a:xfrm>
              <a:custGeom>
                <a:avLst/>
                <a:gdLst>
                  <a:gd name="G0" fmla="+- 696 0 0"/>
                  <a:gd name="G1" fmla="+- 21600 0 696"/>
                  <a:gd name="G2" fmla="*/ 696 1 2"/>
                  <a:gd name="G3" fmla="+- 21600 0 G2"/>
                  <a:gd name="G4" fmla="+/ 696 21600 2"/>
                  <a:gd name="G5" fmla="+/ G1 0 2"/>
                  <a:gd name="G6" fmla="*/ 21600 21600 696"/>
                  <a:gd name="G7" fmla="*/ G6 1 2"/>
                  <a:gd name="G8" fmla="+- 21600 0 G7"/>
                  <a:gd name="G9" fmla="*/ 21600 1 2"/>
                  <a:gd name="G10" fmla="+- 696 0 G9"/>
                  <a:gd name="G11" fmla="?: G10 G8 0"/>
                  <a:gd name="G12" fmla="?: G10 G7 21600"/>
                  <a:gd name="T0" fmla="*/ 21252 w 21600"/>
                  <a:gd name="T1" fmla="*/ 10800 h 21600"/>
                  <a:gd name="T2" fmla="*/ 10800 w 21600"/>
                  <a:gd name="T3" fmla="*/ 21600 h 21600"/>
                  <a:gd name="T4" fmla="*/ 348 w 21600"/>
                  <a:gd name="T5" fmla="*/ 10800 h 21600"/>
                  <a:gd name="T6" fmla="*/ 10800 w 21600"/>
                  <a:gd name="T7" fmla="*/ 0 h 21600"/>
                  <a:gd name="T8" fmla="*/ 2148 w 21600"/>
                  <a:gd name="T9" fmla="*/ 2148 h 21600"/>
                  <a:gd name="T10" fmla="*/ 19452 w 21600"/>
                  <a:gd name="T11" fmla="*/ 19452 h 21600"/>
                </a:gdLst>
                <a:ahLst/>
                <a:cxnLst>
                  <a:cxn ang="0">
                    <a:pos x="T0" y="T1"/>
                  </a:cxn>
                  <a:cxn ang="0">
                    <a:pos x="T2" y="T3"/>
                  </a:cxn>
                  <a:cxn ang="0">
                    <a:pos x="T4" y="T5"/>
                  </a:cxn>
                  <a:cxn ang="0">
                    <a:pos x="T6" y="T7"/>
                  </a:cxn>
                </a:cxnLst>
                <a:rect l="T8" t="T9" r="T10" b="T11"/>
                <a:pathLst>
                  <a:path w="21600" h="21600">
                    <a:moveTo>
                      <a:pt x="0" y="0"/>
                    </a:moveTo>
                    <a:lnTo>
                      <a:pt x="696" y="21600"/>
                    </a:lnTo>
                    <a:lnTo>
                      <a:pt x="20904" y="21600"/>
                    </a:lnTo>
                    <a:lnTo>
                      <a:pt x="21600" y="0"/>
                    </a:lnTo>
                    <a:close/>
                  </a:path>
                </a:pathLst>
              </a:custGeom>
              <a:gradFill rotWithShape="0">
                <a:gsLst>
                  <a:gs pos="0">
                    <a:srgbClr val="FFFFCC"/>
                  </a:gs>
                  <a:gs pos="100000">
                    <a:srgbClr val="FFEFAD"/>
                  </a:gs>
                </a:gsLst>
                <a:lin ang="5400000" scaled="1"/>
              </a:gradFill>
              <a:ln w="9525">
                <a:noFill/>
                <a:miter lim="800000"/>
                <a:headEnd/>
                <a:tailEnd/>
              </a:ln>
              <a:effectLst/>
            </p:spPr>
            <p:txBody>
              <a:bodyPr anchor="ctr"/>
              <a:lstStyle/>
              <a:p>
                <a:endParaRPr lang="zh-CN" altLang="en-US" sz="1000">
                  <a:latin typeface="Arial Narrow" pitchFamily="34" charset="0"/>
                </a:endParaRPr>
              </a:p>
            </p:txBody>
          </p:sp>
          <p:sp>
            <p:nvSpPr>
              <p:cNvPr id="112" name="AutoShape 107"/>
              <p:cNvSpPr>
                <a:spLocks noChangeArrowheads="1"/>
              </p:cNvSpPr>
              <p:nvPr/>
            </p:nvSpPr>
            <p:spPr bwMode="auto">
              <a:xfrm flipV="1">
                <a:off x="1344" y="1448"/>
                <a:ext cx="877" cy="47"/>
              </a:xfrm>
              <a:custGeom>
                <a:avLst/>
                <a:gdLst>
                  <a:gd name="G0" fmla="+- 1489 0 0"/>
                  <a:gd name="G1" fmla="+- 21600 0 1489"/>
                  <a:gd name="G2" fmla="*/ 1489 1 2"/>
                  <a:gd name="G3" fmla="+- 21600 0 G2"/>
                  <a:gd name="G4" fmla="+/ 1489 21600 2"/>
                  <a:gd name="G5" fmla="+/ G1 0 2"/>
                  <a:gd name="G6" fmla="*/ 21600 21600 1489"/>
                  <a:gd name="G7" fmla="*/ G6 1 2"/>
                  <a:gd name="G8" fmla="+- 21600 0 G7"/>
                  <a:gd name="G9" fmla="*/ 21600 1 2"/>
                  <a:gd name="G10" fmla="+- 1489 0 G9"/>
                  <a:gd name="G11" fmla="?: G10 G8 0"/>
                  <a:gd name="G12" fmla="?: G10 G7 21600"/>
                  <a:gd name="T0" fmla="*/ 20855 w 21600"/>
                  <a:gd name="T1" fmla="*/ 10800 h 21600"/>
                  <a:gd name="T2" fmla="*/ 10800 w 21600"/>
                  <a:gd name="T3" fmla="*/ 21600 h 21600"/>
                  <a:gd name="T4" fmla="*/ 745 w 21600"/>
                  <a:gd name="T5" fmla="*/ 10800 h 21600"/>
                  <a:gd name="T6" fmla="*/ 10800 w 21600"/>
                  <a:gd name="T7" fmla="*/ 0 h 21600"/>
                  <a:gd name="T8" fmla="*/ 2545 w 21600"/>
                  <a:gd name="T9" fmla="*/ 2545 h 21600"/>
                  <a:gd name="T10" fmla="*/ 19055 w 21600"/>
                  <a:gd name="T11" fmla="*/ 19055 h 21600"/>
                </a:gdLst>
                <a:ahLst/>
                <a:cxnLst>
                  <a:cxn ang="0">
                    <a:pos x="T0" y="T1"/>
                  </a:cxn>
                  <a:cxn ang="0">
                    <a:pos x="T2" y="T3"/>
                  </a:cxn>
                  <a:cxn ang="0">
                    <a:pos x="T4" y="T5"/>
                  </a:cxn>
                  <a:cxn ang="0">
                    <a:pos x="T6" y="T7"/>
                  </a:cxn>
                </a:cxnLst>
                <a:rect l="T8" t="T9" r="T10" b="T11"/>
                <a:pathLst>
                  <a:path w="21600" h="21600">
                    <a:moveTo>
                      <a:pt x="0" y="0"/>
                    </a:moveTo>
                    <a:lnTo>
                      <a:pt x="1489" y="21600"/>
                    </a:lnTo>
                    <a:lnTo>
                      <a:pt x="20111" y="21600"/>
                    </a:lnTo>
                    <a:lnTo>
                      <a:pt x="21600" y="0"/>
                    </a:lnTo>
                    <a:close/>
                  </a:path>
                </a:pathLst>
              </a:custGeom>
              <a:gradFill rotWithShape="0">
                <a:gsLst>
                  <a:gs pos="0">
                    <a:srgbClr val="FFEFAD"/>
                  </a:gs>
                  <a:gs pos="100000">
                    <a:srgbClr val="FFEFAD">
                      <a:gamma/>
                      <a:shade val="25882"/>
                      <a:invGamma/>
                    </a:srgbClr>
                  </a:gs>
                </a:gsLst>
                <a:lin ang="5400000" scaled="1"/>
              </a:gradFill>
              <a:ln w="9525">
                <a:noFill/>
                <a:miter lim="800000"/>
                <a:headEnd/>
                <a:tailEnd/>
              </a:ln>
              <a:effectLst/>
            </p:spPr>
            <p:txBody>
              <a:bodyPr anchor="ctr"/>
              <a:lstStyle/>
              <a:p>
                <a:endParaRPr lang="zh-CN" altLang="en-US" sz="1000">
                  <a:latin typeface="Arial Narrow" pitchFamily="34" charset="0"/>
                </a:endParaRPr>
              </a:p>
            </p:txBody>
          </p:sp>
        </p:grpSp>
        <p:sp>
          <p:nvSpPr>
            <p:cNvPr id="107" name="Rectangle 254"/>
            <p:cNvSpPr>
              <a:spLocks noChangeArrowheads="1"/>
            </p:cNvSpPr>
            <p:nvPr/>
          </p:nvSpPr>
          <p:spPr bwMode="auto">
            <a:xfrm>
              <a:off x="3772683" y="4303640"/>
              <a:ext cx="260596" cy="241664"/>
            </a:xfrm>
            <a:prstGeom prst="rect">
              <a:avLst/>
            </a:prstGeom>
            <a:noFill/>
            <a:ln w="9525" algn="ctr">
              <a:noFill/>
              <a:miter lim="800000"/>
              <a:headEnd/>
              <a:tailEnd/>
            </a:ln>
          </p:spPr>
          <p:txBody>
            <a:bodyPr wrap="none" anchor="ctr"/>
            <a:lstStyle/>
            <a:p>
              <a:pPr algn="ctr" fontAlgn="t"/>
              <a:r>
                <a:rPr lang="zh-CN" altLang="en-US" sz="800" dirty="0" smtClean="0">
                  <a:latin typeface="Arial Narrow" pitchFamily="34" charset="0"/>
                  <a:ea typeface="微软雅黑" pitchFamily="34" charset="-122"/>
                </a:rPr>
                <a:t>本地存储</a:t>
              </a:r>
              <a:endParaRPr lang="en-US" altLang="zh-CN" sz="800" dirty="0">
                <a:latin typeface="Arial Narrow" pitchFamily="34" charset="0"/>
                <a:ea typeface="微软雅黑" pitchFamily="34" charset="-122"/>
              </a:endParaRPr>
            </a:p>
          </p:txBody>
        </p:sp>
      </p:grpSp>
      <p:grpSp>
        <p:nvGrpSpPr>
          <p:cNvPr id="162" name="组合 161"/>
          <p:cNvGrpSpPr/>
          <p:nvPr/>
        </p:nvGrpSpPr>
        <p:grpSpPr>
          <a:xfrm>
            <a:off x="7085651" y="2147481"/>
            <a:ext cx="1806988" cy="1294728"/>
            <a:chOff x="425573" y="2251051"/>
            <a:chExt cx="4324557" cy="2415951"/>
          </a:xfrm>
        </p:grpSpPr>
        <p:grpSp>
          <p:nvGrpSpPr>
            <p:cNvPr id="163" name="Group 140"/>
            <p:cNvGrpSpPr>
              <a:grpSpLocks/>
            </p:cNvGrpSpPr>
            <p:nvPr/>
          </p:nvGrpSpPr>
          <p:grpSpPr bwMode="auto">
            <a:xfrm>
              <a:off x="580873" y="2251051"/>
              <a:ext cx="4169257" cy="459768"/>
              <a:chOff x="4656" y="435"/>
              <a:chExt cx="927" cy="622"/>
            </a:xfrm>
          </p:grpSpPr>
          <p:sp>
            <p:nvSpPr>
              <p:cNvPr id="236" name="Rectangle 141"/>
              <p:cNvSpPr>
                <a:spLocks noChangeArrowheads="1"/>
              </p:cNvSpPr>
              <p:nvPr/>
            </p:nvSpPr>
            <p:spPr bwMode="auto">
              <a:xfrm>
                <a:off x="4668" y="435"/>
                <a:ext cx="915" cy="622"/>
              </a:xfrm>
              <a:prstGeom prst="rect">
                <a:avLst/>
              </a:prstGeom>
              <a:gradFill rotWithShape="0">
                <a:gsLst>
                  <a:gs pos="0">
                    <a:srgbClr val="8DB2DF"/>
                  </a:gs>
                  <a:gs pos="100000">
                    <a:srgbClr val="8DB2DF">
                      <a:gamma/>
                      <a:tint val="96863"/>
                      <a:invGamma/>
                    </a:srgbClr>
                  </a:gs>
                </a:gsLst>
                <a:lin ang="5400000" scaled="1"/>
              </a:gradFill>
              <a:ln w="28575">
                <a:noFill/>
                <a:miter lim="800000"/>
                <a:headEnd/>
                <a:tailEnd/>
              </a:ln>
              <a:effectLst/>
            </p:spPr>
            <p:txBody>
              <a:bodyPr wrap="square" anchor="ctr">
                <a:spAutoFit/>
              </a:bodyPr>
              <a:lstStyle/>
              <a:p>
                <a:endParaRPr lang="zh-CN" altLang="en-US" sz="1000">
                  <a:latin typeface="Arial Narrow" pitchFamily="34" charset="0"/>
                </a:endParaRPr>
              </a:p>
            </p:txBody>
          </p:sp>
          <p:sp>
            <p:nvSpPr>
              <p:cNvPr id="237" name="Rectangle 142"/>
              <p:cNvSpPr>
                <a:spLocks noChangeArrowheads="1"/>
              </p:cNvSpPr>
              <p:nvPr/>
            </p:nvSpPr>
            <p:spPr bwMode="auto">
              <a:xfrm>
                <a:off x="4656" y="470"/>
                <a:ext cx="72" cy="573"/>
              </a:xfrm>
              <a:prstGeom prst="rect">
                <a:avLst/>
              </a:prstGeom>
              <a:gradFill rotWithShape="0">
                <a:gsLst>
                  <a:gs pos="0">
                    <a:srgbClr val="8DB2DF">
                      <a:gamma/>
                      <a:tint val="21176"/>
                      <a:invGamma/>
                    </a:srgbClr>
                  </a:gs>
                  <a:gs pos="100000">
                    <a:srgbClr val="8DB2DF"/>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238" name="Rectangle 143"/>
              <p:cNvSpPr>
                <a:spLocks noChangeArrowheads="1"/>
              </p:cNvSpPr>
              <p:nvPr/>
            </p:nvSpPr>
            <p:spPr bwMode="auto">
              <a:xfrm>
                <a:off x="5520" y="470"/>
                <a:ext cx="63" cy="573"/>
              </a:xfrm>
              <a:prstGeom prst="rect">
                <a:avLst/>
              </a:prstGeom>
              <a:gradFill rotWithShape="0">
                <a:gsLst>
                  <a:gs pos="0">
                    <a:srgbClr val="8DB2DF"/>
                  </a:gs>
                  <a:gs pos="100000">
                    <a:srgbClr val="8DB2DF">
                      <a:gamma/>
                      <a:shade val="46275"/>
                      <a:invGamma/>
                    </a:srgbClr>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239" name="AutoShape 144"/>
              <p:cNvSpPr>
                <a:spLocks noChangeArrowheads="1"/>
              </p:cNvSpPr>
              <p:nvPr/>
            </p:nvSpPr>
            <p:spPr bwMode="auto">
              <a:xfrm>
                <a:off x="4656" y="470"/>
                <a:ext cx="927" cy="48"/>
              </a:xfrm>
              <a:custGeom>
                <a:avLst/>
                <a:gdLst>
                  <a:gd name="G0" fmla="+- 1545 0 0"/>
                  <a:gd name="G1" fmla="+- 21600 0 1545"/>
                  <a:gd name="G2" fmla="*/ 1545 1 2"/>
                  <a:gd name="G3" fmla="+- 21600 0 G2"/>
                  <a:gd name="G4" fmla="+/ 1545 21600 2"/>
                  <a:gd name="G5" fmla="+/ G1 0 2"/>
                  <a:gd name="G6" fmla="*/ 21600 21600 1545"/>
                  <a:gd name="G7" fmla="*/ G6 1 2"/>
                  <a:gd name="G8" fmla="+- 21600 0 G7"/>
                  <a:gd name="G9" fmla="*/ 21600 1 2"/>
                  <a:gd name="G10" fmla="+- 1545 0 G9"/>
                  <a:gd name="G11" fmla="?: G10 G8 0"/>
                  <a:gd name="G12" fmla="?: G10 G7 21600"/>
                  <a:gd name="T0" fmla="*/ 20827 w 21600"/>
                  <a:gd name="T1" fmla="*/ 10800 h 21600"/>
                  <a:gd name="T2" fmla="*/ 10800 w 21600"/>
                  <a:gd name="T3" fmla="*/ 21600 h 21600"/>
                  <a:gd name="T4" fmla="*/ 773 w 21600"/>
                  <a:gd name="T5" fmla="*/ 10800 h 21600"/>
                  <a:gd name="T6" fmla="*/ 10800 w 21600"/>
                  <a:gd name="T7" fmla="*/ 0 h 21600"/>
                  <a:gd name="T8" fmla="*/ 2573 w 21600"/>
                  <a:gd name="T9" fmla="*/ 2573 h 21600"/>
                  <a:gd name="T10" fmla="*/ 19027 w 21600"/>
                  <a:gd name="T11" fmla="*/ 19027 h 21600"/>
                </a:gdLst>
                <a:ahLst/>
                <a:cxnLst>
                  <a:cxn ang="0">
                    <a:pos x="T0" y="T1"/>
                  </a:cxn>
                  <a:cxn ang="0">
                    <a:pos x="T2" y="T3"/>
                  </a:cxn>
                  <a:cxn ang="0">
                    <a:pos x="T4" y="T5"/>
                  </a:cxn>
                  <a:cxn ang="0">
                    <a:pos x="T6" y="T7"/>
                  </a:cxn>
                </a:cxnLst>
                <a:rect l="T8" t="T9" r="T10" b="T11"/>
                <a:pathLst>
                  <a:path w="21600" h="21600">
                    <a:moveTo>
                      <a:pt x="0" y="0"/>
                    </a:moveTo>
                    <a:lnTo>
                      <a:pt x="1545" y="21600"/>
                    </a:lnTo>
                    <a:lnTo>
                      <a:pt x="20055" y="21600"/>
                    </a:lnTo>
                    <a:lnTo>
                      <a:pt x="21600" y="0"/>
                    </a:lnTo>
                    <a:close/>
                  </a:path>
                </a:pathLst>
              </a:custGeom>
              <a:gradFill rotWithShape="0">
                <a:gsLst>
                  <a:gs pos="0">
                    <a:srgbClr val="8DB2DF">
                      <a:gamma/>
                      <a:tint val="11373"/>
                      <a:invGamma/>
                    </a:srgbClr>
                  </a:gs>
                  <a:gs pos="100000">
                    <a:srgbClr val="8DB2DF"/>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240" name="AutoShape 145"/>
              <p:cNvSpPr>
                <a:spLocks noChangeArrowheads="1"/>
              </p:cNvSpPr>
              <p:nvPr/>
            </p:nvSpPr>
            <p:spPr bwMode="auto">
              <a:xfrm flipV="1">
                <a:off x="4656" y="998"/>
                <a:ext cx="922" cy="48"/>
              </a:xfrm>
              <a:custGeom>
                <a:avLst/>
                <a:gdLst>
                  <a:gd name="G0" fmla="+- 1030 0 0"/>
                  <a:gd name="G1" fmla="+- 21600 0 1030"/>
                  <a:gd name="G2" fmla="*/ 1030 1 2"/>
                  <a:gd name="G3" fmla="+- 21600 0 G2"/>
                  <a:gd name="G4" fmla="+/ 1030 21600 2"/>
                  <a:gd name="G5" fmla="+/ G1 0 2"/>
                  <a:gd name="G6" fmla="*/ 21600 21600 1030"/>
                  <a:gd name="G7" fmla="*/ G6 1 2"/>
                  <a:gd name="G8" fmla="+- 21600 0 G7"/>
                  <a:gd name="G9" fmla="*/ 21600 1 2"/>
                  <a:gd name="G10" fmla="+- 1030 0 G9"/>
                  <a:gd name="G11" fmla="?: G10 G8 0"/>
                  <a:gd name="G12" fmla="?: G10 G7 21600"/>
                  <a:gd name="T0" fmla="*/ 21085 w 21600"/>
                  <a:gd name="T1" fmla="*/ 10800 h 21600"/>
                  <a:gd name="T2" fmla="*/ 10800 w 21600"/>
                  <a:gd name="T3" fmla="*/ 21600 h 21600"/>
                  <a:gd name="T4" fmla="*/ 515 w 21600"/>
                  <a:gd name="T5" fmla="*/ 10800 h 21600"/>
                  <a:gd name="T6" fmla="*/ 10800 w 21600"/>
                  <a:gd name="T7" fmla="*/ 0 h 21600"/>
                  <a:gd name="T8" fmla="*/ 2315 w 21600"/>
                  <a:gd name="T9" fmla="*/ 2315 h 21600"/>
                  <a:gd name="T10" fmla="*/ 19285 w 21600"/>
                  <a:gd name="T11" fmla="*/ 19285 h 21600"/>
                </a:gdLst>
                <a:ahLst/>
                <a:cxnLst>
                  <a:cxn ang="0">
                    <a:pos x="T0" y="T1"/>
                  </a:cxn>
                  <a:cxn ang="0">
                    <a:pos x="T2" y="T3"/>
                  </a:cxn>
                  <a:cxn ang="0">
                    <a:pos x="T4" y="T5"/>
                  </a:cxn>
                  <a:cxn ang="0">
                    <a:pos x="T6" y="T7"/>
                  </a:cxn>
                </a:cxnLst>
                <a:rect l="T8" t="T9" r="T10" b="T11"/>
                <a:pathLst>
                  <a:path w="21600" h="21600">
                    <a:moveTo>
                      <a:pt x="0" y="0"/>
                    </a:moveTo>
                    <a:lnTo>
                      <a:pt x="1030" y="21600"/>
                    </a:lnTo>
                    <a:lnTo>
                      <a:pt x="20570" y="21600"/>
                    </a:lnTo>
                    <a:lnTo>
                      <a:pt x="21600" y="0"/>
                    </a:lnTo>
                    <a:close/>
                  </a:path>
                </a:pathLst>
              </a:custGeom>
              <a:gradFill rotWithShape="0">
                <a:gsLst>
                  <a:gs pos="0">
                    <a:srgbClr val="8DB2DF"/>
                  </a:gs>
                  <a:gs pos="100000">
                    <a:srgbClr val="8DB2DF">
                      <a:gamma/>
                      <a:shade val="42745"/>
                      <a:invGamma/>
                    </a:srgbClr>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grpSp>
        <p:grpSp>
          <p:nvGrpSpPr>
            <p:cNvPr id="164" name="Group 140"/>
            <p:cNvGrpSpPr>
              <a:grpSpLocks/>
            </p:cNvGrpSpPr>
            <p:nvPr/>
          </p:nvGrpSpPr>
          <p:grpSpPr bwMode="auto">
            <a:xfrm>
              <a:off x="437092" y="2402314"/>
              <a:ext cx="4169257" cy="495987"/>
              <a:chOff x="4656" y="438"/>
              <a:chExt cx="927" cy="671"/>
            </a:xfrm>
          </p:grpSpPr>
          <p:sp>
            <p:nvSpPr>
              <p:cNvPr id="231" name="Rectangle 141"/>
              <p:cNvSpPr>
                <a:spLocks noChangeArrowheads="1"/>
              </p:cNvSpPr>
              <p:nvPr/>
            </p:nvSpPr>
            <p:spPr bwMode="auto">
              <a:xfrm>
                <a:off x="4668" y="487"/>
                <a:ext cx="915" cy="622"/>
              </a:xfrm>
              <a:prstGeom prst="rect">
                <a:avLst/>
              </a:prstGeom>
              <a:gradFill rotWithShape="0">
                <a:gsLst>
                  <a:gs pos="0">
                    <a:srgbClr val="8DB2DF"/>
                  </a:gs>
                  <a:gs pos="100000">
                    <a:srgbClr val="8DB2DF">
                      <a:gamma/>
                      <a:tint val="96863"/>
                      <a:invGamma/>
                    </a:srgbClr>
                  </a:gs>
                </a:gsLst>
                <a:lin ang="5400000" scaled="1"/>
              </a:gradFill>
              <a:ln w="28575">
                <a:noFill/>
                <a:miter lim="800000"/>
                <a:headEnd/>
                <a:tailEnd/>
              </a:ln>
              <a:effectLst/>
            </p:spPr>
            <p:txBody>
              <a:bodyPr wrap="square" anchor="ctr">
                <a:spAutoFit/>
              </a:bodyPr>
              <a:lstStyle/>
              <a:p>
                <a:endParaRPr lang="zh-CN" altLang="en-US" sz="1000">
                  <a:latin typeface="Arial Narrow" pitchFamily="34" charset="0"/>
                </a:endParaRPr>
              </a:p>
            </p:txBody>
          </p:sp>
          <p:sp>
            <p:nvSpPr>
              <p:cNvPr id="232" name="Rectangle 142"/>
              <p:cNvSpPr>
                <a:spLocks noChangeArrowheads="1"/>
              </p:cNvSpPr>
              <p:nvPr/>
            </p:nvSpPr>
            <p:spPr bwMode="auto">
              <a:xfrm>
                <a:off x="4656" y="470"/>
                <a:ext cx="72" cy="573"/>
              </a:xfrm>
              <a:prstGeom prst="rect">
                <a:avLst/>
              </a:prstGeom>
              <a:gradFill rotWithShape="0">
                <a:gsLst>
                  <a:gs pos="0">
                    <a:srgbClr val="8DB2DF">
                      <a:gamma/>
                      <a:tint val="21176"/>
                      <a:invGamma/>
                    </a:srgbClr>
                  </a:gs>
                  <a:gs pos="100000">
                    <a:srgbClr val="8DB2DF"/>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233" name="Rectangle 143"/>
              <p:cNvSpPr>
                <a:spLocks noChangeArrowheads="1"/>
              </p:cNvSpPr>
              <p:nvPr/>
            </p:nvSpPr>
            <p:spPr bwMode="auto">
              <a:xfrm>
                <a:off x="5520" y="470"/>
                <a:ext cx="63" cy="573"/>
              </a:xfrm>
              <a:prstGeom prst="rect">
                <a:avLst/>
              </a:prstGeom>
              <a:gradFill rotWithShape="0">
                <a:gsLst>
                  <a:gs pos="0">
                    <a:srgbClr val="8DB2DF"/>
                  </a:gs>
                  <a:gs pos="100000">
                    <a:srgbClr val="8DB2DF">
                      <a:gamma/>
                      <a:shade val="46275"/>
                      <a:invGamma/>
                    </a:srgbClr>
                  </a:gs>
                </a:gsLst>
                <a:lin ang="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234" name="AutoShape 144"/>
              <p:cNvSpPr>
                <a:spLocks noChangeArrowheads="1"/>
              </p:cNvSpPr>
              <p:nvPr/>
            </p:nvSpPr>
            <p:spPr bwMode="auto">
              <a:xfrm>
                <a:off x="4656" y="438"/>
                <a:ext cx="927" cy="48"/>
              </a:xfrm>
              <a:custGeom>
                <a:avLst/>
                <a:gdLst>
                  <a:gd name="G0" fmla="+- 1545 0 0"/>
                  <a:gd name="G1" fmla="+- 21600 0 1545"/>
                  <a:gd name="G2" fmla="*/ 1545 1 2"/>
                  <a:gd name="G3" fmla="+- 21600 0 G2"/>
                  <a:gd name="G4" fmla="+/ 1545 21600 2"/>
                  <a:gd name="G5" fmla="+/ G1 0 2"/>
                  <a:gd name="G6" fmla="*/ 21600 21600 1545"/>
                  <a:gd name="G7" fmla="*/ G6 1 2"/>
                  <a:gd name="G8" fmla="+- 21600 0 G7"/>
                  <a:gd name="G9" fmla="*/ 21600 1 2"/>
                  <a:gd name="G10" fmla="+- 1545 0 G9"/>
                  <a:gd name="G11" fmla="?: G10 G8 0"/>
                  <a:gd name="G12" fmla="?: G10 G7 21600"/>
                  <a:gd name="T0" fmla="*/ 20827 w 21600"/>
                  <a:gd name="T1" fmla="*/ 10800 h 21600"/>
                  <a:gd name="T2" fmla="*/ 10800 w 21600"/>
                  <a:gd name="T3" fmla="*/ 21600 h 21600"/>
                  <a:gd name="T4" fmla="*/ 773 w 21600"/>
                  <a:gd name="T5" fmla="*/ 10800 h 21600"/>
                  <a:gd name="T6" fmla="*/ 10800 w 21600"/>
                  <a:gd name="T7" fmla="*/ 0 h 21600"/>
                  <a:gd name="T8" fmla="*/ 2573 w 21600"/>
                  <a:gd name="T9" fmla="*/ 2573 h 21600"/>
                  <a:gd name="T10" fmla="*/ 19027 w 21600"/>
                  <a:gd name="T11" fmla="*/ 19027 h 21600"/>
                </a:gdLst>
                <a:ahLst/>
                <a:cxnLst>
                  <a:cxn ang="0">
                    <a:pos x="T0" y="T1"/>
                  </a:cxn>
                  <a:cxn ang="0">
                    <a:pos x="T2" y="T3"/>
                  </a:cxn>
                  <a:cxn ang="0">
                    <a:pos x="T4" y="T5"/>
                  </a:cxn>
                  <a:cxn ang="0">
                    <a:pos x="T6" y="T7"/>
                  </a:cxn>
                </a:cxnLst>
                <a:rect l="T8" t="T9" r="T10" b="T11"/>
                <a:pathLst>
                  <a:path w="21600" h="21600">
                    <a:moveTo>
                      <a:pt x="0" y="0"/>
                    </a:moveTo>
                    <a:lnTo>
                      <a:pt x="1545" y="21600"/>
                    </a:lnTo>
                    <a:lnTo>
                      <a:pt x="20055" y="21600"/>
                    </a:lnTo>
                    <a:lnTo>
                      <a:pt x="21600" y="0"/>
                    </a:lnTo>
                    <a:close/>
                  </a:path>
                </a:pathLst>
              </a:custGeom>
              <a:gradFill rotWithShape="0">
                <a:gsLst>
                  <a:gs pos="0">
                    <a:srgbClr val="8DB2DF">
                      <a:gamma/>
                      <a:tint val="11373"/>
                      <a:invGamma/>
                    </a:srgbClr>
                  </a:gs>
                  <a:gs pos="100000">
                    <a:srgbClr val="8DB2DF"/>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sp>
            <p:nvSpPr>
              <p:cNvPr id="235" name="AutoShape 145"/>
              <p:cNvSpPr>
                <a:spLocks noChangeArrowheads="1"/>
              </p:cNvSpPr>
              <p:nvPr/>
            </p:nvSpPr>
            <p:spPr bwMode="auto">
              <a:xfrm flipV="1">
                <a:off x="4656" y="998"/>
                <a:ext cx="922" cy="48"/>
              </a:xfrm>
              <a:custGeom>
                <a:avLst/>
                <a:gdLst>
                  <a:gd name="G0" fmla="+- 1030 0 0"/>
                  <a:gd name="G1" fmla="+- 21600 0 1030"/>
                  <a:gd name="G2" fmla="*/ 1030 1 2"/>
                  <a:gd name="G3" fmla="+- 21600 0 G2"/>
                  <a:gd name="G4" fmla="+/ 1030 21600 2"/>
                  <a:gd name="G5" fmla="+/ G1 0 2"/>
                  <a:gd name="G6" fmla="*/ 21600 21600 1030"/>
                  <a:gd name="G7" fmla="*/ G6 1 2"/>
                  <a:gd name="G8" fmla="+- 21600 0 G7"/>
                  <a:gd name="G9" fmla="*/ 21600 1 2"/>
                  <a:gd name="G10" fmla="+- 1030 0 G9"/>
                  <a:gd name="G11" fmla="?: G10 G8 0"/>
                  <a:gd name="G12" fmla="?: G10 G7 21600"/>
                  <a:gd name="T0" fmla="*/ 21085 w 21600"/>
                  <a:gd name="T1" fmla="*/ 10800 h 21600"/>
                  <a:gd name="T2" fmla="*/ 10800 w 21600"/>
                  <a:gd name="T3" fmla="*/ 21600 h 21600"/>
                  <a:gd name="T4" fmla="*/ 515 w 21600"/>
                  <a:gd name="T5" fmla="*/ 10800 h 21600"/>
                  <a:gd name="T6" fmla="*/ 10800 w 21600"/>
                  <a:gd name="T7" fmla="*/ 0 h 21600"/>
                  <a:gd name="T8" fmla="*/ 2315 w 21600"/>
                  <a:gd name="T9" fmla="*/ 2315 h 21600"/>
                  <a:gd name="T10" fmla="*/ 19285 w 21600"/>
                  <a:gd name="T11" fmla="*/ 19285 h 21600"/>
                </a:gdLst>
                <a:ahLst/>
                <a:cxnLst>
                  <a:cxn ang="0">
                    <a:pos x="T0" y="T1"/>
                  </a:cxn>
                  <a:cxn ang="0">
                    <a:pos x="T2" y="T3"/>
                  </a:cxn>
                  <a:cxn ang="0">
                    <a:pos x="T4" y="T5"/>
                  </a:cxn>
                  <a:cxn ang="0">
                    <a:pos x="T6" y="T7"/>
                  </a:cxn>
                </a:cxnLst>
                <a:rect l="T8" t="T9" r="T10" b="T11"/>
                <a:pathLst>
                  <a:path w="21600" h="21600">
                    <a:moveTo>
                      <a:pt x="0" y="0"/>
                    </a:moveTo>
                    <a:lnTo>
                      <a:pt x="1030" y="21600"/>
                    </a:lnTo>
                    <a:lnTo>
                      <a:pt x="20570" y="21600"/>
                    </a:lnTo>
                    <a:lnTo>
                      <a:pt x="21600" y="0"/>
                    </a:lnTo>
                    <a:close/>
                  </a:path>
                </a:pathLst>
              </a:custGeom>
              <a:gradFill rotWithShape="0">
                <a:gsLst>
                  <a:gs pos="0">
                    <a:srgbClr val="8DB2DF"/>
                  </a:gs>
                  <a:gs pos="100000">
                    <a:srgbClr val="8DB2DF">
                      <a:gamma/>
                      <a:shade val="42745"/>
                      <a:invGamma/>
                    </a:srgbClr>
                  </a:gs>
                </a:gsLst>
                <a:lin ang="5400000" scaled="1"/>
              </a:gradFill>
              <a:ln w="9525">
                <a:noFill/>
                <a:miter lim="800000"/>
                <a:headEnd/>
                <a:tailEnd/>
              </a:ln>
              <a:effectLst/>
            </p:spPr>
            <p:txBody>
              <a:bodyPr wrap="none" anchor="ctr"/>
              <a:lstStyle/>
              <a:p>
                <a:endParaRPr lang="zh-CN" altLang="en-US" sz="1000">
                  <a:latin typeface="Arial Narrow" pitchFamily="34" charset="0"/>
                </a:endParaRPr>
              </a:p>
            </p:txBody>
          </p:sp>
        </p:grpSp>
        <p:sp>
          <p:nvSpPr>
            <p:cNvPr id="165" name="Rectangle 254"/>
            <p:cNvSpPr>
              <a:spLocks noChangeArrowheads="1"/>
            </p:cNvSpPr>
            <p:nvPr/>
          </p:nvSpPr>
          <p:spPr bwMode="auto">
            <a:xfrm>
              <a:off x="1518185" y="2464355"/>
              <a:ext cx="1907575" cy="241664"/>
            </a:xfrm>
            <a:prstGeom prst="rect">
              <a:avLst/>
            </a:prstGeom>
            <a:noFill/>
            <a:ln w="9525" algn="ctr">
              <a:noFill/>
              <a:miter lim="800000"/>
              <a:headEnd/>
              <a:tailEnd/>
            </a:ln>
          </p:spPr>
          <p:txBody>
            <a:bodyPr wrap="none" anchor="ctr"/>
            <a:lstStyle/>
            <a:p>
              <a:pPr algn="ctr" fontAlgn="t"/>
              <a:r>
                <a:rPr lang="zh-CN" altLang="en-US" sz="900" b="0" dirty="0" smtClean="0">
                  <a:latin typeface="微软雅黑" pitchFamily="34" charset="-122"/>
                  <a:ea typeface="微软雅黑" pitchFamily="34" charset="-122"/>
                </a:rPr>
                <a:t>集群管理（主备）</a:t>
              </a:r>
              <a:endParaRPr lang="en-US" altLang="zh-CN" sz="900" b="0" dirty="0">
                <a:latin typeface="微软雅黑" pitchFamily="34" charset="-122"/>
                <a:ea typeface="微软雅黑" pitchFamily="34" charset="-122"/>
              </a:endParaRPr>
            </a:p>
          </p:txBody>
        </p:sp>
        <p:pic>
          <p:nvPicPr>
            <p:cNvPr id="166" name="Picture 267" descr="guang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36862" y="3073989"/>
              <a:ext cx="466316" cy="119837"/>
            </a:xfrm>
            <a:prstGeom prst="rect">
              <a:avLst/>
            </a:prstGeom>
            <a:noFill/>
            <a:ln w="9525">
              <a:noFill/>
              <a:miter lim="800000"/>
              <a:headEnd/>
              <a:tailEnd/>
            </a:ln>
          </p:spPr>
        </p:pic>
        <p:grpSp>
          <p:nvGrpSpPr>
            <p:cNvPr id="167" name="组合 76"/>
            <p:cNvGrpSpPr/>
            <p:nvPr/>
          </p:nvGrpSpPr>
          <p:grpSpPr>
            <a:xfrm>
              <a:off x="439997" y="3810488"/>
              <a:ext cx="730623" cy="370574"/>
              <a:chOff x="520700" y="3873500"/>
              <a:chExt cx="3187700" cy="596900"/>
            </a:xfrm>
          </p:grpSpPr>
          <p:pic>
            <p:nvPicPr>
              <p:cNvPr id="229"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230"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68" name="Group 14"/>
            <p:cNvGrpSpPr>
              <a:grpSpLocks/>
            </p:cNvGrpSpPr>
            <p:nvPr/>
          </p:nvGrpSpPr>
          <p:grpSpPr bwMode="auto">
            <a:xfrm flipV="1">
              <a:off x="425573" y="2863356"/>
              <a:ext cx="4209435" cy="403097"/>
              <a:chOff x="1410" y="2922"/>
              <a:chExt cx="912" cy="384"/>
            </a:xfrm>
          </p:grpSpPr>
          <p:sp>
            <p:nvSpPr>
              <p:cNvPr id="225" name="Freeform 15"/>
              <p:cNvSpPr>
                <a:spLocks/>
              </p:cNvSpPr>
              <p:nvPr/>
            </p:nvSpPr>
            <p:spPr bwMode="auto">
              <a:xfrm rot="-10800000">
                <a:off x="1410" y="2922"/>
                <a:ext cx="544" cy="277"/>
              </a:xfrm>
              <a:custGeom>
                <a:avLst/>
                <a:gdLst/>
                <a:ahLst/>
                <a:cxnLst>
                  <a:cxn ang="0">
                    <a:pos x="923" y="56"/>
                  </a:cxn>
                  <a:cxn ang="0">
                    <a:pos x="992" y="169"/>
                  </a:cxn>
                  <a:cxn ang="0">
                    <a:pos x="1070" y="284"/>
                  </a:cxn>
                  <a:cxn ang="0">
                    <a:pos x="1158" y="401"/>
                  </a:cxn>
                  <a:cxn ang="0">
                    <a:pos x="1255" y="520"/>
                  </a:cxn>
                  <a:cxn ang="0">
                    <a:pos x="1359" y="638"/>
                  </a:cxn>
                  <a:cxn ang="0">
                    <a:pos x="1471" y="756"/>
                  </a:cxn>
                  <a:cxn ang="0">
                    <a:pos x="1588" y="873"/>
                  </a:cxn>
                  <a:cxn ang="0">
                    <a:pos x="1712" y="988"/>
                  </a:cxn>
                  <a:cxn ang="0">
                    <a:pos x="1841" y="1101"/>
                  </a:cxn>
                  <a:cxn ang="0">
                    <a:pos x="1974" y="1211"/>
                  </a:cxn>
                  <a:cxn ang="0">
                    <a:pos x="2110" y="1317"/>
                  </a:cxn>
                  <a:cxn ang="0">
                    <a:pos x="2250" y="1419"/>
                  </a:cxn>
                  <a:cxn ang="0">
                    <a:pos x="2391" y="1516"/>
                  </a:cxn>
                  <a:cxn ang="0">
                    <a:pos x="2534" y="1608"/>
                  </a:cxn>
                  <a:cxn ang="0">
                    <a:pos x="2678" y="1693"/>
                  </a:cxn>
                  <a:cxn ang="0">
                    <a:pos x="838" y="1733"/>
                  </a:cxn>
                  <a:cxn ang="0">
                    <a:pos x="771" y="1640"/>
                  </a:cxn>
                  <a:cxn ang="0">
                    <a:pos x="705" y="1542"/>
                  </a:cxn>
                  <a:cxn ang="0">
                    <a:pos x="640" y="1441"/>
                  </a:cxn>
                  <a:cxn ang="0">
                    <a:pos x="576" y="1336"/>
                  </a:cxn>
                  <a:cxn ang="0">
                    <a:pos x="514" y="1227"/>
                  </a:cxn>
                  <a:cxn ang="0">
                    <a:pos x="453" y="1117"/>
                  </a:cxn>
                  <a:cxn ang="0">
                    <a:pos x="421" y="1004"/>
                  </a:cxn>
                  <a:cxn ang="0">
                    <a:pos x="355" y="890"/>
                  </a:cxn>
                  <a:cxn ang="0">
                    <a:pos x="301" y="779"/>
                  </a:cxn>
                  <a:cxn ang="0">
                    <a:pos x="254" y="661"/>
                  </a:cxn>
                  <a:cxn ang="0">
                    <a:pos x="205" y="551"/>
                  </a:cxn>
                  <a:cxn ang="0">
                    <a:pos x="163" y="437"/>
                  </a:cxn>
                  <a:cxn ang="0">
                    <a:pos x="116" y="320"/>
                  </a:cxn>
                  <a:cxn ang="0">
                    <a:pos x="76" y="211"/>
                  </a:cxn>
                  <a:cxn ang="0">
                    <a:pos x="40" y="106"/>
                  </a:cxn>
                  <a:cxn ang="0">
                    <a:pos x="0" y="0"/>
                  </a:cxn>
                </a:cxnLst>
                <a:rect l="0" t="0" r="r" b="b"/>
                <a:pathLst>
                  <a:path w="2750" h="1733">
                    <a:moveTo>
                      <a:pt x="892" y="0"/>
                    </a:moveTo>
                    <a:lnTo>
                      <a:pt x="923" y="56"/>
                    </a:lnTo>
                    <a:lnTo>
                      <a:pt x="956" y="112"/>
                    </a:lnTo>
                    <a:lnTo>
                      <a:pt x="992" y="169"/>
                    </a:lnTo>
                    <a:lnTo>
                      <a:pt x="1030" y="226"/>
                    </a:lnTo>
                    <a:lnTo>
                      <a:pt x="1070" y="284"/>
                    </a:lnTo>
                    <a:lnTo>
                      <a:pt x="1113" y="343"/>
                    </a:lnTo>
                    <a:lnTo>
                      <a:pt x="1158" y="401"/>
                    </a:lnTo>
                    <a:lnTo>
                      <a:pt x="1206" y="461"/>
                    </a:lnTo>
                    <a:lnTo>
                      <a:pt x="1255" y="520"/>
                    </a:lnTo>
                    <a:lnTo>
                      <a:pt x="1306" y="579"/>
                    </a:lnTo>
                    <a:lnTo>
                      <a:pt x="1359" y="638"/>
                    </a:lnTo>
                    <a:lnTo>
                      <a:pt x="1414" y="697"/>
                    </a:lnTo>
                    <a:lnTo>
                      <a:pt x="1471" y="756"/>
                    </a:lnTo>
                    <a:lnTo>
                      <a:pt x="1529" y="815"/>
                    </a:lnTo>
                    <a:lnTo>
                      <a:pt x="1588" y="873"/>
                    </a:lnTo>
                    <a:lnTo>
                      <a:pt x="1650" y="931"/>
                    </a:lnTo>
                    <a:lnTo>
                      <a:pt x="1712" y="988"/>
                    </a:lnTo>
                    <a:lnTo>
                      <a:pt x="1776" y="1045"/>
                    </a:lnTo>
                    <a:lnTo>
                      <a:pt x="1841" y="1101"/>
                    </a:lnTo>
                    <a:lnTo>
                      <a:pt x="1907" y="1157"/>
                    </a:lnTo>
                    <a:lnTo>
                      <a:pt x="1974" y="1211"/>
                    </a:lnTo>
                    <a:lnTo>
                      <a:pt x="2041" y="1265"/>
                    </a:lnTo>
                    <a:lnTo>
                      <a:pt x="2110" y="1317"/>
                    </a:lnTo>
                    <a:lnTo>
                      <a:pt x="2180" y="1369"/>
                    </a:lnTo>
                    <a:lnTo>
                      <a:pt x="2250" y="1419"/>
                    </a:lnTo>
                    <a:lnTo>
                      <a:pt x="2320" y="1469"/>
                    </a:lnTo>
                    <a:lnTo>
                      <a:pt x="2391" y="1516"/>
                    </a:lnTo>
                    <a:lnTo>
                      <a:pt x="2462" y="1563"/>
                    </a:lnTo>
                    <a:lnTo>
                      <a:pt x="2534" y="1608"/>
                    </a:lnTo>
                    <a:lnTo>
                      <a:pt x="2606" y="1651"/>
                    </a:lnTo>
                    <a:lnTo>
                      <a:pt x="2678" y="1693"/>
                    </a:lnTo>
                    <a:lnTo>
                      <a:pt x="2750" y="1733"/>
                    </a:lnTo>
                    <a:lnTo>
                      <a:pt x="838" y="1733"/>
                    </a:lnTo>
                    <a:lnTo>
                      <a:pt x="805" y="1687"/>
                    </a:lnTo>
                    <a:lnTo>
                      <a:pt x="771" y="1640"/>
                    </a:lnTo>
                    <a:lnTo>
                      <a:pt x="738" y="1592"/>
                    </a:lnTo>
                    <a:lnTo>
                      <a:pt x="705" y="1542"/>
                    </a:lnTo>
                    <a:lnTo>
                      <a:pt x="672" y="1492"/>
                    </a:lnTo>
                    <a:lnTo>
                      <a:pt x="640" y="1441"/>
                    </a:lnTo>
                    <a:lnTo>
                      <a:pt x="608" y="1389"/>
                    </a:lnTo>
                    <a:lnTo>
                      <a:pt x="576" y="1336"/>
                    </a:lnTo>
                    <a:lnTo>
                      <a:pt x="545" y="1282"/>
                    </a:lnTo>
                    <a:lnTo>
                      <a:pt x="514" y="1227"/>
                    </a:lnTo>
                    <a:lnTo>
                      <a:pt x="483" y="1172"/>
                    </a:lnTo>
                    <a:lnTo>
                      <a:pt x="453" y="1117"/>
                    </a:lnTo>
                    <a:lnTo>
                      <a:pt x="427" y="1057"/>
                    </a:lnTo>
                    <a:lnTo>
                      <a:pt x="421" y="1004"/>
                    </a:lnTo>
                    <a:lnTo>
                      <a:pt x="386" y="947"/>
                    </a:lnTo>
                    <a:lnTo>
                      <a:pt x="355" y="890"/>
                    </a:lnTo>
                    <a:lnTo>
                      <a:pt x="329" y="832"/>
                    </a:lnTo>
                    <a:lnTo>
                      <a:pt x="301" y="779"/>
                    </a:lnTo>
                    <a:lnTo>
                      <a:pt x="277" y="719"/>
                    </a:lnTo>
                    <a:lnTo>
                      <a:pt x="254" y="661"/>
                    </a:lnTo>
                    <a:lnTo>
                      <a:pt x="227" y="607"/>
                    </a:lnTo>
                    <a:lnTo>
                      <a:pt x="205" y="551"/>
                    </a:lnTo>
                    <a:lnTo>
                      <a:pt x="182" y="491"/>
                    </a:lnTo>
                    <a:lnTo>
                      <a:pt x="163" y="437"/>
                    </a:lnTo>
                    <a:lnTo>
                      <a:pt x="140" y="380"/>
                    </a:lnTo>
                    <a:lnTo>
                      <a:pt x="116" y="320"/>
                    </a:lnTo>
                    <a:lnTo>
                      <a:pt x="94" y="268"/>
                    </a:lnTo>
                    <a:lnTo>
                      <a:pt x="76" y="211"/>
                    </a:lnTo>
                    <a:lnTo>
                      <a:pt x="55" y="158"/>
                    </a:lnTo>
                    <a:lnTo>
                      <a:pt x="40" y="106"/>
                    </a:lnTo>
                    <a:lnTo>
                      <a:pt x="25" y="50"/>
                    </a:lnTo>
                    <a:lnTo>
                      <a:pt x="0" y="0"/>
                    </a:lnTo>
                    <a:lnTo>
                      <a:pt x="892"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sp>
            <p:nvSpPr>
              <p:cNvPr id="226" name="Freeform 16"/>
              <p:cNvSpPr>
                <a:spLocks/>
              </p:cNvSpPr>
              <p:nvPr/>
            </p:nvSpPr>
            <p:spPr bwMode="auto">
              <a:xfrm rot="-10800000">
                <a:off x="1706" y="3199"/>
                <a:ext cx="320" cy="107"/>
              </a:xfrm>
              <a:custGeom>
                <a:avLst/>
                <a:gdLst/>
                <a:ahLst/>
                <a:cxnLst>
                  <a:cxn ang="0">
                    <a:pos x="0" y="2485"/>
                  </a:cxn>
                  <a:cxn ang="0">
                    <a:pos x="6472" y="2485"/>
                  </a:cxn>
                  <a:cxn ang="0">
                    <a:pos x="3236" y="0"/>
                  </a:cxn>
                  <a:cxn ang="0">
                    <a:pos x="0" y="2485"/>
                  </a:cxn>
                </a:cxnLst>
                <a:rect l="0" t="0" r="r" b="b"/>
                <a:pathLst>
                  <a:path w="6472" h="2485">
                    <a:moveTo>
                      <a:pt x="0" y="2485"/>
                    </a:moveTo>
                    <a:lnTo>
                      <a:pt x="6472" y="2485"/>
                    </a:lnTo>
                    <a:lnTo>
                      <a:pt x="3236" y="0"/>
                    </a:lnTo>
                    <a:lnTo>
                      <a:pt x="0" y="2485"/>
                    </a:lnTo>
                    <a:close/>
                  </a:path>
                </a:pathLst>
              </a:custGeom>
              <a:solidFill>
                <a:schemeClr val="accent1">
                  <a:lumMod val="75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sp>
            <p:nvSpPr>
              <p:cNvPr id="227" name="Freeform 17"/>
              <p:cNvSpPr>
                <a:spLocks/>
              </p:cNvSpPr>
              <p:nvPr/>
            </p:nvSpPr>
            <p:spPr bwMode="auto">
              <a:xfrm rot="-10800000">
                <a:off x="1778" y="2923"/>
                <a:ext cx="544" cy="277"/>
              </a:xfrm>
              <a:custGeom>
                <a:avLst/>
                <a:gdLst/>
                <a:ahLst/>
                <a:cxnLst>
                  <a:cxn ang="0">
                    <a:pos x="7309" y="222"/>
                  </a:cxn>
                  <a:cxn ang="0">
                    <a:pos x="7034" y="675"/>
                  </a:cxn>
                  <a:cxn ang="0">
                    <a:pos x="6720" y="1137"/>
                  </a:cxn>
                  <a:cxn ang="0">
                    <a:pos x="6367" y="1605"/>
                  </a:cxn>
                  <a:cxn ang="0">
                    <a:pos x="5981" y="2078"/>
                  </a:cxn>
                  <a:cxn ang="0">
                    <a:pos x="5564" y="2551"/>
                  </a:cxn>
                  <a:cxn ang="0">
                    <a:pos x="5118" y="3023"/>
                  </a:cxn>
                  <a:cxn ang="0">
                    <a:pos x="4647" y="3491"/>
                  </a:cxn>
                  <a:cxn ang="0">
                    <a:pos x="4152" y="3953"/>
                  </a:cxn>
                  <a:cxn ang="0">
                    <a:pos x="3638" y="4405"/>
                  </a:cxn>
                  <a:cxn ang="0">
                    <a:pos x="3106" y="4844"/>
                  </a:cxn>
                  <a:cxn ang="0">
                    <a:pos x="2560" y="5269"/>
                  </a:cxn>
                  <a:cxn ang="0">
                    <a:pos x="2002" y="5677"/>
                  </a:cxn>
                  <a:cxn ang="0">
                    <a:pos x="1437" y="6065"/>
                  </a:cxn>
                  <a:cxn ang="0">
                    <a:pos x="864" y="6431"/>
                  </a:cxn>
                  <a:cxn ang="0">
                    <a:pos x="288" y="6771"/>
                  </a:cxn>
                  <a:cxn ang="0">
                    <a:pos x="7647" y="6931"/>
                  </a:cxn>
                  <a:cxn ang="0">
                    <a:pos x="7915" y="6560"/>
                  </a:cxn>
                  <a:cxn ang="0">
                    <a:pos x="8180" y="6169"/>
                  </a:cxn>
                  <a:cxn ang="0">
                    <a:pos x="8442" y="5762"/>
                  </a:cxn>
                  <a:cxn ang="0">
                    <a:pos x="8696" y="5342"/>
                  </a:cxn>
                  <a:cxn ang="0">
                    <a:pos x="8946" y="4909"/>
                  </a:cxn>
                  <a:cxn ang="0">
                    <a:pos x="9188" y="4468"/>
                  </a:cxn>
                  <a:cxn ang="0">
                    <a:pos x="9422" y="4019"/>
                  </a:cxn>
                  <a:cxn ang="0">
                    <a:pos x="9647" y="3563"/>
                  </a:cxn>
                  <a:cxn ang="0">
                    <a:pos x="9862" y="3106"/>
                  </a:cxn>
                  <a:cxn ang="0">
                    <a:pos x="10066" y="2647"/>
                  </a:cxn>
                  <a:cxn ang="0">
                    <a:pos x="10257" y="2190"/>
                  </a:cxn>
                  <a:cxn ang="0">
                    <a:pos x="10436" y="1735"/>
                  </a:cxn>
                  <a:cxn ang="0">
                    <a:pos x="10601" y="1287"/>
                  </a:cxn>
                  <a:cxn ang="0">
                    <a:pos x="10750" y="847"/>
                  </a:cxn>
                  <a:cxn ang="0">
                    <a:pos x="10884" y="417"/>
                  </a:cxn>
                  <a:cxn ang="0">
                    <a:pos x="11000" y="0"/>
                  </a:cxn>
                </a:cxnLst>
                <a:rect l="0" t="0" r="r" b="b"/>
                <a:pathLst>
                  <a:path w="11000" h="6931">
                    <a:moveTo>
                      <a:pt x="7432" y="0"/>
                    </a:moveTo>
                    <a:lnTo>
                      <a:pt x="7309" y="222"/>
                    </a:lnTo>
                    <a:lnTo>
                      <a:pt x="7177" y="447"/>
                    </a:lnTo>
                    <a:lnTo>
                      <a:pt x="7034" y="675"/>
                    </a:lnTo>
                    <a:lnTo>
                      <a:pt x="6882" y="905"/>
                    </a:lnTo>
                    <a:lnTo>
                      <a:pt x="6720" y="1137"/>
                    </a:lnTo>
                    <a:lnTo>
                      <a:pt x="6548" y="1370"/>
                    </a:lnTo>
                    <a:lnTo>
                      <a:pt x="6367" y="1605"/>
                    </a:lnTo>
                    <a:lnTo>
                      <a:pt x="6178" y="1842"/>
                    </a:lnTo>
                    <a:lnTo>
                      <a:pt x="5981" y="2078"/>
                    </a:lnTo>
                    <a:lnTo>
                      <a:pt x="5776" y="2315"/>
                    </a:lnTo>
                    <a:lnTo>
                      <a:pt x="5564" y="2551"/>
                    </a:lnTo>
                    <a:lnTo>
                      <a:pt x="5344" y="2788"/>
                    </a:lnTo>
                    <a:lnTo>
                      <a:pt x="5118" y="3023"/>
                    </a:lnTo>
                    <a:lnTo>
                      <a:pt x="4886" y="3258"/>
                    </a:lnTo>
                    <a:lnTo>
                      <a:pt x="4647" y="3491"/>
                    </a:lnTo>
                    <a:lnTo>
                      <a:pt x="4402" y="3722"/>
                    </a:lnTo>
                    <a:lnTo>
                      <a:pt x="4152" y="3953"/>
                    </a:lnTo>
                    <a:lnTo>
                      <a:pt x="3897" y="4180"/>
                    </a:lnTo>
                    <a:lnTo>
                      <a:pt x="3638" y="4405"/>
                    </a:lnTo>
                    <a:lnTo>
                      <a:pt x="3374" y="4626"/>
                    </a:lnTo>
                    <a:lnTo>
                      <a:pt x="3106" y="4844"/>
                    </a:lnTo>
                    <a:lnTo>
                      <a:pt x="2835" y="5058"/>
                    </a:lnTo>
                    <a:lnTo>
                      <a:pt x="2560" y="5269"/>
                    </a:lnTo>
                    <a:lnTo>
                      <a:pt x="2282" y="5475"/>
                    </a:lnTo>
                    <a:lnTo>
                      <a:pt x="2002" y="5677"/>
                    </a:lnTo>
                    <a:lnTo>
                      <a:pt x="1720" y="5874"/>
                    </a:lnTo>
                    <a:lnTo>
                      <a:pt x="1437" y="6065"/>
                    </a:lnTo>
                    <a:lnTo>
                      <a:pt x="1151" y="6251"/>
                    </a:lnTo>
                    <a:lnTo>
                      <a:pt x="864" y="6431"/>
                    </a:lnTo>
                    <a:lnTo>
                      <a:pt x="576" y="6604"/>
                    </a:lnTo>
                    <a:lnTo>
                      <a:pt x="288" y="6771"/>
                    </a:lnTo>
                    <a:lnTo>
                      <a:pt x="0" y="6931"/>
                    </a:lnTo>
                    <a:lnTo>
                      <a:pt x="7647" y="6931"/>
                    </a:lnTo>
                    <a:lnTo>
                      <a:pt x="7782" y="6748"/>
                    </a:lnTo>
                    <a:lnTo>
                      <a:pt x="7915" y="6560"/>
                    </a:lnTo>
                    <a:lnTo>
                      <a:pt x="8049" y="6366"/>
                    </a:lnTo>
                    <a:lnTo>
                      <a:pt x="8180" y="6169"/>
                    </a:lnTo>
                    <a:lnTo>
                      <a:pt x="8312" y="5968"/>
                    </a:lnTo>
                    <a:lnTo>
                      <a:pt x="8442" y="5762"/>
                    </a:lnTo>
                    <a:lnTo>
                      <a:pt x="8570" y="5554"/>
                    </a:lnTo>
                    <a:lnTo>
                      <a:pt x="8696" y="5342"/>
                    </a:lnTo>
                    <a:lnTo>
                      <a:pt x="8822" y="5127"/>
                    </a:lnTo>
                    <a:lnTo>
                      <a:pt x="8946" y="4909"/>
                    </a:lnTo>
                    <a:lnTo>
                      <a:pt x="9069" y="4689"/>
                    </a:lnTo>
                    <a:lnTo>
                      <a:pt x="9188" y="4468"/>
                    </a:lnTo>
                    <a:lnTo>
                      <a:pt x="9307" y="4243"/>
                    </a:lnTo>
                    <a:lnTo>
                      <a:pt x="9422" y="4019"/>
                    </a:lnTo>
                    <a:lnTo>
                      <a:pt x="9536" y="3792"/>
                    </a:lnTo>
                    <a:lnTo>
                      <a:pt x="9647" y="3563"/>
                    </a:lnTo>
                    <a:lnTo>
                      <a:pt x="9756" y="3335"/>
                    </a:lnTo>
                    <a:lnTo>
                      <a:pt x="9862" y="3106"/>
                    </a:lnTo>
                    <a:lnTo>
                      <a:pt x="9966" y="2876"/>
                    </a:lnTo>
                    <a:lnTo>
                      <a:pt x="10066" y="2647"/>
                    </a:lnTo>
                    <a:lnTo>
                      <a:pt x="10163" y="2418"/>
                    </a:lnTo>
                    <a:lnTo>
                      <a:pt x="10257" y="2190"/>
                    </a:lnTo>
                    <a:lnTo>
                      <a:pt x="10348" y="1963"/>
                    </a:lnTo>
                    <a:lnTo>
                      <a:pt x="10436" y="1735"/>
                    </a:lnTo>
                    <a:lnTo>
                      <a:pt x="10520" y="1511"/>
                    </a:lnTo>
                    <a:lnTo>
                      <a:pt x="10601" y="1287"/>
                    </a:lnTo>
                    <a:lnTo>
                      <a:pt x="10677" y="1066"/>
                    </a:lnTo>
                    <a:lnTo>
                      <a:pt x="10750" y="847"/>
                    </a:lnTo>
                    <a:lnTo>
                      <a:pt x="10818" y="631"/>
                    </a:lnTo>
                    <a:lnTo>
                      <a:pt x="10884" y="417"/>
                    </a:lnTo>
                    <a:lnTo>
                      <a:pt x="10944" y="207"/>
                    </a:lnTo>
                    <a:lnTo>
                      <a:pt x="11000" y="0"/>
                    </a:lnTo>
                    <a:lnTo>
                      <a:pt x="7432"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sp>
            <p:nvSpPr>
              <p:cNvPr id="228" name="Freeform 18"/>
              <p:cNvSpPr>
                <a:spLocks/>
              </p:cNvSpPr>
              <p:nvPr/>
            </p:nvSpPr>
            <p:spPr bwMode="auto">
              <a:xfrm rot="-10800000">
                <a:off x="1778" y="3023"/>
                <a:ext cx="176" cy="176"/>
              </a:xfrm>
              <a:custGeom>
                <a:avLst/>
                <a:gdLst/>
                <a:ahLst/>
                <a:cxnLst>
                  <a:cxn ang="0">
                    <a:pos x="34" y="128"/>
                  </a:cxn>
                  <a:cxn ang="0">
                    <a:pos x="107" y="386"/>
                  </a:cxn>
                  <a:cxn ang="0">
                    <a:pos x="187" y="650"/>
                  </a:cxn>
                  <a:cxn ang="0">
                    <a:pos x="273" y="918"/>
                  </a:cxn>
                  <a:cxn ang="0">
                    <a:pos x="365" y="1190"/>
                  </a:cxn>
                  <a:cxn ang="0">
                    <a:pos x="463" y="1465"/>
                  </a:cxn>
                  <a:cxn ang="0">
                    <a:pos x="566" y="1742"/>
                  </a:cxn>
                  <a:cxn ang="0">
                    <a:pos x="676" y="2022"/>
                  </a:cxn>
                  <a:cxn ang="0">
                    <a:pos x="790" y="2304"/>
                  </a:cxn>
                  <a:cxn ang="0">
                    <a:pos x="908" y="2586"/>
                  </a:cxn>
                  <a:cxn ang="0">
                    <a:pos x="1032" y="2870"/>
                  </a:cxn>
                  <a:cxn ang="0">
                    <a:pos x="1160" y="3153"/>
                  </a:cxn>
                  <a:cxn ang="0">
                    <a:pos x="1292" y="3437"/>
                  </a:cxn>
                  <a:cxn ang="0">
                    <a:pos x="1428" y="3718"/>
                  </a:cxn>
                  <a:cxn ang="0">
                    <a:pos x="1567" y="3999"/>
                  </a:cxn>
                  <a:cxn ang="0">
                    <a:pos x="1711" y="4277"/>
                  </a:cxn>
                  <a:cxn ang="0">
                    <a:pos x="1857" y="4277"/>
                  </a:cxn>
                  <a:cxn ang="0">
                    <a:pos x="2001" y="3999"/>
                  </a:cxn>
                  <a:cxn ang="0">
                    <a:pos x="2140" y="3718"/>
                  </a:cxn>
                  <a:cxn ang="0">
                    <a:pos x="2276" y="3437"/>
                  </a:cxn>
                  <a:cxn ang="0">
                    <a:pos x="2408" y="3153"/>
                  </a:cxn>
                  <a:cxn ang="0">
                    <a:pos x="2536" y="2870"/>
                  </a:cxn>
                  <a:cxn ang="0">
                    <a:pos x="2660" y="2586"/>
                  </a:cxn>
                  <a:cxn ang="0">
                    <a:pos x="2778" y="2304"/>
                  </a:cxn>
                  <a:cxn ang="0">
                    <a:pos x="2892" y="2022"/>
                  </a:cxn>
                  <a:cxn ang="0">
                    <a:pos x="3002" y="1742"/>
                  </a:cxn>
                  <a:cxn ang="0">
                    <a:pos x="3105" y="1465"/>
                  </a:cxn>
                  <a:cxn ang="0">
                    <a:pos x="3203" y="1190"/>
                  </a:cxn>
                  <a:cxn ang="0">
                    <a:pos x="3295" y="918"/>
                  </a:cxn>
                  <a:cxn ang="0">
                    <a:pos x="3381" y="650"/>
                  </a:cxn>
                  <a:cxn ang="0">
                    <a:pos x="3461" y="386"/>
                  </a:cxn>
                  <a:cxn ang="0">
                    <a:pos x="3534" y="128"/>
                  </a:cxn>
                  <a:cxn ang="0">
                    <a:pos x="0" y="0"/>
                  </a:cxn>
                </a:cxnLst>
                <a:rect l="0" t="0" r="r" b="b"/>
                <a:pathLst>
                  <a:path w="3568" h="4416">
                    <a:moveTo>
                      <a:pt x="0" y="0"/>
                    </a:moveTo>
                    <a:lnTo>
                      <a:pt x="34" y="128"/>
                    </a:lnTo>
                    <a:lnTo>
                      <a:pt x="70" y="256"/>
                    </a:lnTo>
                    <a:lnTo>
                      <a:pt x="107" y="386"/>
                    </a:lnTo>
                    <a:lnTo>
                      <a:pt x="146" y="517"/>
                    </a:lnTo>
                    <a:lnTo>
                      <a:pt x="187" y="650"/>
                    </a:lnTo>
                    <a:lnTo>
                      <a:pt x="229" y="784"/>
                    </a:lnTo>
                    <a:lnTo>
                      <a:pt x="273" y="918"/>
                    </a:lnTo>
                    <a:lnTo>
                      <a:pt x="319" y="1053"/>
                    </a:lnTo>
                    <a:lnTo>
                      <a:pt x="365" y="1190"/>
                    </a:lnTo>
                    <a:lnTo>
                      <a:pt x="413" y="1328"/>
                    </a:lnTo>
                    <a:lnTo>
                      <a:pt x="463" y="1465"/>
                    </a:lnTo>
                    <a:lnTo>
                      <a:pt x="514" y="1603"/>
                    </a:lnTo>
                    <a:lnTo>
                      <a:pt x="566" y="1742"/>
                    </a:lnTo>
                    <a:lnTo>
                      <a:pt x="620" y="1882"/>
                    </a:lnTo>
                    <a:lnTo>
                      <a:pt x="676" y="2022"/>
                    </a:lnTo>
                    <a:lnTo>
                      <a:pt x="732" y="2163"/>
                    </a:lnTo>
                    <a:lnTo>
                      <a:pt x="790" y="2304"/>
                    </a:lnTo>
                    <a:lnTo>
                      <a:pt x="849" y="2445"/>
                    </a:lnTo>
                    <a:lnTo>
                      <a:pt x="908" y="2586"/>
                    </a:lnTo>
                    <a:lnTo>
                      <a:pt x="970" y="2728"/>
                    </a:lnTo>
                    <a:lnTo>
                      <a:pt x="1032" y="2870"/>
                    </a:lnTo>
                    <a:lnTo>
                      <a:pt x="1095" y="3011"/>
                    </a:lnTo>
                    <a:lnTo>
                      <a:pt x="1160" y="3153"/>
                    </a:lnTo>
                    <a:lnTo>
                      <a:pt x="1225" y="3295"/>
                    </a:lnTo>
                    <a:lnTo>
                      <a:pt x="1292" y="3437"/>
                    </a:lnTo>
                    <a:lnTo>
                      <a:pt x="1359" y="3577"/>
                    </a:lnTo>
                    <a:lnTo>
                      <a:pt x="1428" y="3718"/>
                    </a:lnTo>
                    <a:lnTo>
                      <a:pt x="1497" y="3858"/>
                    </a:lnTo>
                    <a:lnTo>
                      <a:pt x="1567" y="3999"/>
                    </a:lnTo>
                    <a:lnTo>
                      <a:pt x="1639" y="4138"/>
                    </a:lnTo>
                    <a:lnTo>
                      <a:pt x="1711" y="4277"/>
                    </a:lnTo>
                    <a:lnTo>
                      <a:pt x="1784" y="4416"/>
                    </a:lnTo>
                    <a:lnTo>
                      <a:pt x="1857" y="4277"/>
                    </a:lnTo>
                    <a:lnTo>
                      <a:pt x="1929" y="4138"/>
                    </a:lnTo>
                    <a:lnTo>
                      <a:pt x="2001" y="3999"/>
                    </a:lnTo>
                    <a:lnTo>
                      <a:pt x="2071" y="3858"/>
                    </a:lnTo>
                    <a:lnTo>
                      <a:pt x="2140" y="3718"/>
                    </a:lnTo>
                    <a:lnTo>
                      <a:pt x="2208" y="3577"/>
                    </a:lnTo>
                    <a:lnTo>
                      <a:pt x="2276" y="3437"/>
                    </a:lnTo>
                    <a:lnTo>
                      <a:pt x="2343" y="3295"/>
                    </a:lnTo>
                    <a:lnTo>
                      <a:pt x="2408" y="3153"/>
                    </a:lnTo>
                    <a:lnTo>
                      <a:pt x="2473" y="3011"/>
                    </a:lnTo>
                    <a:lnTo>
                      <a:pt x="2536" y="2870"/>
                    </a:lnTo>
                    <a:lnTo>
                      <a:pt x="2598" y="2728"/>
                    </a:lnTo>
                    <a:lnTo>
                      <a:pt x="2660" y="2586"/>
                    </a:lnTo>
                    <a:lnTo>
                      <a:pt x="2719" y="2445"/>
                    </a:lnTo>
                    <a:lnTo>
                      <a:pt x="2778" y="2304"/>
                    </a:lnTo>
                    <a:lnTo>
                      <a:pt x="2836" y="2163"/>
                    </a:lnTo>
                    <a:lnTo>
                      <a:pt x="2892" y="2022"/>
                    </a:lnTo>
                    <a:lnTo>
                      <a:pt x="2948" y="1882"/>
                    </a:lnTo>
                    <a:lnTo>
                      <a:pt x="3002" y="1742"/>
                    </a:lnTo>
                    <a:lnTo>
                      <a:pt x="3054" y="1603"/>
                    </a:lnTo>
                    <a:lnTo>
                      <a:pt x="3105" y="1465"/>
                    </a:lnTo>
                    <a:lnTo>
                      <a:pt x="3155" y="1328"/>
                    </a:lnTo>
                    <a:lnTo>
                      <a:pt x="3203" y="1190"/>
                    </a:lnTo>
                    <a:lnTo>
                      <a:pt x="3249" y="1053"/>
                    </a:lnTo>
                    <a:lnTo>
                      <a:pt x="3295" y="918"/>
                    </a:lnTo>
                    <a:lnTo>
                      <a:pt x="3339" y="784"/>
                    </a:lnTo>
                    <a:lnTo>
                      <a:pt x="3381" y="650"/>
                    </a:lnTo>
                    <a:lnTo>
                      <a:pt x="3422" y="517"/>
                    </a:lnTo>
                    <a:lnTo>
                      <a:pt x="3461" y="386"/>
                    </a:lnTo>
                    <a:lnTo>
                      <a:pt x="3498" y="256"/>
                    </a:lnTo>
                    <a:lnTo>
                      <a:pt x="3534" y="128"/>
                    </a:lnTo>
                    <a:lnTo>
                      <a:pt x="3568" y="0"/>
                    </a:lnTo>
                    <a:lnTo>
                      <a:pt x="0" y="0"/>
                    </a:lnTo>
                    <a:close/>
                  </a:path>
                </a:pathLst>
              </a:custGeom>
              <a:solidFill>
                <a:schemeClr val="accent1">
                  <a:lumMod val="90000"/>
                </a:schemeClr>
              </a:solidFill>
              <a:ln w="9525" cap="flat" cmpd="sng">
                <a:noFill/>
                <a:prstDash val="solid"/>
                <a:round/>
                <a:headEnd type="none" w="med" len="med"/>
                <a:tailEnd type="none" w="med" len="med"/>
              </a:ln>
              <a:effectLst/>
            </p:spPr>
            <p:txBody>
              <a:bodyPr/>
              <a:lstStyle/>
              <a:p>
                <a:endParaRPr lang="zh-CN" altLang="en-US" sz="1000">
                  <a:latin typeface="Arial Narrow" pitchFamily="34" charset="0"/>
                </a:endParaRPr>
              </a:p>
            </p:txBody>
          </p:sp>
        </p:grpSp>
        <p:grpSp>
          <p:nvGrpSpPr>
            <p:cNvPr id="169" name="组合 128"/>
            <p:cNvGrpSpPr/>
            <p:nvPr/>
          </p:nvGrpSpPr>
          <p:grpSpPr>
            <a:xfrm>
              <a:off x="467859" y="3416260"/>
              <a:ext cx="268838" cy="357762"/>
              <a:chOff x="3700535" y="850900"/>
              <a:chExt cx="414265" cy="576263"/>
            </a:xfrm>
          </p:grpSpPr>
          <p:pic>
            <p:nvPicPr>
              <p:cNvPr id="223"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24"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0" name="组合 129"/>
            <p:cNvGrpSpPr/>
            <p:nvPr/>
          </p:nvGrpSpPr>
          <p:grpSpPr>
            <a:xfrm>
              <a:off x="890245" y="3416260"/>
              <a:ext cx="268838" cy="357762"/>
              <a:chOff x="3700535" y="850900"/>
              <a:chExt cx="414265" cy="576263"/>
            </a:xfrm>
          </p:grpSpPr>
          <p:pic>
            <p:nvPicPr>
              <p:cNvPr id="221"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22"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1" name="组合 137"/>
            <p:cNvGrpSpPr/>
            <p:nvPr/>
          </p:nvGrpSpPr>
          <p:grpSpPr>
            <a:xfrm>
              <a:off x="1312631" y="3416260"/>
              <a:ext cx="268838" cy="357762"/>
              <a:chOff x="3700535" y="850900"/>
              <a:chExt cx="414265" cy="576263"/>
            </a:xfrm>
          </p:grpSpPr>
          <p:pic>
            <p:nvPicPr>
              <p:cNvPr id="219"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20"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2" name="组合 140"/>
            <p:cNvGrpSpPr/>
            <p:nvPr/>
          </p:nvGrpSpPr>
          <p:grpSpPr>
            <a:xfrm>
              <a:off x="1735016" y="3416260"/>
              <a:ext cx="268838" cy="357762"/>
              <a:chOff x="3700535" y="850900"/>
              <a:chExt cx="414265" cy="576263"/>
            </a:xfrm>
          </p:grpSpPr>
          <p:pic>
            <p:nvPicPr>
              <p:cNvPr id="217"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18"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3" name="组合 144"/>
            <p:cNvGrpSpPr/>
            <p:nvPr/>
          </p:nvGrpSpPr>
          <p:grpSpPr>
            <a:xfrm>
              <a:off x="2157402" y="3416260"/>
              <a:ext cx="268838" cy="357762"/>
              <a:chOff x="3700535" y="850900"/>
              <a:chExt cx="414265" cy="576263"/>
            </a:xfrm>
          </p:grpSpPr>
          <p:pic>
            <p:nvPicPr>
              <p:cNvPr id="215"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16"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4" name="组合 147"/>
            <p:cNvGrpSpPr/>
            <p:nvPr/>
          </p:nvGrpSpPr>
          <p:grpSpPr>
            <a:xfrm>
              <a:off x="2554512" y="3424145"/>
              <a:ext cx="268838" cy="357762"/>
              <a:chOff x="3700535" y="850900"/>
              <a:chExt cx="414265" cy="576263"/>
            </a:xfrm>
          </p:grpSpPr>
          <p:pic>
            <p:nvPicPr>
              <p:cNvPr id="213"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14"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5" name="组合 155"/>
            <p:cNvGrpSpPr/>
            <p:nvPr/>
          </p:nvGrpSpPr>
          <p:grpSpPr>
            <a:xfrm>
              <a:off x="3074289" y="3424145"/>
              <a:ext cx="268838" cy="357762"/>
              <a:chOff x="3700535" y="850900"/>
              <a:chExt cx="414265" cy="576263"/>
            </a:xfrm>
          </p:grpSpPr>
          <p:pic>
            <p:nvPicPr>
              <p:cNvPr id="211"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12"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6" name="组合 158"/>
            <p:cNvGrpSpPr/>
            <p:nvPr/>
          </p:nvGrpSpPr>
          <p:grpSpPr>
            <a:xfrm>
              <a:off x="3496675" y="3424145"/>
              <a:ext cx="268838" cy="357762"/>
              <a:chOff x="3700535" y="850900"/>
              <a:chExt cx="414265" cy="576263"/>
            </a:xfrm>
          </p:grpSpPr>
          <p:pic>
            <p:nvPicPr>
              <p:cNvPr id="209"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10"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7" name="组合 161"/>
            <p:cNvGrpSpPr/>
            <p:nvPr/>
          </p:nvGrpSpPr>
          <p:grpSpPr>
            <a:xfrm>
              <a:off x="3919061" y="3424145"/>
              <a:ext cx="268838" cy="357762"/>
              <a:chOff x="3700535" y="850900"/>
              <a:chExt cx="414265" cy="576263"/>
            </a:xfrm>
          </p:grpSpPr>
          <p:pic>
            <p:nvPicPr>
              <p:cNvPr id="207"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08"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8" name="组合 164"/>
            <p:cNvGrpSpPr/>
            <p:nvPr/>
          </p:nvGrpSpPr>
          <p:grpSpPr>
            <a:xfrm>
              <a:off x="4341446" y="3424145"/>
              <a:ext cx="268838" cy="357762"/>
              <a:chOff x="3700535" y="850900"/>
              <a:chExt cx="414265" cy="576263"/>
            </a:xfrm>
          </p:grpSpPr>
          <p:pic>
            <p:nvPicPr>
              <p:cNvPr id="205" name="Picture 199" descr="圆角底"/>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03638" y="850900"/>
                <a:ext cx="411162" cy="576263"/>
              </a:xfrm>
              <a:prstGeom prst="rect">
                <a:avLst/>
              </a:prstGeom>
              <a:noFill/>
            </p:spPr>
          </p:pic>
          <p:sp>
            <p:nvSpPr>
              <p:cNvPr id="206" name="Rectangle 254"/>
              <p:cNvSpPr>
                <a:spLocks noChangeArrowheads="1"/>
              </p:cNvSpPr>
              <p:nvPr/>
            </p:nvSpPr>
            <p:spPr bwMode="auto">
              <a:xfrm>
                <a:off x="3700535" y="917978"/>
                <a:ext cx="401565" cy="389259"/>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VM</a:t>
                </a:r>
                <a:endParaRPr lang="en-US" altLang="zh-CN" sz="800" dirty="0">
                  <a:latin typeface="Arial Narrow" pitchFamily="34" charset="0"/>
                  <a:ea typeface="微软雅黑" pitchFamily="34" charset="-122"/>
                </a:endParaRPr>
              </a:p>
            </p:txBody>
          </p:sp>
        </p:grpSp>
        <p:grpSp>
          <p:nvGrpSpPr>
            <p:cNvPr id="179" name="组合 98"/>
            <p:cNvGrpSpPr/>
            <p:nvPr/>
          </p:nvGrpSpPr>
          <p:grpSpPr>
            <a:xfrm>
              <a:off x="1310029" y="3818318"/>
              <a:ext cx="730623" cy="370574"/>
              <a:chOff x="520700" y="3873500"/>
              <a:chExt cx="3187700" cy="596900"/>
            </a:xfrm>
          </p:grpSpPr>
          <p:pic>
            <p:nvPicPr>
              <p:cNvPr id="203"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204"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80" name="组合 101"/>
            <p:cNvGrpSpPr/>
            <p:nvPr/>
          </p:nvGrpSpPr>
          <p:grpSpPr>
            <a:xfrm>
              <a:off x="3939605" y="3810488"/>
              <a:ext cx="730623" cy="370574"/>
              <a:chOff x="520700" y="3873500"/>
              <a:chExt cx="3187700" cy="596900"/>
            </a:xfrm>
          </p:grpSpPr>
          <p:pic>
            <p:nvPicPr>
              <p:cNvPr id="201"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202"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81" name="组合 104"/>
            <p:cNvGrpSpPr/>
            <p:nvPr/>
          </p:nvGrpSpPr>
          <p:grpSpPr>
            <a:xfrm>
              <a:off x="3076065" y="3818318"/>
              <a:ext cx="730623" cy="370574"/>
              <a:chOff x="520700" y="3873500"/>
              <a:chExt cx="3187700" cy="596900"/>
            </a:xfrm>
          </p:grpSpPr>
          <p:pic>
            <p:nvPicPr>
              <p:cNvPr id="199"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200"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82" name="组合 107"/>
            <p:cNvGrpSpPr/>
            <p:nvPr/>
          </p:nvGrpSpPr>
          <p:grpSpPr>
            <a:xfrm>
              <a:off x="2154090" y="3818318"/>
              <a:ext cx="730623" cy="370574"/>
              <a:chOff x="520700" y="3873500"/>
              <a:chExt cx="3187700" cy="596900"/>
            </a:xfrm>
          </p:grpSpPr>
          <p:pic>
            <p:nvPicPr>
              <p:cNvPr id="197" name="Picture 197" descr="9"/>
              <p:cNvPicPr>
                <a:picLocks noChangeAspect="1" noChangeArrowheads="1"/>
              </p:cNvPicPr>
              <p:nvPr/>
            </p:nvPicPr>
            <p:blipFill>
              <a:blip r:embed="rId7"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0700" y="3873500"/>
                <a:ext cx="3187700" cy="596900"/>
              </a:xfrm>
              <a:prstGeom prst="rect">
                <a:avLst/>
              </a:prstGeom>
              <a:noFill/>
            </p:spPr>
          </p:pic>
          <p:sp>
            <p:nvSpPr>
              <p:cNvPr id="198" name="Rectangle 268"/>
              <p:cNvSpPr>
                <a:spLocks noChangeArrowheads="1"/>
              </p:cNvSpPr>
              <p:nvPr/>
            </p:nvSpPr>
            <p:spPr bwMode="auto">
              <a:xfrm>
                <a:off x="1362147" y="3954160"/>
                <a:ext cx="1046162" cy="389259"/>
              </a:xfrm>
              <a:prstGeom prst="rect">
                <a:avLst/>
              </a:prstGeom>
              <a:noFill/>
              <a:ln w="9525" algn="ctr">
                <a:noFill/>
                <a:miter lim="800000"/>
                <a:headEnd/>
                <a:tailEnd/>
              </a:ln>
            </p:spPr>
            <p:txBody>
              <a:bodyPr wrap="none" lIns="91422" tIns="45711" rIns="91422" bIns="45711" anchor="ctr"/>
              <a:lstStyle/>
              <a:p>
                <a:pPr algn="ctr" fontAlgn="t"/>
                <a:r>
                  <a:rPr lang="en-US" altLang="zh-CN" sz="800" dirty="0" smtClean="0">
                    <a:solidFill>
                      <a:srgbClr val="000000"/>
                    </a:solidFill>
                    <a:latin typeface="Arial Narrow" pitchFamily="34" charset="0"/>
                    <a:ea typeface="微软雅黑" pitchFamily="34" charset="-122"/>
                  </a:rPr>
                  <a:t>CNA</a:t>
                </a:r>
                <a:endParaRPr lang="zh-CN" altLang="en-GB" sz="800" dirty="0">
                  <a:solidFill>
                    <a:srgbClr val="000000"/>
                  </a:solidFill>
                  <a:latin typeface="Arial Narrow" pitchFamily="34" charset="0"/>
                  <a:ea typeface="微软雅黑" pitchFamily="34" charset="-122"/>
                </a:endParaRPr>
              </a:p>
            </p:txBody>
          </p:sp>
        </p:grpSp>
        <p:grpSp>
          <p:nvGrpSpPr>
            <p:cNvPr id="183" name="Group 102"/>
            <p:cNvGrpSpPr>
              <a:grpSpLocks/>
            </p:cNvGrpSpPr>
            <p:nvPr/>
          </p:nvGrpSpPr>
          <p:grpSpPr bwMode="auto">
            <a:xfrm>
              <a:off x="464530" y="4217705"/>
              <a:ext cx="2407197" cy="433634"/>
              <a:chOff x="1343" y="912"/>
              <a:chExt cx="878" cy="583"/>
            </a:xfrm>
          </p:grpSpPr>
          <p:sp>
            <p:nvSpPr>
              <p:cNvPr id="192" name="Rectangle 103"/>
              <p:cNvSpPr>
                <a:spLocks noChangeArrowheads="1"/>
              </p:cNvSpPr>
              <p:nvPr/>
            </p:nvSpPr>
            <p:spPr bwMode="auto">
              <a:xfrm>
                <a:off x="1344" y="912"/>
                <a:ext cx="864" cy="573"/>
              </a:xfrm>
              <a:prstGeom prst="rect">
                <a:avLst/>
              </a:prstGeom>
              <a:solidFill>
                <a:srgbClr val="FFEFAD"/>
              </a:solidFill>
              <a:ln w="28575">
                <a:noFill/>
                <a:miter lim="800000"/>
                <a:headEnd/>
                <a:tailEnd/>
              </a:ln>
              <a:effectLst/>
            </p:spPr>
            <p:txBody>
              <a:bodyPr anchor="ctr"/>
              <a:lstStyle/>
              <a:p>
                <a:endParaRPr lang="zh-CN" altLang="en-US" sz="1000">
                  <a:latin typeface="Arial Narrow" pitchFamily="34" charset="0"/>
                </a:endParaRPr>
              </a:p>
            </p:txBody>
          </p:sp>
          <p:sp>
            <p:nvSpPr>
              <p:cNvPr id="193" name="Rectangle 104"/>
              <p:cNvSpPr>
                <a:spLocks noChangeArrowheads="1"/>
              </p:cNvSpPr>
              <p:nvPr/>
            </p:nvSpPr>
            <p:spPr bwMode="auto">
              <a:xfrm>
                <a:off x="1343" y="912"/>
                <a:ext cx="47" cy="581"/>
              </a:xfrm>
              <a:prstGeom prst="rect">
                <a:avLst/>
              </a:prstGeom>
              <a:gradFill rotWithShape="0">
                <a:gsLst>
                  <a:gs pos="0">
                    <a:srgbClr val="FFFFCC"/>
                  </a:gs>
                  <a:gs pos="100000">
                    <a:srgbClr val="FFEFAD"/>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94" name="Rectangle 105"/>
              <p:cNvSpPr>
                <a:spLocks noChangeArrowheads="1"/>
              </p:cNvSpPr>
              <p:nvPr/>
            </p:nvSpPr>
            <p:spPr bwMode="auto">
              <a:xfrm>
                <a:off x="2173" y="912"/>
                <a:ext cx="47" cy="581"/>
              </a:xfrm>
              <a:prstGeom prst="rect">
                <a:avLst/>
              </a:prstGeom>
              <a:gradFill rotWithShape="0">
                <a:gsLst>
                  <a:gs pos="0">
                    <a:srgbClr val="FFEFAD"/>
                  </a:gs>
                  <a:gs pos="100000">
                    <a:srgbClr val="FFEFAD">
                      <a:gamma/>
                      <a:shade val="26275"/>
                      <a:invGamma/>
                    </a:srgbClr>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95" name="AutoShape 106"/>
              <p:cNvSpPr>
                <a:spLocks noChangeArrowheads="1"/>
              </p:cNvSpPr>
              <p:nvPr/>
            </p:nvSpPr>
            <p:spPr bwMode="auto">
              <a:xfrm>
                <a:off x="1348" y="912"/>
                <a:ext cx="869" cy="48"/>
              </a:xfrm>
              <a:custGeom>
                <a:avLst/>
                <a:gdLst>
                  <a:gd name="G0" fmla="+- 696 0 0"/>
                  <a:gd name="G1" fmla="+- 21600 0 696"/>
                  <a:gd name="G2" fmla="*/ 696 1 2"/>
                  <a:gd name="G3" fmla="+- 21600 0 G2"/>
                  <a:gd name="G4" fmla="+/ 696 21600 2"/>
                  <a:gd name="G5" fmla="+/ G1 0 2"/>
                  <a:gd name="G6" fmla="*/ 21600 21600 696"/>
                  <a:gd name="G7" fmla="*/ G6 1 2"/>
                  <a:gd name="G8" fmla="+- 21600 0 G7"/>
                  <a:gd name="G9" fmla="*/ 21600 1 2"/>
                  <a:gd name="G10" fmla="+- 696 0 G9"/>
                  <a:gd name="G11" fmla="?: G10 G8 0"/>
                  <a:gd name="G12" fmla="?: G10 G7 21600"/>
                  <a:gd name="T0" fmla="*/ 21252 w 21600"/>
                  <a:gd name="T1" fmla="*/ 10800 h 21600"/>
                  <a:gd name="T2" fmla="*/ 10800 w 21600"/>
                  <a:gd name="T3" fmla="*/ 21600 h 21600"/>
                  <a:gd name="T4" fmla="*/ 348 w 21600"/>
                  <a:gd name="T5" fmla="*/ 10800 h 21600"/>
                  <a:gd name="T6" fmla="*/ 10800 w 21600"/>
                  <a:gd name="T7" fmla="*/ 0 h 21600"/>
                  <a:gd name="T8" fmla="*/ 2148 w 21600"/>
                  <a:gd name="T9" fmla="*/ 2148 h 21600"/>
                  <a:gd name="T10" fmla="*/ 19452 w 21600"/>
                  <a:gd name="T11" fmla="*/ 19452 h 21600"/>
                </a:gdLst>
                <a:ahLst/>
                <a:cxnLst>
                  <a:cxn ang="0">
                    <a:pos x="T0" y="T1"/>
                  </a:cxn>
                  <a:cxn ang="0">
                    <a:pos x="T2" y="T3"/>
                  </a:cxn>
                  <a:cxn ang="0">
                    <a:pos x="T4" y="T5"/>
                  </a:cxn>
                  <a:cxn ang="0">
                    <a:pos x="T6" y="T7"/>
                  </a:cxn>
                </a:cxnLst>
                <a:rect l="T8" t="T9" r="T10" b="T11"/>
                <a:pathLst>
                  <a:path w="21600" h="21600">
                    <a:moveTo>
                      <a:pt x="0" y="0"/>
                    </a:moveTo>
                    <a:lnTo>
                      <a:pt x="696" y="21600"/>
                    </a:lnTo>
                    <a:lnTo>
                      <a:pt x="20904" y="21600"/>
                    </a:lnTo>
                    <a:lnTo>
                      <a:pt x="21600" y="0"/>
                    </a:lnTo>
                    <a:close/>
                  </a:path>
                </a:pathLst>
              </a:custGeom>
              <a:gradFill rotWithShape="0">
                <a:gsLst>
                  <a:gs pos="0">
                    <a:srgbClr val="FFFFCC"/>
                  </a:gs>
                  <a:gs pos="100000">
                    <a:srgbClr val="FFEFAD"/>
                  </a:gs>
                </a:gsLst>
                <a:lin ang="5400000" scaled="1"/>
              </a:gradFill>
              <a:ln w="9525">
                <a:noFill/>
                <a:miter lim="800000"/>
                <a:headEnd/>
                <a:tailEnd/>
              </a:ln>
              <a:effectLst/>
            </p:spPr>
            <p:txBody>
              <a:bodyPr anchor="ctr"/>
              <a:lstStyle/>
              <a:p>
                <a:endParaRPr lang="zh-CN" altLang="en-US" sz="1000">
                  <a:latin typeface="Arial Narrow" pitchFamily="34" charset="0"/>
                </a:endParaRPr>
              </a:p>
            </p:txBody>
          </p:sp>
          <p:sp>
            <p:nvSpPr>
              <p:cNvPr id="196" name="AutoShape 107"/>
              <p:cNvSpPr>
                <a:spLocks noChangeArrowheads="1"/>
              </p:cNvSpPr>
              <p:nvPr/>
            </p:nvSpPr>
            <p:spPr bwMode="auto">
              <a:xfrm flipV="1">
                <a:off x="1344" y="1448"/>
                <a:ext cx="877" cy="47"/>
              </a:xfrm>
              <a:custGeom>
                <a:avLst/>
                <a:gdLst>
                  <a:gd name="G0" fmla="+- 1489 0 0"/>
                  <a:gd name="G1" fmla="+- 21600 0 1489"/>
                  <a:gd name="G2" fmla="*/ 1489 1 2"/>
                  <a:gd name="G3" fmla="+- 21600 0 G2"/>
                  <a:gd name="G4" fmla="+/ 1489 21600 2"/>
                  <a:gd name="G5" fmla="+/ G1 0 2"/>
                  <a:gd name="G6" fmla="*/ 21600 21600 1489"/>
                  <a:gd name="G7" fmla="*/ G6 1 2"/>
                  <a:gd name="G8" fmla="+- 21600 0 G7"/>
                  <a:gd name="G9" fmla="*/ 21600 1 2"/>
                  <a:gd name="G10" fmla="+- 1489 0 G9"/>
                  <a:gd name="G11" fmla="?: G10 G8 0"/>
                  <a:gd name="G12" fmla="?: G10 G7 21600"/>
                  <a:gd name="T0" fmla="*/ 20855 w 21600"/>
                  <a:gd name="T1" fmla="*/ 10800 h 21600"/>
                  <a:gd name="T2" fmla="*/ 10800 w 21600"/>
                  <a:gd name="T3" fmla="*/ 21600 h 21600"/>
                  <a:gd name="T4" fmla="*/ 745 w 21600"/>
                  <a:gd name="T5" fmla="*/ 10800 h 21600"/>
                  <a:gd name="T6" fmla="*/ 10800 w 21600"/>
                  <a:gd name="T7" fmla="*/ 0 h 21600"/>
                  <a:gd name="T8" fmla="*/ 2545 w 21600"/>
                  <a:gd name="T9" fmla="*/ 2545 h 21600"/>
                  <a:gd name="T10" fmla="*/ 19055 w 21600"/>
                  <a:gd name="T11" fmla="*/ 19055 h 21600"/>
                </a:gdLst>
                <a:ahLst/>
                <a:cxnLst>
                  <a:cxn ang="0">
                    <a:pos x="T0" y="T1"/>
                  </a:cxn>
                  <a:cxn ang="0">
                    <a:pos x="T2" y="T3"/>
                  </a:cxn>
                  <a:cxn ang="0">
                    <a:pos x="T4" y="T5"/>
                  </a:cxn>
                  <a:cxn ang="0">
                    <a:pos x="T6" y="T7"/>
                  </a:cxn>
                </a:cxnLst>
                <a:rect l="T8" t="T9" r="T10" b="T11"/>
                <a:pathLst>
                  <a:path w="21600" h="21600">
                    <a:moveTo>
                      <a:pt x="0" y="0"/>
                    </a:moveTo>
                    <a:lnTo>
                      <a:pt x="1489" y="21600"/>
                    </a:lnTo>
                    <a:lnTo>
                      <a:pt x="20111" y="21600"/>
                    </a:lnTo>
                    <a:lnTo>
                      <a:pt x="21600" y="0"/>
                    </a:lnTo>
                    <a:close/>
                  </a:path>
                </a:pathLst>
              </a:custGeom>
              <a:gradFill rotWithShape="0">
                <a:gsLst>
                  <a:gs pos="0">
                    <a:srgbClr val="FFEFAD"/>
                  </a:gs>
                  <a:gs pos="100000">
                    <a:srgbClr val="FFEFAD">
                      <a:gamma/>
                      <a:shade val="25882"/>
                      <a:invGamma/>
                    </a:srgbClr>
                  </a:gs>
                </a:gsLst>
                <a:lin ang="5400000" scaled="1"/>
              </a:gradFill>
              <a:ln w="9525">
                <a:noFill/>
                <a:miter lim="800000"/>
                <a:headEnd/>
                <a:tailEnd/>
              </a:ln>
              <a:effectLst/>
            </p:spPr>
            <p:txBody>
              <a:bodyPr anchor="ctr"/>
              <a:lstStyle/>
              <a:p>
                <a:endParaRPr lang="zh-CN" altLang="en-US" sz="1000">
                  <a:latin typeface="Arial Narrow" pitchFamily="34" charset="0"/>
                </a:endParaRPr>
              </a:p>
            </p:txBody>
          </p:sp>
        </p:grpSp>
        <p:sp>
          <p:nvSpPr>
            <p:cNvPr id="184" name="Rectangle 254"/>
            <p:cNvSpPr>
              <a:spLocks noChangeArrowheads="1"/>
            </p:cNvSpPr>
            <p:nvPr/>
          </p:nvSpPr>
          <p:spPr bwMode="auto">
            <a:xfrm>
              <a:off x="1227515" y="4295809"/>
              <a:ext cx="260596" cy="241664"/>
            </a:xfrm>
            <a:prstGeom prst="rect">
              <a:avLst/>
            </a:prstGeom>
            <a:noFill/>
            <a:ln w="9525" algn="ctr">
              <a:noFill/>
              <a:miter lim="800000"/>
              <a:headEnd/>
              <a:tailEnd/>
            </a:ln>
          </p:spPr>
          <p:txBody>
            <a:bodyPr wrap="none" anchor="ctr"/>
            <a:lstStyle/>
            <a:p>
              <a:pPr algn="ctr" fontAlgn="t"/>
              <a:r>
                <a:rPr lang="zh-CN" altLang="en-US" sz="800" dirty="0" smtClean="0">
                  <a:latin typeface="Arial Narrow" pitchFamily="34" charset="0"/>
                  <a:ea typeface="微软雅黑" pitchFamily="34" charset="-122"/>
                </a:rPr>
                <a:t>本地存储</a:t>
              </a:r>
              <a:endParaRPr lang="en-US" altLang="zh-CN" sz="800" dirty="0">
                <a:latin typeface="Arial Narrow" pitchFamily="34" charset="0"/>
                <a:ea typeface="微软雅黑" pitchFamily="34" charset="-122"/>
              </a:endParaRPr>
            </a:p>
          </p:txBody>
        </p:sp>
        <p:grpSp>
          <p:nvGrpSpPr>
            <p:cNvPr id="185" name="Group 102"/>
            <p:cNvGrpSpPr>
              <a:grpSpLocks/>
            </p:cNvGrpSpPr>
            <p:nvPr/>
          </p:nvGrpSpPr>
          <p:grpSpPr bwMode="auto">
            <a:xfrm>
              <a:off x="3089509" y="4233368"/>
              <a:ext cx="1561239" cy="433634"/>
              <a:chOff x="1333" y="912"/>
              <a:chExt cx="888" cy="583"/>
            </a:xfrm>
          </p:grpSpPr>
          <p:sp>
            <p:nvSpPr>
              <p:cNvPr id="187" name="Rectangle 103"/>
              <p:cNvSpPr>
                <a:spLocks noChangeArrowheads="1"/>
              </p:cNvSpPr>
              <p:nvPr/>
            </p:nvSpPr>
            <p:spPr bwMode="auto">
              <a:xfrm>
                <a:off x="1333" y="912"/>
                <a:ext cx="864" cy="573"/>
              </a:xfrm>
              <a:prstGeom prst="rect">
                <a:avLst/>
              </a:prstGeom>
              <a:solidFill>
                <a:srgbClr val="FFEFAD"/>
              </a:solidFill>
              <a:ln w="28575">
                <a:noFill/>
                <a:miter lim="800000"/>
                <a:headEnd/>
                <a:tailEnd/>
              </a:ln>
              <a:effectLst/>
            </p:spPr>
            <p:txBody>
              <a:bodyPr anchor="ctr"/>
              <a:lstStyle/>
              <a:p>
                <a:endParaRPr lang="zh-CN" altLang="en-US" sz="1000">
                  <a:latin typeface="Arial Narrow" pitchFamily="34" charset="0"/>
                </a:endParaRPr>
              </a:p>
            </p:txBody>
          </p:sp>
          <p:sp>
            <p:nvSpPr>
              <p:cNvPr id="188" name="Rectangle 104"/>
              <p:cNvSpPr>
                <a:spLocks noChangeArrowheads="1"/>
              </p:cNvSpPr>
              <p:nvPr/>
            </p:nvSpPr>
            <p:spPr bwMode="auto">
              <a:xfrm>
                <a:off x="1343" y="912"/>
                <a:ext cx="47" cy="581"/>
              </a:xfrm>
              <a:prstGeom prst="rect">
                <a:avLst/>
              </a:prstGeom>
              <a:gradFill rotWithShape="0">
                <a:gsLst>
                  <a:gs pos="0">
                    <a:srgbClr val="FFFFCC"/>
                  </a:gs>
                  <a:gs pos="100000">
                    <a:srgbClr val="FFEFAD"/>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89" name="Rectangle 105"/>
              <p:cNvSpPr>
                <a:spLocks noChangeArrowheads="1"/>
              </p:cNvSpPr>
              <p:nvPr/>
            </p:nvSpPr>
            <p:spPr bwMode="auto">
              <a:xfrm>
                <a:off x="2173" y="912"/>
                <a:ext cx="47" cy="581"/>
              </a:xfrm>
              <a:prstGeom prst="rect">
                <a:avLst/>
              </a:prstGeom>
              <a:gradFill rotWithShape="0">
                <a:gsLst>
                  <a:gs pos="0">
                    <a:srgbClr val="FFEFAD"/>
                  </a:gs>
                  <a:gs pos="100000">
                    <a:srgbClr val="FFEFAD">
                      <a:gamma/>
                      <a:shade val="26275"/>
                      <a:invGamma/>
                    </a:srgbClr>
                  </a:gs>
                </a:gsLst>
                <a:lin ang="0" scaled="1"/>
              </a:gradFill>
              <a:ln w="9525">
                <a:noFill/>
                <a:miter lim="800000"/>
                <a:headEnd/>
                <a:tailEnd/>
              </a:ln>
              <a:effectLst/>
            </p:spPr>
            <p:txBody>
              <a:bodyPr anchor="ctr"/>
              <a:lstStyle/>
              <a:p>
                <a:endParaRPr lang="zh-CN" altLang="en-US" sz="1000">
                  <a:latin typeface="Arial Narrow" pitchFamily="34" charset="0"/>
                </a:endParaRPr>
              </a:p>
            </p:txBody>
          </p:sp>
          <p:sp>
            <p:nvSpPr>
              <p:cNvPr id="190" name="AutoShape 106"/>
              <p:cNvSpPr>
                <a:spLocks noChangeArrowheads="1"/>
              </p:cNvSpPr>
              <p:nvPr/>
            </p:nvSpPr>
            <p:spPr bwMode="auto">
              <a:xfrm>
                <a:off x="1348" y="912"/>
                <a:ext cx="869" cy="48"/>
              </a:xfrm>
              <a:custGeom>
                <a:avLst/>
                <a:gdLst>
                  <a:gd name="G0" fmla="+- 696 0 0"/>
                  <a:gd name="G1" fmla="+- 21600 0 696"/>
                  <a:gd name="G2" fmla="*/ 696 1 2"/>
                  <a:gd name="G3" fmla="+- 21600 0 G2"/>
                  <a:gd name="G4" fmla="+/ 696 21600 2"/>
                  <a:gd name="G5" fmla="+/ G1 0 2"/>
                  <a:gd name="G6" fmla="*/ 21600 21600 696"/>
                  <a:gd name="G7" fmla="*/ G6 1 2"/>
                  <a:gd name="G8" fmla="+- 21600 0 G7"/>
                  <a:gd name="G9" fmla="*/ 21600 1 2"/>
                  <a:gd name="G10" fmla="+- 696 0 G9"/>
                  <a:gd name="G11" fmla="?: G10 G8 0"/>
                  <a:gd name="G12" fmla="?: G10 G7 21600"/>
                  <a:gd name="T0" fmla="*/ 21252 w 21600"/>
                  <a:gd name="T1" fmla="*/ 10800 h 21600"/>
                  <a:gd name="T2" fmla="*/ 10800 w 21600"/>
                  <a:gd name="T3" fmla="*/ 21600 h 21600"/>
                  <a:gd name="T4" fmla="*/ 348 w 21600"/>
                  <a:gd name="T5" fmla="*/ 10800 h 21600"/>
                  <a:gd name="T6" fmla="*/ 10800 w 21600"/>
                  <a:gd name="T7" fmla="*/ 0 h 21600"/>
                  <a:gd name="T8" fmla="*/ 2148 w 21600"/>
                  <a:gd name="T9" fmla="*/ 2148 h 21600"/>
                  <a:gd name="T10" fmla="*/ 19452 w 21600"/>
                  <a:gd name="T11" fmla="*/ 19452 h 21600"/>
                </a:gdLst>
                <a:ahLst/>
                <a:cxnLst>
                  <a:cxn ang="0">
                    <a:pos x="T0" y="T1"/>
                  </a:cxn>
                  <a:cxn ang="0">
                    <a:pos x="T2" y="T3"/>
                  </a:cxn>
                  <a:cxn ang="0">
                    <a:pos x="T4" y="T5"/>
                  </a:cxn>
                  <a:cxn ang="0">
                    <a:pos x="T6" y="T7"/>
                  </a:cxn>
                </a:cxnLst>
                <a:rect l="T8" t="T9" r="T10" b="T11"/>
                <a:pathLst>
                  <a:path w="21600" h="21600">
                    <a:moveTo>
                      <a:pt x="0" y="0"/>
                    </a:moveTo>
                    <a:lnTo>
                      <a:pt x="696" y="21600"/>
                    </a:lnTo>
                    <a:lnTo>
                      <a:pt x="20904" y="21600"/>
                    </a:lnTo>
                    <a:lnTo>
                      <a:pt x="21600" y="0"/>
                    </a:lnTo>
                    <a:close/>
                  </a:path>
                </a:pathLst>
              </a:custGeom>
              <a:gradFill rotWithShape="0">
                <a:gsLst>
                  <a:gs pos="0">
                    <a:srgbClr val="FFFFCC"/>
                  </a:gs>
                  <a:gs pos="100000">
                    <a:srgbClr val="FFEFAD"/>
                  </a:gs>
                </a:gsLst>
                <a:lin ang="5400000" scaled="1"/>
              </a:gradFill>
              <a:ln w="9525">
                <a:noFill/>
                <a:miter lim="800000"/>
                <a:headEnd/>
                <a:tailEnd/>
              </a:ln>
              <a:effectLst/>
            </p:spPr>
            <p:txBody>
              <a:bodyPr anchor="ctr"/>
              <a:lstStyle/>
              <a:p>
                <a:endParaRPr lang="zh-CN" altLang="en-US" sz="1000">
                  <a:latin typeface="Arial Narrow" pitchFamily="34" charset="0"/>
                </a:endParaRPr>
              </a:p>
            </p:txBody>
          </p:sp>
          <p:sp>
            <p:nvSpPr>
              <p:cNvPr id="191" name="AutoShape 107"/>
              <p:cNvSpPr>
                <a:spLocks noChangeArrowheads="1"/>
              </p:cNvSpPr>
              <p:nvPr/>
            </p:nvSpPr>
            <p:spPr bwMode="auto">
              <a:xfrm flipV="1">
                <a:off x="1344" y="1448"/>
                <a:ext cx="877" cy="47"/>
              </a:xfrm>
              <a:custGeom>
                <a:avLst/>
                <a:gdLst>
                  <a:gd name="G0" fmla="+- 1489 0 0"/>
                  <a:gd name="G1" fmla="+- 21600 0 1489"/>
                  <a:gd name="G2" fmla="*/ 1489 1 2"/>
                  <a:gd name="G3" fmla="+- 21600 0 G2"/>
                  <a:gd name="G4" fmla="+/ 1489 21600 2"/>
                  <a:gd name="G5" fmla="+/ G1 0 2"/>
                  <a:gd name="G6" fmla="*/ 21600 21600 1489"/>
                  <a:gd name="G7" fmla="*/ G6 1 2"/>
                  <a:gd name="G8" fmla="+- 21600 0 G7"/>
                  <a:gd name="G9" fmla="*/ 21600 1 2"/>
                  <a:gd name="G10" fmla="+- 1489 0 G9"/>
                  <a:gd name="G11" fmla="?: G10 G8 0"/>
                  <a:gd name="G12" fmla="?: G10 G7 21600"/>
                  <a:gd name="T0" fmla="*/ 20855 w 21600"/>
                  <a:gd name="T1" fmla="*/ 10800 h 21600"/>
                  <a:gd name="T2" fmla="*/ 10800 w 21600"/>
                  <a:gd name="T3" fmla="*/ 21600 h 21600"/>
                  <a:gd name="T4" fmla="*/ 745 w 21600"/>
                  <a:gd name="T5" fmla="*/ 10800 h 21600"/>
                  <a:gd name="T6" fmla="*/ 10800 w 21600"/>
                  <a:gd name="T7" fmla="*/ 0 h 21600"/>
                  <a:gd name="T8" fmla="*/ 2545 w 21600"/>
                  <a:gd name="T9" fmla="*/ 2545 h 21600"/>
                  <a:gd name="T10" fmla="*/ 19055 w 21600"/>
                  <a:gd name="T11" fmla="*/ 19055 h 21600"/>
                </a:gdLst>
                <a:ahLst/>
                <a:cxnLst>
                  <a:cxn ang="0">
                    <a:pos x="T0" y="T1"/>
                  </a:cxn>
                  <a:cxn ang="0">
                    <a:pos x="T2" y="T3"/>
                  </a:cxn>
                  <a:cxn ang="0">
                    <a:pos x="T4" y="T5"/>
                  </a:cxn>
                  <a:cxn ang="0">
                    <a:pos x="T6" y="T7"/>
                  </a:cxn>
                </a:cxnLst>
                <a:rect l="T8" t="T9" r="T10" b="T11"/>
                <a:pathLst>
                  <a:path w="21600" h="21600">
                    <a:moveTo>
                      <a:pt x="0" y="0"/>
                    </a:moveTo>
                    <a:lnTo>
                      <a:pt x="1489" y="21600"/>
                    </a:lnTo>
                    <a:lnTo>
                      <a:pt x="20111" y="21600"/>
                    </a:lnTo>
                    <a:lnTo>
                      <a:pt x="21600" y="0"/>
                    </a:lnTo>
                    <a:close/>
                  </a:path>
                </a:pathLst>
              </a:custGeom>
              <a:gradFill rotWithShape="0">
                <a:gsLst>
                  <a:gs pos="0">
                    <a:srgbClr val="FFEFAD"/>
                  </a:gs>
                  <a:gs pos="100000">
                    <a:srgbClr val="FFEFAD">
                      <a:gamma/>
                      <a:shade val="25882"/>
                      <a:invGamma/>
                    </a:srgbClr>
                  </a:gs>
                </a:gsLst>
                <a:lin ang="5400000" scaled="1"/>
              </a:gradFill>
              <a:ln w="9525">
                <a:noFill/>
                <a:miter lim="800000"/>
                <a:headEnd/>
                <a:tailEnd/>
              </a:ln>
              <a:effectLst/>
            </p:spPr>
            <p:txBody>
              <a:bodyPr anchor="ctr"/>
              <a:lstStyle/>
              <a:p>
                <a:endParaRPr lang="zh-CN" altLang="en-US" sz="1000">
                  <a:latin typeface="Arial Narrow" pitchFamily="34" charset="0"/>
                </a:endParaRPr>
              </a:p>
            </p:txBody>
          </p:sp>
        </p:grpSp>
        <p:sp>
          <p:nvSpPr>
            <p:cNvPr id="186" name="Rectangle 254"/>
            <p:cNvSpPr>
              <a:spLocks noChangeArrowheads="1"/>
            </p:cNvSpPr>
            <p:nvPr/>
          </p:nvSpPr>
          <p:spPr bwMode="auto">
            <a:xfrm>
              <a:off x="3772683" y="4303640"/>
              <a:ext cx="260596" cy="241664"/>
            </a:xfrm>
            <a:prstGeom prst="rect">
              <a:avLst/>
            </a:prstGeom>
            <a:noFill/>
            <a:ln w="9525" algn="ctr">
              <a:noFill/>
              <a:miter lim="800000"/>
              <a:headEnd/>
              <a:tailEnd/>
            </a:ln>
          </p:spPr>
          <p:txBody>
            <a:bodyPr wrap="none" anchor="ctr"/>
            <a:lstStyle/>
            <a:p>
              <a:pPr algn="ctr" fontAlgn="t"/>
              <a:r>
                <a:rPr lang="en-US" altLang="zh-CN" sz="800" dirty="0" smtClean="0">
                  <a:latin typeface="Arial Narrow" pitchFamily="34" charset="0"/>
                  <a:ea typeface="微软雅黑" pitchFamily="34" charset="-122"/>
                </a:rPr>
                <a:t>SAN</a:t>
              </a:r>
              <a:endParaRPr lang="en-US" altLang="zh-CN" sz="800" dirty="0">
                <a:latin typeface="Arial Narrow" pitchFamily="34" charset="0"/>
                <a:ea typeface="微软雅黑" pitchFamily="34" charset="-122"/>
              </a:endParaRPr>
            </a:p>
          </p:txBody>
        </p:sp>
      </p:grpSp>
      <p:grpSp>
        <p:nvGrpSpPr>
          <p:cNvPr id="241" name="组合 240"/>
          <p:cNvGrpSpPr/>
          <p:nvPr/>
        </p:nvGrpSpPr>
        <p:grpSpPr>
          <a:xfrm rot="20617288">
            <a:off x="4941358" y="1573473"/>
            <a:ext cx="865681" cy="623457"/>
            <a:chOff x="5083855" y="603662"/>
            <a:chExt cx="1358584" cy="1389800"/>
          </a:xfrm>
        </p:grpSpPr>
        <p:pic>
          <p:nvPicPr>
            <p:cNvPr id="242" name="Picture 1" descr="C:\Users\w00120873\AppData\Local\Microsoft\Windows\Temporary Internet Files\Content.IE5\WGK563PK\MC900391162[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691475" y="1235033"/>
              <a:ext cx="750964" cy="758429"/>
            </a:xfrm>
            <a:prstGeom prst="rect">
              <a:avLst/>
            </a:prstGeom>
            <a:noFill/>
          </p:spPr>
        </p:pic>
        <p:pic>
          <p:nvPicPr>
            <p:cNvPr id="243" name="Picture 1" descr="C:\Users\w00120873\AppData\Local\Microsoft\Windows\Temporary Internet Files\Content.IE5\WGK563PK\MC900391162[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083855" y="603662"/>
              <a:ext cx="750964" cy="758429"/>
            </a:xfrm>
            <a:prstGeom prst="rect">
              <a:avLst/>
            </a:prstGeom>
            <a:noFill/>
          </p:spPr>
        </p:pic>
      </p:grpSp>
      <p:grpSp>
        <p:nvGrpSpPr>
          <p:cNvPr id="244" name="组合 243"/>
          <p:cNvGrpSpPr/>
          <p:nvPr/>
        </p:nvGrpSpPr>
        <p:grpSpPr>
          <a:xfrm rot="21346321">
            <a:off x="5039264" y="1357956"/>
            <a:ext cx="2364835" cy="862996"/>
            <a:chOff x="5735020" y="1233054"/>
            <a:chExt cx="1982719" cy="926833"/>
          </a:xfrm>
        </p:grpSpPr>
        <p:pic>
          <p:nvPicPr>
            <p:cNvPr id="245" name="Picture 1" descr="C:\Users\w00120873\AppData\Local\Microsoft\Windows\Temporary Internet Files\Content.IE5\WGK563PK\MC900391162[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20340324">
              <a:off x="5735020" y="1233054"/>
              <a:ext cx="478509" cy="408273"/>
            </a:xfrm>
            <a:prstGeom prst="rect">
              <a:avLst/>
            </a:prstGeom>
            <a:noFill/>
          </p:spPr>
        </p:pic>
        <p:pic>
          <p:nvPicPr>
            <p:cNvPr id="246" name="Picture 1" descr="C:\Users\w00120873\AppData\Local\Microsoft\Windows\Temporary Internet Files\Content.IE5\WGK563PK\MC900391162[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20340324">
              <a:off x="6219927" y="1397329"/>
              <a:ext cx="478509" cy="408273"/>
            </a:xfrm>
            <a:prstGeom prst="rect">
              <a:avLst/>
            </a:prstGeom>
            <a:noFill/>
          </p:spPr>
        </p:pic>
        <p:pic>
          <p:nvPicPr>
            <p:cNvPr id="247" name="Picture 1" descr="C:\Users\w00120873\AppData\Local\Microsoft\Windows\Temporary Internet Files\Content.IE5\WGK563PK\MC900391162[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20340324">
              <a:off x="6742448" y="1587339"/>
              <a:ext cx="478509" cy="408273"/>
            </a:xfrm>
            <a:prstGeom prst="rect">
              <a:avLst/>
            </a:prstGeom>
            <a:noFill/>
          </p:spPr>
        </p:pic>
        <p:pic>
          <p:nvPicPr>
            <p:cNvPr id="248" name="Picture 1" descr="C:\Users\w00120873\AppData\Local\Microsoft\Windows\Temporary Internet Files\Content.IE5\WGK563PK\MC900391162[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20340324">
              <a:off x="7239230" y="1751614"/>
              <a:ext cx="478509" cy="408273"/>
            </a:xfrm>
            <a:prstGeom prst="rect">
              <a:avLst/>
            </a:prstGeom>
            <a:noFill/>
          </p:spPr>
        </p:pic>
      </p:grpSp>
      <p:sp>
        <p:nvSpPr>
          <p:cNvPr id="249" name="矩形 248"/>
          <p:cNvSpPr/>
          <p:nvPr/>
        </p:nvSpPr>
        <p:spPr>
          <a:xfrm>
            <a:off x="672791" y="3553204"/>
            <a:ext cx="1167307" cy="510524"/>
          </a:xfrm>
          <a:prstGeom prst="rect">
            <a:avLst/>
          </a:prstGeom>
        </p:spPr>
        <p:txBody>
          <a:bodyPr wrap="none">
            <a:spAutoFit/>
          </a:bodyPr>
          <a:lstStyle/>
          <a:p>
            <a:pPr fontAlgn="auto">
              <a:lnSpc>
                <a:spcPct val="200000"/>
              </a:lnSpc>
              <a:spcBef>
                <a:spcPts val="0"/>
              </a:spcBef>
              <a:spcAft>
                <a:spcPts val="0"/>
              </a:spcAft>
              <a:buSzPct val="80000"/>
              <a:buFont typeface="Wingdings" pitchFamily="2" charset="2"/>
              <a:buChar char="u"/>
              <a:defRPr/>
            </a:pPr>
            <a:r>
              <a:rPr lang="zh-CN" altLang="en-US" sz="1600" kern="0" dirty="0" smtClean="0">
                <a:solidFill>
                  <a:srgbClr val="990000"/>
                </a:solidFill>
                <a:latin typeface="微软雅黑" pitchFamily="34" charset="-122"/>
                <a:ea typeface="微软雅黑" pitchFamily="34" charset="-122"/>
              </a:rPr>
              <a:t>技术</a:t>
            </a:r>
            <a:r>
              <a:rPr lang="zh-CN" altLang="en-US" sz="1600" kern="0" dirty="0">
                <a:solidFill>
                  <a:srgbClr val="990000"/>
                </a:solidFill>
                <a:latin typeface="微软雅黑" pitchFamily="34" charset="-122"/>
                <a:ea typeface="微软雅黑" pitchFamily="34" charset="-122"/>
              </a:rPr>
              <a:t>目标</a:t>
            </a:r>
            <a:endParaRPr lang="en-US" altLang="zh-CN" sz="1600" kern="0" dirty="0" smtClean="0">
              <a:solidFill>
                <a:srgbClr val="990000"/>
              </a:solidFill>
              <a:latin typeface="微软雅黑" pitchFamily="34" charset="-122"/>
              <a:ea typeface="微软雅黑" pitchFamily="34" charset="-122"/>
            </a:endParaRPr>
          </a:p>
        </p:txBody>
      </p:sp>
      <p:sp>
        <p:nvSpPr>
          <p:cNvPr id="250" name="TextBox 561"/>
          <p:cNvSpPr txBox="1"/>
          <p:nvPr/>
        </p:nvSpPr>
        <p:spPr>
          <a:xfrm>
            <a:off x="3406239" y="3498263"/>
            <a:ext cx="1058883" cy="253916"/>
          </a:xfrm>
          <a:prstGeom prst="rect">
            <a:avLst/>
          </a:prstGeom>
          <a:noFill/>
        </p:spPr>
        <p:txBody>
          <a:bodyPr wrap="square" rtlCol="0">
            <a:spAutoFit/>
          </a:bodyPr>
          <a:lstStyle/>
          <a:p>
            <a:r>
              <a:rPr lang="zh-CN" altLang="en-US" sz="1050" dirty="0" smtClean="0">
                <a:solidFill>
                  <a:srgbClr val="CC6600"/>
                </a:solidFill>
                <a:latin typeface="微软雅黑" pitchFamily="34" charset="-122"/>
                <a:ea typeface="微软雅黑" pitchFamily="34" charset="-122"/>
              </a:rPr>
              <a:t>逻辑集群</a:t>
            </a:r>
            <a:r>
              <a:rPr lang="en-US" altLang="zh-CN" sz="1050" dirty="0" smtClean="0">
                <a:solidFill>
                  <a:srgbClr val="CC6600"/>
                </a:solidFill>
                <a:latin typeface="微软雅黑" pitchFamily="34" charset="-122"/>
                <a:ea typeface="微软雅黑" pitchFamily="34" charset="-122"/>
              </a:rPr>
              <a:t>2</a:t>
            </a:r>
            <a:endParaRPr lang="zh-CN" altLang="en-US" sz="1050" dirty="0">
              <a:solidFill>
                <a:srgbClr val="CC6600"/>
              </a:solidFill>
              <a:latin typeface="微软雅黑" pitchFamily="34" charset="-122"/>
              <a:ea typeface="微软雅黑" pitchFamily="34" charset="-122"/>
            </a:endParaRPr>
          </a:p>
        </p:txBody>
      </p:sp>
      <p:sp>
        <p:nvSpPr>
          <p:cNvPr id="251" name="TextBox 562"/>
          <p:cNvSpPr txBox="1"/>
          <p:nvPr/>
        </p:nvSpPr>
        <p:spPr>
          <a:xfrm>
            <a:off x="1147954" y="3498263"/>
            <a:ext cx="1058883" cy="253916"/>
          </a:xfrm>
          <a:prstGeom prst="rect">
            <a:avLst/>
          </a:prstGeom>
          <a:noFill/>
        </p:spPr>
        <p:txBody>
          <a:bodyPr wrap="square" rtlCol="0">
            <a:spAutoFit/>
          </a:bodyPr>
          <a:lstStyle/>
          <a:p>
            <a:r>
              <a:rPr lang="zh-CN" altLang="en-US" sz="1050" dirty="0" smtClean="0">
                <a:solidFill>
                  <a:srgbClr val="CC6600"/>
                </a:solidFill>
                <a:latin typeface="微软雅黑" pitchFamily="34" charset="-122"/>
                <a:ea typeface="微软雅黑" pitchFamily="34" charset="-122"/>
              </a:rPr>
              <a:t>逻辑集群</a:t>
            </a:r>
            <a:r>
              <a:rPr lang="en-US" altLang="zh-CN" sz="1050" dirty="0" smtClean="0">
                <a:solidFill>
                  <a:srgbClr val="CC6600"/>
                </a:solidFill>
                <a:latin typeface="微软雅黑" pitchFamily="34" charset="-122"/>
                <a:ea typeface="微软雅黑" pitchFamily="34" charset="-122"/>
              </a:rPr>
              <a:t>1</a:t>
            </a:r>
            <a:endParaRPr lang="zh-CN" altLang="en-US" sz="1050" dirty="0">
              <a:solidFill>
                <a:srgbClr val="CC6600"/>
              </a:solidFill>
              <a:latin typeface="微软雅黑" pitchFamily="34" charset="-122"/>
              <a:ea typeface="微软雅黑" pitchFamily="34" charset="-122"/>
            </a:endParaRPr>
          </a:p>
        </p:txBody>
      </p:sp>
      <p:sp>
        <p:nvSpPr>
          <p:cNvPr id="252" name="TextBox 563"/>
          <p:cNvSpPr txBox="1"/>
          <p:nvPr/>
        </p:nvSpPr>
        <p:spPr>
          <a:xfrm>
            <a:off x="5233063" y="3498263"/>
            <a:ext cx="1058883" cy="253916"/>
          </a:xfrm>
          <a:prstGeom prst="rect">
            <a:avLst/>
          </a:prstGeom>
          <a:noFill/>
        </p:spPr>
        <p:txBody>
          <a:bodyPr wrap="square" rtlCol="0">
            <a:spAutoFit/>
          </a:bodyPr>
          <a:lstStyle/>
          <a:p>
            <a:r>
              <a:rPr lang="zh-CN" altLang="en-US" sz="1050" dirty="0" smtClean="0">
                <a:solidFill>
                  <a:srgbClr val="CC6600"/>
                </a:solidFill>
                <a:latin typeface="微软雅黑" pitchFamily="34" charset="-122"/>
                <a:ea typeface="微软雅黑" pitchFamily="34" charset="-122"/>
              </a:rPr>
              <a:t>逻辑集群</a:t>
            </a:r>
            <a:r>
              <a:rPr lang="en-US" altLang="zh-CN" sz="1050" dirty="0" smtClean="0">
                <a:solidFill>
                  <a:srgbClr val="CC6600"/>
                </a:solidFill>
                <a:latin typeface="微软雅黑" pitchFamily="34" charset="-122"/>
                <a:ea typeface="微软雅黑" pitchFamily="34" charset="-122"/>
              </a:rPr>
              <a:t>10</a:t>
            </a:r>
            <a:endParaRPr lang="zh-CN" altLang="en-US" sz="1050" dirty="0">
              <a:solidFill>
                <a:srgbClr val="CC6600"/>
              </a:solidFill>
              <a:latin typeface="微软雅黑" pitchFamily="34" charset="-122"/>
              <a:ea typeface="微软雅黑" pitchFamily="34" charset="-122"/>
            </a:endParaRPr>
          </a:p>
        </p:txBody>
      </p:sp>
      <p:sp>
        <p:nvSpPr>
          <p:cNvPr id="253" name="TextBox 564"/>
          <p:cNvSpPr txBox="1"/>
          <p:nvPr/>
        </p:nvSpPr>
        <p:spPr>
          <a:xfrm>
            <a:off x="6135587" y="3498263"/>
            <a:ext cx="1058883" cy="253916"/>
          </a:xfrm>
          <a:prstGeom prst="rect">
            <a:avLst/>
          </a:prstGeom>
          <a:noFill/>
        </p:spPr>
        <p:txBody>
          <a:bodyPr wrap="square" rtlCol="0">
            <a:spAutoFit/>
          </a:bodyPr>
          <a:lstStyle/>
          <a:p>
            <a:r>
              <a:rPr lang="zh-CN" altLang="en-US" sz="1050" dirty="0" smtClean="0">
                <a:solidFill>
                  <a:srgbClr val="CC6600"/>
                </a:solidFill>
                <a:latin typeface="微软雅黑" pitchFamily="34" charset="-122"/>
                <a:ea typeface="微软雅黑" pitchFamily="34" charset="-122"/>
              </a:rPr>
              <a:t>逻辑集群</a:t>
            </a:r>
            <a:r>
              <a:rPr lang="en-US" altLang="zh-CN" sz="1050" dirty="0" smtClean="0">
                <a:solidFill>
                  <a:srgbClr val="CC6600"/>
                </a:solidFill>
                <a:latin typeface="微软雅黑" pitchFamily="34" charset="-122"/>
                <a:ea typeface="微软雅黑" pitchFamily="34" charset="-122"/>
              </a:rPr>
              <a:t>11</a:t>
            </a:r>
            <a:endParaRPr lang="zh-CN" altLang="en-US" sz="1050" dirty="0">
              <a:solidFill>
                <a:srgbClr val="CC6600"/>
              </a:solidFill>
              <a:latin typeface="微软雅黑" pitchFamily="34" charset="-122"/>
              <a:ea typeface="微软雅黑" pitchFamily="34" charset="-122"/>
            </a:endParaRPr>
          </a:p>
        </p:txBody>
      </p:sp>
      <p:sp>
        <p:nvSpPr>
          <p:cNvPr id="254" name="TextBox 565"/>
          <p:cNvSpPr txBox="1"/>
          <p:nvPr/>
        </p:nvSpPr>
        <p:spPr>
          <a:xfrm>
            <a:off x="7135090" y="3493318"/>
            <a:ext cx="904507" cy="253916"/>
          </a:xfrm>
          <a:prstGeom prst="rect">
            <a:avLst/>
          </a:prstGeom>
          <a:noFill/>
        </p:spPr>
        <p:txBody>
          <a:bodyPr wrap="square" rtlCol="0">
            <a:spAutoFit/>
          </a:bodyPr>
          <a:lstStyle/>
          <a:p>
            <a:r>
              <a:rPr lang="zh-CN" altLang="en-US" sz="1050" dirty="0" smtClean="0">
                <a:solidFill>
                  <a:srgbClr val="CC6600"/>
                </a:solidFill>
                <a:latin typeface="微软雅黑" pitchFamily="34" charset="-122"/>
                <a:ea typeface="微软雅黑" pitchFamily="34" charset="-122"/>
              </a:rPr>
              <a:t>逻辑集群</a:t>
            </a:r>
            <a:r>
              <a:rPr lang="en-US" altLang="zh-CN" sz="1050" dirty="0" smtClean="0">
                <a:solidFill>
                  <a:srgbClr val="CC6600"/>
                </a:solidFill>
                <a:latin typeface="微软雅黑" pitchFamily="34" charset="-122"/>
                <a:ea typeface="微软雅黑" pitchFamily="34" charset="-122"/>
              </a:rPr>
              <a:t>20</a:t>
            </a:r>
            <a:endParaRPr lang="zh-CN" altLang="en-US" sz="1050" dirty="0">
              <a:solidFill>
                <a:srgbClr val="CC6600"/>
              </a:solidFill>
              <a:latin typeface="微软雅黑" pitchFamily="34" charset="-122"/>
              <a:ea typeface="微软雅黑" pitchFamily="34" charset="-122"/>
            </a:endParaRPr>
          </a:p>
        </p:txBody>
      </p:sp>
      <p:sp>
        <p:nvSpPr>
          <p:cNvPr id="255" name="TextBox 566"/>
          <p:cNvSpPr txBox="1"/>
          <p:nvPr/>
        </p:nvSpPr>
        <p:spPr>
          <a:xfrm>
            <a:off x="8061373" y="3498263"/>
            <a:ext cx="1058883" cy="253916"/>
          </a:xfrm>
          <a:prstGeom prst="rect">
            <a:avLst/>
          </a:prstGeom>
          <a:noFill/>
        </p:spPr>
        <p:txBody>
          <a:bodyPr wrap="square" rtlCol="0">
            <a:spAutoFit/>
          </a:bodyPr>
          <a:lstStyle/>
          <a:p>
            <a:r>
              <a:rPr lang="zh-CN" altLang="en-US" sz="1050" dirty="0" smtClean="0">
                <a:solidFill>
                  <a:srgbClr val="CC6600"/>
                </a:solidFill>
                <a:latin typeface="微软雅黑" pitchFamily="34" charset="-122"/>
                <a:ea typeface="微软雅黑" pitchFamily="34" charset="-122"/>
              </a:rPr>
              <a:t>逻辑集群</a:t>
            </a:r>
            <a:r>
              <a:rPr lang="en-US" altLang="zh-CN" sz="1050" dirty="0" smtClean="0">
                <a:solidFill>
                  <a:srgbClr val="CC6600"/>
                </a:solidFill>
                <a:latin typeface="微软雅黑" pitchFamily="34" charset="-122"/>
                <a:ea typeface="微软雅黑" pitchFamily="34" charset="-122"/>
              </a:rPr>
              <a:t>21</a:t>
            </a:r>
            <a:endParaRPr lang="zh-CN" altLang="en-US" sz="1050" dirty="0">
              <a:solidFill>
                <a:srgbClr val="CC6600"/>
              </a:solidFill>
              <a:latin typeface="微软雅黑" pitchFamily="34" charset="-122"/>
              <a:ea typeface="微软雅黑" pitchFamily="34" charset="-122"/>
            </a:endParaRPr>
          </a:p>
        </p:txBody>
      </p:sp>
      <p:grpSp>
        <p:nvGrpSpPr>
          <p:cNvPr id="256" name="组合 255"/>
          <p:cNvGrpSpPr/>
          <p:nvPr/>
        </p:nvGrpSpPr>
        <p:grpSpPr>
          <a:xfrm>
            <a:off x="692461" y="687034"/>
            <a:ext cx="1397597" cy="387060"/>
            <a:chOff x="692460" y="800687"/>
            <a:chExt cx="1160091" cy="464471"/>
          </a:xfrm>
        </p:grpSpPr>
        <p:grpSp>
          <p:nvGrpSpPr>
            <p:cNvPr id="257" name="Group 205"/>
            <p:cNvGrpSpPr>
              <a:grpSpLocks/>
            </p:cNvGrpSpPr>
            <p:nvPr/>
          </p:nvGrpSpPr>
          <p:grpSpPr bwMode="auto">
            <a:xfrm>
              <a:off x="692460" y="800687"/>
              <a:ext cx="1160091" cy="464471"/>
              <a:chOff x="4105" y="2798"/>
              <a:chExt cx="1506" cy="1043"/>
            </a:xfrm>
          </p:grpSpPr>
          <p:sp>
            <p:nvSpPr>
              <p:cNvPr id="259" name="AutoShape 203"/>
              <p:cNvSpPr>
                <a:spLocks noChangeArrowheads="1"/>
              </p:cNvSpPr>
              <p:nvPr/>
            </p:nvSpPr>
            <p:spPr bwMode="auto">
              <a:xfrm>
                <a:off x="4105" y="2798"/>
                <a:ext cx="1504" cy="1043"/>
              </a:xfrm>
              <a:prstGeom prst="roundRect">
                <a:avLst>
                  <a:gd name="adj" fmla="val 9347"/>
                </a:avLst>
              </a:prstGeom>
              <a:gradFill rotWithShape="1">
                <a:gsLst>
                  <a:gs pos="0">
                    <a:srgbClr val="CBCCE5"/>
                  </a:gs>
                  <a:gs pos="100000">
                    <a:srgbClr val="CBCCE5">
                      <a:gamma/>
                      <a:shade val="66275"/>
                      <a:invGamma/>
                    </a:srgbClr>
                  </a:gs>
                </a:gsLst>
                <a:lin ang="5400000" scaled="1"/>
              </a:gradFill>
              <a:ln w="9525" algn="ctr">
                <a:noFill/>
                <a:round/>
                <a:headEnd/>
                <a:tailEnd/>
              </a:ln>
              <a:effectLst/>
            </p:spPr>
            <p:txBody>
              <a:bodyPr anchor="ctr">
                <a:spAutoFit/>
              </a:bodyPr>
              <a:lstStyle/>
              <a:p>
                <a:endParaRPr lang="zh-CN" altLang="en-US"/>
              </a:p>
            </p:txBody>
          </p:sp>
          <p:sp>
            <p:nvSpPr>
              <p:cNvPr id="260" name="AutoShape 204"/>
              <p:cNvSpPr>
                <a:spLocks noChangeArrowheads="1"/>
              </p:cNvSpPr>
              <p:nvPr/>
            </p:nvSpPr>
            <p:spPr bwMode="auto">
              <a:xfrm>
                <a:off x="4114" y="2841"/>
                <a:ext cx="1497" cy="995"/>
              </a:xfrm>
              <a:prstGeom prst="roundRect">
                <a:avLst>
                  <a:gd name="adj" fmla="val 0"/>
                </a:avLst>
              </a:prstGeom>
              <a:gradFill rotWithShape="1">
                <a:gsLst>
                  <a:gs pos="0">
                    <a:srgbClr val="EAEAEA"/>
                  </a:gs>
                  <a:gs pos="100000">
                    <a:srgbClr val="EAEAEA">
                      <a:gamma/>
                      <a:shade val="86275"/>
                      <a:invGamma/>
                    </a:srgbClr>
                  </a:gs>
                </a:gsLst>
                <a:lin ang="5400000" scaled="1"/>
              </a:gradFill>
              <a:ln w="9525">
                <a:noFill/>
                <a:round/>
                <a:headEnd/>
                <a:tailEnd/>
              </a:ln>
              <a:effectLst/>
            </p:spPr>
            <p:txBody>
              <a:bodyPr anchor="ctr">
                <a:spAutoFit/>
              </a:bodyPr>
              <a:lstStyle/>
              <a:p>
                <a:endParaRPr lang="zh-CN" altLang="en-US"/>
              </a:p>
            </p:txBody>
          </p:sp>
        </p:grpSp>
        <p:sp>
          <p:nvSpPr>
            <p:cNvPr id="258" name="Rectangle 254"/>
            <p:cNvSpPr>
              <a:spLocks noChangeArrowheads="1"/>
            </p:cNvSpPr>
            <p:nvPr/>
          </p:nvSpPr>
          <p:spPr bwMode="auto">
            <a:xfrm>
              <a:off x="696810" y="886230"/>
              <a:ext cx="1120115" cy="241928"/>
            </a:xfrm>
            <a:prstGeom prst="rect">
              <a:avLst/>
            </a:prstGeom>
            <a:noFill/>
            <a:ln w="9525" algn="ctr">
              <a:noFill/>
              <a:miter lim="800000"/>
              <a:headEnd/>
              <a:tailEnd/>
            </a:ln>
          </p:spPr>
          <p:txBody>
            <a:bodyPr wrap="none" anchor="ctr"/>
            <a:lstStyle/>
            <a:p>
              <a:pPr algn="ctr" fontAlgn="t"/>
              <a:r>
                <a:rPr lang="en-US" altLang="zh-CN" sz="1100" dirty="0" smtClean="0">
                  <a:solidFill>
                    <a:schemeClr val="accent1">
                      <a:lumMod val="50000"/>
                    </a:schemeClr>
                  </a:solidFill>
                  <a:latin typeface="微软雅黑" pitchFamily="34" charset="-122"/>
                  <a:ea typeface="微软雅黑" pitchFamily="34" charset="-122"/>
                </a:rPr>
                <a:t>Web Client</a:t>
              </a:r>
              <a:endParaRPr lang="en-US" altLang="zh-CN" sz="1100" dirty="0">
                <a:solidFill>
                  <a:schemeClr val="accent1">
                    <a:lumMod val="50000"/>
                  </a:schemeClr>
                </a:solidFill>
                <a:latin typeface="微软雅黑" pitchFamily="34" charset="-122"/>
                <a:ea typeface="微软雅黑" pitchFamily="34" charset="-122"/>
              </a:endParaRPr>
            </a:p>
          </p:txBody>
        </p:sp>
      </p:grpSp>
      <p:pic>
        <p:nvPicPr>
          <p:cNvPr id="261" name="Picture 34" descr="j5"/>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073666" y="1009403"/>
            <a:ext cx="685800" cy="258692"/>
          </a:xfrm>
          <a:prstGeom prst="rect">
            <a:avLst/>
          </a:prstGeom>
          <a:noFill/>
        </p:spPr>
      </p:pic>
      <p:pic>
        <p:nvPicPr>
          <p:cNvPr id="262" name="Picture 34" descr="j5"/>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684258" y="997857"/>
            <a:ext cx="685800" cy="258692"/>
          </a:xfrm>
          <a:prstGeom prst="rect">
            <a:avLst/>
          </a:prstGeom>
          <a:noFill/>
        </p:spPr>
      </p:pic>
    </p:spTree>
    <p:extLst>
      <p:ext uri="{BB962C8B-B14F-4D97-AF65-F5344CB8AC3E}">
        <p14:creationId xmlns:p14="http://schemas.microsoft.com/office/powerpoint/2010/main" val="17639454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smtClean="0"/>
              <a:t>——</a:t>
            </a:r>
            <a:r>
              <a:rPr lang="zh-CN" altLang="en-US" dirty="0" smtClean="0"/>
              <a:t>存储资源池整体设计</a:t>
            </a:r>
            <a:endParaRPr lang="zh-CN" altLang="en-US" dirty="0"/>
          </a:p>
        </p:txBody>
      </p:sp>
      <p:sp>
        <p:nvSpPr>
          <p:cNvPr id="4" name="内容占位符 122"/>
          <p:cNvSpPr>
            <a:spLocks noGrp="1"/>
          </p:cNvSpPr>
          <p:nvPr>
            <p:ph idx="1"/>
          </p:nvPr>
        </p:nvSpPr>
        <p:spPr>
          <a:xfrm>
            <a:off x="457200" y="1368319"/>
            <a:ext cx="8229600" cy="3869665"/>
          </a:xfrm>
        </p:spPr>
        <p:txBody>
          <a:bodyPr/>
          <a:lstStyle/>
          <a:p>
            <a:endParaRPr lang="zh-CN" altLang="en-US"/>
          </a:p>
        </p:txBody>
      </p:sp>
      <p:sp>
        <p:nvSpPr>
          <p:cNvPr id="5" name="Line 50"/>
          <p:cNvSpPr>
            <a:spLocks noChangeShapeType="1"/>
          </p:cNvSpPr>
          <p:nvPr/>
        </p:nvSpPr>
        <p:spPr bwMode="auto">
          <a:xfrm flipH="1">
            <a:off x="6515201" y="2215408"/>
            <a:ext cx="7067" cy="640435"/>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 name="Line 50"/>
          <p:cNvSpPr>
            <a:spLocks noChangeShapeType="1"/>
          </p:cNvSpPr>
          <p:nvPr/>
        </p:nvSpPr>
        <p:spPr bwMode="auto">
          <a:xfrm flipH="1">
            <a:off x="6284629" y="2215408"/>
            <a:ext cx="6259" cy="673693"/>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 name="Line 50"/>
          <p:cNvSpPr>
            <a:spLocks noChangeShapeType="1"/>
          </p:cNvSpPr>
          <p:nvPr/>
        </p:nvSpPr>
        <p:spPr bwMode="auto">
          <a:xfrm>
            <a:off x="4368177" y="3139483"/>
            <a:ext cx="0" cy="506860"/>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 name="Line 27"/>
          <p:cNvSpPr>
            <a:spLocks noChangeShapeType="1"/>
          </p:cNvSpPr>
          <p:nvPr/>
        </p:nvSpPr>
        <p:spPr bwMode="auto">
          <a:xfrm>
            <a:off x="4229652" y="2545121"/>
            <a:ext cx="0" cy="452033"/>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 name="AutoShape 5"/>
          <p:cNvSpPr>
            <a:spLocks noChangeArrowheads="1"/>
          </p:cNvSpPr>
          <p:nvPr/>
        </p:nvSpPr>
        <p:spPr bwMode="auto">
          <a:xfrm>
            <a:off x="108300" y="2305284"/>
            <a:ext cx="8882063" cy="3216926"/>
          </a:xfrm>
          <a:prstGeom prst="roundRect">
            <a:avLst>
              <a:gd name="adj" fmla="val 5843"/>
            </a:avLst>
          </a:prstGeom>
          <a:noFill/>
          <a:ln w="19050">
            <a:solidFill>
              <a:srgbClr val="A92196"/>
            </a:solidFill>
            <a:round/>
            <a:headEnd/>
            <a:tailEnd/>
          </a:ln>
        </p:spPr>
        <p:txBody>
          <a:bodyPr wrap="none" lIns="91384" tIns="45692" rIns="91384" bIns="45692" anchor="ctr"/>
          <a:lstStyle/>
          <a:p>
            <a:pPr algn="ctr" defTabSz="912813" eaLnBrk="0" hangingPunct="0"/>
            <a:endParaRPr lang="zh-CN" altLang="en-US" sz="1400">
              <a:solidFill>
                <a:srgbClr val="000000"/>
              </a:solidFill>
              <a:latin typeface="微软雅黑" pitchFamily="34" charset="-122"/>
              <a:ea typeface="微软雅黑" pitchFamily="34" charset="-122"/>
            </a:endParaRPr>
          </a:p>
        </p:txBody>
      </p:sp>
      <p:sp>
        <p:nvSpPr>
          <p:cNvPr id="10" name="AutoShape 20"/>
          <p:cNvSpPr>
            <a:spLocks noChangeArrowheads="1"/>
          </p:cNvSpPr>
          <p:nvPr/>
        </p:nvSpPr>
        <p:spPr bwMode="auto">
          <a:xfrm>
            <a:off x="325372" y="3637369"/>
            <a:ext cx="2981047" cy="970801"/>
          </a:xfrm>
          <a:prstGeom prst="roundRect">
            <a:avLst>
              <a:gd name="adj" fmla="val 9375"/>
            </a:avLst>
          </a:prstGeom>
          <a:noFill/>
          <a:ln w="9525">
            <a:solidFill>
              <a:sysClr val="windowText" lastClr="000000"/>
            </a:solidFill>
            <a:round/>
            <a:headEnd/>
            <a:tailEnd/>
          </a:ln>
        </p:spPr>
        <p:txBody>
          <a:bodyPr wrap="none" lIns="82906" tIns="41453" rIns="82906" bIns="8291" anchor="b" anchorCtr="1"/>
          <a:lstStyle/>
          <a:p>
            <a:pPr marL="0" marR="0" lvl="0" indent="0" algn="ctr" defTabSz="912813" rtl="1" eaLnBrk="1" fontAlgn="auto" latinLnBrk="0" hangingPunct="1">
              <a:lnSpc>
                <a:spcPct val="100000"/>
              </a:lnSpc>
              <a:spcBef>
                <a:spcPts val="0"/>
              </a:spcBef>
              <a:spcAft>
                <a:spcPts val="0"/>
              </a:spcAft>
              <a:buClrTx/>
              <a:buSzTx/>
              <a:buFontTx/>
              <a:buNone/>
              <a:tabLst/>
              <a:defRPr/>
            </a:pPr>
            <a:endParaRPr kumimoji="0" lang="en-US" altLang="zh-CN" sz="1200" b="0" i="0" u="none" strike="noStrike" kern="0" cap="none" spc="0" normalizeH="0" baseline="0" noProof="0">
              <a:ln>
                <a:noFill/>
              </a:ln>
              <a:solidFill>
                <a:srgbClr val="000000"/>
              </a:solidFill>
              <a:effectLst/>
              <a:uLnTx/>
              <a:uFillTx/>
              <a:latin typeface="微软雅黑" pitchFamily="34" charset="-122"/>
              <a:ea typeface="微软雅黑" pitchFamily="34" charset="-122"/>
            </a:endParaRPr>
          </a:p>
        </p:txBody>
      </p:sp>
      <p:sp>
        <p:nvSpPr>
          <p:cNvPr id="11" name="Line 27"/>
          <p:cNvSpPr>
            <a:spLocks noChangeShapeType="1"/>
          </p:cNvSpPr>
          <p:nvPr/>
        </p:nvSpPr>
        <p:spPr bwMode="auto">
          <a:xfrm>
            <a:off x="5394105" y="2215409"/>
            <a:ext cx="4480" cy="643391"/>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 name="AutoShape 29"/>
          <p:cNvSpPr>
            <a:spLocks noChangeArrowheads="1"/>
          </p:cNvSpPr>
          <p:nvPr/>
        </p:nvSpPr>
        <p:spPr bwMode="auto">
          <a:xfrm>
            <a:off x="3375342" y="2349517"/>
            <a:ext cx="1558407" cy="366936"/>
          </a:xfrm>
          <a:prstGeom prst="roundRect">
            <a:avLst>
              <a:gd name="adj"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headEnd/>
            <a:tailEnd/>
          </a:ln>
          <a:effectLst>
            <a:outerShdw blurRad="40000" dist="20000" dir="5400000" rotWithShape="0">
              <a:srgbClr val="000000">
                <a:alpha val="38000"/>
              </a:srgbClr>
            </a:outerShdw>
          </a:effectLst>
        </p:spPr>
        <p:txBody>
          <a:bodyPr wrap="none" lIns="82906" tIns="41453" rIns="82906" bIns="8291" anchor="b" anchorCtr="1"/>
          <a:lstStyle/>
          <a:p>
            <a:pPr marL="0" marR="0" lvl="0" indent="0" algn="ctr" defTabSz="912813" rtl="1" eaLnBrk="1" fontAlgn="auto" latinLnBrk="0" hangingPunct="1">
              <a:lnSpc>
                <a:spcPct val="100000"/>
              </a:lnSpc>
              <a:spcBef>
                <a:spcPts val="0"/>
              </a:spcBef>
              <a:spcAft>
                <a:spcPts val="0"/>
              </a:spcAft>
              <a:buClrTx/>
              <a:buSzTx/>
              <a:buFontTx/>
              <a:buNone/>
              <a:tabLst/>
              <a:defRPr/>
            </a:pPr>
            <a:r>
              <a:rPr lang="zh-CN" altLang="en-US" sz="1000" b="1" kern="0" dirty="0">
                <a:solidFill>
                  <a:srgbClr val="000000"/>
                </a:solidFill>
                <a:latin typeface="微软雅黑" pitchFamily="34" charset="-122"/>
                <a:ea typeface="微软雅黑" pitchFamily="34" charset="-122"/>
              </a:rPr>
              <a:t>统一</a:t>
            </a:r>
            <a:r>
              <a:rPr lang="zh-CN" altLang="en-US" sz="1000" b="1" kern="0" dirty="0" smtClean="0">
                <a:solidFill>
                  <a:srgbClr val="000000"/>
                </a:solidFill>
                <a:latin typeface="微软雅黑" pitchFamily="34" charset="-122"/>
                <a:ea typeface="微软雅黑" pitchFamily="34" charset="-122"/>
              </a:rPr>
              <a:t>云存储</a:t>
            </a:r>
            <a:r>
              <a:rPr kumimoji="0" lang="zh-CN" altLang="en-US" sz="1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cs typeface="+mn-cs"/>
              </a:rPr>
              <a:t>控制单元</a:t>
            </a:r>
            <a:endParaRPr kumimoji="0" lang="en-US" altLang="zh-CN" sz="1000" b="1"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pic>
        <p:nvPicPr>
          <p:cNvPr id="13" name="图片 384" descr="单个节点.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22455" y="2395442"/>
            <a:ext cx="639989" cy="101813"/>
          </a:xfrm>
          <a:prstGeom prst="rect">
            <a:avLst/>
          </a:prstGeom>
          <a:noFill/>
          <a:ln w="9525">
            <a:noFill/>
            <a:miter lim="800000"/>
            <a:headEnd/>
            <a:tailEnd/>
          </a:ln>
        </p:spPr>
      </p:pic>
      <p:sp>
        <p:nvSpPr>
          <p:cNvPr id="14" name="TextBox 489"/>
          <p:cNvSpPr txBox="1">
            <a:spLocks noChangeArrowheads="1"/>
          </p:cNvSpPr>
          <p:nvPr/>
        </p:nvSpPr>
        <p:spPr bwMode="auto">
          <a:xfrm>
            <a:off x="917873" y="4633418"/>
            <a:ext cx="1578085" cy="314548"/>
          </a:xfrm>
          <a:prstGeom prst="rect">
            <a:avLst/>
          </a:prstGeom>
          <a:noFill/>
          <a:ln w="9525">
            <a:noFill/>
            <a:miter lim="800000"/>
            <a:headEnd/>
            <a:tailEnd/>
          </a:ln>
        </p:spPr>
        <p:txBody>
          <a:bodyPr lIns="82906" tIns="41453" rIns="82906" bIns="41453">
            <a:spAutoFit/>
          </a:bodyPr>
          <a:lstStyle/>
          <a:p>
            <a:r>
              <a:rPr lang="zh-CN" altLang="en-US" sz="1500" b="1" dirty="0" smtClean="0">
                <a:solidFill>
                  <a:prstClr val="black"/>
                </a:solidFill>
                <a:latin typeface="微软雅黑" pitchFamily="34" charset="-122"/>
                <a:ea typeface="微软雅黑" pitchFamily="34" charset="-122"/>
              </a:rPr>
              <a:t>分布式存储</a:t>
            </a:r>
            <a:endParaRPr lang="zh-CN" altLang="en-US" sz="1500" b="1" dirty="0">
              <a:solidFill>
                <a:prstClr val="black"/>
              </a:solidFill>
              <a:latin typeface="微软雅黑" pitchFamily="34" charset="-122"/>
              <a:ea typeface="微软雅黑" pitchFamily="34" charset="-122"/>
            </a:endParaRPr>
          </a:p>
        </p:txBody>
      </p:sp>
      <p:sp>
        <p:nvSpPr>
          <p:cNvPr id="15" name="AutoShape 90"/>
          <p:cNvSpPr>
            <a:spLocks noChangeArrowheads="1"/>
          </p:cNvSpPr>
          <p:nvPr/>
        </p:nvSpPr>
        <p:spPr bwMode="auto">
          <a:xfrm>
            <a:off x="362615" y="2862797"/>
            <a:ext cx="2811709" cy="268713"/>
          </a:xfrm>
          <a:prstGeom prst="roundRect">
            <a:avLst>
              <a:gd name="adj" fmla="val 5000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headEnd/>
            <a:tailEnd/>
          </a:ln>
          <a:effectLst>
            <a:outerShdw blurRad="40000" dist="20000" dir="5400000" rotWithShape="0">
              <a:srgbClr val="000000">
                <a:alpha val="38000"/>
              </a:srgbClr>
            </a:outerShdw>
          </a:effectLst>
        </p:spPr>
        <p:txBody>
          <a:bodyPr wrap="none" lIns="82906" tIns="41453" rIns="82906" bIns="41453"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300" b="1"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高速</a:t>
            </a:r>
            <a:r>
              <a:rPr kumimoji="0" lang="en-US" altLang="zh-CN" sz="1300" b="1"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a:t>
            </a:r>
            <a:r>
              <a:rPr kumimoji="0" lang="zh-CN" altLang="en-US" sz="1300" b="1"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以太网交换机</a:t>
            </a:r>
            <a:endParaRPr kumimoji="0" lang="en-US" altLang="zh-CN" sz="1300" b="1" i="0" u="none" strike="noStrike" kern="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16" name="TextBox 564"/>
          <p:cNvSpPr txBox="1">
            <a:spLocks noChangeArrowheads="1"/>
          </p:cNvSpPr>
          <p:nvPr/>
        </p:nvSpPr>
        <p:spPr bwMode="auto">
          <a:xfrm>
            <a:off x="3443059" y="4699081"/>
            <a:ext cx="1520354" cy="360715"/>
          </a:xfrm>
          <a:prstGeom prst="rect">
            <a:avLst/>
          </a:prstGeom>
          <a:noFill/>
          <a:ln w="9525">
            <a:noFill/>
            <a:miter lim="800000"/>
            <a:headEnd/>
            <a:tailEnd/>
          </a:ln>
        </p:spPr>
        <p:txBody>
          <a:bodyPr wrap="square" lIns="82906" tIns="41453" rIns="82906" bIns="41453">
            <a:spAutoFit/>
          </a:bodyPr>
          <a:lstStyle/>
          <a:p>
            <a:pPr algn="ctr"/>
            <a:r>
              <a:rPr lang="zh-CN" altLang="en-US" b="1" dirty="0" smtClean="0">
                <a:solidFill>
                  <a:prstClr val="black"/>
                </a:solidFill>
                <a:latin typeface="微软雅黑" pitchFamily="34" charset="-122"/>
                <a:ea typeface="微软雅黑" pitchFamily="34" charset="-122"/>
              </a:rPr>
              <a:t>统一存储</a:t>
            </a:r>
            <a:endParaRPr lang="zh-CN" altLang="en-US" sz="1500" b="1" dirty="0">
              <a:solidFill>
                <a:prstClr val="black"/>
              </a:solidFill>
              <a:latin typeface="微软雅黑" pitchFamily="34" charset="-122"/>
              <a:ea typeface="微软雅黑" pitchFamily="34" charset="-122"/>
            </a:endParaRPr>
          </a:p>
        </p:txBody>
      </p:sp>
      <p:sp>
        <p:nvSpPr>
          <p:cNvPr id="17" name="TextBox 565"/>
          <p:cNvSpPr txBox="1">
            <a:spLocks noChangeArrowheads="1"/>
          </p:cNvSpPr>
          <p:nvPr/>
        </p:nvSpPr>
        <p:spPr bwMode="auto">
          <a:xfrm>
            <a:off x="5439545" y="4655676"/>
            <a:ext cx="1690166" cy="314548"/>
          </a:xfrm>
          <a:prstGeom prst="rect">
            <a:avLst/>
          </a:prstGeom>
          <a:noFill/>
          <a:ln w="9525">
            <a:noFill/>
            <a:miter lim="800000"/>
            <a:headEnd/>
            <a:tailEnd/>
          </a:ln>
        </p:spPr>
        <p:txBody>
          <a:bodyPr lIns="82906" tIns="41453" rIns="82906" bIns="41453">
            <a:spAutoFit/>
          </a:bodyPr>
          <a:lstStyle/>
          <a:p>
            <a:pPr algn="ctr"/>
            <a:r>
              <a:rPr lang="zh-CN" altLang="en-US" sz="1500" b="1">
                <a:solidFill>
                  <a:prstClr val="black"/>
                </a:solidFill>
                <a:latin typeface="微软雅黑" pitchFamily="34" charset="-122"/>
                <a:ea typeface="微软雅黑" pitchFamily="34" charset="-122"/>
              </a:rPr>
              <a:t>在线备份存储</a:t>
            </a:r>
          </a:p>
        </p:txBody>
      </p:sp>
      <p:sp>
        <p:nvSpPr>
          <p:cNvPr id="18" name="Line 50"/>
          <p:cNvSpPr>
            <a:spLocks noChangeShapeType="1"/>
          </p:cNvSpPr>
          <p:nvPr/>
        </p:nvSpPr>
        <p:spPr bwMode="auto">
          <a:xfrm>
            <a:off x="3899206" y="3112227"/>
            <a:ext cx="0" cy="520295"/>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 name="Line 50"/>
          <p:cNvSpPr>
            <a:spLocks noChangeShapeType="1"/>
          </p:cNvSpPr>
          <p:nvPr/>
        </p:nvSpPr>
        <p:spPr bwMode="auto">
          <a:xfrm>
            <a:off x="5709039" y="3156520"/>
            <a:ext cx="0" cy="414705"/>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0" name="Line 50"/>
          <p:cNvSpPr>
            <a:spLocks noChangeShapeType="1"/>
          </p:cNvSpPr>
          <p:nvPr/>
        </p:nvSpPr>
        <p:spPr bwMode="auto">
          <a:xfrm>
            <a:off x="2609697" y="3135495"/>
            <a:ext cx="0" cy="488821"/>
          </a:xfrm>
          <a:prstGeom prst="line">
            <a:avLst/>
          </a:prstGeom>
          <a:noFill/>
          <a:ln w="50800">
            <a:solidFill>
              <a:srgbClr val="EEECE1">
                <a:lumMod val="50000"/>
              </a:srgbClr>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nvGrpSpPr>
          <p:cNvPr id="21" name="组合 20"/>
          <p:cNvGrpSpPr/>
          <p:nvPr/>
        </p:nvGrpSpPr>
        <p:grpSpPr>
          <a:xfrm>
            <a:off x="3676301" y="3737304"/>
            <a:ext cx="896068" cy="814608"/>
            <a:chOff x="4788023" y="5013176"/>
            <a:chExt cx="896068" cy="952655"/>
          </a:xfrm>
        </p:grpSpPr>
        <p:pic>
          <p:nvPicPr>
            <p:cNvPr id="22"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4788024" y="5013176"/>
              <a:ext cx="415373" cy="216784"/>
            </a:xfrm>
            <a:prstGeom prst="rect">
              <a:avLst/>
            </a:prstGeom>
            <a:noFill/>
            <a:ln w="3175">
              <a:noFill/>
              <a:miter lim="800000"/>
              <a:headEnd/>
              <a:tailEnd/>
            </a:ln>
          </p:spPr>
        </p:pic>
        <p:pic>
          <p:nvPicPr>
            <p:cNvPr id="23"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4788024" y="5188257"/>
              <a:ext cx="415373" cy="216784"/>
            </a:xfrm>
            <a:prstGeom prst="rect">
              <a:avLst/>
            </a:prstGeom>
            <a:noFill/>
            <a:ln w="3175">
              <a:noFill/>
              <a:miter lim="800000"/>
              <a:headEnd/>
              <a:tailEnd/>
            </a:ln>
          </p:spPr>
        </p:pic>
        <p:pic>
          <p:nvPicPr>
            <p:cNvPr id="24"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4788024" y="5339730"/>
              <a:ext cx="415373" cy="216784"/>
            </a:xfrm>
            <a:prstGeom prst="rect">
              <a:avLst/>
            </a:prstGeom>
            <a:noFill/>
            <a:ln w="3175">
              <a:noFill/>
              <a:miter lim="800000"/>
              <a:headEnd/>
              <a:tailEnd/>
            </a:ln>
          </p:spPr>
        </p:pic>
        <p:pic>
          <p:nvPicPr>
            <p:cNvPr id="25"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4788023" y="5430395"/>
              <a:ext cx="415373" cy="216784"/>
            </a:xfrm>
            <a:prstGeom prst="rect">
              <a:avLst/>
            </a:prstGeom>
            <a:noFill/>
            <a:ln w="3175">
              <a:noFill/>
              <a:miter lim="800000"/>
              <a:headEnd/>
              <a:tailEnd/>
            </a:ln>
          </p:spPr>
        </p:pic>
        <p:pic>
          <p:nvPicPr>
            <p:cNvPr id="26"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4788024" y="5600968"/>
              <a:ext cx="415373" cy="216784"/>
            </a:xfrm>
            <a:prstGeom prst="rect">
              <a:avLst/>
            </a:prstGeom>
            <a:noFill/>
            <a:ln w="3175">
              <a:noFill/>
              <a:miter lim="800000"/>
              <a:headEnd/>
              <a:tailEnd/>
            </a:ln>
          </p:spPr>
        </p:pic>
        <p:pic>
          <p:nvPicPr>
            <p:cNvPr id="27"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4788024" y="5745052"/>
              <a:ext cx="415373" cy="216784"/>
            </a:xfrm>
            <a:prstGeom prst="rect">
              <a:avLst/>
            </a:prstGeom>
            <a:noFill/>
            <a:ln w="3175">
              <a:noFill/>
              <a:miter lim="800000"/>
              <a:headEnd/>
              <a:tailEnd/>
            </a:ln>
          </p:spPr>
        </p:pic>
        <p:pic>
          <p:nvPicPr>
            <p:cNvPr id="28" name="Picture 6" descr="disc orange"/>
            <p:cNvPicPr>
              <a:picLocks noChangeAspect="1" noChangeArrowheads="1"/>
            </p:cNvPicPr>
            <p:nvPr/>
          </p:nvPicPr>
          <p:blipFill>
            <a:blip r:embed="rId4" cstate="email">
              <a:lum bright="-6000"/>
              <a:extLst>
                <a:ext uri="{28A0092B-C50C-407E-A947-70E740481C1C}">
                  <a14:useLocalDpi xmlns:a14="http://schemas.microsoft.com/office/drawing/2010/main"/>
                </a:ext>
              </a:extLst>
            </a:blip>
            <a:srcRect/>
            <a:stretch>
              <a:fillRect/>
            </a:stretch>
          </p:blipFill>
          <p:spPr bwMode="gray">
            <a:xfrm>
              <a:off x="5268718" y="5013176"/>
              <a:ext cx="415373" cy="234239"/>
            </a:xfrm>
            <a:prstGeom prst="rect">
              <a:avLst/>
            </a:prstGeom>
            <a:noFill/>
            <a:ln w="3175">
              <a:noFill/>
              <a:miter lim="800000"/>
              <a:headEnd/>
              <a:tailEnd/>
            </a:ln>
          </p:spPr>
        </p:pic>
        <p:pic>
          <p:nvPicPr>
            <p:cNvPr id="29"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5268718" y="5205708"/>
              <a:ext cx="415373" cy="216784"/>
            </a:xfrm>
            <a:prstGeom prst="rect">
              <a:avLst/>
            </a:prstGeom>
            <a:noFill/>
            <a:ln w="3175">
              <a:noFill/>
              <a:miter lim="800000"/>
              <a:headEnd/>
              <a:tailEnd/>
            </a:ln>
          </p:spPr>
        </p:pic>
        <p:pic>
          <p:nvPicPr>
            <p:cNvPr id="30"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5268718" y="5357180"/>
              <a:ext cx="415373" cy="216784"/>
            </a:xfrm>
            <a:prstGeom prst="rect">
              <a:avLst/>
            </a:prstGeom>
            <a:noFill/>
            <a:ln w="3175">
              <a:noFill/>
              <a:miter lim="800000"/>
              <a:headEnd/>
              <a:tailEnd/>
            </a:ln>
          </p:spPr>
        </p:pic>
        <p:pic>
          <p:nvPicPr>
            <p:cNvPr id="31"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5268718" y="5487802"/>
              <a:ext cx="415373" cy="216784"/>
            </a:xfrm>
            <a:prstGeom prst="rect">
              <a:avLst/>
            </a:prstGeom>
            <a:noFill/>
            <a:ln w="3175">
              <a:noFill/>
              <a:miter lim="800000"/>
              <a:headEnd/>
              <a:tailEnd/>
            </a:ln>
          </p:spPr>
        </p:pic>
        <p:pic>
          <p:nvPicPr>
            <p:cNvPr id="32"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5268718" y="5618423"/>
              <a:ext cx="415373" cy="216784"/>
            </a:xfrm>
            <a:prstGeom prst="rect">
              <a:avLst/>
            </a:prstGeom>
            <a:noFill/>
            <a:ln w="3175">
              <a:noFill/>
              <a:miter lim="800000"/>
              <a:headEnd/>
              <a:tailEnd/>
            </a:ln>
          </p:spPr>
        </p:pic>
        <p:pic>
          <p:nvPicPr>
            <p:cNvPr id="33" name="Picture 6" descr="disc orange"/>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gray">
            <a:xfrm>
              <a:off x="5268718" y="5749047"/>
              <a:ext cx="415373" cy="216784"/>
            </a:xfrm>
            <a:prstGeom prst="rect">
              <a:avLst/>
            </a:prstGeom>
            <a:noFill/>
            <a:ln w="3175">
              <a:noFill/>
              <a:miter lim="800000"/>
              <a:headEnd/>
              <a:tailEnd/>
            </a:ln>
          </p:spPr>
        </p:pic>
      </p:grpSp>
      <p:grpSp>
        <p:nvGrpSpPr>
          <p:cNvPr id="34" name="组合 33"/>
          <p:cNvGrpSpPr/>
          <p:nvPr/>
        </p:nvGrpSpPr>
        <p:grpSpPr>
          <a:xfrm>
            <a:off x="5311129" y="3704133"/>
            <a:ext cx="1894205" cy="820419"/>
            <a:chOff x="6335370" y="4974399"/>
            <a:chExt cx="1894205" cy="959451"/>
          </a:xfrm>
        </p:grpSpPr>
        <p:pic>
          <p:nvPicPr>
            <p:cNvPr id="35"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336883" y="4977800"/>
              <a:ext cx="412761" cy="216784"/>
            </a:xfrm>
            <a:prstGeom prst="rect">
              <a:avLst/>
            </a:prstGeom>
            <a:noFill/>
            <a:ln w="9525">
              <a:noFill/>
              <a:miter lim="800000"/>
              <a:headEnd/>
              <a:tailEnd/>
            </a:ln>
          </p:spPr>
        </p:pic>
        <p:pic>
          <p:nvPicPr>
            <p:cNvPr id="36"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335370" y="5116022"/>
              <a:ext cx="412761" cy="216784"/>
            </a:xfrm>
            <a:prstGeom prst="rect">
              <a:avLst/>
            </a:prstGeom>
            <a:noFill/>
            <a:ln w="9525">
              <a:noFill/>
              <a:miter lim="800000"/>
              <a:headEnd/>
              <a:tailEnd/>
            </a:ln>
          </p:spPr>
        </p:pic>
        <p:pic>
          <p:nvPicPr>
            <p:cNvPr id="37"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335370" y="5262646"/>
              <a:ext cx="412761" cy="216784"/>
            </a:xfrm>
            <a:prstGeom prst="rect">
              <a:avLst/>
            </a:prstGeom>
            <a:noFill/>
            <a:ln w="9525">
              <a:noFill/>
              <a:miter lim="800000"/>
              <a:headEnd/>
              <a:tailEnd/>
            </a:ln>
          </p:spPr>
        </p:pic>
        <p:pic>
          <p:nvPicPr>
            <p:cNvPr id="38"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335370" y="5434971"/>
              <a:ext cx="412761" cy="216784"/>
            </a:xfrm>
            <a:prstGeom prst="rect">
              <a:avLst/>
            </a:prstGeom>
            <a:noFill/>
            <a:ln w="9525">
              <a:noFill/>
              <a:miter lim="800000"/>
              <a:headEnd/>
              <a:tailEnd/>
            </a:ln>
          </p:spPr>
        </p:pic>
        <p:pic>
          <p:nvPicPr>
            <p:cNvPr id="39"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335370" y="5586447"/>
              <a:ext cx="412761" cy="216784"/>
            </a:xfrm>
            <a:prstGeom prst="rect">
              <a:avLst/>
            </a:prstGeom>
            <a:noFill/>
            <a:ln w="9525">
              <a:noFill/>
              <a:miter lim="800000"/>
              <a:headEnd/>
              <a:tailEnd/>
            </a:ln>
          </p:spPr>
        </p:pic>
        <p:pic>
          <p:nvPicPr>
            <p:cNvPr id="40"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335370" y="5717066"/>
              <a:ext cx="412761" cy="216784"/>
            </a:xfrm>
            <a:prstGeom prst="rect">
              <a:avLst/>
            </a:prstGeom>
            <a:noFill/>
            <a:ln w="9525">
              <a:noFill/>
              <a:miter lim="800000"/>
              <a:headEnd/>
              <a:tailEnd/>
            </a:ln>
          </p:spPr>
        </p:pic>
        <p:pic>
          <p:nvPicPr>
            <p:cNvPr id="41"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837055" y="4977800"/>
              <a:ext cx="412761" cy="216784"/>
            </a:xfrm>
            <a:prstGeom prst="rect">
              <a:avLst/>
            </a:prstGeom>
            <a:noFill/>
            <a:ln w="9525">
              <a:noFill/>
              <a:miter lim="800000"/>
              <a:headEnd/>
              <a:tailEnd/>
            </a:ln>
          </p:spPr>
        </p:pic>
        <p:pic>
          <p:nvPicPr>
            <p:cNvPr id="42"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835543" y="5116022"/>
              <a:ext cx="412761" cy="216784"/>
            </a:xfrm>
            <a:prstGeom prst="rect">
              <a:avLst/>
            </a:prstGeom>
            <a:noFill/>
            <a:ln w="9525">
              <a:noFill/>
              <a:miter lim="800000"/>
              <a:headEnd/>
              <a:tailEnd/>
            </a:ln>
          </p:spPr>
        </p:pic>
        <p:pic>
          <p:nvPicPr>
            <p:cNvPr id="43"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835543" y="5262646"/>
              <a:ext cx="412761" cy="216784"/>
            </a:xfrm>
            <a:prstGeom prst="rect">
              <a:avLst/>
            </a:prstGeom>
            <a:noFill/>
            <a:ln w="9525">
              <a:noFill/>
              <a:miter lim="800000"/>
              <a:headEnd/>
              <a:tailEnd/>
            </a:ln>
          </p:spPr>
        </p:pic>
        <p:pic>
          <p:nvPicPr>
            <p:cNvPr id="44"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835543" y="5434971"/>
              <a:ext cx="412761" cy="216784"/>
            </a:xfrm>
            <a:prstGeom prst="rect">
              <a:avLst/>
            </a:prstGeom>
            <a:noFill/>
            <a:ln w="9525">
              <a:noFill/>
              <a:miter lim="800000"/>
              <a:headEnd/>
              <a:tailEnd/>
            </a:ln>
          </p:spPr>
        </p:pic>
        <p:pic>
          <p:nvPicPr>
            <p:cNvPr id="45"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835543" y="5586447"/>
              <a:ext cx="412761" cy="216784"/>
            </a:xfrm>
            <a:prstGeom prst="rect">
              <a:avLst/>
            </a:prstGeom>
            <a:noFill/>
            <a:ln w="9525">
              <a:noFill/>
              <a:miter lim="800000"/>
              <a:headEnd/>
              <a:tailEnd/>
            </a:ln>
          </p:spPr>
        </p:pic>
        <p:pic>
          <p:nvPicPr>
            <p:cNvPr id="46"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6835543" y="5717066"/>
              <a:ext cx="412761" cy="216784"/>
            </a:xfrm>
            <a:prstGeom prst="rect">
              <a:avLst/>
            </a:prstGeom>
            <a:noFill/>
            <a:ln w="9525">
              <a:noFill/>
              <a:miter lim="800000"/>
              <a:headEnd/>
              <a:tailEnd/>
            </a:ln>
          </p:spPr>
        </p:pic>
        <p:pic>
          <p:nvPicPr>
            <p:cNvPr id="47"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316642" y="4977800"/>
              <a:ext cx="412761" cy="216784"/>
            </a:xfrm>
            <a:prstGeom prst="rect">
              <a:avLst/>
            </a:prstGeom>
            <a:noFill/>
            <a:ln w="9525">
              <a:noFill/>
              <a:miter lim="800000"/>
              <a:headEnd/>
              <a:tailEnd/>
            </a:ln>
          </p:spPr>
        </p:pic>
        <p:pic>
          <p:nvPicPr>
            <p:cNvPr id="48"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315130" y="5116022"/>
              <a:ext cx="412761" cy="216784"/>
            </a:xfrm>
            <a:prstGeom prst="rect">
              <a:avLst/>
            </a:prstGeom>
            <a:noFill/>
            <a:ln w="9525">
              <a:noFill/>
              <a:miter lim="800000"/>
              <a:headEnd/>
              <a:tailEnd/>
            </a:ln>
          </p:spPr>
        </p:pic>
        <p:pic>
          <p:nvPicPr>
            <p:cNvPr id="49"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315130" y="5262646"/>
              <a:ext cx="412761" cy="216784"/>
            </a:xfrm>
            <a:prstGeom prst="rect">
              <a:avLst/>
            </a:prstGeom>
            <a:noFill/>
            <a:ln w="9525">
              <a:noFill/>
              <a:miter lim="800000"/>
              <a:headEnd/>
              <a:tailEnd/>
            </a:ln>
          </p:spPr>
        </p:pic>
        <p:pic>
          <p:nvPicPr>
            <p:cNvPr id="50"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315130" y="5434971"/>
              <a:ext cx="412761" cy="216784"/>
            </a:xfrm>
            <a:prstGeom prst="rect">
              <a:avLst/>
            </a:prstGeom>
            <a:noFill/>
            <a:ln w="9525">
              <a:noFill/>
              <a:miter lim="800000"/>
              <a:headEnd/>
              <a:tailEnd/>
            </a:ln>
          </p:spPr>
        </p:pic>
        <p:pic>
          <p:nvPicPr>
            <p:cNvPr id="51"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315130" y="5586447"/>
              <a:ext cx="412761" cy="216784"/>
            </a:xfrm>
            <a:prstGeom prst="rect">
              <a:avLst/>
            </a:prstGeom>
            <a:noFill/>
            <a:ln w="9525">
              <a:noFill/>
              <a:miter lim="800000"/>
              <a:headEnd/>
              <a:tailEnd/>
            </a:ln>
          </p:spPr>
        </p:pic>
        <p:pic>
          <p:nvPicPr>
            <p:cNvPr id="52"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315130" y="5717066"/>
              <a:ext cx="412761" cy="216784"/>
            </a:xfrm>
            <a:prstGeom prst="rect">
              <a:avLst/>
            </a:prstGeom>
            <a:noFill/>
            <a:ln w="9525">
              <a:noFill/>
              <a:miter lim="800000"/>
              <a:headEnd/>
              <a:tailEnd/>
            </a:ln>
          </p:spPr>
        </p:pic>
        <p:pic>
          <p:nvPicPr>
            <p:cNvPr id="53"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816814" y="4974399"/>
              <a:ext cx="412761" cy="216784"/>
            </a:xfrm>
            <a:prstGeom prst="rect">
              <a:avLst/>
            </a:prstGeom>
            <a:noFill/>
            <a:ln w="9525">
              <a:noFill/>
              <a:miter lim="800000"/>
              <a:headEnd/>
              <a:tailEnd/>
            </a:ln>
          </p:spPr>
        </p:pic>
        <p:pic>
          <p:nvPicPr>
            <p:cNvPr id="54"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815302" y="5112625"/>
              <a:ext cx="412761" cy="216784"/>
            </a:xfrm>
            <a:prstGeom prst="rect">
              <a:avLst/>
            </a:prstGeom>
            <a:noFill/>
            <a:ln w="9525">
              <a:noFill/>
              <a:miter lim="800000"/>
              <a:headEnd/>
              <a:tailEnd/>
            </a:ln>
          </p:spPr>
        </p:pic>
        <p:pic>
          <p:nvPicPr>
            <p:cNvPr id="55"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815302" y="5259246"/>
              <a:ext cx="412761" cy="216784"/>
            </a:xfrm>
            <a:prstGeom prst="rect">
              <a:avLst/>
            </a:prstGeom>
            <a:noFill/>
            <a:ln w="9525">
              <a:noFill/>
              <a:miter lim="800000"/>
              <a:headEnd/>
              <a:tailEnd/>
            </a:ln>
          </p:spPr>
        </p:pic>
        <p:pic>
          <p:nvPicPr>
            <p:cNvPr id="56"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815302" y="5431574"/>
              <a:ext cx="412761" cy="216784"/>
            </a:xfrm>
            <a:prstGeom prst="rect">
              <a:avLst/>
            </a:prstGeom>
            <a:noFill/>
            <a:ln w="9525">
              <a:noFill/>
              <a:miter lim="800000"/>
              <a:headEnd/>
              <a:tailEnd/>
            </a:ln>
          </p:spPr>
        </p:pic>
        <p:pic>
          <p:nvPicPr>
            <p:cNvPr id="57"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815302" y="5583046"/>
              <a:ext cx="412761" cy="216784"/>
            </a:xfrm>
            <a:prstGeom prst="rect">
              <a:avLst/>
            </a:prstGeom>
            <a:noFill/>
            <a:ln w="9525">
              <a:noFill/>
              <a:miter lim="800000"/>
              <a:headEnd/>
              <a:tailEnd/>
            </a:ln>
          </p:spPr>
        </p:pic>
        <p:pic>
          <p:nvPicPr>
            <p:cNvPr id="58" name="Picture 5" descr="Disk 3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7815302" y="5713670"/>
              <a:ext cx="412761" cy="216784"/>
            </a:xfrm>
            <a:prstGeom prst="rect">
              <a:avLst/>
            </a:prstGeom>
            <a:noFill/>
            <a:ln w="9525">
              <a:noFill/>
              <a:miter lim="800000"/>
              <a:headEnd/>
              <a:tailEnd/>
            </a:ln>
          </p:spPr>
        </p:pic>
      </p:grpSp>
      <p:grpSp>
        <p:nvGrpSpPr>
          <p:cNvPr id="59" name="组合 58"/>
          <p:cNvGrpSpPr/>
          <p:nvPr/>
        </p:nvGrpSpPr>
        <p:grpSpPr>
          <a:xfrm>
            <a:off x="418806" y="3734401"/>
            <a:ext cx="2695579" cy="831761"/>
            <a:chOff x="1434569" y="4983954"/>
            <a:chExt cx="2695579" cy="972715"/>
          </a:xfrm>
        </p:grpSpPr>
        <p:pic>
          <p:nvPicPr>
            <p:cNvPr id="60"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357453" y="4983954"/>
              <a:ext cx="415373" cy="216784"/>
            </a:xfrm>
            <a:prstGeom prst="rect">
              <a:avLst/>
            </a:prstGeom>
            <a:noFill/>
            <a:ln w="9525">
              <a:noFill/>
              <a:miter lim="800000"/>
              <a:headEnd/>
              <a:tailEnd/>
            </a:ln>
          </p:spPr>
        </p:pic>
        <p:pic>
          <p:nvPicPr>
            <p:cNvPr id="61"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357453" y="5114570"/>
              <a:ext cx="415373" cy="216784"/>
            </a:xfrm>
            <a:prstGeom prst="rect">
              <a:avLst/>
            </a:prstGeom>
            <a:noFill/>
            <a:ln w="9525">
              <a:noFill/>
              <a:miter lim="800000"/>
              <a:headEnd/>
              <a:tailEnd/>
            </a:ln>
          </p:spPr>
        </p:pic>
        <p:pic>
          <p:nvPicPr>
            <p:cNvPr id="62"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357453" y="5266047"/>
              <a:ext cx="415373" cy="216784"/>
            </a:xfrm>
            <a:prstGeom prst="rect">
              <a:avLst/>
            </a:prstGeom>
            <a:noFill/>
            <a:ln w="9525">
              <a:noFill/>
              <a:miter lim="800000"/>
              <a:headEnd/>
              <a:tailEnd/>
            </a:ln>
          </p:spPr>
        </p:pic>
        <p:pic>
          <p:nvPicPr>
            <p:cNvPr id="63"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357453" y="5417521"/>
              <a:ext cx="415373" cy="216784"/>
            </a:xfrm>
            <a:prstGeom prst="rect">
              <a:avLst/>
            </a:prstGeom>
            <a:noFill/>
            <a:ln w="9525">
              <a:noFill/>
              <a:miter lim="800000"/>
              <a:headEnd/>
              <a:tailEnd/>
            </a:ln>
          </p:spPr>
        </p:pic>
        <p:pic>
          <p:nvPicPr>
            <p:cNvPr id="64"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357453" y="5571743"/>
              <a:ext cx="415373" cy="216784"/>
            </a:xfrm>
            <a:prstGeom prst="rect">
              <a:avLst/>
            </a:prstGeom>
            <a:noFill/>
            <a:ln w="9525">
              <a:noFill/>
              <a:miter lim="800000"/>
              <a:headEnd/>
              <a:tailEnd/>
            </a:ln>
          </p:spPr>
        </p:pic>
        <p:pic>
          <p:nvPicPr>
            <p:cNvPr id="65"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357453" y="5723218"/>
              <a:ext cx="415373" cy="216784"/>
            </a:xfrm>
            <a:prstGeom prst="rect">
              <a:avLst/>
            </a:prstGeom>
            <a:noFill/>
            <a:ln w="9525">
              <a:noFill/>
              <a:miter lim="800000"/>
              <a:headEnd/>
              <a:tailEnd/>
            </a:ln>
          </p:spPr>
        </p:pic>
        <p:pic>
          <p:nvPicPr>
            <p:cNvPr id="66"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793526" y="4983954"/>
              <a:ext cx="415373" cy="216784"/>
            </a:xfrm>
            <a:prstGeom prst="rect">
              <a:avLst/>
            </a:prstGeom>
            <a:noFill/>
            <a:ln w="9525">
              <a:noFill/>
              <a:miter lim="800000"/>
              <a:headEnd/>
              <a:tailEnd/>
            </a:ln>
          </p:spPr>
        </p:pic>
        <p:pic>
          <p:nvPicPr>
            <p:cNvPr id="67"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793526" y="5114570"/>
              <a:ext cx="415373" cy="216784"/>
            </a:xfrm>
            <a:prstGeom prst="rect">
              <a:avLst/>
            </a:prstGeom>
            <a:noFill/>
            <a:ln w="9525">
              <a:noFill/>
              <a:miter lim="800000"/>
              <a:headEnd/>
              <a:tailEnd/>
            </a:ln>
          </p:spPr>
        </p:pic>
        <p:pic>
          <p:nvPicPr>
            <p:cNvPr id="68"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793526" y="5266047"/>
              <a:ext cx="415373" cy="216784"/>
            </a:xfrm>
            <a:prstGeom prst="rect">
              <a:avLst/>
            </a:prstGeom>
            <a:noFill/>
            <a:ln w="9525">
              <a:noFill/>
              <a:miter lim="800000"/>
              <a:headEnd/>
              <a:tailEnd/>
            </a:ln>
          </p:spPr>
        </p:pic>
        <p:pic>
          <p:nvPicPr>
            <p:cNvPr id="69"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793526" y="5417521"/>
              <a:ext cx="415373" cy="216784"/>
            </a:xfrm>
            <a:prstGeom prst="rect">
              <a:avLst/>
            </a:prstGeom>
            <a:noFill/>
            <a:ln w="9525">
              <a:noFill/>
              <a:miter lim="800000"/>
              <a:headEnd/>
              <a:tailEnd/>
            </a:ln>
          </p:spPr>
        </p:pic>
        <p:pic>
          <p:nvPicPr>
            <p:cNvPr id="70"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793526" y="5571743"/>
              <a:ext cx="415373" cy="216784"/>
            </a:xfrm>
            <a:prstGeom prst="rect">
              <a:avLst/>
            </a:prstGeom>
            <a:noFill/>
            <a:ln w="9525">
              <a:noFill/>
              <a:miter lim="800000"/>
              <a:headEnd/>
              <a:tailEnd/>
            </a:ln>
          </p:spPr>
        </p:pic>
        <p:pic>
          <p:nvPicPr>
            <p:cNvPr id="71"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2793526" y="5723218"/>
              <a:ext cx="415373" cy="216784"/>
            </a:xfrm>
            <a:prstGeom prst="rect">
              <a:avLst/>
            </a:prstGeom>
            <a:noFill/>
            <a:ln w="9525">
              <a:noFill/>
              <a:miter lim="800000"/>
              <a:headEnd/>
              <a:tailEnd/>
            </a:ln>
          </p:spPr>
        </p:pic>
        <p:pic>
          <p:nvPicPr>
            <p:cNvPr id="72"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286147" y="5000620"/>
              <a:ext cx="415373" cy="216784"/>
            </a:xfrm>
            <a:prstGeom prst="rect">
              <a:avLst/>
            </a:prstGeom>
            <a:noFill/>
            <a:ln w="9525">
              <a:noFill/>
              <a:miter lim="800000"/>
              <a:headEnd/>
              <a:tailEnd/>
            </a:ln>
          </p:spPr>
        </p:pic>
        <p:pic>
          <p:nvPicPr>
            <p:cNvPr id="73"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286147" y="5131237"/>
              <a:ext cx="415373" cy="216784"/>
            </a:xfrm>
            <a:prstGeom prst="rect">
              <a:avLst/>
            </a:prstGeom>
            <a:noFill/>
            <a:ln w="9525">
              <a:noFill/>
              <a:miter lim="800000"/>
              <a:headEnd/>
              <a:tailEnd/>
            </a:ln>
          </p:spPr>
        </p:pic>
        <p:pic>
          <p:nvPicPr>
            <p:cNvPr id="74"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286147" y="5282714"/>
              <a:ext cx="415373" cy="216784"/>
            </a:xfrm>
            <a:prstGeom prst="rect">
              <a:avLst/>
            </a:prstGeom>
            <a:noFill/>
            <a:ln w="9525">
              <a:noFill/>
              <a:miter lim="800000"/>
              <a:headEnd/>
              <a:tailEnd/>
            </a:ln>
          </p:spPr>
        </p:pic>
        <p:pic>
          <p:nvPicPr>
            <p:cNvPr id="75"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286147" y="5434188"/>
              <a:ext cx="415373" cy="216784"/>
            </a:xfrm>
            <a:prstGeom prst="rect">
              <a:avLst/>
            </a:prstGeom>
            <a:noFill/>
            <a:ln w="9525">
              <a:noFill/>
              <a:miter lim="800000"/>
              <a:headEnd/>
              <a:tailEnd/>
            </a:ln>
          </p:spPr>
        </p:pic>
        <p:pic>
          <p:nvPicPr>
            <p:cNvPr id="76"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286147" y="5588410"/>
              <a:ext cx="415373" cy="216784"/>
            </a:xfrm>
            <a:prstGeom prst="rect">
              <a:avLst/>
            </a:prstGeom>
            <a:noFill/>
            <a:ln w="9525">
              <a:noFill/>
              <a:miter lim="800000"/>
              <a:headEnd/>
              <a:tailEnd/>
            </a:ln>
          </p:spPr>
        </p:pic>
        <p:pic>
          <p:nvPicPr>
            <p:cNvPr id="77"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286147" y="5739885"/>
              <a:ext cx="415373" cy="216784"/>
            </a:xfrm>
            <a:prstGeom prst="rect">
              <a:avLst/>
            </a:prstGeom>
            <a:noFill/>
            <a:ln w="9525">
              <a:noFill/>
              <a:miter lim="800000"/>
              <a:headEnd/>
              <a:tailEnd/>
            </a:ln>
          </p:spPr>
        </p:pic>
        <p:pic>
          <p:nvPicPr>
            <p:cNvPr id="78"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714775" y="5000620"/>
              <a:ext cx="415373" cy="216784"/>
            </a:xfrm>
            <a:prstGeom prst="rect">
              <a:avLst/>
            </a:prstGeom>
            <a:noFill/>
            <a:ln w="9525">
              <a:noFill/>
              <a:miter lim="800000"/>
              <a:headEnd/>
              <a:tailEnd/>
            </a:ln>
          </p:spPr>
        </p:pic>
        <p:pic>
          <p:nvPicPr>
            <p:cNvPr id="79"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714775" y="5131237"/>
              <a:ext cx="415373" cy="216784"/>
            </a:xfrm>
            <a:prstGeom prst="rect">
              <a:avLst/>
            </a:prstGeom>
            <a:noFill/>
            <a:ln w="9525">
              <a:noFill/>
              <a:miter lim="800000"/>
              <a:headEnd/>
              <a:tailEnd/>
            </a:ln>
          </p:spPr>
        </p:pic>
        <p:pic>
          <p:nvPicPr>
            <p:cNvPr id="80"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714775" y="5282714"/>
              <a:ext cx="415373" cy="216784"/>
            </a:xfrm>
            <a:prstGeom prst="rect">
              <a:avLst/>
            </a:prstGeom>
            <a:noFill/>
            <a:ln w="9525">
              <a:noFill/>
              <a:miter lim="800000"/>
              <a:headEnd/>
              <a:tailEnd/>
            </a:ln>
          </p:spPr>
        </p:pic>
        <p:pic>
          <p:nvPicPr>
            <p:cNvPr id="81"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714775" y="5434188"/>
              <a:ext cx="415373" cy="216784"/>
            </a:xfrm>
            <a:prstGeom prst="rect">
              <a:avLst/>
            </a:prstGeom>
            <a:noFill/>
            <a:ln w="9525">
              <a:noFill/>
              <a:miter lim="800000"/>
              <a:headEnd/>
              <a:tailEnd/>
            </a:ln>
          </p:spPr>
        </p:pic>
        <p:pic>
          <p:nvPicPr>
            <p:cNvPr id="82"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714775" y="5588410"/>
              <a:ext cx="415373" cy="216784"/>
            </a:xfrm>
            <a:prstGeom prst="rect">
              <a:avLst/>
            </a:prstGeom>
            <a:noFill/>
            <a:ln w="9525">
              <a:noFill/>
              <a:miter lim="800000"/>
              <a:headEnd/>
              <a:tailEnd/>
            </a:ln>
          </p:spPr>
        </p:pic>
        <p:pic>
          <p:nvPicPr>
            <p:cNvPr id="83"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714775" y="5739885"/>
              <a:ext cx="415373" cy="216784"/>
            </a:xfrm>
            <a:prstGeom prst="rect">
              <a:avLst/>
            </a:prstGeom>
            <a:noFill/>
            <a:ln w="9525">
              <a:noFill/>
              <a:miter lim="800000"/>
              <a:headEnd/>
              <a:tailEnd/>
            </a:ln>
          </p:spPr>
        </p:pic>
        <p:pic>
          <p:nvPicPr>
            <p:cNvPr id="84"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434569" y="5000620"/>
              <a:ext cx="415373" cy="216784"/>
            </a:xfrm>
            <a:prstGeom prst="rect">
              <a:avLst/>
            </a:prstGeom>
            <a:noFill/>
            <a:ln w="9525">
              <a:noFill/>
              <a:miter lim="800000"/>
              <a:headEnd/>
              <a:tailEnd/>
            </a:ln>
          </p:spPr>
        </p:pic>
        <p:pic>
          <p:nvPicPr>
            <p:cNvPr id="85"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434569" y="5131237"/>
              <a:ext cx="415373" cy="216784"/>
            </a:xfrm>
            <a:prstGeom prst="rect">
              <a:avLst/>
            </a:prstGeom>
            <a:noFill/>
            <a:ln w="9525">
              <a:noFill/>
              <a:miter lim="800000"/>
              <a:headEnd/>
              <a:tailEnd/>
            </a:ln>
          </p:spPr>
        </p:pic>
        <p:pic>
          <p:nvPicPr>
            <p:cNvPr id="86"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434569" y="5282714"/>
              <a:ext cx="415373" cy="216784"/>
            </a:xfrm>
            <a:prstGeom prst="rect">
              <a:avLst/>
            </a:prstGeom>
            <a:noFill/>
            <a:ln w="9525">
              <a:noFill/>
              <a:miter lim="800000"/>
              <a:headEnd/>
              <a:tailEnd/>
            </a:ln>
          </p:spPr>
        </p:pic>
        <p:pic>
          <p:nvPicPr>
            <p:cNvPr id="87"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434569" y="5434188"/>
              <a:ext cx="415373" cy="216784"/>
            </a:xfrm>
            <a:prstGeom prst="rect">
              <a:avLst/>
            </a:prstGeom>
            <a:noFill/>
            <a:ln w="9525">
              <a:noFill/>
              <a:miter lim="800000"/>
              <a:headEnd/>
              <a:tailEnd/>
            </a:ln>
          </p:spPr>
        </p:pic>
        <p:pic>
          <p:nvPicPr>
            <p:cNvPr id="88"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434569" y="5588410"/>
              <a:ext cx="415373" cy="216784"/>
            </a:xfrm>
            <a:prstGeom prst="rect">
              <a:avLst/>
            </a:prstGeom>
            <a:noFill/>
            <a:ln w="9525">
              <a:noFill/>
              <a:miter lim="800000"/>
              <a:headEnd/>
              <a:tailEnd/>
            </a:ln>
          </p:spPr>
        </p:pic>
        <p:pic>
          <p:nvPicPr>
            <p:cNvPr id="89"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434569" y="5739885"/>
              <a:ext cx="415373" cy="216784"/>
            </a:xfrm>
            <a:prstGeom prst="rect">
              <a:avLst/>
            </a:prstGeom>
            <a:noFill/>
            <a:ln w="9525">
              <a:noFill/>
              <a:miter lim="800000"/>
              <a:headEnd/>
              <a:tailEnd/>
            </a:ln>
          </p:spPr>
        </p:pic>
        <p:pic>
          <p:nvPicPr>
            <p:cNvPr id="90"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870642" y="5000620"/>
              <a:ext cx="415373" cy="216784"/>
            </a:xfrm>
            <a:prstGeom prst="rect">
              <a:avLst/>
            </a:prstGeom>
            <a:noFill/>
            <a:ln w="9525">
              <a:noFill/>
              <a:miter lim="800000"/>
              <a:headEnd/>
              <a:tailEnd/>
            </a:ln>
          </p:spPr>
        </p:pic>
        <p:pic>
          <p:nvPicPr>
            <p:cNvPr id="91"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870642" y="5131237"/>
              <a:ext cx="415373" cy="216784"/>
            </a:xfrm>
            <a:prstGeom prst="rect">
              <a:avLst/>
            </a:prstGeom>
            <a:noFill/>
            <a:ln w="9525">
              <a:noFill/>
              <a:miter lim="800000"/>
              <a:headEnd/>
              <a:tailEnd/>
            </a:ln>
          </p:spPr>
        </p:pic>
        <p:pic>
          <p:nvPicPr>
            <p:cNvPr id="92"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870642" y="5282714"/>
              <a:ext cx="415373" cy="216784"/>
            </a:xfrm>
            <a:prstGeom prst="rect">
              <a:avLst/>
            </a:prstGeom>
            <a:noFill/>
            <a:ln w="9525">
              <a:noFill/>
              <a:miter lim="800000"/>
              <a:headEnd/>
              <a:tailEnd/>
            </a:ln>
          </p:spPr>
        </p:pic>
        <p:pic>
          <p:nvPicPr>
            <p:cNvPr id="93"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870642" y="5434188"/>
              <a:ext cx="415373" cy="216784"/>
            </a:xfrm>
            <a:prstGeom prst="rect">
              <a:avLst/>
            </a:prstGeom>
            <a:noFill/>
            <a:ln w="9525">
              <a:noFill/>
              <a:miter lim="800000"/>
              <a:headEnd/>
              <a:tailEnd/>
            </a:ln>
          </p:spPr>
        </p:pic>
        <p:pic>
          <p:nvPicPr>
            <p:cNvPr id="94"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870642" y="5588410"/>
              <a:ext cx="415373" cy="216784"/>
            </a:xfrm>
            <a:prstGeom prst="rect">
              <a:avLst/>
            </a:prstGeom>
            <a:noFill/>
            <a:ln w="9525">
              <a:noFill/>
              <a:miter lim="800000"/>
              <a:headEnd/>
              <a:tailEnd/>
            </a:ln>
          </p:spPr>
        </p:pic>
        <p:pic>
          <p:nvPicPr>
            <p:cNvPr id="95" name="Picture 4" descr="disc blu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1870642" y="5739885"/>
              <a:ext cx="415373" cy="216784"/>
            </a:xfrm>
            <a:prstGeom prst="rect">
              <a:avLst/>
            </a:prstGeom>
            <a:noFill/>
            <a:ln w="9525">
              <a:noFill/>
              <a:miter lim="800000"/>
              <a:headEnd/>
              <a:tailEnd/>
            </a:ln>
          </p:spPr>
        </p:pic>
      </p:grpSp>
      <p:sp>
        <p:nvSpPr>
          <p:cNvPr id="96" name="AutoShape 29"/>
          <p:cNvSpPr>
            <a:spLocks noChangeArrowheads="1"/>
          </p:cNvSpPr>
          <p:nvPr/>
        </p:nvSpPr>
        <p:spPr bwMode="auto">
          <a:xfrm>
            <a:off x="5121673" y="3571225"/>
            <a:ext cx="2214578" cy="1038460"/>
          </a:xfrm>
          <a:prstGeom prst="roundRect">
            <a:avLst>
              <a:gd name="adj" fmla="val 16667"/>
            </a:avLst>
          </a:prstGeom>
          <a:noFill/>
          <a:ln w="9525">
            <a:solidFill>
              <a:sysClr val="windowText" lastClr="000000"/>
            </a:solidFill>
            <a:round/>
            <a:headEnd/>
            <a:tailEnd/>
          </a:ln>
        </p:spPr>
        <p:txBody>
          <a:bodyPr wrap="none" lIns="82906" tIns="41453" rIns="82906" bIns="8291" anchor="b" anchorCtr="1"/>
          <a:lstStyle/>
          <a:p>
            <a:pPr marL="0" marR="0" lvl="0" indent="0" algn="ctr" defTabSz="912813" rtl="1"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a:ln>
                <a:noFill/>
              </a:ln>
              <a:solidFill>
                <a:srgbClr val="000000"/>
              </a:solidFill>
              <a:effectLst/>
              <a:uLnTx/>
              <a:uFillTx/>
              <a:latin typeface="微软雅黑" pitchFamily="34" charset="-122"/>
              <a:ea typeface="微软雅黑" pitchFamily="34" charset="-122"/>
            </a:endParaRPr>
          </a:p>
        </p:txBody>
      </p:sp>
      <p:grpSp>
        <p:nvGrpSpPr>
          <p:cNvPr id="97" name="组合 163"/>
          <p:cNvGrpSpPr>
            <a:grpSpLocks/>
          </p:cNvGrpSpPr>
          <p:nvPr/>
        </p:nvGrpSpPr>
        <p:grpSpPr bwMode="auto">
          <a:xfrm>
            <a:off x="7336251" y="2215407"/>
            <a:ext cx="254078" cy="2080567"/>
            <a:chOff x="8554951" y="2214567"/>
            <a:chExt cx="160394" cy="3500451"/>
          </a:xfrm>
        </p:grpSpPr>
        <p:sp>
          <p:nvSpPr>
            <p:cNvPr id="98" name="Line 198"/>
            <p:cNvSpPr>
              <a:spLocks noChangeShapeType="1"/>
            </p:cNvSpPr>
            <p:nvPr/>
          </p:nvSpPr>
          <p:spPr bwMode="gray">
            <a:xfrm>
              <a:off x="8715344" y="2214567"/>
              <a:ext cx="0" cy="3500451"/>
            </a:xfrm>
            <a:prstGeom prst="line">
              <a:avLst/>
            </a:prstGeom>
            <a:noFill/>
            <a:ln w="19050">
              <a:solidFill>
                <a:sysClr val="windowText" lastClr="000000"/>
              </a:solidFill>
              <a:round/>
              <a:headEnd/>
              <a:tailEnd/>
            </a:ln>
            <a:effectLst/>
          </p:spPr>
          <p:txBody>
            <a:bodyPr lIns="82834" tIns="41418" rIns="82834" bIns="41418"/>
            <a:lstStyle/>
            <a:p>
              <a:pPr marL="0" marR="0" lvl="0" indent="0" defTabSz="828341"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cxnSp>
          <p:nvCxnSpPr>
            <p:cNvPr id="99" name="直接连接符 98"/>
            <p:cNvCxnSpPr>
              <a:endCxn id="98" idx="1"/>
            </p:cNvCxnSpPr>
            <p:nvPr/>
          </p:nvCxnSpPr>
          <p:spPr>
            <a:xfrm>
              <a:off x="8554951" y="5707453"/>
              <a:ext cx="160394" cy="7565"/>
            </a:xfrm>
            <a:prstGeom prst="line">
              <a:avLst/>
            </a:prstGeom>
            <a:noFill/>
            <a:ln w="9525" cap="flat" cmpd="sng" algn="ctr">
              <a:solidFill>
                <a:sysClr val="windowText" lastClr="000000"/>
              </a:solidFill>
              <a:prstDash val="solid"/>
            </a:ln>
            <a:effectLst/>
          </p:spPr>
        </p:cxnSp>
      </p:grpSp>
      <p:sp>
        <p:nvSpPr>
          <p:cNvPr id="100" name="AutoShape 91"/>
          <p:cNvSpPr>
            <a:spLocks noChangeArrowheads="1"/>
          </p:cNvSpPr>
          <p:nvPr/>
        </p:nvSpPr>
        <p:spPr bwMode="auto">
          <a:xfrm>
            <a:off x="3334668" y="2862798"/>
            <a:ext cx="3530779" cy="268712"/>
          </a:xfrm>
          <a:prstGeom prst="roundRect">
            <a:avLst>
              <a:gd name="adj" fmla="val 5000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headEnd/>
            <a:tailEnd/>
          </a:ln>
          <a:effectLst>
            <a:outerShdw blurRad="40000" dist="20000" dir="5400000" rotWithShape="0">
              <a:srgbClr val="000000">
                <a:alpha val="38000"/>
              </a:srgbClr>
            </a:outerShdw>
          </a:effectLst>
        </p:spPr>
        <p:txBody>
          <a:bodyPr wrap="none" lIns="82906" tIns="41453" rIns="82906" bIns="41453"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altLang="zh-CN" sz="1300" b="1"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FC SAN</a:t>
            </a:r>
            <a:r>
              <a:rPr kumimoji="0" lang="zh-CN" altLang="en-US" sz="1300" b="1"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交换机（冗余）</a:t>
            </a:r>
            <a:endParaRPr kumimoji="0" lang="en-US" altLang="zh-CN" sz="1300" b="1"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101" name="Picture 2"/>
          <p:cNvPicPr>
            <a:picLocks noChangeAspect="1" noChangeArrowheads="1"/>
          </p:cNvPicPr>
          <p:nvPr/>
        </p:nvPicPr>
        <p:blipFill>
          <a:blip r:embed="rId7" cstate="print"/>
          <a:srcRect/>
          <a:stretch>
            <a:fillRect/>
          </a:stretch>
        </p:blipFill>
        <p:spPr bwMode="auto">
          <a:xfrm>
            <a:off x="7751347" y="3712203"/>
            <a:ext cx="642938" cy="825341"/>
          </a:xfrm>
          <a:prstGeom prst="rect">
            <a:avLst/>
          </a:prstGeom>
          <a:noFill/>
          <a:ln w="9525">
            <a:noFill/>
            <a:miter lim="800000"/>
            <a:headEnd/>
            <a:tailEnd/>
          </a:ln>
          <a:effectLst>
            <a:prstShdw prst="shdw17" dist="17961" dir="2700000">
              <a:srgbClr val="4F81BD">
                <a:gamma/>
                <a:shade val="60000"/>
                <a:invGamma/>
                <a:alpha val="50000"/>
              </a:srgbClr>
            </a:prstShdw>
          </a:effectLst>
        </p:spPr>
      </p:pic>
      <p:sp>
        <p:nvSpPr>
          <p:cNvPr id="102" name="TextBox 489"/>
          <p:cNvSpPr txBox="1">
            <a:spLocks noChangeArrowheads="1"/>
          </p:cNvSpPr>
          <p:nvPr/>
        </p:nvSpPr>
        <p:spPr bwMode="auto">
          <a:xfrm>
            <a:off x="7676365" y="4653364"/>
            <a:ext cx="1037378" cy="314548"/>
          </a:xfrm>
          <a:prstGeom prst="rect">
            <a:avLst/>
          </a:prstGeom>
          <a:noFill/>
          <a:ln w="9525">
            <a:noFill/>
            <a:miter lim="800000"/>
            <a:headEnd/>
            <a:tailEnd/>
          </a:ln>
        </p:spPr>
        <p:txBody>
          <a:bodyPr wrap="square" lIns="82906" tIns="41453" rIns="82906" bIns="41453">
            <a:spAutoFit/>
          </a:bodyPr>
          <a:lstStyle/>
          <a:p>
            <a:r>
              <a:rPr lang="zh-CN" altLang="en-US" sz="1500" b="1">
                <a:solidFill>
                  <a:prstClr val="black"/>
                </a:solidFill>
                <a:latin typeface="微软雅黑" pitchFamily="34" charset="-122"/>
                <a:ea typeface="微软雅黑" pitchFamily="34" charset="-122"/>
              </a:rPr>
              <a:t>虚拟带库</a:t>
            </a:r>
          </a:p>
        </p:txBody>
      </p:sp>
      <p:sp>
        <p:nvSpPr>
          <p:cNvPr id="103" name="Line 199"/>
          <p:cNvSpPr>
            <a:spLocks noChangeShapeType="1"/>
          </p:cNvSpPr>
          <p:nvPr/>
        </p:nvSpPr>
        <p:spPr bwMode="gray">
          <a:xfrm flipH="1">
            <a:off x="1765400" y="2215408"/>
            <a:ext cx="5314" cy="640435"/>
          </a:xfrm>
          <a:prstGeom prst="line">
            <a:avLst/>
          </a:prstGeom>
          <a:noFill/>
          <a:ln w="19050">
            <a:solidFill>
              <a:srgbClr val="000000"/>
            </a:solidFill>
            <a:round/>
            <a:headEnd/>
            <a:tailEnd/>
          </a:ln>
          <a:effectLst/>
        </p:spPr>
        <p:txBody>
          <a:bodyPr lIns="82834" tIns="41418" rIns="82834" bIns="41418"/>
          <a:lstStyle/>
          <a:p>
            <a:pPr defTabSz="828341">
              <a:defRPr/>
            </a:pPr>
            <a:endParaRPr lang="en-US" sz="1600" kern="0">
              <a:solidFill>
                <a:sysClr val="windowText" lastClr="000000"/>
              </a:solidFill>
              <a:latin typeface="微软雅黑" pitchFamily="34" charset="-122"/>
              <a:ea typeface="微软雅黑" pitchFamily="34" charset="-122"/>
            </a:endParaRPr>
          </a:p>
        </p:txBody>
      </p:sp>
      <p:sp>
        <p:nvSpPr>
          <p:cNvPr id="104" name="Line 50"/>
          <p:cNvSpPr>
            <a:spLocks noChangeShapeType="1"/>
          </p:cNvSpPr>
          <p:nvPr/>
        </p:nvSpPr>
        <p:spPr bwMode="auto">
          <a:xfrm>
            <a:off x="881303" y="3135496"/>
            <a:ext cx="0" cy="480848"/>
          </a:xfrm>
          <a:prstGeom prst="line">
            <a:avLst/>
          </a:prstGeom>
          <a:noFill/>
          <a:ln w="50800">
            <a:solidFill>
              <a:srgbClr val="EEECE1">
                <a:lumMod val="50000"/>
              </a:srgbClr>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5" name="Line 50"/>
          <p:cNvSpPr>
            <a:spLocks noChangeShapeType="1"/>
          </p:cNvSpPr>
          <p:nvPr/>
        </p:nvSpPr>
        <p:spPr bwMode="auto">
          <a:xfrm>
            <a:off x="1757061" y="3135496"/>
            <a:ext cx="0" cy="480848"/>
          </a:xfrm>
          <a:prstGeom prst="line">
            <a:avLst/>
          </a:prstGeom>
          <a:noFill/>
          <a:ln w="50800">
            <a:solidFill>
              <a:srgbClr val="EEECE1">
                <a:lumMod val="50000"/>
              </a:srgbClr>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6" name="AutoShape 20"/>
          <p:cNvSpPr>
            <a:spLocks noChangeArrowheads="1"/>
          </p:cNvSpPr>
          <p:nvPr/>
        </p:nvSpPr>
        <p:spPr bwMode="auto">
          <a:xfrm>
            <a:off x="3489571" y="3639472"/>
            <a:ext cx="1269533" cy="970801"/>
          </a:xfrm>
          <a:prstGeom prst="roundRect">
            <a:avLst>
              <a:gd name="adj" fmla="val 9375"/>
            </a:avLst>
          </a:prstGeom>
          <a:noFill/>
          <a:ln w="9525">
            <a:solidFill>
              <a:sysClr val="windowText" lastClr="000000"/>
            </a:solidFill>
            <a:round/>
            <a:headEnd/>
            <a:tailEnd/>
          </a:ln>
        </p:spPr>
        <p:txBody>
          <a:bodyPr wrap="none" lIns="82906" tIns="41453" rIns="82906" bIns="8291" anchor="b" anchorCtr="1"/>
          <a:lstStyle/>
          <a:p>
            <a:pPr marL="0" marR="0" lvl="0" indent="0" algn="ctr" defTabSz="912813" rtl="1" eaLnBrk="1" fontAlgn="auto" latinLnBrk="0" hangingPunct="1">
              <a:lnSpc>
                <a:spcPct val="100000"/>
              </a:lnSpc>
              <a:spcBef>
                <a:spcPts val="0"/>
              </a:spcBef>
              <a:spcAft>
                <a:spcPts val="0"/>
              </a:spcAft>
              <a:buClrTx/>
              <a:buSzTx/>
              <a:buFontTx/>
              <a:buNone/>
              <a:tabLst/>
              <a:defRPr/>
            </a:pPr>
            <a:endParaRPr kumimoji="0" lang="en-US" altLang="zh-CN" sz="1200" b="0" i="0" u="none" strike="noStrike" kern="0" cap="none" spc="0" normalizeH="0" baseline="0" noProof="0">
              <a:ln>
                <a:noFill/>
              </a:ln>
              <a:solidFill>
                <a:srgbClr val="000000"/>
              </a:solidFill>
              <a:effectLst/>
              <a:uLnTx/>
              <a:uFillTx/>
              <a:latin typeface="微软雅黑" pitchFamily="34" charset="-122"/>
              <a:ea typeface="微软雅黑" pitchFamily="34" charset="-122"/>
            </a:endParaRPr>
          </a:p>
        </p:txBody>
      </p:sp>
      <p:grpSp>
        <p:nvGrpSpPr>
          <p:cNvPr id="107" name="组合 163"/>
          <p:cNvGrpSpPr>
            <a:grpSpLocks/>
          </p:cNvGrpSpPr>
          <p:nvPr/>
        </p:nvGrpSpPr>
        <p:grpSpPr bwMode="auto">
          <a:xfrm>
            <a:off x="8353953" y="2215409"/>
            <a:ext cx="357126" cy="2080567"/>
            <a:chOff x="8554951" y="2214567"/>
            <a:chExt cx="160394" cy="3500451"/>
          </a:xfrm>
        </p:grpSpPr>
        <p:sp>
          <p:nvSpPr>
            <p:cNvPr id="108" name="Line 198"/>
            <p:cNvSpPr>
              <a:spLocks noChangeShapeType="1"/>
            </p:cNvSpPr>
            <p:nvPr/>
          </p:nvSpPr>
          <p:spPr bwMode="gray">
            <a:xfrm>
              <a:off x="8715344" y="2214567"/>
              <a:ext cx="0" cy="3500451"/>
            </a:xfrm>
            <a:prstGeom prst="line">
              <a:avLst/>
            </a:prstGeom>
            <a:noFill/>
            <a:ln w="19050">
              <a:solidFill>
                <a:sysClr val="windowText" lastClr="000000"/>
              </a:solidFill>
              <a:round/>
              <a:headEnd/>
              <a:tailEnd/>
            </a:ln>
            <a:effectLst/>
          </p:spPr>
          <p:txBody>
            <a:bodyPr lIns="82834" tIns="41418" rIns="82834" bIns="41418"/>
            <a:lstStyle/>
            <a:p>
              <a:pPr marL="0" marR="0" lvl="0" indent="0" defTabSz="828341"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cxnSp>
          <p:nvCxnSpPr>
            <p:cNvPr id="109" name="直接连接符 108"/>
            <p:cNvCxnSpPr>
              <a:endCxn id="108" idx="1"/>
            </p:cNvCxnSpPr>
            <p:nvPr/>
          </p:nvCxnSpPr>
          <p:spPr>
            <a:xfrm>
              <a:off x="8554951" y="5707453"/>
              <a:ext cx="160394" cy="7565"/>
            </a:xfrm>
            <a:prstGeom prst="line">
              <a:avLst/>
            </a:prstGeom>
            <a:noFill/>
            <a:ln w="9525" cap="flat" cmpd="sng" algn="ctr">
              <a:solidFill>
                <a:sysClr val="windowText" lastClr="000000"/>
              </a:solidFill>
              <a:prstDash val="solid"/>
            </a:ln>
            <a:effectLst/>
          </p:spPr>
        </p:cxnSp>
      </p:grpSp>
      <p:pic>
        <p:nvPicPr>
          <p:cNvPr id="110" name="图片 384" descr="单个节点.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10765" y="2384612"/>
            <a:ext cx="639989" cy="101813"/>
          </a:xfrm>
          <a:prstGeom prst="rect">
            <a:avLst/>
          </a:prstGeom>
          <a:noFill/>
          <a:ln w="9525">
            <a:noFill/>
            <a:miter lim="800000"/>
            <a:headEnd/>
            <a:tailEnd/>
          </a:ln>
        </p:spPr>
      </p:pic>
      <p:sp>
        <p:nvSpPr>
          <p:cNvPr id="111" name="Line 27"/>
          <p:cNvSpPr>
            <a:spLocks noChangeShapeType="1"/>
          </p:cNvSpPr>
          <p:nvPr/>
        </p:nvSpPr>
        <p:spPr bwMode="auto">
          <a:xfrm flipH="1">
            <a:off x="5140029" y="2215408"/>
            <a:ext cx="13036" cy="643391"/>
          </a:xfrm>
          <a:prstGeom prst="line">
            <a:avLst/>
          </a:prstGeom>
          <a:noFill/>
          <a:ln w="38100">
            <a:solidFill>
              <a:srgbClr val="FFC000"/>
            </a:solidFill>
            <a:round/>
            <a:headEnd/>
            <a:tailEnd/>
          </a:ln>
        </p:spPr>
        <p:txBody>
          <a:bodyPr lIns="82906" tIns="41453" rIns="82906" bIns="41453"/>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2" name="椭圆 111"/>
          <p:cNvSpPr/>
          <p:nvPr/>
        </p:nvSpPr>
        <p:spPr>
          <a:xfrm>
            <a:off x="774671" y="3312663"/>
            <a:ext cx="1948237" cy="134484"/>
          </a:xfrm>
          <a:prstGeom prst="ellipse">
            <a:avLst/>
          </a:prstGeom>
          <a:no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3" name="椭圆 112"/>
          <p:cNvSpPr/>
          <p:nvPr/>
        </p:nvSpPr>
        <p:spPr>
          <a:xfrm>
            <a:off x="5016560" y="2581968"/>
            <a:ext cx="502460" cy="134484"/>
          </a:xfrm>
          <a:prstGeom prst="ellipse">
            <a:avLst/>
          </a:prstGeom>
          <a:no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4" name="椭圆 113"/>
          <p:cNvSpPr/>
          <p:nvPr/>
        </p:nvSpPr>
        <p:spPr>
          <a:xfrm>
            <a:off x="6142244" y="2581968"/>
            <a:ext cx="502460" cy="134484"/>
          </a:xfrm>
          <a:prstGeom prst="ellipse">
            <a:avLst/>
          </a:prstGeom>
          <a:no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5" name="椭圆 114"/>
          <p:cNvSpPr/>
          <p:nvPr/>
        </p:nvSpPr>
        <p:spPr>
          <a:xfrm>
            <a:off x="3830993" y="3305133"/>
            <a:ext cx="634423" cy="134484"/>
          </a:xfrm>
          <a:prstGeom prst="ellipse">
            <a:avLst/>
          </a:prstGeom>
          <a:no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6" name="AutoShape 5"/>
          <p:cNvSpPr>
            <a:spLocks noChangeArrowheads="1"/>
          </p:cNvSpPr>
          <p:nvPr/>
        </p:nvSpPr>
        <p:spPr bwMode="auto">
          <a:xfrm>
            <a:off x="119858" y="1871708"/>
            <a:ext cx="8882063" cy="343699"/>
          </a:xfrm>
          <a:prstGeom prst="roundRect">
            <a:avLst>
              <a:gd name="adj" fmla="val 5843"/>
            </a:avLst>
          </a:prstGeom>
          <a:gradFill>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19050">
            <a:solidFill>
              <a:srgbClr val="A92196"/>
            </a:solidFill>
            <a:round/>
            <a:headEnd/>
            <a:tailEnd/>
          </a:ln>
        </p:spPr>
        <p:txBody>
          <a:bodyPr wrap="none" lIns="91384" tIns="45692" rIns="91384" bIns="45692" anchor="ctr"/>
          <a:lstStyle/>
          <a:p>
            <a:pPr marL="0" marR="0" lvl="0" indent="0" algn="ctr" defTabSz="912813" eaLnBrk="0" fontAlgn="auto" latinLnBrk="0" hangingPunct="0">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rgbClr val="000000"/>
              </a:solidFill>
              <a:effectLst/>
              <a:uLnTx/>
              <a:uFillTx/>
              <a:latin typeface="微软雅黑" pitchFamily="34" charset="-122"/>
              <a:ea typeface="微软雅黑" pitchFamily="34" charset="-122"/>
            </a:endParaRPr>
          </a:p>
        </p:txBody>
      </p:sp>
      <p:sp>
        <p:nvSpPr>
          <p:cNvPr id="117" name="矩形 116"/>
          <p:cNvSpPr/>
          <p:nvPr/>
        </p:nvSpPr>
        <p:spPr>
          <a:xfrm>
            <a:off x="3657819" y="1899595"/>
            <a:ext cx="1800493" cy="369332"/>
          </a:xfrm>
          <a:prstGeom prst="rect">
            <a:avLst/>
          </a:prstGeom>
          <a:noFill/>
        </p:spPr>
        <p:txBody>
          <a:bodyPr wrap="none" lIns="91440" tIns="45720" rIns="91440" bIns="45720">
            <a:spAutoFit/>
          </a:bodyPr>
          <a:lstStyle/>
          <a:p>
            <a:pPr algn="ctr"/>
            <a:r>
              <a:rPr lang="zh-CN" altLang="en-US" b="1" dirty="0" smtClean="0">
                <a:latin typeface="微软雅黑" pitchFamily="34" charset="-122"/>
                <a:ea typeface="微软雅黑" pitchFamily="34" charset="-122"/>
              </a:rPr>
              <a:t>云</a:t>
            </a:r>
            <a:r>
              <a:rPr lang="zh-CN" altLang="en-US" b="1" dirty="0">
                <a:latin typeface="微软雅黑" pitchFamily="34" charset="-122"/>
                <a:ea typeface="微软雅黑" pitchFamily="34" charset="-122"/>
              </a:rPr>
              <a:t>计算操作系统</a:t>
            </a:r>
          </a:p>
        </p:txBody>
      </p:sp>
      <p:sp>
        <p:nvSpPr>
          <p:cNvPr id="118" name="云形标注 117"/>
          <p:cNvSpPr/>
          <p:nvPr/>
        </p:nvSpPr>
        <p:spPr>
          <a:xfrm>
            <a:off x="1990007" y="968104"/>
            <a:ext cx="5616779" cy="674975"/>
          </a:xfrm>
          <a:prstGeom prst="cloudCallout">
            <a:avLst>
              <a:gd name="adj1" fmla="val -5363"/>
              <a:gd name="adj2" fmla="val 66343"/>
            </a:avLst>
          </a:prstGeom>
          <a:gradFill>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25400" cap="flat" cmpd="sng" algn="ctr">
            <a:solidFill>
              <a:srgbClr val="4F81BD">
                <a:lumMod val="40000"/>
                <a:lumOff val="60000"/>
              </a:srgbClr>
            </a:solidFill>
            <a:prstDash val="solid"/>
          </a:ln>
          <a:effectLst>
            <a:outerShdw blurRad="50800" dist="50800" dir="5400000" algn="ctr" rotWithShape="0">
              <a:srgbClr val="4F81BD">
                <a:lumMod val="60000"/>
                <a:lumOff val="40000"/>
              </a:srgbClr>
            </a:outerShdw>
          </a:effectLst>
        </p:spPr>
        <p:txBody>
          <a:bodyPr b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云存储服务</a:t>
            </a:r>
            <a:endParaRPr kumimoji="0" lang="zh-CN" alt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19" name="椭圆 118"/>
          <p:cNvSpPr/>
          <p:nvPr/>
        </p:nvSpPr>
        <p:spPr>
          <a:xfrm>
            <a:off x="252318" y="5061628"/>
            <a:ext cx="8568148" cy="409830"/>
          </a:xfrm>
          <a:prstGeom prst="ellipse">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1" kern="0" dirty="0" smtClean="0">
                <a:solidFill>
                  <a:sysClr val="windowText" lastClr="000000"/>
                </a:solidFill>
                <a:latin typeface="微软雅黑" panose="020B0503020204020204" pitchFamily="34" charset="-122"/>
                <a:ea typeface="微软雅黑" panose="020B0503020204020204" pitchFamily="34" charset="-122"/>
              </a:rPr>
              <a:t>统一的</a:t>
            </a:r>
            <a:r>
              <a:rPr kumimoji="0" lang="zh-CN" altLang="en-US" sz="16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存储资源池</a:t>
            </a:r>
            <a:endParaRPr kumimoji="0" lang="zh-CN" altLang="en-US" sz="16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0" name="圆角矩形 119"/>
          <p:cNvSpPr/>
          <p:nvPr/>
        </p:nvSpPr>
        <p:spPr>
          <a:xfrm>
            <a:off x="3306417" y="2316051"/>
            <a:ext cx="1793638" cy="2337314"/>
          </a:xfrm>
          <a:prstGeom prst="roundRect">
            <a:avLst>
              <a:gd name="adj" fmla="val 10188"/>
            </a:avLst>
          </a:prstGeom>
          <a:noFill/>
          <a:ln w="25400" cap="flat" cmpd="sng" algn="ctr">
            <a:solidFill>
              <a:srgbClr val="FF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1" name="圆角矩形标注 120"/>
          <p:cNvSpPr/>
          <p:nvPr/>
        </p:nvSpPr>
        <p:spPr>
          <a:xfrm>
            <a:off x="4717730" y="986319"/>
            <a:ext cx="4200625" cy="2304454"/>
          </a:xfrm>
          <a:prstGeom prst="wedgeRoundRectCallout">
            <a:avLst>
              <a:gd name="adj1" fmla="val -50848"/>
              <a:gd name="adj2" fmla="val 80407"/>
              <a:gd name="adj3" fmla="val 16667"/>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数据块级存储；</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主要存储结构化数据；</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FC</a:t>
            </a: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存储网络；</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容量可横向、纵向扩展；</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存储资源池内部分区，支持不同上层（数据库、应用）系统；</a:t>
            </a:r>
            <a:endParaRPr lang="en-US" altLang="zh-CN" sz="1400" kern="0" dirty="0">
              <a:solidFill>
                <a:sysClr val="windowText" lastClr="000000"/>
              </a:solidFill>
              <a:latin typeface="微软雅黑" pitchFamily="34" charset="-122"/>
              <a:ea typeface="微软雅黑" pitchFamily="34" charset="-122"/>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可实现数据双活镜像。</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22" name="圆角矩形 121"/>
          <p:cNvSpPr/>
          <p:nvPr/>
        </p:nvSpPr>
        <p:spPr>
          <a:xfrm>
            <a:off x="181224" y="2350757"/>
            <a:ext cx="2993098" cy="2551628"/>
          </a:xfrm>
          <a:prstGeom prst="roundRect">
            <a:avLst>
              <a:gd name="adj" fmla="val 10188"/>
            </a:avLst>
          </a:prstGeom>
          <a:noFill/>
          <a:ln w="25400" cap="flat" cmpd="sng" algn="ctr">
            <a:solidFill>
              <a:srgbClr val="FF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3" name="圆角矩形标注 122"/>
          <p:cNvSpPr/>
          <p:nvPr/>
        </p:nvSpPr>
        <p:spPr>
          <a:xfrm>
            <a:off x="505956" y="962524"/>
            <a:ext cx="3635708" cy="1660867"/>
          </a:xfrm>
          <a:prstGeom prst="wedgeRoundRectCallout">
            <a:avLst>
              <a:gd name="adj1" fmla="val -23269"/>
              <a:gd name="adj2" fmla="val 109860"/>
              <a:gd name="adj3" fmla="val 16667"/>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endParaRPr kumimoji="0" lang="en-US" altLang="zh-CN"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文件系统级存储；</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主要存储非结构化数据；</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10Gb IP</a:t>
            </a: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存储网络；</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开放式</a:t>
            </a: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架构，容量可按需在线扩展；</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285750" marR="0" lvl="0" indent="-285750" defTabSz="914400" eaLnBrk="1" fontAlgn="auto" latinLnBrk="0" hangingPunct="1">
              <a:lnSpc>
                <a:spcPct val="114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性能随容量增加线性增长。</a:t>
            </a:r>
            <a:endParaRPr kumimoji="0" lang="en-US" altLang="zh-CN"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00315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down)">
                                      <p:cBhvr>
                                        <p:cTn id="7" dur="500"/>
                                        <p:tgtEl>
                                          <p:spTgt spid="1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barn(inVertical)">
                                      <p:cBhvr>
                                        <p:cTn id="10" dur="500"/>
                                        <p:tgtEl>
                                          <p:spTgt spid="1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2"/>
                                        </p:tgtEl>
                                        <p:attrNameLst>
                                          <p:attrName>style.visibility</p:attrName>
                                        </p:attrNameLst>
                                      </p:cBhvr>
                                      <p:to>
                                        <p:strVal val="visible"/>
                                      </p:to>
                                    </p:set>
                                    <p:animEffect transition="in" filter="wipe(down)">
                                      <p:cBhvr>
                                        <p:cTn id="15" dur="500"/>
                                        <p:tgtEl>
                                          <p:spTgt spid="12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barn(inVertical)">
                                      <p:cBhvr>
                                        <p:cTn id="18"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存储资源池设计要点</a:t>
            </a:r>
            <a:endParaRPr lang="zh-CN" altLang="en-US" dirty="0"/>
          </a:p>
        </p:txBody>
      </p:sp>
      <p:grpSp>
        <p:nvGrpSpPr>
          <p:cNvPr id="4" name="组合 99"/>
          <p:cNvGrpSpPr/>
          <p:nvPr/>
        </p:nvGrpSpPr>
        <p:grpSpPr>
          <a:xfrm>
            <a:off x="3161049" y="1581965"/>
            <a:ext cx="2456330" cy="917062"/>
            <a:chOff x="922639" y="1177047"/>
            <a:chExt cx="3562625" cy="804563"/>
          </a:xfrm>
        </p:grpSpPr>
        <p:sp>
          <p:nvSpPr>
            <p:cNvPr id="5" name="圆角矩形 4"/>
            <p:cNvSpPr/>
            <p:nvPr/>
          </p:nvSpPr>
          <p:spPr bwMode="auto">
            <a:xfrm>
              <a:off x="922639" y="1177047"/>
              <a:ext cx="3562625" cy="587159"/>
            </a:xfrm>
            <a:prstGeom prst="roundRect">
              <a:avLst/>
            </a:prstGeom>
            <a:ln>
              <a:solidFill>
                <a:srgbClr val="00B050"/>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78169" tIns="39085" rIns="78169" bIns="39085" numCol="1" rtlCol="0" anchor="t" anchorCtr="0" compatLnSpc="1">
              <a:prstTxWarp prst="textNoShape">
                <a:avLst/>
              </a:prstTxWarp>
            </a:bodyPr>
            <a:lstStyle/>
            <a:p>
              <a:pPr>
                <a:buClr>
                  <a:srgbClr val="CC9900"/>
                </a:buClr>
                <a:buFont typeface="Wingdings" pitchFamily="2" charset="2"/>
                <a:buChar char="n"/>
              </a:pPr>
              <a:endParaRPr lang="zh-CN" altLang="en-US" sz="2052">
                <a:solidFill>
                  <a:srgbClr val="000000"/>
                </a:solidFill>
                <a:latin typeface="微软雅黑" pitchFamily="34" charset="-122"/>
                <a:ea typeface="微软雅黑" pitchFamily="34" charset="-122"/>
              </a:endParaRPr>
            </a:p>
          </p:txBody>
        </p:sp>
        <p:sp>
          <p:nvSpPr>
            <p:cNvPr id="6" name="TextBox 97"/>
            <p:cNvSpPr txBox="1"/>
            <p:nvPr/>
          </p:nvSpPr>
          <p:spPr bwMode="auto">
            <a:xfrm>
              <a:off x="3171701" y="1193077"/>
              <a:ext cx="267931" cy="219505"/>
            </a:xfrm>
            <a:prstGeom prst="rect">
              <a:avLst/>
            </a:prstGeom>
            <a:noFill/>
          </p:spPr>
          <p:txBody>
            <a:bodyPr wrap="none">
              <a:spAutoFit/>
            </a:bodyPr>
            <a:lstStyle/>
            <a:p>
              <a:pPr>
                <a:defRPr/>
              </a:pPr>
              <a:endParaRPr lang="zh-CN" altLang="en-US" sz="1026" dirty="0">
                <a:solidFill>
                  <a:srgbClr val="000000"/>
                </a:solidFill>
                <a:latin typeface="微软雅黑" pitchFamily="34" charset="-122"/>
                <a:ea typeface="微软雅黑" pitchFamily="34" charset="-122"/>
              </a:endParaRPr>
            </a:p>
          </p:txBody>
        </p:sp>
        <p:cxnSp>
          <p:nvCxnSpPr>
            <p:cNvPr id="7" name="直接箭头连接符 6"/>
            <p:cNvCxnSpPr/>
            <p:nvPr/>
          </p:nvCxnSpPr>
          <p:spPr bwMode="auto">
            <a:xfrm flipV="1">
              <a:off x="2447022" y="1697795"/>
              <a:ext cx="33871" cy="283815"/>
            </a:xfrm>
            <a:prstGeom prst="straightConnector1">
              <a:avLst/>
            </a:prstGeom>
            <a:ln w="28575">
              <a:solidFill>
                <a:srgbClr val="99CCFF"/>
              </a:solidFill>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grpSp>
      <p:grpSp>
        <p:nvGrpSpPr>
          <p:cNvPr id="8" name="组合 100"/>
          <p:cNvGrpSpPr/>
          <p:nvPr/>
        </p:nvGrpSpPr>
        <p:grpSpPr>
          <a:xfrm>
            <a:off x="6093067" y="1580312"/>
            <a:ext cx="2657156" cy="657890"/>
            <a:chOff x="5009822" y="1157591"/>
            <a:chExt cx="3051110" cy="628387"/>
          </a:xfrm>
        </p:grpSpPr>
        <p:sp>
          <p:nvSpPr>
            <p:cNvPr id="9" name="圆角矩形 8"/>
            <p:cNvSpPr/>
            <p:nvPr/>
          </p:nvSpPr>
          <p:spPr bwMode="auto">
            <a:xfrm>
              <a:off x="5009822" y="1157591"/>
              <a:ext cx="3051110" cy="628387"/>
            </a:xfrm>
            <a:prstGeom prst="round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78169" tIns="39085" rIns="78169" bIns="39085" numCol="1" rtlCol="0" anchor="t" anchorCtr="0" compatLnSpc="1">
              <a:prstTxWarp prst="textNoShape">
                <a:avLst/>
              </a:prstTxWarp>
            </a:bodyPr>
            <a:lstStyle/>
            <a:p>
              <a:pPr>
                <a:buClr>
                  <a:srgbClr val="CC9900"/>
                </a:buClr>
                <a:buFont typeface="Wingdings" pitchFamily="2" charset="2"/>
                <a:buChar char="n"/>
              </a:pPr>
              <a:endParaRPr lang="zh-CN" altLang="en-US" sz="2052">
                <a:solidFill>
                  <a:srgbClr val="000000"/>
                </a:solidFill>
                <a:latin typeface="微软雅黑" pitchFamily="34" charset="-122"/>
                <a:ea typeface="微软雅黑" pitchFamily="34" charset="-122"/>
              </a:endParaRPr>
            </a:p>
          </p:txBody>
        </p:sp>
        <p:sp>
          <p:nvSpPr>
            <p:cNvPr id="10" name="TextBox 29"/>
            <p:cNvSpPr txBox="1"/>
            <p:nvPr/>
          </p:nvSpPr>
          <p:spPr bwMode="auto">
            <a:xfrm>
              <a:off x="6087930" y="1164153"/>
              <a:ext cx="212119" cy="238977"/>
            </a:xfrm>
            <a:prstGeom prst="rect">
              <a:avLst/>
            </a:prstGeom>
            <a:noFill/>
          </p:spPr>
          <p:txBody>
            <a:bodyPr wrap="none">
              <a:spAutoFit/>
            </a:bodyPr>
            <a:lstStyle/>
            <a:p>
              <a:pPr>
                <a:defRPr/>
              </a:pPr>
              <a:endParaRPr lang="zh-CN" altLang="en-US" sz="1026" dirty="0">
                <a:solidFill>
                  <a:srgbClr val="000000"/>
                </a:solidFill>
                <a:latin typeface="微软雅黑" pitchFamily="34" charset="-122"/>
                <a:ea typeface="微软雅黑" pitchFamily="34" charset="-122"/>
              </a:endParaRPr>
            </a:p>
          </p:txBody>
        </p:sp>
      </p:grpSp>
      <p:sp>
        <p:nvSpPr>
          <p:cNvPr id="11" name="圆角矩形 10"/>
          <p:cNvSpPr/>
          <p:nvPr/>
        </p:nvSpPr>
        <p:spPr bwMode="auto">
          <a:xfrm>
            <a:off x="329700" y="1587089"/>
            <a:ext cx="2456330" cy="669259"/>
          </a:xfrm>
          <a:prstGeom prst="roundRect">
            <a:avLst/>
          </a:prstGeom>
          <a:ln>
            <a:solidFill>
              <a:srgbClr val="00B050"/>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100228" tIns="50114" rIns="100228" bIns="50114" numCol="1" rtlCol="0" anchor="t" anchorCtr="0" compatLnSpc="1">
            <a:prstTxWarp prst="textNoShape">
              <a:avLst/>
            </a:prstTxWarp>
          </a:bodyPr>
          <a:lstStyle/>
          <a:p>
            <a:pPr>
              <a:buClr>
                <a:srgbClr val="CC9900"/>
              </a:buClr>
              <a:buFont typeface="Wingdings" pitchFamily="2" charset="2"/>
              <a:buChar char="n"/>
            </a:pPr>
            <a:endParaRPr lang="zh-CN" altLang="en-US" sz="2052">
              <a:solidFill>
                <a:srgbClr val="000000"/>
              </a:solidFill>
              <a:latin typeface="微软雅黑" pitchFamily="34" charset="-122"/>
              <a:ea typeface="微软雅黑" pitchFamily="34" charset="-122"/>
            </a:endParaRPr>
          </a:p>
        </p:txBody>
      </p:sp>
      <p:sp>
        <p:nvSpPr>
          <p:cNvPr id="12" name="TextBox 32"/>
          <p:cNvSpPr txBox="1"/>
          <p:nvPr/>
        </p:nvSpPr>
        <p:spPr bwMode="auto">
          <a:xfrm>
            <a:off x="1880368" y="1605362"/>
            <a:ext cx="202478" cy="259071"/>
          </a:xfrm>
          <a:prstGeom prst="rect">
            <a:avLst/>
          </a:prstGeom>
          <a:noFill/>
        </p:spPr>
        <p:txBody>
          <a:bodyPr wrap="none" lIns="100228" tIns="50114" rIns="100228" bIns="50114">
            <a:spAutoFit/>
          </a:bodyPr>
          <a:lstStyle/>
          <a:p>
            <a:pPr>
              <a:defRPr/>
            </a:pPr>
            <a:endParaRPr lang="zh-CN" altLang="en-US" sz="1026" dirty="0">
              <a:solidFill>
                <a:srgbClr val="000000"/>
              </a:solidFill>
              <a:latin typeface="微软雅黑" pitchFamily="34" charset="-122"/>
              <a:ea typeface="微软雅黑" pitchFamily="34" charset="-122"/>
            </a:endParaRPr>
          </a:p>
        </p:txBody>
      </p:sp>
      <p:cxnSp>
        <p:nvCxnSpPr>
          <p:cNvPr id="13" name="直接箭头连接符 12"/>
          <p:cNvCxnSpPr/>
          <p:nvPr/>
        </p:nvCxnSpPr>
        <p:spPr bwMode="auto">
          <a:xfrm flipV="1">
            <a:off x="1286722" y="2180651"/>
            <a:ext cx="23353" cy="323500"/>
          </a:xfrm>
          <a:prstGeom prst="straightConnector1">
            <a:avLst/>
          </a:prstGeom>
          <a:ln w="28575">
            <a:solidFill>
              <a:srgbClr val="00B050"/>
            </a:solidFill>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14" name="Can 79"/>
          <p:cNvSpPr/>
          <p:nvPr/>
        </p:nvSpPr>
        <p:spPr bwMode="auto">
          <a:xfrm>
            <a:off x="7777965" y="2433537"/>
            <a:ext cx="668479" cy="1260178"/>
          </a:xfrm>
          <a:prstGeom prst="can">
            <a:avLst/>
          </a:prstGeom>
          <a:solidFill>
            <a:schemeClr val="accent2">
              <a:lumMod val="90000"/>
            </a:schemeClr>
          </a:solidFill>
          <a:ln w="25400" cap="flat" cmpd="sng" algn="ctr">
            <a:solidFill>
              <a:schemeClr val="accent1"/>
            </a:solidFill>
            <a:prstDash val="solid"/>
            <a:headEnd type="none" w="med" len="med"/>
            <a:tailEnd type="none" w="med" len="med"/>
          </a:ln>
          <a:effectLst>
            <a:outerShdw blurRad="50800" dist="25400" dir="5400000" algn="t" rotWithShape="0">
              <a:prstClr val="black">
                <a:alpha val="30000"/>
              </a:prstClr>
            </a:outerShdw>
          </a:effectLst>
        </p:spPr>
        <p:txBody>
          <a:bodyPr vert="horz" wrap="none" lIns="75182" tIns="37591" rIns="75182" bIns="37591" numCol="1" rtlCol="0" anchor="t" anchorCtr="0" compatLnSpc="1">
            <a:prstTxWarp prst="textNoShape">
              <a:avLst/>
            </a:prstTxWarp>
          </a:bodyPr>
          <a:lstStyle/>
          <a:p>
            <a:pPr algn="ctr" defTabSz="794874">
              <a:defRPr/>
            </a:pPr>
            <a:endParaRPr lang="en-US" sz="2308" dirty="0">
              <a:solidFill>
                <a:srgbClr val="000000"/>
              </a:solidFill>
              <a:latin typeface="微软雅黑" pitchFamily="34" charset="-122"/>
              <a:ea typeface="微软雅黑" pitchFamily="34" charset="-122"/>
              <a:cs typeface="Calibri" pitchFamily="34" charset="0"/>
            </a:endParaRPr>
          </a:p>
        </p:txBody>
      </p:sp>
      <p:sp>
        <p:nvSpPr>
          <p:cNvPr id="15" name="Can 79"/>
          <p:cNvSpPr/>
          <p:nvPr/>
        </p:nvSpPr>
        <p:spPr bwMode="auto">
          <a:xfrm>
            <a:off x="6374561" y="2423516"/>
            <a:ext cx="668479" cy="1260178"/>
          </a:xfrm>
          <a:prstGeom prst="can">
            <a:avLst/>
          </a:prstGeom>
          <a:solidFill>
            <a:schemeClr val="accent2">
              <a:lumMod val="90000"/>
            </a:schemeClr>
          </a:solidFill>
          <a:ln w="25400" cap="flat" cmpd="sng" algn="ctr">
            <a:solidFill>
              <a:schemeClr val="accent1"/>
            </a:solidFill>
            <a:prstDash val="solid"/>
            <a:headEnd type="none" w="med" len="med"/>
            <a:tailEnd type="none" w="med" len="med"/>
          </a:ln>
          <a:effectLst>
            <a:outerShdw blurRad="50800" dist="25400" dir="5400000" algn="t" rotWithShape="0">
              <a:prstClr val="black">
                <a:alpha val="30000"/>
              </a:prstClr>
            </a:outerShdw>
          </a:effectLst>
        </p:spPr>
        <p:txBody>
          <a:bodyPr vert="horz" wrap="none" lIns="75182" tIns="37591" rIns="75182" bIns="37591" numCol="1" rtlCol="0" anchor="t" anchorCtr="0" compatLnSpc="1">
            <a:prstTxWarp prst="textNoShape">
              <a:avLst/>
            </a:prstTxWarp>
          </a:bodyPr>
          <a:lstStyle/>
          <a:p>
            <a:pPr algn="ctr" defTabSz="794874">
              <a:defRPr/>
            </a:pPr>
            <a:endParaRPr lang="en-US" sz="2308" dirty="0">
              <a:solidFill>
                <a:srgbClr val="000000"/>
              </a:solidFill>
              <a:latin typeface="微软雅黑" pitchFamily="34" charset="-122"/>
              <a:ea typeface="微软雅黑" pitchFamily="34" charset="-122"/>
              <a:cs typeface="Calibri" pitchFamily="34" charset="0"/>
            </a:endParaRPr>
          </a:p>
        </p:txBody>
      </p:sp>
      <p:sp>
        <p:nvSpPr>
          <p:cNvPr id="16" name="Can 79"/>
          <p:cNvSpPr/>
          <p:nvPr/>
        </p:nvSpPr>
        <p:spPr bwMode="auto">
          <a:xfrm>
            <a:off x="4781022" y="2423512"/>
            <a:ext cx="668479" cy="1290934"/>
          </a:xfrm>
          <a:prstGeom prst="can">
            <a:avLst/>
          </a:prstGeom>
          <a:solidFill>
            <a:srgbClr val="99CCFF"/>
          </a:solidFill>
          <a:ln w="25400" cap="flat" cmpd="sng" algn="ctr">
            <a:solidFill>
              <a:schemeClr val="accent1"/>
            </a:solidFill>
            <a:prstDash val="solid"/>
            <a:headEnd type="none" w="med" len="med"/>
            <a:tailEnd type="none" w="med" len="med"/>
          </a:ln>
          <a:effectLst>
            <a:outerShdw blurRad="50800" dist="25400" dir="5400000" algn="t" rotWithShape="0">
              <a:prstClr val="black">
                <a:alpha val="30000"/>
              </a:prstClr>
            </a:outerShdw>
          </a:effectLst>
        </p:spPr>
        <p:txBody>
          <a:bodyPr vert="horz" wrap="none" lIns="75182" tIns="37591" rIns="75182" bIns="37591" numCol="1" rtlCol="0" anchor="t" anchorCtr="0" compatLnSpc="1">
            <a:prstTxWarp prst="textNoShape">
              <a:avLst/>
            </a:prstTxWarp>
          </a:bodyPr>
          <a:lstStyle/>
          <a:p>
            <a:pPr algn="ctr" defTabSz="794874">
              <a:defRPr/>
            </a:pPr>
            <a:endParaRPr lang="en-US" sz="2308" dirty="0">
              <a:solidFill>
                <a:srgbClr val="000000"/>
              </a:solidFill>
              <a:latin typeface="微软雅黑" pitchFamily="34" charset="-122"/>
              <a:ea typeface="微软雅黑" pitchFamily="34" charset="-122"/>
              <a:cs typeface="Calibri" pitchFamily="34" charset="0"/>
            </a:endParaRPr>
          </a:p>
        </p:txBody>
      </p:sp>
      <p:sp>
        <p:nvSpPr>
          <p:cNvPr id="17" name="Can 79"/>
          <p:cNvSpPr/>
          <p:nvPr/>
        </p:nvSpPr>
        <p:spPr bwMode="auto">
          <a:xfrm>
            <a:off x="3367594" y="2443557"/>
            <a:ext cx="668479" cy="1263202"/>
          </a:xfrm>
          <a:prstGeom prst="can">
            <a:avLst/>
          </a:prstGeom>
          <a:solidFill>
            <a:srgbClr val="99CCFF"/>
          </a:solidFill>
          <a:ln w="25400" cap="flat" cmpd="sng" algn="ctr">
            <a:solidFill>
              <a:schemeClr val="accent1"/>
            </a:solidFill>
            <a:prstDash val="solid"/>
            <a:headEnd type="none" w="med" len="med"/>
            <a:tailEnd type="none" w="med" len="med"/>
          </a:ln>
          <a:effectLst>
            <a:outerShdw blurRad="50800" dist="25400" dir="5400000" algn="t" rotWithShape="0">
              <a:prstClr val="black">
                <a:alpha val="30000"/>
              </a:prstClr>
            </a:outerShdw>
          </a:effectLst>
        </p:spPr>
        <p:txBody>
          <a:bodyPr vert="horz" wrap="none" lIns="75182" tIns="37591" rIns="75182" bIns="37591" numCol="1" rtlCol="0" anchor="t" anchorCtr="0" compatLnSpc="1">
            <a:prstTxWarp prst="textNoShape">
              <a:avLst/>
            </a:prstTxWarp>
          </a:bodyPr>
          <a:lstStyle/>
          <a:p>
            <a:pPr algn="ctr" defTabSz="794874">
              <a:defRPr/>
            </a:pPr>
            <a:endParaRPr lang="en-US" sz="2308" dirty="0">
              <a:solidFill>
                <a:srgbClr val="000000"/>
              </a:solidFill>
              <a:latin typeface="微软雅黑" pitchFamily="34" charset="-122"/>
              <a:ea typeface="微软雅黑" pitchFamily="34" charset="-122"/>
              <a:cs typeface="Calibri" pitchFamily="34" charset="0"/>
            </a:endParaRPr>
          </a:p>
        </p:txBody>
      </p:sp>
      <p:sp>
        <p:nvSpPr>
          <p:cNvPr id="18" name="Can 79"/>
          <p:cNvSpPr/>
          <p:nvPr/>
        </p:nvSpPr>
        <p:spPr bwMode="auto">
          <a:xfrm>
            <a:off x="1888924" y="2443557"/>
            <a:ext cx="668479" cy="1255512"/>
          </a:xfrm>
          <a:prstGeom prst="can">
            <a:avLst/>
          </a:prstGeom>
          <a:solidFill>
            <a:srgbClr val="009900"/>
          </a:solidFill>
          <a:ln w="25400" cap="flat" cmpd="sng" algn="ctr">
            <a:noFill/>
            <a:prstDash val="solid"/>
            <a:headEnd type="none" w="med" len="med"/>
            <a:tailEnd type="none" w="med" len="med"/>
          </a:ln>
          <a:effectLst>
            <a:outerShdw blurRad="50800" dist="25400" dir="5400000" algn="t" rotWithShape="0">
              <a:prstClr val="black">
                <a:alpha val="30000"/>
              </a:prstClr>
            </a:outerShdw>
          </a:effectLst>
        </p:spPr>
        <p:txBody>
          <a:bodyPr vert="horz" wrap="none" lIns="75182" tIns="37591" rIns="75182" bIns="37591" numCol="1" rtlCol="0" anchor="t" anchorCtr="0" compatLnSpc="1">
            <a:prstTxWarp prst="textNoShape">
              <a:avLst/>
            </a:prstTxWarp>
          </a:bodyPr>
          <a:lstStyle/>
          <a:p>
            <a:pPr algn="ctr" defTabSz="794874">
              <a:defRPr/>
            </a:pPr>
            <a:endParaRPr lang="en-US" sz="2308" dirty="0">
              <a:solidFill>
                <a:srgbClr val="000000"/>
              </a:solidFill>
              <a:latin typeface="微软雅黑" pitchFamily="34" charset="-122"/>
              <a:ea typeface="微软雅黑" pitchFamily="34" charset="-122"/>
              <a:cs typeface="Calibri" pitchFamily="34" charset="0"/>
            </a:endParaRPr>
          </a:p>
        </p:txBody>
      </p:sp>
      <p:sp>
        <p:nvSpPr>
          <p:cNvPr id="19" name="Can 79"/>
          <p:cNvSpPr/>
          <p:nvPr/>
        </p:nvSpPr>
        <p:spPr bwMode="auto">
          <a:xfrm>
            <a:off x="442081" y="2410152"/>
            <a:ext cx="668479" cy="1281227"/>
          </a:xfrm>
          <a:prstGeom prst="can">
            <a:avLst/>
          </a:prstGeom>
          <a:solidFill>
            <a:srgbClr val="009900"/>
          </a:solidFill>
          <a:ln w="25400" cap="flat" cmpd="sng" algn="ctr">
            <a:noFill/>
            <a:prstDash val="solid"/>
            <a:headEnd type="none" w="med" len="med"/>
            <a:tailEnd type="none" w="med" len="med"/>
          </a:ln>
          <a:effectLst>
            <a:outerShdw blurRad="50800" dist="25400" dir="5400000" algn="t" rotWithShape="0">
              <a:prstClr val="black">
                <a:alpha val="30000"/>
              </a:prstClr>
            </a:outerShdw>
          </a:effectLst>
        </p:spPr>
        <p:txBody>
          <a:bodyPr vert="horz" wrap="none" lIns="75182" tIns="37591" rIns="75182" bIns="37591" numCol="1" rtlCol="0" anchor="t" anchorCtr="0" compatLnSpc="1">
            <a:prstTxWarp prst="textNoShape">
              <a:avLst/>
            </a:prstTxWarp>
          </a:bodyPr>
          <a:lstStyle/>
          <a:p>
            <a:pPr algn="ctr" defTabSz="794874">
              <a:defRPr/>
            </a:pPr>
            <a:endParaRPr lang="en-US" sz="2308" dirty="0">
              <a:solidFill>
                <a:srgbClr val="000000"/>
              </a:solidFill>
              <a:latin typeface="微软雅黑" pitchFamily="34" charset="-122"/>
              <a:ea typeface="微软雅黑" pitchFamily="34" charset="-122"/>
              <a:cs typeface="Calibri" pitchFamily="34" charset="0"/>
            </a:endParaRPr>
          </a:p>
        </p:txBody>
      </p:sp>
      <p:sp>
        <p:nvSpPr>
          <p:cNvPr id="20" name="内容占位符 2"/>
          <p:cNvSpPr txBox="1">
            <a:spLocks/>
          </p:cNvSpPr>
          <p:nvPr/>
        </p:nvSpPr>
        <p:spPr>
          <a:xfrm>
            <a:off x="153104" y="4096680"/>
            <a:ext cx="8221560" cy="1193969"/>
          </a:xfrm>
          <a:prstGeom prst="rect">
            <a:avLst/>
          </a:prstGeom>
        </p:spPr>
        <p:txBody>
          <a:bodyPr lIns="100228" tIns="50114" rIns="100228" bIns="50114"/>
          <a:lstStyle/>
          <a:p>
            <a:pPr marL="375851" indent="-375851" eaLnBrk="0" hangingPunct="0">
              <a:lnSpc>
                <a:spcPct val="140000"/>
              </a:lnSpc>
              <a:buClr>
                <a:srgbClr val="777777"/>
              </a:buClr>
              <a:buSzPct val="60000"/>
              <a:defRPr/>
            </a:pPr>
            <a:r>
              <a:rPr lang="zh-CN" altLang="en-US" sz="1600" kern="0" dirty="0">
                <a:solidFill>
                  <a:srgbClr val="000000">
                    <a:lumMod val="75000"/>
                    <a:lumOff val="25000"/>
                  </a:srgbClr>
                </a:solidFill>
                <a:latin typeface="微软雅黑" pitchFamily="34" charset="-122"/>
                <a:ea typeface="微软雅黑" pitchFamily="34" charset="-122"/>
              </a:rPr>
              <a:t>异构存储资源池</a:t>
            </a:r>
            <a:r>
              <a:rPr lang="en-US" altLang="zh-CN" sz="1600" kern="0" dirty="0">
                <a:solidFill>
                  <a:srgbClr val="000000">
                    <a:lumMod val="75000"/>
                    <a:lumOff val="25000"/>
                  </a:srgbClr>
                </a:solidFill>
                <a:latin typeface="微软雅黑" pitchFamily="34" charset="-122"/>
                <a:ea typeface="微软雅黑" pitchFamily="34" charset="-122"/>
              </a:rPr>
              <a:t>: </a:t>
            </a:r>
            <a:r>
              <a:rPr lang="zh-CN" altLang="en-US" sz="1600" kern="0" dirty="0">
                <a:solidFill>
                  <a:srgbClr val="000000">
                    <a:lumMod val="75000"/>
                    <a:lumOff val="25000"/>
                  </a:srgbClr>
                </a:solidFill>
                <a:latin typeface="微软雅黑" pitchFamily="34" charset="-122"/>
                <a:ea typeface="微软雅黑" pitchFamily="34" charset="-122"/>
              </a:rPr>
              <a:t>使用</a:t>
            </a:r>
            <a:r>
              <a:rPr lang="en-US" altLang="zh-CN" sz="1600" kern="0" dirty="0">
                <a:solidFill>
                  <a:srgbClr val="000000">
                    <a:lumMod val="75000"/>
                    <a:lumOff val="25000"/>
                  </a:srgbClr>
                </a:solidFill>
                <a:latin typeface="微软雅黑" pitchFamily="34" charset="-122"/>
                <a:ea typeface="微软雅黑" pitchFamily="34" charset="-122"/>
              </a:rPr>
              <a:t>OpenStack </a:t>
            </a:r>
            <a:r>
              <a:rPr lang="zh-CN" altLang="en-US" sz="1600" kern="0" dirty="0">
                <a:solidFill>
                  <a:srgbClr val="000000">
                    <a:lumMod val="75000"/>
                    <a:lumOff val="25000"/>
                  </a:srgbClr>
                </a:solidFill>
                <a:latin typeface="微软雅黑" pitchFamily="34" charset="-122"/>
                <a:ea typeface="微软雅黑" pitchFamily="34" charset="-122"/>
              </a:rPr>
              <a:t>多后端支持接入异构存储设备组成异构存储资源池</a:t>
            </a:r>
            <a:endParaRPr lang="en-US" altLang="zh-CN" sz="1600" kern="0" dirty="0">
              <a:solidFill>
                <a:srgbClr val="000000">
                  <a:lumMod val="75000"/>
                  <a:lumOff val="25000"/>
                </a:srgbClr>
              </a:solidFill>
              <a:latin typeface="微软雅黑" pitchFamily="34" charset="-122"/>
              <a:ea typeface="微软雅黑" pitchFamily="34" charset="-122"/>
            </a:endParaRPr>
          </a:p>
          <a:p>
            <a:pPr marL="375851" indent="-375851" eaLnBrk="0" hangingPunct="0">
              <a:lnSpc>
                <a:spcPct val="140000"/>
              </a:lnSpc>
              <a:buClr>
                <a:srgbClr val="777777"/>
              </a:buClr>
              <a:buSzPct val="60000"/>
              <a:buFont typeface="Wingdings" pitchFamily="2" charset="2"/>
              <a:buChar char="Ø"/>
              <a:defRPr/>
            </a:pPr>
            <a:r>
              <a:rPr lang="zh-CN" altLang="en-US" sz="1600" kern="0" dirty="0">
                <a:solidFill>
                  <a:srgbClr val="000000">
                    <a:lumMod val="75000"/>
                    <a:lumOff val="25000"/>
                  </a:srgbClr>
                </a:solidFill>
                <a:latin typeface="微软雅黑" pitchFamily="34" charset="-122"/>
                <a:ea typeface="微软雅黑" pitchFamily="34" charset="-122"/>
              </a:rPr>
              <a:t>多类型存储设备接入：同时接入多种异构存储设备，如</a:t>
            </a:r>
            <a:r>
              <a:rPr lang="en-US" altLang="zh-CN" sz="1600" kern="0" dirty="0">
                <a:solidFill>
                  <a:srgbClr val="000000">
                    <a:lumMod val="75000"/>
                    <a:lumOff val="25000"/>
                  </a:srgbClr>
                </a:solidFill>
                <a:latin typeface="微软雅黑" pitchFamily="34" charset="-122"/>
                <a:ea typeface="微软雅黑" pitchFamily="34" charset="-122"/>
              </a:rPr>
              <a:t>SAN/IPSAN/NAS</a:t>
            </a:r>
            <a:r>
              <a:rPr lang="zh-CN" altLang="en-US" sz="1600" kern="0" dirty="0">
                <a:solidFill>
                  <a:srgbClr val="000000">
                    <a:lumMod val="75000"/>
                    <a:lumOff val="25000"/>
                  </a:srgbClr>
                </a:solidFill>
                <a:latin typeface="微软雅黑" pitchFamily="34" charset="-122"/>
                <a:ea typeface="微软雅黑" pitchFamily="34" charset="-122"/>
              </a:rPr>
              <a:t>等</a:t>
            </a:r>
            <a:endParaRPr lang="en-US" altLang="zh-CN" sz="1600" kern="0" dirty="0">
              <a:solidFill>
                <a:srgbClr val="000000">
                  <a:lumMod val="75000"/>
                  <a:lumOff val="25000"/>
                </a:srgbClr>
              </a:solidFill>
              <a:latin typeface="微软雅黑" pitchFamily="34" charset="-122"/>
              <a:ea typeface="微软雅黑" pitchFamily="34" charset="-122"/>
            </a:endParaRPr>
          </a:p>
          <a:p>
            <a:pPr marL="375851" indent="-375851" eaLnBrk="0" hangingPunct="0">
              <a:lnSpc>
                <a:spcPct val="140000"/>
              </a:lnSpc>
              <a:buClr>
                <a:srgbClr val="777777"/>
              </a:buClr>
              <a:buSzPct val="60000"/>
              <a:buFont typeface="Wingdings" pitchFamily="2" charset="2"/>
              <a:buChar char="Ø"/>
              <a:defRPr/>
            </a:pPr>
            <a:r>
              <a:rPr lang="zh-CN" altLang="en-US" sz="1600" kern="0" dirty="0">
                <a:solidFill>
                  <a:srgbClr val="000000">
                    <a:lumMod val="75000"/>
                    <a:lumOff val="25000"/>
                  </a:srgbClr>
                </a:solidFill>
                <a:latin typeface="微软雅黑" pitchFamily="34" charset="-122"/>
                <a:ea typeface="微软雅黑" pitchFamily="34" charset="-122"/>
              </a:rPr>
              <a:t>统一接口按需申请：用户可以指定存储资源池类型从相应的资源池中申请资源</a:t>
            </a:r>
          </a:p>
        </p:txBody>
      </p:sp>
      <p:sp>
        <p:nvSpPr>
          <p:cNvPr id="21" name="TextBox 26"/>
          <p:cNvSpPr txBox="1">
            <a:spLocks noChangeArrowheads="1"/>
          </p:cNvSpPr>
          <p:nvPr/>
        </p:nvSpPr>
        <p:spPr bwMode="auto">
          <a:xfrm>
            <a:off x="6428625" y="3432212"/>
            <a:ext cx="523014" cy="285424"/>
          </a:xfrm>
          <a:prstGeom prst="rect">
            <a:avLst/>
          </a:prstGeom>
          <a:noFill/>
          <a:ln w="9525">
            <a:noFill/>
            <a:miter lim="800000"/>
            <a:headEnd/>
            <a:tailEnd/>
          </a:ln>
        </p:spPr>
        <p:txBody>
          <a:bodyPr wrap="none" lIns="100228" tIns="50114" rIns="100228" bIns="50114">
            <a:spAutoFit/>
          </a:bodyPr>
          <a:lstStyle/>
          <a:p>
            <a:r>
              <a:rPr lang="en-US" altLang="zh-CN" sz="1197" dirty="0">
                <a:solidFill>
                  <a:srgbClr val="FFFFFF"/>
                </a:solidFill>
                <a:latin typeface="微软雅黑" pitchFamily="34" charset="-122"/>
                <a:ea typeface="微软雅黑" pitchFamily="34" charset="-122"/>
              </a:rPr>
              <a:t>NAS</a:t>
            </a:r>
            <a:endParaRPr lang="zh-CN" altLang="en-US" sz="1197" dirty="0">
              <a:solidFill>
                <a:srgbClr val="FFFFFF"/>
              </a:solidFill>
              <a:latin typeface="微软雅黑" pitchFamily="34" charset="-122"/>
              <a:ea typeface="微软雅黑" pitchFamily="34" charset="-122"/>
            </a:endParaRPr>
          </a:p>
        </p:txBody>
      </p:sp>
      <p:sp>
        <p:nvSpPr>
          <p:cNvPr id="22" name="TextBox 35"/>
          <p:cNvSpPr txBox="1">
            <a:spLocks noChangeArrowheads="1"/>
          </p:cNvSpPr>
          <p:nvPr/>
        </p:nvSpPr>
        <p:spPr bwMode="auto">
          <a:xfrm>
            <a:off x="7843565" y="3432212"/>
            <a:ext cx="523014" cy="285424"/>
          </a:xfrm>
          <a:prstGeom prst="rect">
            <a:avLst/>
          </a:prstGeom>
          <a:noFill/>
          <a:ln w="9525">
            <a:noFill/>
            <a:miter lim="800000"/>
            <a:headEnd/>
            <a:tailEnd/>
          </a:ln>
        </p:spPr>
        <p:txBody>
          <a:bodyPr wrap="none" lIns="100228" tIns="50114" rIns="100228" bIns="50114">
            <a:spAutoFit/>
          </a:bodyPr>
          <a:lstStyle/>
          <a:p>
            <a:r>
              <a:rPr lang="en-US" altLang="zh-CN" sz="1197" dirty="0">
                <a:solidFill>
                  <a:srgbClr val="FFFFFF"/>
                </a:solidFill>
                <a:latin typeface="微软雅黑" pitchFamily="34" charset="-122"/>
                <a:ea typeface="微软雅黑" pitchFamily="34" charset="-122"/>
              </a:rPr>
              <a:t>NAS</a:t>
            </a:r>
            <a:endParaRPr lang="zh-CN" altLang="en-US" sz="1197" dirty="0">
              <a:solidFill>
                <a:srgbClr val="FFFFFF"/>
              </a:solidFill>
              <a:latin typeface="微软雅黑" pitchFamily="34" charset="-122"/>
              <a:ea typeface="微软雅黑" pitchFamily="34" charset="-122"/>
            </a:endParaRPr>
          </a:p>
        </p:txBody>
      </p:sp>
      <p:sp>
        <p:nvSpPr>
          <p:cNvPr id="23" name="TextBox 36"/>
          <p:cNvSpPr txBox="1">
            <a:spLocks noChangeArrowheads="1"/>
          </p:cNvSpPr>
          <p:nvPr/>
        </p:nvSpPr>
        <p:spPr bwMode="auto">
          <a:xfrm>
            <a:off x="4751453" y="3432212"/>
            <a:ext cx="726352" cy="285424"/>
          </a:xfrm>
          <a:prstGeom prst="rect">
            <a:avLst/>
          </a:prstGeom>
          <a:noFill/>
          <a:ln w="9525">
            <a:noFill/>
            <a:miter lim="800000"/>
            <a:headEnd/>
            <a:tailEnd/>
          </a:ln>
        </p:spPr>
        <p:txBody>
          <a:bodyPr wrap="square" lIns="100228" tIns="50114" rIns="100228" bIns="50114">
            <a:spAutoFit/>
          </a:bodyPr>
          <a:lstStyle/>
          <a:p>
            <a:r>
              <a:rPr lang="en-US" altLang="zh-CN" sz="1197" dirty="0">
                <a:solidFill>
                  <a:srgbClr val="FFFFFF"/>
                </a:solidFill>
                <a:latin typeface="微软雅黑" pitchFamily="34" charset="-122"/>
                <a:ea typeface="微软雅黑" pitchFamily="34" charset="-122"/>
              </a:rPr>
              <a:t>Server</a:t>
            </a:r>
            <a:endParaRPr lang="zh-CN" altLang="en-US" sz="1197" dirty="0">
              <a:solidFill>
                <a:srgbClr val="FFFFFF"/>
              </a:solidFill>
              <a:latin typeface="微软雅黑" pitchFamily="34" charset="-122"/>
              <a:ea typeface="微软雅黑" pitchFamily="34" charset="-122"/>
            </a:endParaRPr>
          </a:p>
        </p:txBody>
      </p:sp>
      <p:sp>
        <p:nvSpPr>
          <p:cNvPr id="24" name="TextBox 37"/>
          <p:cNvSpPr txBox="1">
            <a:spLocks noChangeArrowheads="1"/>
          </p:cNvSpPr>
          <p:nvPr/>
        </p:nvSpPr>
        <p:spPr bwMode="auto">
          <a:xfrm>
            <a:off x="3343155" y="3409145"/>
            <a:ext cx="662476" cy="285424"/>
          </a:xfrm>
          <a:prstGeom prst="rect">
            <a:avLst/>
          </a:prstGeom>
          <a:noFill/>
          <a:ln w="9525">
            <a:noFill/>
            <a:miter lim="800000"/>
            <a:headEnd/>
            <a:tailEnd/>
          </a:ln>
        </p:spPr>
        <p:txBody>
          <a:bodyPr wrap="none" lIns="100228" tIns="50114" rIns="100228" bIns="50114">
            <a:spAutoFit/>
          </a:bodyPr>
          <a:lstStyle/>
          <a:p>
            <a:r>
              <a:rPr lang="en-US" altLang="zh-CN" sz="1197" dirty="0">
                <a:solidFill>
                  <a:srgbClr val="FFFFFF"/>
                </a:solidFill>
                <a:latin typeface="微软雅黑" pitchFamily="34" charset="-122"/>
                <a:ea typeface="微软雅黑" pitchFamily="34" charset="-122"/>
              </a:rPr>
              <a:t>Server</a:t>
            </a:r>
            <a:endParaRPr lang="zh-CN" altLang="en-US" sz="1197" dirty="0">
              <a:solidFill>
                <a:srgbClr val="FFFFFF"/>
              </a:solidFill>
              <a:latin typeface="微软雅黑" pitchFamily="34" charset="-122"/>
              <a:ea typeface="微软雅黑" pitchFamily="34" charset="-122"/>
            </a:endParaRPr>
          </a:p>
        </p:txBody>
      </p:sp>
      <p:sp>
        <p:nvSpPr>
          <p:cNvPr id="25" name="TextBox 38"/>
          <p:cNvSpPr txBox="1">
            <a:spLocks noChangeArrowheads="1"/>
          </p:cNvSpPr>
          <p:nvPr/>
        </p:nvSpPr>
        <p:spPr bwMode="auto">
          <a:xfrm>
            <a:off x="1893321" y="3393764"/>
            <a:ext cx="612782" cy="285424"/>
          </a:xfrm>
          <a:prstGeom prst="rect">
            <a:avLst/>
          </a:prstGeom>
          <a:noFill/>
          <a:ln w="9525">
            <a:noFill/>
            <a:miter lim="800000"/>
            <a:headEnd/>
            <a:tailEnd/>
          </a:ln>
        </p:spPr>
        <p:txBody>
          <a:bodyPr wrap="none" lIns="100228" tIns="50114" rIns="100228" bIns="50114">
            <a:spAutoFit/>
          </a:bodyPr>
          <a:lstStyle/>
          <a:p>
            <a:r>
              <a:rPr lang="en-US" altLang="zh-CN" sz="1197" dirty="0">
                <a:solidFill>
                  <a:srgbClr val="FFFFFF"/>
                </a:solidFill>
                <a:latin typeface="微软雅黑" pitchFamily="34" charset="-122"/>
                <a:ea typeface="微软雅黑" pitchFamily="34" charset="-122"/>
              </a:rPr>
              <a:t>SAN2</a:t>
            </a:r>
            <a:endParaRPr lang="zh-CN" altLang="en-US" sz="1197" dirty="0">
              <a:solidFill>
                <a:srgbClr val="FFFFFF"/>
              </a:solidFill>
              <a:latin typeface="微软雅黑" pitchFamily="34" charset="-122"/>
              <a:ea typeface="微软雅黑" pitchFamily="34" charset="-122"/>
            </a:endParaRPr>
          </a:p>
        </p:txBody>
      </p:sp>
      <p:sp>
        <p:nvSpPr>
          <p:cNvPr id="26" name="TextBox 39"/>
          <p:cNvSpPr txBox="1">
            <a:spLocks noChangeArrowheads="1"/>
          </p:cNvSpPr>
          <p:nvPr/>
        </p:nvSpPr>
        <p:spPr bwMode="auto">
          <a:xfrm>
            <a:off x="418947" y="3447588"/>
            <a:ext cx="612782" cy="285424"/>
          </a:xfrm>
          <a:prstGeom prst="rect">
            <a:avLst/>
          </a:prstGeom>
          <a:noFill/>
          <a:ln w="9525">
            <a:noFill/>
            <a:miter lim="800000"/>
            <a:headEnd/>
            <a:tailEnd/>
          </a:ln>
        </p:spPr>
        <p:txBody>
          <a:bodyPr wrap="none" lIns="100228" tIns="50114" rIns="100228" bIns="50114">
            <a:spAutoFit/>
          </a:bodyPr>
          <a:lstStyle/>
          <a:p>
            <a:r>
              <a:rPr lang="en-US" altLang="zh-CN" sz="1197" dirty="0">
                <a:solidFill>
                  <a:srgbClr val="FFFFFF"/>
                </a:solidFill>
                <a:latin typeface="微软雅黑" pitchFamily="34" charset="-122"/>
                <a:ea typeface="微软雅黑" pitchFamily="34" charset="-122"/>
              </a:rPr>
              <a:t>SAN1</a:t>
            </a:r>
            <a:endParaRPr lang="zh-CN" altLang="en-US" sz="1197" dirty="0">
              <a:solidFill>
                <a:srgbClr val="FFFFFF"/>
              </a:solidFill>
              <a:latin typeface="微软雅黑" pitchFamily="34" charset="-122"/>
              <a:ea typeface="微软雅黑" pitchFamily="34" charset="-122"/>
            </a:endParaRPr>
          </a:p>
        </p:txBody>
      </p:sp>
      <p:grpSp>
        <p:nvGrpSpPr>
          <p:cNvPr id="27" name="组合 104"/>
          <p:cNvGrpSpPr/>
          <p:nvPr/>
        </p:nvGrpSpPr>
        <p:grpSpPr>
          <a:xfrm>
            <a:off x="493031" y="1829445"/>
            <a:ext cx="1053929" cy="287838"/>
            <a:chOff x="1350698" y="1389650"/>
            <a:chExt cx="953843" cy="252528"/>
          </a:xfrm>
        </p:grpSpPr>
        <p:sp>
          <p:nvSpPr>
            <p:cNvPr id="28" name="圆角矩形 27"/>
            <p:cNvSpPr/>
            <p:nvPr/>
          </p:nvSpPr>
          <p:spPr bwMode="auto">
            <a:xfrm>
              <a:off x="1351116" y="1389650"/>
              <a:ext cx="953425" cy="224587"/>
            </a:xfrm>
            <a:prstGeom prst="roundRect">
              <a:avLst/>
            </a:prstGeom>
            <a:solidFill>
              <a:srgbClr val="009900"/>
            </a:solidFill>
            <a:ln w="9525" cap="flat" cmpd="sng" algn="ctr">
              <a:noFill/>
              <a:prstDash val="dash"/>
              <a:round/>
              <a:headEnd type="none" w="med" len="med"/>
              <a:tailEnd type="none" w="med" len="med"/>
            </a:ln>
            <a:effectLst>
              <a:outerShdw blurRad="50800" dist="38100" dir="2700000" algn="tl" rotWithShape="0">
                <a:prstClr val="black">
                  <a:alpha val="40000"/>
                </a:prstClr>
              </a:outerShdw>
            </a:effectLst>
          </p:spPr>
          <p:txBody>
            <a:bodyPr lIns="67706" tIns="33853" rIns="67706" bIns="33853" anchor="b"/>
            <a:lstStyle/>
            <a:p>
              <a:pPr algn="ctr" defTabSz="878616">
                <a:defRPr/>
              </a:pPr>
              <a:endParaRPr lang="zh-CN" altLang="en-US" sz="855" dirty="0">
                <a:solidFill>
                  <a:srgbClr val="000000"/>
                </a:solidFill>
                <a:latin typeface="微软雅黑" pitchFamily="34" charset="-122"/>
                <a:ea typeface="微软雅黑" pitchFamily="34" charset="-122"/>
              </a:endParaRPr>
            </a:p>
          </p:txBody>
        </p:sp>
        <p:sp>
          <p:nvSpPr>
            <p:cNvPr id="29" name="TextBox 67"/>
            <p:cNvSpPr txBox="1">
              <a:spLocks noChangeArrowheads="1"/>
            </p:cNvSpPr>
            <p:nvPr/>
          </p:nvSpPr>
          <p:spPr bwMode="auto">
            <a:xfrm>
              <a:off x="1350698" y="1399553"/>
              <a:ext cx="953399" cy="242625"/>
            </a:xfrm>
            <a:prstGeom prst="rect">
              <a:avLst/>
            </a:prstGeom>
            <a:noFill/>
            <a:ln w="9525">
              <a:noFill/>
              <a:miter lim="800000"/>
              <a:headEnd/>
              <a:tailEnd/>
            </a:ln>
          </p:spPr>
          <p:txBody>
            <a:bodyPr>
              <a:spAutoFit/>
            </a:bodyPr>
            <a:lstStyle/>
            <a:p>
              <a:r>
                <a:rPr lang="en-US" altLang="zh-CN" sz="1197" dirty="0">
                  <a:solidFill>
                    <a:srgbClr val="000000"/>
                  </a:solidFill>
                  <a:latin typeface="微软雅黑" pitchFamily="34" charset="-122"/>
                  <a:ea typeface="微软雅黑" pitchFamily="34" charset="-122"/>
                </a:rPr>
                <a:t>Volume1</a:t>
              </a:r>
              <a:endParaRPr lang="zh-CN" altLang="en-US" sz="1197" dirty="0">
                <a:solidFill>
                  <a:srgbClr val="000000"/>
                </a:solidFill>
                <a:latin typeface="微软雅黑" pitchFamily="34" charset="-122"/>
                <a:ea typeface="微软雅黑" pitchFamily="34" charset="-122"/>
              </a:endParaRPr>
            </a:p>
          </p:txBody>
        </p:sp>
      </p:grpSp>
      <p:sp>
        <p:nvSpPr>
          <p:cNvPr id="30" name="圆角矩形 29"/>
          <p:cNvSpPr/>
          <p:nvPr/>
        </p:nvSpPr>
        <p:spPr bwMode="auto">
          <a:xfrm>
            <a:off x="1687086" y="1839270"/>
            <a:ext cx="953467" cy="255990"/>
          </a:xfrm>
          <a:prstGeom prst="roundRect">
            <a:avLst/>
          </a:prstGeom>
          <a:solidFill>
            <a:srgbClr val="009900"/>
          </a:solidFill>
          <a:ln w="9525" cap="flat" cmpd="sng" algn="ctr">
            <a:noFill/>
            <a:prstDash val="dash"/>
            <a:round/>
            <a:headEnd type="none" w="med" len="med"/>
            <a:tailEnd type="none" w="med" len="med"/>
          </a:ln>
          <a:effectLst>
            <a:outerShdw blurRad="50800" dist="38100" dir="2700000" algn="tl" rotWithShape="0">
              <a:prstClr val="black">
                <a:alpha val="40000"/>
              </a:prstClr>
            </a:outerShdw>
          </a:effectLst>
        </p:spPr>
        <p:txBody>
          <a:bodyPr lIns="86812" tIns="43406" rIns="86812" bIns="43406" anchor="b"/>
          <a:lstStyle/>
          <a:p>
            <a:pPr algn="ctr" defTabSz="878616">
              <a:defRPr/>
            </a:pPr>
            <a:endParaRPr lang="zh-CN" altLang="en-US" sz="855" dirty="0">
              <a:solidFill>
                <a:srgbClr val="000000"/>
              </a:solidFill>
              <a:latin typeface="微软雅黑" pitchFamily="34" charset="-122"/>
              <a:ea typeface="微软雅黑" pitchFamily="34" charset="-122"/>
            </a:endParaRPr>
          </a:p>
        </p:txBody>
      </p:sp>
      <p:sp>
        <p:nvSpPr>
          <p:cNvPr id="31" name="TextBox 67"/>
          <p:cNvSpPr txBox="1">
            <a:spLocks noChangeArrowheads="1"/>
          </p:cNvSpPr>
          <p:nvPr/>
        </p:nvSpPr>
        <p:spPr bwMode="auto">
          <a:xfrm>
            <a:off x="1687324" y="1839712"/>
            <a:ext cx="953441" cy="285424"/>
          </a:xfrm>
          <a:prstGeom prst="rect">
            <a:avLst/>
          </a:prstGeom>
          <a:noFill/>
          <a:ln w="9525">
            <a:noFill/>
            <a:miter lim="800000"/>
            <a:headEnd/>
            <a:tailEnd/>
          </a:ln>
        </p:spPr>
        <p:txBody>
          <a:bodyPr lIns="100228" tIns="50114" rIns="100228" bIns="50114">
            <a:spAutoFit/>
          </a:bodyPr>
          <a:lstStyle/>
          <a:p>
            <a:r>
              <a:rPr lang="en-US" altLang="zh-CN" sz="1197" dirty="0">
                <a:solidFill>
                  <a:srgbClr val="000000"/>
                </a:solidFill>
                <a:latin typeface="微软雅黑" pitchFamily="34" charset="-122"/>
                <a:ea typeface="微软雅黑" pitchFamily="34" charset="-122"/>
              </a:rPr>
              <a:t>Volume2</a:t>
            </a:r>
            <a:endParaRPr lang="zh-CN" altLang="en-US" sz="1197" dirty="0">
              <a:solidFill>
                <a:srgbClr val="000000"/>
              </a:solidFill>
              <a:latin typeface="微软雅黑" pitchFamily="34" charset="-122"/>
              <a:ea typeface="微软雅黑" pitchFamily="34" charset="-122"/>
            </a:endParaRPr>
          </a:p>
        </p:txBody>
      </p:sp>
      <p:sp>
        <p:nvSpPr>
          <p:cNvPr id="32" name="TextBox 72"/>
          <p:cNvSpPr txBox="1"/>
          <p:nvPr/>
        </p:nvSpPr>
        <p:spPr bwMode="auto">
          <a:xfrm>
            <a:off x="1051112" y="2932975"/>
            <a:ext cx="875675" cy="496058"/>
          </a:xfrm>
          <a:prstGeom prst="rect">
            <a:avLst/>
          </a:prstGeom>
          <a:noFill/>
        </p:spPr>
        <p:txBody>
          <a:bodyPr wrap="none" lIns="100228" tIns="50114" rIns="100228" bIns="50114">
            <a:spAutoFit/>
          </a:bodyPr>
          <a:lstStyle/>
          <a:p>
            <a:pPr algn="ctr">
              <a:defRPr/>
            </a:pPr>
            <a:r>
              <a:rPr lang="zh-CN" altLang="en-US" sz="1283" dirty="0">
                <a:solidFill>
                  <a:srgbClr val="00B050"/>
                </a:solidFill>
                <a:latin typeface="微软雅黑" pitchFamily="34" charset="-122"/>
                <a:ea typeface="微软雅黑" pitchFamily="34" charset="-122"/>
              </a:rPr>
              <a:t>资源池</a:t>
            </a:r>
            <a:r>
              <a:rPr lang="en-US" altLang="zh-CN" sz="1283" dirty="0">
                <a:solidFill>
                  <a:srgbClr val="00B050"/>
                </a:solidFill>
                <a:latin typeface="微软雅黑" pitchFamily="34" charset="-122"/>
                <a:ea typeface="微软雅黑" pitchFamily="34" charset="-122"/>
              </a:rPr>
              <a:t>1</a:t>
            </a:r>
          </a:p>
          <a:p>
            <a:pPr algn="ctr">
              <a:defRPr/>
            </a:pPr>
            <a:r>
              <a:rPr lang="en-US" altLang="zh-CN" sz="1283" dirty="0">
                <a:solidFill>
                  <a:srgbClr val="00B050"/>
                </a:solidFill>
                <a:latin typeface="微软雅黑" pitchFamily="34" charset="-122"/>
                <a:ea typeface="微软雅黑" pitchFamily="34" charset="-122"/>
              </a:rPr>
              <a:t>SAN</a:t>
            </a:r>
            <a:r>
              <a:rPr lang="zh-CN" altLang="en-US" sz="1283" dirty="0">
                <a:solidFill>
                  <a:srgbClr val="00B050"/>
                </a:solidFill>
                <a:latin typeface="微软雅黑" pitchFamily="34" charset="-122"/>
                <a:ea typeface="微软雅黑" pitchFamily="34" charset="-122"/>
              </a:rPr>
              <a:t>设备</a:t>
            </a:r>
          </a:p>
        </p:txBody>
      </p:sp>
      <p:grpSp>
        <p:nvGrpSpPr>
          <p:cNvPr id="33" name="组合 107"/>
          <p:cNvGrpSpPr/>
          <p:nvPr/>
        </p:nvGrpSpPr>
        <p:grpSpPr>
          <a:xfrm>
            <a:off x="6319272" y="1839262"/>
            <a:ext cx="1088003" cy="276993"/>
            <a:chOff x="5074319" y="1398324"/>
            <a:chExt cx="954285" cy="243013"/>
          </a:xfrm>
        </p:grpSpPr>
        <p:sp>
          <p:nvSpPr>
            <p:cNvPr id="34" name="圆角矩形 33"/>
            <p:cNvSpPr/>
            <p:nvPr/>
          </p:nvSpPr>
          <p:spPr bwMode="auto">
            <a:xfrm>
              <a:off x="5074319" y="1398324"/>
              <a:ext cx="953427" cy="224586"/>
            </a:xfrm>
            <a:prstGeom prst="roundRect">
              <a:avLst/>
            </a:prstGeom>
            <a:solidFill>
              <a:schemeClr val="accent2">
                <a:lumMod val="90000"/>
              </a:schemeClr>
            </a:solidFill>
            <a:ln w="9525" cap="flat" cmpd="sng" algn="ctr">
              <a:noFill/>
              <a:prstDash val="dash"/>
              <a:round/>
              <a:headEnd type="none" w="med" len="med"/>
              <a:tailEnd type="none" w="med" len="med"/>
            </a:ln>
            <a:effectLst>
              <a:outerShdw blurRad="50800" dist="38100" dir="2700000" algn="tl" rotWithShape="0">
                <a:prstClr val="black">
                  <a:alpha val="40000"/>
                </a:prstClr>
              </a:outerShdw>
            </a:effectLst>
          </p:spPr>
          <p:txBody>
            <a:bodyPr lIns="67706" tIns="33853" rIns="67706" bIns="33853" anchor="b"/>
            <a:lstStyle/>
            <a:p>
              <a:pPr algn="ctr" defTabSz="878616">
                <a:defRPr/>
              </a:pPr>
              <a:endParaRPr lang="zh-CN" altLang="en-US" sz="855" dirty="0">
                <a:solidFill>
                  <a:srgbClr val="000000"/>
                </a:solidFill>
                <a:latin typeface="微软雅黑" pitchFamily="34" charset="-122"/>
                <a:ea typeface="微软雅黑" pitchFamily="34" charset="-122"/>
              </a:endParaRPr>
            </a:p>
          </p:txBody>
        </p:sp>
        <p:sp>
          <p:nvSpPr>
            <p:cNvPr id="35" name="TextBox 67"/>
            <p:cNvSpPr txBox="1">
              <a:spLocks noChangeArrowheads="1"/>
            </p:cNvSpPr>
            <p:nvPr/>
          </p:nvSpPr>
          <p:spPr bwMode="auto">
            <a:xfrm>
              <a:off x="5075205" y="1398712"/>
              <a:ext cx="953399" cy="242625"/>
            </a:xfrm>
            <a:prstGeom prst="rect">
              <a:avLst/>
            </a:prstGeom>
            <a:noFill/>
            <a:ln w="9525">
              <a:noFill/>
              <a:miter lim="800000"/>
              <a:headEnd/>
              <a:tailEnd/>
            </a:ln>
          </p:spPr>
          <p:txBody>
            <a:bodyPr>
              <a:spAutoFit/>
            </a:bodyPr>
            <a:lstStyle/>
            <a:p>
              <a:r>
                <a:rPr lang="en-US" altLang="zh-CN" sz="1197" dirty="0">
                  <a:solidFill>
                    <a:srgbClr val="000000"/>
                  </a:solidFill>
                  <a:latin typeface="微软雅黑" pitchFamily="34" charset="-122"/>
                  <a:ea typeface="微软雅黑" pitchFamily="34" charset="-122"/>
                </a:rPr>
                <a:t>Volume10</a:t>
              </a:r>
              <a:endParaRPr lang="zh-CN" altLang="en-US" sz="1197" dirty="0">
                <a:solidFill>
                  <a:srgbClr val="000000"/>
                </a:solidFill>
                <a:latin typeface="微软雅黑" pitchFamily="34" charset="-122"/>
                <a:ea typeface="微软雅黑" pitchFamily="34" charset="-122"/>
              </a:endParaRPr>
            </a:p>
          </p:txBody>
        </p:sp>
      </p:grpSp>
      <p:grpSp>
        <p:nvGrpSpPr>
          <p:cNvPr id="36" name="组合 108"/>
          <p:cNvGrpSpPr/>
          <p:nvPr/>
        </p:nvGrpSpPr>
        <p:grpSpPr>
          <a:xfrm>
            <a:off x="7589539" y="1839262"/>
            <a:ext cx="1086993" cy="276993"/>
            <a:chOff x="6698106" y="1398324"/>
            <a:chExt cx="953399" cy="243013"/>
          </a:xfrm>
        </p:grpSpPr>
        <p:sp>
          <p:nvSpPr>
            <p:cNvPr id="37" name="圆角矩形 36"/>
            <p:cNvSpPr/>
            <p:nvPr/>
          </p:nvSpPr>
          <p:spPr bwMode="auto">
            <a:xfrm>
              <a:off x="6699144" y="1398324"/>
              <a:ext cx="951321" cy="224586"/>
            </a:xfrm>
            <a:prstGeom prst="roundRect">
              <a:avLst/>
            </a:prstGeom>
            <a:solidFill>
              <a:schemeClr val="accent2">
                <a:lumMod val="90000"/>
              </a:schemeClr>
            </a:solidFill>
            <a:ln w="9525" cap="flat" cmpd="sng" algn="ctr">
              <a:noFill/>
              <a:prstDash val="dash"/>
              <a:round/>
              <a:headEnd type="none" w="med" len="med"/>
              <a:tailEnd type="none" w="med" len="med"/>
            </a:ln>
            <a:effectLst>
              <a:outerShdw blurRad="50800" dist="38100" dir="2700000" algn="tl" rotWithShape="0">
                <a:prstClr val="black">
                  <a:alpha val="40000"/>
                </a:prstClr>
              </a:outerShdw>
            </a:effectLst>
          </p:spPr>
          <p:txBody>
            <a:bodyPr lIns="67706" tIns="33853" rIns="67706" bIns="33853" anchor="b"/>
            <a:lstStyle/>
            <a:p>
              <a:pPr algn="ctr" defTabSz="878616">
                <a:defRPr/>
              </a:pPr>
              <a:endParaRPr lang="zh-CN" altLang="en-US" sz="855" dirty="0">
                <a:solidFill>
                  <a:srgbClr val="000000"/>
                </a:solidFill>
                <a:latin typeface="微软雅黑" pitchFamily="34" charset="-122"/>
                <a:ea typeface="微软雅黑" pitchFamily="34" charset="-122"/>
              </a:endParaRPr>
            </a:p>
          </p:txBody>
        </p:sp>
        <p:sp>
          <p:nvSpPr>
            <p:cNvPr id="38" name="TextBox 67"/>
            <p:cNvSpPr txBox="1">
              <a:spLocks noChangeArrowheads="1"/>
            </p:cNvSpPr>
            <p:nvPr/>
          </p:nvSpPr>
          <p:spPr bwMode="auto">
            <a:xfrm>
              <a:off x="6698106" y="1398712"/>
              <a:ext cx="953399" cy="242625"/>
            </a:xfrm>
            <a:prstGeom prst="rect">
              <a:avLst/>
            </a:prstGeom>
            <a:noFill/>
            <a:ln w="9525">
              <a:noFill/>
              <a:miter lim="800000"/>
              <a:headEnd/>
              <a:tailEnd/>
            </a:ln>
          </p:spPr>
          <p:txBody>
            <a:bodyPr>
              <a:spAutoFit/>
            </a:bodyPr>
            <a:lstStyle/>
            <a:p>
              <a:r>
                <a:rPr lang="en-US" altLang="zh-CN" sz="1197" dirty="0">
                  <a:solidFill>
                    <a:srgbClr val="000000"/>
                  </a:solidFill>
                  <a:latin typeface="微软雅黑" pitchFamily="34" charset="-122"/>
                  <a:ea typeface="微软雅黑" pitchFamily="34" charset="-122"/>
                </a:rPr>
                <a:t>Volume11</a:t>
              </a:r>
              <a:endParaRPr lang="zh-CN" altLang="en-US" sz="1197" dirty="0">
                <a:solidFill>
                  <a:srgbClr val="000000"/>
                </a:solidFill>
                <a:latin typeface="微软雅黑" pitchFamily="34" charset="-122"/>
                <a:ea typeface="微软雅黑" pitchFamily="34" charset="-122"/>
              </a:endParaRPr>
            </a:p>
          </p:txBody>
        </p:sp>
      </p:grpSp>
      <p:grpSp>
        <p:nvGrpSpPr>
          <p:cNvPr id="39" name="组合 96"/>
          <p:cNvGrpSpPr/>
          <p:nvPr/>
        </p:nvGrpSpPr>
        <p:grpSpPr>
          <a:xfrm>
            <a:off x="1019750" y="942519"/>
            <a:ext cx="1144295" cy="898214"/>
            <a:chOff x="1527881" y="611528"/>
            <a:chExt cx="1003659" cy="788025"/>
          </a:xfrm>
        </p:grpSpPr>
        <p:sp>
          <p:nvSpPr>
            <p:cNvPr id="40" name="圆角矩形 39"/>
            <p:cNvSpPr/>
            <p:nvPr/>
          </p:nvSpPr>
          <p:spPr bwMode="auto">
            <a:xfrm>
              <a:off x="1677961" y="611528"/>
              <a:ext cx="753053" cy="312716"/>
            </a:xfrm>
            <a:prstGeom prst="roundRect">
              <a:avLst/>
            </a:prstGeom>
            <a:solidFill>
              <a:schemeClr val="bg1">
                <a:lumMod val="8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67706" tIns="33853" rIns="67706" bIns="33853"/>
            <a:lstStyle>
              <a:defPPr>
                <a:defRPr lang="en-US"/>
              </a:defPPr>
              <a:lvl1pPr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1pPr>
              <a:lvl2pPr marL="4572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2pPr>
              <a:lvl3pPr marL="9144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3pPr>
              <a:lvl4pPr marL="13716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4pPr>
              <a:lvl5pPr marL="18288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5pPr>
              <a:lvl6pPr marL="2286000" algn="l" defTabSz="914400" rtl="0" eaLnBrk="1" latinLnBrk="0" hangingPunct="1">
                <a:defRPr sz="1200" kern="1200">
                  <a:solidFill>
                    <a:schemeClr val="bg1"/>
                  </a:solidFill>
                  <a:latin typeface="FrutigerNext LT Regular" pitchFamily="34" charset="0"/>
                  <a:ea typeface="ＭＳ Ｐゴシック" pitchFamily="34" charset="-128"/>
                  <a:cs typeface="+mn-cs"/>
                </a:defRPr>
              </a:lvl6pPr>
              <a:lvl7pPr marL="2743200" algn="l" defTabSz="914400" rtl="0" eaLnBrk="1" latinLnBrk="0" hangingPunct="1">
                <a:defRPr sz="1200" kern="1200">
                  <a:solidFill>
                    <a:schemeClr val="bg1"/>
                  </a:solidFill>
                  <a:latin typeface="FrutigerNext LT Regular" pitchFamily="34" charset="0"/>
                  <a:ea typeface="ＭＳ Ｐゴシック" pitchFamily="34" charset="-128"/>
                  <a:cs typeface="+mn-cs"/>
                </a:defRPr>
              </a:lvl7pPr>
              <a:lvl8pPr marL="3200400" algn="l" defTabSz="914400" rtl="0" eaLnBrk="1" latinLnBrk="0" hangingPunct="1">
                <a:defRPr sz="1200" kern="1200">
                  <a:solidFill>
                    <a:schemeClr val="bg1"/>
                  </a:solidFill>
                  <a:latin typeface="FrutigerNext LT Regular" pitchFamily="34" charset="0"/>
                  <a:ea typeface="ＭＳ Ｐゴシック" pitchFamily="34" charset="-128"/>
                  <a:cs typeface="+mn-cs"/>
                </a:defRPr>
              </a:lvl8pPr>
              <a:lvl9pPr marL="3657600" algn="l" defTabSz="914400" rtl="0" eaLnBrk="1" latinLnBrk="0" hangingPunct="1">
                <a:defRPr sz="1200" kern="1200">
                  <a:solidFill>
                    <a:schemeClr val="bg1"/>
                  </a:solidFill>
                  <a:latin typeface="FrutigerNext LT Regular" pitchFamily="34" charset="0"/>
                  <a:ea typeface="ＭＳ Ｐゴシック" pitchFamily="34" charset="-128"/>
                  <a:cs typeface="+mn-cs"/>
                </a:defRPr>
              </a:lvl9pPr>
            </a:lstStyle>
            <a:p>
              <a:pPr algn="ctr" defTabSz="878616">
                <a:defRPr/>
              </a:pPr>
              <a:r>
                <a:rPr lang="en-US" altLang="zh-CN" sz="1197" dirty="0">
                  <a:solidFill>
                    <a:srgbClr val="000000">
                      <a:lumMod val="85000"/>
                      <a:lumOff val="15000"/>
                    </a:srgbClr>
                  </a:solidFill>
                  <a:latin typeface="微软雅黑" pitchFamily="34" charset="-122"/>
                  <a:ea typeface="微软雅黑" pitchFamily="34" charset="-122"/>
                </a:rPr>
                <a:t>VM1</a:t>
              </a:r>
              <a:endParaRPr lang="zh-CN" altLang="en-US" sz="1197" dirty="0">
                <a:solidFill>
                  <a:srgbClr val="000000">
                    <a:lumMod val="85000"/>
                    <a:lumOff val="15000"/>
                  </a:srgbClr>
                </a:solidFill>
                <a:latin typeface="微软雅黑" pitchFamily="34" charset="-122"/>
                <a:ea typeface="微软雅黑" pitchFamily="34" charset="-122"/>
              </a:endParaRPr>
            </a:p>
          </p:txBody>
        </p:sp>
        <p:cxnSp>
          <p:nvCxnSpPr>
            <p:cNvPr id="41" name="直接箭头连接符 40"/>
            <p:cNvCxnSpPr>
              <a:stCxn id="29" idx="0"/>
              <a:endCxn id="40" idx="2"/>
            </p:cNvCxnSpPr>
            <p:nvPr/>
          </p:nvCxnSpPr>
          <p:spPr bwMode="auto">
            <a:xfrm flipV="1">
              <a:off x="1527881" y="924244"/>
              <a:ext cx="526607" cy="475309"/>
            </a:xfrm>
            <a:prstGeom prst="straightConnector1">
              <a:avLst/>
            </a:prstGeom>
            <a:ln w="28575">
              <a:solidFill>
                <a:schemeClr val="bg1">
                  <a:lumMod val="50000"/>
                </a:schemeClr>
              </a:solidFill>
              <a:prstDash val="dash"/>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42" name="直接箭头连接符 41"/>
            <p:cNvCxnSpPr>
              <a:stCxn id="31" idx="0"/>
              <a:endCxn id="40" idx="2"/>
            </p:cNvCxnSpPr>
            <p:nvPr/>
          </p:nvCxnSpPr>
          <p:spPr bwMode="auto">
            <a:xfrm flipH="1" flipV="1">
              <a:off x="2054488" y="924244"/>
              <a:ext cx="477052" cy="474413"/>
            </a:xfrm>
            <a:prstGeom prst="straightConnector1">
              <a:avLst/>
            </a:prstGeom>
            <a:ln w="28575">
              <a:solidFill>
                <a:schemeClr val="bg1">
                  <a:lumMod val="50000"/>
                </a:schemeClr>
              </a:solidFill>
              <a:prstDash val="dash"/>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grpSp>
      <p:grpSp>
        <p:nvGrpSpPr>
          <p:cNvPr id="43" name="组合 98"/>
          <p:cNvGrpSpPr/>
          <p:nvPr/>
        </p:nvGrpSpPr>
        <p:grpSpPr>
          <a:xfrm>
            <a:off x="7066826" y="914369"/>
            <a:ext cx="1066209" cy="925335"/>
            <a:chOff x="6584424" y="586841"/>
            <a:chExt cx="935171" cy="811813"/>
          </a:xfrm>
        </p:grpSpPr>
        <p:sp>
          <p:nvSpPr>
            <p:cNvPr id="44" name="圆角矩形 43"/>
            <p:cNvSpPr/>
            <p:nvPr/>
          </p:nvSpPr>
          <p:spPr bwMode="auto">
            <a:xfrm>
              <a:off x="6584424" y="586841"/>
              <a:ext cx="753053" cy="312716"/>
            </a:xfrm>
            <a:prstGeom prst="roundRect">
              <a:avLst/>
            </a:prstGeom>
            <a:solidFill>
              <a:schemeClr val="bg1">
                <a:lumMod val="8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67706" tIns="33853" rIns="67706" bIns="33853"/>
            <a:lstStyle>
              <a:defPPr>
                <a:defRPr lang="en-US"/>
              </a:defPPr>
              <a:lvl1pPr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1pPr>
              <a:lvl2pPr marL="4572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2pPr>
              <a:lvl3pPr marL="9144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3pPr>
              <a:lvl4pPr marL="13716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4pPr>
              <a:lvl5pPr marL="18288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5pPr>
              <a:lvl6pPr marL="2286000" algn="l" defTabSz="914400" rtl="0" eaLnBrk="1" latinLnBrk="0" hangingPunct="1">
                <a:defRPr sz="1200" kern="1200">
                  <a:solidFill>
                    <a:schemeClr val="bg1"/>
                  </a:solidFill>
                  <a:latin typeface="FrutigerNext LT Regular" pitchFamily="34" charset="0"/>
                  <a:ea typeface="ＭＳ Ｐゴシック" pitchFamily="34" charset="-128"/>
                  <a:cs typeface="+mn-cs"/>
                </a:defRPr>
              </a:lvl6pPr>
              <a:lvl7pPr marL="2743200" algn="l" defTabSz="914400" rtl="0" eaLnBrk="1" latinLnBrk="0" hangingPunct="1">
                <a:defRPr sz="1200" kern="1200">
                  <a:solidFill>
                    <a:schemeClr val="bg1"/>
                  </a:solidFill>
                  <a:latin typeface="FrutigerNext LT Regular" pitchFamily="34" charset="0"/>
                  <a:ea typeface="ＭＳ Ｐゴシック" pitchFamily="34" charset="-128"/>
                  <a:cs typeface="+mn-cs"/>
                </a:defRPr>
              </a:lvl7pPr>
              <a:lvl8pPr marL="3200400" algn="l" defTabSz="914400" rtl="0" eaLnBrk="1" latinLnBrk="0" hangingPunct="1">
                <a:defRPr sz="1200" kern="1200">
                  <a:solidFill>
                    <a:schemeClr val="bg1"/>
                  </a:solidFill>
                  <a:latin typeface="FrutigerNext LT Regular" pitchFamily="34" charset="0"/>
                  <a:ea typeface="ＭＳ Ｐゴシック" pitchFamily="34" charset="-128"/>
                  <a:cs typeface="+mn-cs"/>
                </a:defRPr>
              </a:lvl8pPr>
              <a:lvl9pPr marL="3657600" algn="l" defTabSz="914400" rtl="0" eaLnBrk="1" latinLnBrk="0" hangingPunct="1">
                <a:defRPr sz="1200" kern="1200">
                  <a:solidFill>
                    <a:schemeClr val="bg1"/>
                  </a:solidFill>
                  <a:latin typeface="FrutigerNext LT Regular" pitchFamily="34" charset="0"/>
                  <a:ea typeface="ＭＳ Ｐゴシック" pitchFamily="34" charset="-128"/>
                  <a:cs typeface="+mn-cs"/>
                </a:defRPr>
              </a:lvl9pPr>
            </a:lstStyle>
            <a:p>
              <a:pPr algn="ctr" defTabSz="878616">
                <a:defRPr/>
              </a:pPr>
              <a:r>
                <a:rPr lang="en-US" altLang="zh-CN" sz="1197" dirty="0">
                  <a:solidFill>
                    <a:srgbClr val="000000">
                      <a:lumMod val="85000"/>
                      <a:lumOff val="15000"/>
                    </a:srgbClr>
                  </a:solidFill>
                  <a:latin typeface="微软雅黑" pitchFamily="34" charset="-122"/>
                  <a:ea typeface="微软雅黑" pitchFamily="34" charset="-122"/>
                </a:rPr>
                <a:t>VM4</a:t>
              </a:r>
              <a:endParaRPr lang="zh-CN" altLang="en-US" sz="1197" dirty="0">
                <a:solidFill>
                  <a:srgbClr val="000000">
                    <a:lumMod val="85000"/>
                    <a:lumOff val="15000"/>
                  </a:srgbClr>
                </a:solidFill>
                <a:latin typeface="微软雅黑" pitchFamily="34" charset="-122"/>
                <a:ea typeface="微软雅黑" pitchFamily="34" charset="-122"/>
              </a:endParaRPr>
            </a:p>
          </p:txBody>
        </p:sp>
        <p:cxnSp>
          <p:nvCxnSpPr>
            <p:cNvPr id="45" name="直接箭头连接符 44"/>
            <p:cNvCxnSpPr>
              <a:stCxn id="38" idx="0"/>
              <a:endCxn id="44" idx="2"/>
            </p:cNvCxnSpPr>
            <p:nvPr/>
          </p:nvCxnSpPr>
          <p:spPr bwMode="auto">
            <a:xfrm flipH="1" flipV="1">
              <a:off x="6960950" y="899557"/>
              <a:ext cx="558645" cy="499097"/>
            </a:xfrm>
            <a:prstGeom prst="straightConnector1">
              <a:avLst/>
            </a:prstGeom>
            <a:ln w="28575">
              <a:solidFill>
                <a:schemeClr val="bg1">
                  <a:lumMod val="50000"/>
                </a:schemeClr>
              </a:solidFill>
              <a:prstDash val="dash"/>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grpSp>
      <p:sp>
        <p:nvSpPr>
          <p:cNvPr id="46" name="TextBox 94"/>
          <p:cNvSpPr txBox="1"/>
          <p:nvPr/>
        </p:nvSpPr>
        <p:spPr bwMode="auto">
          <a:xfrm>
            <a:off x="4018880" y="2932975"/>
            <a:ext cx="793922" cy="496058"/>
          </a:xfrm>
          <a:prstGeom prst="rect">
            <a:avLst/>
          </a:prstGeom>
          <a:noFill/>
        </p:spPr>
        <p:txBody>
          <a:bodyPr wrap="none" lIns="100228" tIns="50114" rIns="100228" bIns="50114">
            <a:spAutoFit/>
          </a:bodyPr>
          <a:lstStyle/>
          <a:p>
            <a:pPr algn="ctr">
              <a:defRPr/>
            </a:pPr>
            <a:r>
              <a:rPr lang="zh-CN" altLang="en-US" sz="1283" dirty="0">
                <a:solidFill>
                  <a:srgbClr val="99CCFF"/>
                </a:solidFill>
                <a:latin typeface="微软雅黑" pitchFamily="34" charset="-122"/>
                <a:ea typeface="微软雅黑" pitchFamily="34" charset="-122"/>
              </a:rPr>
              <a:t>资源池</a:t>
            </a:r>
            <a:r>
              <a:rPr lang="en-US" altLang="zh-CN" sz="1283" dirty="0">
                <a:solidFill>
                  <a:srgbClr val="99CCFF"/>
                </a:solidFill>
                <a:latin typeface="微软雅黑" pitchFamily="34" charset="-122"/>
                <a:ea typeface="微软雅黑" pitchFamily="34" charset="-122"/>
              </a:rPr>
              <a:t>2</a:t>
            </a:r>
          </a:p>
          <a:p>
            <a:pPr algn="ctr">
              <a:defRPr/>
            </a:pPr>
            <a:r>
              <a:rPr lang="en-US" altLang="zh-CN" sz="1283" dirty="0">
                <a:solidFill>
                  <a:srgbClr val="99CCFF"/>
                </a:solidFill>
                <a:latin typeface="微软雅黑" pitchFamily="34" charset="-122"/>
                <a:ea typeface="微软雅黑" pitchFamily="34" charset="-122"/>
              </a:rPr>
              <a:t>IPSAN</a:t>
            </a:r>
            <a:endParaRPr lang="zh-CN" altLang="en-US" sz="1283" dirty="0">
              <a:solidFill>
                <a:srgbClr val="99CCFF"/>
              </a:solidFill>
              <a:latin typeface="微软雅黑" pitchFamily="34" charset="-122"/>
              <a:ea typeface="微软雅黑" pitchFamily="34" charset="-122"/>
            </a:endParaRPr>
          </a:p>
        </p:txBody>
      </p:sp>
      <p:sp>
        <p:nvSpPr>
          <p:cNvPr id="47" name="TextBox 99"/>
          <p:cNvSpPr txBox="1"/>
          <p:nvPr/>
        </p:nvSpPr>
        <p:spPr bwMode="auto">
          <a:xfrm>
            <a:off x="6971715" y="2932975"/>
            <a:ext cx="875675" cy="496058"/>
          </a:xfrm>
          <a:prstGeom prst="rect">
            <a:avLst/>
          </a:prstGeom>
          <a:noFill/>
        </p:spPr>
        <p:txBody>
          <a:bodyPr wrap="none" lIns="100228" tIns="50114" rIns="100228" bIns="50114">
            <a:spAutoFit/>
          </a:bodyPr>
          <a:lstStyle/>
          <a:p>
            <a:pPr algn="ctr">
              <a:defRPr/>
            </a:pPr>
            <a:r>
              <a:rPr lang="zh-CN" altLang="en-US" sz="1283" dirty="0">
                <a:solidFill>
                  <a:srgbClr val="FFCC66"/>
                </a:solidFill>
                <a:latin typeface="微软雅黑" pitchFamily="34" charset="-122"/>
                <a:ea typeface="微软雅黑" pitchFamily="34" charset="-122"/>
              </a:rPr>
              <a:t>资源池</a:t>
            </a:r>
            <a:r>
              <a:rPr lang="en-US" altLang="zh-CN" sz="1283" dirty="0">
                <a:solidFill>
                  <a:srgbClr val="FFCC66"/>
                </a:solidFill>
                <a:latin typeface="微软雅黑" pitchFamily="34" charset="-122"/>
                <a:ea typeface="微软雅黑" pitchFamily="34" charset="-122"/>
              </a:rPr>
              <a:t>3</a:t>
            </a:r>
          </a:p>
          <a:p>
            <a:pPr algn="ctr">
              <a:defRPr/>
            </a:pPr>
            <a:r>
              <a:rPr lang="en-US" altLang="zh-CN" sz="1283" dirty="0">
                <a:solidFill>
                  <a:srgbClr val="FFCC66"/>
                </a:solidFill>
                <a:latin typeface="微软雅黑" pitchFamily="34" charset="-122"/>
                <a:ea typeface="微软雅黑" pitchFamily="34" charset="-122"/>
              </a:rPr>
              <a:t>NAS</a:t>
            </a:r>
            <a:r>
              <a:rPr lang="zh-CN" altLang="en-US" sz="1283" dirty="0">
                <a:solidFill>
                  <a:srgbClr val="FFCC66"/>
                </a:solidFill>
                <a:latin typeface="微软雅黑" pitchFamily="34" charset="-122"/>
                <a:ea typeface="微软雅黑" pitchFamily="34" charset="-122"/>
              </a:rPr>
              <a:t>设备</a:t>
            </a:r>
          </a:p>
        </p:txBody>
      </p:sp>
      <p:grpSp>
        <p:nvGrpSpPr>
          <p:cNvPr id="48" name="组合 104"/>
          <p:cNvGrpSpPr/>
          <p:nvPr/>
        </p:nvGrpSpPr>
        <p:grpSpPr>
          <a:xfrm>
            <a:off x="3315834" y="1839700"/>
            <a:ext cx="1053929" cy="287838"/>
            <a:chOff x="1350698" y="1389650"/>
            <a:chExt cx="953843" cy="252528"/>
          </a:xfrm>
          <a:solidFill>
            <a:srgbClr val="CCECFF"/>
          </a:solidFill>
        </p:grpSpPr>
        <p:sp>
          <p:nvSpPr>
            <p:cNvPr id="49" name="圆角矩形 48"/>
            <p:cNvSpPr/>
            <p:nvPr/>
          </p:nvSpPr>
          <p:spPr bwMode="auto">
            <a:xfrm>
              <a:off x="1351116" y="1389650"/>
              <a:ext cx="953425" cy="224587"/>
            </a:xfrm>
            <a:prstGeom prst="roundRect">
              <a:avLst/>
            </a:prstGeom>
            <a:grpFill/>
            <a:ln w="9525" cap="flat" cmpd="sng" algn="ctr">
              <a:solidFill>
                <a:schemeClr val="accent1"/>
              </a:solidFill>
              <a:prstDash val="dash"/>
              <a:round/>
              <a:headEnd type="none" w="med" len="med"/>
              <a:tailEnd type="none" w="med" len="med"/>
            </a:ln>
            <a:effectLst>
              <a:outerShdw blurRad="50800" dist="38100" dir="2700000" algn="tl" rotWithShape="0">
                <a:prstClr val="black">
                  <a:alpha val="40000"/>
                </a:prstClr>
              </a:outerShdw>
            </a:effectLst>
          </p:spPr>
          <p:txBody>
            <a:bodyPr lIns="67706" tIns="33853" rIns="67706" bIns="33853" anchor="b"/>
            <a:lstStyle/>
            <a:p>
              <a:pPr algn="ctr" defTabSz="878616">
                <a:defRPr/>
              </a:pPr>
              <a:endParaRPr lang="zh-CN" altLang="en-US" sz="855" dirty="0">
                <a:solidFill>
                  <a:srgbClr val="000000"/>
                </a:solidFill>
                <a:latin typeface="微软雅黑" pitchFamily="34" charset="-122"/>
                <a:ea typeface="微软雅黑" pitchFamily="34" charset="-122"/>
              </a:endParaRPr>
            </a:p>
          </p:txBody>
        </p:sp>
        <p:sp>
          <p:nvSpPr>
            <p:cNvPr id="50" name="TextBox 67"/>
            <p:cNvSpPr txBox="1">
              <a:spLocks noChangeArrowheads="1"/>
            </p:cNvSpPr>
            <p:nvPr/>
          </p:nvSpPr>
          <p:spPr bwMode="auto">
            <a:xfrm>
              <a:off x="1350698" y="1399553"/>
              <a:ext cx="953399" cy="242625"/>
            </a:xfrm>
            <a:prstGeom prst="rect">
              <a:avLst/>
            </a:prstGeom>
            <a:grpFill/>
            <a:ln w="9525">
              <a:solidFill>
                <a:schemeClr val="accent1"/>
              </a:solidFill>
              <a:miter lim="800000"/>
              <a:headEnd/>
              <a:tailEnd/>
            </a:ln>
          </p:spPr>
          <p:txBody>
            <a:bodyPr>
              <a:spAutoFit/>
            </a:bodyPr>
            <a:lstStyle/>
            <a:p>
              <a:r>
                <a:rPr lang="en-US" altLang="zh-CN" sz="1197" dirty="0">
                  <a:solidFill>
                    <a:srgbClr val="000000"/>
                  </a:solidFill>
                  <a:latin typeface="微软雅黑" pitchFamily="34" charset="-122"/>
                  <a:ea typeface="微软雅黑" pitchFamily="34" charset="-122"/>
                </a:rPr>
                <a:t>Volume3</a:t>
              </a:r>
              <a:endParaRPr lang="zh-CN" altLang="en-US" sz="1197" dirty="0">
                <a:solidFill>
                  <a:srgbClr val="000000"/>
                </a:solidFill>
                <a:latin typeface="微软雅黑" pitchFamily="34" charset="-122"/>
                <a:ea typeface="微软雅黑" pitchFamily="34" charset="-122"/>
              </a:endParaRPr>
            </a:p>
          </p:txBody>
        </p:sp>
      </p:grpSp>
      <p:grpSp>
        <p:nvGrpSpPr>
          <p:cNvPr id="51" name="组合 105"/>
          <p:cNvGrpSpPr/>
          <p:nvPr/>
        </p:nvGrpSpPr>
        <p:grpSpPr>
          <a:xfrm>
            <a:off x="4509889" y="1849515"/>
            <a:ext cx="953676" cy="276993"/>
            <a:chOff x="2592886" y="1398324"/>
            <a:chExt cx="953634" cy="243013"/>
          </a:xfrm>
          <a:solidFill>
            <a:srgbClr val="CCECFF"/>
          </a:solidFill>
        </p:grpSpPr>
        <p:sp>
          <p:nvSpPr>
            <p:cNvPr id="52" name="圆角矩形 51"/>
            <p:cNvSpPr/>
            <p:nvPr/>
          </p:nvSpPr>
          <p:spPr bwMode="auto">
            <a:xfrm>
              <a:off x="2592886" y="1398324"/>
              <a:ext cx="953425" cy="224586"/>
            </a:xfrm>
            <a:prstGeom prst="roundRect">
              <a:avLst/>
            </a:prstGeom>
            <a:grpFill/>
            <a:ln w="9525" cap="flat" cmpd="sng" algn="ctr">
              <a:solidFill>
                <a:schemeClr val="accent1"/>
              </a:solidFill>
              <a:prstDash val="dash"/>
              <a:round/>
              <a:headEnd type="none" w="med" len="med"/>
              <a:tailEnd type="none" w="med" len="med"/>
            </a:ln>
            <a:effectLst>
              <a:outerShdw blurRad="50800" dist="38100" dir="2700000" algn="tl" rotWithShape="0">
                <a:prstClr val="black">
                  <a:alpha val="40000"/>
                </a:prstClr>
              </a:outerShdw>
            </a:effectLst>
          </p:spPr>
          <p:txBody>
            <a:bodyPr lIns="67706" tIns="33853" rIns="67706" bIns="33853" anchor="b"/>
            <a:lstStyle/>
            <a:p>
              <a:pPr algn="ctr" defTabSz="878616">
                <a:defRPr/>
              </a:pPr>
              <a:endParaRPr lang="zh-CN" altLang="en-US" sz="855" dirty="0">
                <a:solidFill>
                  <a:srgbClr val="000000"/>
                </a:solidFill>
                <a:latin typeface="微软雅黑" pitchFamily="34" charset="-122"/>
                <a:ea typeface="微软雅黑" pitchFamily="34" charset="-122"/>
              </a:endParaRPr>
            </a:p>
          </p:txBody>
        </p:sp>
        <p:sp>
          <p:nvSpPr>
            <p:cNvPr id="53" name="TextBox 67"/>
            <p:cNvSpPr txBox="1">
              <a:spLocks noChangeArrowheads="1"/>
            </p:cNvSpPr>
            <p:nvPr/>
          </p:nvSpPr>
          <p:spPr bwMode="auto">
            <a:xfrm>
              <a:off x="2593121" y="1398712"/>
              <a:ext cx="953399" cy="242625"/>
            </a:xfrm>
            <a:prstGeom prst="rect">
              <a:avLst/>
            </a:prstGeom>
            <a:grpFill/>
            <a:ln w="9525">
              <a:solidFill>
                <a:schemeClr val="accent1"/>
              </a:solidFill>
              <a:miter lim="800000"/>
              <a:headEnd/>
              <a:tailEnd/>
            </a:ln>
          </p:spPr>
          <p:txBody>
            <a:bodyPr>
              <a:spAutoFit/>
            </a:bodyPr>
            <a:lstStyle/>
            <a:p>
              <a:r>
                <a:rPr lang="en-US" altLang="zh-CN" sz="1197" dirty="0">
                  <a:solidFill>
                    <a:srgbClr val="000000"/>
                  </a:solidFill>
                  <a:latin typeface="微软雅黑" pitchFamily="34" charset="-122"/>
                  <a:ea typeface="微软雅黑" pitchFamily="34" charset="-122"/>
                </a:rPr>
                <a:t>Volume4</a:t>
              </a:r>
              <a:endParaRPr lang="zh-CN" altLang="en-US" sz="1197" dirty="0">
                <a:solidFill>
                  <a:srgbClr val="000000"/>
                </a:solidFill>
                <a:latin typeface="微软雅黑" pitchFamily="34" charset="-122"/>
                <a:ea typeface="微软雅黑" pitchFamily="34" charset="-122"/>
              </a:endParaRPr>
            </a:p>
          </p:txBody>
        </p:sp>
      </p:grpSp>
      <p:grpSp>
        <p:nvGrpSpPr>
          <p:cNvPr id="54" name="组合 97"/>
          <p:cNvGrpSpPr/>
          <p:nvPr/>
        </p:nvGrpSpPr>
        <p:grpSpPr>
          <a:xfrm>
            <a:off x="3305376" y="912803"/>
            <a:ext cx="858573" cy="938185"/>
            <a:chOff x="3712483" y="855293"/>
            <a:chExt cx="753053" cy="823099"/>
          </a:xfrm>
        </p:grpSpPr>
        <p:sp>
          <p:nvSpPr>
            <p:cNvPr id="55" name="圆角矩形 54"/>
            <p:cNvSpPr/>
            <p:nvPr/>
          </p:nvSpPr>
          <p:spPr bwMode="auto">
            <a:xfrm>
              <a:off x="3712483" y="855293"/>
              <a:ext cx="753053" cy="312717"/>
            </a:xfrm>
            <a:prstGeom prst="roundRect">
              <a:avLst/>
            </a:prstGeom>
            <a:solidFill>
              <a:schemeClr val="bg1">
                <a:lumMod val="8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67706" tIns="33853" rIns="67706" bIns="33853"/>
            <a:lstStyle>
              <a:defPPr>
                <a:defRPr lang="en-US"/>
              </a:defPPr>
              <a:lvl1pPr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1pPr>
              <a:lvl2pPr marL="4572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2pPr>
              <a:lvl3pPr marL="9144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3pPr>
              <a:lvl4pPr marL="13716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4pPr>
              <a:lvl5pPr marL="18288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5pPr>
              <a:lvl6pPr marL="2286000" algn="l" defTabSz="914400" rtl="0" eaLnBrk="1" latinLnBrk="0" hangingPunct="1">
                <a:defRPr sz="1200" kern="1200">
                  <a:solidFill>
                    <a:schemeClr val="bg1"/>
                  </a:solidFill>
                  <a:latin typeface="FrutigerNext LT Regular" pitchFamily="34" charset="0"/>
                  <a:ea typeface="ＭＳ Ｐゴシック" pitchFamily="34" charset="-128"/>
                  <a:cs typeface="+mn-cs"/>
                </a:defRPr>
              </a:lvl6pPr>
              <a:lvl7pPr marL="2743200" algn="l" defTabSz="914400" rtl="0" eaLnBrk="1" latinLnBrk="0" hangingPunct="1">
                <a:defRPr sz="1200" kern="1200">
                  <a:solidFill>
                    <a:schemeClr val="bg1"/>
                  </a:solidFill>
                  <a:latin typeface="FrutigerNext LT Regular" pitchFamily="34" charset="0"/>
                  <a:ea typeface="ＭＳ Ｐゴシック" pitchFamily="34" charset="-128"/>
                  <a:cs typeface="+mn-cs"/>
                </a:defRPr>
              </a:lvl7pPr>
              <a:lvl8pPr marL="3200400" algn="l" defTabSz="914400" rtl="0" eaLnBrk="1" latinLnBrk="0" hangingPunct="1">
                <a:defRPr sz="1200" kern="1200">
                  <a:solidFill>
                    <a:schemeClr val="bg1"/>
                  </a:solidFill>
                  <a:latin typeface="FrutigerNext LT Regular" pitchFamily="34" charset="0"/>
                  <a:ea typeface="ＭＳ Ｐゴシック" pitchFamily="34" charset="-128"/>
                  <a:cs typeface="+mn-cs"/>
                </a:defRPr>
              </a:lvl8pPr>
              <a:lvl9pPr marL="3657600" algn="l" defTabSz="914400" rtl="0" eaLnBrk="1" latinLnBrk="0" hangingPunct="1">
                <a:defRPr sz="1200" kern="1200">
                  <a:solidFill>
                    <a:schemeClr val="bg1"/>
                  </a:solidFill>
                  <a:latin typeface="FrutigerNext LT Regular" pitchFamily="34" charset="0"/>
                  <a:ea typeface="ＭＳ Ｐゴシック" pitchFamily="34" charset="-128"/>
                  <a:cs typeface="+mn-cs"/>
                </a:defRPr>
              </a:lvl9pPr>
            </a:lstStyle>
            <a:p>
              <a:pPr algn="ctr" defTabSz="878616">
                <a:defRPr/>
              </a:pPr>
              <a:r>
                <a:rPr lang="en-US" altLang="zh-CN" sz="1197" dirty="0">
                  <a:solidFill>
                    <a:srgbClr val="000000">
                      <a:lumMod val="85000"/>
                      <a:lumOff val="15000"/>
                    </a:srgbClr>
                  </a:solidFill>
                  <a:latin typeface="微软雅黑" pitchFamily="34" charset="-122"/>
                  <a:ea typeface="微软雅黑" pitchFamily="34" charset="-122"/>
                </a:rPr>
                <a:t>VM2</a:t>
              </a:r>
              <a:endParaRPr lang="zh-CN" altLang="en-US" sz="1197" dirty="0">
                <a:solidFill>
                  <a:srgbClr val="000000">
                    <a:lumMod val="85000"/>
                    <a:lumOff val="15000"/>
                  </a:srgbClr>
                </a:solidFill>
                <a:latin typeface="微软雅黑" pitchFamily="34" charset="-122"/>
                <a:ea typeface="微软雅黑" pitchFamily="34" charset="-122"/>
              </a:endParaRPr>
            </a:p>
          </p:txBody>
        </p:sp>
        <p:cxnSp>
          <p:nvCxnSpPr>
            <p:cNvPr id="56" name="直接箭头连接符 55"/>
            <p:cNvCxnSpPr>
              <a:stCxn id="50" idx="0"/>
              <a:endCxn id="55" idx="2"/>
            </p:cNvCxnSpPr>
            <p:nvPr/>
          </p:nvCxnSpPr>
          <p:spPr bwMode="auto">
            <a:xfrm flipH="1" flipV="1">
              <a:off x="4089010" y="1168010"/>
              <a:ext cx="94630" cy="510382"/>
            </a:xfrm>
            <a:prstGeom prst="straightConnector1">
              <a:avLst/>
            </a:prstGeom>
            <a:ln w="28575">
              <a:solidFill>
                <a:schemeClr val="bg1">
                  <a:lumMod val="50000"/>
                </a:schemeClr>
              </a:solidFill>
              <a:prstDash val="dash"/>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grpSp>
      <p:sp>
        <p:nvSpPr>
          <p:cNvPr id="57" name="圆角矩形 56"/>
          <p:cNvSpPr/>
          <p:nvPr/>
        </p:nvSpPr>
        <p:spPr bwMode="auto">
          <a:xfrm>
            <a:off x="5222375" y="930742"/>
            <a:ext cx="858573" cy="356441"/>
          </a:xfrm>
          <a:prstGeom prst="roundRect">
            <a:avLst/>
          </a:prstGeom>
          <a:solidFill>
            <a:schemeClr val="bg1">
              <a:lumMod val="8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lIns="86812" tIns="43406" rIns="86812" bIns="43406"/>
          <a:lstStyle>
            <a:defPPr>
              <a:defRPr lang="en-US"/>
            </a:defPPr>
            <a:lvl1pPr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1pPr>
            <a:lvl2pPr marL="4572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2pPr>
            <a:lvl3pPr marL="9144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3pPr>
            <a:lvl4pPr marL="13716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4pPr>
            <a:lvl5pPr marL="1828800" algn="l" rtl="0" fontAlgn="base">
              <a:spcBef>
                <a:spcPct val="0"/>
              </a:spcBef>
              <a:spcAft>
                <a:spcPct val="0"/>
              </a:spcAft>
              <a:defRPr sz="1200" kern="1200">
                <a:solidFill>
                  <a:schemeClr val="bg1"/>
                </a:solidFill>
                <a:latin typeface="FrutigerNext LT Regular" pitchFamily="34" charset="0"/>
                <a:ea typeface="ＭＳ Ｐゴシック" pitchFamily="34" charset="-128"/>
                <a:cs typeface="+mn-cs"/>
              </a:defRPr>
            </a:lvl5pPr>
            <a:lvl6pPr marL="2286000" algn="l" defTabSz="914400" rtl="0" eaLnBrk="1" latinLnBrk="0" hangingPunct="1">
              <a:defRPr sz="1200" kern="1200">
                <a:solidFill>
                  <a:schemeClr val="bg1"/>
                </a:solidFill>
                <a:latin typeface="FrutigerNext LT Regular" pitchFamily="34" charset="0"/>
                <a:ea typeface="ＭＳ Ｐゴシック" pitchFamily="34" charset="-128"/>
                <a:cs typeface="+mn-cs"/>
              </a:defRPr>
            </a:lvl6pPr>
            <a:lvl7pPr marL="2743200" algn="l" defTabSz="914400" rtl="0" eaLnBrk="1" latinLnBrk="0" hangingPunct="1">
              <a:defRPr sz="1200" kern="1200">
                <a:solidFill>
                  <a:schemeClr val="bg1"/>
                </a:solidFill>
                <a:latin typeface="FrutigerNext LT Regular" pitchFamily="34" charset="0"/>
                <a:ea typeface="ＭＳ Ｐゴシック" pitchFamily="34" charset="-128"/>
                <a:cs typeface="+mn-cs"/>
              </a:defRPr>
            </a:lvl7pPr>
            <a:lvl8pPr marL="3200400" algn="l" defTabSz="914400" rtl="0" eaLnBrk="1" latinLnBrk="0" hangingPunct="1">
              <a:defRPr sz="1200" kern="1200">
                <a:solidFill>
                  <a:schemeClr val="bg1"/>
                </a:solidFill>
                <a:latin typeface="FrutigerNext LT Regular" pitchFamily="34" charset="0"/>
                <a:ea typeface="ＭＳ Ｐゴシック" pitchFamily="34" charset="-128"/>
                <a:cs typeface="+mn-cs"/>
              </a:defRPr>
            </a:lvl8pPr>
            <a:lvl9pPr marL="3657600" algn="l" defTabSz="914400" rtl="0" eaLnBrk="1" latinLnBrk="0" hangingPunct="1">
              <a:defRPr sz="1200" kern="1200">
                <a:solidFill>
                  <a:schemeClr val="bg1"/>
                </a:solidFill>
                <a:latin typeface="FrutigerNext LT Regular" pitchFamily="34" charset="0"/>
                <a:ea typeface="ＭＳ Ｐゴシック" pitchFamily="34" charset="-128"/>
                <a:cs typeface="+mn-cs"/>
              </a:defRPr>
            </a:lvl9pPr>
          </a:lstStyle>
          <a:p>
            <a:pPr algn="ctr" defTabSz="878616">
              <a:defRPr/>
            </a:pPr>
            <a:r>
              <a:rPr lang="en-US" altLang="zh-CN" sz="1197" dirty="0">
                <a:solidFill>
                  <a:srgbClr val="000000">
                    <a:lumMod val="85000"/>
                    <a:lumOff val="15000"/>
                  </a:srgbClr>
                </a:solidFill>
                <a:latin typeface="微软雅黑" pitchFamily="34" charset="-122"/>
                <a:ea typeface="微软雅黑" pitchFamily="34" charset="-122"/>
              </a:rPr>
              <a:t>VM3</a:t>
            </a:r>
            <a:endParaRPr lang="zh-CN" altLang="en-US" sz="1197" dirty="0">
              <a:solidFill>
                <a:srgbClr val="000000">
                  <a:lumMod val="85000"/>
                  <a:lumOff val="15000"/>
                </a:srgbClr>
              </a:solidFill>
              <a:latin typeface="微软雅黑" pitchFamily="34" charset="-122"/>
              <a:ea typeface="微软雅黑" pitchFamily="34" charset="-122"/>
            </a:endParaRPr>
          </a:p>
        </p:txBody>
      </p:sp>
      <p:cxnSp>
        <p:nvCxnSpPr>
          <p:cNvPr id="58" name="直接箭头连接符 57"/>
          <p:cNvCxnSpPr>
            <a:stCxn id="35" idx="0"/>
            <a:endCxn id="57" idx="2"/>
          </p:cNvCxnSpPr>
          <p:nvPr/>
        </p:nvCxnSpPr>
        <p:spPr bwMode="auto">
          <a:xfrm flipH="1" flipV="1">
            <a:off x="5651662" y="1287183"/>
            <a:ext cx="1212117" cy="552521"/>
          </a:xfrm>
          <a:prstGeom prst="straightConnector1">
            <a:avLst/>
          </a:prstGeom>
          <a:ln w="28575">
            <a:solidFill>
              <a:schemeClr val="bg1">
                <a:lumMod val="50000"/>
              </a:schemeClr>
            </a:solidFill>
            <a:prstDash val="dash"/>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59" name="直接箭头连接符 58"/>
          <p:cNvCxnSpPr>
            <a:stCxn id="53" idx="0"/>
            <a:endCxn id="57" idx="2"/>
          </p:cNvCxnSpPr>
          <p:nvPr/>
        </p:nvCxnSpPr>
        <p:spPr bwMode="auto">
          <a:xfrm flipV="1">
            <a:off x="4986845" y="1287183"/>
            <a:ext cx="664817" cy="562774"/>
          </a:xfrm>
          <a:prstGeom prst="straightConnector1">
            <a:avLst/>
          </a:prstGeom>
          <a:ln w="28575">
            <a:solidFill>
              <a:schemeClr val="bg1">
                <a:lumMod val="50000"/>
              </a:schemeClr>
            </a:solidFill>
            <a:prstDash val="dash"/>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60" name="直接箭头连接符 59"/>
          <p:cNvCxnSpPr/>
          <p:nvPr/>
        </p:nvCxnSpPr>
        <p:spPr bwMode="auto">
          <a:xfrm flipV="1">
            <a:off x="7479228" y="2147334"/>
            <a:ext cx="23353" cy="323500"/>
          </a:xfrm>
          <a:prstGeom prst="straightConnector1">
            <a:avLst/>
          </a:prstGeom>
          <a:ln w="28575">
            <a:solidFill>
              <a:schemeClr val="accent1"/>
            </a:solidFill>
            <a:headEnd type="none" w="med" len="med"/>
            <a:tailEnd type="triangl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5200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blinds(horizontal)">
                                      <p:cBhvr>
                                        <p:cTn id="14" dur="500"/>
                                        <p:tgtEl>
                                          <p:spTgt spid="27"/>
                                        </p:tgtEl>
                                      </p:cBhvr>
                                    </p:animEffect>
                                  </p:childTnLst>
                                </p:cTn>
                              </p:par>
                              <p:par>
                                <p:cTn id="15" presetID="10"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childTnLst>
                                </p:cTn>
                              </p:par>
                              <p:par>
                                <p:cTn id="18" presetID="3" presetClass="entr" presetSubtype="1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linds(horizontal)">
                                      <p:cBhvr>
                                        <p:cTn id="20" dur="500"/>
                                        <p:tgtEl>
                                          <p:spTgt spid="33"/>
                                        </p:tgtEl>
                                      </p:cBhvr>
                                    </p:animEffect>
                                  </p:childTnLst>
                                </p:cTn>
                              </p:par>
                              <p:par>
                                <p:cTn id="21" presetID="10"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blinds(horizontal)">
                                      <p:cBhvr>
                                        <p:cTn id="28" dur="500"/>
                                        <p:tgtEl>
                                          <p:spTgt spid="36"/>
                                        </p:tgtEl>
                                      </p:cBhvr>
                                    </p:animEffect>
                                  </p:childTnLst>
                                </p:cTn>
                              </p:par>
                              <p:par>
                                <p:cTn id="29" presetID="10"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1000"/>
                                        <p:tgtEl>
                                          <p:spTgt spid="43"/>
                                        </p:tgtEl>
                                      </p:cBhvr>
                                    </p:animEffect>
                                  </p:childTnLst>
                                </p:cTn>
                              </p:par>
                            </p:childTnLst>
                          </p:cTn>
                        </p:par>
                        <p:par>
                          <p:cTn id="32" fill="hold">
                            <p:stCondLst>
                              <p:cond delay="1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par>
                                <p:cTn id="43" presetID="3" presetClass="entr" presetSubtype="10"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linds(horizontal)">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存储资源池设计要点</a:t>
            </a:r>
            <a:endParaRPr lang="zh-CN" altLang="en-US" dirty="0"/>
          </a:p>
        </p:txBody>
      </p:sp>
      <p:sp>
        <p:nvSpPr>
          <p:cNvPr id="4" name="同侧圆角矩形 3"/>
          <p:cNvSpPr/>
          <p:nvPr/>
        </p:nvSpPr>
        <p:spPr bwMode="auto">
          <a:xfrm rot="5400000">
            <a:off x="5716842" y="190661"/>
            <a:ext cx="2342377" cy="4200013"/>
          </a:xfrm>
          <a:prstGeom prst="round2SameRect">
            <a:avLst>
              <a:gd name="adj1" fmla="val 0"/>
              <a:gd name="adj2" fmla="val 0"/>
            </a:avLst>
          </a:prstGeom>
          <a:solidFill>
            <a:sysClr val="windowText" lastClr="000000">
              <a:lumMod val="65000"/>
              <a:lumOff val="35000"/>
            </a:sysClr>
          </a:solidFill>
          <a:ln w="12700" algn="ctr">
            <a:noFill/>
            <a:round/>
            <a:headEnd/>
            <a:tailEnd/>
          </a:ln>
          <a:effectLst/>
          <a:scene3d>
            <a:camera prst="orthographicFront">
              <a:rot lat="0" lon="0" rev="0"/>
            </a:camera>
            <a:lightRig rig="chilly" dir="t">
              <a:rot lat="0" lon="0" rev="18480000"/>
            </a:lightRig>
          </a:scene3d>
          <a:sp3d prstMaterial="clear">
            <a:bevelT h="63500"/>
          </a:sp3d>
        </p:spPr>
        <p:txBody>
          <a:bodyPr wrap="none" lIns="78149" tIns="39074" rIns="78149" bIns="39074" anchor="ctr">
            <a:noAutofit/>
          </a:bodyPr>
          <a:lstStyle/>
          <a:p>
            <a:pPr eaLnBrk="0" hangingPunct="0">
              <a:buClr>
                <a:srgbClr val="990000"/>
              </a:buClr>
              <a:buSzPct val="60000"/>
              <a:defRPr/>
            </a:pPr>
            <a:endParaRPr lang="zh-CN" altLang="en-US" sz="1283" kern="0" dirty="0">
              <a:solidFill>
                <a:srgbClr val="000000"/>
              </a:solidFill>
              <a:latin typeface="微软雅黑" pitchFamily="34" charset="-122"/>
              <a:ea typeface="微软雅黑" pitchFamily="34" charset="-122"/>
              <a:cs typeface="Arial" pitchFamily="34" charset="0"/>
              <a:sym typeface="Calibri" pitchFamily="34" charset="0"/>
            </a:endParaRPr>
          </a:p>
        </p:txBody>
      </p:sp>
      <p:sp>
        <p:nvSpPr>
          <p:cNvPr id="5" name="内容占位符 2"/>
          <p:cNvSpPr txBox="1">
            <a:spLocks/>
          </p:cNvSpPr>
          <p:nvPr/>
        </p:nvSpPr>
        <p:spPr bwMode="auto">
          <a:xfrm>
            <a:off x="150139" y="3855491"/>
            <a:ext cx="8886357" cy="724189"/>
          </a:xfrm>
          <a:prstGeom prst="rect">
            <a:avLst/>
          </a:prstGeom>
          <a:solidFill>
            <a:srgbClr val="FFC000"/>
          </a:solidFill>
          <a:ln w="9525">
            <a:noFill/>
            <a:miter lim="800000"/>
            <a:headEnd/>
            <a:tailEnd/>
          </a:ln>
        </p:spPr>
        <p:txBody>
          <a:bodyPr vert="horz" wrap="square" lIns="72506" tIns="0" rIns="72506" bIns="0" numCol="1" anchor="t" anchorCtr="0" compatLnSpc="1">
            <a:prstTxWarp prst="textNoShape">
              <a:avLst/>
            </a:prstTxWarp>
          </a:bodyPr>
          <a:lstStyle/>
          <a:p>
            <a:pPr indent="31321" defTabSz="725212" eaLnBrk="0" hangingPunct="0">
              <a:lnSpc>
                <a:spcPct val="140000"/>
              </a:lnSpc>
              <a:buClr>
                <a:srgbClr val="777777"/>
              </a:buClr>
              <a:buSzPct val="60000"/>
              <a:defRPr/>
            </a:pPr>
            <a:r>
              <a:rPr lang="zh-CN" altLang="en-US" sz="1824" kern="0" dirty="0">
                <a:solidFill>
                  <a:srgbClr val="000000"/>
                </a:solidFill>
                <a:ea typeface="微软雅黑" pitchFamily="34" charset="-122"/>
                <a:cs typeface="Arial" pitchFamily="34" charset="0"/>
              </a:rPr>
              <a:t>将服务器本地的硬盘组织成一个虚拟的块存储资源池，提供扩展性无极限的</a:t>
            </a:r>
            <a:r>
              <a:rPr lang="en-US" altLang="zh-CN" sz="1824" kern="0" dirty="0">
                <a:solidFill>
                  <a:srgbClr val="000000"/>
                </a:solidFill>
                <a:ea typeface="微软雅黑" pitchFamily="34" charset="-122"/>
                <a:cs typeface="Arial" pitchFamily="34" charset="0"/>
              </a:rPr>
              <a:t>Scale-out </a:t>
            </a:r>
            <a:r>
              <a:rPr lang="zh-CN" altLang="en-US" sz="1824" kern="0" dirty="0">
                <a:solidFill>
                  <a:srgbClr val="000000"/>
                </a:solidFill>
                <a:ea typeface="微软雅黑" pitchFamily="34" charset="-122"/>
                <a:cs typeface="Arial" pitchFamily="34" charset="0"/>
              </a:rPr>
              <a:t>分布式存储</a:t>
            </a:r>
          </a:p>
        </p:txBody>
      </p:sp>
      <p:grpSp>
        <p:nvGrpSpPr>
          <p:cNvPr id="6" name="组合 292"/>
          <p:cNvGrpSpPr/>
          <p:nvPr/>
        </p:nvGrpSpPr>
        <p:grpSpPr>
          <a:xfrm>
            <a:off x="93976" y="751289"/>
            <a:ext cx="4478024" cy="2710565"/>
            <a:chOff x="251519" y="1161322"/>
            <a:chExt cx="4453730" cy="2201003"/>
          </a:xfrm>
        </p:grpSpPr>
        <p:sp>
          <p:nvSpPr>
            <p:cNvPr id="7" name="矩形 91"/>
            <p:cNvSpPr>
              <a:spLocks noChangeArrowheads="1"/>
            </p:cNvSpPr>
            <p:nvPr/>
          </p:nvSpPr>
          <p:spPr bwMode="auto">
            <a:xfrm>
              <a:off x="379266" y="1386454"/>
              <a:ext cx="1169584" cy="1975871"/>
            </a:xfrm>
            <a:prstGeom prst="rect">
              <a:avLst/>
            </a:prstGeom>
            <a:noFill/>
            <a:ln w="19050"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8" name="矩形 92"/>
            <p:cNvSpPr>
              <a:spLocks noChangeArrowheads="1"/>
            </p:cNvSpPr>
            <p:nvPr/>
          </p:nvSpPr>
          <p:spPr bwMode="auto">
            <a:xfrm>
              <a:off x="1656434" y="1386454"/>
              <a:ext cx="1179270" cy="1975871"/>
            </a:xfrm>
            <a:prstGeom prst="rect">
              <a:avLst/>
            </a:prstGeom>
            <a:noFill/>
            <a:ln w="19050"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9" name="矩形 93"/>
            <p:cNvSpPr>
              <a:spLocks noChangeArrowheads="1"/>
            </p:cNvSpPr>
            <p:nvPr/>
          </p:nvSpPr>
          <p:spPr bwMode="auto">
            <a:xfrm>
              <a:off x="3376365" y="1386454"/>
              <a:ext cx="1183351" cy="1975871"/>
            </a:xfrm>
            <a:prstGeom prst="rect">
              <a:avLst/>
            </a:prstGeom>
            <a:noFill/>
            <a:ln w="19050"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10" name="圆角矩形 94"/>
            <p:cNvSpPr>
              <a:spLocks noChangeArrowheads="1"/>
            </p:cNvSpPr>
            <p:nvPr/>
          </p:nvSpPr>
          <p:spPr bwMode="auto">
            <a:xfrm>
              <a:off x="251519" y="2253765"/>
              <a:ext cx="4453730" cy="292793"/>
            </a:xfrm>
            <a:prstGeom prst="roundRect">
              <a:avLst>
                <a:gd name="adj" fmla="val 16667"/>
              </a:avLst>
            </a:prstGeom>
            <a:solidFill>
              <a:srgbClr val="66CCFF"/>
            </a:solidFill>
            <a:ln w="9525" algn="ctr">
              <a:solidFill>
                <a:srgbClr val="000000"/>
              </a:solidFill>
              <a:round/>
              <a:headEnd/>
              <a:tailEnd/>
            </a:ln>
          </p:spPr>
          <p:txBody>
            <a:bodyPr wrap="square" lIns="67706" tIns="33853" rIns="67706" bIns="33853">
              <a:no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11" name="圆角矩形 10"/>
            <p:cNvSpPr/>
            <p:nvPr/>
          </p:nvSpPr>
          <p:spPr bwMode="auto">
            <a:xfrm>
              <a:off x="443063" y="1173699"/>
              <a:ext cx="1004132" cy="215169"/>
            </a:xfrm>
            <a:prstGeom prst="roundRect">
              <a:avLst/>
            </a:prstGeom>
            <a:solidFill>
              <a:srgbClr val="000000">
                <a:lumMod val="65000"/>
                <a:lumOff val="35000"/>
              </a:srgbClr>
            </a:solidFill>
            <a:ln w="9525" cap="flat" cmpd="sng" algn="ctr">
              <a:solidFill>
                <a:srgbClr val="000000"/>
              </a:solidFill>
              <a:prstDash val="solid"/>
              <a:round/>
              <a:headEnd type="none" w="med" len="med"/>
              <a:tailEnd type="none" w="med" len="med"/>
            </a:ln>
            <a:effectLst/>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12" name="TextBox 190"/>
            <p:cNvSpPr txBox="1"/>
            <p:nvPr/>
          </p:nvSpPr>
          <p:spPr bwMode="auto">
            <a:xfrm>
              <a:off x="466878" y="1161322"/>
              <a:ext cx="1094933" cy="235287"/>
            </a:xfrm>
            <a:prstGeom prst="rect">
              <a:avLst/>
            </a:prstGeom>
            <a:noFill/>
          </p:spPr>
          <p:txBody>
            <a:bodyPr wrap="square">
              <a:spAutoFit/>
            </a:bodyPr>
            <a:lstStyle/>
            <a:p>
              <a:pPr defTabSz="827171">
                <a:defRPr/>
              </a:pPr>
              <a:r>
                <a:rPr lang="en-US" altLang="zh-CN" sz="1283" kern="0" dirty="0">
                  <a:solidFill>
                    <a:srgbClr val="FFFFFF"/>
                  </a:solidFill>
                  <a:ea typeface="微软雅黑" pitchFamily="34" charset="-122"/>
                  <a:cs typeface="Arial" pitchFamily="34" charset="0"/>
                </a:rPr>
                <a:t>Server 1</a:t>
              </a:r>
              <a:endParaRPr lang="zh-CN" altLang="en-US" sz="1283" kern="0" dirty="0">
                <a:solidFill>
                  <a:srgbClr val="FFFFFF"/>
                </a:solidFill>
                <a:ea typeface="微软雅黑" pitchFamily="34" charset="-122"/>
                <a:cs typeface="Arial" pitchFamily="34" charset="0"/>
              </a:endParaRPr>
            </a:p>
          </p:txBody>
        </p:sp>
        <p:sp>
          <p:nvSpPr>
            <p:cNvPr id="13" name="圆角矩形 12"/>
            <p:cNvSpPr/>
            <p:nvPr/>
          </p:nvSpPr>
          <p:spPr bwMode="auto">
            <a:xfrm>
              <a:off x="1785273" y="1173699"/>
              <a:ext cx="1002431" cy="215169"/>
            </a:xfrm>
            <a:prstGeom prst="roundRect">
              <a:avLst/>
            </a:prstGeom>
            <a:solidFill>
              <a:srgbClr val="000000">
                <a:lumMod val="65000"/>
                <a:lumOff val="35000"/>
              </a:srgbClr>
            </a:solidFill>
            <a:ln w="9525" cap="flat" cmpd="sng" algn="ctr">
              <a:solidFill>
                <a:srgbClr val="000000"/>
              </a:solidFill>
              <a:prstDash val="solid"/>
              <a:round/>
              <a:headEnd type="none" w="med" len="med"/>
              <a:tailEnd type="none" w="med" len="med"/>
            </a:ln>
            <a:effectLst/>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14" name="TextBox 192"/>
            <p:cNvSpPr txBox="1"/>
            <p:nvPr/>
          </p:nvSpPr>
          <p:spPr bwMode="auto">
            <a:xfrm>
              <a:off x="1823158" y="1183085"/>
              <a:ext cx="957136" cy="235287"/>
            </a:xfrm>
            <a:prstGeom prst="rect">
              <a:avLst/>
            </a:prstGeom>
            <a:noFill/>
          </p:spPr>
          <p:txBody>
            <a:bodyPr wrap="square">
              <a:spAutoFit/>
            </a:bodyPr>
            <a:lstStyle/>
            <a:p>
              <a:pPr defTabSz="827171">
                <a:defRPr/>
              </a:pPr>
              <a:r>
                <a:rPr lang="en-US" altLang="zh-CN" sz="1283" kern="0" dirty="0">
                  <a:solidFill>
                    <a:srgbClr val="FFFFFF"/>
                  </a:solidFill>
                  <a:ea typeface="微软雅黑" pitchFamily="34" charset="-122"/>
                  <a:cs typeface="Arial" pitchFamily="34" charset="0"/>
                </a:rPr>
                <a:t>Server 2</a:t>
              </a:r>
              <a:endParaRPr lang="zh-CN" altLang="en-US" sz="1283" kern="0" dirty="0">
                <a:solidFill>
                  <a:srgbClr val="FFFFFF"/>
                </a:solidFill>
                <a:ea typeface="微软雅黑" pitchFamily="34" charset="-122"/>
                <a:cs typeface="Arial" pitchFamily="34" charset="0"/>
              </a:endParaRPr>
            </a:p>
          </p:txBody>
        </p:sp>
        <p:sp>
          <p:nvSpPr>
            <p:cNvPr id="15" name="圆角矩形 14"/>
            <p:cNvSpPr/>
            <p:nvPr/>
          </p:nvSpPr>
          <p:spPr bwMode="auto">
            <a:xfrm>
              <a:off x="3505189" y="1173699"/>
              <a:ext cx="1002431" cy="215169"/>
            </a:xfrm>
            <a:prstGeom prst="roundRect">
              <a:avLst/>
            </a:prstGeom>
            <a:solidFill>
              <a:srgbClr val="000000">
                <a:lumMod val="65000"/>
                <a:lumOff val="35000"/>
              </a:srgbClr>
            </a:solidFill>
            <a:ln w="9525" cap="flat" cmpd="sng" algn="ctr">
              <a:solidFill>
                <a:srgbClr val="000000"/>
              </a:solidFill>
              <a:prstDash val="solid"/>
              <a:round/>
              <a:headEnd type="none" w="med" len="med"/>
              <a:tailEnd type="none" w="med" len="med"/>
            </a:ln>
            <a:effectLst/>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16" name="TextBox 194"/>
            <p:cNvSpPr txBox="1"/>
            <p:nvPr/>
          </p:nvSpPr>
          <p:spPr bwMode="auto">
            <a:xfrm>
              <a:off x="3550544" y="1172203"/>
              <a:ext cx="969666" cy="235287"/>
            </a:xfrm>
            <a:prstGeom prst="rect">
              <a:avLst/>
            </a:prstGeom>
            <a:noFill/>
          </p:spPr>
          <p:txBody>
            <a:bodyPr wrap="square">
              <a:spAutoFit/>
            </a:bodyPr>
            <a:lstStyle/>
            <a:p>
              <a:pPr defTabSz="827171">
                <a:defRPr/>
              </a:pPr>
              <a:r>
                <a:rPr lang="en-US" altLang="zh-CN" sz="1283" kern="0" dirty="0">
                  <a:solidFill>
                    <a:srgbClr val="FFFFFF"/>
                  </a:solidFill>
                  <a:ea typeface="微软雅黑" pitchFamily="34" charset="-122"/>
                  <a:cs typeface="Arial" pitchFamily="34" charset="0"/>
                </a:rPr>
                <a:t>Server N</a:t>
              </a:r>
              <a:endParaRPr lang="zh-CN" altLang="en-US" sz="1283" kern="0" dirty="0">
                <a:solidFill>
                  <a:srgbClr val="FFFFFF"/>
                </a:solidFill>
                <a:ea typeface="微软雅黑" pitchFamily="34" charset="-122"/>
                <a:cs typeface="Arial" pitchFamily="34" charset="0"/>
              </a:endParaRPr>
            </a:p>
          </p:txBody>
        </p:sp>
        <p:sp>
          <p:nvSpPr>
            <p:cNvPr id="17" name="圆角矩形 102"/>
            <p:cNvSpPr>
              <a:spLocks noChangeArrowheads="1"/>
            </p:cNvSpPr>
            <p:nvPr/>
          </p:nvSpPr>
          <p:spPr bwMode="auto">
            <a:xfrm>
              <a:off x="507403" y="1513938"/>
              <a:ext cx="386258" cy="215169"/>
            </a:xfrm>
            <a:prstGeom prst="roundRect">
              <a:avLst>
                <a:gd name="adj" fmla="val 16667"/>
              </a:avLst>
            </a:prstGeom>
            <a:solidFill>
              <a:srgbClr val="92D050">
                <a:alpha val="50195"/>
              </a:srgbClr>
            </a:solidFill>
            <a:ln w="9525" algn="ctr">
              <a:solidFill>
                <a:srgbClr val="000000"/>
              </a:solidFill>
              <a:round/>
              <a:headEnd/>
              <a:tailEnd/>
            </a:ln>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18" name="TextBox 103"/>
            <p:cNvSpPr txBox="1">
              <a:spLocks noChangeArrowheads="1"/>
            </p:cNvSpPr>
            <p:nvPr/>
          </p:nvSpPr>
          <p:spPr bwMode="auto">
            <a:xfrm>
              <a:off x="442630" y="1554353"/>
              <a:ext cx="502089" cy="213940"/>
            </a:xfrm>
            <a:prstGeom prst="rect">
              <a:avLst/>
            </a:prstGeom>
            <a:noFill/>
            <a:ln w="9525">
              <a:noFill/>
              <a:miter lim="800000"/>
              <a:headEnd/>
              <a:tailEnd/>
            </a:ln>
          </p:spPr>
          <p:txBody>
            <a:bodyPr wrap="square">
              <a:spAutoFit/>
            </a:bodyPr>
            <a:lstStyle/>
            <a:p>
              <a:r>
                <a:rPr lang="en-US" altLang="zh-CN" sz="1112" dirty="0">
                  <a:solidFill>
                    <a:srgbClr val="000000"/>
                  </a:solidFill>
                  <a:ea typeface="微软雅黑" pitchFamily="34" charset="-122"/>
                  <a:cs typeface="Arial" pitchFamily="34" charset="0"/>
                </a:rPr>
                <a:t>VM</a:t>
              </a:r>
              <a:endParaRPr lang="zh-CN" altLang="en-US" sz="1112" dirty="0">
                <a:solidFill>
                  <a:srgbClr val="000000"/>
                </a:solidFill>
                <a:ea typeface="微软雅黑" pitchFamily="34" charset="-122"/>
                <a:cs typeface="Arial" pitchFamily="34" charset="0"/>
              </a:endParaRPr>
            </a:p>
          </p:txBody>
        </p:sp>
        <p:sp>
          <p:nvSpPr>
            <p:cNvPr id="19" name="圆角矩形 104"/>
            <p:cNvSpPr>
              <a:spLocks noChangeArrowheads="1"/>
            </p:cNvSpPr>
            <p:nvPr/>
          </p:nvSpPr>
          <p:spPr bwMode="auto">
            <a:xfrm>
              <a:off x="1018551" y="1513938"/>
              <a:ext cx="384557" cy="215169"/>
            </a:xfrm>
            <a:prstGeom prst="roundRect">
              <a:avLst>
                <a:gd name="adj" fmla="val 16667"/>
              </a:avLst>
            </a:prstGeom>
            <a:solidFill>
              <a:srgbClr val="92D050">
                <a:alpha val="50195"/>
              </a:srgbClr>
            </a:solidFill>
            <a:ln w="9525" algn="ctr">
              <a:solidFill>
                <a:srgbClr val="000000"/>
              </a:solidFill>
              <a:round/>
              <a:headEnd/>
              <a:tailEnd/>
            </a:ln>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20" name="TextBox 105"/>
            <p:cNvSpPr txBox="1">
              <a:spLocks noChangeArrowheads="1"/>
            </p:cNvSpPr>
            <p:nvPr/>
          </p:nvSpPr>
          <p:spPr bwMode="auto">
            <a:xfrm>
              <a:off x="953779" y="1554353"/>
              <a:ext cx="502089" cy="213940"/>
            </a:xfrm>
            <a:prstGeom prst="rect">
              <a:avLst/>
            </a:prstGeom>
            <a:noFill/>
            <a:ln w="9525">
              <a:noFill/>
              <a:miter lim="800000"/>
              <a:headEnd/>
              <a:tailEnd/>
            </a:ln>
          </p:spPr>
          <p:txBody>
            <a:bodyPr wrap="square">
              <a:spAutoFit/>
            </a:bodyPr>
            <a:lstStyle/>
            <a:p>
              <a:r>
                <a:rPr lang="en-US" altLang="zh-CN" sz="1112" dirty="0">
                  <a:solidFill>
                    <a:srgbClr val="000000"/>
                  </a:solidFill>
                  <a:ea typeface="微软雅黑" pitchFamily="34" charset="-122"/>
                  <a:cs typeface="Arial" pitchFamily="34" charset="0"/>
                </a:rPr>
                <a:t>VM</a:t>
              </a:r>
              <a:endParaRPr lang="zh-CN" altLang="en-US" sz="1112" dirty="0">
                <a:solidFill>
                  <a:srgbClr val="000000"/>
                </a:solidFill>
                <a:ea typeface="微软雅黑" pitchFamily="34" charset="-122"/>
                <a:cs typeface="Arial" pitchFamily="34" charset="0"/>
              </a:endParaRPr>
            </a:p>
          </p:txBody>
        </p:sp>
        <p:sp>
          <p:nvSpPr>
            <p:cNvPr id="21" name="圆角矩形 106"/>
            <p:cNvSpPr>
              <a:spLocks noChangeArrowheads="1"/>
            </p:cNvSpPr>
            <p:nvPr/>
          </p:nvSpPr>
          <p:spPr bwMode="auto">
            <a:xfrm>
              <a:off x="1784579" y="1513938"/>
              <a:ext cx="386259" cy="215169"/>
            </a:xfrm>
            <a:prstGeom prst="roundRect">
              <a:avLst>
                <a:gd name="adj" fmla="val 16667"/>
              </a:avLst>
            </a:prstGeom>
            <a:solidFill>
              <a:srgbClr val="92D050">
                <a:alpha val="50195"/>
              </a:srgbClr>
            </a:solidFill>
            <a:ln w="9525" algn="ctr">
              <a:solidFill>
                <a:srgbClr val="000000"/>
              </a:solidFill>
              <a:round/>
              <a:headEnd/>
              <a:tailEnd/>
            </a:ln>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22" name="TextBox 107"/>
            <p:cNvSpPr txBox="1">
              <a:spLocks noChangeArrowheads="1"/>
            </p:cNvSpPr>
            <p:nvPr/>
          </p:nvSpPr>
          <p:spPr bwMode="auto">
            <a:xfrm>
              <a:off x="1721207" y="1554353"/>
              <a:ext cx="490466" cy="213940"/>
            </a:xfrm>
            <a:prstGeom prst="rect">
              <a:avLst/>
            </a:prstGeom>
            <a:noFill/>
            <a:ln w="9525">
              <a:noFill/>
              <a:miter lim="800000"/>
              <a:headEnd/>
              <a:tailEnd/>
            </a:ln>
          </p:spPr>
          <p:txBody>
            <a:bodyPr wrap="square">
              <a:spAutoFit/>
            </a:bodyPr>
            <a:lstStyle/>
            <a:p>
              <a:r>
                <a:rPr lang="en-US" altLang="zh-CN" sz="1112" dirty="0">
                  <a:solidFill>
                    <a:srgbClr val="000000"/>
                  </a:solidFill>
                  <a:ea typeface="微软雅黑" pitchFamily="34" charset="-122"/>
                  <a:cs typeface="Arial" pitchFamily="34" charset="0"/>
                </a:rPr>
                <a:t>DB</a:t>
              </a:r>
              <a:endParaRPr lang="zh-CN" altLang="en-US" sz="1112" dirty="0">
                <a:solidFill>
                  <a:srgbClr val="000000"/>
                </a:solidFill>
                <a:ea typeface="微软雅黑" pitchFamily="34" charset="-122"/>
                <a:cs typeface="Arial" pitchFamily="34" charset="0"/>
              </a:endParaRPr>
            </a:p>
          </p:txBody>
        </p:sp>
        <p:sp>
          <p:nvSpPr>
            <p:cNvPr id="23" name="圆角矩形 108"/>
            <p:cNvSpPr>
              <a:spLocks noChangeArrowheads="1"/>
            </p:cNvSpPr>
            <p:nvPr/>
          </p:nvSpPr>
          <p:spPr bwMode="auto">
            <a:xfrm>
              <a:off x="2295722" y="1513938"/>
              <a:ext cx="386258" cy="215169"/>
            </a:xfrm>
            <a:prstGeom prst="roundRect">
              <a:avLst>
                <a:gd name="adj" fmla="val 16667"/>
              </a:avLst>
            </a:prstGeom>
            <a:solidFill>
              <a:srgbClr val="92D050">
                <a:alpha val="50195"/>
              </a:srgbClr>
            </a:solidFill>
            <a:ln w="9525" algn="ctr">
              <a:solidFill>
                <a:srgbClr val="000000"/>
              </a:solidFill>
              <a:round/>
              <a:headEnd/>
              <a:tailEnd/>
            </a:ln>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24" name="TextBox 109"/>
            <p:cNvSpPr txBox="1">
              <a:spLocks noChangeArrowheads="1"/>
            </p:cNvSpPr>
            <p:nvPr/>
          </p:nvSpPr>
          <p:spPr bwMode="auto">
            <a:xfrm>
              <a:off x="2230949" y="1554353"/>
              <a:ext cx="604754" cy="213940"/>
            </a:xfrm>
            <a:prstGeom prst="rect">
              <a:avLst/>
            </a:prstGeom>
            <a:noFill/>
            <a:ln w="9525">
              <a:noFill/>
              <a:miter lim="800000"/>
              <a:headEnd/>
              <a:tailEnd/>
            </a:ln>
          </p:spPr>
          <p:txBody>
            <a:bodyPr wrap="square">
              <a:spAutoFit/>
            </a:bodyPr>
            <a:lstStyle/>
            <a:p>
              <a:r>
                <a:rPr lang="en-US" altLang="zh-CN" sz="1112" dirty="0">
                  <a:solidFill>
                    <a:srgbClr val="000000"/>
                  </a:solidFill>
                  <a:ea typeface="微软雅黑" pitchFamily="34" charset="-122"/>
                  <a:cs typeface="Arial" pitchFamily="34" charset="0"/>
                </a:rPr>
                <a:t>ERP</a:t>
              </a:r>
              <a:endParaRPr lang="zh-CN" altLang="en-US" sz="1112" dirty="0">
                <a:solidFill>
                  <a:srgbClr val="000000"/>
                </a:solidFill>
                <a:ea typeface="微软雅黑" pitchFamily="34" charset="-122"/>
                <a:cs typeface="Arial" pitchFamily="34" charset="0"/>
              </a:endParaRPr>
            </a:p>
          </p:txBody>
        </p:sp>
        <p:sp>
          <p:nvSpPr>
            <p:cNvPr id="25" name="圆角矩形 110"/>
            <p:cNvSpPr>
              <a:spLocks noChangeArrowheads="1"/>
            </p:cNvSpPr>
            <p:nvPr/>
          </p:nvSpPr>
          <p:spPr bwMode="auto">
            <a:xfrm>
              <a:off x="3504492" y="1513938"/>
              <a:ext cx="386258" cy="215169"/>
            </a:xfrm>
            <a:prstGeom prst="roundRect">
              <a:avLst>
                <a:gd name="adj" fmla="val 16667"/>
              </a:avLst>
            </a:prstGeom>
            <a:solidFill>
              <a:srgbClr val="92D050">
                <a:alpha val="50195"/>
              </a:srgbClr>
            </a:solidFill>
            <a:ln w="9525" algn="ctr">
              <a:solidFill>
                <a:srgbClr val="000000"/>
              </a:solidFill>
              <a:round/>
              <a:headEnd/>
              <a:tailEnd/>
            </a:ln>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26" name="TextBox 111"/>
            <p:cNvSpPr txBox="1">
              <a:spLocks noChangeArrowheads="1"/>
            </p:cNvSpPr>
            <p:nvPr/>
          </p:nvSpPr>
          <p:spPr bwMode="auto">
            <a:xfrm>
              <a:off x="3412551" y="1554353"/>
              <a:ext cx="645432" cy="213940"/>
            </a:xfrm>
            <a:prstGeom prst="rect">
              <a:avLst/>
            </a:prstGeom>
            <a:noFill/>
            <a:ln w="9525">
              <a:noFill/>
              <a:miter lim="800000"/>
              <a:headEnd/>
              <a:tailEnd/>
            </a:ln>
          </p:spPr>
          <p:txBody>
            <a:bodyPr wrap="square">
              <a:spAutoFit/>
            </a:bodyPr>
            <a:lstStyle/>
            <a:p>
              <a:r>
                <a:rPr lang="en-US" altLang="zh-CN" sz="1112" dirty="0">
                  <a:solidFill>
                    <a:srgbClr val="000000"/>
                  </a:solidFill>
                  <a:ea typeface="微软雅黑" pitchFamily="34" charset="-122"/>
                  <a:cs typeface="Arial" pitchFamily="34" charset="0"/>
                </a:rPr>
                <a:t>CRM</a:t>
              </a:r>
              <a:endParaRPr lang="zh-CN" altLang="en-US" sz="1112" dirty="0">
                <a:solidFill>
                  <a:srgbClr val="000000"/>
                </a:solidFill>
                <a:ea typeface="微软雅黑" pitchFamily="34" charset="-122"/>
                <a:cs typeface="Arial" pitchFamily="34" charset="0"/>
              </a:endParaRPr>
            </a:p>
          </p:txBody>
        </p:sp>
        <p:sp>
          <p:nvSpPr>
            <p:cNvPr id="27" name="圆角矩形 112"/>
            <p:cNvSpPr>
              <a:spLocks noChangeArrowheads="1"/>
            </p:cNvSpPr>
            <p:nvPr/>
          </p:nvSpPr>
          <p:spPr bwMode="auto">
            <a:xfrm>
              <a:off x="4015646" y="1513938"/>
              <a:ext cx="386259" cy="215169"/>
            </a:xfrm>
            <a:prstGeom prst="roundRect">
              <a:avLst>
                <a:gd name="adj" fmla="val 16667"/>
              </a:avLst>
            </a:prstGeom>
            <a:solidFill>
              <a:srgbClr val="92D050">
                <a:alpha val="50195"/>
              </a:srgbClr>
            </a:solidFill>
            <a:ln w="9525" algn="ctr">
              <a:solidFill>
                <a:srgbClr val="000000"/>
              </a:solidFill>
              <a:round/>
              <a:headEnd/>
              <a:tailEnd/>
            </a:ln>
          </p:spPr>
          <p:txBody>
            <a:bodyPr wrap="square" lIns="67706" tIns="33853" rIns="67706" bIns="33853">
              <a:sp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28" name="TextBox 113"/>
            <p:cNvSpPr txBox="1">
              <a:spLocks noChangeArrowheads="1"/>
            </p:cNvSpPr>
            <p:nvPr/>
          </p:nvSpPr>
          <p:spPr bwMode="auto">
            <a:xfrm>
              <a:off x="3952274" y="1564292"/>
              <a:ext cx="409109" cy="213940"/>
            </a:xfrm>
            <a:prstGeom prst="rect">
              <a:avLst/>
            </a:prstGeom>
            <a:noFill/>
            <a:ln w="9525">
              <a:noFill/>
              <a:miter lim="800000"/>
              <a:headEnd/>
              <a:tailEnd/>
            </a:ln>
          </p:spPr>
          <p:txBody>
            <a:bodyPr wrap="square">
              <a:spAutoFit/>
            </a:bodyPr>
            <a:lstStyle/>
            <a:p>
              <a:r>
                <a:rPr lang="en-US" altLang="zh-CN" sz="1112" dirty="0">
                  <a:solidFill>
                    <a:srgbClr val="000000"/>
                  </a:solidFill>
                  <a:ea typeface="微软雅黑" pitchFamily="34" charset="-122"/>
                  <a:cs typeface="Arial" pitchFamily="34" charset="0"/>
                </a:rPr>
                <a:t>…</a:t>
              </a:r>
              <a:endParaRPr lang="zh-CN" altLang="en-US" sz="1112" dirty="0">
                <a:solidFill>
                  <a:srgbClr val="000000"/>
                </a:solidFill>
                <a:ea typeface="微软雅黑" pitchFamily="34" charset="-122"/>
                <a:cs typeface="Arial" pitchFamily="34" charset="0"/>
              </a:endParaRPr>
            </a:p>
          </p:txBody>
        </p:sp>
        <p:sp>
          <p:nvSpPr>
            <p:cNvPr id="29" name="TextBox 114"/>
            <p:cNvSpPr txBox="1">
              <a:spLocks noChangeArrowheads="1"/>
            </p:cNvSpPr>
            <p:nvPr/>
          </p:nvSpPr>
          <p:spPr bwMode="auto">
            <a:xfrm>
              <a:off x="837446" y="2276958"/>
              <a:ext cx="3518071" cy="299380"/>
            </a:xfrm>
            <a:prstGeom prst="rect">
              <a:avLst/>
            </a:prstGeom>
            <a:noFill/>
            <a:ln w="9525">
              <a:noFill/>
              <a:miter lim="800000"/>
              <a:headEnd/>
              <a:tailEnd/>
            </a:ln>
          </p:spPr>
          <p:txBody>
            <a:bodyPr wrap="square">
              <a:spAutoFit/>
            </a:bodyPr>
            <a:lstStyle/>
            <a:p>
              <a:pPr algn="ctr"/>
              <a:r>
                <a:rPr lang="zh-CN" altLang="en-US" sz="1796" dirty="0">
                  <a:solidFill>
                    <a:srgbClr val="990000"/>
                  </a:solidFill>
                  <a:ea typeface="微软雅黑" pitchFamily="34" charset="-122"/>
                  <a:cs typeface="Arial" pitchFamily="34" charset="0"/>
                </a:rPr>
                <a:t>分布式块存储</a:t>
              </a:r>
            </a:p>
          </p:txBody>
        </p:sp>
        <p:sp>
          <p:nvSpPr>
            <p:cNvPr id="30" name="圆柱形 29"/>
            <p:cNvSpPr/>
            <p:nvPr/>
          </p:nvSpPr>
          <p:spPr bwMode="auto">
            <a:xfrm>
              <a:off x="890953" y="2774661"/>
              <a:ext cx="539508" cy="141752"/>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1" name="圆柱形 30"/>
            <p:cNvSpPr/>
            <p:nvPr/>
          </p:nvSpPr>
          <p:spPr bwMode="auto">
            <a:xfrm>
              <a:off x="954316" y="2902771"/>
              <a:ext cx="541210" cy="140618"/>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2" name="圆柱形 31"/>
            <p:cNvSpPr/>
            <p:nvPr/>
          </p:nvSpPr>
          <p:spPr bwMode="auto">
            <a:xfrm>
              <a:off x="890953" y="3029819"/>
              <a:ext cx="539508" cy="141751"/>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3" name="圆柱形 118"/>
            <p:cNvSpPr>
              <a:spLocks noChangeArrowheads="1"/>
            </p:cNvSpPr>
            <p:nvPr/>
          </p:nvSpPr>
          <p:spPr bwMode="auto">
            <a:xfrm>
              <a:off x="442629" y="2902578"/>
              <a:ext cx="386258" cy="141059"/>
            </a:xfrm>
            <a:prstGeom prst="can">
              <a:avLst>
                <a:gd name="adj" fmla="val 25000"/>
              </a:avLst>
            </a:prstGeom>
            <a:solidFill>
              <a:srgbClr val="66CCFF"/>
            </a:solidFill>
            <a:ln w="9525"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4" name="圆柱形 33"/>
            <p:cNvSpPr/>
            <p:nvPr/>
          </p:nvSpPr>
          <p:spPr bwMode="auto">
            <a:xfrm>
              <a:off x="2166961" y="2774661"/>
              <a:ext cx="541210" cy="141752"/>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5" name="圆柱形 34"/>
            <p:cNvSpPr/>
            <p:nvPr/>
          </p:nvSpPr>
          <p:spPr bwMode="auto">
            <a:xfrm>
              <a:off x="2230340" y="2902771"/>
              <a:ext cx="541210" cy="140618"/>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6" name="圆柱形 35"/>
            <p:cNvSpPr/>
            <p:nvPr/>
          </p:nvSpPr>
          <p:spPr bwMode="auto">
            <a:xfrm>
              <a:off x="2166961" y="3029819"/>
              <a:ext cx="541210" cy="141751"/>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7" name="圆柱形 122"/>
            <p:cNvSpPr>
              <a:spLocks noChangeArrowheads="1"/>
            </p:cNvSpPr>
            <p:nvPr/>
          </p:nvSpPr>
          <p:spPr bwMode="auto">
            <a:xfrm>
              <a:off x="1721206" y="2902578"/>
              <a:ext cx="384557" cy="141059"/>
            </a:xfrm>
            <a:prstGeom prst="can">
              <a:avLst>
                <a:gd name="adj" fmla="val 25000"/>
              </a:avLst>
            </a:prstGeom>
            <a:solidFill>
              <a:srgbClr val="66CCFF"/>
            </a:solidFill>
            <a:ln w="9525"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8" name="圆柱形 37"/>
            <p:cNvSpPr/>
            <p:nvPr/>
          </p:nvSpPr>
          <p:spPr bwMode="auto">
            <a:xfrm>
              <a:off x="3886874" y="2774661"/>
              <a:ext cx="541210" cy="141752"/>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39" name="圆柱形 38"/>
            <p:cNvSpPr/>
            <p:nvPr/>
          </p:nvSpPr>
          <p:spPr bwMode="auto">
            <a:xfrm>
              <a:off x="3951672" y="2902771"/>
              <a:ext cx="539508" cy="140618"/>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0" name="圆柱形 39"/>
            <p:cNvSpPr/>
            <p:nvPr/>
          </p:nvSpPr>
          <p:spPr bwMode="auto">
            <a:xfrm>
              <a:off x="3886874" y="3029819"/>
              <a:ext cx="541210" cy="141751"/>
            </a:xfrm>
            <a:prstGeom prst="can">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1" name="圆柱形 126"/>
            <p:cNvSpPr>
              <a:spLocks noChangeArrowheads="1"/>
            </p:cNvSpPr>
            <p:nvPr/>
          </p:nvSpPr>
          <p:spPr bwMode="auto">
            <a:xfrm>
              <a:off x="3441155" y="2902578"/>
              <a:ext cx="386259" cy="141059"/>
            </a:xfrm>
            <a:prstGeom prst="can">
              <a:avLst>
                <a:gd name="adj" fmla="val 25000"/>
              </a:avLst>
            </a:prstGeom>
            <a:solidFill>
              <a:srgbClr val="66CCFF"/>
            </a:solidFill>
            <a:ln w="9525"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2" name="下箭头 129"/>
            <p:cNvSpPr>
              <a:spLocks noChangeArrowheads="1"/>
            </p:cNvSpPr>
            <p:nvPr/>
          </p:nvSpPr>
          <p:spPr bwMode="auto">
            <a:xfrm>
              <a:off x="3579427" y="2545584"/>
              <a:ext cx="240208" cy="209777"/>
            </a:xfrm>
            <a:prstGeom prst="downArrow">
              <a:avLst>
                <a:gd name="adj1" fmla="val 50000"/>
                <a:gd name="adj2" fmla="val 50000"/>
              </a:avLst>
            </a:prstGeom>
            <a:noFill/>
            <a:ln w="9525" algn="ctr">
              <a:solidFill>
                <a:srgbClr val="000000"/>
              </a:solidFill>
              <a:round/>
              <a:headEnd/>
              <a:tailEnd/>
            </a:ln>
          </p:spPr>
          <p:txBody>
            <a:bodyPr wrap="square" lIns="67706" tIns="33853" rIns="67706" bIns="33853">
              <a:no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3" name="圆柱形 130"/>
            <p:cNvSpPr>
              <a:spLocks noChangeArrowheads="1"/>
            </p:cNvSpPr>
            <p:nvPr/>
          </p:nvSpPr>
          <p:spPr bwMode="auto">
            <a:xfrm>
              <a:off x="1018551" y="2002995"/>
              <a:ext cx="384557" cy="141059"/>
            </a:xfrm>
            <a:prstGeom prst="can">
              <a:avLst>
                <a:gd name="adj" fmla="val 25000"/>
              </a:avLst>
            </a:prstGeom>
            <a:noFill/>
            <a:ln w="9525" algn="ctr">
              <a:solidFill>
                <a:srgbClr val="000000"/>
              </a:solidFill>
              <a:prstDash val="dash"/>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4" name="圆柱形 131"/>
            <p:cNvSpPr>
              <a:spLocks noChangeArrowheads="1"/>
            </p:cNvSpPr>
            <p:nvPr/>
          </p:nvSpPr>
          <p:spPr bwMode="auto">
            <a:xfrm>
              <a:off x="507403" y="2002995"/>
              <a:ext cx="386258" cy="141059"/>
            </a:xfrm>
            <a:prstGeom prst="can">
              <a:avLst>
                <a:gd name="adj" fmla="val 25000"/>
              </a:avLst>
            </a:prstGeom>
            <a:noFill/>
            <a:ln w="9525" algn="ctr">
              <a:solidFill>
                <a:srgbClr val="000000"/>
              </a:solidFill>
              <a:prstDash val="dash"/>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5" name="圆柱形 132"/>
            <p:cNvSpPr>
              <a:spLocks noChangeArrowheads="1"/>
            </p:cNvSpPr>
            <p:nvPr/>
          </p:nvSpPr>
          <p:spPr bwMode="auto">
            <a:xfrm>
              <a:off x="2295723" y="2002995"/>
              <a:ext cx="386258" cy="141059"/>
            </a:xfrm>
            <a:prstGeom prst="can">
              <a:avLst>
                <a:gd name="adj" fmla="val 25000"/>
              </a:avLst>
            </a:prstGeom>
            <a:noFill/>
            <a:ln w="9525" algn="ctr">
              <a:solidFill>
                <a:srgbClr val="000000"/>
              </a:solidFill>
              <a:prstDash val="dash"/>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6" name="圆柱形 133"/>
            <p:cNvSpPr>
              <a:spLocks noChangeArrowheads="1"/>
            </p:cNvSpPr>
            <p:nvPr/>
          </p:nvSpPr>
          <p:spPr bwMode="auto">
            <a:xfrm>
              <a:off x="1784580" y="2002995"/>
              <a:ext cx="386259" cy="141059"/>
            </a:xfrm>
            <a:prstGeom prst="can">
              <a:avLst>
                <a:gd name="adj" fmla="val 25000"/>
              </a:avLst>
            </a:prstGeom>
            <a:noFill/>
            <a:ln w="9525" algn="ctr">
              <a:solidFill>
                <a:srgbClr val="000000"/>
              </a:solidFill>
              <a:prstDash val="dash"/>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7" name="圆柱形 134"/>
            <p:cNvSpPr>
              <a:spLocks noChangeArrowheads="1"/>
            </p:cNvSpPr>
            <p:nvPr/>
          </p:nvSpPr>
          <p:spPr bwMode="auto">
            <a:xfrm>
              <a:off x="4015646" y="2002995"/>
              <a:ext cx="386259" cy="141059"/>
            </a:xfrm>
            <a:prstGeom prst="can">
              <a:avLst>
                <a:gd name="adj" fmla="val 25000"/>
              </a:avLst>
            </a:prstGeom>
            <a:noFill/>
            <a:ln w="9525" algn="ctr">
              <a:solidFill>
                <a:srgbClr val="000000"/>
              </a:solidFill>
              <a:prstDash val="dash"/>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8" name="圆柱形 135"/>
            <p:cNvSpPr>
              <a:spLocks noChangeArrowheads="1"/>
            </p:cNvSpPr>
            <p:nvPr/>
          </p:nvSpPr>
          <p:spPr bwMode="auto">
            <a:xfrm>
              <a:off x="3504492" y="2002995"/>
              <a:ext cx="386258" cy="141059"/>
            </a:xfrm>
            <a:prstGeom prst="can">
              <a:avLst>
                <a:gd name="adj" fmla="val 25000"/>
              </a:avLst>
            </a:prstGeom>
            <a:noFill/>
            <a:ln w="9525" algn="ctr">
              <a:solidFill>
                <a:srgbClr val="000000"/>
              </a:solidFill>
              <a:prstDash val="dash"/>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49" name="下箭头 137"/>
            <p:cNvSpPr>
              <a:spLocks noChangeArrowheads="1"/>
            </p:cNvSpPr>
            <p:nvPr/>
          </p:nvSpPr>
          <p:spPr bwMode="auto">
            <a:xfrm rot="10800000">
              <a:off x="827047" y="2149528"/>
              <a:ext cx="231415" cy="98534"/>
            </a:xfrm>
            <a:prstGeom prst="downArrow">
              <a:avLst>
                <a:gd name="adj1" fmla="val 50000"/>
                <a:gd name="adj2" fmla="val 50000"/>
              </a:avLst>
            </a:prstGeom>
            <a:noFill/>
            <a:ln w="9525"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50" name="下箭头 138"/>
            <p:cNvSpPr>
              <a:spLocks noChangeArrowheads="1"/>
            </p:cNvSpPr>
            <p:nvPr/>
          </p:nvSpPr>
          <p:spPr bwMode="auto">
            <a:xfrm rot="10800000">
              <a:off x="2104254" y="2149528"/>
              <a:ext cx="231415" cy="98534"/>
            </a:xfrm>
            <a:prstGeom prst="downArrow">
              <a:avLst>
                <a:gd name="adj1" fmla="val 50000"/>
                <a:gd name="adj2" fmla="val 50000"/>
              </a:avLst>
            </a:prstGeom>
            <a:noFill/>
            <a:ln w="9525"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51" name="下箭头 139"/>
            <p:cNvSpPr>
              <a:spLocks noChangeArrowheads="1"/>
            </p:cNvSpPr>
            <p:nvPr/>
          </p:nvSpPr>
          <p:spPr bwMode="auto">
            <a:xfrm rot="10800000">
              <a:off x="3824146" y="2145779"/>
              <a:ext cx="231415" cy="98534"/>
            </a:xfrm>
            <a:prstGeom prst="downArrow">
              <a:avLst>
                <a:gd name="adj1" fmla="val 50000"/>
                <a:gd name="adj2" fmla="val 50000"/>
              </a:avLst>
            </a:prstGeom>
            <a:noFill/>
            <a:ln w="9525" algn="ctr">
              <a:solidFill>
                <a:srgbClr val="000000"/>
              </a:solidFill>
              <a:round/>
              <a:headEnd/>
              <a:tailEnd/>
            </a:ln>
          </p:spPr>
          <p:txBody>
            <a:bodyPr lIns="67706" tIns="33853" rIns="67706" bIns="33853"/>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52" name="TextBox 140"/>
            <p:cNvSpPr txBox="1">
              <a:spLocks noChangeArrowheads="1"/>
            </p:cNvSpPr>
            <p:nvPr/>
          </p:nvSpPr>
          <p:spPr bwMode="auto">
            <a:xfrm>
              <a:off x="953782" y="2872759"/>
              <a:ext cx="595068" cy="203162"/>
            </a:xfrm>
            <a:prstGeom prst="rect">
              <a:avLst/>
            </a:prstGeom>
            <a:noFill/>
            <a:ln w="9525">
              <a:noFill/>
              <a:miter lim="800000"/>
              <a:headEnd/>
              <a:tailEnd/>
            </a:ln>
          </p:spPr>
          <p:txBody>
            <a:bodyPr wrap="square">
              <a:spAutoFit/>
            </a:bodyPr>
            <a:lstStyle/>
            <a:p>
              <a:r>
                <a:rPr lang="en-US" altLang="zh-CN" sz="1026" dirty="0">
                  <a:solidFill>
                    <a:srgbClr val="000000"/>
                  </a:solidFill>
                  <a:ea typeface="微软雅黑" pitchFamily="34" charset="-122"/>
                  <a:cs typeface="Arial" pitchFamily="34" charset="0"/>
                </a:rPr>
                <a:t>HDD</a:t>
              </a:r>
              <a:endParaRPr lang="zh-CN" altLang="en-US" sz="1026" dirty="0">
                <a:solidFill>
                  <a:srgbClr val="000000"/>
                </a:solidFill>
                <a:ea typeface="微软雅黑" pitchFamily="34" charset="-122"/>
                <a:cs typeface="Arial" pitchFamily="34" charset="0"/>
              </a:endParaRPr>
            </a:p>
          </p:txBody>
        </p:sp>
        <p:sp>
          <p:nvSpPr>
            <p:cNvPr id="53" name="TextBox 141"/>
            <p:cNvSpPr txBox="1">
              <a:spLocks noChangeArrowheads="1"/>
            </p:cNvSpPr>
            <p:nvPr/>
          </p:nvSpPr>
          <p:spPr bwMode="auto">
            <a:xfrm>
              <a:off x="355751" y="2882698"/>
              <a:ext cx="575696" cy="203162"/>
            </a:xfrm>
            <a:prstGeom prst="rect">
              <a:avLst/>
            </a:prstGeom>
            <a:noFill/>
            <a:ln w="9525">
              <a:noFill/>
              <a:miter lim="800000"/>
              <a:headEnd/>
              <a:tailEnd/>
            </a:ln>
          </p:spPr>
          <p:txBody>
            <a:bodyPr wrap="square">
              <a:spAutoFit/>
            </a:bodyPr>
            <a:lstStyle/>
            <a:p>
              <a:r>
                <a:rPr lang="en-US" altLang="zh-CN" sz="1026" dirty="0">
                  <a:solidFill>
                    <a:srgbClr val="000000"/>
                  </a:solidFill>
                  <a:ea typeface="微软雅黑" pitchFamily="34" charset="-122"/>
                  <a:cs typeface="Arial" pitchFamily="34" charset="0"/>
                </a:rPr>
                <a:t>SSD</a:t>
              </a:r>
              <a:endParaRPr lang="zh-CN" altLang="en-US" sz="1026" dirty="0">
                <a:solidFill>
                  <a:srgbClr val="000000"/>
                </a:solidFill>
                <a:ea typeface="微软雅黑" pitchFamily="34" charset="-122"/>
                <a:cs typeface="Arial" pitchFamily="34" charset="0"/>
              </a:endParaRPr>
            </a:p>
          </p:txBody>
        </p:sp>
        <p:sp>
          <p:nvSpPr>
            <p:cNvPr id="54" name="TextBox 142"/>
            <p:cNvSpPr txBox="1">
              <a:spLocks noChangeArrowheads="1"/>
            </p:cNvSpPr>
            <p:nvPr/>
          </p:nvSpPr>
          <p:spPr bwMode="auto">
            <a:xfrm>
              <a:off x="2228157" y="2882698"/>
              <a:ext cx="595068" cy="203162"/>
            </a:xfrm>
            <a:prstGeom prst="rect">
              <a:avLst/>
            </a:prstGeom>
            <a:noFill/>
            <a:ln w="9525">
              <a:noFill/>
              <a:miter lim="800000"/>
              <a:headEnd/>
              <a:tailEnd/>
            </a:ln>
          </p:spPr>
          <p:txBody>
            <a:bodyPr wrap="square">
              <a:spAutoFit/>
            </a:bodyPr>
            <a:lstStyle/>
            <a:p>
              <a:r>
                <a:rPr lang="en-US" altLang="zh-CN" sz="1026" dirty="0">
                  <a:solidFill>
                    <a:srgbClr val="000000"/>
                  </a:solidFill>
                  <a:ea typeface="微软雅黑" pitchFamily="34" charset="-122"/>
                  <a:cs typeface="Arial" pitchFamily="34" charset="0"/>
                </a:rPr>
                <a:t>HDD</a:t>
              </a:r>
              <a:endParaRPr lang="zh-CN" altLang="en-US" sz="1026" dirty="0">
                <a:solidFill>
                  <a:srgbClr val="000000"/>
                </a:solidFill>
                <a:ea typeface="微软雅黑" pitchFamily="34" charset="-122"/>
                <a:cs typeface="Arial" pitchFamily="34" charset="0"/>
              </a:endParaRPr>
            </a:p>
          </p:txBody>
        </p:sp>
        <p:sp>
          <p:nvSpPr>
            <p:cNvPr id="55" name="TextBox 143"/>
            <p:cNvSpPr txBox="1">
              <a:spLocks noChangeArrowheads="1"/>
            </p:cNvSpPr>
            <p:nvPr/>
          </p:nvSpPr>
          <p:spPr bwMode="auto">
            <a:xfrm>
              <a:off x="1641956" y="2872759"/>
              <a:ext cx="575696" cy="203162"/>
            </a:xfrm>
            <a:prstGeom prst="rect">
              <a:avLst/>
            </a:prstGeom>
            <a:noFill/>
            <a:ln w="9525">
              <a:noFill/>
              <a:miter lim="800000"/>
              <a:headEnd/>
              <a:tailEnd/>
            </a:ln>
          </p:spPr>
          <p:txBody>
            <a:bodyPr wrap="square">
              <a:spAutoFit/>
            </a:bodyPr>
            <a:lstStyle/>
            <a:p>
              <a:r>
                <a:rPr lang="en-US" altLang="zh-CN" sz="1026" dirty="0">
                  <a:solidFill>
                    <a:srgbClr val="000000"/>
                  </a:solidFill>
                  <a:ea typeface="微软雅黑" pitchFamily="34" charset="-122"/>
                  <a:cs typeface="Arial" pitchFamily="34" charset="0"/>
                </a:rPr>
                <a:t>SSD</a:t>
              </a:r>
              <a:endParaRPr lang="zh-CN" altLang="en-US" sz="1026" dirty="0">
                <a:solidFill>
                  <a:srgbClr val="000000"/>
                </a:solidFill>
                <a:ea typeface="微软雅黑" pitchFamily="34" charset="-122"/>
                <a:cs typeface="Arial" pitchFamily="34" charset="0"/>
              </a:endParaRPr>
            </a:p>
          </p:txBody>
        </p:sp>
        <p:sp>
          <p:nvSpPr>
            <p:cNvPr id="56" name="TextBox 144"/>
            <p:cNvSpPr txBox="1">
              <a:spLocks noChangeArrowheads="1"/>
            </p:cNvSpPr>
            <p:nvPr/>
          </p:nvSpPr>
          <p:spPr bwMode="auto">
            <a:xfrm>
              <a:off x="3948070" y="2882698"/>
              <a:ext cx="595068" cy="203162"/>
            </a:xfrm>
            <a:prstGeom prst="rect">
              <a:avLst/>
            </a:prstGeom>
            <a:noFill/>
            <a:ln w="9525">
              <a:noFill/>
              <a:miter lim="800000"/>
              <a:headEnd/>
              <a:tailEnd/>
            </a:ln>
          </p:spPr>
          <p:txBody>
            <a:bodyPr wrap="square">
              <a:spAutoFit/>
            </a:bodyPr>
            <a:lstStyle/>
            <a:p>
              <a:r>
                <a:rPr lang="en-US" altLang="zh-CN" sz="1026" dirty="0">
                  <a:solidFill>
                    <a:srgbClr val="000000"/>
                  </a:solidFill>
                  <a:ea typeface="微软雅黑" pitchFamily="34" charset="-122"/>
                  <a:cs typeface="Arial" pitchFamily="34" charset="0"/>
                </a:rPr>
                <a:t>HDD</a:t>
              </a:r>
              <a:endParaRPr lang="zh-CN" altLang="en-US" sz="1026" dirty="0">
                <a:solidFill>
                  <a:srgbClr val="000000"/>
                </a:solidFill>
                <a:ea typeface="微软雅黑" pitchFamily="34" charset="-122"/>
                <a:cs typeface="Arial" pitchFamily="34" charset="0"/>
              </a:endParaRPr>
            </a:p>
          </p:txBody>
        </p:sp>
        <p:sp>
          <p:nvSpPr>
            <p:cNvPr id="57" name="TextBox 145"/>
            <p:cNvSpPr txBox="1">
              <a:spLocks noChangeArrowheads="1"/>
            </p:cNvSpPr>
            <p:nvPr/>
          </p:nvSpPr>
          <p:spPr bwMode="auto">
            <a:xfrm>
              <a:off x="3374157" y="2872759"/>
              <a:ext cx="575696" cy="203162"/>
            </a:xfrm>
            <a:prstGeom prst="rect">
              <a:avLst/>
            </a:prstGeom>
            <a:noFill/>
            <a:ln w="9525">
              <a:noFill/>
              <a:miter lim="800000"/>
              <a:headEnd/>
              <a:tailEnd/>
            </a:ln>
          </p:spPr>
          <p:txBody>
            <a:bodyPr wrap="square">
              <a:spAutoFit/>
            </a:bodyPr>
            <a:lstStyle/>
            <a:p>
              <a:r>
                <a:rPr lang="en-US" altLang="zh-CN" sz="1026" dirty="0">
                  <a:solidFill>
                    <a:srgbClr val="000000"/>
                  </a:solidFill>
                  <a:ea typeface="微软雅黑" pitchFamily="34" charset="-122"/>
                  <a:cs typeface="Arial" pitchFamily="34" charset="0"/>
                </a:rPr>
                <a:t>SSD</a:t>
              </a:r>
              <a:endParaRPr lang="zh-CN" altLang="en-US" sz="1026" dirty="0">
                <a:solidFill>
                  <a:srgbClr val="000000"/>
                </a:solidFill>
                <a:ea typeface="微软雅黑" pitchFamily="34" charset="-122"/>
                <a:cs typeface="Arial" pitchFamily="34" charset="0"/>
              </a:endParaRPr>
            </a:p>
          </p:txBody>
        </p:sp>
        <p:sp>
          <p:nvSpPr>
            <p:cNvPr id="58" name="TextBox 105"/>
            <p:cNvSpPr txBox="1">
              <a:spLocks noChangeArrowheads="1"/>
            </p:cNvSpPr>
            <p:nvPr/>
          </p:nvSpPr>
          <p:spPr bwMode="auto">
            <a:xfrm>
              <a:off x="2869038" y="1778256"/>
              <a:ext cx="478843" cy="310001"/>
            </a:xfrm>
            <a:prstGeom prst="rect">
              <a:avLst/>
            </a:prstGeom>
            <a:noFill/>
            <a:ln w="9525">
              <a:noFill/>
              <a:miter lim="800000"/>
              <a:headEnd/>
              <a:tailEnd/>
            </a:ln>
          </p:spPr>
          <p:txBody>
            <a:bodyPr wrap="square">
              <a:spAutoFit/>
            </a:bodyPr>
            <a:lstStyle/>
            <a:p>
              <a:r>
                <a:rPr lang="en-US" altLang="zh-CN" sz="1881" dirty="0">
                  <a:solidFill>
                    <a:srgbClr val="000000"/>
                  </a:solidFill>
                  <a:ea typeface="微软雅黑" pitchFamily="34" charset="-122"/>
                  <a:cs typeface="Arial" pitchFamily="34" charset="0"/>
                </a:rPr>
                <a:t>...</a:t>
              </a:r>
              <a:endParaRPr lang="zh-CN" altLang="en-US" sz="1881" dirty="0">
                <a:solidFill>
                  <a:srgbClr val="000000"/>
                </a:solidFill>
                <a:ea typeface="微软雅黑" pitchFamily="34" charset="-122"/>
                <a:cs typeface="Arial" pitchFamily="34" charset="0"/>
              </a:endParaRPr>
            </a:p>
          </p:txBody>
        </p:sp>
        <p:sp>
          <p:nvSpPr>
            <p:cNvPr id="59" name="下箭头 129"/>
            <p:cNvSpPr>
              <a:spLocks noChangeArrowheads="1"/>
            </p:cNvSpPr>
            <p:nvPr/>
          </p:nvSpPr>
          <p:spPr bwMode="auto">
            <a:xfrm>
              <a:off x="1892325" y="2537075"/>
              <a:ext cx="240208" cy="209777"/>
            </a:xfrm>
            <a:prstGeom prst="downArrow">
              <a:avLst>
                <a:gd name="adj1" fmla="val 50000"/>
                <a:gd name="adj2" fmla="val 50000"/>
              </a:avLst>
            </a:prstGeom>
            <a:noFill/>
            <a:ln w="9525" algn="ctr">
              <a:solidFill>
                <a:srgbClr val="000000"/>
              </a:solidFill>
              <a:round/>
              <a:headEnd/>
              <a:tailEnd/>
            </a:ln>
          </p:spPr>
          <p:txBody>
            <a:bodyPr wrap="square" lIns="67706" tIns="33853" rIns="67706" bIns="33853">
              <a:noAutofit/>
            </a:bodyPr>
            <a:lstStyle/>
            <a:p>
              <a:pPr defTabSz="725212">
                <a:defRPr/>
              </a:pPr>
              <a:endParaRPr lang="zh-CN" altLang="en-US" sz="1112" kern="0" dirty="0">
                <a:solidFill>
                  <a:srgbClr val="FFFFFF"/>
                </a:solidFill>
                <a:ea typeface="微软雅黑" pitchFamily="34" charset="-122"/>
                <a:cs typeface="Arial" pitchFamily="34" charset="0"/>
              </a:endParaRPr>
            </a:p>
          </p:txBody>
        </p:sp>
        <p:sp>
          <p:nvSpPr>
            <p:cNvPr id="60" name="下箭头 129"/>
            <p:cNvSpPr>
              <a:spLocks noChangeArrowheads="1"/>
            </p:cNvSpPr>
            <p:nvPr/>
          </p:nvSpPr>
          <p:spPr bwMode="auto">
            <a:xfrm>
              <a:off x="697877" y="2552211"/>
              <a:ext cx="240208" cy="209777"/>
            </a:xfrm>
            <a:prstGeom prst="downArrow">
              <a:avLst>
                <a:gd name="adj1" fmla="val 50000"/>
                <a:gd name="adj2" fmla="val 50000"/>
              </a:avLst>
            </a:prstGeom>
            <a:noFill/>
            <a:ln w="9525" algn="ctr">
              <a:solidFill>
                <a:srgbClr val="000000"/>
              </a:solidFill>
              <a:round/>
              <a:headEnd/>
              <a:tailEnd/>
            </a:ln>
          </p:spPr>
          <p:txBody>
            <a:bodyPr wrap="square" lIns="67706" tIns="33853" rIns="67706" bIns="33853">
              <a:noAutofit/>
            </a:bodyPr>
            <a:lstStyle/>
            <a:p>
              <a:pPr defTabSz="725212">
                <a:defRPr/>
              </a:pPr>
              <a:endParaRPr lang="zh-CN" altLang="en-US" sz="1112" kern="0" dirty="0">
                <a:solidFill>
                  <a:srgbClr val="FFFFFF"/>
                </a:solidFill>
                <a:ea typeface="微软雅黑" pitchFamily="34" charset="-122"/>
                <a:cs typeface="Arial" pitchFamily="34" charset="0"/>
              </a:endParaRPr>
            </a:p>
          </p:txBody>
        </p:sp>
      </p:grpSp>
      <p:sp>
        <p:nvSpPr>
          <p:cNvPr id="61" name="TextBox 291"/>
          <p:cNvSpPr txBox="1"/>
          <p:nvPr/>
        </p:nvSpPr>
        <p:spPr>
          <a:xfrm>
            <a:off x="5073568" y="1137701"/>
            <a:ext cx="3547512" cy="2293746"/>
          </a:xfrm>
          <a:prstGeom prst="rect">
            <a:avLst/>
          </a:prstGeom>
          <a:noFill/>
        </p:spPr>
        <p:txBody>
          <a:bodyPr wrap="square" lIns="82718" tIns="41359" rIns="82718" bIns="41359" rtlCol="0">
            <a:spAutoFit/>
          </a:bodyPr>
          <a:lstStyle/>
          <a:p>
            <a:pPr marL="391510" indent="-375851" defTabSz="827171">
              <a:buFont typeface="+mj-lt"/>
              <a:buAutoNum type="arabicPeriod"/>
              <a:defRPr/>
            </a:pPr>
            <a:r>
              <a:rPr lang="zh-CN" altLang="en-US" sz="1596" kern="0" dirty="0">
                <a:solidFill>
                  <a:srgbClr val="000000"/>
                </a:solidFill>
                <a:ea typeface="微软雅黑" pitchFamily="34" charset="-122"/>
                <a:cs typeface="Arial" pitchFamily="34" charset="0"/>
              </a:rPr>
              <a:t>块存储功能， </a:t>
            </a:r>
            <a:r>
              <a:rPr lang="en-US" altLang="zh-CN" sz="1596" kern="0" dirty="0">
                <a:solidFill>
                  <a:srgbClr val="000000"/>
                </a:solidFill>
                <a:ea typeface="微软雅黑" pitchFamily="34" charset="-122"/>
                <a:cs typeface="Arial" pitchFamily="34" charset="0"/>
              </a:rPr>
              <a:t>SCSI</a:t>
            </a:r>
            <a:r>
              <a:rPr lang="zh-CN" altLang="en-US" sz="1596" kern="0" dirty="0">
                <a:solidFill>
                  <a:srgbClr val="000000"/>
                </a:solidFill>
                <a:ea typeface="微软雅黑" pitchFamily="34" charset="-122"/>
                <a:cs typeface="Arial" pitchFamily="34" charset="0"/>
              </a:rPr>
              <a:t>、</a:t>
            </a:r>
            <a:r>
              <a:rPr lang="en-US" altLang="zh-CN" sz="1596" kern="0" dirty="0" err="1">
                <a:solidFill>
                  <a:srgbClr val="000000"/>
                </a:solidFill>
                <a:ea typeface="微软雅黑" pitchFamily="34" charset="-122"/>
                <a:cs typeface="Arial" pitchFamily="34" charset="0"/>
              </a:rPr>
              <a:t>iSCSI</a:t>
            </a:r>
            <a:r>
              <a:rPr lang="zh-CN" altLang="en-US" sz="1596" kern="0" dirty="0">
                <a:solidFill>
                  <a:srgbClr val="000000"/>
                </a:solidFill>
                <a:ea typeface="微软雅黑" pitchFamily="34" charset="-122"/>
                <a:cs typeface="Arial" pitchFamily="34" charset="0"/>
              </a:rPr>
              <a:t>接口</a:t>
            </a:r>
            <a:endParaRPr lang="en-US" altLang="zh-CN" sz="1596" kern="0" dirty="0">
              <a:solidFill>
                <a:srgbClr val="000000"/>
              </a:solidFill>
              <a:ea typeface="微软雅黑" pitchFamily="34" charset="-122"/>
              <a:cs typeface="Arial" pitchFamily="34" charset="0"/>
            </a:endParaRPr>
          </a:p>
          <a:p>
            <a:pPr marL="391510" indent="-375851" defTabSz="827171">
              <a:buFont typeface="+mj-lt"/>
              <a:buAutoNum type="arabicPeriod"/>
              <a:defRPr/>
            </a:pPr>
            <a:r>
              <a:rPr lang="en-US" altLang="zh-CN" sz="1596" kern="0" dirty="0">
                <a:solidFill>
                  <a:srgbClr val="000000"/>
                </a:solidFill>
                <a:ea typeface="微软雅黑" pitchFamily="34" charset="-122"/>
                <a:cs typeface="Arial" pitchFamily="34" charset="0"/>
              </a:rPr>
              <a:t>RAID10</a:t>
            </a:r>
            <a:r>
              <a:rPr lang="zh-CN" altLang="en-US" sz="1596" kern="0" dirty="0">
                <a:solidFill>
                  <a:srgbClr val="000000"/>
                </a:solidFill>
                <a:ea typeface="微软雅黑" pitchFamily="34" charset="-122"/>
                <a:cs typeface="Arial" pitchFamily="34" charset="0"/>
              </a:rPr>
              <a:t>，</a:t>
            </a:r>
            <a:r>
              <a:rPr lang="en-US" altLang="zh-CN" sz="1596" kern="0" dirty="0">
                <a:solidFill>
                  <a:srgbClr val="000000"/>
                </a:solidFill>
                <a:ea typeface="微软雅黑" pitchFamily="34" charset="-122"/>
                <a:cs typeface="Arial" pitchFamily="34" charset="0"/>
              </a:rPr>
              <a:t> 3</a:t>
            </a:r>
            <a:r>
              <a:rPr lang="zh-CN" altLang="en-US" sz="1596" kern="0" dirty="0">
                <a:solidFill>
                  <a:srgbClr val="000000"/>
                </a:solidFill>
                <a:ea typeface="微软雅黑" pitchFamily="34" charset="-122"/>
                <a:cs typeface="Arial" pitchFamily="34" charset="0"/>
              </a:rPr>
              <a:t>份拷贝</a:t>
            </a:r>
            <a:r>
              <a:rPr lang="en-US" altLang="zh-CN" sz="1596" kern="0" dirty="0">
                <a:solidFill>
                  <a:srgbClr val="000000"/>
                </a:solidFill>
                <a:ea typeface="微软雅黑" pitchFamily="34" charset="-122"/>
                <a:cs typeface="Arial" pitchFamily="34" charset="0"/>
              </a:rPr>
              <a:t>,…</a:t>
            </a:r>
          </a:p>
          <a:p>
            <a:pPr marL="391510" indent="-375851" defTabSz="827171">
              <a:buFont typeface="+mj-lt"/>
              <a:buAutoNum type="arabicPeriod"/>
              <a:defRPr/>
            </a:pPr>
            <a:r>
              <a:rPr lang="zh-CN" altLang="en-US" sz="1596" kern="0" dirty="0">
                <a:solidFill>
                  <a:srgbClr val="000000"/>
                </a:solidFill>
                <a:ea typeface="微软雅黑" pitchFamily="34" charset="-122"/>
                <a:cs typeface="Arial" pitchFamily="34" charset="0"/>
              </a:rPr>
              <a:t>存储快照</a:t>
            </a:r>
            <a:endParaRPr lang="en-US" altLang="zh-CN" sz="1596" kern="0" dirty="0">
              <a:solidFill>
                <a:srgbClr val="000000"/>
              </a:solidFill>
              <a:ea typeface="微软雅黑" pitchFamily="34" charset="-122"/>
              <a:cs typeface="Arial" pitchFamily="34" charset="0"/>
            </a:endParaRPr>
          </a:p>
          <a:p>
            <a:pPr marL="391510" indent="-375851" defTabSz="827171">
              <a:buFont typeface="+mj-lt"/>
              <a:buAutoNum type="arabicPeriod"/>
              <a:defRPr/>
            </a:pPr>
            <a:r>
              <a:rPr lang="zh-CN" altLang="en-US" sz="1596" kern="0" dirty="0">
                <a:solidFill>
                  <a:sysClr val="windowText" lastClr="000000"/>
                </a:solidFill>
                <a:ea typeface="微软雅黑" pitchFamily="34" charset="-122"/>
                <a:cs typeface="Arial" pitchFamily="34" charset="0"/>
              </a:rPr>
              <a:t>存储瘦分配</a:t>
            </a:r>
            <a:endParaRPr lang="en-US" altLang="zh-CN" sz="1596" kern="0" dirty="0">
              <a:solidFill>
                <a:srgbClr val="000000"/>
              </a:solidFill>
              <a:ea typeface="微软雅黑" pitchFamily="34" charset="-122"/>
              <a:cs typeface="Arial" pitchFamily="34" charset="0"/>
            </a:endParaRPr>
          </a:p>
          <a:p>
            <a:pPr marL="391510" indent="-375851" defTabSz="827171">
              <a:buFont typeface="+mj-lt"/>
              <a:buAutoNum type="arabicPeriod"/>
              <a:defRPr/>
            </a:pPr>
            <a:r>
              <a:rPr lang="zh-CN" altLang="en-US" sz="1596" kern="0" dirty="0">
                <a:solidFill>
                  <a:srgbClr val="000000"/>
                </a:solidFill>
                <a:ea typeface="微软雅黑" pitchFamily="34" charset="-122"/>
                <a:cs typeface="Arial" pitchFamily="34" charset="0"/>
              </a:rPr>
              <a:t>存储链接克隆</a:t>
            </a:r>
            <a:endParaRPr lang="en-US" altLang="zh-CN" sz="1596" kern="0" dirty="0">
              <a:solidFill>
                <a:srgbClr val="000000"/>
              </a:solidFill>
              <a:ea typeface="微软雅黑" pitchFamily="34" charset="-122"/>
              <a:cs typeface="Arial" pitchFamily="34" charset="0"/>
            </a:endParaRPr>
          </a:p>
          <a:p>
            <a:pPr marL="391510" indent="-375851" defTabSz="827171">
              <a:buFont typeface="+mj-lt"/>
              <a:buAutoNum type="arabicPeriod"/>
              <a:defRPr/>
            </a:pPr>
            <a:r>
              <a:rPr lang="zh-CN" altLang="en-US" sz="1596" kern="0" dirty="0">
                <a:solidFill>
                  <a:srgbClr val="000000"/>
                </a:solidFill>
                <a:ea typeface="微软雅黑" pitchFamily="34" charset="-122"/>
                <a:cs typeface="Arial" pitchFamily="34" charset="0"/>
              </a:rPr>
              <a:t>存储</a:t>
            </a:r>
            <a:r>
              <a:rPr lang="en-US" altLang="zh-CN" sz="1596" kern="0" dirty="0">
                <a:solidFill>
                  <a:srgbClr val="000000"/>
                </a:solidFill>
                <a:ea typeface="微软雅黑" pitchFamily="34" charset="-122"/>
                <a:cs typeface="Arial" pitchFamily="34" charset="0"/>
              </a:rPr>
              <a:t>SSD Cache</a:t>
            </a:r>
            <a:r>
              <a:rPr lang="zh-CN" altLang="en-US" sz="1596" kern="0" dirty="0">
                <a:solidFill>
                  <a:sysClr val="windowText" lastClr="000000"/>
                </a:solidFill>
                <a:ea typeface="微软雅黑" pitchFamily="34" charset="-122"/>
                <a:cs typeface="Arial" pitchFamily="34" charset="0"/>
              </a:rPr>
              <a:t>和</a:t>
            </a:r>
            <a:r>
              <a:rPr lang="zh-CN" altLang="en-US" sz="1596" kern="0" dirty="0">
                <a:solidFill>
                  <a:srgbClr val="000000"/>
                </a:solidFill>
                <a:ea typeface="微软雅黑" pitchFamily="34" charset="-122"/>
                <a:cs typeface="Arial" pitchFamily="34" charset="0"/>
              </a:rPr>
              <a:t>存储自动分级</a:t>
            </a:r>
            <a:endParaRPr lang="en-US" altLang="zh-CN" sz="1596" kern="0" dirty="0">
              <a:solidFill>
                <a:srgbClr val="000000"/>
              </a:solidFill>
              <a:ea typeface="微软雅黑" pitchFamily="34" charset="-122"/>
              <a:cs typeface="Arial" pitchFamily="34" charset="0"/>
            </a:endParaRPr>
          </a:p>
          <a:p>
            <a:pPr marL="391510" indent="-375851" defTabSz="827171">
              <a:buFont typeface="+mj-lt"/>
              <a:buAutoNum type="arabicPeriod"/>
              <a:defRPr/>
            </a:pPr>
            <a:r>
              <a:rPr lang="en-US" altLang="zh-CN" sz="1596" kern="0" dirty="0">
                <a:solidFill>
                  <a:sysClr val="windowText" lastClr="000000"/>
                </a:solidFill>
                <a:ea typeface="微软雅黑" pitchFamily="34" charset="-122"/>
                <a:cs typeface="Arial" pitchFamily="34" charset="0"/>
              </a:rPr>
              <a:t>Erasure Code</a:t>
            </a:r>
          </a:p>
          <a:p>
            <a:pPr marL="391510" indent="-375851" defTabSz="827171">
              <a:buFont typeface="+mj-lt"/>
              <a:buAutoNum type="arabicPeriod"/>
              <a:defRPr/>
            </a:pPr>
            <a:r>
              <a:rPr lang="zh-CN" altLang="en-US" sz="1596" kern="0" dirty="0">
                <a:solidFill>
                  <a:srgbClr val="000000"/>
                </a:solidFill>
                <a:ea typeface="微软雅黑" pitchFamily="34" charset="-122"/>
                <a:cs typeface="Arial" pitchFamily="34" charset="0"/>
              </a:rPr>
              <a:t>压缩、重删</a:t>
            </a:r>
            <a:endParaRPr lang="en-US" altLang="zh-CN" sz="1596" kern="0" dirty="0">
              <a:solidFill>
                <a:srgbClr val="000000"/>
              </a:solidFill>
              <a:ea typeface="微软雅黑" pitchFamily="34" charset="-122"/>
              <a:cs typeface="Arial" pitchFamily="34" charset="0"/>
            </a:endParaRPr>
          </a:p>
          <a:p>
            <a:pPr marL="391510" indent="-375851" defTabSz="827171">
              <a:buFont typeface="+mj-lt"/>
              <a:buAutoNum type="arabicPeriod"/>
              <a:defRPr/>
            </a:pPr>
            <a:r>
              <a:rPr lang="zh-CN" altLang="en-US" sz="1596" kern="0" dirty="0">
                <a:solidFill>
                  <a:sysClr val="windowText" lastClr="000000"/>
                </a:solidFill>
                <a:ea typeface="微软雅黑" pitchFamily="34" charset="-122"/>
                <a:cs typeface="Arial" pitchFamily="34" charset="0"/>
              </a:rPr>
              <a:t>灵活的软件定义策略</a:t>
            </a:r>
            <a:endParaRPr lang="en-US" altLang="zh-CN" sz="1596" kern="0" dirty="0">
              <a:solidFill>
                <a:srgbClr val="000000"/>
              </a:solidFill>
              <a:ea typeface="微软雅黑" pitchFamily="34" charset="-122"/>
              <a:cs typeface="Arial" pitchFamily="34" charset="0"/>
            </a:endParaRPr>
          </a:p>
        </p:txBody>
      </p:sp>
      <p:sp>
        <p:nvSpPr>
          <p:cNvPr id="62" name="Content Placeholder 3"/>
          <p:cNvSpPr txBox="1">
            <a:spLocks/>
          </p:cNvSpPr>
          <p:nvPr/>
        </p:nvSpPr>
        <p:spPr bwMode="auto">
          <a:xfrm>
            <a:off x="5073337" y="817416"/>
            <a:ext cx="3488429" cy="218008"/>
          </a:xfrm>
          <a:prstGeom prst="rect">
            <a:avLst/>
          </a:prstGeom>
          <a:noFill/>
          <a:ln>
            <a:noFill/>
          </a:ln>
          <a:extLst/>
        </p:spPr>
        <p:txBody>
          <a:bodyPr vert="horz" wrap="square" lIns="39460" tIns="0" rIns="39460" bIns="0" numCol="1" anchor="t" anchorCtr="0" compatLnSpc="1">
            <a:prstTxWarp prst="textNoShape">
              <a:avLst/>
            </a:prstTxWarp>
            <a:spAutoFit/>
          </a:bodyPr>
          <a:lstStyle/>
          <a:p>
            <a:pPr algn="ctr">
              <a:lnSpc>
                <a:spcPts val="1710"/>
              </a:lnSpc>
            </a:pPr>
            <a:r>
              <a:rPr lang="zh-CN" altLang="en-US" sz="1796" dirty="0">
                <a:solidFill>
                  <a:srgbClr val="FF0000"/>
                </a:solidFill>
                <a:ea typeface="微软雅黑" pitchFamily="34" charset="-122"/>
                <a:cs typeface="Arial" pitchFamily="34" charset="0"/>
              </a:rPr>
              <a:t>关键特性</a:t>
            </a:r>
            <a:endParaRPr lang="en-US" altLang="zh-CN" sz="1796" dirty="0">
              <a:solidFill>
                <a:srgbClr val="FF0000"/>
              </a:solidFill>
              <a:ea typeface="微软雅黑" pitchFamily="34" charset="-122"/>
              <a:cs typeface="Arial" pitchFamily="34" charset="0"/>
            </a:endParaRPr>
          </a:p>
        </p:txBody>
      </p:sp>
      <p:sp>
        <p:nvSpPr>
          <p:cNvPr id="63" name="矩形 62"/>
          <p:cNvSpPr/>
          <p:nvPr/>
        </p:nvSpPr>
        <p:spPr>
          <a:xfrm>
            <a:off x="135592" y="4695326"/>
            <a:ext cx="8900904" cy="671175"/>
          </a:xfrm>
          <a:prstGeom prst="rect">
            <a:avLst/>
          </a:prstGeom>
          <a:ln w="15875">
            <a:solidFill>
              <a:srgbClr val="FF0000"/>
            </a:solidFill>
          </a:ln>
        </p:spPr>
        <p:txBody>
          <a:bodyPr wrap="square" lIns="78137" tIns="39067" rIns="78137" bIns="39067">
            <a:spAutoFit/>
          </a:bodyPr>
          <a:lstStyle/>
          <a:p>
            <a:pPr>
              <a:buFont typeface="Wingdings" pitchFamily="2" charset="2"/>
              <a:buChar char="l"/>
              <a:defRPr sz="1800" b="0" i="0" u="none" strike="noStrike" kern="0" cap="none" spc="0" baseline="0">
                <a:solidFill>
                  <a:srgbClr val="000000"/>
                </a:solidFill>
                <a:uFillTx/>
              </a:defRPr>
            </a:pPr>
            <a:r>
              <a:rPr lang="zh-CN" altLang="en-US" sz="1283" kern="0" dirty="0">
                <a:solidFill>
                  <a:srgbClr val="000000"/>
                </a:solidFill>
                <a:latin typeface="微软雅黑" pitchFamily="34" charset="-122"/>
                <a:ea typeface="微软雅黑" pitchFamily="34" charset="-122"/>
              </a:rPr>
              <a:t>单一应用程序实例的</a:t>
            </a:r>
            <a:r>
              <a:rPr lang="en-US" altLang="zh-CN" sz="1283" kern="0" dirty="0">
                <a:solidFill>
                  <a:srgbClr val="000000"/>
                </a:solidFill>
                <a:latin typeface="微软雅黑" pitchFamily="34" charset="-122"/>
                <a:ea typeface="微软雅黑" pitchFamily="34" charset="-122"/>
              </a:rPr>
              <a:t>IOPS</a:t>
            </a:r>
            <a:r>
              <a:rPr lang="zh-CN" altLang="en-US" sz="1283" kern="0" dirty="0">
                <a:solidFill>
                  <a:srgbClr val="000000"/>
                </a:solidFill>
                <a:latin typeface="微软雅黑" pitchFamily="34" charset="-122"/>
                <a:ea typeface="微软雅黑" pitchFamily="34" charset="-122"/>
              </a:rPr>
              <a:t>由于大容量分布式缓存加速</a:t>
            </a:r>
            <a:r>
              <a:rPr lang="en-US" altLang="zh-CN" sz="1283" kern="0" dirty="0">
                <a:solidFill>
                  <a:srgbClr val="000000"/>
                </a:solidFill>
                <a:latin typeface="微软雅黑" pitchFamily="34" charset="-122"/>
                <a:ea typeface="微软雅黑" pitchFamily="34" charset="-122"/>
              </a:rPr>
              <a:t>2x – 3x</a:t>
            </a:r>
          </a:p>
          <a:p>
            <a:pPr>
              <a:buFont typeface="Wingdings" pitchFamily="2" charset="2"/>
              <a:buChar char="l"/>
              <a:defRPr sz="1800" b="0" i="0" u="none" strike="noStrike" kern="0" cap="none" spc="0" baseline="0">
                <a:solidFill>
                  <a:srgbClr val="000000"/>
                </a:solidFill>
                <a:uFillTx/>
              </a:defRPr>
            </a:pPr>
            <a:r>
              <a:rPr lang="zh-CN" altLang="en-US" sz="1283" kern="0" dirty="0">
                <a:solidFill>
                  <a:srgbClr val="000000"/>
                </a:solidFill>
                <a:latin typeface="微软雅黑" pitchFamily="34" charset="-122"/>
                <a:ea typeface="微软雅黑" pitchFamily="34" charset="-122"/>
              </a:rPr>
              <a:t>单一应用程序实例又由于使用并行</a:t>
            </a:r>
            <a:r>
              <a:rPr lang="en-US" altLang="zh-CN" sz="1283" kern="0" dirty="0">
                <a:solidFill>
                  <a:srgbClr val="000000"/>
                </a:solidFill>
                <a:latin typeface="微软雅黑" pitchFamily="34" charset="-122"/>
                <a:ea typeface="微软雅黑" pitchFamily="34" charset="-122"/>
              </a:rPr>
              <a:t>IO</a:t>
            </a:r>
            <a:r>
              <a:rPr lang="zh-CN" altLang="en-US" sz="1283" kern="0" dirty="0">
                <a:solidFill>
                  <a:srgbClr val="000000"/>
                </a:solidFill>
                <a:latin typeface="微软雅黑" pitchFamily="34" charset="-122"/>
                <a:ea typeface="微软雅黑" pitchFamily="34" charset="-122"/>
              </a:rPr>
              <a:t>处理而提升至</a:t>
            </a:r>
            <a:r>
              <a:rPr lang="en-US" altLang="zh-CN" sz="1283" kern="0" dirty="0">
                <a:solidFill>
                  <a:srgbClr val="000000"/>
                </a:solidFill>
                <a:latin typeface="微软雅黑" pitchFamily="34" charset="-122"/>
                <a:ea typeface="微软雅黑" pitchFamily="34" charset="-122"/>
              </a:rPr>
              <a:t>6x MBPS</a:t>
            </a:r>
          </a:p>
          <a:p>
            <a:pPr>
              <a:buFont typeface="Wingdings" pitchFamily="2" charset="2"/>
              <a:buChar char="l"/>
              <a:defRPr sz="1800" b="0" i="0" u="none" strike="noStrike" kern="0" cap="none" spc="0" baseline="0">
                <a:solidFill>
                  <a:srgbClr val="000000"/>
                </a:solidFill>
                <a:uFillTx/>
              </a:defRPr>
            </a:pPr>
            <a:r>
              <a:rPr lang="zh-CN" altLang="en-US" sz="1283" kern="0" dirty="0">
                <a:solidFill>
                  <a:srgbClr val="000000"/>
                </a:solidFill>
                <a:latin typeface="微软雅黑" pitchFamily="34" charset="-122"/>
                <a:ea typeface="微软雅黑" pitchFamily="34" charset="-122"/>
              </a:rPr>
              <a:t>计算和存储之间</a:t>
            </a:r>
            <a:r>
              <a:rPr lang="en-US" altLang="zh-CN" sz="1283" kern="0" dirty="0">
                <a:solidFill>
                  <a:srgbClr val="000000"/>
                </a:solidFill>
                <a:latin typeface="微软雅黑" pitchFamily="34" charset="-122"/>
                <a:ea typeface="微软雅黑" pitchFamily="34" charset="-122"/>
              </a:rPr>
              <a:t>IO</a:t>
            </a:r>
            <a:r>
              <a:rPr lang="zh-CN" altLang="en-US" sz="1283" kern="0" dirty="0">
                <a:solidFill>
                  <a:srgbClr val="000000"/>
                </a:solidFill>
                <a:latin typeface="微软雅黑" pitchFamily="34" charset="-122"/>
                <a:ea typeface="微软雅黑" pitchFamily="34" charset="-122"/>
              </a:rPr>
              <a:t>延迟缩短</a:t>
            </a:r>
            <a:r>
              <a:rPr lang="en-US" altLang="zh-CN" sz="1283" kern="0" dirty="0">
                <a:solidFill>
                  <a:srgbClr val="000000"/>
                </a:solidFill>
                <a:latin typeface="微软雅黑" pitchFamily="34" charset="-122"/>
                <a:ea typeface="微软雅黑" pitchFamily="34" charset="-122"/>
              </a:rPr>
              <a:t>2x-5x, </a:t>
            </a:r>
            <a:r>
              <a:rPr lang="zh-CN" altLang="en-US" sz="1283" kern="0" dirty="0">
                <a:solidFill>
                  <a:srgbClr val="000000"/>
                </a:solidFill>
                <a:latin typeface="微软雅黑" pitchFamily="34" charset="-122"/>
                <a:ea typeface="微软雅黑" pitchFamily="34" charset="-122"/>
              </a:rPr>
              <a:t>峰值</a:t>
            </a:r>
            <a:r>
              <a:rPr lang="en-US" altLang="zh-CN" sz="1283" kern="0" dirty="0">
                <a:solidFill>
                  <a:srgbClr val="000000"/>
                </a:solidFill>
                <a:latin typeface="微软雅黑" pitchFamily="34" charset="-122"/>
                <a:ea typeface="微软雅黑" pitchFamily="34" charset="-122"/>
              </a:rPr>
              <a:t>IO</a:t>
            </a:r>
            <a:r>
              <a:rPr lang="zh-CN" altLang="en-US" sz="1283" kern="0" dirty="0">
                <a:solidFill>
                  <a:srgbClr val="000000"/>
                </a:solidFill>
                <a:latin typeface="微软雅黑" pitchFamily="34" charset="-122"/>
                <a:ea typeface="微软雅黑" pitchFamily="34" charset="-122"/>
              </a:rPr>
              <a:t>带宽提升</a:t>
            </a:r>
            <a:r>
              <a:rPr lang="en-US" altLang="zh-CN" sz="1283" kern="0" dirty="0">
                <a:solidFill>
                  <a:srgbClr val="000000"/>
                </a:solidFill>
                <a:latin typeface="微软雅黑" pitchFamily="34" charset="-122"/>
                <a:ea typeface="微软雅黑" pitchFamily="34" charset="-122"/>
              </a:rPr>
              <a:t>10</a:t>
            </a:r>
            <a:r>
              <a:rPr lang="zh-CN" altLang="en-US" sz="1283" kern="0" dirty="0">
                <a:solidFill>
                  <a:srgbClr val="000000"/>
                </a:solidFill>
                <a:latin typeface="微软雅黑" pitchFamily="34" charset="-122"/>
                <a:ea typeface="微软雅黑" pitchFamily="34" charset="-122"/>
              </a:rPr>
              <a:t>倍</a:t>
            </a:r>
            <a:endParaRPr lang="en-US" altLang="zh-CN" sz="1283" kern="0" dirty="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15943677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网络资源池整体设计</a:t>
            </a:r>
            <a:endParaRPr lang="zh-CN" altLang="en-US" dirty="0"/>
          </a:p>
        </p:txBody>
      </p:sp>
      <p:cxnSp>
        <p:nvCxnSpPr>
          <p:cNvPr id="4" name="AutoShape 24"/>
          <p:cNvCxnSpPr>
            <a:cxnSpLocks noChangeShapeType="1"/>
          </p:cNvCxnSpPr>
          <p:nvPr/>
        </p:nvCxnSpPr>
        <p:spPr bwMode="auto">
          <a:xfrm rot="5400000" flipH="1" flipV="1">
            <a:off x="1982523" y="1325523"/>
            <a:ext cx="716739" cy="9525"/>
          </a:xfrm>
          <a:prstGeom prst="straightConnector1">
            <a:avLst/>
          </a:prstGeom>
          <a:noFill/>
          <a:ln w="53975">
            <a:solidFill>
              <a:schemeClr val="tx1"/>
            </a:solidFill>
            <a:round/>
            <a:headEnd/>
            <a:tailEnd/>
          </a:ln>
        </p:spPr>
      </p:cxnSp>
      <p:cxnSp>
        <p:nvCxnSpPr>
          <p:cNvPr id="5" name="AutoShape 24"/>
          <p:cNvCxnSpPr>
            <a:cxnSpLocks noChangeShapeType="1"/>
          </p:cNvCxnSpPr>
          <p:nvPr/>
        </p:nvCxnSpPr>
        <p:spPr bwMode="auto">
          <a:xfrm rot="5400000" flipH="1" flipV="1">
            <a:off x="3276538" y="1290800"/>
            <a:ext cx="790947" cy="4763"/>
          </a:xfrm>
          <a:prstGeom prst="straightConnector1">
            <a:avLst/>
          </a:prstGeom>
          <a:noFill/>
          <a:ln w="53975">
            <a:solidFill>
              <a:schemeClr val="tx1"/>
            </a:solidFill>
            <a:round/>
            <a:headEnd/>
            <a:tailEnd/>
          </a:ln>
        </p:spPr>
      </p:cxnSp>
      <p:grpSp>
        <p:nvGrpSpPr>
          <p:cNvPr id="6" name="Group 2"/>
          <p:cNvGrpSpPr>
            <a:grpSpLocks/>
          </p:cNvGrpSpPr>
          <p:nvPr/>
        </p:nvGrpSpPr>
        <p:grpSpPr bwMode="auto">
          <a:xfrm>
            <a:off x="735929" y="3122132"/>
            <a:ext cx="1657350" cy="738458"/>
            <a:chOff x="4263" y="2364"/>
            <a:chExt cx="930" cy="1043"/>
          </a:xfrm>
        </p:grpSpPr>
        <p:grpSp>
          <p:nvGrpSpPr>
            <p:cNvPr id="7" name="Group 3"/>
            <p:cNvGrpSpPr>
              <a:grpSpLocks/>
            </p:cNvGrpSpPr>
            <p:nvPr/>
          </p:nvGrpSpPr>
          <p:grpSpPr bwMode="auto">
            <a:xfrm>
              <a:off x="4263" y="2387"/>
              <a:ext cx="903" cy="1018"/>
              <a:chOff x="1383" y="460"/>
              <a:chExt cx="744" cy="924"/>
            </a:xfrm>
          </p:grpSpPr>
          <p:pic>
            <p:nvPicPr>
              <p:cNvPr id="9" name="Picture 4" descr="中继器"/>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83" y="550"/>
                <a:ext cx="743" cy="834"/>
              </a:xfrm>
              <a:prstGeom prst="rect">
                <a:avLst/>
              </a:prstGeom>
              <a:noFill/>
              <a:ln w="9525">
                <a:noFill/>
                <a:miter lim="800000"/>
                <a:headEnd/>
                <a:tailEnd/>
              </a:ln>
            </p:spPr>
          </p:pic>
          <p:pic>
            <p:nvPicPr>
              <p:cNvPr id="10" name="Picture 5" descr="通用交换机"/>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83" y="460"/>
                <a:ext cx="744" cy="539"/>
              </a:xfrm>
              <a:prstGeom prst="rect">
                <a:avLst/>
              </a:prstGeom>
              <a:noFill/>
              <a:ln w="9525">
                <a:noFill/>
                <a:miter lim="800000"/>
                <a:headEnd/>
                <a:tailEnd/>
              </a:ln>
            </p:spPr>
          </p:pic>
        </p:grpSp>
        <p:sp>
          <p:nvSpPr>
            <p:cNvPr id="8" name="Freeform 6"/>
            <p:cNvSpPr>
              <a:spLocks/>
            </p:cNvSpPr>
            <p:nvPr/>
          </p:nvSpPr>
          <p:spPr bwMode="auto">
            <a:xfrm>
              <a:off x="4263" y="2364"/>
              <a:ext cx="930" cy="1043"/>
            </a:xfrm>
            <a:custGeom>
              <a:avLst/>
              <a:gdLst>
                <a:gd name="T0" fmla="*/ 0 w 952"/>
                <a:gd name="T1" fmla="*/ 240 h 1066"/>
                <a:gd name="T2" fmla="*/ 454 w 952"/>
                <a:gd name="T3" fmla="*/ 0 h 1066"/>
                <a:gd name="T4" fmla="*/ 909 w 952"/>
                <a:gd name="T5" fmla="*/ 240 h 1066"/>
                <a:gd name="T6" fmla="*/ 909 w 952"/>
                <a:gd name="T7" fmla="*/ 782 h 1066"/>
                <a:gd name="T8" fmla="*/ 433 w 952"/>
                <a:gd name="T9" fmla="*/ 1020 h 1066"/>
                <a:gd name="T10" fmla="*/ 0 w 952"/>
                <a:gd name="T11" fmla="*/ 782 h 1066"/>
                <a:gd name="T12" fmla="*/ 0 w 952"/>
                <a:gd name="T13" fmla="*/ 240 h 1066"/>
                <a:gd name="T14" fmla="*/ 0 60000 65536"/>
                <a:gd name="T15" fmla="*/ 0 60000 65536"/>
                <a:gd name="T16" fmla="*/ 0 60000 65536"/>
                <a:gd name="T17" fmla="*/ 0 60000 65536"/>
                <a:gd name="T18" fmla="*/ 0 60000 65536"/>
                <a:gd name="T19" fmla="*/ 0 60000 65536"/>
                <a:gd name="T20" fmla="*/ 0 60000 65536"/>
                <a:gd name="T21" fmla="*/ 0 w 952"/>
                <a:gd name="T22" fmla="*/ 0 h 1066"/>
                <a:gd name="T23" fmla="*/ 952 w 952"/>
                <a:gd name="T24" fmla="*/ 1066 h 1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2" h="1066">
                  <a:moveTo>
                    <a:pt x="0" y="250"/>
                  </a:moveTo>
                  <a:lnTo>
                    <a:pt x="476" y="0"/>
                  </a:lnTo>
                  <a:lnTo>
                    <a:pt x="952" y="250"/>
                  </a:lnTo>
                  <a:lnTo>
                    <a:pt x="952" y="817"/>
                  </a:lnTo>
                  <a:lnTo>
                    <a:pt x="453" y="1066"/>
                  </a:lnTo>
                  <a:lnTo>
                    <a:pt x="0" y="817"/>
                  </a:lnTo>
                  <a:lnTo>
                    <a:pt x="0" y="250"/>
                  </a:lnTo>
                  <a:close/>
                </a:path>
              </a:pathLst>
            </a:custGeom>
            <a:solidFill>
              <a:schemeClr val="bg1">
                <a:alpha val="10196"/>
              </a:schemeClr>
            </a:solidFill>
            <a:ln w="28575">
              <a:solidFill>
                <a:srgbClr val="C0C0C0"/>
              </a:solidFill>
              <a:round/>
              <a:headEnd/>
              <a:tailEnd/>
            </a:ln>
          </p:spPr>
          <p:txBody>
            <a:bodyPr/>
            <a:lstStyle/>
            <a:p>
              <a:pPr algn="ctr"/>
              <a:endParaRPr lang="zh-CN" altLang="en-US">
                <a:latin typeface="微软雅黑" pitchFamily="34" charset="-122"/>
                <a:ea typeface="微软雅黑" pitchFamily="34" charset="-122"/>
              </a:endParaRPr>
            </a:p>
          </p:txBody>
        </p:sp>
      </p:grpSp>
      <p:sp>
        <p:nvSpPr>
          <p:cNvPr id="11" name="Line 7"/>
          <p:cNvSpPr>
            <a:spLocks noChangeShapeType="1"/>
          </p:cNvSpPr>
          <p:nvPr/>
        </p:nvSpPr>
        <p:spPr bwMode="auto">
          <a:xfrm>
            <a:off x="1169317" y="3451542"/>
            <a:ext cx="863600" cy="0"/>
          </a:xfrm>
          <a:prstGeom prst="line">
            <a:avLst/>
          </a:prstGeom>
          <a:noFill/>
          <a:ln w="38100">
            <a:solidFill>
              <a:srgbClr val="FF6600"/>
            </a:solidFill>
            <a:round/>
            <a:headEnd/>
            <a:tailEnd/>
          </a:ln>
        </p:spPr>
        <p:txBody>
          <a:bodyPr/>
          <a:lstStyle/>
          <a:p>
            <a:endParaRPr lang="zh-CN" altLang="en-US">
              <a:latin typeface="微软雅黑" pitchFamily="34" charset="-122"/>
              <a:ea typeface="微软雅黑" pitchFamily="34" charset="-122"/>
            </a:endParaRPr>
          </a:p>
        </p:txBody>
      </p:sp>
      <p:grpSp>
        <p:nvGrpSpPr>
          <p:cNvPr id="12" name="Group 8"/>
          <p:cNvGrpSpPr>
            <a:grpSpLocks/>
          </p:cNvGrpSpPr>
          <p:nvPr/>
        </p:nvGrpSpPr>
        <p:grpSpPr bwMode="auto">
          <a:xfrm>
            <a:off x="3761704" y="3122132"/>
            <a:ext cx="1655763" cy="738458"/>
            <a:chOff x="4263" y="2364"/>
            <a:chExt cx="930" cy="1043"/>
          </a:xfrm>
        </p:grpSpPr>
        <p:grpSp>
          <p:nvGrpSpPr>
            <p:cNvPr id="13" name="Group 9"/>
            <p:cNvGrpSpPr>
              <a:grpSpLocks/>
            </p:cNvGrpSpPr>
            <p:nvPr/>
          </p:nvGrpSpPr>
          <p:grpSpPr bwMode="auto">
            <a:xfrm>
              <a:off x="4263" y="2387"/>
              <a:ext cx="903" cy="1018"/>
              <a:chOff x="1383" y="460"/>
              <a:chExt cx="744" cy="924"/>
            </a:xfrm>
          </p:grpSpPr>
          <p:pic>
            <p:nvPicPr>
              <p:cNvPr id="15" name="Picture 10" descr="中继器"/>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83" y="550"/>
                <a:ext cx="743" cy="834"/>
              </a:xfrm>
              <a:prstGeom prst="rect">
                <a:avLst/>
              </a:prstGeom>
              <a:noFill/>
              <a:ln w="9525">
                <a:noFill/>
                <a:miter lim="800000"/>
                <a:headEnd/>
                <a:tailEnd/>
              </a:ln>
            </p:spPr>
          </p:pic>
          <p:pic>
            <p:nvPicPr>
              <p:cNvPr id="16" name="Picture 11" descr="通用交换机"/>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83" y="460"/>
                <a:ext cx="744" cy="539"/>
              </a:xfrm>
              <a:prstGeom prst="rect">
                <a:avLst/>
              </a:prstGeom>
              <a:noFill/>
              <a:ln w="9525">
                <a:noFill/>
                <a:miter lim="800000"/>
                <a:headEnd/>
                <a:tailEnd/>
              </a:ln>
            </p:spPr>
          </p:pic>
        </p:grpSp>
        <p:sp>
          <p:nvSpPr>
            <p:cNvPr id="14" name="Freeform 12"/>
            <p:cNvSpPr>
              <a:spLocks/>
            </p:cNvSpPr>
            <p:nvPr/>
          </p:nvSpPr>
          <p:spPr bwMode="auto">
            <a:xfrm>
              <a:off x="4263" y="2364"/>
              <a:ext cx="930" cy="1043"/>
            </a:xfrm>
            <a:custGeom>
              <a:avLst/>
              <a:gdLst>
                <a:gd name="T0" fmla="*/ 0 w 952"/>
                <a:gd name="T1" fmla="*/ 240 h 1066"/>
                <a:gd name="T2" fmla="*/ 454 w 952"/>
                <a:gd name="T3" fmla="*/ 0 h 1066"/>
                <a:gd name="T4" fmla="*/ 909 w 952"/>
                <a:gd name="T5" fmla="*/ 240 h 1066"/>
                <a:gd name="T6" fmla="*/ 909 w 952"/>
                <a:gd name="T7" fmla="*/ 782 h 1066"/>
                <a:gd name="T8" fmla="*/ 433 w 952"/>
                <a:gd name="T9" fmla="*/ 1020 h 1066"/>
                <a:gd name="T10" fmla="*/ 0 w 952"/>
                <a:gd name="T11" fmla="*/ 782 h 1066"/>
                <a:gd name="T12" fmla="*/ 0 w 952"/>
                <a:gd name="T13" fmla="*/ 240 h 1066"/>
                <a:gd name="T14" fmla="*/ 0 60000 65536"/>
                <a:gd name="T15" fmla="*/ 0 60000 65536"/>
                <a:gd name="T16" fmla="*/ 0 60000 65536"/>
                <a:gd name="T17" fmla="*/ 0 60000 65536"/>
                <a:gd name="T18" fmla="*/ 0 60000 65536"/>
                <a:gd name="T19" fmla="*/ 0 60000 65536"/>
                <a:gd name="T20" fmla="*/ 0 60000 65536"/>
                <a:gd name="T21" fmla="*/ 0 w 952"/>
                <a:gd name="T22" fmla="*/ 0 h 1066"/>
                <a:gd name="T23" fmla="*/ 952 w 952"/>
                <a:gd name="T24" fmla="*/ 1066 h 1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2" h="1066">
                  <a:moveTo>
                    <a:pt x="0" y="250"/>
                  </a:moveTo>
                  <a:lnTo>
                    <a:pt x="476" y="0"/>
                  </a:lnTo>
                  <a:lnTo>
                    <a:pt x="952" y="250"/>
                  </a:lnTo>
                  <a:lnTo>
                    <a:pt x="952" y="817"/>
                  </a:lnTo>
                  <a:lnTo>
                    <a:pt x="453" y="1066"/>
                  </a:lnTo>
                  <a:lnTo>
                    <a:pt x="0" y="817"/>
                  </a:lnTo>
                  <a:lnTo>
                    <a:pt x="0" y="250"/>
                  </a:lnTo>
                  <a:close/>
                </a:path>
              </a:pathLst>
            </a:custGeom>
            <a:solidFill>
              <a:schemeClr val="bg1">
                <a:alpha val="10196"/>
              </a:schemeClr>
            </a:solidFill>
            <a:ln w="28575">
              <a:solidFill>
                <a:srgbClr val="C0C0C0"/>
              </a:solidFill>
              <a:round/>
              <a:headEnd/>
              <a:tailEnd/>
            </a:ln>
          </p:spPr>
          <p:txBody>
            <a:bodyPr/>
            <a:lstStyle/>
            <a:p>
              <a:pPr algn="ctr"/>
              <a:endParaRPr lang="zh-CN" altLang="en-US">
                <a:latin typeface="微软雅黑" pitchFamily="34" charset="-122"/>
                <a:ea typeface="微软雅黑" pitchFamily="34" charset="-122"/>
              </a:endParaRPr>
            </a:p>
          </p:txBody>
        </p:sp>
      </p:grpSp>
      <p:sp>
        <p:nvSpPr>
          <p:cNvPr id="17" name="Line 13"/>
          <p:cNvSpPr>
            <a:spLocks noChangeShapeType="1"/>
          </p:cNvSpPr>
          <p:nvPr/>
        </p:nvSpPr>
        <p:spPr bwMode="auto">
          <a:xfrm>
            <a:off x="4191917" y="3491361"/>
            <a:ext cx="900112" cy="0"/>
          </a:xfrm>
          <a:prstGeom prst="line">
            <a:avLst/>
          </a:prstGeom>
          <a:noFill/>
          <a:ln w="38100">
            <a:solidFill>
              <a:srgbClr val="FF6600"/>
            </a:solidFill>
            <a:round/>
            <a:headEnd/>
            <a:tailEnd/>
          </a:ln>
        </p:spPr>
        <p:txBody>
          <a:bodyPr/>
          <a:lstStyle/>
          <a:p>
            <a:endParaRPr lang="zh-CN" altLang="en-US">
              <a:latin typeface="微软雅黑" pitchFamily="34" charset="-122"/>
              <a:ea typeface="微软雅黑" pitchFamily="34" charset="-122"/>
            </a:endParaRPr>
          </a:p>
        </p:txBody>
      </p:sp>
      <p:grpSp>
        <p:nvGrpSpPr>
          <p:cNvPr id="18" name="Group 14"/>
          <p:cNvGrpSpPr>
            <a:grpSpLocks/>
          </p:cNvGrpSpPr>
          <p:nvPr/>
        </p:nvGrpSpPr>
        <p:grpSpPr bwMode="auto">
          <a:xfrm>
            <a:off x="2032918" y="1603587"/>
            <a:ext cx="1944687" cy="738458"/>
            <a:chOff x="4263" y="2364"/>
            <a:chExt cx="930" cy="1043"/>
          </a:xfrm>
        </p:grpSpPr>
        <p:grpSp>
          <p:nvGrpSpPr>
            <p:cNvPr id="19" name="Group 15"/>
            <p:cNvGrpSpPr>
              <a:grpSpLocks/>
            </p:cNvGrpSpPr>
            <p:nvPr/>
          </p:nvGrpSpPr>
          <p:grpSpPr bwMode="auto">
            <a:xfrm>
              <a:off x="4263" y="2387"/>
              <a:ext cx="903" cy="1018"/>
              <a:chOff x="1383" y="460"/>
              <a:chExt cx="744" cy="924"/>
            </a:xfrm>
          </p:grpSpPr>
          <p:pic>
            <p:nvPicPr>
              <p:cNvPr id="21" name="Picture 16" descr="中继器"/>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83" y="550"/>
                <a:ext cx="743" cy="834"/>
              </a:xfrm>
              <a:prstGeom prst="rect">
                <a:avLst/>
              </a:prstGeom>
              <a:noFill/>
              <a:ln w="9525">
                <a:noFill/>
                <a:miter lim="800000"/>
                <a:headEnd/>
                <a:tailEnd/>
              </a:ln>
            </p:spPr>
          </p:pic>
          <p:pic>
            <p:nvPicPr>
              <p:cNvPr id="22" name="Picture 17" descr="通用交换机"/>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83" y="460"/>
                <a:ext cx="744" cy="539"/>
              </a:xfrm>
              <a:prstGeom prst="rect">
                <a:avLst/>
              </a:prstGeom>
              <a:noFill/>
              <a:ln w="9525">
                <a:noFill/>
                <a:miter lim="800000"/>
                <a:headEnd/>
                <a:tailEnd/>
              </a:ln>
            </p:spPr>
          </p:pic>
        </p:grpSp>
        <p:sp>
          <p:nvSpPr>
            <p:cNvPr id="20" name="Freeform 18"/>
            <p:cNvSpPr>
              <a:spLocks/>
            </p:cNvSpPr>
            <p:nvPr/>
          </p:nvSpPr>
          <p:spPr bwMode="auto">
            <a:xfrm>
              <a:off x="4263" y="2364"/>
              <a:ext cx="930" cy="1043"/>
            </a:xfrm>
            <a:custGeom>
              <a:avLst/>
              <a:gdLst>
                <a:gd name="T0" fmla="*/ 0 w 952"/>
                <a:gd name="T1" fmla="*/ 240 h 1066"/>
                <a:gd name="T2" fmla="*/ 454 w 952"/>
                <a:gd name="T3" fmla="*/ 0 h 1066"/>
                <a:gd name="T4" fmla="*/ 909 w 952"/>
                <a:gd name="T5" fmla="*/ 240 h 1066"/>
                <a:gd name="T6" fmla="*/ 909 w 952"/>
                <a:gd name="T7" fmla="*/ 782 h 1066"/>
                <a:gd name="T8" fmla="*/ 433 w 952"/>
                <a:gd name="T9" fmla="*/ 1020 h 1066"/>
                <a:gd name="T10" fmla="*/ 0 w 952"/>
                <a:gd name="T11" fmla="*/ 782 h 1066"/>
                <a:gd name="T12" fmla="*/ 0 w 952"/>
                <a:gd name="T13" fmla="*/ 240 h 1066"/>
                <a:gd name="T14" fmla="*/ 0 60000 65536"/>
                <a:gd name="T15" fmla="*/ 0 60000 65536"/>
                <a:gd name="T16" fmla="*/ 0 60000 65536"/>
                <a:gd name="T17" fmla="*/ 0 60000 65536"/>
                <a:gd name="T18" fmla="*/ 0 60000 65536"/>
                <a:gd name="T19" fmla="*/ 0 60000 65536"/>
                <a:gd name="T20" fmla="*/ 0 60000 65536"/>
                <a:gd name="T21" fmla="*/ 0 w 952"/>
                <a:gd name="T22" fmla="*/ 0 h 1066"/>
                <a:gd name="T23" fmla="*/ 952 w 952"/>
                <a:gd name="T24" fmla="*/ 1066 h 1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2" h="1066">
                  <a:moveTo>
                    <a:pt x="0" y="250"/>
                  </a:moveTo>
                  <a:lnTo>
                    <a:pt x="476" y="0"/>
                  </a:lnTo>
                  <a:lnTo>
                    <a:pt x="952" y="250"/>
                  </a:lnTo>
                  <a:lnTo>
                    <a:pt x="952" y="817"/>
                  </a:lnTo>
                  <a:lnTo>
                    <a:pt x="453" y="1066"/>
                  </a:lnTo>
                  <a:lnTo>
                    <a:pt x="0" y="817"/>
                  </a:lnTo>
                  <a:lnTo>
                    <a:pt x="0" y="250"/>
                  </a:lnTo>
                  <a:close/>
                </a:path>
              </a:pathLst>
            </a:custGeom>
            <a:solidFill>
              <a:schemeClr val="bg1">
                <a:alpha val="10196"/>
              </a:schemeClr>
            </a:solidFill>
            <a:ln w="28575">
              <a:solidFill>
                <a:srgbClr val="C0C0C0"/>
              </a:solidFill>
              <a:round/>
              <a:headEnd/>
              <a:tailEnd/>
            </a:ln>
          </p:spPr>
          <p:txBody>
            <a:bodyPr/>
            <a:lstStyle/>
            <a:p>
              <a:pPr algn="ctr"/>
              <a:endParaRPr lang="zh-CN" altLang="en-US">
                <a:latin typeface="微软雅黑" pitchFamily="34" charset="-122"/>
                <a:ea typeface="微软雅黑" pitchFamily="34" charset="-122"/>
              </a:endParaRPr>
            </a:p>
          </p:txBody>
        </p:sp>
      </p:grpSp>
      <p:sp>
        <p:nvSpPr>
          <p:cNvPr id="23" name="Rectangle 20"/>
          <p:cNvSpPr>
            <a:spLocks noChangeArrowheads="1"/>
          </p:cNvSpPr>
          <p:nvPr/>
        </p:nvSpPr>
        <p:spPr bwMode="auto">
          <a:xfrm>
            <a:off x="3952204" y="1762862"/>
            <a:ext cx="1111250" cy="457917"/>
          </a:xfrm>
          <a:prstGeom prst="rect">
            <a:avLst/>
          </a:prstGeom>
          <a:noFill/>
          <a:ln w="9525">
            <a:noFill/>
            <a:miter lim="800000"/>
            <a:headEnd/>
            <a:tailEnd/>
          </a:ln>
        </p:spPr>
        <p:txBody>
          <a:bodyPr wrap="none" anchor="ctr"/>
          <a:lstStyle/>
          <a:p>
            <a:pPr algn="ctr">
              <a:defRPr/>
            </a:pPr>
            <a:r>
              <a:rPr lang="zh-CN" altLang="en-US" sz="1400" b="1" dirty="0">
                <a:latin typeface="微软雅黑" pitchFamily="34" charset="-122"/>
                <a:ea typeface="微软雅黑" pitchFamily="34" charset="-122"/>
              </a:rPr>
              <a:t>核心</a:t>
            </a:r>
            <a:r>
              <a:rPr lang="zh-CN" altLang="en-US" sz="1400" b="1" dirty="0" smtClean="0">
                <a:latin typeface="微软雅黑" pitchFamily="34" charset="-122"/>
                <a:ea typeface="微软雅黑" pitchFamily="34" charset="-122"/>
              </a:rPr>
              <a:t>层</a:t>
            </a:r>
            <a:endParaRPr lang="zh-CN" altLang="en-US" sz="1400" b="1" dirty="0">
              <a:latin typeface="微软雅黑" pitchFamily="34" charset="-122"/>
              <a:ea typeface="微软雅黑" pitchFamily="34" charset="-122"/>
            </a:endParaRPr>
          </a:p>
        </p:txBody>
      </p:sp>
      <p:pic>
        <p:nvPicPr>
          <p:cNvPr id="24" name="Picture 21" descr="中继器"/>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104355" y="1688656"/>
            <a:ext cx="461963" cy="597282"/>
          </a:xfrm>
          <a:prstGeom prst="rect">
            <a:avLst/>
          </a:prstGeom>
          <a:noFill/>
          <a:ln w="9525">
            <a:noFill/>
            <a:miter lim="800000"/>
            <a:headEnd/>
            <a:tailEnd/>
          </a:ln>
        </p:spPr>
      </p:pic>
      <p:cxnSp>
        <p:nvCxnSpPr>
          <p:cNvPr id="25" name="AutoShape 22"/>
          <p:cNvCxnSpPr>
            <a:cxnSpLocks noChangeShapeType="1"/>
          </p:cNvCxnSpPr>
          <p:nvPr/>
        </p:nvCxnSpPr>
        <p:spPr bwMode="auto">
          <a:xfrm flipH="1">
            <a:off x="1004217" y="2285938"/>
            <a:ext cx="2665412" cy="986420"/>
          </a:xfrm>
          <a:prstGeom prst="straightConnector1">
            <a:avLst/>
          </a:prstGeom>
          <a:noFill/>
          <a:ln w="28575">
            <a:solidFill>
              <a:srgbClr val="FF6600"/>
            </a:solidFill>
            <a:round/>
            <a:headEnd/>
            <a:tailEnd/>
          </a:ln>
        </p:spPr>
      </p:cxnSp>
      <p:cxnSp>
        <p:nvCxnSpPr>
          <p:cNvPr id="26" name="AutoShape 23"/>
          <p:cNvCxnSpPr>
            <a:cxnSpLocks noChangeShapeType="1"/>
          </p:cNvCxnSpPr>
          <p:nvPr/>
        </p:nvCxnSpPr>
        <p:spPr bwMode="auto">
          <a:xfrm flipH="1">
            <a:off x="2120229" y="2285938"/>
            <a:ext cx="215900" cy="1000900"/>
          </a:xfrm>
          <a:prstGeom prst="straightConnector1">
            <a:avLst/>
          </a:prstGeom>
          <a:noFill/>
          <a:ln w="28575">
            <a:solidFill>
              <a:srgbClr val="FF6600"/>
            </a:solidFill>
            <a:round/>
            <a:headEnd/>
            <a:tailEnd/>
          </a:ln>
        </p:spPr>
      </p:cxnSp>
      <p:cxnSp>
        <p:nvCxnSpPr>
          <p:cNvPr id="27" name="AutoShape 24"/>
          <p:cNvCxnSpPr>
            <a:cxnSpLocks noChangeShapeType="1"/>
          </p:cNvCxnSpPr>
          <p:nvPr/>
        </p:nvCxnSpPr>
        <p:spPr bwMode="auto">
          <a:xfrm flipH="1">
            <a:off x="1004217" y="2285938"/>
            <a:ext cx="1331912" cy="986420"/>
          </a:xfrm>
          <a:prstGeom prst="straightConnector1">
            <a:avLst/>
          </a:prstGeom>
          <a:noFill/>
          <a:ln w="28575">
            <a:solidFill>
              <a:srgbClr val="FF6600"/>
            </a:solidFill>
            <a:round/>
            <a:headEnd/>
            <a:tailEnd/>
          </a:ln>
        </p:spPr>
      </p:cxnSp>
      <p:cxnSp>
        <p:nvCxnSpPr>
          <p:cNvPr id="28" name="AutoShape 25"/>
          <p:cNvCxnSpPr>
            <a:cxnSpLocks noChangeShapeType="1"/>
          </p:cNvCxnSpPr>
          <p:nvPr/>
        </p:nvCxnSpPr>
        <p:spPr bwMode="auto">
          <a:xfrm flipH="1">
            <a:off x="2120229" y="2285938"/>
            <a:ext cx="1549400" cy="1000900"/>
          </a:xfrm>
          <a:prstGeom prst="straightConnector1">
            <a:avLst/>
          </a:prstGeom>
          <a:noFill/>
          <a:ln w="28575">
            <a:solidFill>
              <a:srgbClr val="FF6600"/>
            </a:solidFill>
            <a:round/>
            <a:headEnd/>
            <a:tailEnd/>
          </a:ln>
        </p:spPr>
      </p:cxnSp>
      <p:pic>
        <p:nvPicPr>
          <p:cNvPr id="29" name="Picture 26" descr="汇聚交换机"/>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2442" y="3294076"/>
            <a:ext cx="461962" cy="383709"/>
          </a:xfrm>
          <a:prstGeom prst="rect">
            <a:avLst/>
          </a:prstGeom>
          <a:noFill/>
          <a:ln w="9525">
            <a:noFill/>
            <a:miter lim="800000"/>
            <a:headEnd/>
            <a:tailEnd/>
          </a:ln>
        </p:spPr>
      </p:pic>
      <p:pic>
        <p:nvPicPr>
          <p:cNvPr id="30" name="Picture 27" descr="汇聚交换机"/>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888455" y="3286837"/>
            <a:ext cx="461963" cy="383709"/>
          </a:xfrm>
          <a:prstGeom prst="rect">
            <a:avLst/>
          </a:prstGeom>
          <a:noFill/>
          <a:ln w="9525">
            <a:noFill/>
            <a:miter lim="800000"/>
            <a:headEnd/>
            <a:tailEnd/>
          </a:ln>
        </p:spPr>
      </p:pic>
      <p:pic>
        <p:nvPicPr>
          <p:cNvPr id="31" name="Picture 28" descr="服务器类"/>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39104" y="4542940"/>
            <a:ext cx="311150" cy="508595"/>
          </a:xfrm>
          <a:prstGeom prst="rect">
            <a:avLst/>
          </a:prstGeom>
          <a:noFill/>
          <a:ln w="9525">
            <a:noFill/>
            <a:miter lim="800000"/>
            <a:headEnd/>
            <a:tailEnd/>
          </a:ln>
        </p:spPr>
      </p:pic>
      <p:pic>
        <p:nvPicPr>
          <p:cNvPr id="32" name="Picture 29" descr="服务器类"/>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178967" y="4542940"/>
            <a:ext cx="311150" cy="508595"/>
          </a:xfrm>
          <a:prstGeom prst="rect">
            <a:avLst/>
          </a:prstGeom>
          <a:noFill/>
          <a:ln w="9525">
            <a:noFill/>
            <a:miter lim="800000"/>
            <a:headEnd/>
            <a:tailEnd/>
          </a:ln>
        </p:spPr>
      </p:pic>
      <p:sp>
        <p:nvSpPr>
          <p:cNvPr id="33" name="Rectangle 30"/>
          <p:cNvSpPr>
            <a:spLocks noChangeArrowheads="1"/>
          </p:cNvSpPr>
          <p:nvPr/>
        </p:nvSpPr>
        <p:spPr bwMode="auto">
          <a:xfrm>
            <a:off x="2680617" y="3245209"/>
            <a:ext cx="863600" cy="655200"/>
          </a:xfrm>
          <a:prstGeom prst="rect">
            <a:avLst/>
          </a:prstGeom>
          <a:noFill/>
          <a:ln w="9525">
            <a:noFill/>
            <a:miter lim="800000"/>
            <a:headEnd/>
            <a:tailEnd/>
          </a:ln>
        </p:spPr>
        <p:txBody>
          <a:bodyPr wrap="none" anchor="ctr"/>
          <a:lstStyle/>
          <a:p>
            <a:pPr algn="ctr">
              <a:defRPr/>
            </a:pPr>
            <a:r>
              <a:rPr lang="zh-CN" altLang="en-US" sz="1400" b="1" dirty="0">
                <a:latin typeface="微软雅黑" pitchFamily="34" charset="-122"/>
                <a:ea typeface="微软雅黑" pitchFamily="34" charset="-122"/>
              </a:rPr>
              <a:t>接入</a:t>
            </a:r>
            <a:r>
              <a:rPr lang="zh-CN" altLang="en-US" sz="1400" b="1" dirty="0" smtClean="0">
                <a:latin typeface="微软雅黑" pitchFamily="34" charset="-122"/>
                <a:ea typeface="微软雅黑" pitchFamily="34" charset="-122"/>
              </a:rPr>
              <a:t>层</a:t>
            </a:r>
            <a:endParaRPr lang="en-US" altLang="zh-CN" sz="1400" b="1" dirty="0">
              <a:latin typeface="微软雅黑" pitchFamily="34" charset="-122"/>
              <a:ea typeface="微软雅黑" pitchFamily="34" charset="-122"/>
            </a:endParaRPr>
          </a:p>
        </p:txBody>
      </p:sp>
      <p:cxnSp>
        <p:nvCxnSpPr>
          <p:cNvPr id="34" name="AutoShape 31"/>
          <p:cNvCxnSpPr>
            <a:cxnSpLocks noChangeShapeType="1"/>
          </p:cNvCxnSpPr>
          <p:nvPr/>
        </p:nvCxnSpPr>
        <p:spPr bwMode="auto">
          <a:xfrm flipH="1">
            <a:off x="894679" y="3656066"/>
            <a:ext cx="109538" cy="886874"/>
          </a:xfrm>
          <a:prstGeom prst="straightConnector1">
            <a:avLst/>
          </a:prstGeom>
          <a:noFill/>
          <a:ln w="19050">
            <a:solidFill>
              <a:srgbClr val="0000CC"/>
            </a:solidFill>
            <a:round/>
            <a:headEnd/>
            <a:tailEnd/>
          </a:ln>
        </p:spPr>
      </p:cxnSp>
      <p:cxnSp>
        <p:nvCxnSpPr>
          <p:cNvPr id="35" name="AutoShape 32"/>
          <p:cNvCxnSpPr>
            <a:cxnSpLocks noChangeShapeType="1"/>
          </p:cNvCxnSpPr>
          <p:nvPr/>
        </p:nvCxnSpPr>
        <p:spPr bwMode="auto">
          <a:xfrm>
            <a:off x="2120230" y="3670546"/>
            <a:ext cx="214313" cy="872394"/>
          </a:xfrm>
          <a:prstGeom prst="straightConnector1">
            <a:avLst/>
          </a:prstGeom>
          <a:noFill/>
          <a:ln w="19050">
            <a:solidFill>
              <a:srgbClr val="0000CC"/>
            </a:solidFill>
            <a:round/>
            <a:headEnd/>
            <a:tailEnd/>
          </a:ln>
        </p:spPr>
      </p:cxnSp>
      <p:cxnSp>
        <p:nvCxnSpPr>
          <p:cNvPr id="36" name="AutoShape 33"/>
          <p:cNvCxnSpPr>
            <a:cxnSpLocks noChangeShapeType="1"/>
          </p:cNvCxnSpPr>
          <p:nvPr/>
        </p:nvCxnSpPr>
        <p:spPr bwMode="auto">
          <a:xfrm>
            <a:off x="1024855" y="3656066"/>
            <a:ext cx="1330325" cy="886874"/>
          </a:xfrm>
          <a:prstGeom prst="straightConnector1">
            <a:avLst/>
          </a:prstGeom>
          <a:noFill/>
          <a:ln w="19050">
            <a:solidFill>
              <a:srgbClr val="0000CC"/>
            </a:solidFill>
            <a:round/>
            <a:headEnd/>
            <a:tailEnd/>
          </a:ln>
        </p:spPr>
      </p:cxnSp>
      <p:cxnSp>
        <p:nvCxnSpPr>
          <p:cNvPr id="37" name="AutoShape 34"/>
          <p:cNvCxnSpPr>
            <a:cxnSpLocks noChangeShapeType="1"/>
          </p:cNvCxnSpPr>
          <p:nvPr/>
        </p:nvCxnSpPr>
        <p:spPr bwMode="auto">
          <a:xfrm flipH="1">
            <a:off x="894679" y="3670546"/>
            <a:ext cx="1225550" cy="872394"/>
          </a:xfrm>
          <a:prstGeom prst="straightConnector1">
            <a:avLst/>
          </a:prstGeom>
          <a:noFill/>
          <a:ln w="19050">
            <a:solidFill>
              <a:srgbClr val="0000CC"/>
            </a:solidFill>
            <a:round/>
            <a:headEnd/>
            <a:tailEnd/>
          </a:ln>
        </p:spPr>
      </p:cxnSp>
      <p:sp>
        <p:nvSpPr>
          <p:cNvPr id="38" name="Text Box 35"/>
          <p:cNvSpPr txBox="1">
            <a:spLocks noChangeArrowheads="1"/>
          </p:cNvSpPr>
          <p:nvPr/>
        </p:nvSpPr>
        <p:spPr bwMode="auto">
          <a:xfrm>
            <a:off x="3617242" y="3288647"/>
            <a:ext cx="1116012" cy="369332"/>
          </a:xfrm>
          <a:prstGeom prst="rect">
            <a:avLst/>
          </a:prstGeom>
          <a:noFill/>
          <a:ln w="9525">
            <a:noFill/>
            <a:miter lim="800000"/>
            <a:headEnd/>
            <a:tailEnd/>
          </a:ln>
        </p:spPr>
        <p:txBody>
          <a:bodyPr>
            <a:spAutoFit/>
          </a:bodyPr>
          <a:lstStyle/>
          <a:p>
            <a:pPr algn="ctr">
              <a:spcBef>
                <a:spcPct val="50000"/>
              </a:spcBef>
            </a:pPr>
            <a:endParaRPr lang="zh-CN" altLang="en-US">
              <a:latin typeface="微软雅黑" pitchFamily="34" charset="-122"/>
              <a:ea typeface="微软雅黑" pitchFamily="34" charset="-122"/>
            </a:endParaRPr>
          </a:p>
        </p:txBody>
      </p:sp>
      <p:sp>
        <p:nvSpPr>
          <p:cNvPr id="39" name="Text Box 36"/>
          <p:cNvSpPr txBox="1">
            <a:spLocks noChangeArrowheads="1"/>
          </p:cNvSpPr>
          <p:nvPr/>
        </p:nvSpPr>
        <p:spPr bwMode="auto">
          <a:xfrm>
            <a:off x="1456655" y="2342045"/>
            <a:ext cx="574675" cy="246221"/>
          </a:xfrm>
          <a:prstGeom prst="rect">
            <a:avLst/>
          </a:prstGeom>
          <a:noFill/>
          <a:ln w="9525">
            <a:noFill/>
            <a:miter lim="800000"/>
            <a:headEnd/>
            <a:tailEnd/>
          </a:ln>
        </p:spPr>
        <p:txBody>
          <a:bodyPr>
            <a:spAutoFit/>
          </a:bodyPr>
          <a:lstStyle/>
          <a:p>
            <a:pPr algn="ctr">
              <a:spcBef>
                <a:spcPct val="50000"/>
              </a:spcBef>
            </a:pPr>
            <a:r>
              <a:rPr lang="en-US" altLang="zh-CN" sz="1000">
                <a:latin typeface="微软雅黑" pitchFamily="34" charset="-122"/>
                <a:ea typeface="微软雅黑" pitchFamily="34" charset="-122"/>
              </a:rPr>
              <a:t>10GE</a:t>
            </a:r>
          </a:p>
        </p:txBody>
      </p:sp>
      <p:sp>
        <p:nvSpPr>
          <p:cNvPr id="40" name="Line 37"/>
          <p:cNvSpPr>
            <a:spLocks noChangeShapeType="1"/>
          </p:cNvSpPr>
          <p:nvPr/>
        </p:nvSpPr>
        <p:spPr bwMode="auto">
          <a:xfrm>
            <a:off x="2537742" y="2014445"/>
            <a:ext cx="900112" cy="0"/>
          </a:xfrm>
          <a:prstGeom prst="line">
            <a:avLst/>
          </a:prstGeom>
          <a:noFill/>
          <a:ln w="38100">
            <a:solidFill>
              <a:srgbClr val="FF6600"/>
            </a:solidFill>
            <a:round/>
            <a:headEnd/>
            <a:tailEnd/>
          </a:ln>
        </p:spPr>
        <p:txBody>
          <a:bodyPr/>
          <a:lstStyle/>
          <a:p>
            <a:endParaRPr lang="zh-CN" altLang="en-US">
              <a:latin typeface="微软雅黑" pitchFamily="34" charset="-122"/>
              <a:ea typeface="微软雅黑" pitchFamily="34" charset="-122"/>
            </a:endParaRPr>
          </a:p>
        </p:txBody>
      </p:sp>
      <p:sp>
        <p:nvSpPr>
          <p:cNvPr id="41" name="Text Box 38"/>
          <p:cNvSpPr txBox="1">
            <a:spLocks noChangeArrowheads="1"/>
          </p:cNvSpPr>
          <p:nvPr/>
        </p:nvSpPr>
        <p:spPr bwMode="auto">
          <a:xfrm>
            <a:off x="2455192" y="1661506"/>
            <a:ext cx="876300" cy="523220"/>
          </a:xfrm>
          <a:prstGeom prst="rect">
            <a:avLst/>
          </a:prstGeom>
          <a:noFill/>
          <a:ln w="9525">
            <a:noFill/>
            <a:miter lim="800000"/>
            <a:headEnd/>
            <a:tailEnd/>
          </a:ln>
        </p:spPr>
        <p:txBody>
          <a:bodyPr>
            <a:spAutoFit/>
          </a:bodyPr>
          <a:lstStyle/>
          <a:p>
            <a:pPr algn="ctr">
              <a:spcBef>
                <a:spcPct val="50000"/>
              </a:spcBef>
            </a:pPr>
            <a:r>
              <a:rPr lang="en-US" altLang="zh-CN" sz="1400" b="1">
                <a:solidFill>
                  <a:srgbClr val="FF0000"/>
                </a:solidFill>
                <a:latin typeface="微软雅黑" pitchFamily="34" charset="-122"/>
                <a:ea typeface="微软雅黑" pitchFamily="34" charset="-122"/>
              </a:rPr>
              <a:t>10GE*N</a:t>
            </a:r>
          </a:p>
        </p:txBody>
      </p:sp>
      <p:sp>
        <p:nvSpPr>
          <p:cNvPr id="42" name="Text Box 39"/>
          <p:cNvSpPr txBox="1">
            <a:spLocks noChangeArrowheads="1"/>
          </p:cNvSpPr>
          <p:nvPr/>
        </p:nvSpPr>
        <p:spPr bwMode="auto">
          <a:xfrm>
            <a:off x="2175792" y="3737514"/>
            <a:ext cx="576262" cy="246221"/>
          </a:xfrm>
          <a:prstGeom prst="rect">
            <a:avLst/>
          </a:prstGeom>
          <a:noFill/>
          <a:ln w="9525">
            <a:noFill/>
            <a:miter lim="800000"/>
            <a:headEnd/>
            <a:tailEnd/>
          </a:ln>
        </p:spPr>
        <p:txBody>
          <a:bodyPr>
            <a:spAutoFit/>
          </a:bodyPr>
          <a:lstStyle/>
          <a:p>
            <a:pPr algn="ctr">
              <a:spcBef>
                <a:spcPct val="50000"/>
              </a:spcBef>
            </a:pPr>
            <a:r>
              <a:rPr lang="en-US" altLang="zh-CN" sz="1000">
                <a:latin typeface="微软雅黑" pitchFamily="34" charset="-122"/>
                <a:ea typeface="微软雅黑" pitchFamily="34" charset="-122"/>
              </a:rPr>
              <a:t>GE</a:t>
            </a:r>
          </a:p>
        </p:txBody>
      </p:sp>
      <p:pic>
        <p:nvPicPr>
          <p:cNvPr id="43" name="Picture 40" descr="汇聚交换机"/>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799805" y="3312176"/>
            <a:ext cx="461963" cy="383709"/>
          </a:xfrm>
          <a:prstGeom prst="rect">
            <a:avLst/>
          </a:prstGeom>
          <a:noFill/>
          <a:ln w="9525">
            <a:noFill/>
            <a:miter lim="800000"/>
            <a:headEnd/>
            <a:tailEnd/>
          </a:ln>
        </p:spPr>
      </p:pic>
      <p:pic>
        <p:nvPicPr>
          <p:cNvPr id="44" name="Picture 41" descr="汇聚交换机"/>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915817" y="3303127"/>
            <a:ext cx="461962" cy="383709"/>
          </a:xfrm>
          <a:prstGeom prst="rect">
            <a:avLst/>
          </a:prstGeom>
          <a:noFill/>
          <a:ln w="9525">
            <a:noFill/>
            <a:miter lim="800000"/>
            <a:headEnd/>
            <a:tailEnd/>
          </a:ln>
        </p:spPr>
      </p:pic>
      <p:pic>
        <p:nvPicPr>
          <p:cNvPr id="45" name="Picture 42" descr="服务器类"/>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66467" y="4542940"/>
            <a:ext cx="311150" cy="508595"/>
          </a:xfrm>
          <a:prstGeom prst="rect">
            <a:avLst/>
          </a:prstGeom>
          <a:noFill/>
          <a:ln w="9525">
            <a:noFill/>
            <a:miter lim="800000"/>
            <a:headEnd/>
            <a:tailEnd/>
          </a:ln>
        </p:spPr>
      </p:pic>
      <p:pic>
        <p:nvPicPr>
          <p:cNvPr id="46" name="Picture 43" descr="服务器类"/>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06329" y="4542940"/>
            <a:ext cx="311150" cy="508595"/>
          </a:xfrm>
          <a:prstGeom prst="rect">
            <a:avLst/>
          </a:prstGeom>
          <a:noFill/>
          <a:ln w="9525">
            <a:noFill/>
            <a:miter lim="800000"/>
            <a:headEnd/>
            <a:tailEnd/>
          </a:ln>
        </p:spPr>
      </p:pic>
      <p:cxnSp>
        <p:nvCxnSpPr>
          <p:cNvPr id="47" name="AutoShape 44"/>
          <p:cNvCxnSpPr>
            <a:cxnSpLocks noChangeShapeType="1"/>
          </p:cNvCxnSpPr>
          <p:nvPr/>
        </p:nvCxnSpPr>
        <p:spPr bwMode="auto">
          <a:xfrm flipH="1">
            <a:off x="3922043" y="3695884"/>
            <a:ext cx="109537" cy="847055"/>
          </a:xfrm>
          <a:prstGeom prst="straightConnector1">
            <a:avLst/>
          </a:prstGeom>
          <a:noFill/>
          <a:ln w="19050">
            <a:solidFill>
              <a:srgbClr val="0000CC"/>
            </a:solidFill>
            <a:round/>
            <a:headEnd/>
            <a:tailEnd/>
          </a:ln>
        </p:spPr>
      </p:cxnSp>
      <p:cxnSp>
        <p:nvCxnSpPr>
          <p:cNvPr id="48" name="AutoShape 45"/>
          <p:cNvCxnSpPr>
            <a:cxnSpLocks noChangeShapeType="1"/>
          </p:cNvCxnSpPr>
          <p:nvPr/>
        </p:nvCxnSpPr>
        <p:spPr bwMode="auto">
          <a:xfrm>
            <a:off x="5147592" y="3710364"/>
            <a:ext cx="214312" cy="832575"/>
          </a:xfrm>
          <a:prstGeom prst="straightConnector1">
            <a:avLst/>
          </a:prstGeom>
          <a:noFill/>
          <a:ln w="19050">
            <a:solidFill>
              <a:srgbClr val="0000CC"/>
            </a:solidFill>
            <a:round/>
            <a:headEnd/>
            <a:tailEnd/>
          </a:ln>
        </p:spPr>
      </p:cxnSp>
      <p:cxnSp>
        <p:nvCxnSpPr>
          <p:cNvPr id="49" name="AutoShape 46"/>
          <p:cNvCxnSpPr>
            <a:cxnSpLocks noChangeShapeType="1"/>
          </p:cNvCxnSpPr>
          <p:nvPr/>
        </p:nvCxnSpPr>
        <p:spPr bwMode="auto">
          <a:xfrm>
            <a:off x="4031580" y="3695884"/>
            <a:ext cx="1330325" cy="847055"/>
          </a:xfrm>
          <a:prstGeom prst="straightConnector1">
            <a:avLst/>
          </a:prstGeom>
          <a:noFill/>
          <a:ln w="19050">
            <a:solidFill>
              <a:srgbClr val="0000CC"/>
            </a:solidFill>
            <a:round/>
            <a:headEnd/>
            <a:tailEnd/>
          </a:ln>
        </p:spPr>
      </p:cxnSp>
      <p:cxnSp>
        <p:nvCxnSpPr>
          <p:cNvPr id="50" name="AutoShape 47"/>
          <p:cNvCxnSpPr>
            <a:cxnSpLocks noChangeShapeType="1"/>
          </p:cNvCxnSpPr>
          <p:nvPr/>
        </p:nvCxnSpPr>
        <p:spPr bwMode="auto">
          <a:xfrm flipH="1">
            <a:off x="3922042" y="3710364"/>
            <a:ext cx="1225550" cy="832575"/>
          </a:xfrm>
          <a:prstGeom prst="straightConnector1">
            <a:avLst/>
          </a:prstGeom>
          <a:noFill/>
          <a:ln w="19050">
            <a:solidFill>
              <a:srgbClr val="0000CC"/>
            </a:solidFill>
            <a:round/>
            <a:headEnd/>
            <a:tailEnd/>
          </a:ln>
        </p:spPr>
      </p:cxnSp>
      <p:cxnSp>
        <p:nvCxnSpPr>
          <p:cNvPr id="51" name="AutoShape 48"/>
          <p:cNvCxnSpPr>
            <a:cxnSpLocks noChangeShapeType="1"/>
          </p:cNvCxnSpPr>
          <p:nvPr/>
        </p:nvCxnSpPr>
        <p:spPr bwMode="auto">
          <a:xfrm>
            <a:off x="2336129" y="2285937"/>
            <a:ext cx="1695450" cy="1026239"/>
          </a:xfrm>
          <a:prstGeom prst="straightConnector1">
            <a:avLst/>
          </a:prstGeom>
          <a:noFill/>
          <a:ln w="28575">
            <a:solidFill>
              <a:srgbClr val="FF6600"/>
            </a:solidFill>
            <a:round/>
            <a:headEnd/>
            <a:tailEnd/>
          </a:ln>
        </p:spPr>
      </p:cxnSp>
      <p:cxnSp>
        <p:nvCxnSpPr>
          <p:cNvPr id="52" name="AutoShape 49"/>
          <p:cNvCxnSpPr>
            <a:cxnSpLocks noChangeShapeType="1"/>
          </p:cNvCxnSpPr>
          <p:nvPr/>
        </p:nvCxnSpPr>
        <p:spPr bwMode="auto">
          <a:xfrm>
            <a:off x="3669629" y="2285937"/>
            <a:ext cx="361950" cy="1026239"/>
          </a:xfrm>
          <a:prstGeom prst="straightConnector1">
            <a:avLst/>
          </a:prstGeom>
          <a:noFill/>
          <a:ln w="28575">
            <a:solidFill>
              <a:srgbClr val="FF6600"/>
            </a:solidFill>
            <a:round/>
            <a:headEnd/>
            <a:tailEnd/>
          </a:ln>
        </p:spPr>
      </p:cxnSp>
      <p:cxnSp>
        <p:nvCxnSpPr>
          <p:cNvPr id="53" name="AutoShape 50"/>
          <p:cNvCxnSpPr>
            <a:cxnSpLocks noChangeShapeType="1"/>
          </p:cNvCxnSpPr>
          <p:nvPr/>
        </p:nvCxnSpPr>
        <p:spPr bwMode="auto">
          <a:xfrm>
            <a:off x="2336130" y="2285937"/>
            <a:ext cx="2811463" cy="1040718"/>
          </a:xfrm>
          <a:prstGeom prst="straightConnector1">
            <a:avLst/>
          </a:prstGeom>
          <a:noFill/>
          <a:ln w="28575">
            <a:solidFill>
              <a:srgbClr val="FF6600"/>
            </a:solidFill>
            <a:round/>
            <a:headEnd/>
            <a:tailEnd/>
          </a:ln>
        </p:spPr>
      </p:cxnSp>
      <p:cxnSp>
        <p:nvCxnSpPr>
          <p:cNvPr id="54" name="AutoShape 51"/>
          <p:cNvCxnSpPr>
            <a:cxnSpLocks noChangeShapeType="1"/>
          </p:cNvCxnSpPr>
          <p:nvPr/>
        </p:nvCxnSpPr>
        <p:spPr bwMode="auto">
          <a:xfrm>
            <a:off x="3669630" y="2285937"/>
            <a:ext cx="1477963" cy="1040718"/>
          </a:xfrm>
          <a:prstGeom prst="straightConnector1">
            <a:avLst/>
          </a:prstGeom>
          <a:noFill/>
          <a:ln w="28575">
            <a:solidFill>
              <a:srgbClr val="FF6600"/>
            </a:solidFill>
            <a:round/>
            <a:headEnd/>
            <a:tailEnd/>
          </a:ln>
        </p:spPr>
      </p:cxnSp>
      <p:pic>
        <p:nvPicPr>
          <p:cNvPr id="55" name="Picture 52" descr="中继器"/>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437855" y="1688656"/>
            <a:ext cx="461963" cy="597282"/>
          </a:xfrm>
          <a:prstGeom prst="rect">
            <a:avLst/>
          </a:prstGeom>
          <a:noFill/>
          <a:ln w="9525">
            <a:noFill/>
            <a:miter lim="800000"/>
            <a:headEnd/>
            <a:tailEnd/>
          </a:ln>
        </p:spPr>
      </p:pic>
      <p:sp>
        <p:nvSpPr>
          <p:cNvPr id="56" name="Text Box 53"/>
          <p:cNvSpPr txBox="1">
            <a:spLocks noChangeArrowheads="1"/>
          </p:cNvSpPr>
          <p:nvPr/>
        </p:nvSpPr>
        <p:spPr bwMode="auto">
          <a:xfrm>
            <a:off x="4195093" y="2474172"/>
            <a:ext cx="574675" cy="246221"/>
          </a:xfrm>
          <a:prstGeom prst="rect">
            <a:avLst/>
          </a:prstGeom>
          <a:noFill/>
          <a:ln w="9525">
            <a:noFill/>
            <a:miter lim="800000"/>
            <a:headEnd/>
            <a:tailEnd/>
          </a:ln>
        </p:spPr>
        <p:txBody>
          <a:bodyPr>
            <a:spAutoFit/>
          </a:bodyPr>
          <a:lstStyle/>
          <a:p>
            <a:pPr algn="ctr">
              <a:spcBef>
                <a:spcPct val="50000"/>
              </a:spcBef>
            </a:pPr>
            <a:r>
              <a:rPr lang="en-US" altLang="zh-CN" sz="1000">
                <a:latin typeface="微软雅黑" pitchFamily="34" charset="-122"/>
                <a:ea typeface="微软雅黑" pitchFamily="34" charset="-122"/>
              </a:rPr>
              <a:t>10GE</a:t>
            </a:r>
          </a:p>
        </p:txBody>
      </p:sp>
      <p:sp>
        <p:nvSpPr>
          <p:cNvPr id="57" name="Oval 55"/>
          <p:cNvSpPr>
            <a:spLocks noChangeArrowheads="1"/>
          </p:cNvSpPr>
          <p:nvPr/>
        </p:nvSpPr>
        <p:spPr bwMode="auto">
          <a:xfrm>
            <a:off x="808955" y="4231629"/>
            <a:ext cx="574675" cy="81448"/>
          </a:xfrm>
          <a:prstGeom prst="ellipse">
            <a:avLst/>
          </a:prstGeom>
          <a:solidFill>
            <a:srgbClr val="0000FF"/>
          </a:solidFill>
          <a:ln w="9525">
            <a:noFill/>
            <a:round/>
            <a:headEnd/>
            <a:tailEnd/>
          </a:ln>
          <a:effectLst>
            <a:prstShdw prst="shdw17" dist="17961" dir="2700000">
              <a:srgbClr val="000099"/>
            </a:prstShdw>
          </a:effectLst>
        </p:spPr>
        <p:txBody>
          <a:bodyPr wrap="none" anchor="ctr"/>
          <a:lstStyle/>
          <a:p>
            <a:pPr algn="ctr"/>
            <a:endParaRPr lang="zh-CN" altLang="en-US">
              <a:latin typeface="微软雅黑" pitchFamily="34" charset="-122"/>
              <a:ea typeface="微软雅黑" pitchFamily="34" charset="-122"/>
            </a:endParaRPr>
          </a:p>
        </p:txBody>
      </p:sp>
      <p:sp>
        <p:nvSpPr>
          <p:cNvPr id="58" name="Oval 56"/>
          <p:cNvSpPr>
            <a:spLocks noChangeArrowheads="1"/>
          </p:cNvSpPr>
          <p:nvPr/>
        </p:nvSpPr>
        <p:spPr bwMode="auto">
          <a:xfrm>
            <a:off x="1817018" y="4231629"/>
            <a:ext cx="574675" cy="81448"/>
          </a:xfrm>
          <a:prstGeom prst="ellipse">
            <a:avLst/>
          </a:prstGeom>
          <a:solidFill>
            <a:srgbClr val="0000FF"/>
          </a:solidFill>
          <a:ln w="9525">
            <a:noFill/>
            <a:round/>
            <a:headEnd/>
            <a:tailEnd/>
          </a:ln>
          <a:effectLst>
            <a:prstShdw prst="shdw17" dist="17961" dir="2700000">
              <a:srgbClr val="000099"/>
            </a:prstShdw>
          </a:effectLst>
        </p:spPr>
        <p:txBody>
          <a:bodyPr wrap="none" anchor="ctr"/>
          <a:lstStyle/>
          <a:p>
            <a:pPr algn="ctr"/>
            <a:endParaRPr lang="zh-CN" altLang="en-US">
              <a:latin typeface="微软雅黑" pitchFamily="34" charset="-122"/>
              <a:ea typeface="微软雅黑" pitchFamily="34" charset="-122"/>
            </a:endParaRPr>
          </a:p>
        </p:txBody>
      </p:sp>
      <p:sp>
        <p:nvSpPr>
          <p:cNvPr id="59" name="Oval 57"/>
          <p:cNvSpPr>
            <a:spLocks noChangeArrowheads="1"/>
          </p:cNvSpPr>
          <p:nvPr/>
        </p:nvSpPr>
        <p:spPr bwMode="auto">
          <a:xfrm>
            <a:off x="3833143" y="4231629"/>
            <a:ext cx="574675" cy="81448"/>
          </a:xfrm>
          <a:prstGeom prst="ellipse">
            <a:avLst/>
          </a:prstGeom>
          <a:solidFill>
            <a:srgbClr val="0000FF"/>
          </a:solidFill>
          <a:ln w="9525">
            <a:noFill/>
            <a:round/>
            <a:headEnd/>
            <a:tailEnd/>
          </a:ln>
          <a:effectLst>
            <a:prstShdw prst="shdw17" dist="17961" dir="2700000">
              <a:srgbClr val="000099"/>
            </a:prstShdw>
          </a:effectLst>
        </p:spPr>
        <p:txBody>
          <a:bodyPr wrap="none" anchor="ctr"/>
          <a:lstStyle/>
          <a:p>
            <a:pPr algn="ctr"/>
            <a:endParaRPr lang="zh-CN" altLang="en-US">
              <a:latin typeface="微软雅黑" pitchFamily="34" charset="-122"/>
              <a:ea typeface="微软雅黑" pitchFamily="34" charset="-122"/>
            </a:endParaRPr>
          </a:p>
        </p:txBody>
      </p:sp>
      <p:sp>
        <p:nvSpPr>
          <p:cNvPr id="60" name="Oval 58"/>
          <p:cNvSpPr>
            <a:spLocks noChangeArrowheads="1"/>
          </p:cNvSpPr>
          <p:nvPr/>
        </p:nvSpPr>
        <p:spPr bwMode="auto">
          <a:xfrm>
            <a:off x="4841205" y="4231629"/>
            <a:ext cx="574675" cy="81448"/>
          </a:xfrm>
          <a:prstGeom prst="ellipse">
            <a:avLst/>
          </a:prstGeom>
          <a:solidFill>
            <a:srgbClr val="0000FF"/>
          </a:solidFill>
          <a:ln w="9525">
            <a:noFill/>
            <a:round/>
            <a:headEnd/>
            <a:tailEnd/>
          </a:ln>
          <a:effectLst>
            <a:prstShdw prst="shdw17" dist="17961" dir="2700000">
              <a:srgbClr val="000099"/>
            </a:prstShdw>
          </a:effectLst>
        </p:spPr>
        <p:txBody>
          <a:bodyPr wrap="none" anchor="ctr"/>
          <a:lstStyle/>
          <a:p>
            <a:pPr algn="ctr"/>
            <a:endParaRPr lang="zh-CN" altLang="en-US">
              <a:latin typeface="微软雅黑" pitchFamily="34" charset="-122"/>
              <a:ea typeface="微软雅黑" pitchFamily="34" charset="-122"/>
            </a:endParaRPr>
          </a:p>
        </p:txBody>
      </p:sp>
      <p:sp>
        <p:nvSpPr>
          <p:cNvPr id="61" name="Text Box 61"/>
          <p:cNvSpPr txBox="1">
            <a:spLocks noChangeArrowheads="1"/>
          </p:cNvSpPr>
          <p:nvPr/>
        </p:nvSpPr>
        <p:spPr bwMode="auto">
          <a:xfrm>
            <a:off x="5201567" y="3737514"/>
            <a:ext cx="576262" cy="246221"/>
          </a:xfrm>
          <a:prstGeom prst="rect">
            <a:avLst/>
          </a:prstGeom>
          <a:noFill/>
          <a:ln w="9525">
            <a:noFill/>
            <a:miter lim="800000"/>
            <a:headEnd/>
            <a:tailEnd/>
          </a:ln>
        </p:spPr>
        <p:txBody>
          <a:bodyPr>
            <a:spAutoFit/>
          </a:bodyPr>
          <a:lstStyle/>
          <a:p>
            <a:pPr algn="ctr">
              <a:spcBef>
                <a:spcPct val="50000"/>
              </a:spcBef>
            </a:pPr>
            <a:r>
              <a:rPr lang="en-US" altLang="zh-CN" sz="1000">
                <a:latin typeface="微软雅黑" pitchFamily="34" charset="-122"/>
                <a:ea typeface="微软雅黑" pitchFamily="34" charset="-122"/>
              </a:rPr>
              <a:t>GE</a:t>
            </a:r>
          </a:p>
        </p:txBody>
      </p:sp>
      <p:sp>
        <p:nvSpPr>
          <p:cNvPr id="62" name="Oval 62"/>
          <p:cNvSpPr>
            <a:spLocks noChangeArrowheads="1"/>
          </p:cNvSpPr>
          <p:nvPr/>
        </p:nvSpPr>
        <p:spPr bwMode="auto">
          <a:xfrm>
            <a:off x="1312192" y="2752903"/>
            <a:ext cx="1655762" cy="164705"/>
          </a:xfrm>
          <a:prstGeom prst="ellipse">
            <a:avLst/>
          </a:prstGeom>
          <a:solidFill>
            <a:srgbClr val="FF6600"/>
          </a:solidFill>
          <a:ln w="9525">
            <a:noFill/>
            <a:round/>
            <a:headEnd/>
            <a:tailEnd/>
          </a:ln>
          <a:effectLst>
            <a:prstShdw prst="shdw17" dist="17961" dir="2700000">
              <a:srgbClr val="993D00"/>
            </a:prstShdw>
          </a:effectLst>
        </p:spPr>
        <p:txBody>
          <a:bodyPr wrap="none" anchor="ctr"/>
          <a:lstStyle/>
          <a:p>
            <a:pPr algn="ctr"/>
            <a:endParaRPr lang="zh-CN" altLang="en-US">
              <a:latin typeface="微软雅黑" pitchFamily="34" charset="-122"/>
              <a:ea typeface="微软雅黑" pitchFamily="34" charset="-122"/>
            </a:endParaRPr>
          </a:p>
        </p:txBody>
      </p:sp>
      <p:sp>
        <p:nvSpPr>
          <p:cNvPr id="63" name="Oval 63"/>
          <p:cNvSpPr>
            <a:spLocks noChangeArrowheads="1"/>
          </p:cNvSpPr>
          <p:nvPr/>
        </p:nvSpPr>
        <p:spPr bwMode="auto">
          <a:xfrm>
            <a:off x="3040980" y="2752903"/>
            <a:ext cx="1655763" cy="164705"/>
          </a:xfrm>
          <a:prstGeom prst="ellipse">
            <a:avLst/>
          </a:prstGeom>
          <a:solidFill>
            <a:srgbClr val="FF6600"/>
          </a:solidFill>
          <a:ln w="9525">
            <a:noFill/>
            <a:round/>
            <a:headEnd/>
            <a:tailEnd/>
          </a:ln>
          <a:effectLst>
            <a:prstShdw prst="shdw17" dist="17961" dir="2700000">
              <a:srgbClr val="993D00"/>
            </a:prstShdw>
          </a:effectLst>
        </p:spPr>
        <p:txBody>
          <a:bodyPr wrap="none" anchor="ctr"/>
          <a:lstStyle/>
          <a:p>
            <a:pPr algn="ctr"/>
            <a:endParaRPr lang="zh-CN" altLang="en-US">
              <a:latin typeface="微软雅黑" pitchFamily="34" charset="-122"/>
              <a:ea typeface="微软雅黑" pitchFamily="34" charset="-122"/>
            </a:endParaRPr>
          </a:p>
        </p:txBody>
      </p:sp>
      <p:sp>
        <p:nvSpPr>
          <p:cNvPr id="64" name="Rectangle 20"/>
          <p:cNvSpPr>
            <a:spLocks noChangeArrowheads="1"/>
          </p:cNvSpPr>
          <p:nvPr/>
        </p:nvSpPr>
        <p:spPr bwMode="auto">
          <a:xfrm>
            <a:off x="620014" y="4825932"/>
            <a:ext cx="8442381" cy="1140266"/>
          </a:xfrm>
          <a:prstGeom prst="rect">
            <a:avLst/>
          </a:prstGeom>
          <a:noFill/>
          <a:ln w="9525">
            <a:noFill/>
            <a:miter lim="800000"/>
            <a:headEnd/>
            <a:tailEnd/>
          </a:ln>
        </p:spPr>
        <p:txBody>
          <a:bodyPr anchor="ctr"/>
          <a:lstStyle/>
          <a:p>
            <a:r>
              <a:rPr lang="zh-CN" altLang="en-US" sz="1600" dirty="0">
                <a:solidFill>
                  <a:srgbClr val="C00000"/>
                </a:solidFill>
                <a:latin typeface="微软雅黑" pitchFamily="34" charset="-122"/>
                <a:ea typeface="微软雅黑" pitchFamily="34" charset="-122"/>
              </a:rPr>
              <a:t>全网</a:t>
            </a:r>
            <a:r>
              <a:rPr lang="zh-CN" altLang="en-US" sz="1600" dirty="0" smtClean="0">
                <a:solidFill>
                  <a:srgbClr val="C00000"/>
                </a:solidFill>
                <a:latin typeface="微软雅黑" pitchFamily="34" charset="-122"/>
                <a:ea typeface="微软雅黑" pitchFamily="34" charset="-122"/>
              </a:rPr>
              <a:t>采用虚拟化后的链路</a:t>
            </a:r>
            <a:r>
              <a:rPr lang="zh-CN" altLang="en-US" sz="1600" dirty="0">
                <a:solidFill>
                  <a:srgbClr val="C00000"/>
                </a:solidFill>
                <a:latin typeface="微软雅黑" pitchFamily="34" charset="-122"/>
                <a:ea typeface="微软雅黑" pitchFamily="34" charset="-122"/>
              </a:rPr>
              <a:t>捆绑技术实现二层链路的负载均衡和备份，实现二层网络扩展，构建无环路、无阻塞的云计算数据中心交换网络。</a:t>
            </a:r>
            <a:endParaRPr lang="en-US" altLang="zh-CN" sz="1600" dirty="0">
              <a:solidFill>
                <a:srgbClr val="C00000"/>
              </a:solidFill>
              <a:latin typeface="微软雅黑" pitchFamily="34" charset="-122"/>
              <a:ea typeface="微软雅黑" pitchFamily="34" charset="-122"/>
            </a:endParaRPr>
          </a:p>
        </p:txBody>
      </p:sp>
      <p:pic>
        <p:nvPicPr>
          <p:cNvPr id="65" name="Picture 27" descr="网云_blue"/>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031330" y="528479"/>
            <a:ext cx="1935163" cy="660631"/>
          </a:xfrm>
          <a:prstGeom prst="rect">
            <a:avLst/>
          </a:prstGeom>
          <a:noFill/>
          <a:ln w="9525">
            <a:noFill/>
            <a:miter lim="800000"/>
            <a:headEnd/>
            <a:tailEnd/>
          </a:ln>
        </p:spPr>
      </p:pic>
      <p:sp>
        <p:nvSpPr>
          <p:cNvPr id="66" name="Rectangle 25"/>
          <p:cNvSpPr>
            <a:spLocks noChangeArrowheads="1"/>
          </p:cNvSpPr>
          <p:nvPr/>
        </p:nvSpPr>
        <p:spPr bwMode="auto">
          <a:xfrm>
            <a:off x="2377405" y="515810"/>
            <a:ext cx="1209675" cy="631671"/>
          </a:xfrm>
          <a:prstGeom prst="rect">
            <a:avLst/>
          </a:prstGeom>
          <a:noFill/>
          <a:ln w="9525">
            <a:noFill/>
            <a:miter lim="800000"/>
            <a:headEnd/>
            <a:tailEnd/>
          </a:ln>
        </p:spPr>
        <p:txBody>
          <a:bodyPr wrap="none" anchor="ctr"/>
          <a:lstStyle/>
          <a:p>
            <a:pPr algn="ctr"/>
            <a:r>
              <a:rPr lang="en-US" altLang="zh-CN" b="1">
                <a:solidFill>
                  <a:schemeClr val="bg1"/>
                </a:solidFill>
                <a:latin typeface="微软雅黑" pitchFamily="34" charset="-122"/>
                <a:ea typeface="微软雅黑" pitchFamily="34" charset="-122"/>
              </a:rPr>
              <a:t>Internet</a:t>
            </a:r>
          </a:p>
        </p:txBody>
      </p:sp>
      <p:sp>
        <p:nvSpPr>
          <p:cNvPr id="67" name="Rectangle 54"/>
          <p:cNvSpPr>
            <a:spLocks noChangeArrowheads="1"/>
          </p:cNvSpPr>
          <p:nvPr/>
        </p:nvSpPr>
        <p:spPr bwMode="auto">
          <a:xfrm>
            <a:off x="6589041" y="897707"/>
            <a:ext cx="2482850" cy="3748719"/>
          </a:xfrm>
          <a:prstGeom prst="rect">
            <a:avLst/>
          </a:prstGeom>
          <a:noFill/>
          <a:ln w="9525">
            <a:noFill/>
            <a:miter lim="800000"/>
            <a:headEnd/>
            <a:tailEnd/>
          </a:ln>
        </p:spPr>
        <p:txBody>
          <a:bodyPr>
            <a:spAutoFit/>
          </a:bodyPr>
          <a:lstStyle/>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smtClean="0">
                <a:latin typeface="微软雅黑" pitchFamily="34" charset="-122"/>
                <a:ea typeface="微软雅黑" pitchFamily="34" charset="-122"/>
              </a:rPr>
              <a:t>大二层</a:t>
            </a:r>
            <a:endParaRPr lang="en-US" altLang="zh-CN" dirty="0" smtClean="0">
              <a:latin typeface="微软雅黑" pitchFamily="34" charset="-122"/>
              <a:ea typeface="微软雅黑" pitchFamily="34" charset="-122"/>
            </a:endParaRPr>
          </a:p>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smtClean="0">
                <a:latin typeface="微软雅黑" pitchFamily="34" charset="-122"/>
                <a:ea typeface="微软雅黑" pitchFamily="34" charset="-122"/>
              </a:rPr>
              <a:t>无环化</a:t>
            </a:r>
            <a:endParaRPr lang="en-US" altLang="zh-CN" dirty="0" smtClean="0">
              <a:latin typeface="微软雅黑" pitchFamily="34" charset="-122"/>
              <a:ea typeface="微软雅黑" pitchFamily="34" charset="-122"/>
            </a:endParaRPr>
          </a:p>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smtClean="0">
                <a:latin typeface="微软雅黑" pitchFamily="34" charset="-122"/>
                <a:ea typeface="微软雅黑" pitchFamily="34" charset="-122"/>
              </a:rPr>
              <a:t>增加带宽</a:t>
            </a:r>
            <a:endParaRPr lang="en-US" altLang="zh-CN" dirty="0" smtClean="0">
              <a:latin typeface="微软雅黑" pitchFamily="34" charset="-122"/>
              <a:ea typeface="微软雅黑" pitchFamily="34" charset="-122"/>
            </a:endParaRPr>
          </a:p>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smtClean="0">
                <a:latin typeface="微软雅黑" pitchFamily="34" charset="-122"/>
                <a:ea typeface="微软雅黑" pitchFamily="34" charset="-122"/>
              </a:rPr>
              <a:t>快速收敛</a:t>
            </a:r>
            <a:endParaRPr lang="en-US" altLang="zh-CN" dirty="0" smtClean="0">
              <a:latin typeface="微软雅黑" pitchFamily="34" charset="-122"/>
              <a:ea typeface="微软雅黑" pitchFamily="34" charset="-122"/>
            </a:endParaRPr>
          </a:p>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a:latin typeface="微软雅黑" pitchFamily="34" charset="-122"/>
                <a:ea typeface="微软雅黑" pitchFamily="34" charset="-122"/>
              </a:rPr>
              <a:t>双</a:t>
            </a:r>
            <a:r>
              <a:rPr lang="zh-CN" altLang="en-US" dirty="0" smtClean="0">
                <a:latin typeface="微软雅黑" pitchFamily="34" charset="-122"/>
                <a:ea typeface="微软雅黑" pitchFamily="34" charset="-122"/>
              </a:rPr>
              <a:t>活或者多活工作机制</a:t>
            </a:r>
            <a:endParaRPr lang="en-US" altLang="zh-CN" dirty="0" smtClean="0">
              <a:latin typeface="微软雅黑" pitchFamily="34" charset="-122"/>
              <a:ea typeface="微软雅黑" pitchFamily="34" charset="-122"/>
            </a:endParaRPr>
          </a:p>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smtClean="0">
                <a:latin typeface="微软雅黑" pitchFamily="34" charset="-122"/>
                <a:ea typeface="微软雅黑" pitchFamily="34" charset="-122"/>
              </a:rPr>
              <a:t>减少管理节点</a:t>
            </a:r>
            <a:endParaRPr lang="en-US" altLang="zh-CN" dirty="0" smtClean="0">
              <a:latin typeface="微软雅黑" pitchFamily="34" charset="-122"/>
              <a:ea typeface="微软雅黑" pitchFamily="34" charset="-122"/>
            </a:endParaRPr>
          </a:p>
          <a:p>
            <a:pPr marL="271463" indent="-271463">
              <a:lnSpc>
                <a:spcPct val="120000"/>
              </a:lnSpc>
              <a:spcBef>
                <a:spcPct val="20000"/>
              </a:spcBef>
              <a:spcAft>
                <a:spcPct val="20000"/>
              </a:spcAft>
              <a:buClr>
                <a:srgbClr val="CC0000"/>
              </a:buClr>
              <a:buSzPct val="85000"/>
              <a:buFont typeface="Wingdings" pitchFamily="2" charset="2"/>
              <a:buChar char="u"/>
            </a:pPr>
            <a:r>
              <a:rPr lang="zh-CN" altLang="en-US" dirty="0" smtClean="0">
                <a:latin typeface="微软雅黑" pitchFamily="34" charset="-122"/>
                <a:ea typeface="微软雅黑" pitchFamily="34" charset="-122"/>
              </a:rPr>
              <a:t>通过</a:t>
            </a:r>
            <a:r>
              <a:rPr lang="en-US" altLang="zh-CN" dirty="0" err="1" smtClean="0">
                <a:latin typeface="微软雅黑" pitchFamily="34" charset="-122"/>
                <a:ea typeface="微软雅黑" pitchFamily="34" charset="-122"/>
              </a:rPr>
              <a:t>vswitch</a:t>
            </a:r>
            <a:r>
              <a:rPr lang="zh-CN" altLang="en-US" dirty="0" smtClean="0">
                <a:latin typeface="微软雅黑" pitchFamily="34" charset="-122"/>
                <a:ea typeface="微软雅黑" pitchFamily="34" charset="-122"/>
              </a:rPr>
              <a:t>将网络延伸至主机内部</a:t>
            </a:r>
            <a:endParaRPr lang="en-US" altLang="zh-CN" dirty="0">
              <a:latin typeface="微软雅黑" pitchFamily="34" charset="-122"/>
              <a:ea typeface="微软雅黑" pitchFamily="34" charset="-122"/>
            </a:endParaRPr>
          </a:p>
        </p:txBody>
      </p:sp>
      <p:pic>
        <p:nvPicPr>
          <p:cNvPr id="68" name="Picture 109" descr="SecBlade-防火墙模块02"/>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907504" y="1929378"/>
            <a:ext cx="488950" cy="425338"/>
          </a:xfrm>
          <a:prstGeom prst="rect">
            <a:avLst/>
          </a:prstGeom>
          <a:noFill/>
          <a:ln w="9525">
            <a:noFill/>
            <a:miter lim="800000"/>
            <a:headEnd/>
            <a:tailEnd/>
          </a:ln>
        </p:spPr>
      </p:pic>
      <p:pic>
        <p:nvPicPr>
          <p:cNvPr id="69" name="Picture 109" descr="SecBlade-防火墙模块02"/>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258467" y="1929378"/>
            <a:ext cx="488950" cy="425338"/>
          </a:xfrm>
          <a:prstGeom prst="rect">
            <a:avLst/>
          </a:prstGeom>
          <a:noFill/>
          <a:ln w="9525">
            <a:noFill/>
            <a:miter lim="800000"/>
            <a:headEnd/>
            <a:tailEnd/>
          </a:ln>
        </p:spPr>
      </p:pic>
      <p:pic>
        <p:nvPicPr>
          <p:cNvPr id="70" name="Picture 47" descr="SecBlade-VPN模块"/>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907505" y="1721235"/>
            <a:ext cx="511175" cy="349319"/>
          </a:xfrm>
          <a:prstGeom prst="rect">
            <a:avLst/>
          </a:prstGeom>
          <a:noFill/>
          <a:ln w="9525">
            <a:noFill/>
            <a:miter lim="800000"/>
            <a:headEnd/>
            <a:tailEnd/>
          </a:ln>
        </p:spPr>
      </p:pic>
      <p:pic>
        <p:nvPicPr>
          <p:cNvPr id="71" name="Picture 47" descr="SecBlade-VPN模块"/>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221955" y="1704944"/>
            <a:ext cx="511175" cy="349320"/>
          </a:xfrm>
          <a:prstGeom prst="rect">
            <a:avLst/>
          </a:prstGeom>
          <a:noFill/>
          <a:ln w="9525">
            <a:noFill/>
            <a:miter lim="800000"/>
            <a:headEnd/>
            <a:tailEnd/>
          </a:ln>
        </p:spPr>
      </p:pic>
      <p:sp>
        <p:nvSpPr>
          <p:cNvPr id="72" name="Text Box 484"/>
          <p:cNvSpPr txBox="1">
            <a:spLocks noChangeArrowheads="1"/>
          </p:cNvSpPr>
          <p:nvPr/>
        </p:nvSpPr>
        <p:spPr bwMode="auto">
          <a:xfrm>
            <a:off x="1013743" y="4676876"/>
            <a:ext cx="1336675" cy="276999"/>
          </a:xfrm>
          <a:prstGeom prst="rect">
            <a:avLst/>
          </a:prstGeom>
          <a:noFill/>
          <a:ln w="9525">
            <a:noFill/>
            <a:miter lim="800000"/>
            <a:headEnd/>
            <a:tailEnd/>
          </a:ln>
        </p:spPr>
        <p:txBody>
          <a:bodyPr>
            <a:spAutoFit/>
          </a:bodyPr>
          <a:lstStyle/>
          <a:p>
            <a:pPr>
              <a:spcBef>
                <a:spcPct val="50000"/>
              </a:spcBef>
            </a:pPr>
            <a:r>
              <a:rPr lang="en-US" altLang="zh-CN" sz="1200" b="1" dirty="0">
                <a:latin typeface="微软雅黑" pitchFamily="34" charset="-122"/>
                <a:ea typeface="微软雅黑" pitchFamily="34" charset="-122"/>
              </a:rPr>
              <a:t>WEB/APP/DB</a:t>
            </a:r>
          </a:p>
        </p:txBody>
      </p:sp>
      <p:sp>
        <p:nvSpPr>
          <p:cNvPr id="73" name="Text Box 484"/>
          <p:cNvSpPr txBox="1">
            <a:spLocks noChangeArrowheads="1"/>
          </p:cNvSpPr>
          <p:nvPr/>
        </p:nvSpPr>
        <p:spPr bwMode="auto">
          <a:xfrm>
            <a:off x="4030786" y="4694110"/>
            <a:ext cx="1241425" cy="276999"/>
          </a:xfrm>
          <a:prstGeom prst="rect">
            <a:avLst/>
          </a:prstGeom>
          <a:noFill/>
          <a:ln w="9525">
            <a:noFill/>
            <a:miter lim="800000"/>
            <a:headEnd/>
            <a:tailEnd/>
          </a:ln>
        </p:spPr>
        <p:txBody>
          <a:bodyPr>
            <a:spAutoFit/>
          </a:bodyPr>
          <a:lstStyle/>
          <a:p>
            <a:pPr>
              <a:spcBef>
                <a:spcPct val="50000"/>
              </a:spcBef>
            </a:pPr>
            <a:r>
              <a:rPr lang="en-US" altLang="zh-CN" sz="1200" b="1" dirty="0">
                <a:latin typeface="微软雅黑" pitchFamily="34" charset="-122"/>
                <a:ea typeface="微软雅黑" pitchFamily="34" charset="-122"/>
              </a:rPr>
              <a:t>WEB/APP/DB</a:t>
            </a:r>
          </a:p>
        </p:txBody>
      </p:sp>
      <p:sp>
        <p:nvSpPr>
          <p:cNvPr id="74" name="椭圆 73"/>
          <p:cNvSpPr/>
          <p:nvPr/>
        </p:nvSpPr>
        <p:spPr>
          <a:xfrm>
            <a:off x="1815826" y="1612327"/>
            <a:ext cx="2304256" cy="734840"/>
          </a:xfrm>
          <a:prstGeom prst="ellipse">
            <a:avLst/>
          </a:prstGeom>
          <a:solidFill>
            <a:schemeClr val="bg1">
              <a:alpha val="57000"/>
            </a:scheme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5" name="圆角矩形标注 74"/>
          <p:cNvSpPr/>
          <p:nvPr/>
        </p:nvSpPr>
        <p:spPr>
          <a:xfrm>
            <a:off x="323528" y="897708"/>
            <a:ext cx="1564926" cy="623532"/>
          </a:xfrm>
          <a:prstGeom prst="wedgeRoundRectCallout">
            <a:avLst>
              <a:gd name="adj1" fmla="val 59715"/>
              <a:gd name="adj2" fmla="val 114864"/>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dirty="0" smtClean="0">
                <a:latin typeface="微软雅黑" pitchFamily="34" charset="-122"/>
                <a:ea typeface="微软雅黑" pitchFamily="34" charset="-122"/>
              </a:rPr>
              <a:t>横向虚拟化</a:t>
            </a:r>
            <a:endParaRPr lang="zh-CN" altLang="en-US" dirty="0">
              <a:latin typeface="微软雅黑" pitchFamily="34" charset="-122"/>
              <a:ea typeface="微软雅黑" pitchFamily="34" charset="-122"/>
            </a:endParaRPr>
          </a:p>
        </p:txBody>
      </p:sp>
      <p:sp>
        <p:nvSpPr>
          <p:cNvPr id="76" name="椭圆 75"/>
          <p:cNvSpPr/>
          <p:nvPr/>
        </p:nvSpPr>
        <p:spPr>
          <a:xfrm rot="19130414">
            <a:off x="3596008" y="1563612"/>
            <a:ext cx="712391" cy="2313421"/>
          </a:xfrm>
          <a:prstGeom prst="ellipse">
            <a:avLst/>
          </a:prstGeom>
          <a:solidFill>
            <a:schemeClr val="bg1">
              <a:alpha val="57000"/>
            </a:scheme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7" name="圆角矩形标注 76"/>
          <p:cNvSpPr/>
          <p:nvPr/>
        </p:nvSpPr>
        <p:spPr>
          <a:xfrm>
            <a:off x="4230420" y="980055"/>
            <a:ext cx="1564926" cy="623532"/>
          </a:xfrm>
          <a:prstGeom prst="wedgeRoundRectCallout">
            <a:avLst>
              <a:gd name="adj1" fmla="val -60635"/>
              <a:gd name="adj2" fmla="val 17725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dirty="0">
                <a:latin typeface="微软雅黑" pitchFamily="34" charset="-122"/>
                <a:ea typeface="微软雅黑" pitchFamily="34" charset="-122"/>
              </a:rPr>
              <a:t>纵</a:t>
            </a:r>
            <a:r>
              <a:rPr lang="zh-CN" altLang="en-US" dirty="0" smtClean="0">
                <a:latin typeface="微软雅黑" pitchFamily="34" charset="-122"/>
                <a:ea typeface="微软雅黑" pitchFamily="34" charset="-122"/>
              </a:rPr>
              <a:t>向虚拟化</a:t>
            </a:r>
            <a:endParaRPr lang="zh-CN" altLang="en-US" dirty="0">
              <a:latin typeface="微软雅黑" pitchFamily="34" charset="-122"/>
              <a:ea typeface="微软雅黑" pitchFamily="34" charset="-122"/>
            </a:endParaRPr>
          </a:p>
        </p:txBody>
      </p:sp>
      <p:sp>
        <p:nvSpPr>
          <p:cNvPr id="78" name="圆角矩形标注 77"/>
          <p:cNvSpPr/>
          <p:nvPr/>
        </p:nvSpPr>
        <p:spPr>
          <a:xfrm>
            <a:off x="341666" y="1879605"/>
            <a:ext cx="1564926" cy="623532"/>
          </a:xfrm>
          <a:prstGeom prst="wedgeRoundRectCallout">
            <a:avLst>
              <a:gd name="adj1" fmla="val 98088"/>
              <a:gd name="adj2" fmla="val -9910"/>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1:N</a:t>
            </a:r>
            <a:r>
              <a:rPr lang="zh-CN" altLang="en-US" dirty="0" smtClean="0">
                <a:latin typeface="微软雅黑" pitchFamily="34" charset="-122"/>
                <a:ea typeface="微软雅黑" pitchFamily="34" charset="-122"/>
              </a:rPr>
              <a:t>虚拟化</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215575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500"/>
                                        <p:tgtEl>
                                          <p:spTgt spid="7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fade">
                                      <p:cBhvr>
                                        <p:cTn id="18" dur="500"/>
                                        <p:tgtEl>
                                          <p:spTgt spid="7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网络资源池设计要点</a:t>
            </a:r>
            <a:endParaRPr lang="zh-CN" altLang="en-US" dirty="0"/>
          </a:p>
        </p:txBody>
      </p:sp>
      <p:sp>
        <p:nvSpPr>
          <p:cNvPr id="3" name="object 97"/>
          <p:cNvSpPr txBox="1">
            <a:spLocks noGrp="1"/>
          </p:cNvSpPr>
          <p:nvPr>
            <p:ph type="sldNum" sz="quarter" idx="4294967295"/>
          </p:nvPr>
        </p:nvSpPr>
        <p:spPr>
          <a:xfrm>
            <a:off x="8250584" y="6346647"/>
            <a:ext cx="152437" cy="369332"/>
          </a:xfrm>
          <a:prstGeom prst="rect">
            <a:avLst/>
          </a:prstGeom>
        </p:spPr>
        <p:txBody>
          <a:bodyPr vert="horz" wrap="square" lIns="0" tIns="0" rIns="0" bIns="0" rtlCol="0">
            <a:spAutoFit/>
          </a:bodyPr>
          <a:lstStyle/>
          <a:p>
            <a:pPr marL="25400">
              <a:lnSpc>
                <a:spcPct val="100000"/>
              </a:lnSpc>
            </a:pPr>
            <a:r>
              <a:rPr sz="1200" dirty="0">
                <a:solidFill>
                  <a:srgbClr val="888888"/>
                </a:solidFill>
                <a:latin typeface="Calibri"/>
                <a:cs typeface="Calibri"/>
              </a:rPr>
              <a:t>14</a:t>
            </a:r>
            <a:endParaRPr sz="1200">
              <a:latin typeface="Calibri"/>
              <a:cs typeface="Calibri"/>
            </a:endParaRPr>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2925" y="1758731"/>
            <a:ext cx="7643234" cy="376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251520" y="702766"/>
            <a:ext cx="7650200" cy="1077218"/>
          </a:xfrm>
          <a:prstGeom prst="rect">
            <a:avLst/>
          </a:prstGeom>
        </p:spPr>
        <p:txBody>
          <a:bodyPr wrap="square">
            <a:spAutoFit/>
          </a:bodyPr>
          <a:lstStyle/>
          <a:p>
            <a:pPr marL="285750" indent="-285750">
              <a:buClr>
                <a:srgbClr val="FF0000"/>
              </a:buClr>
              <a:buFont typeface="Wingdings" pitchFamily="2" charset="2"/>
              <a:buChar char="n"/>
            </a:pPr>
            <a:r>
              <a:rPr lang="zh-CN" altLang="en-US" sz="1600" dirty="0" smtClean="0">
                <a:latin typeface="微软雅黑" pitchFamily="34" charset="-122"/>
                <a:ea typeface="微软雅黑" pitchFamily="34" charset="-122"/>
              </a:rPr>
              <a:t>结合</a:t>
            </a:r>
            <a:r>
              <a:rPr lang="zh-CN" altLang="en-US" sz="1600" dirty="0">
                <a:latin typeface="微软雅黑" pitchFamily="34" charset="-122"/>
                <a:ea typeface="微软雅黑" pitchFamily="34" charset="-122"/>
              </a:rPr>
              <a:t>隧道技术，基于</a:t>
            </a:r>
            <a:r>
              <a:rPr lang="en-US" altLang="zh-CN" sz="1600" dirty="0">
                <a:latin typeface="微软雅黑" pitchFamily="34" charset="-122"/>
                <a:ea typeface="微软雅黑" pitchFamily="34" charset="-122"/>
              </a:rPr>
              <a:t>Overlay</a:t>
            </a:r>
            <a:r>
              <a:rPr lang="zh-CN" altLang="en-US" sz="1600" dirty="0">
                <a:latin typeface="微软雅黑" pitchFamily="34" charset="-122"/>
                <a:ea typeface="微软雅黑" pitchFamily="34" charset="-122"/>
              </a:rPr>
              <a:t>建立可集中控制的大二层网络，支持跨数据中心的租户网络隔离 </a:t>
            </a:r>
            <a:endParaRPr lang="en-US" altLang="zh-CN" sz="1600" dirty="0" smtClean="0">
              <a:latin typeface="微软雅黑" pitchFamily="34" charset="-122"/>
              <a:ea typeface="微软雅黑" pitchFamily="34" charset="-122"/>
            </a:endParaRPr>
          </a:p>
          <a:p>
            <a:pPr marL="285750" indent="-285750">
              <a:buClr>
                <a:srgbClr val="FF0000"/>
              </a:buClr>
              <a:buFont typeface="Wingdings" pitchFamily="2" charset="2"/>
              <a:buChar char="n"/>
            </a:pPr>
            <a:r>
              <a:rPr lang="zh-CN" altLang="en-US" sz="1600" dirty="0">
                <a:latin typeface="微软雅黑" pitchFamily="34" charset="-122"/>
                <a:ea typeface="微软雅黑" pitchFamily="34" charset="-122"/>
              </a:rPr>
              <a:t>部署隧道，透明化底层实现，支持跨数据中心的虚拟机通信 </a:t>
            </a:r>
            <a:endParaRPr lang="en-US" altLang="zh-CN" sz="1600" dirty="0" smtClean="0">
              <a:latin typeface="微软雅黑" pitchFamily="34" charset="-122"/>
              <a:ea typeface="微软雅黑" pitchFamily="34" charset="-122"/>
            </a:endParaRPr>
          </a:p>
          <a:p>
            <a:pPr marL="285750" indent="-285750">
              <a:buClr>
                <a:srgbClr val="FF0000"/>
              </a:buClr>
              <a:buFont typeface="Wingdings" pitchFamily="2" charset="2"/>
              <a:buChar char="n"/>
            </a:pPr>
            <a:r>
              <a:rPr lang="en-US" altLang="zh-CN" sz="1600" dirty="0">
                <a:latin typeface="微软雅黑" pitchFamily="34" charset="-122"/>
                <a:ea typeface="微软雅黑" pitchFamily="34" charset="-122"/>
              </a:rPr>
              <a:t>VXLAN/NVGRE</a:t>
            </a:r>
            <a:r>
              <a:rPr lang="zh-CN" altLang="en-US" sz="1600" dirty="0">
                <a:latin typeface="微软雅黑" pitchFamily="34" charset="-122"/>
                <a:ea typeface="微软雅黑" pitchFamily="34" charset="-122"/>
              </a:rPr>
              <a:t>等</a:t>
            </a:r>
            <a:r>
              <a:rPr lang="en-US" altLang="zh-CN" sz="1600" dirty="0">
                <a:latin typeface="微软雅黑" pitchFamily="34" charset="-122"/>
                <a:ea typeface="微软雅黑" pitchFamily="34" charset="-122"/>
              </a:rPr>
              <a:t>Overlay</a:t>
            </a:r>
            <a:r>
              <a:rPr lang="zh-CN" altLang="en-US" sz="1600" dirty="0">
                <a:latin typeface="微软雅黑" pitchFamily="34" charset="-122"/>
                <a:ea typeface="微软雅黑" pitchFamily="34" charset="-122"/>
              </a:rPr>
              <a:t>技术，突破</a:t>
            </a:r>
            <a:r>
              <a:rPr lang="en-US" altLang="zh-CN" sz="1600" dirty="0">
                <a:latin typeface="微软雅黑" pitchFamily="34" charset="-122"/>
                <a:ea typeface="微软雅黑" pitchFamily="34" charset="-122"/>
              </a:rPr>
              <a:t>VLAN</a:t>
            </a:r>
            <a:r>
              <a:rPr lang="zh-CN" altLang="en-US" sz="1600" dirty="0">
                <a:latin typeface="微软雅黑" pitchFamily="34" charset="-122"/>
                <a:ea typeface="微软雅黑" pitchFamily="34" charset="-122"/>
              </a:rPr>
              <a:t>限制 </a:t>
            </a:r>
          </a:p>
        </p:txBody>
      </p:sp>
    </p:spTree>
    <p:extLst>
      <p:ext uri="{BB962C8B-B14F-4D97-AF65-F5344CB8AC3E}">
        <p14:creationId xmlns:p14="http://schemas.microsoft.com/office/powerpoint/2010/main" val="31558586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基础资源池建设</a:t>
            </a:r>
            <a:r>
              <a:rPr lang="en-US" altLang="zh-CN" dirty="0"/>
              <a:t>——</a:t>
            </a:r>
            <a:r>
              <a:rPr lang="zh-CN" altLang="en-US" dirty="0" smtClean="0"/>
              <a:t>安全需求分析</a:t>
            </a:r>
            <a:endParaRPr lang="zh-CN" altLang="en-US" dirty="0"/>
          </a:p>
        </p:txBody>
      </p:sp>
      <p:sp>
        <p:nvSpPr>
          <p:cNvPr id="4" name="椭圆 3"/>
          <p:cNvSpPr/>
          <p:nvPr/>
        </p:nvSpPr>
        <p:spPr>
          <a:xfrm>
            <a:off x="62371" y="837748"/>
            <a:ext cx="549189" cy="5491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36" b="1" dirty="0">
                <a:latin typeface="微软雅黑" panose="020B0503020204020204" pitchFamily="34" charset="-122"/>
                <a:ea typeface="微软雅黑" panose="020B0503020204020204" pitchFamily="34" charset="-122"/>
              </a:rPr>
              <a:t>1</a:t>
            </a:r>
            <a:endParaRPr lang="zh-CN" altLang="en-US" sz="2736" b="1" dirty="0">
              <a:latin typeface="微软雅黑" panose="020B0503020204020204" pitchFamily="34" charset="-122"/>
              <a:ea typeface="微软雅黑" panose="020B0503020204020204" pitchFamily="34" charset="-122"/>
            </a:endParaRPr>
          </a:p>
        </p:txBody>
      </p:sp>
      <p:sp>
        <p:nvSpPr>
          <p:cNvPr id="5" name="矩形 4"/>
          <p:cNvSpPr/>
          <p:nvPr/>
        </p:nvSpPr>
        <p:spPr>
          <a:xfrm>
            <a:off x="681135" y="723912"/>
            <a:ext cx="8283354" cy="793340"/>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rgbClr val="FF0000"/>
                </a:solidFill>
                <a:latin typeface="微软雅黑" panose="020B0503020204020204" pitchFamily="34" charset="-122"/>
                <a:ea typeface="微软雅黑" panose="020B0503020204020204" pitchFamily="34" charset="-122"/>
              </a:rPr>
              <a:t>问题：虚拟化环境内的边界无法通过物理方式划定边界，无法通过硬件设备进行防护和检测</a:t>
            </a:r>
            <a:endParaRPr lang="en-US" altLang="zh-CN" sz="1400" b="1" dirty="0">
              <a:solidFill>
                <a:srgbClr val="FF0000"/>
              </a:solidFill>
              <a:latin typeface="微软雅黑" panose="020B0503020204020204" pitchFamily="34" charset="-122"/>
              <a:ea typeface="微软雅黑" panose="020B0503020204020204" pitchFamily="34" charset="-122"/>
            </a:endParaRPr>
          </a:p>
          <a:p>
            <a:endParaRPr lang="en-US" altLang="zh-CN" sz="1400" b="1" dirty="0">
              <a:solidFill>
                <a:schemeClr val="tx1"/>
              </a:solidFill>
              <a:latin typeface="微软雅黑" panose="020B0503020204020204" pitchFamily="34" charset="-122"/>
              <a:ea typeface="微软雅黑" panose="020B0503020204020204" pitchFamily="34" charset="-122"/>
            </a:endParaRPr>
          </a:p>
          <a:p>
            <a:r>
              <a:rPr lang="zh-CN" altLang="en-US" sz="1400" b="1" dirty="0">
                <a:solidFill>
                  <a:srgbClr val="00B050"/>
                </a:solidFill>
                <a:latin typeface="微软雅黑" panose="020B0503020204020204" pitchFamily="34" charset="-122"/>
                <a:ea typeface="微软雅黑" panose="020B0503020204020204" pitchFamily="34" charset="-122"/>
              </a:rPr>
              <a:t>需求：需要重塑边界，在边界上通过安全设备</a:t>
            </a:r>
            <a:r>
              <a:rPr lang="en-US" altLang="zh-CN" sz="1400" b="1" dirty="0">
                <a:solidFill>
                  <a:srgbClr val="00B050"/>
                </a:solidFill>
                <a:latin typeface="微软雅黑" panose="020B0503020204020204" pitchFamily="34" charset="-122"/>
                <a:ea typeface="微软雅黑" panose="020B0503020204020204" pitchFamily="34" charset="-122"/>
              </a:rPr>
              <a:t>NFV</a:t>
            </a:r>
            <a:r>
              <a:rPr lang="zh-CN" altLang="en-US" sz="1400" b="1" dirty="0">
                <a:solidFill>
                  <a:srgbClr val="00B050"/>
                </a:solidFill>
                <a:latin typeface="微软雅黑" panose="020B0503020204020204" pitchFamily="34" charset="-122"/>
                <a:ea typeface="微软雅黑" panose="020B0503020204020204" pitchFamily="34" charset="-122"/>
              </a:rPr>
              <a:t>化的方式重新建立访问控制规则</a:t>
            </a:r>
            <a:endParaRPr lang="en-US" altLang="zh-CN" sz="1400" b="1" dirty="0">
              <a:solidFill>
                <a:srgbClr val="00B050"/>
              </a:solidFill>
              <a:latin typeface="微软雅黑" panose="020B0503020204020204" pitchFamily="34" charset="-122"/>
              <a:ea typeface="微软雅黑" panose="020B0503020204020204" pitchFamily="34" charset="-122"/>
            </a:endParaRPr>
          </a:p>
        </p:txBody>
      </p:sp>
      <p:sp>
        <p:nvSpPr>
          <p:cNvPr id="6" name="椭圆 5"/>
          <p:cNvSpPr/>
          <p:nvPr/>
        </p:nvSpPr>
        <p:spPr>
          <a:xfrm>
            <a:off x="62371" y="1823555"/>
            <a:ext cx="549189" cy="5491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36" b="1" dirty="0">
                <a:latin typeface="微软雅黑" panose="020B0503020204020204" pitchFamily="34" charset="-122"/>
                <a:ea typeface="微软雅黑" panose="020B0503020204020204" pitchFamily="34" charset="-122"/>
              </a:rPr>
              <a:t>2</a:t>
            </a:r>
            <a:endParaRPr lang="zh-CN" altLang="en-US" sz="2736" b="1" dirty="0">
              <a:latin typeface="微软雅黑" panose="020B0503020204020204" pitchFamily="34" charset="-122"/>
              <a:ea typeface="微软雅黑" panose="020B0503020204020204" pitchFamily="34" charset="-122"/>
            </a:endParaRPr>
          </a:p>
        </p:txBody>
      </p:sp>
      <p:sp>
        <p:nvSpPr>
          <p:cNvPr id="7" name="矩形 6"/>
          <p:cNvSpPr/>
          <p:nvPr/>
        </p:nvSpPr>
        <p:spPr>
          <a:xfrm>
            <a:off x="681135" y="1709719"/>
            <a:ext cx="8283354" cy="793340"/>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rgbClr val="FF0000"/>
                </a:solidFill>
                <a:latin typeface="微软雅黑" panose="020B0503020204020204" pitchFamily="34" charset="-122"/>
                <a:ea typeface="微软雅黑" panose="020B0503020204020204" pitchFamily="34" charset="-122"/>
              </a:rPr>
              <a:t>问题：云内流量不可视，不知道云内流量是否存在安全问题</a:t>
            </a:r>
            <a:endParaRPr lang="en-US" altLang="zh-CN" sz="1400" b="1" dirty="0">
              <a:solidFill>
                <a:srgbClr val="FF0000"/>
              </a:solidFill>
              <a:latin typeface="微软雅黑" panose="020B0503020204020204" pitchFamily="34" charset="-122"/>
              <a:ea typeface="微软雅黑" panose="020B0503020204020204" pitchFamily="34" charset="-122"/>
            </a:endParaRPr>
          </a:p>
          <a:p>
            <a:endParaRPr lang="en-US" altLang="zh-CN" sz="1400" b="1" dirty="0">
              <a:solidFill>
                <a:schemeClr val="tx1"/>
              </a:solidFill>
              <a:latin typeface="微软雅黑" panose="020B0503020204020204" pitchFamily="34" charset="-122"/>
              <a:ea typeface="微软雅黑" panose="020B0503020204020204" pitchFamily="34" charset="-122"/>
            </a:endParaRPr>
          </a:p>
          <a:p>
            <a:r>
              <a:rPr lang="zh-CN" altLang="en-US" sz="1400" b="1" dirty="0">
                <a:solidFill>
                  <a:srgbClr val="00B050"/>
                </a:solidFill>
                <a:latin typeface="微软雅黑" panose="020B0503020204020204" pitchFamily="34" charset="-122"/>
                <a:ea typeface="微软雅黑" panose="020B0503020204020204" pitchFamily="34" charset="-122"/>
              </a:rPr>
              <a:t>需求：需要获取流量，并对流量进行安全检测和审计</a:t>
            </a:r>
            <a:endParaRPr lang="en-US" altLang="zh-CN" sz="1400" b="1" dirty="0">
              <a:solidFill>
                <a:srgbClr val="00B050"/>
              </a:solidFill>
              <a:latin typeface="微软雅黑" panose="020B0503020204020204" pitchFamily="34" charset="-122"/>
              <a:ea typeface="微软雅黑" panose="020B0503020204020204" pitchFamily="34" charset="-122"/>
            </a:endParaRPr>
          </a:p>
        </p:txBody>
      </p:sp>
      <p:sp>
        <p:nvSpPr>
          <p:cNvPr id="8" name="椭圆 7"/>
          <p:cNvSpPr/>
          <p:nvPr/>
        </p:nvSpPr>
        <p:spPr>
          <a:xfrm>
            <a:off x="62371" y="2809363"/>
            <a:ext cx="549189" cy="5491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36" b="1" dirty="0">
                <a:latin typeface="微软雅黑" panose="020B0503020204020204" pitchFamily="34" charset="-122"/>
                <a:ea typeface="微软雅黑" panose="020B0503020204020204" pitchFamily="34" charset="-122"/>
              </a:rPr>
              <a:t>3</a:t>
            </a:r>
            <a:endParaRPr lang="zh-CN" altLang="en-US" sz="2736" b="1" dirty="0">
              <a:latin typeface="微软雅黑" panose="020B0503020204020204" pitchFamily="34" charset="-122"/>
              <a:ea typeface="微软雅黑" panose="020B0503020204020204" pitchFamily="34" charset="-122"/>
            </a:endParaRPr>
          </a:p>
        </p:txBody>
      </p:sp>
      <p:sp>
        <p:nvSpPr>
          <p:cNvPr id="9" name="矩形 8"/>
          <p:cNvSpPr/>
          <p:nvPr/>
        </p:nvSpPr>
        <p:spPr>
          <a:xfrm>
            <a:off x="681135" y="2695527"/>
            <a:ext cx="8283354" cy="793340"/>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rgbClr val="FF0000"/>
                </a:solidFill>
                <a:latin typeface="微软雅黑" panose="020B0503020204020204" pitchFamily="34" charset="-122"/>
                <a:ea typeface="微软雅黑" panose="020B0503020204020204" pitchFamily="34" charset="-122"/>
              </a:rPr>
              <a:t>问题：多租户环境下，安全需求不同，一刀切的安全能力造成资源浪费，安全部署不敏捷</a:t>
            </a:r>
            <a:endParaRPr lang="en-US" altLang="zh-CN" sz="1400" b="1" dirty="0">
              <a:solidFill>
                <a:srgbClr val="FF0000"/>
              </a:solidFill>
              <a:latin typeface="微软雅黑" panose="020B0503020204020204" pitchFamily="34" charset="-122"/>
              <a:ea typeface="微软雅黑" panose="020B0503020204020204" pitchFamily="34" charset="-122"/>
            </a:endParaRPr>
          </a:p>
          <a:p>
            <a:endParaRPr lang="en-US" altLang="zh-CN" sz="1400" b="1" dirty="0">
              <a:solidFill>
                <a:schemeClr val="tx1"/>
              </a:solidFill>
              <a:latin typeface="微软雅黑" panose="020B0503020204020204" pitchFamily="34" charset="-122"/>
              <a:ea typeface="微软雅黑" panose="020B0503020204020204" pitchFamily="34" charset="-122"/>
            </a:endParaRPr>
          </a:p>
          <a:p>
            <a:r>
              <a:rPr lang="zh-CN" altLang="en-US" sz="1400" b="1" dirty="0">
                <a:solidFill>
                  <a:srgbClr val="00B050"/>
                </a:solidFill>
                <a:latin typeface="微软雅黑" panose="020B0503020204020204" pitchFamily="34" charset="-122"/>
                <a:ea typeface="微软雅黑" panose="020B0503020204020204" pitchFamily="34" charset="-122"/>
              </a:rPr>
              <a:t>需求：安全资源池化，实现安全即服务（</a:t>
            </a:r>
            <a:r>
              <a:rPr lang="en-US" altLang="zh-CN" sz="1400" b="1" dirty="0" err="1">
                <a:solidFill>
                  <a:srgbClr val="00B050"/>
                </a:solidFill>
                <a:latin typeface="微软雅黑" panose="020B0503020204020204" pitchFamily="34" charset="-122"/>
                <a:ea typeface="微软雅黑" panose="020B0503020204020204" pitchFamily="34" charset="-122"/>
              </a:rPr>
              <a:t>SECaaS</a:t>
            </a:r>
            <a:r>
              <a:rPr lang="zh-CN" altLang="en-US" sz="1400" b="1" dirty="0">
                <a:solidFill>
                  <a:srgbClr val="00B050"/>
                </a:solidFill>
                <a:latin typeface="微软雅黑" panose="020B0503020204020204" pitchFamily="34" charset="-122"/>
                <a:ea typeface="微软雅黑" panose="020B0503020204020204" pitchFamily="34" charset="-122"/>
              </a:rPr>
              <a:t>），按业务需求指配安全能力，定义安全路径</a:t>
            </a:r>
            <a:endParaRPr lang="en-US" altLang="zh-CN" sz="1400" b="1" dirty="0">
              <a:solidFill>
                <a:srgbClr val="00B050"/>
              </a:solidFill>
              <a:latin typeface="微软雅黑" panose="020B0503020204020204" pitchFamily="34" charset="-122"/>
              <a:ea typeface="微软雅黑" panose="020B0503020204020204" pitchFamily="34" charset="-122"/>
            </a:endParaRPr>
          </a:p>
        </p:txBody>
      </p:sp>
      <p:sp>
        <p:nvSpPr>
          <p:cNvPr id="10" name="椭圆 9"/>
          <p:cNvSpPr/>
          <p:nvPr/>
        </p:nvSpPr>
        <p:spPr>
          <a:xfrm>
            <a:off x="62371" y="3795169"/>
            <a:ext cx="549189" cy="5491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36" b="1" dirty="0">
                <a:latin typeface="微软雅黑" panose="020B0503020204020204" pitchFamily="34" charset="-122"/>
                <a:ea typeface="微软雅黑" panose="020B0503020204020204" pitchFamily="34" charset="-122"/>
              </a:rPr>
              <a:t>4</a:t>
            </a:r>
            <a:endParaRPr lang="zh-CN" altLang="en-US" sz="2736" b="1" dirty="0">
              <a:latin typeface="微软雅黑" panose="020B0503020204020204" pitchFamily="34" charset="-122"/>
              <a:ea typeface="微软雅黑" panose="020B0503020204020204" pitchFamily="34" charset="-122"/>
            </a:endParaRPr>
          </a:p>
        </p:txBody>
      </p:sp>
      <p:sp>
        <p:nvSpPr>
          <p:cNvPr id="11" name="矩形 10"/>
          <p:cNvSpPr/>
          <p:nvPr/>
        </p:nvSpPr>
        <p:spPr>
          <a:xfrm>
            <a:off x="681135" y="3681333"/>
            <a:ext cx="8283354" cy="793340"/>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rgbClr val="FF0000"/>
                </a:solidFill>
                <a:latin typeface="微软雅黑" panose="020B0503020204020204" pitchFamily="34" charset="-122"/>
                <a:ea typeface="微软雅黑" panose="020B0503020204020204" pitchFamily="34" charset="-122"/>
              </a:rPr>
              <a:t>问题：针对虚拟化平台的漏洞攻击，针对云管理平台的不安全接口调用、身份冒用、误操作等</a:t>
            </a:r>
            <a:endParaRPr lang="en-US" altLang="zh-CN" sz="1400" b="1" dirty="0">
              <a:solidFill>
                <a:srgbClr val="FF0000"/>
              </a:solidFill>
              <a:latin typeface="微软雅黑" panose="020B0503020204020204" pitchFamily="34" charset="-122"/>
              <a:ea typeface="微软雅黑" panose="020B0503020204020204" pitchFamily="34" charset="-122"/>
            </a:endParaRPr>
          </a:p>
          <a:p>
            <a:endParaRPr lang="en-US" altLang="zh-CN" sz="1400" b="1" dirty="0">
              <a:solidFill>
                <a:schemeClr val="tx1"/>
              </a:solidFill>
              <a:latin typeface="微软雅黑" panose="020B0503020204020204" pitchFamily="34" charset="-122"/>
              <a:ea typeface="微软雅黑" panose="020B0503020204020204" pitchFamily="34" charset="-122"/>
            </a:endParaRPr>
          </a:p>
          <a:p>
            <a:r>
              <a:rPr lang="zh-CN" altLang="en-US" sz="1400" b="1" dirty="0">
                <a:solidFill>
                  <a:srgbClr val="00B050"/>
                </a:solidFill>
                <a:latin typeface="微软雅黑" panose="020B0503020204020204" pitchFamily="34" charset="-122"/>
                <a:ea typeface="微软雅黑" panose="020B0503020204020204" pitchFamily="34" charset="-122"/>
              </a:rPr>
              <a:t>需求：选择重视安全的云服务商，强化管理者的身份鉴别、授权管理、访问控制</a:t>
            </a:r>
            <a:endParaRPr lang="en-US" altLang="zh-CN" sz="1400" b="1" dirty="0">
              <a:solidFill>
                <a:srgbClr val="00B050"/>
              </a:solidFill>
              <a:latin typeface="微软雅黑" panose="020B0503020204020204" pitchFamily="34" charset="-122"/>
              <a:ea typeface="微软雅黑" panose="020B0503020204020204" pitchFamily="34" charset="-122"/>
            </a:endParaRPr>
          </a:p>
        </p:txBody>
      </p:sp>
      <p:sp>
        <p:nvSpPr>
          <p:cNvPr id="12" name="椭圆 11"/>
          <p:cNvSpPr/>
          <p:nvPr/>
        </p:nvSpPr>
        <p:spPr>
          <a:xfrm>
            <a:off x="62371" y="4780977"/>
            <a:ext cx="549189" cy="5491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36" b="1" dirty="0">
                <a:latin typeface="微软雅黑" panose="020B0503020204020204" pitchFamily="34" charset="-122"/>
                <a:ea typeface="微软雅黑" panose="020B0503020204020204" pitchFamily="34" charset="-122"/>
              </a:rPr>
              <a:t>5</a:t>
            </a:r>
            <a:endParaRPr lang="zh-CN" altLang="en-US" sz="2736" b="1" dirty="0">
              <a:latin typeface="微软雅黑" panose="020B0503020204020204" pitchFamily="34" charset="-122"/>
              <a:ea typeface="微软雅黑" panose="020B0503020204020204" pitchFamily="34" charset="-122"/>
            </a:endParaRPr>
          </a:p>
        </p:txBody>
      </p:sp>
      <p:sp>
        <p:nvSpPr>
          <p:cNvPr id="13" name="矩形 12"/>
          <p:cNvSpPr/>
          <p:nvPr/>
        </p:nvSpPr>
        <p:spPr>
          <a:xfrm>
            <a:off x="681135" y="4667141"/>
            <a:ext cx="8283354" cy="793340"/>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rgbClr val="FF0000"/>
                </a:solidFill>
                <a:latin typeface="微软雅黑" panose="020B0503020204020204" pitchFamily="34" charset="-122"/>
                <a:ea typeface="微软雅黑" panose="020B0503020204020204" pitchFamily="34" charset="-122"/>
              </a:rPr>
              <a:t>问题：云安全态势、安全运营、安全监管如何进行</a:t>
            </a:r>
            <a:endParaRPr lang="en-US" altLang="zh-CN" sz="1400" b="1" dirty="0">
              <a:solidFill>
                <a:srgbClr val="FF0000"/>
              </a:solidFill>
              <a:latin typeface="微软雅黑" panose="020B0503020204020204" pitchFamily="34" charset="-122"/>
              <a:ea typeface="微软雅黑" panose="020B0503020204020204" pitchFamily="34" charset="-122"/>
            </a:endParaRPr>
          </a:p>
          <a:p>
            <a:endParaRPr lang="en-US" altLang="zh-CN" sz="1400" b="1" dirty="0">
              <a:solidFill>
                <a:schemeClr val="tx1"/>
              </a:solidFill>
              <a:latin typeface="微软雅黑" panose="020B0503020204020204" pitchFamily="34" charset="-122"/>
              <a:ea typeface="微软雅黑" panose="020B0503020204020204" pitchFamily="34" charset="-122"/>
            </a:endParaRPr>
          </a:p>
          <a:p>
            <a:r>
              <a:rPr lang="zh-CN" altLang="en-US" sz="1400" b="1" dirty="0">
                <a:solidFill>
                  <a:srgbClr val="00B050"/>
                </a:solidFill>
                <a:latin typeface="微软雅黑" panose="020B0503020204020204" pitchFamily="34" charset="-122"/>
                <a:ea typeface="微软雅黑" panose="020B0503020204020204" pitchFamily="34" charset="-122"/>
              </a:rPr>
              <a:t>需求：需要能够提供云安全统一管理的平台级工具</a:t>
            </a:r>
            <a:endParaRPr lang="en-US" altLang="zh-CN" sz="1400" b="1" dirty="0">
              <a:solidFill>
                <a:srgbClr val="00B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3949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a:t>——</a:t>
            </a:r>
            <a:r>
              <a:rPr lang="zh-CN" altLang="en-US" dirty="0" smtClean="0"/>
              <a:t>安全合规要求</a:t>
            </a:r>
            <a:endParaRPr lang="zh-CN" altLang="en-US" dirty="0"/>
          </a:p>
        </p:txBody>
      </p:sp>
      <p:sp>
        <p:nvSpPr>
          <p:cNvPr id="4" name="文本框 3"/>
          <p:cNvSpPr txBox="1"/>
          <p:nvPr/>
        </p:nvSpPr>
        <p:spPr>
          <a:xfrm>
            <a:off x="1255225" y="798712"/>
            <a:ext cx="6718506" cy="329193"/>
          </a:xfrm>
          <a:prstGeom prst="rect">
            <a:avLst/>
          </a:prstGeom>
          <a:noFill/>
        </p:spPr>
        <p:txBody>
          <a:bodyPr wrap="none" rtlCol="0">
            <a:spAutoFit/>
          </a:bodyPr>
          <a:lstStyle/>
          <a:p>
            <a:r>
              <a:rPr lang="en-US" altLang="zh-CN" sz="1539" b="1" dirty="0">
                <a:latin typeface="微软雅黑" panose="020B0503020204020204" pitchFamily="34" charset="-122"/>
                <a:ea typeface="微软雅黑" panose="020B0503020204020204" pitchFamily="34" charset="-122"/>
              </a:rPr>
              <a:t>GB/T 22239.2 《</a:t>
            </a:r>
            <a:r>
              <a:rPr lang="zh-CN" altLang="en-US" sz="1539" b="1" dirty="0">
                <a:latin typeface="微软雅黑" panose="020B0503020204020204" pitchFamily="34" charset="-122"/>
                <a:ea typeface="微软雅黑" panose="020B0503020204020204" pitchFamily="34" charset="-122"/>
              </a:rPr>
              <a:t>网络安全等级保护基本要求第二部分：云计算扩展要求</a:t>
            </a:r>
            <a:r>
              <a:rPr lang="en-US" altLang="zh-CN" sz="1539" b="1" dirty="0">
                <a:latin typeface="微软雅黑" panose="020B0503020204020204" pitchFamily="34" charset="-122"/>
                <a:ea typeface="微软雅黑" panose="020B0503020204020204" pitchFamily="34" charset="-122"/>
              </a:rPr>
              <a:t>》</a:t>
            </a:r>
            <a:endParaRPr lang="zh-CN" altLang="en-US" sz="1539"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536" y="1364009"/>
            <a:ext cx="2792940" cy="3728343"/>
          </a:xfrm>
          <a:prstGeom prst="rect">
            <a:avLst/>
          </a:prstGeom>
        </p:spPr>
      </p:pic>
      <p:sp>
        <p:nvSpPr>
          <p:cNvPr id="6" name="Rounded Rectangle 17"/>
          <p:cNvSpPr/>
          <p:nvPr/>
        </p:nvSpPr>
        <p:spPr bwMode="auto">
          <a:xfrm>
            <a:off x="3283665" y="1364010"/>
            <a:ext cx="1498215" cy="313944"/>
          </a:xfrm>
          <a:prstGeom prst="roundRect">
            <a:avLst/>
          </a:prstGeom>
          <a:solidFill>
            <a:schemeClr val="accent6"/>
          </a:solidFill>
          <a:ln w="12700">
            <a:noFill/>
            <a:round/>
            <a:headEnd/>
            <a:tailEnd/>
          </a:ln>
        </p:spPr>
        <p:txBody>
          <a:bodyPr wrap="none" lIns="0" tIns="0" rIns="0" bIns="0" rtlCol="0" anchor="ctr"/>
          <a:lstStyle/>
          <a:p>
            <a:pPr algn="ctr" defTabSz="781881"/>
            <a:r>
              <a:rPr lang="zh-CN" altLang="en-US" sz="1368" b="1" dirty="0">
                <a:solidFill>
                  <a:schemeClr val="bg1"/>
                </a:solidFill>
                <a:latin typeface="微软雅黑" panose="020B0503020204020204" pitchFamily="34" charset="-122"/>
                <a:ea typeface="微软雅黑" panose="020B0503020204020204" pitchFamily="34" charset="-122"/>
              </a:rPr>
              <a:t>修订过程</a:t>
            </a:r>
            <a:endParaRPr lang="en-US" sz="1368"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3151134" y="1364010"/>
            <a:ext cx="0" cy="4193342"/>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151134" y="2639952"/>
            <a:ext cx="632243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69730" y="1686362"/>
            <a:ext cx="5594758" cy="954107"/>
          </a:xfrm>
          <a:prstGeom prst="rect">
            <a:avLst/>
          </a:prstGeom>
          <a:noFill/>
        </p:spPr>
        <p:txBody>
          <a:bodyPr wrap="square" rtlCol="0">
            <a:spAutoFit/>
          </a:bodyPr>
          <a:lstStyle/>
          <a:p>
            <a:pPr indent="390940"/>
            <a:r>
              <a:rPr lang="zh-CN" altLang="en-US" sz="1400" dirty="0">
                <a:latin typeface="微软雅黑" panose="020B0503020204020204" pitchFamily="34" charset="-122"/>
                <a:ea typeface="微软雅黑" panose="020B0503020204020204" pitchFamily="34" charset="-122"/>
              </a:rPr>
              <a:t>自</a:t>
            </a:r>
            <a:r>
              <a:rPr lang="en-US" altLang="zh-CN" sz="1400" dirty="0">
                <a:latin typeface="微软雅黑" panose="020B0503020204020204" pitchFamily="34" charset="-122"/>
                <a:ea typeface="微软雅黑" panose="020B0503020204020204" pitchFamily="34" charset="-122"/>
              </a:rPr>
              <a:t>2014</a:t>
            </a:r>
            <a:r>
              <a:rPr lang="zh-CN" altLang="en-US" sz="1400" dirty="0">
                <a:latin typeface="微软雅黑" panose="020B0503020204020204" pitchFamily="34" charset="-122"/>
                <a:ea typeface="微软雅黑" panose="020B0503020204020204" pitchFamily="34" charset="-122"/>
              </a:rPr>
              <a:t>年底开始修订，历经约两年。到目前为止，已经进展到了专家接受版。应该会于近期正式发布，成为新的</a:t>
            </a:r>
            <a:r>
              <a:rPr lang="en-US" altLang="zh-CN" sz="1400" dirty="0">
                <a:latin typeface="微软雅黑" panose="020B0503020204020204" pitchFamily="34" charset="-122"/>
                <a:ea typeface="微软雅黑" panose="020B0503020204020204" pitchFamily="34" charset="-122"/>
              </a:rPr>
              <a:t>GB/T 22239.2</a:t>
            </a:r>
            <a:r>
              <a:rPr lang="zh-CN" altLang="en-US" sz="1400" dirty="0">
                <a:latin typeface="微软雅黑" panose="020B0503020204020204" pitchFamily="34" charset="-122"/>
                <a:ea typeface="微软雅黑" panose="020B0503020204020204" pitchFamily="34" charset="-122"/>
              </a:rPr>
              <a:t>标准。对云计算安全的扩展性安全目标集要求。指导各类云服务形态（公有云、社区云、私有云、混合云）的安全建设方向。</a:t>
            </a:r>
          </a:p>
        </p:txBody>
      </p:sp>
      <p:sp>
        <p:nvSpPr>
          <p:cNvPr id="10" name="Rounded Rectangle 17"/>
          <p:cNvSpPr/>
          <p:nvPr/>
        </p:nvSpPr>
        <p:spPr bwMode="auto">
          <a:xfrm>
            <a:off x="3283665" y="2910230"/>
            <a:ext cx="1498215" cy="313944"/>
          </a:xfrm>
          <a:prstGeom prst="roundRect">
            <a:avLst/>
          </a:prstGeom>
          <a:solidFill>
            <a:schemeClr val="tx2"/>
          </a:solidFill>
          <a:ln w="12700">
            <a:noFill/>
            <a:round/>
            <a:headEnd/>
            <a:tailEnd/>
          </a:ln>
        </p:spPr>
        <p:txBody>
          <a:bodyPr wrap="none" lIns="0" tIns="0" rIns="0" bIns="0" rtlCol="0" anchor="ctr"/>
          <a:lstStyle/>
          <a:p>
            <a:pPr algn="ctr" defTabSz="781881"/>
            <a:r>
              <a:rPr lang="zh-CN" altLang="en-US" sz="1368" b="1" dirty="0">
                <a:solidFill>
                  <a:schemeClr val="bg1"/>
                </a:solidFill>
                <a:latin typeface="微软雅黑" panose="020B0503020204020204" pitchFamily="34" charset="-122"/>
                <a:ea typeface="微软雅黑" panose="020B0503020204020204" pitchFamily="34" charset="-122"/>
              </a:rPr>
              <a:t>要点总结</a:t>
            </a:r>
            <a:endParaRPr lang="en-US" sz="1368"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369730" y="3267708"/>
            <a:ext cx="5594758" cy="2246769"/>
          </a:xfrm>
          <a:prstGeom prst="rect">
            <a:avLst/>
          </a:prstGeom>
          <a:noFill/>
        </p:spPr>
        <p:txBody>
          <a:bodyPr wrap="square" rtlCol="0">
            <a:spAutoFit/>
          </a:bodyPr>
          <a:lstStyle/>
          <a:p>
            <a:pPr marL="244338" indent="-244338">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责任主体一分为二：</a:t>
            </a:r>
            <a:r>
              <a:rPr lang="zh-CN" altLang="en-US" sz="1400" dirty="0">
                <a:latin typeface="微软雅黑" panose="020B0503020204020204" pitchFamily="34" charset="-122"/>
                <a:ea typeface="微软雅黑" panose="020B0503020204020204" pitchFamily="34" charset="-122"/>
              </a:rPr>
              <a:t>云平台本身和云上的业务系统，都需要定级、备案、过测评；</a:t>
            </a:r>
            <a:endParaRPr lang="en-US" altLang="zh-CN" sz="1400" dirty="0">
              <a:latin typeface="微软雅黑" panose="020B0503020204020204" pitchFamily="34" charset="-122"/>
              <a:ea typeface="微软雅黑" panose="020B0503020204020204" pitchFamily="34" charset="-122"/>
            </a:endParaRPr>
          </a:p>
          <a:p>
            <a:pPr marL="244338" indent="-244338">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不同云服务模式，管理主体的责任不同：</a:t>
            </a:r>
            <a:r>
              <a:rPr lang="en-US" altLang="zh-CN" sz="1400" dirty="0" err="1">
                <a:latin typeface="微软雅黑" panose="020B0503020204020204" pitchFamily="34" charset="-122"/>
                <a:ea typeface="微软雅黑" panose="020B0503020204020204" pitchFamily="34" charset="-122"/>
              </a:rPr>
              <a:t>IaaS</a:t>
            </a:r>
            <a:r>
              <a:rPr lang="zh-CN" altLang="en-US" sz="1400" dirty="0">
                <a:latin typeface="微软雅黑" panose="020B0503020204020204" pitchFamily="34" charset="-122"/>
                <a:ea typeface="微软雅黑" panose="020B0503020204020204" pitchFamily="34" charset="-122"/>
              </a:rPr>
              <a:t>、</a:t>
            </a:r>
            <a:r>
              <a:rPr lang="en-US" altLang="zh-CN" sz="1400" dirty="0" err="1">
                <a:latin typeface="微软雅黑" panose="020B0503020204020204" pitchFamily="34" charset="-122"/>
                <a:ea typeface="微软雅黑" panose="020B0503020204020204" pitchFamily="34" charset="-122"/>
              </a:rPr>
              <a:t>PaaS</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SaaS</a:t>
            </a:r>
            <a:r>
              <a:rPr lang="zh-CN" altLang="en-US" sz="1400" dirty="0">
                <a:latin typeface="微软雅黑" panose="020B0503020204020204" pitchFamily="34" charset="-122"/>
                <a:ea typeface="微软雅黑" panose="020B0503020204020204" pitchFamily="34" charset="-122"/>
              </a:rPr>
              <a:t>下，云租户和云服务商的职权管理范围做了细致的划分；</a:t>
            </a:r>
            <a:endParaRPr lang="en-US" altLang="zh-CN" sz="1400" dirty="0">
              <a:latin typeface="微软雅黑" panose="020B0503020204020204" pitchFamily="34" charset="-122"/>
              <a:ea typeface="微软雅黑" panose="020B0503020204020204" pitchFamily="34" charset="-122"/>
            </a:endParaRPr>
          </a:p>
          <a:p>
            <a:pPr marL="244338" indent="-244338">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平台定级的原则：</a:t>
            </a:r>
            <a:r>
              <a:rPr lang="zh-CN" altLang="en-US" sz="1400" dirty="0">
                <a:latin typeface="微软雅黑" panose="020B0503020204020204" pitchFamily="34" charset="-122"/>
                <a:ea typeface="微软雅黑" panose="020B0503020204020204" pitchFamily="34" charset="-122"/>
              </a:rPr>
              <a:t>云平台的定级需与其上业务系统最高定级一致；</a:t>
            </a:r>
            <a:endParaRPr lang="en-US" altLang="zh-CN" sz="1400" dirty="0">
              <a:latin typeface="微软雅黑" panose="020B0503020204020204" pitchFamily="34" charset="-122"/>
              <a:ea typeface="微软雅黑" panose="020B0503020204020204" pitchFamily="34" charset="-122"/>
            </a:endParaRPr>
          </a:p>
          <a:p>
            <a:pPr marL="244338" indent="-244338">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云测评对象的增加：</a:t>
            </a:r>
            <a:r>
              <a:rPr lang="zh-CN" altLang="en-US" sz="1400" dirty="0">
                <a:latin typeface="微软雅黑" panose="020B0503020204020204" pitchFamily="34" charset="-122"/>
                <a:ea typeface="微软雅黑" panose="020B0503020204020204" pitchFamily="34" charset="-122"/>
              </a:rPr>
              <a:t>将云数据中心内的虚拟化相关组件、云管理平台等对象，添加至测评对象当中，并具体规定安全要求；</a:t>
            </a:r>
            <a:endParaRPr lang="en-US" altLang="zh-CN" sz="1400" dirty="0">
              <a:latin typeface="微软雅黑" panose="020B0503020204020204" pitchFamily="34" charset="-122"/>
              <a:ea typeface="微软雅黑" panose="020B0503020204020204" pitchFamily="34" charset="-122"/>
            </a:endParaRPr>
          </a:p>
          <a:p>
            <a:pPr marL="244338" indent="-244338">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技术要求“</a:t>
            </a:r>
            <a:r>
              <a:rPr lang="en-US" altLang="zh-CN" sz="1400" b="1" dirty="0">
                <a:solidFill>
                  <a:srgbClr val="FF0000"/>
                </a:solidFill>
                <a:latin typeface="微软雅黑" panose="020B0503020204020204" pitchFamily="34" charset="-122"/>
                <a:ea typeface="微软雅黑" panose="020B0503020204020204" pitchFamily="34" charset="-122"/>
              </a:rPr>
              <a:t>5</a:t>
            </a:r>
            <a:r>
              <a:rPr lang="zh-CN" altLang="en-US" sz="1400" b="1" dirty="0">
                <a:solidFill>
                  <a:srgbClr val="FF0000"/>
                </a:solidFill>
                <a:latin typeface="微软雅黑" panose="020B0503020204020204" pitchFamily="34" charset="-122"/>
                <a:ea typeface="微软雅黑" panose="020B0503020204020204" pitchFamily="34" charset="-122"/>
              </a:rPr>
              <a:t>类”变“</a:t>
            </a:r>
            <a:r>
              <a:rPr lang="en-US" altLang="zh-CN" sz="1400" b="1" dirty="0">
                <a:solidFill>
                  <a:srgbClr val="FF0000"/>
                </a:solidFill>
                <a:latin typeface="微软雅黑" panose="020B0503020204020204" pitchFamily="34" charset="-122"/>
                <a:ea typeface="微软雅黑" panose="020B0503020204020204" pitchFamily="34" charset="-122"/>
              </a:rPr>
              <a:t>4</a:t>
            </a:r>
            <a:r>
              <a:rPr lang="zh-CN" altLang="en-US" sz="1400" b="1" dirty="0">
                <a:solidFill>
                  <a:srgbClr val="FF0000"/>
                </a:solidFill>
                <a:latin typeface="微软雅黑" panose="020B0503020204020204" pitchFamily="34" charset="-122"/>
                <a:ea typeface="微软雅黑" panose="020B0503020204020204" pitchFamily="34" charset="-122"/>
              </a:rPr>
              <a:t>类”：</a:t>
            </a:r>
            <a:r>
              <a:rPr lang="zh-CN" altLang="en-US" sz="1400" dirty="0">
                <a:latin typeface="微软雅黑" panose="020B0503020204020204" pitchFamily="34" charset="-122"/>
                <a:ea typeface="微软雅黑" panose="020B0503020204020204" pitchFamily="34" charset="-122"/>
              </a:rPr>
              <a:t>从物理、网络、主机、应用、数据，汇聚为“物理和环境”、“网络和通信”、“设备和计算”、“应用和数据”。</a:t>
            </a:r>
            <a:endParaRPr lang="en-US" altLang="zh-CN" sz="1400" b="1" dirty="0">
              <a:solidFill>
                <a:srgbClr val="FF0000"/>
              </a:solidFill>
              <a:latin typeface="微软雅黑" panose="020B0503020204020204" pitchFamily="34" charset="-122"/>
              <a:ea typeface="微软雅黑" panose="020B0503020204020204" pitchFamily="34" charset="-122"/>
            </a:endParaRPr>
          </a:p>
        </p:txBody>
      </p:sp>
      <p:pic>
        <p:nvPicPr>
          <p:cNvPr id="78" name="图片 7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1073" y="1781089"/>
            <a:ext cx="2737664" cy="2375159"/>
          </a:xfrm>
          <a:prstGeom prst="rect">
            <a:avLst/>
          </a:prstGeom>
          <a:solidFill>
            <a:schemeClr val="bg1"/>
          </a:solidFill>
        </p:spPr>
      </p:pic>
    </p:spTree>
    <p:extLst>
      <p:ext uri="{BB962C8B-B14F-4D97-AF65-F5344CB8AC3E}">
        <p14:creationId xmlns:p14="http://schemas.microsoft.com/office/powerpoint/2010/main" val="32001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smtClean="0"/>
              <a:t>——</a:t>
            </a:r>
            <a:r>
              <a:rPr lang="zh-CN" altLang="en-US" dirty="0" smtClean="0"/>
              <a:t>云安全整体设计</a:t>
            </a:r>
            <a:endParaRPr lang="zh-CN" altLang="en-US" dirty="0"/>
          </a:p>
        </p:txBody>
      </p:sp>
      <p:sp>
        <p:nvSpPr>
          <p:cNvPr id="4" name="矩形 3"/>
          <p:cNvSpPr/>
          <p:nvPr/>
        </p:nvSpPr>
        <p:spPr>
          <a:xfrm>
            <a:off x="2514865" y="776052"/>
            <a:ext cx="4319048" cy="72604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2" b="1" dirty="0">
                <a:solidFill>
                  <a:schemeClr val="tx1"/>
                </a:solidFill>
                <a:latin typeface="微软雅黑" panose="020B0503020204020204" pitchFamily="34" charset="-122"/>
                <a:ea typeface="微软雅黑" panose="020B0503020204020204" pitchFamily="34" charset="-122"/>
              </a:rPr>
              <a:t>云安全管理平台</a:t>
            </a:r>
          </a:p>
        </p:txBody>
      </p:sp>
      <p:sp>
        <p:nvSpPr>
          <p:cNvPr id="5" name="矩形 4"/>
          <p:cNvSpPr/>
          <p:nvPr/>
        </p:nvSpPr>
        <p:spPr>
          <a:xfrm>
            <a:off x="62563" y="2121102"/>
            <a:ext cx="2997269" cy="33509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2" b="1" dirty="0">
              <a:solidFill>
                <a:schemeClr val="tx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73956" y="2204878"/>
            <a:ext cx="2597186" cy="329193"/>
          </a:xfrm>
          <a:prstGeom prst="rect">
            <a:avLst/>
          </a:prstGeom>
          <a:noFill/>
        </p:spPr>
        <p:txBody>
          <a:bodyPr wrap="none" rtlCol="0">
            <a:spAutoFit/>
          </a:bodyPr>
          <a:lstStyle/>
          <a:p>
            <a:r>
              <a:rPr lang="en-US" altLang="zh-CN" sz="1539" b="1" dirty="0">
                <a:latin typeface="微软雅黑" panose="020B0503020204020204" pitchFamily="34" charset="-122"/>
                <a:ea typeface="微软雅黑" panose="020B0503020204020204" pitchFamily="34" charset="-122"/>
              </a:rPr>
              <a:t>SDN</a:t>
            </a:r>
            <a:r>
              <a:rPr lang="zh-CN" altLang="en-US" sz="1539" b="1" dirty="0">
                <a:latin typeface="微软雅黑" panose="020B0503020204020204" pitchFamily="34" charset="-122"/>
                <a:ea typeface="微软雅黑" panose="020B0503020204020204" pitchFamily="34" charset="-122"/>
              </a:rPr>
              <a:t>导流串行安全防护方案</a:t>
            </a:r>
          </a:p>
        </p:txBody>
      </p:sp>
      <p:sp>
        <p:nvSpPr>
          <p:cNvPr id="7" name="圆角矩形 6"/>
          <p:cNvSpPr/>
          <p:nvPr/>
        </p:nvSpPr>
        <p:spPr>
          <a:xfrm>
            <a:off x="273956" y="2670292"/>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按业务需求提供防护</a:t>
            </a:r>
          </a:p>
        </p:txBody>
      </p:sp>
      <p:sp>
        <p:nvSpPr>
          <p:cNvPr id="8" name="圆角矩形 7"/>
          <p:cNvSpPr/>
          <p:nvPr/>
        </p:nvSpPr>
        <p:spPr>
          <a:xfrm>
            <a:off x="273956" y="3340487"/>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基于安全域思想提供防护</a:t>
            </a:r>
          </a:p>
        </p:txBody>
      </p:sp>
      <p:sp>
        <p:nvSpPr>
          <p:cNvPr id="9" name="圆角矩形 8"/>
          <p:cNvSpPr/>
          <p:nvPr/>
        </p:nvSpPr>
        <p:spPr>
          <a:xfrm>
            <a:off x="273956" y="4010684"/>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安全能力范围广泛，开放性</a:t>
            </a:r>
          </a:p>
        </p:txBody>
      </p:sp>
      <p:sp>
        <p:nvSpPr>
          <p:cNvPr id="10" name="圆角矩形 9"/>
          <p:cNvSpPr/>
          <p:nvPr/>
        </p:nvSpPr>
        <p:spPr>
          <a:xfrm>
            <a:off x="273956" y="4680879"/>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迎合</a:t>
            </a:r>
            <a:r>
              <a:rPr lang="en-US" altLang="zh-CN" sz="1368" b="1" dirty="0">
                <a:latin typeface="微软雅黑" panose="020B0503020204020204" pitchFamily="34" charset="-122"/>
                <a:ea typeface="微软雅黑" panose="020B0503020204020204" pitchFamily="34" charset="-122"/>
              </a:rPr>
              <a:t>SDN</a:t>
            </a:r>
            <a:r>
              <a:rPr lang="zh-CN" altLang="en-US" sz="1368" b="1" dirty="0">
                <a:latin typeface="微软雅黑" panose="020B0503020204020204" pitchFamily="34" charset="-122"/>
                <a:ea typeface="微软雅黑" panose="020B0503020204020204" pitchFamily="34" charset="-122"/>
              </a:rPr>
              <a:t>潮流</a:t>
            </a:r>
          </a:p>
        </p:txBody>
      </p:sp>
      <p:sp>
        <p:nvSpPr>
          <p:cNvPr id="11" name="矩形 10"/>
          <p:cNvSpPr/>
          <p:nvPr/>
        </p:nvSpPr>
        <p:spPr>
          <a:xfrm>
            <a:off x="3229546" y="2121102"/>
            <a:ext cx="2785873" cy="33509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2" b="1" dirty="0">
              <a:solidFill>
                <a:schemeClr val="tx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218373" y="2204878"/>
            <a:ext cx="2945037" cy="329193"/>
          </a:xfrm>
          <a:prstGeom prst="rect">
            <a:avLst/>
          </a:prstGeom>
          <a:noFill/>
        </p:spPr>
        <p:txBody>
          <a:bodyPr wrap="none" rtlCol="0">
            <a:spAutoFit/>
          </a:bodyPr>
          <a:lstStyle/>
          <a:p>
            <a:r>
              <a:rPr lang="zh-CN" altLang="en-US" sz="1539" b="1" dirty="0">
                <a:latin typeface="微软雅黑" panose="020B0503020204020204" pitchFamily="34" charset="-122"/>
                <a:ea typeface="微软雅黑" panose="020B0503020204020204" pitchFamily="34" charset="-122"/>
              </a:rPr>
              <a:t>虚拟化网络安全检测与审计方案</a:t>
            </a:r>
          </a:p>
        </p:txBody>
      </p:sp>
      <p:sp>
        <p:nvSpPr>
          <p:cNvPr id="13" name="圆角矩形 12"/>
          <p:cNvSpPr/>
          <p:nvPr/>
        </p:nvSpPr>
        <p:spPr>
          <a:xfrm>
            <a:off x="3387151" y="2670292"/>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云内安全态势采集</a:t>
            </a:r>
          </a:p>
        </p:txBody>
      </p:sp>
      <p:sp>
        <p:nvSpPr>
          <p:cNvPr id="14" name="圆角矩形 13"/>
          <p:cNvSpPr/>
          <p:nvPr/>
        </p:nvSpPr>
        <p:spPr>
          <a:xfrm>
            <a:off x="3387151" y="3340487"/>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无代理部署方式</a:t>
            </a:r>
          </a:p>
        </p:txBody>
      </p:sp>
      <p:sp>
        <p:nvSpPr>
          <p:cNvPr id="15" name="圆角矩形 14"/>
          <p:cNvSpPr/>
          <p:nvPr/>
        </p:nvSpPr>
        <p:spPr>
          <a:xfrm>
            <a:off x="3387151" y="4010684"/>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安全能力范围广泛，开放性</a:t>
            </a:r>
          </a:p>
        </p:txBody>
      </p:sp>
      <p:sp>
        <p:nvSpPr>
          <p:cNvPr id="16" name="圆角矩形 15"/>
          <p:cNvSpPr/>
          <p:nvPr/>
        </p:nvSpPr>
        <p:spPr>
          <a:xfrm>
            <a:off x="3387151" y="4680879"/>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适应所有主流虚拟化平台</a:t>
            </a:r>
          </a:p>
        </p:txBody>
      </p:sp>
      <p:sp>
        <p:nvSpPr>
          <p:cNvPr id="17" name="矩形 16"/>
          <p:cNvSpPr/>
          <p:nvPr/>
        </p:nvSpPr>
        <p:spPr>
          <a:xfrm>
            <a:off x="6259852" y="2121102"/>
            <a:ext cx="2843808" cy="33509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2" b="1" dirty="0">
              <a:solidFill>
                <a:schemeClr val="tx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526687" y="2204878"/>
            <a:ext cx="2353529" cy="329193"/>
          </a:xfrm>
          <a:prstGeom prst="rect">
            <a:avLst/>
          </a:prstGeom>
          <a:noFill/>
        </p:spPr>
        <p:txBody>
          <a:bodyPr wrap="none" rtlCol="0">
            <a:spAutoFit/>
          </a:bodyPr>
          <a:lstStyle/>
          <a:p>
            <a:r>
              <a:rPr lang="zh-CN" altLang="en-US" sz="1539" b="1" dirty="0">
                <a:latin typeface="微软雅黑" panose="020B0503020204020204" pitchFamily="34" charset="-122"/>
                <a:ea typeface="微软雅黑" panose="020B0503020204020204" pitchFamily="34" charset="-122"/>
              </a:rPr>
              <a:t>虚拟化主机安全防护方案</a:t>
            </a:r>
          </a:p>
        </p:txBody>
      </p:sp>
      <p:sp>
        <p:nvSpPr>
          <p:cNvPr id="19" name="圆角矩形 18"/>
          <p:cNvSpPr/>
          <p:nvPr/>
        </p:nvSpPr>
        <p:spPr>
          <a:xfrm>
            <a:off x="6404009" y="2670292"/>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基于</a:t>
            </a:r>
            <a:r>
              <a:rPr lang="en-US" altLang="zh-CN" sz="1368" b="1" dirty="0">
                <a:latin typeface="微软雅黑" panose="020B0503020204020204" pitchFamily="34" charset="-122"/>
                <a:ea typeface="微软雅黑" panose="020B0503020204020204" pitchFamily="34" charset="-122"/>
              </a:rPr>
              <a:t>VM</a:t>
            </a:r>
            <a:r>
              <a:rPr lang="zh-CN" altLang="en-US" sz="1368" b="1" dirty="0">
                <a:latin typeface="微软雅黑" panose="020B0503020204020204" pitchFamily="34" charset="-122"/>
                <a:ea typeface="微软雅黑" panose="020B0503020204020204" pitchFamily="34" charset="-122"/>
              </a:rPr>
              <a:t>层级的安全防护</a:t>
            </a:r>
          </a:p>
        </p:txBody>
      </p:sp>
      <p:sp>
        <p:nvSpPr>
          <p:cNvPr id="20" name="圆角矩形 19"/>
          <p:cNvSpPr/>
          <p:nvPr/>
        </p:nvSpPr>
        <p:spPr>
          <a:xfrm>
            <a:off x="6404009" y="3340487"/>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无代理</a:t>
            </a:r>
            <a:r>
              <a:rPr lang="en-US" altLang="zh-CN" sz="1368" b="1" dirty="0">
                <a:latin typeface="微软雅黑" panose="020B0503020204020204" pitchFamily="34" charset="-122"/>
                <a:ea typeface="微软雅黑" panose="020B0503020204020204" pitchFamily="34" charset="-122"/>
              </a:rPr>
              <a:t>/SVM</a:t>
            </a:r>
            <a:r>
              <a:rPr lang="zh-CN" altLang="en-US" sz="1368" b="1" dirty="0">
                <a:latin typeface="微软雅黑" panose="020B0503020204020204" pitchFamily="34" charset="-122"/>
                <a:ea typeface="微软雅黑" panose="020B0503020204020204" pitchFamily="34" charset="-122"/>
              </a:rPr>
              <a:t>部署方式</a:t>
            </a:r>
          </a:p>
        </p:txBody>
      </p:sp>
      <p:sp>
        <p:nvSpPr>
          <p:cNvPr id="21" name="圆角矩形 20"/>
          <p:cNvSpPr/>
          <p:nvPr/>
        </p:nvSpPr>
        <p:spPr>
          <a:xfrm>
            <a:off x="6404009" y="4010684"/>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提供基于主机层面的保护</a:t>
            </a:r>
          </a:p>
        </p:txBody>
      </p:sp>
      <p:sp>
        <p:nvSpPr>
          <p:cNvPr id="22" name="圆角矩形 21"/>
          <p:cNvSpPr/>
          <p:nvPr/>
        </p:nvSpPr>
        <p:spPr>
          <a:xfrm>
            <a:off x="6404009" y="4680879"/>
            <a:ext cx="2574480" cy="45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68" b="1" dirty="0">
                <a:latin typeface="微软雅黑" panose="020B0503020204020204" pitchFamily="34" charset="-122"/>
                <a:ea typeface="微软雅黑" panose="020B0503020204020204" pitchFamily="34" charset="-122"/>
              </a:rPr>
              <a:t>适应所有主流虚拟化平台</a:t>
            </a:r>
          </a:p>
        </p:txBody>
      </p:sp>
      <p:grpSp>
        <p:nvGrpSpPr>
          <p:cNvPr id="23" name="组合 22"/>
          <p:cNvGrpSpPr/>
          <p:nvPr/>
        </p:nvGrpSpPr>
        <p:grpSpPr>
          <a:xfrm>
            <a:off x="1561195" y="1502099"/>
            <a:ext cx="6130054" cy="619003"/>
            <a:chOff x="2574972" y="1866898"/>
            <a:chExt cx="7168877" cy="723901"/>
          </a:xfrm>
        </p:grpSpPr>
        <p:cxnSp>
          <p:nvCxnSpPr>
            <p:cNvPr id="24" name="直接连接符 23"/>
            <p:cNvCxnSpPr/>
            <p:nvPr/>
          </p:nvCxnSpPr>
          <p:spPr>
            <a:xfrm>
              <a:off x="6215740" y="1866898"/>
              <a:ext cx="3" cy="723901"/>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5" idx="0"/>
            </p:cNvCxnSpPr>
            <p:nvPr/>
          </p:nvCxnSpPr>
          <p:spPr>
            <a:xfrm flipH="1" flipV="1">
              <a:off x="2574972" y="2134932"/>
              <a:ext cx="2" cy="455867"/>
            </a:xfrm>
            <a:prstGeom prst="line">
              <a:avLst/>
            </a:prstGeom>
            <a:ln w="38100">
              <a:headEnd type="triangle"/>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7" idx="0"/>
            </p:cNvCxnSpPr>
            <p:nvPr/>
          </p:nvCxnSpPr>
          <p:spPr>
            <a:xfrm flipV="1">
              <a:off x="9732747" y="2134931"/>
              <a:ext cx="0" cy="455868"/>
            </a:xfrm>
            <a:prstGeom prst="line">
              <a:avLst/>
            </a:prstGeom>
            <a:ln w="38100">
              <a:headEnd type="triangle"/>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2588250" y="2134931"/>
              <a:ext cx="7155599" cy="1"/>
            </a:xfrm>
            <a:prstGeom prst="line">
              <a:avLst/>
            </a:prstGeom>
            <a:ln w="381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82664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a:t>——</a:t>
            </a:r>
            <a:r>
              <a:rPr lang="zh-CN" altLang="en-US" dirty="0" smtClean="0"/>
              <a:t>安全方案设计要点</a:t>
            </a:r>
            <a:endParaRPr lang="zh-CN" altLang="en-US" dirty="0"/>
          </a:p>
        </p:txBody>
      </p:sp>
      <p:sp>
        <p:nvSpPr>
          <p:cNvPr id="256" name="矩形 255"/>
          <p:cNvSpPr/>
          <p:nvPr/>
        </p:nvSpPr>
        <p:spPr>
          <a:xfrm>
            <a:off x="5292080" y="888222"/>
            <a:ext cx="3785870" cy="4237065"/>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539" b="1" dirty="0">
              <a:solidFill>
                <a:srgbClr val="00B05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5416653" y="944881"/>
            <a:ext cx="3536546" cy="329193"/>
          </a:xfrm>
          <a:prstGeom prst="rect">
            <a:avLst/>
          </a:prstGeom>
          <a:noFill/>
        </p:spPr>
        <p:txBody>
          <a:bodyPr wrap="none" rtlCol="0">
            <a:spAutoFit/>
          </a:bodyPr>
          <a:lstStyle/>
          <a:p>
            <a:r>
              <a:rPr lang="zh-CN" altLang="en-US" sz="1539" b="1" dirty="0">
                <a:solidFill>
                  <a:srgbClr val="002060"/>
                </a:solidFill>
                <a:latin typeface="微软雅黑" panose="020B0503020204020204" pitchFamily="34" charset="-122"/>
                <a:ea typeface="微软雅黑" panose="020B0503020204020204" pitchFamily="34" charset="-122"/>
              </a:rPr>
              <a:t>按租户业务安全需求定义安全访问路径</a:t>
            </a:r>
          </a:p>
        </p:txBody>
      </p:sp>
      <p:sp>
        <p:nvSpPr>
          <p:cNvPr id="257" name="矩形 256"/>
          <p:cNvSpPr/>
          <p:nvPr/>
        </p:nvSpPr>
        <p:spPr>
          <a:xfrm>
            <a:off x="5543909" y="1496573"/>
            <a:ext cx="3267235" cy="3132268"/>
          </a:xfrm>
          <a:prstGeom prst="rect">
            <a:avLst/>
          </a:prstGeom>
        </p:spPr>
        <p:txBody>
          <a:bodyPr wrap="square">
            <a:spAutoFit/>
          </a:bodyPr>
          <a:lstStyle/>
          <a:p>
            <a:pPr indent="307827">
              <a:lnSpc>
                <a:spcPct val="150000"/>
              </a:lnSpc>
            </a:pPr>
            <a:r>
              <a:rPr lang="zh-CN" altLang="en-US" sz="1197" spc="-22" dirty="0">
                <a:latin typeface="微软雅黑" panose="020B0503020204020204" pitchFamily="34" charset="-122"/>
                <a:ea typeface="微软雅黑" panose="020B0503020204020204" pitchFamily="34" charset="-122"/>
                <a:cs typeface="΢"/>
              </a:rPr>
              <a:t>基于</a:t>
            </a:r>
            <a:r>
              <a:rPr lang="en-US" altLang="zh-CN" sz="1197" spc="-22" dirty="0">
                <a:latin typeface="微软雅黑" panose="020B0503020204020204" pitchFamily="34" charset="-122"/>
                <a:ea typeface="微软雅黑" panose="020B0503020204020204" pitchFamily="34" charset="-122"/>
                <a:cs typeface="΢"/>
              </a:rPr>
              <a:t>SDN</a:t>
            </a:r>
            <a:r>
              <a:rPr lang="zh-CN" altLang="en-US" sz="1197" spc="-22" dirty="0">
                <a:latin typeface="微软雅黑" panose="020B0503020204020204" pitchFamily="34" charset="-122"/>
                <a:ea typeface="微软雅黑" panose="020B0503020204020204" pitchFamily="34" charset="-122"/>
                <a:cs typeface="΢"/>
              </a:rPr>
              <a:t>和安全资源池架构</a:t>
            </a:r>
            <a:r>
              <a:rPr lang="zh-CN" altLang="en-US" sz="1197" spc="-22" dirty="0">
                <a:solidFill>
                  <a:prstClr val="black"/>
                </a:solidFill>
                <a:latin typeface="微软雅黑" panose="020B0503020204020204" pitchFamily="34" charset="-122"/>
                <a:ea typeface="微软雅黑" panose="020B0503020204020204" pitchFamily="34" charset="-122"/>
                <a:cs typeface="΢"/>
              </a:rPr>
              <a:t>，通过云安全管理平台下发服务链的方式，</a:t>
            </a:r>
            <a:r>
              <a:rPr lang="zh-CN" altLang="en-US" sz="1197" spc="-22" dirty="0">
                <a:latin typeface="微软雅黑" panose="020B0503020204020204" pitchFamily="34" charset="-122"/>
                <a:ea typeface="微软雅黑" panose="020B0503020204020204" pitchFamily="34" charset="-122"/>
                <a:cs typeface="΢"/>
              </a:rPr>
              <a:t>实现安全资源的灵活编排和按需调度</a:t>
            </a:r>
            <a:r>
              <a:rPr lang="zh-CN" altLang="en-US" sz="1197" spc="-22" dirty="0">
                <a:solidFill>
                  <a:prstClr val="black"/>
                </a:solidFill>
                <a:latin typeface="微软雅黑" panose="020B0503020204020204" pitchFamily="34" charset="-122"/>
                <a:ea typeface="微软雅黑" panose="020B0503020204020204" pitchFamily="34" charset="-122"/>
                <a:cs typeface="΢"/>
              </a:rPr>
              <a:t>，达到分层防护、区别防护、精</a:t>
            </a:r>
            <a:r>
              <a:rPr lang="zh-CN" altLang="en-US" sz="1197" dirty="0">
                <a:solidFill>
                  <a:prstClr val="black"/>
                </a:solidFill>
                <a:latin typeface="微软雅黑" panose="020B0503020204020204" pitchFamily="34" charset="-122"/>
                <a:ea typeface="微软雅黑" panose="020B0503020204020204" pitchFamily="34" charset="-122"/>
                <a:cs typeface="΢"/>
              </a:rPr>
              <a:t>确防护。</a:t>
            </a:r>
            <a:endParaRPr lang="en-US" altLang="zh-CN" sz="1197" dirty="0">
              <a:solidFill>
                <a:prstClr val="black"/>
              </a:solidFill>
              <a:latin typeface="微软雅黑" panose="020B0503020204020204" pitchFamily="34" charset="-122"/>
              <a:ea typeface="微软雅黑" panose="020B0503020204020204" pitchFamily="34" charset="-122"/>
              <a:cs typeface="΢"/>
            </a:endParaRPr>
          </a:p>
          <a:p>
            <a:pPr indent="307827">
              <a:lnSpc>
                <a:spcPct val="150000"/>
              </a:lnSpc>
            </a:pPr>
            <a:r>
              <a:rPr lang="zh-CN" altLang="en-US" sz="1197" spc="-22" dirty="0">
                <a:solidFill>
                  <a:prstClr val="black"/>
                </a:solidFill>
                <a:latin typeface="微软雅黑" panose="020B0503020204020204" pitchFamily="34" charset="-122"/>
                <a:ea typeface="微软雅黑" panose="020B0503020204020204" pitchFamily="34" charset="-122"/>
                <a:cs typeface="΢"/>
              </a:rPr>
              <a:t>安全能力</a:t>
            </a:r>
            <a:r>
              <a:rPr lang="en-US" altLang="zh-CN" sz="1197" spc="-22" dirty="0">
                <a:solidFill>
                  <a:prstClr val="black"/>
                </a:solidFill>
                <a:latin typeface="微软雅黑" panose="020B0503020204020204" pitchFamily="34" charset="-122"/>
                <a:ea typeface="微软雅黑" panose="020B0503020204020204" pitchFamily="34" charset="-122"/>
                <a:cs typeface="΢"/>
              </a:rPr>
              <a:t>NFV</a:t>
            </a:r>
            <a:r>
              <a:rPr lang="zh-CN" altLang="en-US" sz="1197" spc="-22" dirty="0">
                <a:solidFill>
                  <a:prstClr val="black"/>
                </a:solidFill>
                <a:latin typeface="微软雅黑" panose="020B0503020204020204" pitchFamily="34" charset="-122"/>
                <a:ea typeface="微软雅黑" panose="020B0503020204020204" pitchFamily="34" charset="-122"/>
                <a:cs typeface="΢"/>
              </a:rPr>
              <a:t>化，部署于安全资源池内，不同的安全服务链（根据业务安全需求自定义路径），通过不同的安全防护措施。例如：</a:t>
            </a:r>
            <a:endParaRPr lang="en-US" altLang="zh-CN" sz="1197" spc="-22" dirty="0">
              <a:solidFill>
                <a:prstClr val="black"/>
              </a:solidFill>
              <a:latin typeface="微软雅黑" panose="020B0503020204020204" pitchFamily="34" charset="-122"/>
              <a:ea typeface="微软雅黑" panose="020B0503020204020204" pitchFamily="34" charset="-122"/>
              <a:cs typeface="΢"/>
            </a:endParaRPr>
          </a:p>
          <a:p>
            <a:pPr marL="244338" indent="-244338">
              <a:lnSpc>
                <a:spcPct val="150000"/>
              </a:lnSpc>
              <a:buFont typeface="Wingdings" panose="05000000000000000000" pitchFamily="2" charset="2"/>
              <a:buChar char="l"/>
            </a:pPr>
            <a:r>
              <a:rPr lang="zh-CN" altLang="en-US" sz="1197" spc="-22" dirty="0">
                <a:solidFill>
                  <a:prstClr val="black"/>
                </a:solidFill>
                <a:latin typeface="微软雅黑" panose="020B0503020204020204" pitchFamily="34" charset="-122"/>
                <a:ea typeface="微软雅黑" panose="020B0503020204020204" pitchFamily="34" charset="-122"/>
                <a:cs typeface="΢"/>
              </a:rPr>
              <a:t>公众</a:t>
            </a:r>
            <a:r>
              <a:rPr lang="en-US" altLang="zh-CN" sz="1197" spc="-22" dirty="0">
                <a:solidFill>
                  <a:prstClr val="black"/>
                </a:solidFill>
                <a:latin typeface="微软雅黑" panose="020B0503020204020204" pitchFamily="34" charset="-122"/>
                <a:ea typeface="微软雅黑" panose="020B0503020204020204" pitchFamily="34" charset="-122"/>
                <a:cs typeface="΢"/>
              </a:rPr>
              <a:t>WEB</a:t>
            </a:r>
            <a:r>
              <a:rPr lang="zh-CN" altLang="en-US" sz="1197" spc="-22" dirty="0">
                <a:solidFill>
                  <a:prstClr val="black"/>
                </a:solidFill>
                <a:latin typeface="微软雅黑" panose="020B0503020204020204" pitchFamily="34" charset="-122"/>
                <a:ea typeface="微软雅黑" panose="020B0503020204020204" pitchFamily="34" charset="-122"/>
                <a:cs typeface="΢"/>
              </a:rPr>
              <a:t>访问：</a:t>
            </a:r>
            <a:r>
              <a:rPr lang="en-US" altLang="zh-CN" sz="1197" spc="-22" dirty="0">
                <a:solidFill>
                  <a:prstClr val="black"/>
                </a:solidFill>
                <a:latin typeface="微软雅黑" panose="020B0503020204020204" pitchFamily="34" charset="-122"/>
                <a:ea typeface="微软雅黑" panose="020B0503020204020204" pitchFamily="34" charset="-122"/>
                <a:cs typeface="΢"/>
              </a:rPr>
              <a:t>FW-&gt;WAF-&gt;IPS</a:t>
            </a:r>
          </a:p>
          <a:p>
            <a:pPr marL="244338" indent="-244338">
              <a:lnSpc>
                <a:spcPct val="150000"/>
              </a:lnSpc>
              <a:buFont typeface="Wingdings" panose="05000000000000000000" pitchFamily="2" charset="2"/>
              <a:buChar char="l"/>
            </a:pPr>
            <a:r>
              <a:rPr lang="zh-CN" altLang="en-US" sz="1197" spc="-22" dirty="0">
                <a:solidFill>
                  <a:prstClr val="black"/>
                </a:solidFill>
                <a:latin typeface="微软雅黑" panose="020B0503020204020204" pitchFamily="34" charset="-122"/>
                <a:ea typeface="微软雅黑" panose="020B0503020204020204" pitchFamily="34" charset="-122"/>
                <a:cs typeface="΢"/>
              </a:rPr>
              <a:t>租户业务访问：</a:t>
            </a:r>
            <a:r>
              <a:rPr lang="en-US" altLang="zh-CN" sz="1197" spc="-22" dirty="0">
                <a:solidFill>
                  <a:prstClr val="black"/>
                </a:solidFill>
                <a:latin typeface="微软雅黑" panose="020B0503020204020204" pitchFamily="34" charset="-122"/>
                <a:ea typeface="微软雅黑" panose="020B0503020204020204" pitchFamily="34" charset="-122"/>
                <a:cs typeface="΢"/>
              </a:rPr>
              <a:t>FW-&gt;WAF-&gt;IPS-&gt;</a:t>
            </a:r>
            <a:r>
              <a:rPr lang="zh-CN" altLang="en-US" sz="1197" spc="-22" dirty="0">
                <a:solidFill>
                  <a:prstClr val="black"/>
                </a:solidFill>
                <a:latin typeface="微软雅黑" panose="020B0503020204020204" pitchFamily="34" charset="-122"/>
                <a:ea typeface="微软雅黑" panose="020B0503020204020204" pitchFamily="34" charset="-122"/>
                <a:cs typeface="΢"/>
              </a:rPr>
              <a:t>堡垒机</a:t>
            </a:r>
            <a:endParaRPr lang="en-US" altLang="zh-CN" sz="1197" spc="-22" dirty="0">
              <a:solidFill>
                <a:prstClr val="black"/>
              </a:solidFill>
              <a:latin typeface="微软雅黑" panose="020B0503020204020204" pitchFamily="34" charset="-122"/>
              <a:ea typeface="微软雅黑" panose="020B0503020204020204" pitchFamily="34" charset="-122"/>
              <a:cs typeface="΢"/>
            </a:endParaRPr>
          </a:p>
          <a:p>
            <a:pPr marL="244338" indent="-244338">
              <a:lnSpc>
                <a:spcPct val="150000"/>
              </a:lnSpc>
              <a:buFont typeface="Wingdings" panose="05000000000000000000" pitchFamily="2" charset="2"/>
              <a:buChar char="l"/>
            </a:pPr>
            <a:r>
              <a:rPr lang="zh-CN" altLang="en-US" sz="1197" spc="-22" dirty="0">
                <a:solidFill>
                  <a:prstClr val="black"/>
                </a:solidFill>
                <a:latin typeface="微软雅黑" panose="020B0503020204020204" pitchFamily="34" charset="-122"/>
                <a:ea typeface="微软雅黑" panose="020B0503020204020204" pitchFamily="34" charset="-122"/>
                <a:cs typeface="΢"/>
              </a:rPr>
              <a:t>管理性访问（来自云服务方或第三方）：</a:t>
            </a:r>
            <a:r>
              <a:rPr lang="en-US" altLang="zh-CN" sz="1197" spc="-22" dirty="0">
                <a:solidFill>
                  <a:prstClr val="black"/>
                </a:solidFill>
                <a:latin typeface="微软雅黑" panose="020B0503020204020204" pitchFamily="34" charset="-122"/>
                <a:ea typeface="微软雅黑" panose="020B0503020204020204" pitchFamily="34" charset="-122"/>
                <a:cs typeface="΢"/>
              </a:rPr>
              <a:t>FW-&gt;IPS-&gt;</a:t>
            </a:r>
            <a:r>
              <a:rPr lang="zh-CN" altLang="en-US" sz="1197" spc="-22" dirty="0">
                <a:solidFill>
                  <a:prstClr val="black"/>
                </a:solidFill>
                <a:latin typeface="微软雅黑" panose="020B0503020204020204" pitchFamily="34" charset="-122"/>
                <a:ea typeface="微软雅黑" panose="020B0503020204020204" pitchFamily="34" charset="-122"/>
                <a:cs typeface="΢"/>
              </a:rPr>
              <a:t>堡垒机</a:t>
            </a: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341" y="1109477"/>
            <a:ext cx="5002715" cy="4015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4639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a:t>——</a:t>
            </a:r>
            <a:r>
              <a:rPr lang="zh-CN" altLang="en-US" dirty="0" smtClean="0"/>
              <a:t>安全方案设计要点</a:t>
            </a:r>
            <a:endParaRPr lang="zh-CN" altLang="en-US" dirty="0"/>
          </a:p>
        </p:txBody>
      </p:sp>
      <p:sp>
        <p:nvSpPr>
          <p:cNvPr id="4" name="矩形 3"/>
          <p:cNvSpPr/>
          <p:nvPr/>
        </p:nvSpPr>
        <p:spPr bwMode="auto">
          <a:xfrm>
            <a:off x="5003953" y="3189998"/>
            <a:ext cx="1057360" cy="2142201"/>
          </a:xfrm>
          <a:prstGeom prst="rect">
            <a:avLst/>
          </a:prstGeom>
          <a:solidFill>
            <a:srgbClr val="EAEAEA"/>
          </a:solidFill>
          <a:ln>
            <a:solidFill>
              <a:schemeClr val="accent1"/>
            </a:solidFill>
            <a:headEnd type="none" w="med" len="med"/>
            <a:tailEnd type="none" w="med" len="med"/>
          </a:ln>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anchor="ctr"/>
          <a:lstStyle/>
          <a:p>
            <a:pPr algn="ctr" defTabSz="651567" eaLnBrk="0" hangingPunct="0">
              <a:lnSpc>
                <a:spcPct val="90000"/>
              </a:lnSpc>
              <a:defRPr/>
            </a:pPr>
            <a:endParaRPr lang="zh-CN" altLang="en-US" sz="855" dirty="0">
              <a:no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H="1" flipV="1">
            <a:off x="1111409" y="2435996"/>
            <a:ext cx="805173" cy="307299"/>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2099205" y="2928599"/>
            <a:ext cx="721420" cy="52004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11411" y="2916857"/>
            <a:ext cx="846499" cy="52004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57" descr="图标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847767" y="2748199"/>
            <a:ext cx="337592" cy="3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1" descr="图标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73559" y="3302794"/>
            <a:ext cx="365725" cy="268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1" descr="图标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661821" y="3302794"/>
            <a:ext cx="365725" cy="268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ounded Rectangle 48"/>
          <p:cNvSpPr/>
          <p:nvPr/>
        </p:nvSpPr>
        <p:spPr bwMode="auto">
          <a:xfrm>
            <a:off x="38061" y="4846565"/>
            <a:ext cx="1073349" cy="150019"/>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zh-CN" altLang="en-US" sz="684" dirty="0" smtClean="0">
                <a:solidFill>
                  <a:schemeClr val="bg1"/>
                </a:solidFill>
                <a:latin typeface="微软雅黑" panose="020B0503020204020204" pitchFamily="34" charset="-122"/>
                <a:ea typeface="微软雅黑" panose="020B0503020204020204" pitchFamily="34" charset="-122"/>
              </a:rPr>
              <a:t>虚拟化引擎</a:t>
            </a:r>
            <a:r>
              <a:rPr lang="en-US" sz="684" dirty="0" smtClean="0">
                <a:solidFill>
                  <a:schemeClr val="bg1"/>
                </a:solidFill>
                <a:latin typeface="微软雅黑" panose="020B0503020204020204" pitchFamily="34" charset="-122"/>
                <a:ea typeface="微软雅黑" panose="020B0503020204020204" pitchFamily="34" charset="-122"/>
              </a:rPr>
              <a:t>i</a:t>
            </a:r>
            <a:endParaRPr lang="en-US" sz="684" dirty="0">
              <a:solidFill>
                <a:schemeClr val="bg1"/>
              </a:solidFill>
              <a:latin typeface="微软雅黑" panose="020B0503020204020204" pitchFamily="34" charset="-122"/>
              <a:ea typeface="微软雅黑" panose="020B0503020204020204" pitchFamily="34" charset="-122"/>
            </a:endParaRPr>
          </a:p>
        </p:txBody>
      </p:sp>
      <p:pic>
        <p:nvPicPr>
          <p:cNvPr id="12"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878621" y="4597229"/>
            <a:ext cx="245920" cy="212390"/>
          </a:xfrm>
          <a:prstGeom prst="rect">
            <a:avLst/>
          </a:prstGeom>
          <a:noFill/>
          <a:ln w="9525">
            <a:noFill/>
            <a:miter lim="800000"/>
            <a:headEnd/>
            <a:tailEnd/>
          </a:ln>
        </p:spPr>
      </p:pic>
      <p:pic>
        <p:nvPicPr>
          <p:cNvPr id="13" name="Picture 5" descr="C:\Users\Abject-3D\Desktop\VMWare Files\FINAL diagrams\Basic Virtualization\3D PNGs\DGRM_vShieldZones_R1_Q210_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9785" y="5034092"/>
            <a:ext cx="1086688" cy="154160"/>
          </a:xfrm>
          <a:prstGeom prst="rect">
            <a:avLst/>
          </a:prstGeom>
          <a:noFill/>
        </p:spPr>
      </p:pic>
      <p:sp>
        <p:nvSpPr>
          <p:cNvPr id="14" name="Rounded Rectangle 144"/>
          <p:cNvSpPr/>
          <p:nvPr>
            <p:custDataLst>
              <p:tags r:id="rId1"/>
            </p:custDataLst>
          </p:nvPr>
        </p:nvSpPr>
        <p:spPr bwMode="auto">
          <a:xfrm>
            <a:off x="38061" y="4245957"/>
            <a:ext cx="1073349" cy="160599"/>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gn="ctr">
              <a:defRPr/>
            </a:pPr>
            <a:r>
              <a:rPr lang="zh-CN" altLang="en-US" sz="941" dirty="0">
                <a:solidFill>
                  <a:schemeClr val="bg1"/>
                </a:solidFill>
                <a:latin typeface="微软雅黑" panose="020B0503020204020204" pitchFamily="34" charset="-122"/>
                <a:ea typeface="微软雅黑" panose="020B0503020204020204" pitchFamily="34" charset="-122"/>
              </a:rPr>
              <a:t>虚拟交换机</a:t>
            </a:r>
            <a:r>
              <a:rPr lang="en-US" altLang="zh-CN" sz="941" dirty="0">
                <a:solidFill>
                  <a:schemeClr val="bg1"/>
                </a:solidFill>
                <a:latin typeface="微软雅黑" panose="020B0503020204020204" pitchFamily="34" charset="-122"/>
                <a:ea typeface="微软雅黑" panose="020B0503020204020204" pitchFamily="34" charset="-122"/>
              </a:rPr>
              <a:t>OVS</a:t>
            </a:r>
          </a:p>
        </p:txBody>
      </p:sp>
      <p:pic>
        <p:nvPicPr>
          <p:cNvPr id="15" name="Picture 17" descr="ICON_VM_basic_flat_R2_Q408.png"/>
          <p:cNvPicPr>
            <a:picLocks noChangeAspect="1"/>
          </p:cNvPicPr>
          <p:nvPr/>
        </p:nvPicPr>
        <p:blipFill>
          <a:blip r:embed="rId10"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9785" y="4591862"/>
            <a:ext cx="237853" cy="21239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6"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03692" y="4597229"/>
            <a:ext cx="245920" cy="212390"/>
          </a:xfrm>
          <a:prstGeom prst="rect">
            <a:avLst/>
          </a:prstGeom>
          <a:noFill/>
          <a:ln w="9525">
            <a:noFill/>
            <a:miter lim="800000"/>
            <a:headEnd/>
            <a:tailEnd/>
          </a:ln>
        </p:spPr>
      </p:pic>
      <p:pic>
        <p:nvPicPr>
          <p:cNvPr id="17"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15377" y="4596667"/>
            <a:ext cx="245920" cy="212390"/>
          </a:xfrm>
          <a:prstGeom prst="rect">
            <a:avLst/>
          </a:prstGeom>
          <a:noFill/>
          <a:ln w="9525">
            <a:noFill/>
            <a:miter lim="800000"/>
            <a:headEnd/>
            <a:tailEnd/>
          </a:ln>
        </p:spPr>
      </p:pic>
      <p:cxnSp>
        <p:nvCxnSpPr>
          <p:cNvPr id="18" name="直接连接符 17"/>
          <p:cNvCxnSpPr>
            <a:endCxn id="15" idx="0"/>
          </p:cNvCxnSpPr>
          <p:nvPr/>
        </p:nvCxnSpPr>
        <p:spPr>
          <a:xfrm>
            <a:off x="148711"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56782"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26651"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005549" y="4413971"/>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ounded Rectangle 48"/>
          <p:cNvSpPr/>
          <p:nvPr/>
        </p:nvSpPr>
        <p:spPr bwMode="auto">
          <a:xfrm>
            <a:off x="1434673" y="4846565"/>
            <a:ext cx="1073349" cy="150019"/>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zh-CN" altLang="en-US" sz="684" dirty="0" smtClean="0">
                <a:solidFill>
                  <a:schemeClr val="bg1"/>
                </a:solidFill>
                <a:latin typeface="微软雅黑" panose="020B0503020204020204" pitchFamily="34" charset="-122"/>
                <a:ea typeface="微软雅黑" panose="020B0503020204020204" pitchFamily="34" charset="-122"/>
              </a:rPr>
              <a:t>虚拟化引擎</a:t>
            </a:r>
            <a:endParaRPr lang="en-US" sz="684" dirty="0">
              <a:solidFill>
                <a:schemeClr val="bg1"/>
              </a:solidFill>
              <a:latin typeface="微软雅黑" panose="020B0503020204020204" pitchFamily="34" charset="-122"/>
              <a:ea typeface="微软雅黑" panose="020B0503020204020204" pitchFamily="34" charset="-122"/>
            </a:endParaRPr>
          </a:p>
        </p:txBody>
      </p:sp>
      <p:pic>
        <p:nvPicPr>
          <p:cNvPr id="23"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75233" y="4597229"/>
            <a:ext cx="245920" cy="212390"/>
          </a:xfrm>
          <a:prstGeom prst="rect">
            <a:avLst/>
          </a:prstGeom>
          <a:noFill/>
          <a:ln w="9525">
            <a:noFill/>
            <a:miter lim="800000"/>
            <a:headEnd/>
            <a:tailEnd/>
          </a:ln>
        </p:spPr>
      </p:pic>
      <p:pic>
        <p:nvPicPr>
          <p:cNvPr id="24" name="Picture 5" descr="C:\Users\Abject-3D\Desktop\VMWare Files\FINAL diagrams\Basic Virtualization\3D PNGs\DGRM_vShieldZones_R1_Q210_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26398" y="5034092"/>
            <a:ext cx="1086688" cy="154160"/>
          </a:xfrm>
          <a:prstGeom prst="rect">
            <a:avLst/>
          </a:prstGeom>
          <a:noFill/>
        </p:spPr>
      </p:pic>
      <p:sp>
        <p:nvSpPr>
          <p:cNvPr id="25" name="Rounded Rectangle 144"/>
          <p:cNvSpPr/>
          <p:nvPr>
            <p:custDataLst>
              <p:tags r:id="rId2"/>
            </p:custDataLst>
          </p:nvPr>
        </p:nvSpPr>
        <p:spPr bwMode="auto">
          <a:xfrm>
            <a:off x="1434673" y="4245957"/>
            <a:ext cx="1073349" cy="160599"/>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gn="ctr">
              <a:defRPr/>
            </a:pPr>
            <a:r>
              <a:rPr lang="zh-CN" altLang="en-US" sz="941" dirty="0">
                <a:solidFill>
                  <a:schemeClr val="bg1"/>
                </a:solidFill>
                <a:latin typeface="微软雅黑" panose="020B0503020204020204" pitchFamily="34" charset="-122"/>
                <a:ea typeface="微软雅黑" panose="020B0503020204020204" pitchFamily="34" charset="-122"/>
              </a:rPr>
              <a:t>虚拟交换机</a:t>
            </a:r>
            <a:r>
              <a:rPr lang="en-US" altLang="zh-CN" sz="941" dirty="0">
                <a:solidFill>
                  <a:schemeClr val="bg1"/>
                </a:solidFill>
                <a:latin typeface="微软雅黑" panose="020B0503020204020204" pitchFamily="34" charset="-122"/>
                <a:ea typeface="微软雅黑" panose="020B0503020204020204" pitchFamily="34" charset="-122"/>
              </a:rPr>
              <a:t>OVS</a:t>
            </a:r>
          </a:p>
        </p:txBody>
      </p:sp>
      <p:pic>
        <p:nvPicPr>
          <p:cNvPr id="26" name="Picture 17" descr="ICON_VM_basic_flat_R2_Q408.png"/>
          <p:cNvPicPr>
            <a:picLocks noChangeAspect="1"/>
          </p:cNvPicPr>
          <p:nvPr/>
        </p:nvPicPr>
        <p:blipFill>
          <a:blip r:embed="rId10"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1426397" y="4591862"/>
            <a:ext cx="237853" cy="21239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27"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000305" y="4597229"/>
            <a:ext cx="245920" cy="212390"/>
          </a:xfrm>
          <a:prstGeom prst="rect">
            <a:avLst/>
          </a:prstGeom>
          <a:noFill/>
          <a:ln w="9525">
            <a:noFill/>
            <a:miter lim="800000"/>
            <a:headEnd/>
            <a:tailEnd/>
          </a:ln>
        </p:spPr>
      </p:pic>
      <p:pic>
        <p:nvPicPr>
          <p:cNvPr id="28"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1711989" y="4596667"/>
            <a:ext cx="245920" cy="212390"/>
          </a:xfrm>
          <a:prstGeom prst="rect">
            <a:avLst/>
          </a:prstGeom>
          <a:noFill/>
          <a:ln w="9525">
            <a:noFill/>
            <a:miter lim="800000"/>
            <a:headEnd/>
            <a:tailEnd/>
          </a:ln>
        </p:spPr>
      </p:pic>
      <p:cxnSp>
        <p:nvCxnSpPr>
          <p:cNvPr id="29" name="直接连接符 28"/>
          <p:cNvCxnSpPr>
            <a:endCxn id="26" idx="0"/>
          </p:cNvCxnSpPr>
          <p:nvPr/>
        </p:nvCxnSpPr>
        <p:spPr>
          <a:xfrm>
            <a:off x="1545324"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853395"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123264"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402162" y="4413971"/>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ounded Rectangle 48"/>
          <p:cNvSpPr/>
          <p:nvPr/>
        </p:nvSpPr>
        <p:spPr bwMode="auto">
          <a:xfrm>
            <a:off x="2844684" y="4846565"/>
            <a:ext cx="1073349" cy="150019"/>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941" dirty="0" err="1">
                <a:solidFill>
                  <a:schemeClr val="bg1"/>
                </a:solidFill>
                <a:latin typeface="微软雅黑" panose="020B0503020204020204" pitchFamily="34" charset="-122"/>
                <a:ea typeface="微软雅黑" panose="020B0503020204020204" pitchFamily="34" charset="-122"/>
              </a:rPr>
              <a:t>ESX</a:t>
            </a:r>
            <a:r>
              <a:rPr lang="en-US" sz="684" dirty="0" err="1">
                <a:solidFill>
                  <a:schemeClr val="bg1"/>
                </a:solidFill>
                <a:latin typeface="微软雅黑" panose="020B0503020204020204" pitchFamily="34" charset="-122"/>
                <a:ea typeface="微软雅黑" panose="020B0503020204020204" pitchFamily="34" charset="-122"/>
              </a:rPr>
              <a:t>i</a:t>
            </a:r>
            <a:endParaRPr lang="en-US" sz="684" dirty="0">
              <a:solidFill>
                <a:schemeClr val="bg1"/>
              </a:solidFill>
              <a:latin typeface="微软雅黑" panose="020B0503020204020204" pitchFamily="34" charset="-122"/>
              <a:ea typeface="微软雅黑" panose="020B0503020204020204" pitchFamily="34" charset="-122"/>
            </a:endParaRPr>
          </a:p>
        </p:txBody>
      </p:sp>
      <p:pic>
        <p:nvPicPr>
          <p:cNvPr id="34"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685243" y="4597229"/>
            <a:ext cx="245920" cy="212390"/>
          </a:xfrm>
          <a:prstGeom prst="rect">
            <a:avLst/>
          </a:prstGeom>
          <a:noFill/>
          <a:ln w="9525">
            <a:noFill/>
            <a:miter lim="800000"/>
            <a:headEnd/>
            <a:tailEnd/>
          </a:ln>
        </p:spPr>
      </p:pic>
      <p:pic>
        <p:nvPicPr>
          <p:cNvPr id="35" name="Picture 5" descr="C:\Users\Abject-3D\Desktop\VMWare Files\FINAL diagrams\Basic Virtualization\3D PNGs\DGRM_vShieldZones_R1_Q210_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836408" y="5034092"/>
            <a:ext cx="1086688" cy="154160"/>
          </a:xfrm>
          <a:prstGeom prst="rect">
            <a:avLst/>
          </a:prstGeom>
          <a:noFill/>
        </p:spPr>
      </p:pic>
      <p:sp>
        <p:nvSpPr>
          <p:cNvPr id="36" name="Rounded Rectangle 144"/>
          <p:cNvSpPr/>
          <p:nvPr>
            <p:custDataLst>
              <p:tags r:id="rId3"/>
            </p:custDataLst>
          </p:nvPr>
        </p:nvSpPr>
        <p:spPr bwMode="auto">
          <a:xfrm>
            <a:off x="2844684" y="4245957"/>
            <a:ext cx="1073349" cy="160599"/>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gn="ctr">
              <a:defRPr/>
            </a:pPr>
            <a:r>
              <a:rPr lang="zh-CN" altLang="en-US" sz="941" dirty="0">
                <a:solidFill>
                  <a:schemeClr val="bg1"/>
                </a:solidFill>
                <a:latin typeface="微软雅黑" panose="020B0503020204020204" pitchFamily="34" charset="-122"/>
                <a:ea typeface="微软雅黑" panose="020B0503020204020204" pitchFamily="34" charset="-122"/>
              </a:rPr>
              <a:t>虚拟交换机</a:t>
            </a:r>
            <a:r>
              <a:rPr lang="en-US" altLang="zh-CN" sz="941" dirty="0">
                <a:solidFill>
                  <a:schemeClr val="bg1"/>
                </a:solidFill>
                <a:latin typeface="微软雅黑" panose="020B0503020204020204" pitchFamily="34" charset="-122"/>
                <a:ea typeface="微软雅黑" panose="020B0503020204020204" pitchFamily="34" charset="-122"/>
              </a:rPr>
              <a:t>OVS</a:t>
            </a:r>
          </a:p>
        </p:txBody>
      </p:sp>
      <p:pic>
        <p:nvPicPr>
          <p:cNvPr id="37" name="Picture 17" descr="ICON_VM_basic_flat_R2_Q408.png"/>
          <p:cNvPicPr>
            <a:picLocks noChangeAspect="1"/>
          </p:cNvPicPr>
          <p:nvPr/>
        </p:nvPicPr>
        <p:blipFill>
          <a:blip r:embed="rId10"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836407" y="4591862"/>
            <a:ext cx="237853" cy="21239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38"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410315" y="4597229"/>
            <a:ext cx="245920" cy="212390"/>
          </a:xfrm>
          <a:prstGeom prst="rect">
            <a:avLst/>
          </a:prstGeom>
          <a:noFill/>
          <a:ln w="9525">
            <a:noFill/>
            <a:miter lim="800000"/>
            <a:headEnd/>
            <a:tailEnd/>
          </a:ln>
        </p:spPr>
      </p:pic>
      <p:pic>
        <p:nvPicPr>
          <p:cNvPr id="39"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121999" y="4596667"/>
            <a:ext cx="245920" cy="212390"/>
          </a:xfrm>
          <a:prstGeom prst="rect">
            <a:avLst/>
          </a:prstGeom>
          <a:noFill/>
          <a:ln w="9525">
            <a:noFill/>
            <a:miter lim="800000"/>
            <a:headEnd/>
            <a:tailEnd/>
          </a:ln>
        </p:spPr>
      </p:pic>
      <p:cxnSp>
        <p:nvCxnSpPr>
          <p:cNvPr id="40" name="直接连接符 39"/>
          <p:cNvCxnSpPr>
            <a:endCxn id="37" idx="0"/>
          </p:cNvCxnSpPr>
          <p:nvPr/>
        </p:nvCxnSpPr>
        <p:spPr>
          <a:xfrm>
            <a:off x="2955334"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263405"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3533274" y="4406317"/>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3812172" y="4413971"/>
            <a:ext cx="0" cy="1855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5395561" y="3297732"/>
            <a:ext cx="250090" cy="476119"/>
            <a:chOff x="8106025" y="3315039"/>
            <a:chExt cx="438236" cy="916440"/>
          </a:xfrm>
        </p:grpSpPr>
        <p:pic>
          <p:nvPicPr>
            <p:cNvPr id="45" name="Picture 46" descr="防火墙-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106025" y="3732815"/>
              <a:ext cx="433493" cy="49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6" descr="防火墙-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110768" y="3315039"/>
              <a:ext cx="433493" cy="49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 name="Rounded Rectangle 84"/>
          <p:cNvSpPr/>
          <p:nvPr/>
        </p:nvSpPr>
        <p:spPr bwMode="auto">
          <a:xfrm>
            <a:off x="176254" y="2161238"/>
            <a:ext cx="1104794" cy="237810"/>
          </a:xfrm>
          <a:prstGeom prst="roundRect">
            <a:avLst/>
          </a:prstGeom>
          <a:gradFill>
            <a:gsLst>
              <a:gs pos="0">
                <a:schemeClr val="tx1">
                  <a:lumMod val="40000"/>
                  <a:lumOff val="60000"/>
                </a:schemeClr>
              </a:gs>
              <a:gs pos="100000">
                <a:schemeClr val="bg1">
                  <a:lumMod val="85000"/>
                </a:schemeClr>
              </a:gs>
            </a:gsLst>
          </a:grad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spcAft>
                <a:spcPct val="0"/>
              </a:spcAft>
              <a:defRPr/>
            </a:pPr>
            <a:r>
              <a:rPr lang="en-US" sz="1026" b="1" dirty="0">
                <a:solidFill>
                  <a:schemeClr val="tx1"/>
                </a:solidFill>
                <a:latin typeface="微软雅黑" panose="020B0503020204020204" pitchFamily="34" charset="-122"/>
                <a:ea typeface="微软雅黑" panose="020B0503020204020204" pitchFamily="34" charset="-122"/>
              </a:rPr>
              <a:t>SDN</a:t>
            </a:r>
            <a:r>
              <a:rPr lang="zh-CN" altLang="en-US" sz="1026" b="1" dirty="0">
                <a:solidFill>
                  <a:schemeClr val="tx1"/>
                </a:solidFill>
                <a:latin typeface="微软雅黑" panose="020B0503020204020204" pitchFamily="34" charset="-122"/>
                <a:ea typeface="微软雅黑" panose="020B0503020204020204" pitchFamily="34" charset="-122"/>
              </a:rPr>
              <a:t>控制器</a:t>
            </a:r>
            <a:endParaRPr lang="en-US" sz="1026" b="1" dirty="0">
              <a:solidFill>
                <a:schemeClr val="tx1"/>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H="1">
            <a:off x="453027" y="4016117"/>
            <a:ext cx="297197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453026" y="4016117"/>
            <a:ext cx="0" cy="2146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1939014" y="4016117"/>
            <a:ext cx="0" cy="2146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3425004" y="4016117"/>
            <a:ext cx="0" cy="2146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156421" y="3559275"/>
            <a:ext cx="1" cy="4451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endCxn id="10" idx="2"/>
          </p:cNvCxnSpPr>
          <p:nvPr/>
        </p:nvCxnSpPr>
        <p:spPr>
          <a:xfrm flipH="1" flipV="1">
            <a:off x="2844683" y="3571018"/>
            <a:ext cx="3754" cy="43791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flipV="1">
            <a:off x="436530" y="2414277"/>
            <a:ext cx="606130" cy="933859"/>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a:endCxn id="10" idx="1"/>
          </p:cNvCxnSpPr>
          <p:nvPr/>
        </p:nvCxnSpPr>
        <p:spPr>
          <a:xfrm>
            <a:off x="763265" y="2411620"/>
            <a:ext cx="1898556" cy="10252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6" name="Rounded Rectangle 84"/>
          <p:cNvSpPr/>
          <p:nvPr/>
        </p:nvSpPr>
        <p:spPr bwMode="auto">
          <a:xfrm>
            <a:off x="3851817" y="1163386"/>
            <a:ext cx="1457323" cy="308314"/>
          </a:xfrm>
          <a:prstGeom prst="roundRect">
            <a:avLst/>
          </a:prstGeom>
          <a:gradFill>
            <a:gsLst>
              <a:gs pos="0">
                <a:schemeClr val="tx1">
                  <a:lumMod val="40000"/>
                  <a:lumOff val="60000"/>
                </a:schemeClr>
              </a:gs>
              <a:gs pos="100000">
                <a:schemeClr val="bg1">
                  <a:lumMod val="85000"/>
                </a:schemeClr>
              </a:gs>
            </a:gsLst>
          </a:grad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spcAft>
                <a:spcPct val="0"/>
              </a:spcAft>
              <a:defRPr/>
            </a:pPr>
            <a:r>
              <a:rPr lang="zh-CN" altLang="en-US" sz="1197" b="1" dirty="0">
                <a:solidFill>
                  <a:schemeClr val="tx1"/>
                </a:solidFill>
                <a:latin typeface="微软雅黑" panose="020B0503020204020204" pitchFamily="34" charset="-122"/>
                <a:ea typeface="微软雅黑" panose="020B0503020204020204" pitchFamily="34" charset="-122"/>
              </a:rPr>
              <a:t>云管理平台</a:t>
            </a:r>
            <a:endParaRPr lang="en-US" sz="1197" b="1" dirty="0">
              <a:solidFill>
                <a:schemeClr val="tx1"/>
              </a:solidFill>
              <a:latin typeface="微软雅黑" panose="020B0503020204020204" pitchFamily="34" charset="-122"/>
              <a:ea typeface="微软雅黑" panose="020B0503020204020204" pitchFamily="34" charset="-122"/>
            </a:endParaRPr>
          </a:p>
        </p:txBody>
      </p:sp>
      <p:cxnSp>
        <p:nvCxnSpPr>
          <p:cNvPr id="57" name="直接连接符 56"/>
          <p:cNvCxnSpPr/>
          <p:nvPr/>
        </p:nvCxnSpPr>
        <p:spPr>
          <a:xfrm flipH="1">
            <a:off x="573129" y="5440747"/>
            <a:ext cx="3522183" cy="17388"/>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9" name="Rounded Rectangle 84"/>
          <p:cNvSpPr/>
          <p:nvPr/>
        </p:nvSpPr>
        <p:spPr bwMode="auto">
          <a:xfrm>
            <a:off x="3252088" y="2137483"/>
            <a:ext cx="1097025" cy="237810"/>
          </a:xfrm>
          <a:prstGeom prst="roundRect">
            <a:avLst/>
          </a:prstGeom>
          <a:gradFill>
            <a:gsLst>
              <a:gs pos="0">
                <a:schemeClr val="tx1">
                  <a:lumMod val="40000"/>
                  <a:lumOff val="60000"/>
                </a:schemeClr>
              </a:gs>
              <a:gs pos="100000">
                <a:schemeClr val="bg1">
                  <a:lumMod val="85000"/>
                </a:schemeClr>
              </a:gs>
            </a:gsLst>
          </a:grad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spcAft>
                <a:spcPct val="0"/>
              </a:spcAft>
              <a:defRPr/>
            </a:pPr>
            <a:r>
              <a:rPr lang="zh-CN" altLang="en-US" sz="941" b="1" dirty="0">
                <a:solidFill>
                  <a:schemeClr val="tx1"/>
                </a:solidFill>
                <a:latin typeface="微软雅黑" panose="020B0503020204020204" pitchFamily="34" charset="-122"/>
                <a:ea typeface="微软雅黑" panose="020B0503020204020204" pitchFamily="34" charset="-122"/>
              </a:rPr>
              <a:t>虚拟化管理平台</a:t>
            </a:r>
            <a:endParaRPr lang="en-US" sz="941" b="1" dirty="0">
              <a:solidFill>
                <a:schemeClr val="tx1"/>
              </a:solidFill>
              <a:latin typeface="微软雅黑" panose="020B0503020204020204" pitchFamily="34" charset="-122"/>
              <a:ea typeface="微软雅黑" panose="020B0503020204020204" pitchFamily="34" charset="-122"/>
            </a:endParaRPr>
          </a:p>
        </p:txBody>
      </p:sp>
      <p:cxnSp>
        <p:nvCxnSpPr>
          <p:cNvPr id="60" name="直接连接符 59"/>
          <p:cNvCxnSpPr/>
          <p:nvPr/>
        </p:nvCxnSpPr>
        <p:spPr>
          <a:xfrm flipV="1">
            <a:off x="4095313" y="2703048"/>
            <a:ext cx="9104" cy="2733545"/>
          </a:xfrm>
          <a:prstGeom prst="line">
            <a:avLst/>
          </a:prstGeom>
          <a:ln w="15875">
            <a:solidFill>
              <a:schemeClr val="tx1"/>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61" name="直接连接符 60"/>
          <p:cNvCxnSpPr>
            <a:endCxn id="13" idx="2"/>
          </p:cNvCxnSpPr>
          <p:nvPr/>
        </p:nvCxnSpPr>
        <p:spPr>
          <a:xfrm flipV="1">
            <a:off x="573129" y="5188251"/>
            <a:ext cx="0" cy="26960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a:endCxn id="24" idx="2"/>
          </p:cNvCxnSpPr>
          <p:nvPr/>
        </p:nvCxnSpPr>
        <p:spPr>
          <a:xfrm flipV="1">
            <a:off x="1966667" y="5188251"/>
            <a:ext cx="3075" cy="255429"/>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3379752" y="5181165"/>
            <a:ext cx="0" cy="255428"/>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5" name="Rounded Rectangle 84"/>
          <p:cNvSpPr/>
          <p:nvPr/>
        </p:nvSpPr>
        <p:spPr bwMode="auto">
          <a:xfrm>
            <a:off x="4982345" y="2097736"/>
            <a:ext cx="1189551" cy="293869"/>
          </a:xfrm>
          <a:prstGeom prst="roundRect">
            <a:avLst/>
          </a:prstGeom>
          <a:gradFill>
            <a:gsLst>
              <a:gs pos="0">
                <a:schemeClr val="tx1">
                  <a:lumMod val="40000"/>
                  <a:lumOff val="60000"/>
                </a:schemeClr>
              </a:gs>
              <a:gs pos="100000">
                <a:schemeClr val="bg1">
                  <a:lumMod val="85000"/>
                </a:schemeClr>
              </a:gs>
            </a:gsLst>
          </a:grad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spcAft>
                <a:spcPct val="0"/>
              </a:spcAft>
              <a:defRPr/>
            </a:pPr>
            <a:r>
              <a:rPr lang="zh-CN" altLang="en-US" sz="941" b="1" dirty="0">
                <a:solidFill>
                  <a:schemeClr val="tx1"/>
                </a:solidFill>
                <a:latin typeface="微软雅黑" panose="020B0503020204020204" pitchFamily="34" charset="-122"/>
                <a:ea typeface="微软雅黑" panose="020B0503020204020204" pitchFamily="34" charset="-122"/>
              </a:rPr>
              <a:t>安全资源管理平台</a:t>
            </a:r>
            <a:endParaRPr lang="en-US" sz="941" b="1" dirty="0">
              <a:solidFill>
                <a:schemeClr val="tx1"/>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5390658" y="4636107"/>
            <a:ext cx="303308" cy="467861"/>
            <a:chOff x="10195428" y="3391477"/>
            <a:chExt cx="531492" cy="900542"/>
          </a:xfrm>
        </p:grpSpPr>
        <p:pic>
          <p:nvPicPr>
            <p:cNvPr id="67" name="Picture 36" descr="C:\Documents and Settings\Administrator\桌面\2009.6新图标\2009.6新图标\USG 统一安全网关.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0200271" y="3861513"/>
              <a:ext cx="526649" cy="43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36" descr="C:\Documents and Settings\Administrator\桌面\2009.6新图标\2009.6新图标\USG 统一安全网关.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0195428" y="3391477"/>
              <a:ext cx="526649" cy="43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9" name="组合 68"/>
          <p:cNvGrpSpPr/>
          <p:nvPr/>
        </p:nvGrpSpPr>
        <p:grpSpPr>
          <a:xfrm>
            <a:off x="5377777" y="3970464"/>
            <a:ext cx="304329" cy="461924"/>
            <a:chOff x="10201493" y="4491026"/>
            <a:chExt cx="533280" cy="889118"/>
          </a:xfrm>
        </p:grpSpPr>
        <p:pic>
          <p:nvPicPr>
            <p:cNvPr id="70" name="Picture 45" descr="IDS入侵检测系统"/>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0201493" y="4491026"/>
              <a:ext cx="522119" cy="43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45" descr="IDS入侵检测系统"/>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0212654" y="4943669"/>
              <a:ext cx="522119" cy="43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 name="矩形 71"/>
          <p:cNvSpPr/>
          <p:nvPr/>
        </p:nvSpPr>
        <p:spPr>
          <a:xfrm>
            <a:off x="5331766" y="3762059"/>
            <a:ext cx="585337" cy="237116"/>
          </a:xfrm>
          <a:prstGeom prst="rect">
            <a:avLst/>
          </a:prstGeom>
        </p:spPr>
        <p:txBody>
          <a:bodyPr wrap="square">
            <a:spAutoFit/>
          </a:bodyPr>
          <a:lstStyle/>
          <a:p>
            <a:r>
              <a:rPr lang="en-US" altLang="zh-CN" sz="941" b="1" dirty="0" err="1">
                <a:latin typeface="微软雅黑" panose="020B0503020204020204" pitchFamily="34" charset="-122"/>
                <a:ea typeface="微软雅黑" panose="020B0503020204020204" pitchFamily="34" charset="-122"/>
              </a:rPr>
              <a:t>vFW</a:t>
            </a:r>
            <a:endParaRPr lang="en-US" altLang="zh-CN" sz="941" b="1" dirty="0">
              <a:latin typeface="微软雅黑" panose="020B0503020204020204" pitchFamily="34" charset="-122"/>
              <a:ea typeface="微软雅黑" panose="020B0503020204020204" pitchFamily="34" charset="-122"/>
            </a:endParaRPr>
          </a:p>
        </p:txBody>
      </p:sp>
      <p:sp>
        <p:nvSpPr>
          <p:cNvPr id="73" name="矩形 72"/>
          <p:cNvSpPr/>
          <p:nvPr/>
        </p:nvSpPr>
        <p:spPr>
          <a:xfrm>
            <a:off x="5332280" y="4422625"/>
            <a:ext cx="585337" cy="237116"/>
          </a:xfrm>
          <a:prstGeom prst="rect">
            <a:avLst/>
          </a:prstGeom>
        </p:spPr>
        <p:txBody>
          <a:bodyPr wrap="square">
            <a:spAutoFit/>
          </a:bodyPr>
          <a:lstStyle/>
          <a:p>
            <a:r>
              <a:rPr lang="en-US" altLang="zh-CN" sz="941" b="1" dirty="0" err="1">
                <a:latin typeface="微软雅黑" panose="020B0503020204020204" pitchFamily="34" charset="-122"/>
                <a:ea typeface="微软雅黑" panose="020B0503020204020204" pitchFamily="34" charset="-122"/>
              </a:rPr>
              <a:t>vIPS</a:t>
            </a:r>
            <a:endParaRPr lang="en-US" altLang="zh-CN" sz="941" b="1" dirty="0">
              <a:latin typeface="微软雅黑" panose="020B0503020204020204" pitchFamily="34" charset="-122"/>
              <a:ea typeface="微软雅黑" panose="020B0503020204020204" pitchFamily="34" charset="-122"/>
            </a:endParaRPr>
          </a:p>
        </p:txBody>
      </p:sp>
      <p:sp>
        <p:nvSpPr>
          <p:cNvPr id="74" name="矩形 73"/>
          <p:cNvSpPr/>
          <p:nvPr/>
        </p:nvSpPr>
        <p:spPr>
          <a:xfrm>
            <a:off x="5350275" y="5078878"/>
            <a:ext cx="585337" cy="237116"/>
          </a:xfrm>
          <a:prstGeom prst="rect">
            <a:avLst/>
          </a:prstGeom>
        </p:spPr>
        <p:txBody>
          <a:bodyPr wrap="square">
            <a:spAutoFit/>
          </a:bodyPr>
          <a:lstStyle/>
          <a:p>
            <a:r>
              <a:rPr lang="en-US" altLang="zh-CN" sz="941" b="1" dirty="0" err="1">
                <a:latin typeface="微软雅黑" panose="020B0503020204020204" pitchFamily="34" charset="-122"/>
                <a:ea typeface="微软雅黑" panose="020B0503020204020204" pitchFamily="34" charset="-122"/>
              </a:rPr>
              <a:t>vWAF</a:t>
            </a:r>
            <a:endParaRPr lang="en-US" altLang="zh-CN" sz="941" b="1" dirty="0">
              <a:latin typeface="微软雅黑" panose="020B0503020204020204" pitchFamily="34" charset="-122"/>
              <a:ea typeface="微软雅黑" panose="020B0503020204020204" pitchFamily="34" charset="-122"/>
            </a:endParaRPr>
          </a:p>
        </p:txBody>
      </p:sp>
      <p:sp>
        <p:nvSpPr>
          <p:cNvPr id="75" name="Rounded Rectangle 84"/>
          <p:cNvSpPr/>
          <p:nvPr/>
        </p:nvSpPr>
        <p:spPr bwMode="auto">
          <a:xfrm>
            <a:off x="1295052" y="1165469"/>
            <a:ext cx="1457323" cy="308314"/>
          </a:xfrm>
          <a:prstGeom prst="roundRect">
            <a:avLst/>
          </a:prstGeom>
          <a:gradFill>
            <a:gsLst>
              <a:gs pos="0">
                <a:schemeClr val="tx1">
                  <a:lumMod val="40000"/>
                  <a:lumOff val="60000"/>
                </a:schemeClr>
              </a:gs>
              <a:gs pos="100000">
                <a:schemeClr val="bg1">
                  <a:lumMod val="85000"/>
                </a:schemeClr>
              </a:gs>
            </a:gsLst>
          </a:grad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spcAft>
                <a:spcPct val="0"/>
              </a:spcAft>
              <a:defRPr/>
            </a:pPr>
            <a:r>
              <a:rPr lang="zh-CN" altLang="en-US" sz="1197" b="1" dirty="0">
                <a:solidFill>
                  <a:schemeClr val="tx1"/>
                </a:solidFill>
                <a:latin typeface="微软雅黑" panose="020B0503020204020204" pitchFamily="34" charset="-122"/>
                <a:ea typeface="微软雅黑" panose="020B0503020204020204" pitchFamily="34" charset="-122"/>
              </a:rPr>
              <a:t>云安全管理平台</a:t>
            </a:r>
            <a:endParaRPr lang="en-US" sz="1197" b="1" dirty="0">
              <a:solidFill>
                <a:schemeClr val="tx1"/>
              </a:solidFill>
              <a:latin typeface="微软雅黑" panose="020B0503020204020204" pitchFamily="34" charset="-122"/>
              <a:ea typeface="微软雅黑" panose="020B0503020204020204" pitchFamily="34" charset="-122"/>
            </a:endParaRPr>
          </a:p>
        </p:txBody>
      </p:sp>
      <p:pic>
        <p:nvPicPr>
          <p:cNvPr id="77" name="Picture 31" descr="图标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340230" y="3306810"/>
            <a:ext cx="365725" cy="268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8" name="直接连接符 77"/>
          <p:cNvCxnSpPr>
            <a:stCxn id="77" idx="1"/>
            <a:endCxn id="8" idx="3"/>
          </p:cNvCxnSpPr>
          <p:nvPr/>
        </p:nvCxnSpPr>
        <p:spPr>
          <a:xfrm flipH="1" flipV="1">
            <a:off x="2185357" y="2899911"/>
            <a:ext cx="2154873" cy="54101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endCxn id="77" idx="3"/>
          </p:cNvCxnSpPr>
          <p:nvPr/>
        </p:nvCxnSpPr>
        <p:spPr>
          <a:xfrm flipH="1">
            <a:off x="4705954" y="3436906"/>
            <a:ext cx="276390" cy="401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flipV="1">
            <a:off x="2402162" y="1541362"/>
            <a:ext cx="2609606" cy="548329"/>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3685244" y="1471701"/>
            <a:ext cx="232789" cy="61799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073139" y="1471701"/>
            <a:ext cx="2739034" cy="659802"/>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913329" y="1541362"/>
            <a:ext cx="798659" cy="569402"/>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56" idx="1"/>
            <a:endCxn id="75" idx="3"/>
          </p:cNvCxnSpPr>
          <p:nvPr/>
        </p:nvCxnSpPr>
        <p:spPr>
          <a:xfrm flipH="1">
            <a:off x="2752374" y="1317544"/>
            <a:ext cx="1099443" cy="2083"/>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5" name="直接连接符 84"/>
          <p:cNvCxnSpPr>
            <a:endCxn id="76" idx="0"/>
          </p:cNvCxnSpPr>
          <p:nvPr/>
        </p:nvCxnSpPr>
        <p:spPr>
          <a:xfrm>
            <a:off x="5555941" y="2414278"/>
            <a:ext cx="5049" cy="489959"/>
          </a:xfrm>
          <a:prstGeom prst="line">
            <a:avLst/>
          </a:prstGeom>
          <a:ln w="15875">
            <a:solidFill>
              <a:schemeClr val="tx1"/>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3691" y="1541362"/>
            <a:ext cx="691362" cy="548329"/>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267638" y="2604088"/>
            <a:ext cx="1" cy="1593139"/>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163402" y="3553910"/>
            <a:ext cx="816292" cy="981378"/>
          </a:xfrm>
          <a:prstGeom prst="line">
            <a:avLst/>
          </a:prstGeom>
          <a:ln w="28575">
            <a:solidFill>
              <a:srgbClr val="FF000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1168110" y="2875688"/>
            <a:ext cx="620256" cy="376260"/>
          </a:xfrm>
          <a:prstGeom prst="line">
            <a:avLst/>
          </a:prstGeom>
          <a:ln w="28575">
            <a:solidFill>
              <a:srgbClr val="FF000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232112" y="2778353"/>
            <a:ext cx="2128691" cy="544323"/>
          </a:xfrm>
          <a:prstGeom prst="line">
            <a:avLst/>
          </a:prstGeom>
          <a:ln w="28575">
            <a:solidFill>
              <a:srgbClr val="FF000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754322" y="3347664"/>
            <a:ext cx="524808" cy="472"/>
          </a:xfrm>
          <a:prstGeom prst="line">
            <a:avLst/>
          </a:prstGeom>
          <a:ln w="28575">
            <a:solidFill>
              <a:srgbClr val="FF000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4754323" y="3556804"/>
            <a:ext cx="451142" cy="0"/>
          </a:xfrm>
          <a:prstGeom prst="line">
            <a:avLst/>
          </a:prstGeom>
          <a:ln w="28575">
            <a:solidFill>
              <a:srgbClr val="00B05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flipV="1">
            <a:off x="2322190" y="3026249"/>
            <a:ext cx="1965949" cy="500272"/>
          </a:xfrm>
          <a:prstGeom prst="line">
            <a:avLst/>
          </a:prstGeom>
          <a:ln w="28575">
            <a:solidFill>
              <a:srgbClr val="00B05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1376091" y="3087252"/>
            <a:ext cx="568542" cy="372046"/>
          </a:xfrm>
          <a:prstGeom prst="line">
            <a:avLst/>
          </a:prstGeom>
          <a:ln w="28575">
            <a:solidFill>
              <a:srgbClr val="00B05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1231250" y="3586775"/>
            <a:ext cx="168462" cy="949176"/>
          </a:xfrm>
          <a:prstGeom prst="line">
            <a:avLst/>
          </a:prstGeom>
          <a:ln w="28575">
            <a:solidFill>
              <a:srgbClr val="00B050"/>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bwMode="auto">
          <a:xfrm>
            <a:off x="6442101" y="637822"/>
            <a:ext cx="2107" cy="5141681"/>
          </a:xfrm>
          <a:prstGeom prst="line">
            <a:avLst/>
          </a:prstGeom>
          <a:solidFill>
            <a:srgbClr val="FFFFFF"/>
          </a:solidFill>
          <a:ln w="9525">
            <a:solidFill>
              <a:srgbClr val="0099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矩形 96"/>
          <p:cNvSpPr/>
          <p:nvPr/>
        </p:nvSpPr>
        <p:spPr>
          <a:xfrm>
            <a:off x="6369183" y="1271801"/>
            <a:ext cx="2774817" cy="2618666"/>
          </a:xfrm>
          <a:prstGeom prst="rect">
            <a:avLst/>
          </a:prstGeom>
        </p:spPr>
        <p:txBody>
          <a:bodyPr wrap="square">
            <a:spAutoFit/>
          </a:bodyPr>
          <a:lstStyle/>
          <a:p>
            <a:pPr marL="244338" indent="-244338">
              <a:lnSpc>
                <a:spcPct val="150000"/>
              </a:lnSpc>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调用</a:t>
            </a:r>
            <a:r>
              <a:rPr lang="en-US" altLang="zh-CN" sz="1368" dirty="0">
                <a:latin typeface="微软雅黑" panose="020B0503020204020204" pitchFamily="34" charset="-122"/>
                <a:ea typeface="微软雅黑" panose="020B0503020204020204" pitchFamily="34" charset="-122"/>
              </a:rPr>
              <a:t>SDN</a:t>
            </a:r>
            <a:r>
              <a:rPr lang="zh-CN" altLang="en-US" sz="1368" dirty="0">
                <a:latin typeface="微软雅黑" panose="020B0503020204020204" pitchFamily="34" charset="-122"/>
                <a:ea typeface="微软雅黑" panose="020B0503020204020204" pitchFamily="34" charset="-122"/>
              </a:rPr>
              <a:t>控制器，以服务链的方式确定安全路径，</a:t>
            </a:r>
            <a:endParaRPr lang="en-US" altLang="zh-CN" sz="1368" dirty="0">
              <a:latin typeface="微软雅黑" panose="020B0503020204020204" pitchFamily="34" charset="-122"/>
              <a:ea typeface="微软雅黑" panose="020B0503020204020204" pitchFamily="34" charset="-122"/>
            </a:endParaRPr>
          </a:p>
          <a:p>
            <a:pPr marL="244338" indent="-244338">
              <a:lnSpc>
                <a:spcPct val="150000"/>
              </a:lnSpc>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路径上的</a:t>
            </a:r>
            <a:r>
              <a:rPr lang="en-US" altLang="zh-CN" sz="1368" dirty="0">
                <a:latin typeface="微软雅黑" panose="020B0503020204020204" pitchFamily="34" charset="-122"/>
                <a:ea typeface="微软雅黑" panose="020B0503020204020204" pitchFamily="34" charset="-122"/>
              </a:rPr>
              <a:t>OF</a:t>
            </a:r>
            <a:r>
              <a:rPr lang="zh-CN" altLang="en-US" sz="1368" dirty="0">
                <a:latin typeface="微软雅黑" panose="020B0503020204020204" pitchFamily="34" charset="-122"/>
                <a:ea typeface="微软雅黑" panose="020B0503020204020204" pitchFamily="34" charset="-122"/>
              </a:rPr>
              <a:t>设备以流表方式完成转发，以完成</a:t>
            </a:r>
            <a:r>
              <a:rPr lang="en-US" altLang="zh-CN" sz="1368" dirty="0">
                <a:latin typeface="微软雅黑" panose="020B0503020204020204" pitchFamily="34" charset="-122"/>
                <a:ea typeface="微软雅黑" panose="020B0503020204020204" pitchFamily="34" charset="-122"/>
              </a:rPr>
              <a:t>VM</a:t>
            </a:r>
            <a:r>
              <a:rPr lang="zh-CN" altLang="en-US" sz="1368" dirty="0">
                <a:latin typeface="微软雅黑" panose="020B0503020204020204" pitchFamily="34" charset="-122"/>
                <a:ea typeface="微软雅黑" panose="020B0503020204020204" pitchFamily="34" charset="-122"/>
              </a:rPr>
              <a:t>流量的导流。</a:t>
            </a:r>
            <a:endParaRPr lang="en-US" altLang="zh-CN" sz="1368" dirty="0">
              <a:latin typeface="微软雅黑" panose="020B0503020204020204" pitchFamily="34" charset="-122"/>
              <a:ea typeface="微软雅黑" panose="020B0503020204020204" pitchFamily="34" charset="-122"/>
            </a:endParaRPr>
          </a:p>
          <a:p>
            <a:pPr marL="244338" indent="-244338">
              <a:lnSpc>
                <a:spcPct val="150000"/>
              </a:lnSpc>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引流至串行防护安全资源池中，进行访问控制和过滤后，再到达目的</a:t>
            </a:r>
            <a:r>
              <a:rPr lang="en-US" altLang="zh-CN" sz="1368" dirty="0">
                <a:latin typeface="微软雅黑" panose="020B0503020204020204" pitchFamily="34" charset="-122"/>
                <a:ea typeface="微软雅黑" panose="020B0503020204020204" pitchFamily="34" charset="-122"/>
              </a:rPr>
              <a:t>VM</a:t>
            </a:r>
            <a:r>
              <a:rPr lang="zh-CN" altLang="en-US" sz="1368" dirty="0">
                <a:latin typeface="微软雅黑" panose="020B0503020204020204" pitchFamily="34" charset="-122"/>
                <a:ea typeface="微软雅黑" panose="020B0503020204020204" pitchFamily="34" charset="-122"/>
              </a:rPr>
              <a:t>。</a:t>
            </a:r>
            <a:endParaRPr lang="en-US" altLang="zh-CN" sz="1368" dirty="0">
              <a:latin typeface="微软雅黑" panose="020B0503020204020204" pitchFamily="34" charset="-122"/>
              <a:ea typeface="微软雅黑" panose="020B0503020204020204" pitchFamily="34" charset="-122"/>
            </a:endParaRPr>
          </a:p>
        </p:txBody>
      </p:sp>
      <p:cxnSp>
        <p:nvCxnSpPr>
          <p:cNvPr id="98" name="直接连接符 97"/>
          <p:cNvCxnSpPr/>
          <p:nvPr/>
        </p:nvCxnSpPr>
        <p:spPr bwMode="auto">
          <a:xfrm>
            <a:off x="6106821" y="3490391"/>
            <a:ext cx="2110484" cy="0"/>
          </a:xfrm>
          <a:prstGeom prst="line">
            <a:avLst/>
          </a:prstGeom>
          <a:solidFill>
            <a:srgbClr val="FFFFFF"/>
          </a:solidFill>
          <a:ln w="9525">
            <a:solidFill>
              <a:srgbClr val="0099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 name="矩形 98"/>
          <p:cNvSpPr/>
          <p:nvPr/>
        </p:nvSpPr>
        <p:spPr>
          <a:xfrm>
            <a:off x="6369181" y="4224202"/>
            <a:ext cx="2811353" cy="1671291"/>
          </a:xfrm>
          <a:prstGeom prst="rect">
            <a:avLst/>
          </a:prstGeom>
        </p:spPr>
        <p:txBody>
          <a:bodyPr wrap="square">
            <a:spAutoFit/>
          </a:bodyPr>
          <a:lstStyle/>
          <a:p>
            <a:pPr marL="244338" indent="-244338">
              <a:lnSpc>
                <a:spcPct val="150000"/>
              </a:lnSpc>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部署</a:t>
            </a:r>
            <a:r>
              <a:rPr lang="en-US" altLang="zh-CN" sz="1368" dirty="0">
                <a:latin typeface="微软雅黑" panose="020B0503020204020204" pitchFamily="34" charset="-122"/>
                <a:ea typeface="微软雅黑" panose="020B0503020204020204" pitchFamily="34" charset="-122"/>
              </a:rPr>
              <a:t>NFV</a:t>
            </a:r>
            <a:r>
              <a:rPr lang="zh-CN" altLang="en-US" sz="1368" dirty="0">
                <a:latin typeface="微软雅黑" panose="020B0503020204020204" pitchFamily="34" charset="-122"/>
                <a:ea typeface="微软雅黑" panose="020B0503020204020204" pitchFamily="34" charset="-122"/>
              </a:rPr>
              <a:t>安全设备组成串行安全资源池，用于东西向流量的检测与防护。</a:t>
            </a:r>
            <a:endParaRPr lang="en-US" altLang="zh-CN" sz="1368" dirty="0">
              <a:latin typeface="微软雅黑" panose="020B0503020204020204" pitchFamily="34" charset="-122"/>
              <a:ea typeface="微软雅黑" panose="020B0503020204020204" pitchFamily="34" charset="-122"/>
            </a:endParaRPr>
          </a:p>
          <a:p>
            <a:pPr marL="244338" indent="-244338">
              <a:lnSpc>
                <a:spcPct val="150000"/>
              </a:lnSpc>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能够支持第三方安全设备的部署。</a:t>
            </a:r>
            <a:endParaRPr lang="en-US" altLang="zh-CN" sz="1368" dirty="0">
              <a:latin typeface="微软雅黑" panose="020B0503020204020204" pitchFamily="34" charset="-122"/>
              <a:ea typeface="微软雅黑" panose="020B0503020204020204" pitchFamily="34" charset="-122"/>
            </a:endParaRPr>
          </a:p>
        </p:txBody>
      </p:sp>
      <p:cxnSp>
        <p:nvCxnSpPr>
          <p:cNvPr id="100" name="直接连接符 99"/>
          <p:cNvCxnSpPr/>
          <p:nvPr/>
        </p:nvCxnSpPr>
        <p:spPr>
          <a:xfrm>
            <a:off x="348713" y="2516050"/>
            <a:ext cx="537029" cy="832819"/>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701070" y="2471036"/>
            <a:ext cx="1843737" cy="1033406"/>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368865" y="2431978"/>
            <a:ext cx="673730" cy="266754"/>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103" name="Rounded Rectangle 17"/>
          <p:cNvSpPr/>
          <p:nvPr/>
        </p:nvSpPr>
        <p:spPr bwMode="auto">
          <a:xfrm>
            <a:off x="6386792" y="831409"/>
            <a:ext cx="1498215" cy="313944"/>
          </a:xfrm>
          <a:prstGeom prst="roundRect">
            <a:avLst/>
          </a:prstGeom>
          <a:solidFill>
            <a:schemeClr val="accent6"/>
          </a:solidFill>
          <a:ln w="12700">
            <a:noFill/>
            <a:round/>
            <a:headEnd/>
            <a:tailEnd/>
          </a:ln>
        </p:spPr>
        <p:txBody>
          <a:bodyPr wrap="none" lIns="0" tIns="0" rIns="0" bIns="0" rtlCol="0" anchor="ctr"/>
          <a:lstStyle/>
          <a:p>
            <a:pPr algn="ctr" defTabSz="781881"/>
            <a:r>
              <a:rPr lang="zh-CN" altLang="en-US" sz="1368" b="1" dirty="0">
                <a:solidFill>
                  <a:schemeClr val="bg1"/>
                </a:solidFill>
                <a:latin typeface="微软雅黑" panose="020B0503020204020204" pitchFamily="34" charset="-122"/>
                <a:ea typeface="微软雅黑" panose="020B0503020204020204" pitchFamily="34" charset="-122"/>
              </a:rPr>
              <a:t>云安全管理平台</a:t>
            </a:r>
            <a:endParaRPr lang="en-US" sz="1368" b="1" dirty="0">
              <a:solidFill>
                <a:schemeClr val="bg1"/>
              </a:solidFill>
              <a:latin typeface="微软雅黑" panose="020B0503020204020204" pitchFamily="34" charset="-122"/>
              <a:ea typeface="微软雅黑" panose="020B0503020204020204" pitchFamily="34" charset="-122"/>
            </a:endParaRPr>
          </a:p>
        </p:txBody>
      </p:sp>
      <p:sp>
        <p:nvSpPr>
          <p:cNvPr id="104" name="Rounded Rectangle 17"/>
          <p:cNvSpPr/>
          <p:nvPr/>
        </p:nvSpPr>
        <p:spPr bwMode="auto">
          <a:xfrm>
            <a:off x="6358690" y="3735151"/>
            <a:ext cx="1498215" cy="313944"/>
          </a:xfrm>
          <a:prstGeom prst="roundRect">
            <a:avLst/>
          </a:prstGeom>
          <a:solidFill>
            <a:schemeClr val="accent1"/>
          </a:solidFill>
          <a:ln w="12700">
            <a:noFill/>
            <a:round/>
            <a:headEnd/>
            <a:tailEnd/>
          </a:ln>
        </p:spPr>
        <p:txBody>
          <a:bodyPr wrap="none" lIns="0" tIns="0" rIns="0" bIns="0" rtlCol="0" anchor="ctr"/>
          <a:lstStyle/>
          <a:p>
            <a:pPr algn="ctr"/>
            <a:r>
              <a:rPr lang="zh-CN" altLang="en-US" sz="1368" b="1" dirty="0">
                <a:solidFill>
                  <a:srgbClr val="FFFFFF"/>
                </a:solidFill>
                <a:latin typeface="微软雅黑" panose="020B0503020204020204" pitchFamily="34" charset="-122"/>
                <a:ea typeface="微软雅黑" panose="020B0503020204020204" pitchFamily="34" charset="-122"/>
              </a:rPr>
              <a:t>串行防护资源池</a:t>
            </a:r>
            <a:endParaRPr lang="en-US" sz="1368" b="1" dirty="0">
              <a:solidFill>
                <a:srgbClr val="FFFFFF"/>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122512" y="1005935"/>
            <a:ext cx="1760433" cy="329193"/>
            <a:chOff x="529633" y="1242000"/>
            <a:chExt cx="2058762" cy="384979"/>
          </a:xfrm>
        </p:grpSpPr>
        <p:sp>
          <p:nvSpPr>
            <p:cNvPr id="106" name="线形标注 1 105"/>
            <p:cNvSpPr/>
            <p:nvPr/>
          </p:nvSpPr>
          <p:spPr>
            <a:xfrm>
              <a:off x="529633" y="1242000"/>
              <a:ext cx="2055995" cy="369332"/>
            </a:xfrm>
            <a:prstGeom prst="borderCallout1">
              <a:avLst>
                <a:gd name="adj1" fmla="val 112339"/>
                <a:gd name="adj2" fmla="val 67629"/>
                <a:gd name="adj3" fmla="val 177720"/>
                <a:gd name="adj4" fmla="val 8650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07" name="文本框 106"/>
            <p:cNvSpPr txBox="1"/>
            <p:nvPr/>
          </p:nvSpPr>
          <p:spPr>
            <a:xfrm>
              <a:off x="550271" y="1242000"/>
              <a:ext cx="2038124" cy="384979"/>
            </a:xfrm>
            <a:prstGeom prst="rect">
              <a:avLst/>
            </a:prstGeom>
            <a:noFill/>
          </p:spPr>
          <p:txBody>
            <a:bodyPr wrap="none" rtlCol="0">
              <a:spAutoFit/>
            </a:bodyPr>
            <a:lstStyle/>
            <a:p>
              <a:r>
                <a:rPr lang="en-US" altLang="zh-CN" sz="1539" b="1" dirty="0">
                  <a:latin typeface="微软雅黑" panose="020B0503020204020204" pitchFamily="34" charset="-122"/>
                  <a:ea typeface="微软雅黑" panose="020B0503020204020204" pitchFamily="34" charset="-122"/>
                </a:rPr>
                <a:t>1.</a:t>
              </a:r>
              <a:r>
                <a:rPr lang="zh-CN" altLang="en-US" sz="1539" b="1" dirty="0">
                  <a:latin typeface="微软雅黑" panose="020B0503020204020204" pitchFamily="34" charset="-122"/>
                  <a:ea typeface="微软雅黑" panose="020B0503020204020204" pitchFamily="34" charset="-122"/>
                </a:rPr>
                <a:t>下发安全服务链</a:t>
              </a:r>
            </a:p>
          </p:txBody>
        </p:sp>
      </p:grpSp>
      <p:cxnSp>
        <p:nvCxnSpPr>
          <p:cNvPr id="108" name="直接连接符 107"/>
          <p:cNvCxnSpPr>
            <a:endCxn id="4" idx="0"/>
          </p:cNvCxnSpPr>
          <p:nvPr/>
        </p:nvCxnSpPr>
        <p:spPr>
          <a:xfrm>
            <a:off x="1399400" y="2325837"/>
            <a:ext cx="4133234" cy="864161"/>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grpSp>
        <p:nvGrpSpPr>
          <p:cNvPr id="109" name="组合 108"/>
          <p:cNvGrpSpPr/>
          <p:nvPr/>
        </p:nvGrpSpPr>
        <p:grpSpPr>
          <a:xfrm>
            <a:off x="1521744" y="1659765"/>
            <a:ext cx="1706610" cy="567902"/>
            <a:chOff x="2136735" y="1941036"/>
            <a:chExt cx="1995819" cy="664141"/>
          </a:xfrm>
        </p:grpSpPr>
        <p:sp>
          <p:nvSpPr>
            <p:cNvPr id="110" name="线形标注 1 109"/>
            <p:cNvSpPr/>
            <p:nvPr/>
          </p:nvSpPr>
          <p:spPr>
            <a:xfrm>
              <a:off x="2136735" y="1941036"/>
              <a:ext cx="1829155" cy="664141"/>
            </a:xfrm>
            <a:prstGeom prst="borderCallout1">
              <a:avLst>
                <a:gd name="adj1" fmla="val 112687"/>
                <a:gd name="adj2" fmla="val 56204"/>
                <a:gd name="adj3" fmla="val 165704"/>
                <a:gd name="adj4" fmla="val 706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11" name="文本框 110"/>
            <p:cNvSpPr txBox="1"/>
            <p:nvPr/>
          </p:nvSpPr>
          <p:spPr>
            <a:xfrm>
              <a:off x="2157373" y="1941037"/>
              <a:ext cx="1975181" cy="661977"/>
            </a:xfrm>
            <a:prstGeom prst="rect">
              <a:avLst/>
            </a:prstGeom>
            <a:noFill/>
          </p:spPr>
          <p:txBody>
            <a:bodyPr wrap="square" rtlCol="0">
              <a:spAutoFit/>
            </a:bodyPr>
            <a:lstStyle/>
            <a:p>
              <a:r>
                <a:rPr lang="en-US" altLang="zh-CN" sz="1539" b="1" dirty="0">
                  <a:latin typeface="微软雅黑" panose="020B0503020204020204" pitchFamily="34" charset="-122"/>
                  <a:ea typeface="微软雅黑" panose="020B0503020204020204" pitchFamily="34" charset="-122"/>
                </a:rPr>
                <a:t>2.</a:t>
              </a:r>
              <a:r>
                <a:rPr lang="zh-CN" altLang="en-US" sz="1539" b="1" dirty="0">
                  <a:latin typeface="微软雅黑" panose="020B0503020204020204" pitchFamily="34" charset="-122"/>
                  <a:ea typeface="微软雅黑" panose="020B0503020204020204" pitchFamily="34" charset="-122"/>
                </a:rPr>
                <a:t>下发流表，确定安全引流路径</a:t>
              </a:r>
            </a:p>
          </p:txBody>
        </p:sp>
      </p:grpSp>
      <p:grpSp>
        <p:nvGrpSpPr>
          <p:cNvPr id="112" name="组合 111"/>
          <p:cNvGrpSpPr/>
          <p:nvPr/>
        </p:nvGrpSpPr>
        <p:grpSpPr>
          <a:xfrm>
            <a:off x="2726248" y="3639909"/>
            <a:ext cx="1706610" cy="1758319"/>
            <a:chOff x="3545359" y="4256741"/>
            <a:chExt cx="1995819" cy="2056291"/>
          </a:xfrm>
        </p:grpSpPr>
        <p:sp>
          <p:nvSpPr>
            <p:cNvPr id="113" name="线形标注 1 112"/>
            <p:cNvSpPr/>
            <p:nvPr/>
          </p:nvSpPr>
          <p:spPr>
            <a:xfrm>
              <a:off x="3545359" y="4256741"/>
              <a:ext cx="1829155" cy="2056291"/>
            </a:xfrm>
            <a:prstGeom prst="borderCallout1">
              <a:avLst>
                <a:gd name="adj1" fmla="val -3329"/>
                <a:gd name="adj2" fmla="val 34704"/>
                <a:gd name="adj3" fmla="val -33279"/>
                <a:gd name="adj4" fmla="val -421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14" name="文本框 113"/>
            <p:cNvSpPr txBox="1"/>
            <p:nvPr/>
          </p:nvSpPr>
          <p:spPr>
            <a:xfrm>
              <a:off x="3565997" y="4256742"/>
              <a:ext cx="1975181" cy="2046972"/>
            </a:xfrm>
            <a:prstGeom prst="rect">
              <a:avLst/>
            </a:prstGeom>
            <a:noFill/>
          </p:spPr>
          <p:txBody>
            <a:bodyPr wrap="square" rtlCol="0">
              <a:spAutoFit/>
            </a:bodyPr>
            <a:lstStyle/>
            <a:p>
              <a:r>
                <a:rPr lang="en-US" altLang="zh-CN" sz="1539" b="1" dirty="0">
                  <a:latin typeface="微软雅黑" panose="020B0503020204020204" pitchFamily="34" charset="-122"/>
                  <a:ea typeface="微软雅黑" panose="020B0503020204020204" pitchFamily="34" charset="-122"/>
                </a:rPr>
                <a:t>3.</a:t>
              </a:r>
              <a:r>
                <a:rPr lang="zh-CN" altLang="en-US" sz="1539" b="1" dirty="0">
                  <a:latin typeface="微软雅黑" panose="020B0503020204020204" pitchFamily="34" charset="-122"/>
                  <a:ea typeface="微软雅黑" panose="020B0503020204020204" pitchFamily="34" charset="-122"/>
                </a:rPr>
                <a:t>将需要进行安全控制的流量引流至串行安全资源池，进行访问控制和安全过滤，之后发送至目的</a:t>
              </a:r>
              <a:r>
                <a:rPr lang="en-US" altLang="zh-CN" sz="1539" b="1" dirty="0">
                  <a:latin typeface="微软雅黑" panose="020B0503020204020204" pitchFamily="34" charset="-122"/>
                  <a:ea typeface="微软雅黑" panose="020B0503020204020204" pitchFamily="34" charset="-122"/>
                </a:rPr>
                <a:t>VM</a:t>
              </a:r>
              <a:r>
                <a:rPr lang="zh-CN" altLang="en-US" sz="1539" b="1" dirty="0">
                  <a:latin typeface="微软雅黑" panose="020B0503020204020204" pitchFamily="34" charset="-122"/>
                  <a:ea typeface="微软雅黑" panose="020B0503020204020204" pitchFamily="34" charset="-122"/>
                </a:rPr>
                <a:t>。</a:t>
              </a:r>
            </a:p>
          </p:txBody>
        </p:sp>
      </p:grpSp>
      <p:sp>
        <p:nvSpPr>
          <p:cNvPr id="76" name="矩形 75"/>
          <p:cNvSpPr/>
          <p:nvPr/>
        </p:nvSpPr>
        <p:spPr>
          <a:xfrm>
            <a:off x="4873787" y="2904237"/>
            <a:ext cx="1374406" cy="250197"/>
          </a:xfrm>
          <a:prstGeom prst="rect">
            <a:avLst/>
          </a:prstGeom>
        </p:spPr>
        <p:txBody>
          <a:bodyPr wrap="square">
            <a:spAutoFit/>
          </a:bodyPr>
          <a:lstStyle/>
          <a:p>
            <a:r>
              <a:rPr lang="zh-CN" altLang="en-US" sz="1026" b="1" dirty="0">
                <a:latin typeface="微软雅黑" panose="020B0503020204020204" pitchFamily="34" charset="-122"/>
                <a:ea typeface="微软雅黑" panose="020B0503020204020204" pitchFamily="34" charset="-122"/>
              </a:rPr>
              <a:t>串行安全防护资源池</a:t>
            </a:r>
            <a:endParaRPr lang="en-US" altLang="zh-CN" sz="1026" b="1" dirty="0">
              <a:latin typeface="微软雅黑" panose="020B0503020204020204" pitchFamily="34" charset="-122"/>
              <a:ea typeface="微软雅黑" panose="020B0503020204020204" pitchFamily="34" charset="-122"/>
            </a:endParaRPr>
          </a:p>
        </p:txBody>
      </p:sp>
      <p:pic>
        <p:nvPicPr>
          <p:cNvPr id="122" name="图片 12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2512" y="882169"/>
            <a:ext cx="9003889" cy="4363297"/>
          </a:xfrm>
          <a:prstGeom prst="rect">
            <a:avLst/>
          </a:prstGeom>
        </p:spPr>
      </p:pic>
      <p:sp>
        <p:nvSpPr>
          <p:cNvPr id="123" name="矩形 122"/>
          <p:cNvSpPr/>
          <p:nvPr/>
        </p:nvSpPr>
        <p:spPr>
          <a:xfrm>
            <a:off x="232190" y="1262437"/>
            <a:ext cx="863345" cy="2606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24" name="矩形 123"/>
          <p:cNvSpPr/>
          <p:nvPr/>
        </p:nvSpPr>
        <p:spPr>
          <a:xfrm>
            <a:off x="1095535" y="2093202"/>
            <a:ext cx="1441622" cy="8389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25" name="矩形 124"/>
          <p:cNvSpPr/>
          <p:nvPr/>
        </p:nvSpPr>
        <p:spPr>
          <a:xfrm>
            <a:off x="5353897" y="2093202"/>
            <a:ext cx="3078719" cy="28751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26" name="矩形 125"/>
          <p:cNvSpPr/>
          <p:nvPr/>
        </p:nvSpPr>
        <p:spPr>
          <a:xfrm>
            <a:off x="3375768" y="2117635"/>
            <a:ext cx="1562735" cy="8144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27" name="线形标注 1 126"/>
          <p:cNvSpPr/>
          <p:nvPr/>
        </p:nvSpPr>
        <p:spPr>
          <a:xfrm>
            <a:off x="877833" y="3190100"/>
            <a:ext cx="1227653" cy="312143"/>
          </a:xfrm>
          <a:prstGeom prst="borderCallout1">
            <a:avLst>
              <a:gd name="adj1" fmla="val -13469"/>
              <a:gd name="adj2" fmla="val 21648"/>
              <a:gd name="adj3" fmla="val -80392"/>
              <a:gd name="adj4" fmla="val 353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28" name="文本框 127"/>
          <p:cNvSpPr txBox="1"/>
          <p:nvPr/>
        </p:nvSpPr>
        <p:spPr>
          <a:xfrm>
            <a:off x="895479" y="3190100"/>
            <a:ext cx="1289878" cy="329193"/>
          </a:xfrm>
          <a:prstGeom prst="rect">
            <a:avLst/>
          </a:prstGeom>
          <a:noFill/>
        </p:spPr>
        <p:txBody>
          <a:bodyPr wrap="square" rtlCol="0">
            <a:spAutoFit/>
          </a:bodyPr>
          <a:lstStyle/>
          <a:p>
            <a:r>
              <a:rPr lang="zh-CN" altLang="en-US" sz="1539" b="1" dirty="0">
                <a:latin typeface="微软雅黑" panose="020B0503020204020204" pitchFamily="34" charset="-122"/>
                <a:ea typeface="微软雅黑" panose="020B0503020204020204" pitchFamily="34" charset="-122"/>
              </a:rPr>
              <a:t>源地址对象</a:t>
            </a:r>
          </a:p>
        </p:txBody>
      </p:sp>
      <p:sp>
        <p:nvSpPr>
          <p:cNvPr id="129" name="线形标注 1 128"/>
          <p:cNvSpPr/>
          <p:nvPr/>
        </p:nvSpPr>
        <p:spPr>
          <a:xfrm>
            <a:off x="4065657" y="3190100"/>
            <a:ext cx="1504999" cy="312143"/>
          </a:xfrm>
          <a:prstGeom prst="borderCallout1">
            <a:avLst>
              <a:gd name="adj1" fmla="val 17843"/>
              <a:gd name="adj2" fmla="val 104357"/>
              <a:gd name="adj3" fmla="val -113443"/>
              <a:gd name="adj4" fmla="val 11586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30" name="文本框 129"/>
          <p:cNvSpPr txBox="1"/>
          <p:nvPr/>
        </p:nvSpPr>
        <p:spPr>
          <a:xfrm>
            <a:off x="4119954" y="3190100"/>
            <a:ext cx="1396403" cy="329193"/>
          </a:xfrm>
          <a:prstGeom prst="rect">
            <a:avLst/>
          </a:prstGeom>
          <a:noFill/>
        </p:spPr>
        <p:txBody>
          <a:bodyPr wrap="square" rtlCol="0">
            <a:spAutoFit/>
          </a:bodyPr>
          <a:lstStyle/>
          <a:p>
            <a:r>
              <a:rPr lang="zh-CN" altLang="en-US" sz="1539" b="1" dirty="0">
                <a:latin typeface="微软雅黑" panose="020B0503020204020204" pitchFamily="34" charset="-122"/>
                <a:ea typeface="微软雅黑" panose="020B0503020204020204" pitchFamily="34" charset="-122"/>
              </a:rPr>
              <a:t>目的地址对象</a:t>
            </a:r>
          </a:p>
        </p:txBody>
      </p:sp>
      <p:sp>
        <p:nvSpPr>
          <p:cNvPr id="131" name="线形标注 1 130"/>
          <p:cNvSpPr/>
          <p:nvPr/>
        </p:nvSpPr>
        <p:spPr>
          <a:xfrm>
            <a:off x="3129017" y="1495041"/>
            <a:ext cx="1809488" cy="312143"/>
          </a:xfrm>
          <a:prstGeom prst="borderCallout1">
            <a:avLst>
              <a:gd name="adj1" fmla="val 130043"/>
              <a:gd name="adj2" fmla="val 84333"/>
              <a:gd name="adj3" fmla="val 223157"/>
              <a:gd name="adj4" fmla="val 9775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32" name="文本框 131"/>
          <p:cNvSpPr txBox="1"/>
          <p:nvPr/>
        </p:nvSpPr>
        <p:spPr>
          <a:xfrm>
            <a:off x="3183314" y="1495041"/>
            <a:ext cx="1862428" cy="329193"/>
          </a:xfrm>
          <a:prstGeom prst="rect">
            <a:avLst/>
          </a:prstGeom>
          <a:noFill/>
        </p:spPr>
        <p:txBody>
          <a:bodyPr wrap="square" rtlCol="0">
            <a:spAutoFit/>
          </a:bodyPr>
          <a:lstStyle/>
          <a:p>
            <a:r>
              <a:rPr lang="zh-CN" altLang="en-US" sz="1539" b="1" dirty="0">
                <a:latin typeface="微软雅黑" panose="020B0503020204020204" pitchFamily="34" charset="-122"/>
                <a:ea typeface="微软雅黑" panose="020B0503020204020204" pitchFamily="34" charset="-122"/>
              </a:rPr>
              <a:t>施加访问控制策略</a:t>
            </a:r>
          </a:p>
        </p:txBody>
      </p:sp>
      <p:sp>
        <p:nvSpPr>
          <p:cNvPr id="133" name="线形标注 1 132"/>
          <p:cNvSpPr/>
          <p:nvPr/>
        </p:nvSpPr>
        <p:spPr>
          <a:xfrm>
            <a:off x="1291570" y="998547"/>
            <a:ext cx="1809488" cy="312143"/>
          </a:xfrm>
          <a:prstGeom prst="borderCallout1">
            <a:avLst>
              <a:gd name="adj1" fmla="val 98731"/>
              <a:gd name="adj2" fmla="val -2989"/>
              <a:gd name="adj3" fmla="val 137050"/>
              <a:gd name="adj4" fmla="val -13873"/>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9"/>
          </a:p>
        </p:txBody>
      </p:sp>
      <p:sp>
        <p:nvSpPr>
          <p:cNvPr id="134" name="文本框 133"/>
          <p:cNvSpPr txBox="1"/>
          <p:nvPr/>
        </p:nvSpPr>
        <p:spPr>
          <a:xfrm>
            <a:off x="1345867" y="998547"/>
            <a:ext cx="1862428" cy="329193"/>
          </a:xfrm>
          <a:prstGeom prst="rect">
            <a:avLst/>
          </a:prstGeom>
          <a:noFill/>
        </p:spPr>
        <p:txBody>
          <a:bodyPr wrap="square" rtlCol="0">
            <a:spAutoFit/>
          </a:bodyPr>
          <a:lstStyle/>
          <a:p>
            <a:r>
              <a:rPr lang="zh-CN" altLang="en-US" sz="1539" b="1" dirty="0">
                <a:latin typeface="微软雅黑" panose="020B0503020204020204" pitchFamily="34" charset="-122"/>
                <a:ea typeface="微软雅黑" panose="020B0503020204020204" pitchFamily="34" charset="-122"/>
              </a:rPr>
              <a:t>作用于安全服务链</a:t>
            </a:r>
          </a:p>
        </p:txBody>
      </p:sp>
    </p:spTree>
    <p:extLst>
      <p:ext uri="{BB962C8B-B14F-4D97-AF65-F5344CB8AC3E}">
        <p14:creationId xmlns:p14="http://schemas.microsoft.com/office/powerpoint/2010/main" val="81276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right)">
                                      <p:cBhvr>
                                        <p:cTn id="7" dur="500"/>
                                        <p:tgtEl>
                                          <p:spTgt spid="8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500"/>
                                        <p:tgtEl>
                                          <p:spTgt spid="10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08"/>
                                        </p:tgtEl>
                                        <p:attrNameLst>
                                          <p:attrName>style.visibility</p:attrName>
                                        </p:attrNameLst>
                                      </p:cBhvr>
                                      <p:to>
                                        <p:strVal val="visible"/>
                                      </p:to>
                                    </p:set>
                                    <p:animEffect transition="in" filter="wipe(up)">
                                      <p:cBhvr>
                                        <p:cTn id="16" dur="500"/>
                                        <p:tgtEl>
                                          <p:spTgt spid="108"/>
                                        </p:tgtEl>
                                      </p:cBhvr>
                                    </p:animEffect>
                                  </p:childTnLst>
                                </p:cTn>
                              </p:par>
                              <p:par>
                                <p:cTn id="17" presetID="22" presetClass="entr" presetSubtype="1"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wipe(up)">
                                      <p:cBhvr>
                                        <p:cTn id="19" dur="500"/>
                                        <p:tgtEl>
                                          <p:spTgt spid="102"/>
                                        </p:tgtEl>
                                      </p:cBhvr>
                                    </p:animEffect>
                                  </p:childTnLst>
                                </p:cTn>
                              </p:par>
                              <p:par>
                                <p:cTn id="20" presetID="22" presetClass="entr" presetSubtype="1" fill="hold"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wipe(up)">
                                      <p:cBhvr>
                                        <p:cTn id="22" dur="500"/>
                                        <p:tgtEl>
                                          <p:spTgt spid="101"/>
                                        </p:tgtEl>
                                      </p:cBhvr>
                                    </p:animEffect>
                                  </p:childTnLst>
                                </p:cTn>
                              </p:par>
                              <p:par>
                                <p:cTn id="23" presetID="22" presetClass="entr" presetSubtype="1" fill="hold"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wipe(up)">
                                      <p:cBhvr>
                                        <p:cTn id="25" dur="500"/>
                                        <p:tgtEl>
                                          <p:spTgt spid="100"/>
                                        </p:tgtEl>
                                      </p:cBhvr>
                                    </p:animEffect>
                                  </p:childTnLst>
                                </p:cTn>
                              </p:par>
                              <p:par>
                                <p:cTn id="26" presetID="22" presetClass="entr" presetSubtype="1" fill="hold"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wipe(up)">
                                      <p:cBhvr>
                                        <p:cTn id="28" dur="500"/>
                                        <p:tgtEl>
                                          <p:spTgt spid="87"/>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09"/>
                                        </p:tgtEl>
                                        <p:attrNameLst>
                                          <p:attrName>style.visibility</p:attrName>
                                        </p:attrNameLst>
                                      </p:cBhvr>
                                      <p:to>
                                        <p:strVal val="visible"/>
                                      </p:to>
                                    </p:set>
                                    <p:animEffect transition="in" filter="fade">
                                      <p:cBhvr>
                                        <p:cTn id="32" dur="500"/>
                                        <p:tgtEl>
                                          <p:spTgt spid="10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left)">
                                      <p:cBhvr>
                                        <p:cTn id="37" dur="500"/>
                                        <p:tgtEl>
                                          <p:spTgt spid="88"/>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left)">
                                      <p:cBhvr>
                                        <p:cTn id="41" dur="500"/>
                                        <p:tgtEl>
                                          <p:spTgt spid="89"/>
                                        </p:tgtEl>
                                      </p:cBhvr>
                                    </p:animEffect>
                                  </p:childTnLst>
                                </p:cTn>
                              </p:par>
                            </p:childTnLst>
                          </p:cTn>
                        </p:par>
                        <p:par>
                          <p:cTn id="42" fill="hold">
                            <p:stCondLst>
                              <p:cond delay="1000"/>
                            </p:stCondLst>
                            <p:childTnLst>
                              <p:par>
                                <p:cTn id="43" presetID="22" presetClass="entr" presetSubtype="8"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left)">
                                      <p:cBhvr>
                                        <p:cTn id="45" dur="500"/>
                                        <p:tgtEl>
                                          <p:spTgt spid="90"/>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91"/>
                                        </p:tgtEl>
                                        <p:attrNameLst>
                                          <p:attrName>style.visibility</p:attrName>
                                        </p:attrNameLst>
                                      </p:cBhvr>
                                      <p:to>
                                        <p:strVal val="visible"/>
                                      </p:to>
                                    </p:set>
                                    <p:animEffect transition="in" filter="wipe(left)">
                                      <p:cBhvr>
                                        <p:cTn id="49" dur="500"/>
                                        <p:tgtEl>
                                          <p:spTgt spid="91"/>
                                        </p:tgtEl>
                                      </p:cBhvr>
                                    </p:animEffect>
                                  </p:childTnLst>
                                </p:cTn>
                              </p:par>
                            </p:childTnLst>
                          </p:cTn>
                        </p:par>
                        <p:par>
                          <p:cTn id="50" fill="hold">
                            <p:stCondLst>
                              <p:cond delay="2000"/>
                            </p:stCondLst>
                            <p:childTnLst>
                              <p:par>
                                <p:cTn id="51" presetID="22" presetClass="entr" presetSubtype="2" fill="hold" nodeType="after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wipe(right)">
                                      <p:cBhvr>
                                        <p:cTn id="53" dur="500"/>
                                        <p:tgtEl>
                                          <p:spTgt spid="92"/>
                                        </p:tgtEl>
                                      </p:cBhvr>
                                    </p:animEffect>
                                  </p:childTnLst>
                                </p:cTn>
                              </p:par>
                            </p:childTnLst>
                          </p:cTn>
                        </p:par>
                        <p:par>
                          <p:cTn id="54" fill="hold">
                            <p:stCondLst>
                              <p:cond delay="2500"/>
                            </p:stCondLst>
                            <p:childTnLst>
                              <p:par>
                                <p:cTn id="55" presetID="22" presetClass="entr" presetSubtype="2" fill="hold" nodeType="after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wipe(right)">
                                      <p:cBhvr>
                                        <p:cTn id="57" dur="500"/>
                                        <p:tgtEl>
                                          <p:spTgt spid="93"/>
                                        </p:tgtEl>
                                      </p:cBhvr>
                                    </p:animEffect>
                                  </p:childTnLst>
                                </p:cTn>
                              </p:par>
                            </p:childTnLst>
                          </p:cTn>
                        </p:par>
                        <p:par>
                          <p:cTn id="58" fill="hold">
                            <p:stCondLst>
                              <p:cond delay="3000"/>
                            </p:stCondLst>
                            <p:childTnLst>
                              <p:par>
                                <p:cTn id="59" presetID="22" presetClass="entr" presetSubtype="2" fill="hold"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right)">
                                      <p:cBhvr>
                                        <p:cTn id="61" dur="500"/>
                                        <p:tgtEl>
                                          <p:spTgt spid="94"/>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95"/>
                                        </p:tgtEl>
                                        <p:attrNameLst>
                                          <p:attrName>style.visibility</p:attrName>
                                        </p:attrNameLst>
                                      </p:cBhvr>
                                      <p:to>
                                        <p:strVal val="visible"/>
                                      </p:to>
                                    </p:set>
                                    <p:animEffect transition="in" filter="wipe(up)">
                                      <p:cBhvr>
                                        <p:cTn id="65" dur="500"/>
                                        <p:tgtEl>
                                          <p:spTgt spid="95"/>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112"/>
                                        </p:tgtEl>
                                        <p:attrNameLst>
                                          <p:attrName>style.visibility</p:attrName>
                                        </p:attrNameLst>
                                      </p:cBhvr>
                                      <p:to>
                                        <p:strVal val="visible"/>
                                      </p:to>
                                    </p:set>
                                    <p:animEffect transition="in" filter="fade">
                                      <p:cBhvr>
                                        <p:cTn id="69" dur="500"/>
                                        <p:tgtEl>
                                          <p:spTgt spid="11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28"/>
                                        </p:tgtEl>
                                        <p:attrNameLst>
                                          <p:attrName>style.visibility</p:attrName>
                                        </p:attrNameLst>
                                      </p:cBhvr>
                                      <p:to>
                                        <p:strVal val="visible"/>
                                      </p:to>
                                    </p:set>
                                    <p:animEffect transition="in" filter="fade">
                                      <p:cBhvr>
                                        <p:cTn id="74" dur="500"/>
                                        <p:tgtEl>
                                          <p:spTgt spid="1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7"/>
                                        </p:tgtEl>
                                        <p:attrNameLst>
                                          <p:attrName>style.visibility</p:attrName>
                                        </p:attrNameLst>
                                      </p:cBhvr>
                                      <p:to>
                                        <p:strVal val="visible"/>
                                      </p:to>
                                    </p:set>
                                    <p:animEffect transition="in" filter="fade">
                                      <p:cBhvr>
                                        <p:cTn id="77" dur="500"/>
                                        <p:tgtEl>
                                          <p:spTgt spid="12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30"/>
                                        </p:tgtEl>
                                        <p:attrNameLst>
                                          <p:attrName>style.visibility</p:attrName>
                                        </p:attrNameLst>
                                      </p:cBhvr>
                                      <p:to>
                                        <p:strVal val="visible"/>
                                      </p:to>
                                    </p:set>
                                    <p:animEffect transition="in" filter="fade">
                                      <p:cBhvr>
                                        <p:cTn id="80" dur="500"/>
                                        <p:tgtEl>
                                          <p:spTgt spid="13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9"/>
                                        </p:tgtEl>
                                        <p:attrNameLst>
                                          <p:attrName>style.visibility</p:attrName>
                                        </p:attrNameLst>
                                      </p:cBhvr>
                                      <p:to>
                                        <p:strVal val="visible"/>
                                      </p:to>
                                    </p:set>
                                    <p:animEffect transition="in" filter="fade">
                                      <p:cBhvr>
                                        <p:cTn id="83" dur="500"/>
                                        <p:tgtEl>
                                          <p:spTgt spid="12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fade">
                                      <p:cBhvr>
                                        <p:cTn id="86" dur="500"/>
                                        <p:tgtEl>
                                          <p:spTgt spid="13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1"/>
                                        </p:tgtEl>
                                        <p:attrNameLst>
                                          <p:attrName>style.visibility</p:attrName>
                                        </p:attrNameLst>
                                      </p:cBhvr>
                                      <p:to>
                                        <p:strVal val="visible"/>
                                      </p:to>
                                    </p:set>
                                    <p:animEffect transition="in" filter="fade">
                                      <p:cBhvr>
                                        <p:cTn id="89" dur="500"/>
                                        <p:tgtEl>
                                          <p:spTgt spid="13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4"/>
                                        </p:tgtEl>
                                        <p:attrNameLst>
                                          <p:attrName>style.visibility</p:attrName>
                                        </p:attrNameLst>
                                      </p:cBhvr>
                                      <p:to>
                                        <p:strVal val="visible"/>
                                      </p:to>
                                    </p:set>
                                    <p:animEffect transition="in" filter="fade">
                                      <p:cBhvr>
                                        <p:cTn id="92" dur="500"/>
                                        <p:tgtEl>
                                          <p:spTgt spid="13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33"/>
                                        </p:tgtEl>
                                        <p:attrNameLst>
                                          <p:attrName>style.visibility</p:attrName>
                                        </p:attrNameLst>
                                      </p:cBhvr>
                                      <p:to>
                                        <p:strVal val="visible"/>
                                      </p:to>
                                    </p:set>
                                    <p:animEffect transition="in" filter="fade">
                                      <p:cBhvr>
                                        <p:cTn id="95" dur="500"/>
                                        <p:tgtEl>
                                          <p:spTgt spid="133"/>
                                        </p:tgtEl>
                                      </p:cBhvr>
                                    </p:animEffect>
                                  </p:childTnLst>
                                </p:cTn>
                              </p:par>
                              <p:par>
                                <p:cTn id="96" presetID="10" presetClass="entr" presetSubtype="0" fill="hold" nodeType="withEffect">
                                  <p:stCondLst>
                                    <p:cond delay="0"/>
                                  </p:stCondLst>
                                  <p:childTnLst>
                                    <p:set>
                                      <p:cBhvr>
                                        <p:cTn id="97" dur="1" fill="hold">
                                          <p:stCondLst>
                                            <p:cond delay="0"/>
                                          </p:stCondLst>
                                        </p:cTn>
                                        <p:tgtEl>
                                          <p:spTgt spid="122"/>
                                        </p:tgtEl>
                                        <p:attrNameLst>
                                          <p:attrName>style.visibility</p:attrName>
                                        </p:attrNameLst>
                                      </p:cBhvr>
                                      <p:to>
                                        <p:strVal val="visible"/>
                                      </p:to>
                                    </p:set>
                                    <p:animEffect transition="in" filter="fade">
                                      <p:cBhvr>
                                        <p:cTn id="98" dur="500"/>
                                        <p:tgtEl>
                                          <p:spTgt spid="12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23"/>
                                        </p:tgtEl>
                                        <p:attrNameLst>
                                          <p:attrName>style.visibility</p:attrName>
                                        </p:attrNameLst>
                                      </p:cBhvr>
                                      <p:to>
                                        <p:strVal val="visible"/>
                                      </p:to>
                                    </p:set>
                                    <p:animEffect transition="in" filter="fade">
                                      <p:cBhvr>
                                        <p:cTn id="101" dur="500"/>
                                        <p:tgtEl>
                                          <p:spTgt spid="12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24"/>
                                        </p:tgtEl>
                                        <p:attrNameLst>
                                          <p:attrName>style.visibility</p:attrName>
                                        </p:attrNameLst>
                                      </p:cBhvr>
                                      <p:to>
                                        <p:strVal val="visible"/>
                                      </p:to>
                                    </p:set>
                                    <p:animEffect transition="in" filter="fade">
                                      <p:cBhvr>
                                        <p:cTn id="104" dur="500"/>
                                        <p:tgtEl>
                                          <p:spTgt spid="12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500"/>
                                        <p:tgtEl>
                                          <p:spTgt spid="12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26"/>
                                        </p:tgtEl>
                                        <p:attrNameLst>
                                          <p:attrName>style.visibility</p:attrName>
                                        </p:attrNameLst>
                                      </p:cBhvr>
                                      <p:to>
                                        <p:strVal val="visible"/>
                                      </p:to>
                                    </p:set>
                                    <p:animEffect transition="in" filter="fade">
                                      <p:cBhvr>
                                        <p:cTn id="110"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25" grpId="0" animBg="1"/>
      <p:bldP spid="126" grpId="0" animBg="1"/>
      <p:bldP spid="127" grpId="0" animBg="1"/>
      <p:bldP spid="128" grpId="0"/>
      <p:bldP spid="129" grpId="0" animBg="1"/>
      <p:bldP spid="130" grpId="0"/>
      <p:bldP spid="131" grpId="0" animBg="1"/>
      <p:bldP spid="132" grpId="0"/>
      <p:bldP spid="133" grpId="0" animBg="1"/>
      <p:bldP spid="13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a:t>——</a:t>
            </a:r>
            <a:r>
              <a:rPr lang="zh-CN" altLang="en-US" dirty="0" smtClean="0"/>
              <a:t>安全方案设计要点</a:t>
            </a:r>
            <a:endParaRPr lang="zh-CN" altLang="en-US" dirty="0"/>
          </a:p>
        </p:txBody>
      </p:sp>
      <p:sp>
        <p:nvSpPr>
          <p:cNvPr id="115" name="AutoShape 28"/>
          <p:cNvSpPr>
            <a:spLocks noChangeArrowheads="1"/>
          </p:cNvSpPr>
          <p:nvPr/>
        </p:nvSpPr>
        <p:spPr bwMode="gray">
          <a:xfrm rot="19401792" flipV="1">
            <a:off x="580950" y="3747157"/>
            <a:ext cx="767698" cy="1258317"/>
          </a:xfrm>
          <a:prstGeom prst="triangle">
            <a:avLst>
              <a:gd name="adj" fmla="val 66767"/>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sz="1539"/>
          </a:p>
        </p:txBody>
      </p:sp>
      <p:sp>
        <p:nvSpPr>
          <p:cNvPr id="116" name="AutoShape 28"/>
          <p:cNvSpPr>
            <a:spLocks noChangeArrowheads="1"/>
          </p:cNvSpPr>
          <p:nvPr/>
        </p:nvSpPr>
        <p:spPr bwMode="gray">
          <a:xfrm rot="5400000" flipV="1">
            <a:off x="6767658" y="4915825"/>
            <a:ext cx="767179" cy="726653"/>
          </a:xfrm>
          <a:prstGeom prst="triangle">
            <a:avLst>
              <a:gd name="adj" fmla="val 17161"/>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sz="1539"/>
          </a:p>
        </p:txBody>
      </p:sp>
      <p:sp>
        <p:nvSpPr>
          <p:cNvPr id="117" name="AutoShape 28"/>
          <p:cNvSpPr>
            <a:spLocks noChangeArrowheads="1"/>
          </p:cNvSpPr>
          <p:nvPr/>
        </p:nvSpPr>
        <p:spPr bwMode="gray">
          <a:xfrm rot="17725842" flipV="1">
            <a:off x="2179805" y="2012050"/>
            <a:ext cx="945496" cy="2348454"/>
          </a:xfrm>
          <a:prstGeom prst="triangle">
            <a:avLst>
              <a:gd name="adj" fmla="val 89923"/>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sz="1539"/>
          </a:p>
        </p:txBody>
      </p:sp>
      <p:grpSp>
        <p:nvGrpSpPr>
          <p:cNvPr id="118" name="组合 117"/>
          <p:cNvGrpSpPr/>
          <p:nvPr/>
        </p:nvGrpSpPr>
        <p:grpSpPr>
          <a:xfrm>
            <a:off x="1485318" y="2595072"/>
            <a:ext cx="4255342" cy="2741149"/>
            <a:chOff x="2368228" y="2476501"/>
            <a:chExt cx="4562521" cy="2853553"/>
          </a:xfrm>
        </p:grpSpPr>
        <p:cxnSp>
          <p:nvCxnSpPr>
            <p:cNvPr id="119" name="直接连接符 118"/>
            <p:cNvCxnSpPr/>
            <p:nvPr/>
          </p:nvCxnSpPr>
          <p:spPr>
            <a:xfrm flipH="1" flipV="1">
              <a:off x="4788339" y="2687472"/>
              <a:ext cx="843675" cy="6081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3633148" y="2673740"/>
              <a:ext cx="989951" cy="6081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121" name="Picture 57" descr="图标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494291" y="2476501"/>
              <a:ext cx="394801" cy="35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31" descr="图标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471937" y="3125080"/>
              <a:ext cx="427702" cy="31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31" descr="图标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46299" y="3125080"/>
              <a:ext cx="427702" cy="31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 name="Rounded Rectangle 48"/>
            <p:cNvSpPr/>
            <p:nvPr/>
          </p:nvSpPr>
          <p:spPr bwMode="auto">
            <a:xfrm>
              <a:off x="2377906" y="4930464"/>
              <a:ext cx="1255243" cy="175441"/>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941" dirty="0" err="1">
                  <a:solidFill>
                    <a:schemeClr val="bg1"/>
                  </a:solidFill>
                  <a:latin typeface="微软雅黑" panose="020B0503020204020204" pitchFamily="34" charset="-122"/>
                  <a:ea typeface="微软雅黑" panose="020B0503020204020204" pitchFamily="34" charset="-122"/>
                </a:rPr>
                <a:t>ESX</a:t>
              </a:r>
              <a:r>
                <a:rPr lang="en-US" sz="684" dirty="0" err="1">
                  <a:solidFill>
                    <a:schemeClr val="bg1"/>
                  </a:solidFill>
                  <a:latin typeface="微软雅黑" panose="020B0503020204020204" pitchFamily="34" charset="-122"/>
                  <a:ea typeface="微软雅黑" panose="020B0503020204020204" pitchFamily="34" charset="-122"/>
                </a:rPr>
                <a:t>i</a:t>
              </a:r>
              <a:endParaRPr lang="en-US" sz="684" dirty="0">
                <a:solidFill>
                  <a:schemeClr val="bg1"/>
                </a:solidFill>
                <a:latin typeface="微软雅黑" panose="020B0503020204020204" pitchFamily="34" charset="-122"/>
                <a:ea typeface="微软雅黑" panose="020B0503020204020204" pitchFamily="34" charset="-122"/>
              </a:endParaRPr>
            </a:p>
          </p:txBody>
        </p:sp>
        <p:pic>
          <p:nvPicPr>
            <p:cNvPr id="125"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360910" y="4638874"/>
              <a:ext cx="287595" cy="248382"/>
            </a:xfrm>
            <a:prstGeom prst="rect">
              <a:avLst/>
            </a:prstGeom>
            <a:noFill/>
            <a:ln w="9525">
              <a:noFill/>
              <a:miter lim="800000"/>
              <a:headEnd/>
              <a:tailEnd/>
            </a:ln>
          </p:spPr>
        </p:pic>
        <p:pic>
          <p:nvPicPr>
            <p:cNvPr id="126" name="Picture 5" descr="C:\Users\Abject-3D\Desktop\VMWare Files\FINAL diagrams\Basic Virtualization\3D PNGs\DGRM_vShieldZones_R1_Q210_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368228" y="5149770"/>
              <a:ext cx="1270842" cy="180284"/>
            </a:xfrm>
            <a:prstGeom prst="rect">
              <a:avLst/>
            </a:prstGeom>
            <a:noFill/>
          </p:spPr>
        </p:pic>
        <p:sp>
          <p:nvSpPr>
            <p:cNvPr id="127" name="Rounded Rectangle 144"/>
            <p:cNvSpPr/>
            <p:nvPr>
              <p:custDataLst>
                <p:tags r:id="rId1"/>
              </p:custDataLst>
            </p:nvPr>
          </p:nvSpPr>
          <p:spPr bwMode="auto">
            <a:xfrm>
              <a:off x="2377906" y="4228075"/>
              <a:ext cx="1255243" cy="187814"/>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gn="ctr">
                <a:defRPr/>
              </a:pPr>
              <a:r>
                <a:rPr lang="zh-CN" altLang="en-US" sz="941" dirty="0">
                  <a:solidFill>
                    <a:schemeClr val="bg1"/>
                  </a:solidFill>
                  <a:latin typeface="微软雅黑" panose="020B0503020204020204" pitchFamily="34" charset="-122"/>
                  <a:ea typeface="微软雅黑" panose="020B0503020204020204" pitchFamily="34" charset="-122"/>
                </a:rPr>
                <a:t>虚拟交换机</a:t>
              </a:r>
              <a:r>
                <a:rPr lang="en-US" altLang="zh-CN" sz="941" dirty="0">
                  <a:solidFill>
                    <a:schemeClr val="bg1"/>
                  </a:solidFill>
                  <a:latin typeface="微软雅黑" panose="020B0503020204020204" pitchFamily="34" charset="-122"/>
                  <a:ea typeface="微软雅黑" panose="020B0503020204020204" pitchFamily="34" charset="-122"/>
                </a:rPr>
                <a:t>OVS</a:t>
              </a:r>
            </a:p>
          </p:txBody>
        </p:sp>
        <p:pic>
          <p:nvPicPr>
            <p:cNvPr id="128" name="Picture 17" descr="ICON_VM_basic_flat_R2_Q408.png"/>
            <p:cNvPicPr>
              <a:picLocks noChangeAspect="1"/>
            </p:cNvPicPr>
            <p:nvPr/>
          </p:nvPicPr>
          <p:blipFill>
            <a:blip r:embed="rId10"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368228" y="4632598"/>
              <a:ext cx="278160" cy="248382"/>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29"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039391" y="4638874"/>
              <a:ext cx="287595" cy="248382"/>
            </a:xfrm>
            <a:prstGeom prst="rect">
              <a:avLst/>
            </a:prstGeom>
            <a:noFill/>
            <a:ln w="9525">
              <a:noFill/>
              <a:miter lim="800000"/>
              <a:headEnd/>
              <a:tailEnd/>
            </a:ln>
          </p:spPr>
        </p:pic>
        <p:pic>
          <p:nvPicPr>
            <p:cNvPr id="130"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702216" y="4638217"/>
              <a:ext cx="287595" cy="248382"/>
            </a:xfrm>
            <a:prstGeom prst="rect">
              <a:avLst/>
            </a:prstGeom>
            <a:noFill/>
            <a:ln w="9525">
              <a:noFill/>
              <a:miter lim="800000"/>
              <a:headEnd/>
              <a:tailEnd/>
            </a:ln>
          </p:spPr>
        </p:pic>
        <p:cxnSp>
          <p:nvCxnSpPr>
            <p:cNvPr id="131" name="直接连接符 130"/>
            <p:cNvCxnSpPr>
              <a:endCxn id="128" idx="0"/>
            </p:cNvCxnSpPr>
            <p:nvPr/>
          </p:nvCxnSpPr>
          <p:spPr>
            <a:xfrm>
              <a:off x="2507308"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867585"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3183188"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3509349" y="4424561"/>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Rounded Rectangle 48"/>
            <p:cNvSpPr/>
            <p:nvPr/>
          </p:nvSpPr>
          <p:spPr bwMode="auto">
            <a:xfrm>
              <a:off x="4011194" y="4930464"/>
              <a:ext cx="1255243" cy="175441"/>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941" dirty="0" err="1">
                  <a:solidFill>
                    <a:schemeClr val="bg1"/>
                  </a:solidFill>
                  <a:latin typeface="微软雅黑" panose="020B0503020204020204" pitchFamily="34" charset="-122"/>
                  <a:ea typeface="微软雅黑" panose="020B0503020204020204" pitchFamily="34" charset="-122"/>
                </a:rPr>
                <a:t>ESX</a:t>
              </a:r>
              <a:r>
                <a:rPr lang="en-US" sz="684" dirty="0" err="1">
                  <a:solidFill>
                    <a:schemeClr val="bg1"/>
                  </a:solidFill>
                  <a:latin typeface="微软雅黑" panose="020B0503020204020204" pitchFamily="34" charset="-122"/>
                  <a:ea typeface="微软雅黑" panose="020B0503020204020204" pitchFamily="34" charset="-122"/>
                </a:rPr>
                <a:t>i</a:t>
              </a:r>
              <a:endParaRPr lang="en-US" sz="684" dirty="0">
                <a:solidFill>
                  <a:schemeClr val="bg1"/>
                </a:solidFill>
                <a:latin typeface="微软雅黑" panose="020B0503020204020204" pitchFamily="34" charset="-122"/>
                <a:ea typeface="微软雅黑" panose="020B0503020204020204" pitchFamily="34" charset="-122"/>
              </a:endParaRPr>
            </a:p>
          </p:txBody>
        </p:sp>
        <p:pic>
          <p:nvPicPr>
            <p:cNvPr id="136"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4994198" y="4638874"/>
              <a:ext cx="287595" cy="248382"/>
            </a:xfrm>
            <a:prstGeom prst="rect">
              <a:avLst/>
            </a:prstGeom>
            <a:noFill/>
            <a:ln w="9525">
              <a:noFill/>
              <a:miter lim="800000"/>
              <a:headEnd/>
              <a:tailEnd/>
            </a:ln>
          </p:spPr>
        </p:pic>
        <p:pic>
          <p:nvPicPr>
            <p:cNvPr id="137" name="Picture 5" descr="C:\Users\Abject-3D\Desktop\VMWare Files\FINAL diagrams\Basic Virtualization\3D PNGs\DGRM_vShieldZones_R1_Q210_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001516" y="5149770"/>
              <a:ext cx="1270842" cy="180284"/>
            </a:xfrm>
            <a:prstGeom prst="rect">
              <a:avLst/>
            </a:prstGeom>
            <a:noFill/>
          </p:spPr>
        </p:pic>
        <p:sp>
          <p:nvSpPr>
            <p:cNvPr id="138" name="Rounded Rectangle 144"/>
            <p:cNvSpPr/>
            <p:nvPr>
              <p:custDataLst>
                <p:tags r:id="rId2"/>
              </p:custDataLst>
            </p:nvPr>
          </p:nvSpPr>
          <p:spPr bwMode="auto">
            <a:xfrm>
              <a:off x="4011194" y="4228075"/>
              <a:ext cx="1255243" cy="187814"/>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gn="ctr">
                <a:defRPr/>
              </a:pPr>
              <a:r>
                <a:rPr lang="zh-CN" altLang="en-US" sz="941" dirty="0">
                  <a:solidFill>
                    <a:schemeClr val="bg1"/>
                  </a:solidFill>
                  <a:latin typeface="微软雅黑" panose="020B0503020204020204" pitchFamily="34" charset="-122"/>
                  <a:ea typeface="微软雅黑" panose="020B0503020204020204" pitchFamily="34" charset="-122"/>
                </a:rPr>
                <a:t>虚拟交换机</a:t>
              </a:r>
              <a:r>
                <a:rPr lang="en-US" altLang="zh-CN" sz="941" dirty="0">
                  <a:solidFill>
                    <a:schemeClr val="bg1"/>
                  </a:solidFill>
                  <a:latin typeface="微软雅黑" panose="020B0503020204020204" pitchFamily="34" charset="-122"/>
                  <a:ea typeface="微软雅黑" panose="020B0503020204020204" pitchFamily="34" charset="-122"/>
                </a:rPr>
                <a:t>OVS</a:t>
              </a:r>
            </a:p>
          </p:txBody>
        </p:sp>
        <p:pic>
          <p:nvPicPr>
            <p:cNvPr id="139" name="Picture 17" descr="ICON_VM_basic_flat_R2_Q408.png"/>
            <p:cNvPicPr>
              <a:picLocks noChangeAspect="1"/>
            </p:cNvPicPr>
            <p:nvPr/>
          </p:nvPicPr>
          <p:blipFill>
            <a:blip r:embed="rId10"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4001516" y="4632598"/>
              <a:ext cx="278160" cy="248382"/>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40"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4672679" y="4638874"/>
              <a:ext cx="287595" cy="248382"/>
            </a:xfrm>
            <a:prstGeom prst="rect">
              <a:avLst/>
            </a:prstGeom>
            <a:noFill/>
            <a:ln w="9525">
              <a:noFill/>
              <a:miter lim="800000"/>
              <a:headEnd/>
              <a:tailEnd/>
            </a:ln>
          </p:spPr>
        </p:pic>
        <p:pic>
          <p:nvPicPr>
            <p:cNvPr id="141"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4335504" y="4638217"/>
              <a:ext cx="287595" cy="248382"/>
            </a:xfrm>
            <a:prstGeom prst="rect">
              <a:avLst/>
            </a:prstGeom>
            <a:noFill/>
            <a:ln w="9525">
              <a:noFill/>
              <a:miter lim="800000"/>
              <a:headEnd/>
              <a:tailEnd/>
            </a:ln>
          </p:spPr>
        </p:pic>
        <p:cxnSp>
          <p:nvCxnSpPr>
            <p:cNvPr id="142" name="直接连接符 141"/>
            <p:cNvCxnSpPr>
              <a:endCxn id="139" idx="0"/>
            </p:cNvCxnSpPr>
            <p:nvPr/>
          </p:nvCxnSpPr>
          <p:spPr>
            <a:xfrm>
              <a:off x="4140596"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4500874"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4816476"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5142637" y="4424561"/>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Rounded Rectangle 48"/>
            <p:cNvSpPr/>
            <p:nvPr/>
          </p:nvSpPr>
          <p:spPr bwMode="auto">
            <a:xfrm>
              <a:off x="5660150" y="4930464"/>
              <a:ext cx="1255243" cy="175441"/>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941" dirty="0" err="1">
                  <a:solidFill>
                    <a:schemeClr val="bg1"/>
                  </a:solidFill>
                  <a:latin typeface="微软雅黑" panose="020B0503020204020204" pitchFamily="34" charset="-122"/>
                  <a:ea typeface="微软雅黑" panose="020B0503020204020204" pitchFamily="34" charset="-122"/>
                </a:rPr>
                <a:t>ESX</a:t>
              </a:r>
              <a:r>
                <a:rPr lang="en-US" sz="684" dirty="0" err="1">
                  <a:solidFill>
                    <a:schemeClr val="bg1"/>
                  </a:solidFill>
                  <a:latin typeface="微软雅黑" panose="020B0503020204020204" pitchFamily="34" charset="-122"/>
                  <a:ea typeface="微软雅黑" panose="020B0503020204020204" pitchFamily="34" charset="-122"/>
                </a:rPr>
                <a:t>i</a:t>
              </a:r>
              <a:endParaRPr lang="en-US" sz="684" dirty="0">
                <a:solidFill>
                  <a:schemeClr val="bg1"/>
                </a:solidFill>
                <a:latin typeface="微软雅黑" panose="020B0503020204020204" pitchFamily="34" charset="-122"/>
                <a:ea typeface="微软雅黑" panose="020B0503020204020204" pitchFamily="34" charset="-122"/>
              </a:endParaRPr>
            </a:p>
          </p:txBody>
        </p:sp>
        <p:pic>
          <p:nvPicPr>
            <p:cNvPr id="147"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643154" y="4638874"/>
              <a:ext cx="287595" cy="248382"/>
            </a:xfrm>
            <a:prstGeom prst="rect">
              <a:avLst/>
            </a:prstGeom>
            <a:noFill/>
            <a:ln w="9525">
              <a:noFill/>
              <a:miter lim="800000"/>
              <a:headEnd/>
              <a:tailEnd/>
            </a:ln>
          </p:spPr>
        </p:pic>
        <p:pic>
          <p:nvPicPr>
            <p:cNvPr id="148" name="Picture 5" descr="C:\Users\Abject-3D\Desktop\VMWare Files\FINAL diagrams\Basic Virtualization\3D PNGs\DGRM_vShieldZones_R1_Q210_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650472" y="5149770"/>
              <a:ext cx="1270842" cy="180284"/>
            </a:xfrm>
            <a:prstGeom prst="rect">
              <a:avLst/>
            </a:prstGeom>
            <a:noFill/>
          </p:spPr>
        </p:pic>
        <p:sp>
          <p:nvSpPr>
            <p:cNvPr id="149" name="Rounded Rectangle 144"/>
            <p:cNvSpPr/>
            <p:nvPr>
              <p:custDataLst>
                <p:tags r:id="rId3"/>
              </p:custDataLst>
            </p:nvPr>
          </p:nvSpPr>
          <p:spPr bwMode="auto">
            <a:xfrm>
              <a:off x="5660150" y="4228075"/>
              <a:ext cx="1255243" cy="187814"/>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gn="ctr">
                <a:defRPr/>
              </a:pPr>
              <a:r>
                <a:rPr lang="zh-CN" altLang="en-US" sz="941" dirty="0">
                  <a:solidFill>
                    <a:schemeClr val="bg1"/>
                  </a:solidFill>
                  <a:latin typeface="微软雅黑" panose="020B0503020204020204" pitchFamily="34" charset="-122"/>
                  <a:ea typeface="微软雅黑" panose="020B0503020204020204" pitchFamily="34" charset="-122"/>
                </a:rPr>
                <a:t>虚拟交换机</a:t>
              </a:r>
              <a:r>
                <a:rPr lang="en-US" altLang="zh-CN" sz="941" dirty="0">
                  <a:solidFill>
                    <a:schemeClr val="bg1"/>
                  </a:solidFill>
                  <a:latin typeface="微软雅黑" panose="020B0503020204020204" pitchFamily="34" charset="-122"/>
                  <a:ea typeface="微软雅黑" panose="020B0503020204020204" pitchFamily="34" charset="-122"/>
                </a:rPr>
                <a:t>OVS</a:t>
              </a:r>
            </a:p>
          </p:txBody>
        </p:sp>
        <p:pic>
          <p:nvPicPr>
            <p:cNvPr id="150" name="Picture 17" descr="ICON_VM_basic_flat_R2_Q408.png"/>
            <p:cNvPicPr>
              <a:picLocks noChangeAspect="1"/>
            </p:cNvPicPr>
            <p:nvPr/>
          </p:nvPicPr>
          <p:blipFill>
            <a:blip r:embed="rId10"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5650472" y="4632598"/>
              <a:ext cx="278160" cy="248382"/>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51"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21635" y="4638874"/>
              <a:ext cx="287595" cy="248382"/>
            </a:xfrm>
            <a:prstGeom prst="rect">
              <a:avLst/>
            </a:prstGeom>
            <a:noFill/>
            <a:ln w="9525">
              <a:noFill/>
              <a:miter lim="800000"/>
              <a:headEnd/>
              <a:tailEnd/>
            </a:ln>
          </p:spPr>
        </p:pic>
        <p:pic>
          <p:nvPicPr>
            <p:cNvPr id="152" name="Picture 17" descr="ICON_VM_basic_flat_R2_Q408.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5984460" y="4638217"/>
              <a:ext cx="287595" cy="248382"/>
            </a:xfrm>
            <a:prstGeom prst="rect">
              <a:avLst/>
            </a:prstGeom>
            <a:noFill/>
            <a:ln w="9525">
              <a:noFill/>
              <a:miter lim="800000"/>
              <a:headEnd/>
              <a:tailEnd/>
            </a:ln>
          </p:spPr>
        </p:pic>
        <p:cxnSp>
          <p:nvCxnSpPr>
            <p:cNvPr id="153" name="直接连接符 152"/>
            <p:cNvCxnSpPr>
              <a:endCxn id="150" idx="0"/>
            </p:cNvCxnSpPr>
            <p:nvPr/>
          </p:nvCxnSpPr>
          <p:spPr>
            <a:xfrm>
              <a:off x="5789552"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6149830"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6465432" y="4415610"/>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6791593" y="4424561"/>
              <a:ext cx="0" cy="21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flipH="1">
              <a:off x="2863193" y="3959286"/>
              <a:ext cx="347562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2863193" y="3959286"/>
              <a:ext cx="0" cy="2509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4601003" y="3959286"/>
              <a:ext cx="0" cy="2509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6338814" y="3959286"/>
              <a:ext cx="0" cy="2509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3685788" y="3425026"/>
              <a:ext cx="1" cy="5205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endCxn id="123" idx="2"/>
            </p:cNvCxnSpPr>
            <p:nvPr/>
          </p:nvCxnSpPr>
          <p:spPr>
            <a:xfrm flipH="1" flipV="1">
              <a:off x="5660150" y="3438758"/>
              <a:ext cx="4390" cy="51212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3" name="Rounded Rectangle 84"/>
          <p:cNvSpPr/>
          <p:nvPr/>
        </p:nvSpPr>
        <p:spPr bwMode="auto">
          <a:xfrm>
            <a:off x="5009364" y="2270226"/>
            <a:ext cx="1457323" cy="308314"/>
          </a:xfrm>
          <a:prstGeom prst="roundRect">
            <a:avLst/>
          </a:prstGeom>
          <a:gradFill>
            <a:gsLst>
              <a:gs pos="0">
                <a:schemeClr val="tx1">
                  <a:lumMod val="40000"/>
                  <a:lumOff val="60000"/>
                </a:schemeClr>
              </a:gs>
              <a:gs pos="100000">
                <a:schemeClr val="bg1">
                  <a:lumMod val="85000"/>
                </a:schemeClr>
              </a:gs>
            </a:gsLst>
          </a:grad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p>
            <a:pPr algn="ctr">
              <a:spcAft>
                <a:spcPct val="0"/>
              </a:spcAft>
              <a:defRPr/>
            </a:pPr>
            <a:r>
              <a:rPr lang="zh-CN" altLang="en-US" sz="1197" b="1" dirty="0">
                <a:solidFill>
                  <a:schemeClr val="tx1"/>
                </a:solidFill>
                <a:latin typeface="微软雅黑" panose="020B0503020204020204" pitchFamily="34" charset="-122"/>
                <a:ea typeface="微软雅黑" panose="020B0503020204020204" pitchFamily="34" charset="-122"/>
              </a:rPr>
              <a:t>云安全管理平台</a:t>
            </a:r>
            <a:endParaRPr lang="en-US" sz="1197" b="1" dirty="0">
              <a:solidFill>
                <a:schemeClr val="tx1"/>
              </a:solidFill>
              <a:latin typeface="微软雅黑" panose="020B0503020204020204" pitchFamily="34" charset="-122"/>
              <a:ea typeface="微软雅黑" panose="020B0503020204020204" pitchFamily="34" charset="-122"/>
            </a:endParaRPr>
          </a:p>
        </p:txBody>
      </p:sp>
      <p:sp>
        <p:nvSpPr>
          <p:cNvPr id="164" name="矩形 163"/>
          <p:cNvSpPr/>
          <p:nvPr/>
        </p:nvSpPr>
        <p:spPr bwMode="auto">
          <a:xfrm>
            <a:off x="6215618" y="3550486"/>
            <a:ext cx="2309710" cy="1085325"/>
          </a:xfrm>
          <a:prstGeom prst="rect">
            <a:avLst/>
          </a:prstGeom>
          <a:solidFill>
            <a:srgbClr val="EAEAEA"/>
          </a:solidFill>
          <a:ln>
            <a:solidFill>
              <a:schemeClr val="accent1"/>
            </a:solidFill>
            <a:headEnd type="none" w="med" len="med"/>
            <a:tailEnd type="none" w="med" len="med"/>
          </a:ln>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anchor="ctr"/>
          <a:lstStyle/>
          <a:p>
            <a:pPr algn="ctr" defTabSz="651567" eaLnBrk="0" hangingPunct="0">
              <a:lnSpc>
                <a:spcPct val="90000"/>
              </a:lnSpc>
              <a:defRPr/>
            </a:pPr>
            <a:endParaRPr lang="zh-CN" altLang="en-US" sz="855" dirty="0">
              <a:noFill/>
              <a:latin typeface="微软雅黑" panose="020B0503020204020204" pitchFamily="34" charset="-122"/>
              <a:ea typeface="微软雅黑" panose="020B0503020204020204" pitchFamily="34" charset="-122"/>
            </a:endParaRPr>
          </a:p>
        </p:txBody>
      </p:sp>
      <p:grpSp>
        <p:nvGrpSpPr>
          <p:cNvPr id="165" name="组合 164"/>
          <p:cNvGrpSpPr/>
          <p:nvPr/>
        </p:nvGrpSpPr>
        <p:grpSpPr>
          <a:xfrm>
            <a:off x="6501087" y="3789813"/>
            <a:ext cx="250090" cy="476119"/>
            <a:chOff x="8106025" y="3315039"/>
            <a:chExt cx="438236" cy="916440"/>
          </a:xfrm>
        </p:grpSpPr>
        <p:pic>
          <p:nvPicPr>
            <p:cNvPr id="166" name="Picture 46" descr="防火墙-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106025" y="3732815"/>
              <a:ext cx="433493" cy="49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 name="Picture 46" descr="防火墙-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110768" y="3315039"/>
              <a:ext cx="433493" cy="49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8" name="组合 167"/>
          <p:cNvGrpSpPr/>
          <p:nvPr/>
        </p:nvGrpSpPr>
        <p:grpSpPr>
          <a:xfrm>
            <a:off x="7980010" y="3812623"/>
            <a:ext cx="303308" cy="467861"/>
            <a:chOff x="10195428" y="3391477"/>
            <a:chExt cx="531492" cy="900542"/>
          </a:xfrm>
        </p:grpSpPr>
        <p:pic>
          <p:nvPicPr>
            <p:cNvPr id="169" name="Picture 36" descr="C:\Documents and Settings\Administrator\桌面\2009.6新图标\2009.6新图标\USG 统一安全网关.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0200271" y="3861513"/>
              <a:ext cx="526649" cy="43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 name="Picture 36" descr="C:\Documents and Settings\Administrator\桌面\2009.6新图标\2009.6新图标\USG 统一安全网关.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0195428" y="3391477"/>
              <a:ext cx="526649" cy="43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1" name="组合 170"/>
          <p:cNvGrpSpPr/>
          <p:nvPr/>
        </p:nvGrpSpPr>
        <p:grpSpPr>
          <a:xfrm>
            <a:off x="7210244" y="3812623"/>
            <a:ext cx="304329" cy="461924"/>
            <a:chOff x="10201493" y="4491026"/>
            <a:chExt cx="533280" cy="889118"/>
          </a:xfrm>
        </p:grpSpPr>
        <p:pic>
          <p:nvPicPr>
            <p:cNvPr id="172" name="Picture 45" descr="IDS入侵检测系统"/>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0201493" y="4491026"/>
              <a:ext cx="522119" cy="43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 name="Picture 45" descr="IDS入侵检测系统"/>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0212654" y="4943669"/>
              <a:ext cx="522119" cy="43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 name="矩形 173"/>
          <p:cNvSpPr/>
          <p:nvPr/>
        </p:nvSpPr>
        <p:spPr>
          <a:xfrm>
            <a:off x="6463357" y="4293233"/>
            <a:ext cx="585337" cy="237116"/>
          </a:xfrm>
          <a:prstGeom prst="rect">
            <a:avLst/>
          </a:prstGeom>
        </p:spPr>
        <p:txBody>
          <a:bodyPr wrap="square">
            <a:spAutoFit/>
          </a:bodyPr>
          <a:lstStyle/>
          <a:p>
            <a:r>
              <a:rPr lang="en-US" altLang="zh-CN" sz="941" b="1" dirty="0">
                <a:latin typeface="微软雅黑" panose="020B0503020204020204" pitchFamily="34" charset="-122"/>
                <a:ea typeface="微软雅黑" panose="020B0503020204020204" pitchFamily="34" charset="-122"/>
              </a:rPr>
              <a:t>IDS</a:t>
            </a:r>
          </a:p>
        </p:txBody>
      </p:sp>
      <p:sp>
        <p:nvSpPr>
          <p:cNvPr id="175" name="矩形 174"/>
          <p:cNvSpPr/>
          <p:nvPr/>
        </p:nvSpPr>
        <p:spPr>
          <a:xfrm>
            <a:off x="7069701" y="4290847"/>
            <a:ext cx="667352" cy="237116"/>
          </a:xfrm>
          <a:prstGeom prst="rect">
            <a:avLst/>
          </a:prstGeom>
        </p:spPr>
        <p:txBody>
          <a:bodyPr wrap="square">
            <a:spAutoFit/>
          </a:bodyPr>
          <a:lstStyle/>
          <a:p>
            <a:r>
              <a:rPr lang="zh-CN" altLang="en-US" sz="941" b="1" dirty="0">
                <a:latin typeface="微软雅黑" panose="020B0503020204020204" pitchFamily="34" charset="-122"/>
                <a:ea typeface="微软雅黑" panose="020B0503020204020204" pitchFamily="34" charset="-122"/>
              </a:rPr>
              <a:t>审计设备</a:t>
            </a:r>
            <a:endParaRPr lang="en-US" altLang="zh-CN" sz="941" b="1" dirty="0">
              <a:latin typeface="微软雅黑" panose="020B0503020204020204" pitchFamily="34" charset="-122"/>
              <a:ea typeface="微软雅黑" panose="020B0503020204020204" pitchFamily="34" charset="-122"/>
            </a:endParaRPr>
          </a:p>
        </p:txBody>
      </p:sp>
      <p:cxnSp>
        <p:nvCxnSpPr>
          <p:cNvPr id="176" name="直接连接符 175"/>
          <p:cNvCxnSpPr/>
          <p:nvPr/>
        </p:nvCxnSpPr>
        <p:spPr>
          <a:xfrm flipH="1">
            <a:off x="1744750" y="2608728"/>
            <a:ext cx="3450739" cy="2031402"/>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3226299" y="2647869"/>
            <a:ext cx="2145246" cy="1959198"/>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4786312" y="2673976"/>
            <a:ext cx="788606" cy="1926850"/>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H="1" flipV="1">
            <a:off x="6770335" y="4725652"/>
            <a:ext cx="8769" cy="914753"/>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180" name="矩形 179"/>
          <p:cNvSpPr/>
          <p:nvPr/>
        </p:nvSpPr>
        <p:spPr>
          <a:xfrm>
            <a:off x="7800928" y="4306987"/>
            <a:ext cx="667352" cy="237116"/>
          </a:xfrm>
          <a:prstGeom prst="rect">
            <a:avLst/>
          </a:prstGeom>
        </p:spPr>
        <p:txBody>
          <a:bodyPr wrap="square">
            <a:spAutoFit/>
          </a:bodyPr>
          <a:lstStyle/>
          <a:p>
            <a:r>
              <a:rPr lang="zh-CN" altLang="en-US" sz="941" b="1" dirty="0">
                <a:latin typeface="微软雅黑" panose="020B0503020204020204" pitchFamily="34" charset="-122"/>
                <a:ea typeface="微软雅黑" panose="020B0503020204020204" pitchFamily="34" charset="-122"/>
              </a:rPr>
              <a:t>其他设备</a:t>
            </a:r>
            <a:endParaRPr lang="en-US" altLang="zh-CN" sz="941" b="1" dirty="0">
              <a:latin typeface="微软雅黑" panose="020B0503020204020204" pitchFamily="34" charset="-122"/>
              <a:ea typeface="微软雅黑" panose="020B0503020204020204" pitchFamily="34" charset="-122"/>
            </a:endParaRPr>
          </a:p>
        </p:txBody>
      </p:sp>
      <p:cxnSp>
        <p:nvCxnSpPr>
          <p:cNvPr id="181" name="直接连接符 180"/>
          <p:cNvCxnSpPr>
            <a:endCxn id="128" idx="2"/>
          </p:cNvCxnSpPr>
          <p:nvPr/>
        </p:nvCxnSpPr>
        <p:spPr>
          <a:xfrm flipV="1">
            <a:off x="1614643" y="4904837"/>
            <a:ext cx="392" cy="680891"/>
          </a:xfrm>
          <a:prstGeom prst="line">
            <a:avLst/>
          </a:prstGeom>
          <a:ln w="158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H="1" flipV="1">
            <a:off x="1614642" y="5615208"/>
            <a:ext cx="5164462" cy="47533"/>
          </a:xfrm>
          <a:prstGeom prst="line">
            <a:avLst/>
          </a:prstGeom>
          <a:ln w="158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3" name="直接连接符 182"/>
          <p:cNvCxnSpPr>
            <a:endCxn id="139" idx="2"/>
          </p:cNvCxnSpPr>
          <p:nvPr/>
        </p:nvCxnSpPr>
        <p:spPr>
          <a:xfrm flipV="1">
            <a:off x="3129628" y="4904837"/>
            <a:ext cx="8731" cy="710370"/>
          </a:xfrm>
          <a:prstGeom prst="line">
            <a:avLst/>
          </a:prstGeom>
          <a:ln w="158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V="1">
            <a:off x="4658835" y="4895561"/>
            <a:ext cx="8731" cy="710370"/>
          </a:xfrm>
          <a:prstGeom prst="line">
            <a:avLst/>
          </a:prstGeom>
          <a:ln w="158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6026257" y="2673976"/>
            <a:ext cx="28690" cy="2951147"/>
          </a:xfrm>
          <a:prstGeom prst="line">
            <a:avLst/>
          </a:prstGeom>
          <a:ln w="19050">
            <a:solidFill>
              <a:srgbClr val="FF0000"/>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186" name="矩形 185"/>
          <p:cNvSpPr/>
          <p:nvPr/>
        </p:nvSpPr>
        <p:spPr>
          <a:xfrm>
            <a:off x="6948264" y="4785250"/>
            <a:ext cx="2082109" cy="829201"/>
          </a:xfrm>
          <a:prstGeom prst="rect">
            <a:avLst/>
          </a:prstGeom>
          <a:ln>
            <a:solidFill>
              <a:schemeClr val="accent1"/>
            </a:solidFill>
          </a:ln>
        </p:spPr>
        <p:txBody>
          <a:bodyPr wrap="square">
            <a:spAutoFit/>
          </a:bodyPr>
          <a:lstStyle/>
          <a:p>
            <a:r>
              <a:rPr lang="zh-CN" altLang="en-US" sz="1197" b="1" dirty="0">
                <a:latin typeface="微软雅黑" panose="020B0503020204020204" pitchFamily="34" charset="-122"/>
                <a:ea typeface="微软雅黑" panose="020B0503020204020204" pitchFamily="34" charset="-122"/>
              </a:rPr>
              <a:t>根据具体的检测和审计设备，导出相应的流量信息给各设备（物理或</a:t>
            </a:r>
            <a:r>
              <a:rPr lang="en-US" altLang="zh-CN" sz="1197" b="1" dirty="0">
                <a:latin typeface="微软雅黑" panose="020B0503020204020204" pitchFamily="34" charset="-122"/>
                <a:ea typeface="微软雅黑" panose="020B0503020204020204" pitchFamily="34" charset="-122"/>
              </a:rPr>
              <a:t>NFV</a:t>
            </a:r>
            <a:r>
              <a:rPr lang="zh-CN" altLang="en-US" sz="1197" b="1" dirty="0">
                <a:latin typeface="微软雅黑" panose="020B0503020204020204" pitchFamily="34" charset="-122"/>
                <a:ea typeface="微软雅黑" panose="020B0503020204020204" pitchFamily="34" charset="-122"/>
              </a:rPr>
              <a:t>），进行安全检测和审计。</a:t>
            </a:r>
          </a:p>
        </p:txBody>
      </p:sp>
      <p:sp>
        <p:nvSpPr>
          <p:cNvPr id="187" name="矩形 186"/>
          <p:cNvSpPr/>
          <p:nvPr/>
        </p:nvSpPr>
        <p:spPr>
          <a:xfrm>
            <a:off x="89399" y="3502346"/>
            <a:ext cx="2034329" cy="644985"/>
          </a:xfrm>
          <a:prstGeom prst="rect">
            <a:avLst/>
          </a:prstGeom>
          <a:ln>
            <a:solidFill>
              <a:schemeClr val="accent1"/>
            </a:solidFill>
          </a:ln>
        </p:spPr>
        <p:txBody>
          <a:bodyPr wrap="square">
            <a:spAutoFit/>
          </a:bodyPr>
          <a:lstStyle/>
          <a:p>
            <a:r>
              <a:rPr lang="en-US" altLang="zh-CN" sz="1197" b="1" dirty="0">
                <a:latin typeface="微软雅黑" panose="020B0503020204020204" pitchFamily="34" charset="-122"/>
                <a:ea typeface="微软雅黑" panose="020B0503020204020204" pitchFamily="34" charset="-122"/>
              </a:rPr>
              <a:t>SVM</a:t>
            </a:r>
            <a:r>
              <a:rPr lang="zh-CN" altLang="en-US" sz="1197" b="1" dirty="0">
                <a:latin typeface="微软雅黑" panose="020B0503020204020204" pitchFamily="34" charset="-122"/>
                <a:ea typeface="微软雅黑" panose="020B0503020204020204" pitchFamily="34" charset="-122"/>
              </a:rPr>
              <a:t>镜像宿主机内其他</a:t>
            </a:r>
            <a:r>
              <a:rPr lang="en-US" altLang="zh-CN" sz="1197" b="1" dirty="0">
                <a:latin typeface="微软雅黑" panose="020B0503020204020204" pitchFamily="34" charset="-122"/>
                <a:ea typeface="微软雅黑" panose="020B0503020204020204" pitchFamily="34" charset="-122"/>
              </a:rPr>
              <a:t>VM</a:t>
            </a:r>
            <a:r>
              <a:rPr lang="zh-CN" altLang="en-US" sz="1197" b="1" dirty="0">
                <a:latin typeface="微软雅黑" panose="020B0503020204020204" pitchFamily="34" charset="-122"/>
                <a:ea typeface="微软雅黑" panose="020B0503020204020204" pitchFamily="34" charset="-122"/>
              </a:rPr>
              <a:t>的流量，进行流量初步整形，随后开始导出流量信息</a:t>
            </a:r>
          </a:p>
        </p:txBody>
      </p:sp>
      <p:sp>
        <p:nvSpPr>
          <p:cNvPr id="188" name="矩形 187"/>
          <p:cNvSpPr/>
          <p:nvPr/>
        </p:nvSpPr>
        <p:spPr>
          <a:xfrm>
            <a:off x="31623" y="2344342"/>
            <a:ext cx="2020097" cy="829201"/>
          </a:xfrm>
          <a:prstGeom prst="rect">
            <a:avLst/>
          </a:prstGeom>
          <a:ln>
            <a:solidFill>
              <a:schemeClr val="accent1"/>
            </a:solidFill>
          </a:ln>
        </p:spPr>
        <p:txBody>
          <a:bodyPr wrap="square">
            <a:spAutoFit/>
          </a:bodyPr>
          <a:lstStyle/>
          <a:p>
            <a:r>
              <a:rPr lang="zh-CN" altLang="en-US" sz="1197" b="1" dirty="0">
                <a:latin typeface="微软雅黑" panose="020B0503020204020204" pitchFamily="34" charset="-122"/>
                <a:ea typeface="微软雅黑" panose="020B0503020204020204" pitchFamily="34" charset="-122"/>
              </a:rPr>
              <a:t>云安全管理平台下发流量镜像和导流策略至镜像导流节点（</a:t>
            </a:r>
            <a:r>
              <a:rPr lang="en-US" altLang="zh-CN" sz="1197" b="1" dirty="0">
                <a:latin typeface="微软雅黑" panose="020B0503020204020204" pitchFamily="34" charset="-122"/>
                <a:ea typeface="微软雅黑" panose="020B0503020204020204" pitchFamily="34" charset="-122"/>
              </a:rPr>
              <a:t>SVM</a:t>
            </a:r>
            <a:r>
              <a:rPr lang="zh-CN" altLang="en-US" sz="1197" b="1" dirty="0">
                <a:latin typeface="微软雅黑" panose="020B0503020204020204" pitchFamily="34" charset="-122"/>
                <a:ea typeface="微软雅黑" panose="020B0503020204020204" pitchFamily="34" charset="-122"/>
              </a:rPr>
              <a:t>）。</a:t>
            </a:r>
            <a:endParaRPr lang="en-US" altLang="zh-CN" sz="1197" b="1" dirty="0">
              <a:latin typeface="微软雅黑" panose="020B0503020204020204" pitchFamily="34" charset="-122"/>
              <a:ea typeface="微软雅黑" panose="020B0503020204020204" pitchFamily="34" charset="-122"/>
            </a:endParaRPr>
          </a:p>
          <a:p>
            <a:r>
              <a:rPr lang="zh-CN" altLang="en-US" sz="1197" b="1" dirty="0">
                <a:latin typeface="微软雅黑" panose="020B0503020204020204" pitchFamily="34" charset="-122"/>
                <a:ea typeface="微软雅黑" panose="020B0503020204020204" pitchFamily="34" charset="-122"/>
              </a:rPr>
              <a:t>同时提供对</a:t>
            </a:r>
            <a:r>
              <a:rPr lang="en-US" altLang="zh-CN" sz="1197" b="1" dirty="0">
                <a:latin typeface="微软雅黑" panose="020B0503020204020204" pitchFamily="34" charset="-122"/>
                <a:ea typeface="微软雅黑" panose="020B0503020204020204" pitchFamily="34" charset="-122"/>
              </a:rPr>
              <a:t>SVM</a:t>
            </a:r>
            <a:r>
              <a:rPr lang="zh-CN" altLang="en-US" sz="1197" b="1" dirty="0">
                <a:latin typeface="微软雅黑" panose="020B0503020204020204" pitchFamily="34" charset="-122"/>
                <a:ea typeface="微软雅黑" panose="020B0503020204020204" pitchFamily="34" charset="-122"/>
              </a:rPr>
              <a:t>的管理。</a:t>
            </a:r>
          </a:p>
        </p:txBody>
      </p:sp>
      <p:sp>
        <p:nvSpPr>
          <p:cNvPr id="189" name="AutoShape 28"/>
          <p:cNvSpPr>
            <a:spLocks noChangeArrowheads="1"/>
          </p:cNvSpPr>
          <p:nvPr/>
        </p:nvSpPr>
        <p:spPr bwMode="gray">
          <a:xfrm rot="6004765" flipV="1">
            <a:off x="6098777" y="2571821"/>
            <a:ext cx="701825" cy="749877"/>
          </a:xfrm>
          <a:prstGeom prst="triangle">
            <a:avLst>
              <a:gd name="adj" fmla="val 65522"/>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sz="1539"/>
          </a:p>
        </p:txBody>
      </p:sp>
      <p:sp>
        <p:nvSpPr>
          <p:cNvPr id="190" name="矩形 189"/>
          <p:cNvSpPr/>
          <p:nvPr/>
        </p:nvSpPr>
        <p:spPr>
          <a:xfrm>
            <a:off x="6737838" y="2673977"/>
            <a:ext cx="2279573" cy="644985"/>
          </a:xfrm>
          <a:prstGeom prst="rect">
            <a:avLst/>
          </a:prstGeom>
          <a:ln>
            <a:solidFill>
              <a:schemeClr val="accent1"/>
            </a:solidFill>
          </a:ln>
        </p:spPr>
        <p:txBody>
          <a:bodyPr wrap="square">
            <a:spAutoFit/>
          </a:bodyPr>
          <a:lstStyle/>
          <a:p>
            <a:r>
              <a:rPr lang="zh-CN" altLang="en-US" sz="1197" b="1" dirty="0">
                <a:latin typeface="微软雅黑" panose="020B0503020204020204" pitchFamily="34" charset="-122"/>
                <a:ea typeface="微软雅黑" panose="020B0503020204020204" pitchFamily="34" charset="-122"/>
              </a:rPr>
              <a:t>流量信息的全集发送至云安全管理平台，进行进一步的归并、分析和可视化态势展现</a:t>
            </a:r>
          </a:p>
        </p:txBody>
      </p:sp>
      <p:sp>
        <p:nvSpPr>
          <p:cNvPr id="191" name="Rounded Rectangle 17"/>
          <p:cNvSpPr/>
          <p:nvPr/>
        </p:nvSpPr>
        <p:spPr bwMode="auto">
          <a:xfrm>
            <a:off x="357859" y="699931"/>
            <a:ext cx="1498215" cy="313944"/>
          </a:xfrm>
          <a:prstGeom prst="roundRect">
            <a:avLst/>
          </a:prstGeom>
          <a:solidFill>
            <a:schemeClr val="accent6"/>
          </a:solidFill>
          <a:ln w="12700">
            <a:noFill/>
            <a:round/>
            <a:headEnd/>
            <a:tailEnd/>
          </a:ln>
        </p:spPr>
        <p:txBody>
          <a:bodyPr wrap="none" lIns="0" tIns="0" rIns="0" bIns="0" rtlCol="0" anchor="ctr"/>
          <a:lstStyle/>
          <a:p>
            <a:pPr algn="ctr" defTabSz="781881"/>
            <a:r>
              <a:rPr lang="zh-CN" altLang="en-US" sz="1368" b="1" dirty="0">
                <a:solidFill>
                  <a:schemeClr val="bg1"/>
                </a:solidFill>
                <a:latin typeface="微软雅黑" panose="020B0503020204020204" pitchFamily="34" charset="-122"/>
                <a:ea typeface="微软雅黑" panose="020B0503020204020204" pitchFamily="34" charset="-122"/>
              </a:rPr>
              <a:t>云安全管理平台</a:t>
            </a:r>
            <a:endParaRPr lang="en-US" sz="1368" b="1" dirty="0">
              <a:solidFill>
                <a:schemeClr val="bg1"/>
              </a:solidFill>
              <a:latin typeface="微软雅黑" panose="020B0503020204020204" pitchFamily="34" charset="-122"/>
              <a:ea typeface="微软雅黑" panose="020B0503020204020204" pitchFamily="34" charset="-122"/>
            </a:endParaRPr>
          </a:p>
        </p:txBody>
      </p:sp>
      <p:sp>
        <p:nvSpPr>
          <p:cNvPr id="192" name="矩形 191"/>
          <p:cNvSpPr/>
          <p:nvPr/>
        </p:nvSpPr>
        <p:spPr>
          <a:xfrm>
            <a:off x="9621" y="1090197"/>
            <a:ext cx="2906195" cy="934358"/>
          </a:xfrm>
          <a:prstGeom prst="rect">
            <a:avLst/>
          </a:prstGeom>
        </p:spPr>
        <p:txBody>
          <a:bodyPr wrap="square">
            <a:spAutoFit/>
          </a:bodyPr>
          <a:lstStyle/>
          <a:p>
            <a:r>
              <a:rPr lang="zh-CN" altLang="en-US" sz="1368" dirty="0">
                <a:latin typeface="微软雅黑" panose="020B0503020204020204" pitchFamily="34" charset="-122"/>
                <a:ea typeface="微软雅黑" panose="020B0503020204020204" pitchFamily="34" charset="-122"/>
              </a:rPr>
              <a:t>     下发流量导流策略到安全虚拟机，完成旁路检测导流以及安全态势信息（流量、连接数、协议、</a:t>
            </a:r>
            <a:r>
              <a:rPr lang="en-US" altLang="zh-CN" sz="1368" dirty="0">
                <a:latin typeface="微软雅黑" panose="020B0503020204020204" pitchFamily="34" charset="-122"/>
                <a:ea typeface="微软雅黑" panose="020B0503020204020204" pitchFamily="34" charset="-122"/>
              </a:rPr>
              <a:t>IP</a:t>
            </a:r>
            <a:r>
              <a:rPr lang="zh-CN" altLang="en-US" sz="1368" dirty="0">
                <a:latin typeface="微软雅黑" panose="020B0503020204020204" pitchFamily="34" charset="-122"/>
                <a:ea typeface="微软雅黑" panose="020B0503020204020204" pitchFamily="34" charset="-122"/>
              </a:rPr>
              <a:t>等）的收集。</a:t>
            </a:r>
            <a:endParaRPr lang="en-US" altLang="zh-CN" sz="1368" dirty="0">
              <a:latin typeface="微软雅黑" panose="020B0503020204020204" pitchFamily="34" charset="-122"/>
              <a:ea typeface="微软雅黑" panose="020B0503020204020204" pitchFamily="34" charset="-122"/>
            </a:endParaRPr>
          </a:p>
        </p:txBody>
      </p:sp>
      <p:sp>
        <p:nvSpPr>
          <p:cNvPr id="193" name="Rounded Rectangle 17"/>
          <p:cNvSpPr/>
          <p:nvPr/>
        </p:nvSpPr>
        <p:spPr bwMode="auto">
          <a:xfrm>
            <a:off x="3621362" y="719883"/>
            <a:ext cx="1498215" cy="313944"/>
          </a:xfrm>
          <a:prstGeom prst="roundRect">
            <a:avLst/>
          </a:prstGeom>
          <a:solidFill>
            <a:schemeClr val="accent1"/>
          </a:solidFill>
          <a:ln w="12700">
            <a:noFill/>
            <a:round/>
            <a:headEnd/>
            <a:tailEnd/>
          </a:ln>
        </p:spPr>
        <p:txBody>
          <a:bodyPr wrap="none" lIns="0" tIns="0" rIns="0" bIns="0" rtlCol="0" anchor="ctr"/>
          <a:lstStyle/>
          <a:p>
            <a:pPr algn="ctr"/>
            <a:r>
              <a:rPr lang="zh-CN" altLang="en-US" sz="1368" b="1" dirty="0">
                <a:solidFill>
                  <a:srgbClr val="FFFFFF"/>
                </a:solidFill>
                <a:latin typeface="微软雅黑" panose="020B0503020204020204" pitchFamily="34" charset="-122"/>
                <a:ea typeface="微软雅黑" panose="020B0503020204020204" pitchFamily="34" charset="-122"/>
              </a:rPr>
              <a:t>审计安全资源池</a:t>
            </a:r>
            <a:endParaRPr lang="en-US" sz="1368" b="1" dirty="0">
              <a:solidFill>
                <a:srgbClr val="FFFFFF"/>
              </a:solidFill>
              <a:latin typeface="微软雅黑" panose="020B0503020204020204" pitchFamily="34" charset="-122"/>
              <a:ea typeface="微软雅黑" panose="020B0503020204020204" pitchFamily="34" charset="-122"/>
            </a:endParaRPr>
          </a:p>
        </p:txBody>
      </p:sp>
      <p:sp>
        <p:nvSpPr>
          <p:cNvPr id="194" name="矩形 193"/>
          <p:cNvSpPr/>
          <p:nvPr/>
        </p:nvSpPr>
        <p:spPr>
          <a:xfrm>
            <a:off x="3007640" y="1130113"/>
            <a:ext cx="2603232" cy="934358"/>
          </a:xfrm>
          <a:prstGeom prst="rect">
            <a:avLst/>
          </a:prstGeom>
        </p:spPr>
        <p:txBody>
          <a:bodyPr wrap="square">
            <a:spAutoFit/>
          </a:bodyPr>
          <a:lstStyle/>
          <a:p>
            <a:r>
              <a:rPr lang="zh-CN" altLang="en-US" sz="1368" dirty="0">
                <a:latin typeface="微软雅黑" panose="020B0503020204020204" pitchFamily="34" charset="-122"/>
                <a:ea typeface="微软雅黑" panose="020B0503020204020204" pitchFamily="34" charset="-122"/>
              </a:rPr>
              <a:t>     可部署物理</a:t>
            </a:r>
            <a:r>
              <a:rPr lang="en-US" altLang="zh-CN" sz="1368" dirty="0">
                <a:latin typeface="微软雅黑" panose="020B0503020204020204" pitchFamily="34" charset="-122"/>
                <a:ea typeface="微软雅黑" panose="020B0503020204020204" pitchFamily="34" charset="-122"/>
              </a:rPr>
              <a:t>/</a:t>
            </a:r>
            <a:r>
              <a:rPr lang="zh-CN" altLang="en-US" sz="1368" dirty="0">
                <a:latin typeface="微软雅黑" panose="020B0503020204020204" pitchFamily="34" charset="-122"/>
                <a:ea typeface="微软雅黑" panose="020B0503020204020204" pitchFamily="34" charset="-122"/>
              </a:rPr>
              <a:t>虚拟化的安全检测</a:t>
            </a:r>
            <a:r>
              <a:rPr lang="en-US" altLang="zh-CN" sz="1368" dirty="0">
                <a:latin typeface="微软雅黑" panose="020B0503020204020204" pitchFamily="34" charset="-122"/>
                <a:ea typeface="微软雅黑" panose="020B0503020204020204" pitchFamily="34" charset="-122"/>
              </a:rPr>
              <a:t>/</a:t>
            </a:r>
            <a:r>
              <a:rPr lang="zh-CN" altLang="en-US" sz="1368" dirty="0">
                <a:latin typeface="微软雅黑" panose="020B0503020204020204" pitchFamily="34" charset="-122"/>
                <a:ea typeface="微软雅黑" panose="020B0503020204020204" pitchFamily="34" charset="-122"/>
              </a:rPr>
              <a:t>审计设备，由安全虚拟机将流量导流至资源池内进行检测与审计。</a:t>
            </a:r>
            <a:endParaRPr lang="zh-CN" altLang="en-US" sz="1368" dirty="0"/>
          </a:p>
        </p:txBody>
      </p:sp>
      <p:sp>
        <p:nvSpPr>
          <p:cNvPr id="195" name="Rounded Rectangle 17"/>
          <p:cNvSpPr/>
          <p:nvPr/>
        </p:nvSpPr>
        <p:spPr bwMode="auto">
          <a:xfrm>
            <a:off x="6853093" y="699931"/>
            <a:ext cx="1498215" cy="313944"/>
          </a:xfrm>
          <a:prstGeom prst="roundRect">
            <a:avLst/>
          </a:prstGeom>
          <a:solidFill>
            <a:schemeClr val="accent3"/>
          </a:solidFill>
          <a:ln w="12700">
            <a:noFill/>
            <a:round/>
            <a:headEnd/>
            <a:tailEnd/>
          </a:ln>
        </p:spPr>
        <p:txBody>
          <a:bodyPr wrap="none" lIns="0" tIns="0" rIns="0" bIns="0" rtlCol="0" anchor="ctr"/>
          <a:lstStyle/>
          <a:p>
            <a:pPr algn="ctr"/>
            <a:r>
              <a:rPr lang="zh-CN" altLang="en-US" sz="1368" b="1" dirty="0">
                <a:solidFill>
                  <a:srgbClr val="FFFFFF"/>
                </a:solidFill>
                <a:latin typeface="微软雅黑" panose="020B0503020204020204" pitchFamily="34" charset="-122"/>
                <a:ea typeface="微软雅黑" panose="020B0503020204020204" pitchFamily="34" charset="-122"/>
              </a:rPr>
              <a:t>安全虚拟机</a:t>
            </a:r>
            <a:endParaRPr lang="en-US" sz="1368" b="1" dirty="0">
              <a:solidFill>
                <a:srgbClr val="FFFFFF"/>
              </a:solidFill>
              <a:latin typeface="微软雅黑" panose="020B0503020204020204" pitchFamily="34" charset="-122"/>
              <a:ea typeface="微软雅黑" panose="020B0503020204020204" pitchFamily="34" charset="-122"/>
            </a:endParaRPr>
          </a:p>
        </p:txBody>
      </p:sp>
      <p:sp>
        <p:nvSpPr>
          <p:cNvPr id="196" name="矩形 195"/>
          <p:cNvSpPr/>
          <p:nvPr/>
        </p:nvSpPr>
        <p:spPr>
          <a:xfrm>
            <a:off x="5796136" y="1108497"/>
            <a:ext cx="3382521" cy="934358"/>
          </a:xfrm>
          <a:prstGeom prst="rect">
            <a:avLst/>
          </a:prstGeom>
        </p:spPr>
        <p:txBody>
          <a:bodyPr wrap="square">
            <a:spAutoFit/>
          </a:bodyPr>
          <a:lstStyle/>
          <a:p>
            <a:r>
              <a:rPr lang="zh-CN" altLang="en-US" sz="1368" dirty="0">
                <a:latin typeface="微软雅黑" panose="020B0503020204020204" pitchFamily="34" charset="-122"/>
                <a:ea typeface="微软雅黑" panose="020B0503020204020204" pitchFamily="34" charset="-122"/>
              </a:rPr>
              <a:t>      宿主机中的安全虚拟机，与</a:t>
            </a:r>
            <a:r>
              <a:rPr lang="en-US" altLang="zh-CN" sz="1368" dirty="0" err="1">
                <a:latin typeface="微软雅黑" panose="020B0503020204020204" pitchFamily="34" charset="-122"/>
                <a:ea typeface="微软雅黑" panose="020B0503020204020204" pitchFamily="34" charset="-122"/>
              </a:rPr>
              <a:t>vSwitch</a:t>
            </a:r>
            <a:r>
              <a:rPr lang="zh-CN" altLang="en-US" sz="1368" dirty="0">
                <a:latin typeface="微软雅黑" panose="020B0503020204020204" pitchFamily="34" charset="-122"/>
                <a:ea typeface="微软雅黑" panose="020B0503020204020204" pitchFamily="34" charset="-122"/>
              </a:rPr>
              <a:t>对接，将宿主机中其他虚拟机的流量镜像。并完成流量的初步整形，吐出至旁路检测资源池，以及云安全管理平台。</a:t>
            </a:r>
            <a:endParaRPr lang="en-US" altLang="zh-CN" sz="1368" dirty="0">
              <a:latin typeface="微软雅黑" panose="020B0503020204020204" pitchFamily="34" charset="-122"/>
              <a:ea typeface="微软雅黑" panose="020B0503020204020204" pitchFamily="34" charset="-122"/>
            </a:endParaRPr>
          </a:p>
        </p:txBody>
      </p:sp>
      <p:cxnSp>
        <p:nvCxnSpPr>
          <p:cNvPr id="197" name="直接连接符 196"/>
          <p:cNvCxnSpPr/>
          <p:nvPr/>
        </p:nvCxnSpPr>
        <p:spPr bwMode="auto">
          <a:xfrm>
            <a:off x="-401031" y="2143910"/>
            <a:ext cx="10088990" cy="0"/>
          </a:xfrm>
          <a:prstGeom prst="line">
            <a:avLst/>
          </a:prstGeom>
          <a:solidFill>
            <a:srgbClr val="FFFFFF"/>
          </a:solidFill>
          <a:ln w="9525">
            <a:solidFill>
              <a:srgbClr val="0099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8" name="文本框 197"/>
          <p:cNvSpPr txBox="1"/>
          <p:nvPr/>
        </p:nvSpPr>
        <p:spPr>
          <a:xfrm>
            <a:off x="3997913" y="657786"/>
            <a:ext cx="1236236" cy="408125"/>
          </a:xfrm>
          <a:prstGeom prst="rect">
            <a:avLst/>
          </a:prstGeom>
          <a:noFill/>
        </p:spPr>
        <p:txBody>
          <a:bodyPr wrap="none" rtlCol="0">
            <a:spAutoFit/>
          </a:bodyPr>
          <a:lstStyle/>
          <a:p>
            <a:r>
              <a:rPr lang="zh-CN" altLang="en-US" sz="2052" b="1" dirty="0">
                <a:latin typeface="微软雅黑" panose="020B0503020204020204" pitchFamily="34" charset="-122"/>
                <a:ea typeface="微软雅黑" panose="020B0503020204020204" pitchFamily="34" charset="-122"/>
              </a:rPr>
              <a:t>态势感知</a:t>
            </a:r>
          </a:p>
        </p:txBody>
      </p:sp>
      <p:grpSp>
        <p:nvGrpSpPr>
          <p:cNvPr id="199" name="组合 198"/>
          <p:cNvGrpSpPr/>
          <p:nvPr/>
        </p:nvGrpSpPr>
        <p:grpSpPr>
          <a:xfrm>
            <a:off x="239945" y="1202314"/>
            <a:ext cx="8726555" cy="4194358"/>
            <a:chOff x="114702" y="1528106"/>
            <a:chExt cx="6277792" cy="3017377"/>
          </a:xfrm>
        </p:grpSpPr>
        <p:pic>
          <p:nvPicPr>
            <p:cNvPr id="200" name="图片 199"/>
            <p:cNvPicPr>
              <a:picLocks noChangeAspect="1"/>
            </p:cNvPicPr>
            <p:nvPr/>
          </p:nvPicPr>
          <p:blipFill rotWithShape="1">
            <a:blip r:embed="rId14" cstate="email">
              <a:extLst>
                <a:ext uri="{28A0092B-C50C-407E-A947-70E740481C1C}">
                  <a14:useLocalDpi xmlns:a14="http://schemas.microsoft.com/office/drawing/2010/main"/>
                </a:ext>
              </a:extLst>
            </a:blip>
            <a:srcRect t="9119"/>
            <a:stretch>
              <a:fillRect/>
            </a:stretch>
          </p:blipFill>
          <p:spPr>
            <a:xfrm>
              <a:off x="114702" y="1528106"/>
              <a:ext cx="6277792" cy="2672822"/>
            </a:xfrm>
            <a:prstGeom prst="rect">
              <a:avLst/>
            </a:prstGeom>
          </p:spPr>
        </p:pic>
        <p:sp>
          <p:nvSpPr>
            <p:cNvPr id="201" name="矩形 200"/>
            <p:cNvSpPr/>
            <p:nvPr/>
          </p:nvSpPr>
          <p:spPr>
            <a:xfrm>
              <a:off x="1549288" y="4308665"/>
              <a:ext cx="3292239" cy="236818"/>
            </a:xfrm>
            <a:prstGeom prst="rect">
              <a:avLst/>
            </a:prstGeom>
          </p:spPr>
          <p:txBody>
            <a:bodyPr wrap="square">
              <a:spAutoFit/>
            </a:bodyPr>
            <a:lstStyle/>
            <a:p>
              <a:pPr algn="ct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网络拓扑可视化，安全域连接关系、连接状态</a:t>
              </a:r>
            </a:p>
          </p:txBody>
        </p:sp>
      </p:grpSp>
      <p:grpSp>
        <p:nvGrpSpPr>
          <p:cNvPr id="202" name="组合 201"/>
          <p:cNvGrpSpPr/>
          <p:nvPr/>
        </p:nvGrpSpPr>
        <p:grpSpPr>
          <a:xfrm>
            <a:off x="309257" y="1023979"/>
            <a:ext cx="8426153" cy="4767456"/>
            <a:chOff x="1110875" y="1197507"/>
            <a:chExt cx="9854083" cy="5575368"/>
          </a:xfrm>
        </p:grpSpPr>
        <p:pic>
          <p:nvPicPr>
            <p:cNvPr id="203" name="图片 202"/>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110875" y="1197507"/>
              <a:ext cx="9854083" cy="4913392"/>
            </a:xfrm>
            <a:prstGeom prst="rect">
              <a:avLst/>
            </a:prstGeom>
          </p:spPr>
        </p:pic>
        <p:sp>
          <p:nvSpPr>
            <p:cNvPr id="204" name="矩形 203"/>
            <p:cNvSpPr/>
            <p:nvPr/>
          </p:nvSpPr>
          <p:spPr>
            <a:xfrm>
              <a:off x="3361928" y="6110898"/>
              <a:ext cx="5351976" cy="661977"/>
            </a:xfrm>
            <a:prstGeom prst="rect">
              <a:avLst/>
            </a:prstGeom>
          </p:spPr>
          <p:txBody>
            <a:bodyPr wrap="square">
              <a:spAutoFit/>
            </a:bodyPr>
            <a:lstStyle/>
            <a:p>
              <a:pPr algn="ct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虚拟化资产状态监控，集群到宿主机、宿主机到</a:t>
              </a:r>
              <a:r>
                <a:rPr lang="en-US" altLang="zh-CN" sz="1539" b="1" dirty="0">
                  <a:effectLst>
                    <a:outerShdw blurRad="38100" dist="38100" dir="2700000" algn="tl">
                      <a:srgbClr val="000000">
                        <a:alpha val="43137"/>
                      </a:srgbClr>
                    </a:outerShdw>
                  </a:effectLst>
                  <a:latin typeface="微软雅黑" pitchFamily="34" charset="-122"/>
                  <a:ea typeface="微软雅黑" pitchFamily="34" charset="-122"/>
                </a:rPr>
                <a:t>VM</a:t>
              </a: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的从属关系展示</a:t>
              </a:r>
            </a:p>
          </p:txBody>
        </p:sp>
      </p:grpSp>
      <p:grpSp>
        <p:nvGrpSpPr>
          <p:cNvPr id="205" name="组合 204"/>
          <p:cNvGrpSpPr/>
          <p:nvPr/>
        </p:nvGrpSpPr>
        <p:grpSpPr>
          <a:xfrm>
            <a:off x="309257" y="1052552"/>
            <a:ext cx="8657244" cy="4742072"/>
            <a:chOff x="1110874" y="1230921"/>
            <a:chExt cx="10124335" cy="5545682"/>
          </a:xfrm>
        </p:grpSpPr>
        <p:pic>
          <p:nvPicPr>
            <p:cNvPr id="206" name="图片 20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110874" y="1230921"/>
              <a:ext cx="10124335" cy="5193415"/>
            </a:xfrm>
            <a:prstGeom prst="rect">
              <a:avLst/>
            </a:prstGeom>
          </p:spPr>
        </p:pic>
        <p:sp>
          <p:nvSpPr>
            <p:cNvPr id="207" name="矩形 206"/>
            <p:cNvSpPr/>
            <p:nvPr/>
          </p:nvSpPr>
          <p:spPr>
            <a:xfrm>
              <a:off x="3514329" y="6391624"/>
              <a:ext cx="5351976" cy="384979"/>
            </a:xfrm>
            <a:prstGeom prst="rect">
              <a:avLst/>
            </a:prstGeom>
          </p:spPr>
          <p:txBody>
            <a:bodyPr wrap="square">
              <a:spAutoFit/>
            </a:bodyPr>
            <a:lstStyle/>
            <a:p>
              <a:pPr algn="ct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域内</a:t>
              </a:r>
              <a:r>
                <a:rPr lang="en-US" altLang="zh-CN" sz="1539" b="1" dirty="0">
                  <a:effectLst>
                    <a:outerShdw blurRad="38100" dist="38100" dir="2700000" algn="tl">
                      <a:srgbClr val="000000">
                        <a:alpha val="43137"/>
                      </a:srgbClr>
                    </a:outerShdw>
                  </a:effectLst>
                  <a:latin typeface="微软雅黑" pitchFamily="34" charset="-122"/>
                  <a:ea typeface="微软雅黑" pitchFamily="34" charset="-122"/>
                </a:rPr>
                <a:t>VM</a:t>
              </a: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之间的连接关系和连接状态展示</a:t>
              </a:r>
            </a:p>
          </p:txBody>
        </p:sp>
      </p:grpSp>
      <p:grpSp>
        <p:nvGrpSpPr>
          <p:cNvPr id="208" name="组合 207"/>
          <p:cNvGrpSpPr/>
          <p:nvPr/>
        </p:nvGrpSpPr>
        <p:grpSpPr>
          <a:xfrm>
            <a:off x="126858" y="1223717"/>
            <a:ext cx="8644852" cy="4149057"/>
            <a:chOff x="897566" y="1431093"/>
            <a:chExt cx="10109843" cy="4852173"/>
          </a:xfrm>
        </p:grpSpPr>
        <p:pic>
          <p:nvPicPr>
            <p:cNvPr id="209" name="图片 208"/>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97566" y="1431093"/>
              <a:ext cx="10109843" cy="4320000"/>
            </a:xfrm>
            <a:prstGeom prst="rect">
              <a:avLst/>
            </a:prstGeom>
          </p:spPr>
        </p:pic>
        <p:sp>
          <p:nvSpPr>
            <p:cNvPr id="210" name="矩形 209"/>
            <p:cNvSpPr/>
            <p:nvPr/>
          </p:nvSpPr>
          <p:spPr>
            <a:xfrm>
              <a:off x="3295125" y="5898287"/>
              <a:ext cx="5674775" cy="384979"/>
            </a:xfrm>
            <a:prstGeom prst="rect">
              <a:avLst/>
            </a:prstGeom>
          </p:spPr>
          <p:txBody>
            <a:bodyPr wrap="square">
              <a:spAutoFit/>
            </a:bodyPr>
            <a:lstStyle/>
            <a:p>
              <a:pPr algn="ct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域内各</a:t>
              </a:r>
              <a:r>
                <a:rPr lang="en-US" altLang="zh-CN" sz="1539" b="1" dirty="0">
                  <a:effectLst>
                    <a:outerShdw blurRad="38100" dist="38100" dir="2700000" algn="tl">
                      <a:srgbClr val="000000">
                        <a:alpha val="43137"/>
                      </a:srgbClr>
                    </a:outerShdw>
                  </a:effectLst>
                  <a:latin typeface="微软雅黑" pitchFamily="34" charset="-122"/>
                  <a:ea typeface="微软雅黑" pitchFamily="34" charset="-122"/>
                </a:rPr>
                <a:t>VM</a:t>
              </a: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流量比例，协议流量柱状图，历史流量曲线</a:t>
              </a:r>
            </a:p>
          </p:txBody>
        </p:sp>
      </p:grpSp>
      <p:grpSp>
        <p:nvGrpSpPr>
          <p:cNvPr id="211" name="组合 210"/>
          <p:cNvGrpSpPr/>
          <p:nvPr/>
        </p:nvGrpSpPr>
        <p:grpSpPr>
          <a:xfrm>
            <a:off x="87519" y="1043030"/>
            <a:ext cx="9031407" cy="4782675"/>
            <a:chOff x="851559" y="1219786"/>
            <a:chExt cx="10561905" cy="5593166"/>
          </a:xfrm>
        </p:grpSpPr>
        <p:pic>
          <p:nvPicPr>
            <p:cNvPr id="212" name="图片 211"/>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851559" y="1219786"/>
              <a:ext cx="10561905" cy="5123809"/>
            </a:xfrm>
            <a:prstGeom prst="rect">
              <a:avLst/>
            </a:prstGeom>
          </p:spPr>
        </p:pic>
        <p:sp>
          <p:nvSpPr>
            <p:cNvPr id="213" name="矩形 212"/>
            <p:cNvSpPr/>
            <p:nvPr/>
          </p:nvSpPr>
          <p:spPr>
            <a:xfrm>
              <a:off x="3603459" y="6427973"/>
              <a:ext cx="5351976" cy="384979"/>
            </a:xfrm>
            <a:prstGeom prst="rect">
              <a:avLst/>
            </a:prstGeom>
          </p:spPr>
          <p:txBody>
            <a:bodyPr wrap="square">
              <a:spAutoFit/>
            </a:bodyPr>
            <a:lstStyle/>
            <a:p>
              <a:pPr algn="ct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指定导出到</a:t>
              </a:r>
              <a:r>
                <a:rPr lang="en-US" altLang="zh-CN" sz="1539" b="1" dirty="0">
                  <a:effectLst>
                    <a:outerShdw blurRad="38100" dist="38100" dir="2700000" algn="tl">
                      <a:srgbClr val="000000">
                        <a:alpha val="43137"/>
                      </a:srgbClr>
                    </a:outerShdw>
                  </a:effectLst>
                  <a:latin typeface="微软雅黑" pitchFamily="34" charset="-122"/>
                  <a:ea typeface="微软雅黑" pitchFamily="34" charset="-122"/>
                </a:rPr>
                <a:t>IDS</a:t>
              </a:r>
              <a:r>
                <a:rPr lang="zh-CN" altLang="en-US" sz="1539" b="1" dirty="0">
                  <a:effectLst>
                    <a:outerShdw blurRad="38100" dist="38100" dir="2700000" algn="tl">
                      <a:srgbClr val="000000">
                        <a:alpha val="43137"/>
                      </a:srgbClr>
                    </a:outerShdw>
                  </a:effectLst>
                  <a:latin typeface="微软雅黑" pitchFamily="34" charset="-122"/>
                  <a:ea typeface="微软雅黑" pitchFamily="34" charset="-122"/>
                </a:rPr>
                <a:t>的流量选项</a:t>
              </a:r>
            </a:p>
          </p:txBody>
        </p:sp>
      </p:grpSp>
    </p:spTree>
    <p:extLst>
      <p:ext uri="{BB962C8B-B14F-4D97-AF65-F5344CB8AC3E}">
        <p14:creationId xmlns:p14="http://schemas.microsoft.com/office/powerpoint/2010/main" val="414411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wipe(up)">
                                      <p:cBhvr>
                                        <p:cTn id="7" dur="500"/>
                                        <p:tgtEl>
                                          <p:spTgt spid="176"/>
                                        </p:tgtEl>
                                      </p:cBhvr>
                                    </p:animEffect>
                                  </p:childTnLst>
                                </p:cTn>
                              </p:par>
                              <p:par>
                                <p:cTn id="8" presetID="22" presetClass="entr" presetSubtype="1" fill="hold" nodeType="withEffect">
                                  <p:stCondLst>
                                    <p:cond delay="0"/>
                                  </p:stCondLst>
                                  <p:childTnLst>
                                    <p:set>
                                      <p:cBhvr>
                                        <p:cTn id="9" dur="1" fill="hold">
                                          <p:stCondLst>
                                            <p:cond delay="0"/>
                                          </p:stCondLst>
                                        </p:cTn>
                                        <p:tgtEl>
                                          <p:spTgt spid="177"/>
                                        </p:tgtEl>
                                        <p:attrNameLst>
                                          <p:attrName>style.visibility</p:attrName>
                                        </p:attrNameLst>
                                      </p:cBhvr>
                                      <p:to>
                                        <p:strVal val="visible"/>
                                      </p:to>
                                    </p:set>
                                    <p:animEffect transition="in" filter="wipe(up)">
                                      <p:cBhvr>
                                        <p:cTn id="10" dur="500"/>
                                        <p:tgtEl>
                                          <p:spTgt spid="177"/>
                                        </p:tgtEl>
                                      </p:cBhvr>
                                    </p:animEffect>
                                  </p:childTnLst>
                                </p:cTn>
                              </p:par>
                              <p:par>
                                <p:cTn id="11" presetID="22" presetClass="entr" presetSubtype="1" fill="hold" nodeType="withEffect">
                                  <p:stCondLst>
                                    <p:cond delay="0"/>
                                  </p:stCondLst>
                                  <p:childTnLst>
                                    <p:set>
                                      <p:cBhvr>
                                        <p:cTn id="12" dur="1" fill="hold">
                                          <p:stCondLst>
                                            <p:cond delay="0"/>
                                          </p:stCondLst>
                                        </p:cTn>
                                        <p:tgtEl>
                                          <p:spTgt spid="178"/>
                                        </p:tgtEl>
                                        <p:attrNameLst>
                                          <p:attrName>style.visibility</p:attrName>
                                        </p:attrNameLst>
                                      </p:cBhvr>
                                      <p:to>
                                        <p:strVal val="visible"/>
                                      </p:to>
                                    </p:set>
                                    <p:animEffect transition="in" filter="wipe(up)">
                                      <p:cBhvr>
                                        <p:cTn id="13" dur="500"/>
                                        <p:tgtEl>
                                          <p:spTgt spid="178"/>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right)">
                                      <p:cBhvr>
                                        <p:cTn id="17" dur="500"/>
                                        <p:tgtEl>
                                          <p:spTgt spid="11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88"/>
                                        </p:tgtEl>
                                        <p:attrNameLst>
                                          <p:attrName>style.visibility</p:attrName>
                                        </p:attrNameLst>
                                      </p:cBhvr>
                                      <p:to>
                                        <p:strVal val="visible"/>
                                      </p:to>
                                    </p:set>
                                    <p:animEffect transition="in" filter="fade">
                                      <p:cBhvr>
                                        <p:cTn id="21" dur="500"/>
                                        <p:tgtEl>
                                          <p:spTgt spid="18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wipe(down)">
                                      <p:cBhvr>
                                        <p:cTn id="26" dur="500"/>
                                        <p:tgtEl>
                                          <p:spTgt spid="115"/>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87"/>
                                        </p:tgtEl>
                                        <p:attrNameLst>
                                          <p:attrName>style.visibility</p:attrName>
                                        </p:attrNameLst>
                                      </p:cBhvr>
                                      <p:to>
                                        <p:strVal val="visible"/>
                                      </p:to>
                                    </p:set>
                                    <p:animEffect transition="in" filter="fade">
                                      <p:cBhvr>
                                        <p:cTn id="30" dur="500"/>
                                        <p:tgtEl>
                                          <p:spTgt spid="18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181"/>
                                        </p:tgtEl>
                                        <p:attrNameLst>
                                          <p:attrName>style.visibility</p:attrName>
                                        </p:attrNameLst>
                                      </p:cBhvr>
                                      <p:to>
                                        <p:strVal val="visible"/>
                                      </p:to>
                                    </p:set>
                                    <p:animEffect transition="in" filter="wipe(up)">
                                      <p:cBhvr>
                                        <p:cTn id="35" dur="500"/>
                                        <p:tgtEl>
                                          <p:spTgt spid="181"/>
                                        </p:tgtEl>
                                      </p:cBhvr>
                                    </p:animEffect>
                                  </p:childTnLst>
                                </p:cTn>
                              </p:par>
                              <p:par>
                                <p:cTn id="36" presetID="22" presetClass="entr" presetSubtype="1" fill="hold" nodeType="withEffect">
                                  <p:stCondLst>
                                    <p:cond delay="0"/>
                                  </p:stCondLst>
                                  <p:childTnLst>
                                    <p:set>
                                      <p:cBhvr>
                                        <p:cTn id="37" dur="1" fill="hold">
                                          <p:stCondLst>
                                            <p:cond delay="0"/>
                                          </p:stCondLst>
                                        </p:cTn>
                                        <p:tgtEl>
                                          <p:spTgt spid="183"/>
                                        </p:tgtEl>
                                        <p:attrNameLst>
                                          <p:attrName>style.visibility</p:attrName>
                                        </p:attrNameLst>
                                      </p:cBhvr>
                                      <p:to>
                                        <p:strVal val="visible"/>
                                      </p:to>
                                    </p:set>
                                    <p:animEffect transition="in" filter="wipe(up)">
                                      <p:cBhvr>
                                        <p:cTn id="38" dur="500"/>
                                        <p:tgtEl>
                                          <p:spTgt spid="183"/>
                                        </p:tgtEl>
                                      </p:cBhvr>
                                    </p:animEffect>
                                  </p:childTnLst>
                                </p:cTn>
                              </p:par>
                              <p:par>
                                <p:cTn id="39" presetID="22" presetClass="entr" presetSubtype="1" fill="hold" nodeType="with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wipe(up)">
                                      <p:cBhvr>
                                        <p:cTn id="41" dur="500"/>
                                        <p:tgtEl>
                                          <p:spTgt spid="184"/>
                                        </p:tgtEl>
                                      </p:cBhvr>
                                    </p:animEffect>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182"/>
                                        </p:tgtEl>
                                        <p:attrNameLst>
                                          <p:attrName>style.visibility</p:attrName>
                                        </p:attrNameLst>
                                      </p:cBhvr>
                                      <p:to>
                                        <p:strVal val="visible"/>
                                      </p:to>
                                    </p:set>
                                    <p:animEffect transition="in" filter="wipe(left)">
                                      <p:cBhvr>
                                        <p:cTn id="45" dur="500"/>
                                        <p:tgtEl>
                                          <p:spTgt spid="182"/>
                                        </p:tgtEl>
                                      </p:cBhvr>
                                    </p:animEffect>
                                  </p:childTnLst>
                                </p:cTn>
                              </p:par>
                            </p:childTnLst>
                          </p:cTn>
                        </p:par>
                        <p:par>
                          <p:cTn id="46" fill="hold">
                            <p:stCondLst>
                              <p:cond delay="1000"/>
                            </p:stCondLst>
                            <p:childTnLst>
                              <p:par>
                                <p:cTn id="47" presetID="22" presetClass="entr" presetSubtype="4" fill="hold" nodeType="afterEffect">
                                  <p:stCondLst>
                                    <p:cond delay="0"/>
                                  </p:stCondLst>
                                  <p:childTnLst>
                                    <p:set>
                                      <p:cBhvr>
                                        <p:cTn id="48" dur="1" fill="hold">
                                          <p:stCondLst>
                                            <p:cond delay="0"/>
                                          </p:stCondLst>
                                        </p:cTn>
                                        <p:tgtEl>
                                          <p:spTgt spid="185"/>
                                        </p:tgtEl>
                                        <p:attrNameLst>
                                          <p:attrName>style.visibility</p:attrName>
                                        </p:attrNameLst>
                                      </p:cBhvr>
                                      <p:to>
                                        <p:strVal val="visible"/>
                                      </p:to>
                                    </p:set>
                                    <p:animEffect transition="in" filter="wipe(down)">
                                      <p:cBhvr>
                                        <p:cTn id="49" dur="500"/>
                                        <p:tgtEl>
                                          <p:spTgt spid="185"/>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189"/>
                                        </p:tgtEl>
                                        <p:attrNameLst>
                                          <p:attrName>style.visibility</p:attrName>
                                        </p:attrNameLst>
                                      </p:cBhvr>
                                      <p:to>
                                        <p:strVal val="visible"/>
                                      </p:to>
                                    </p:set>
                                    <p:animEffect transition="in" filter="wipe(left)">
                                      <p:cBhvr>
                                        <p:cTn id="53" dur="500"/>
                                        <p:tgtEl>
                                          <p:spTgt spid="189"/>
                                        </p:tgtEl>
                                      </p:cBhvr>
                                    </p:animEffect>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190"/>
                                        </p:tgtEl>
                                        <p:attrNameLst>
                                          <p:attrName>style.visibility</p:attrName>
                                        </p:attrNameLst>
                                      </p:cBhvr>
                                      <p:to>
                                        <p:strVal val="visible"/>
                                      </p:to>
                                    </p:set>
                                    <p:animEffect transition="in" filter="fade">
                                      <p:cBhvr>
                                        <p:cTn id="57" dur="500"/>
                                        <p:tgtEl>
                                          <p:spTgt spid="19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79"/>
                                        </p:tgtEl>
                                        <p:attrNameLst>
                                          <p:attrName>style.visibility</p:attrName>
                                        </p:attrNameLst>
                                      </p:cBhvr>
                                      <p:to>
                                        <p:strVal val="visible"/>
                                      </p:to>
                                    </p:set>
                                    <p:animEffect transition="in" filter="wipe(down)">
                                      <p:cBhvr>
                                        <p:cTn id="62" dur="500"/>
                                        <p:tgtEl>
                                          <p:spTgt spid="179"/>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16"/>
                                        </p:tgtEl>
                                        <p:attrNameLst>
                                          <p:attrName>style.visibility</p:attrName>
                                        </p:attrNameLst>
                                      </p:cBhvr>
                                      <p:to>
                                        <p:strVal val="visible"/>
                                      </p:to>
                                    </p:set>
                                    <p:animEffect transition="in" filter="wipe(left)">
                                      <p:cBhvr>
                                        <p:cTn id="66" dur="500"/>
                                        <p:tgtEl>
                                          <p:spTgt spid="116"/>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186"/>
                                        </p:tgtEl>
                                        <p:attrNameLst>
                                          <p:attrName>style.visibility</p:attrName>
                                        </p:attrNameLst>
                                      </p:cBhvr>
                                      <p:to>
                                        <p:strVal val="visible"/>
                                      </p:to>
                                    </p:set>
                                    <p:animEffect transition="in" filter="fade">
                                      <p:cBhvr>
                                        <p:cTn id="70" dur="500"/>
                                        <p:tgtEl>
                                          <p:spTgt spid="18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176"/>
                                        </p:tgtEl>
                                      </p:cBhvr>
                                    </p:animEffect>
                                    <p:set>
                                      <p:cBhvr>
                                        <p:cTn id="75" dur="1" fill="hold">
                                          <p:stCondLst>
                                            <p:cond delay="499"/>
                                          </p:stCondLst>
                                        </p:cTn>
                                        <p:tgtEl>
                                          <p:spTgt spid="176"/>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177"/>
                                        </p:tgtEl>
                                      </p:cBhvr>
                                    </p:animEffect>
                                    <p:set>
                                      <p:cBhvr>
                                        <p:cTn id="78" dur="1" fill="hold">
                                          <p:stCondLst>
                                            <p:cond delay="499"/>
                                          </p:stCondLst>
                                        </p:cTn>
                                        <p:tgtEl>
                                          <p:spTgt spid="177"/>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78"/>
                                        </p:tgtEl>
                                      </p:cBhvr>
                                    </p:animEffect>
                                    <p:set>
                                      <p:cBhvr>
                                        <p:cTn id="81" dur="1" fill="hold">
                                          <p:stCondLst>
                                            <p:cond delay="499"/>
                                          </p:stCondLst>
                                        </p:cTn>
                                        <p:tgtEl>
                                          <p:spTgt spid="178"/>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117"/>
                                        </p:tgtEl>
                                      </p:cBhvr>
                                    </p:animEffect>
                                    <p:set>
                                      <p:cBhvr>
                                        <p:cTn id="84" dur="1" fill="hold">
                                          <p:stCondLst>
                                            <p:cond delay="499"/>
                                          </p:stCondLst>
                                        </p:cTn>
                                        <p:tgtEl>
                                          <p:spTgt spid="117"/>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88"/>
                                        </p:tgtEl>
                                      </p:cBhvr>
                                    </p:animEffect>
                                    <p:set>
                                      <p:cBhvr>
                                        <p:cTn id="87" dur="1" fill="hold">
                                          <p:stCondLst>
                                            <p:cond delay="499"/>
                                          </p:stCondLst>
                                        </p:cTn>
                                        <p:tgtEl>
                                          <p:spTgt spid="188"/>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115"/>
                                        </p:tgtEl>
                                      </p:cBhvr>
                                    </p:animEffect>
                                    <p:set>
                                      <p:cBhvr>
                                        <p:cTn id="90" dur="1" fill="hold">
                                          <p:stCondLst>
                                            <p:cond delay="499"/>
                                          </p:stCondLst>
                                        </p:cTn>
                                        <p:tgtEl>
                                          <p:spTgt spid="115"/>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187"/>
                                        </p:tgtEl>
                                      </p:cBhvr>
                                    </p:animEffect>
                                    <p:set>
                                      <p:cBhvr>
                                        <p:cTn id="93" dur="1" fill="hold">
                                          <p:stCondLst>
                                            <p:cond delay="499"/>
                                          </p:stCondLst>
                                        </p:cTn>
                                        <p:tgtEl>
                                          <p:spTgt spid="187"/>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181"/>
                                        </p:tgtEl>
                                      </p:cBhvr>
                                    </p:animEffect>
                                    <p:set>
                                      <p:cBhvr>
                                        <p:cTn id="96" dur="1" fill="hold">
                                          <p:stCondLst>
                                            <p:cond delay="499"/>
                                          </p:stCondLst>
                                        </p:cTn>
                                        <p:tgtEl>
                                          <p:spTgt spid="181"/>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183"/>
                                        </p:tgtEl>
                                      </p:cBhvr>
                                    </p:animEffect>
                                    <p:set>
                                      <p:cBhvr>
                                        <p:cTn id="99" dur="1" fill="hold">
                                          <p:stCondLst>
                                            <p:cond delay="499"/>
                                          </p:stCondLst>
                                        </p:cTn>
                                        <p:tgtEl>
                                          <p:spTgt spid="183"/>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84"/>
                                        </p:tgtEl>
                                      </p:cBhvr>
                                    </p:animEffect>
                                    <p:set>
                                      <p:cBhvr>
                                        <p:cTn id="102" dur="1" fill="hold">
                                          <p:stCondLst>
                                            <p:cond delay="499"/>
                                          </p:stCondLst>
                                        </p:cTn>
                                        <p:tgtEl>
                                          <p:spTgt spid="184"/>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82"/>
                                        </p:tgtEl>
                                      </p:cBhvr>
                                    </p:animEffect>
                                    <p:set>
                                      <p:cBhvr>
                                        <p:cTn id="105" dur="1" fill="hold">
                                          <p:stCondLst>
                                            <p:cond delay="499"/>
                                          </p:stCondLst>
                                        </p:cTn>
                                        <p:tgtEl>
                                          <p:spTgt spid="182"/>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185"/>
                                        </p:tgtEl>
                                      </p:cBhvr>
                                    </p:animEffect>
                                    <p:set>
                                      <p:cBhvr>
                                        <p:cTn id="108" dur="1" fill="hold">
                                          <p:stCondLst>
                                            <p:cond delay="499"/>
                                          </p:stCondLst>
                                        </p:cTn>
                                        <p:tgtEl>
                                          <p:spTgt spid="185"/>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189"/>
                                        </p:tgtEl>
                                      </p:cBhvr>
                                    </p:animEffect>
                                    <p:set>
                                      <p:cBhvr>
                                        <p:cTn id="111" dur="1" fill="hold">
                                          <p:stCondLst>
                                            <p:cond delay="499"/>
                                          </p:stCondLst>
                                        </p:cTn>
                                        <p:tgtEl>
                                          <p:spTgt spid="189"/>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500"/>
                                        <p:tgtEl>
                                          <p:spTgt spid="190"/>
                                        </p:tgtEl>
                                      </p:cBhvr>
                                    </p:animEffect>
                                    <p:set>
                                      <p:cBhvr>
                                        <p:cTn id="114" dur="1" fill="hold">
                                          <p:stCondLst>
                                            <p:cond delay="499"/>
                                          </p:stCondLst>
                                        </p:cTn>
                                        <p:tgtEl>
                                          <p:spTgt spid="190"/>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179"/>
                                        </p:tgtEl>
                                      </p:cBhvr>
                                    </p:animEffect>
                                    <p:set>
                                      <p:cBhvr>
                                        <p:cTn id="117" dur="1" fill="hold">
                                          <p:stCondLst>
                                            <p:cond delay="499"/>
                                          </p:stCondLst>
                                        </p:cTn>
                                        <p:tgtEl>
                                          <p:spTgt spid="179"/>
                                        </p:tgtEl>
                                        <p:attrNameLst>
                                          <p:attrName>style.visibility</p:attrName>
                                        </p:attrNameLst>
                                      </p:cBhvr>
                                      <p:to>
                                        <p:strVal val="hidden"/>
                                      </p:to>
                                    </p:set>
                                  </p:childTnLst>
                                </p:cTn>
                              </p:par>
                              <p:par>
                                <p:cTn id="118" presetID="10" presetClass="exit" presetSubtype="0" fill="hold" grpId="1" nodeType="withEffect">
                                  <p:stCondLst>
                                    <p:cond delay="0"/>
                                  </p:stCondLst>
                                  <p:childTnLst>
                                    <p:animEffect transition="out" filter="fade">
                                      <p:cBhvr>
                                        <p:cTn id="119" dur="500"/>
                                        <p:tgtEl>
                                          <p:spTgt spid="116"/>
                                        </p:tgtEl>
                                      </p:cBhvr>
                                    </p:animEffect>
                                    <p:set>
                                      <p:cBhvr>
                                        <p:cTn id="120" dur="1" fill="hold">
                                          <p:stCondLst>
                                            <p:cond delay="499"/>
                                          </p:stCondLst>
                                        </p:cTn>
                                        <p:tgtEl>
                                          <p:spTgt spid="116"/>
                                        </p:tgtEl>
                                        <p:attrNameLst>
                                          <p:attrName>style.visibility</p:attrName>
                                        </p:attrNameLst>
                                      </p:cBhvr>
                                      <p:to>
                                        <p:strVal val="hidden"/>
                                      </p:to>
                                    </p:set>
                                  </p:childTnLst>
                                </p:cTn>
                              </p:par>
                              <p:par>
                                <p:cTn id="121" presetID="10" presetClass="exit" presetSubtype="0" fill="hold" grpId="1" nodeType="withEffect">
                                  <p:stCondLst>
                                    <p:cond delay="0"/>
                                  </p:stCondLst>
                                  <p:childTnLst>
                                    <p:animEffect transition="out" filter="fade">
                                      <p:cBhvr>
                                        <p:cTn id="122" dur="500"/>
                                        <p:tgtEl>
                                          <p:spTgt spid="186"/>
                                        </p:tgtEl>
                                      </p:cBhvr>
                                    </p:animEffect>
                                    <p:set>
                                      <p:cBhvr>
                                        <p:cTn id="123" dur="1" fill="hold">
                                          <p:stCondLst>
                                            <p:cond delay="499"/>
                                          </p:stCondLst>
                                        </p:cTn>
                                        <p:tgtEl>
                                          <p:spTgt spid="186"/>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118"/>
                                        </p:tgtEl>
                                      </p:cBhvr>
                                    </p:animEffect>
                                    <p:set>
                                      <p:cBhvr>
                                        <p:cTn id="126" dur="1" fill="hold">
                                          <p:stCondLst>
                                            <p:cond delay="499"/>
                                          </p:stCondLst>
                                        </p:cTn>
                                        <p:tgtEl>
                                          <p:spTgt spid="118"/>
                                        </p:tgtEl>
                                        <p:attrNameLst>
                                          <p:attrName>style.visibility</p:attrName>
                                        </p:attrNameLst>
                                      </p:cBhvr>
                                      <p:to>
                                        <p:strVal val="hidden"/>
                                      </p:to>
                                    </p:set>
                                  </p:childTnLst>
                                </p:cTn>
                              </p:par>
                              <p:par>
                                <p:cTn id="127" presetID="10" presetClass="exit" presetSubtype="0" fill="hold" grpId="0" nodeType="withEffect">
                                  <p:stCondLst>
                                    <p:cond delay="0"/>
                                  </p:stCondLst>
                                  <p:childTnLst>
                                    <p:animEffect transition="out" filter="fade">
                                      <p:cBhvr>
                                        <p:cTn id="128" dur="500"/>
                                        <p:tgtEl>
                                          <p:spTgt spid="163"/>
                                        </p:tgtEl>
                                      </p:cBhvr>
                                    </p:animEffect>
                                    <p:set>
                                      <p:cBhvr>
                                        <p:cTn id="129" dur="1" fill="hold">
                                          <p:stCondLst>
                                            <p:cond delay="499"/>
                                          </p:stCondLst>
                                        </p:cTn>
                                        <p:tgtEl>
                                          <p:spTgt spid="163"/>
                                        </p:tgtEl>
                                        <p:attrNameLst>
                                          <p:attrName>style.visibility</p:attrName>
                                        </p:attrNameLst>
                                      </p:cBhvr>
                                      <p:to>
                                        <p:strVal val="hidden"/>
                                      </p:to>
                                    </p:set>
                                  </p:childTnLst>
                                </p:cTn>
                              </p:par>
                              <p:par>
                                <p:cTn id="130" presetID="10" presetClass="exit" presetSubtype="0" fill="hold" grpId="0" nodeType="withEffect">
                                  <p:stCondLst>
                                    <p:cond delay="0"/>
                                  </p:stCondLst>
                                  <p:childTnLst>
                                    <p:animEffect transition="out" filter="fade">
                                      <p:cBhvr>
                                        <p:cTn id="131" dur="500"/>
                                        <p:tgtEl>
                                          <p:spTgt spid="164"/>
                                        </p:tgtEl>
                                      </p:cBhvr>
                                    </p:animEffect>
                                    <p:set>
                                      <p:cBhvr>
                                        <p:cTn id="132" dur="1" fill="hold">
                                          <p:stCondLst>
                                            <p:cond delay="499"/>
                                          </p:stCondLst>
                                        </p:cTn>
                                        <p:tgtEl>
                                          <p:spTgt spid="164"/>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165"/>
                                        </p:tgtEl>
                                      </p:cBhvr>
                                    </p:animEffect>
                                    <p:set>
                                      <p:cBhvr>
                                        <p:cTn id="135" dur="1" fill="hold">
                                          <p:stCondLst>
                                            <p:cond delay="499"/>
                                          </p:stCondLst>
                                        </p:cTn>
                                        <p:tgtEl>
                                          <p:spTgt spid="165"/>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168"/>
                                        </p:tgtEl>
                                      </p:cBhvr>
                                    </p:animEffect>
                                    <p:set>
                                      <p:cBhvr>
                                        <p:cTn id="138" dur="1" fill="hold">
                                          <p:stCondLst>
                                            <p:cond delay="499"/>
                                          </p:stCondLst>
                                        </p:cTn>
                                        <p:tgtEl>
                                          <p:spTgt spid="168"/>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500"/>
                                        <p:tgtEl>
                                          <p:spTgt spid="171"/>
                                        </p:tgtEl>
                                      </p:cBhvr>
                                    </p:animEffect>
                                    <p:set>
                                      <p:cBhvr>
                                        <p:cTn id="141" dur="1" fill="hold">
                                          <p:stCondLst>
                                            <p:cond delay="499"/>
                                          </p:stCondLst>
                                        </p:cTn>
                                        <p:tgtEl>
                                          <p:spTgt spid="171"/>
                                        </p:tgtEl>
                                        <p:attrNameLst>
                                          <p:attrName>style.visibility</p:attrName>
                                        </p:attrNameLst>
                                      </p:cBhvr>
                                      <p:to>
                                        <p:strVal val="hidden"/>
                                      </p:to>
                                    </p:set>
                                  </p:childTnLst>
                                </p:cTn>
                              </p:par>
                              <p:par>
                                <p:cTn id="142" presetID="10" presetClass="exit" presetSubtype="0" fill="hold" grpId="0" nodeType="withEffect">
                                  <p:stCondLst>
                                    <p:cond delay="0"/>
                                  </p:stCondLst>
                                  <p:childTnLst>
                                    <p:animEffect transition="out" filter="fade">
                                      <p:cBhvr>
                                        <p:cTn id="143" dur="500"/>
                                        <p:tgtEl>
                                          <p:spTgt spid="174"/>
                                        </p:tgtEl>
                                      </p:cBhvr>
                                    </p:animEffect>
                                    <p:set>
                                      <p:cBhvr>
                                        <p:cTn id="144" dur="1" fill="hold">
                                          <p:stCondLst>
                                            <p:cond delay="499"/>
                                          </p:stCondLst>
                                        </p:cTn>
                                        <p:tgtEl>
                                          <p:spTgt spid="174"/>
                                        </p:tgtEl>
                                        <p:attrNameLst>
                                          <p:attrName>style.visibility</p:attrName>
                                        </p:attrNameLst>
                                      </p:cBhvr>
                                      <p:to>
                                        <p:strVal val="hidden"/>
                                      </p:to>
                                    </p:set>
                                  </p:childTnLst>
                                </p:cTn>
                              </p:par>
                              <p:par>
                                <p:cTn id="145" presetID="10" presetClass="exit" presetSubtype="0" fill="hold" grpId="0" nodeType="withEffect">
                                  <p:stCondLst>
                                    <p:cond delay="0"/>
                                  </p:stCondLst>
                                  <p:childTnLst>
                                    <p:animEffect transition="out" filter="fade">
                                      <p:cBhvr>
                                        <p:cTn id="146" dur="500"/>
                                        <p:tgtEl>
                                          <p:spTgt spid="175"/>
                                        </p:tgtEl>
                                      </p:cBhvr>
                                    </p:animEffect>
                                    <p:set>
                                      <p:cBhvr>
                                        <p:cTn id="147" dur="1" fill="hold">
                                          <p:stCondLst>
                                            <p:cond delay="499"/>
                                          </p:stCondLst>
                                        </p:cTn>
                                        <p:tgtEl>
                                          <p:spTgt spid="175"/>
                                        </p:tgtEl>
                                        <p:attrNameLst>
                                          <p:attrName>style.visibility</p:attrName>
                                        </p:attrNameLst>
                                      </p:cBhvr>
                                      <p:to>
                                        <p:strVal val="hidden"/>
                                      </p:to>
                                    </p:set>
                                  </p:childTnLst>
                                </p:cTn>
                              </p:par>
                              <p:par>
                                <p:cTn id="148" presetID="10" presetClass="exit" presetSubtype="0" fill="hold" grpId="0" nodeType="withEffect">
                                  <p:stCondLst>
                                    <p:cond delay="0"/>
                                  </p:stCondLst>
                                  <p:childTnLst>
                                    <p:animEffect transition="out" filter="fade">
                                      <p:cBhvr>
                                        <p:cTn id="149" dur="500"/>
                                        <p:tgtEl>
                                          <p:spTgt spid="180"/>
                                        </p:tgtEl>
                                      </p:cBhvr>
                                    </p:animEffect>
                                    <p:set>
                                      <p:cBhvr>
                                        <p:cTn id="150" dur="1" fill="hold">
                                          <p:stCondLst>
                                            <p:cond delay="499"/>
                                          </p:stCondLst>
                                        </p:cTn>
                                        <p:tgtEl>
                                          <p:spTgt spid="180"/>
                                        </p:tgtEl>
                                        <p:attrNameLst>
                                          <p:attrName>style.visibility</p:attrName>
                                        </p:attrNameLst>
                                      </p:cBhvr>
                                      <p:to>
                                        <p:strVal val="hidden"/>
                                      </p:to>
                                    </p:set>
                                  </p:childTnLst>
                                </p:cTn>
                              </p:par>
                              <p:par>
                                <p:cTn id="151" presetID="10" presetClass="exit" presetSubtype="0" fill="hold" grpId="0" nodeType="withEffect">
                                  <p:stCondLst>
                                    <p:cond delay="0"/>
                                  </p:stCondLst>
                                  <p:childTnLst>
                                    <p:animEffect transition="out" filter="fade">
                                      <p:cBhvr>
                                        <p:cTn id="152" dur="500"/>
                                        <p:tgtEl>
                                          <p:spTgt spid="192"/>
                                        </p:tgtEl>
                                      </p:cBhvr>
                                    </p:animEffect>
                                    <p:set>
                                      <p:cBhvr>
                                        <p:cTn id="153" dur="1" fill="hold">
                                          <p:stCondLst>
                                            <p:cond delay="499"/>
                                          </p:stCondLst>
                                        </p:cTn>
                                        <p:tgtEl>
                                          <p:spTgt spid="192"/>
                                        </p:tgtEl>
                                        <p:attrNameLst>
                                          <p:attrName>style.visibility</p:attrName>
                                        </p:attrNameLst>
                                      </p:cBhvr>
                                      <p:to>
                                        <p:strVal val="hidden"/>
                                      </p:to>
                                    </p:set>
                                  </p:childTnLst>
                                </p:cTn>
                              </p:par>
                              <p:par>
                                <p:cTn id="154" presetID="10" presetClass="exit" presetSubtype="0" fill="hold" grpId="0" nodeType="withEffect">
                                  <p:stCondLst>
                                    <p:cond delay="0"/>
                                  </p:stCondLst>
                                  <p:childTnLst>
                                    <p:animEffect transition="out" filter="fade">
                                      <p:cBhvr>
                                        <p:cTn id="155" dur="500"/>
                                        <p:tgtEl>
                                          <p:spTgt spid="193"/>
                                        </p:tgtEl>
                                      </p:cBhvr>
                                    </p:animEffect>
                                    <p:set>
                                      <p:cBhvr>
                                        <p:cTn id="156" dur="1" fill="hold">
                                          <p:stCondLst>
                                            <p:cond delay="499"/>
                                          </p:stCondLst>
                                        </p:cTn>
                                        <p:tgtEl>
                                          <p:spTgt spid="193"/>
                                        </p:tgtEl>
                                        <p:attrNameLst>
                                          <p:attrName>style.visibility</p:attrName>
                                        </p:attrNameLst>
                                      </p:cBhvr>
                                      <p:to>
                                        <p:strVal val="hidden"/>
                                      </p:to>
                                    </p:set>
                                  </p:childTnLst>
                                </p:cTn>
                              </p:par>
                              <p:par>
                                <p:cTn id="157" presetID="10" presetClass="exit" presetSubtype="0" fill="hold" grpId="0" nodeType="withEffect">
                                  <p:stCondLst>
                                    <p:cond delay="0"/>
                                  </p:stCondLst>
                                  <p:childTnLst>
                                    <p:animEffect transition="out" filter="fade">
                                      <p:cBhvr>
                                        <p:cTn id="158" dur="500"/>
                                        <p:tgtEl>
                                          <p:spTgt spid="194"/>
                                        </p:tgtEl>
                                      </p:cBhvr>
                                    </p:animEffect>
                                    <p:set>
                                      <p:cBhvr>
                                        <p:cTn id="159" dur="1" fill="hold">
                                          <p:stCondLst>
                                            <p:cond delay="499"/>
                                          </p:stCondLst>
                                        </p:cTn>
                                        <p:tgtEl>
                                          <p:spTgt spid="194"/>
                                        </p:tgtEl>
                                        <p:attrNameLst>
                                          <p:attrName>style.visibility</p:attrName>
                                        </p:attrNameLst>
                                      </p:cBhvr>
                                      <p:to>
                                        <p:strVal val="hidden"/>
                                      </p:to>
                                    </p:set>
                                  </p:childTnLst>
                                </p:cTn>
                              </p:par>
                              <p:par>
                                <p:cTn id="160" presetID="10" presetClass="exit" presetSubtype="0" fill="hold" grpId="0" nodeType="withEffect">
                                  <p:stCondLst>
                                    <p:cond delay="0"/>
                                  </p:stCondLst>
                                  <p:childTnLst>
                                    <p:animEffect transition="out" filter="fade">
                                      <p:cBhvr>
                                        <p:cTn id="161" dur="500"/>
                                        <p:tgtEl>
                                          <p:spTgt spid="196"/>
                                        </p:tgtEl>
                                      </p:cBhvr>
                                    </p:animEffect>
                                    <p:set>
                                      <p:cBhvr>
                                        <p:cTn id="162" dur="1" fill="hold">
                                          <p:stCondLst>
                                            <p:cond delay="499"/>
                                          </p:stCondLst>
                                        </p:cTn>
                                        <p:tgtEl>
                                          <p:spTgt spid="196"/>
                                        </p:tgtEl>
                                        <p:attrNameLst>
                                          <p:attrName>style.visibility</p:attrName>
                                        </p:attrNameLst>
                                      </p:cBhvr>
                                      <p:to>
                                        <p:strVal val="hidden"/>
                                      </p:to>
                                    </p:set>
                                  </p:childTnLst>
                                </p:cTn>
                              </p:par>
                              <p:par>
                                <p:cTn id="163" presetID="10" presetClass="exit" presetSubtype="0" fill="hold" nodeType="withEffect">
                                  <p:stCondLst>
                                    <p:cond delay="0"/>
                                  </p:stCondLst>
                                  <p:childTnLst>
                                    <p:animEffect transition="out" filter="fade">
                                      <p:cBhvr>
                                        <p:cTn id="164" dur="500"/>
                                        <p:tgtEl>
                                          <p:spTgt spid="197"/>
                                        </p:tgtEl>
                                      </p:cBhvr>
                                    </p:animEffect>
                                    <p:set>
                                      <p:cBhvr>
                                        <p:cTn id="165" dur="1" fill="hold">
                                          <p:stCondLst>
                                            <p:cond delay="499"/>
                                          </p:stCondLst>
                                        </p:cTn>
                                        <p:tgtEl>
                                          <p:spTgt spid="197"/>
                                        </p:tgtEl>
                                        <p:attrNameLst>
                                          <p:attrName>style.visibility</p:attrName>
                                        </p:attrNameLst>
                                      </p:cBhvr>
                                      <p:to>
                                        <p:strVal val="hidden"/>
                                      </p:to>
                                    </p:set>
                                  </p:childTnLst>
                                </p:cTn>
                              </p:par>
                              <p:par>
                                <p:cTn id="166" presetID="10" presetClass="exit" presetSubtype="0" fill="hold" grpId="0" nodeType="withEffect">
                                  <p:stCondLst>
                                    <p:cond delay="0"/>
                                  </p:stCondLst>
                                  <p:childTnLst>
                                    <p:animEffect transition="out" filter="fade">
                                      <p:cBhvr>
                                        <p:cTn id="167" dur="500"/>
                                        <p:tgtEl>
                                          <p:spTgt spid="191"/>
                                        </p:tgtEl>
                                      </p:cBhvr>
                                    </p:animEffect>
                                    <p:set>
                                      <p:cBhvr>
                                        <p:cTn id="168" dur="1" fill="hold">
                                          <p:stCondLst>
                                            <p:cond delay="499"/>
                                          </p:stCondLst>
                                        </p:cTn>
                                        <p:tgtEl>
                                          <p:spTgt spid="191"/>
                                        </p:tgtEl>
                                        <p:attrNameLst>
                                          <p:attrName>style.visibility</p:attrName>
                                        </p:attrNameLst>
                                      </p:cBhvr>
                                      <p:to>
                                        <p:strVal val="hidden"/>
                                      </p:to>
                                    </p:set>
                                  </p:childTnLst>
                                </p:cTn>
                              </p:par>
                              <p:par>
                                <p:cTn id="169" presetID="10" presetClass="exit" presetSubtype="0" fill="hold" grpId="0" nodeType="withEffect">
                                  <p:stCondLst>
                                    <p:cond delay="0"/>
                                  </p:stCondLst>
                                  <p:childTnLst>
                                    <p:animEffect transition="out" filter="fade">
                                      <p:cBhvr>
                                        <p:cTn id="170" dur="500"/>
                                        <p:tgtEl>
                                          <p:spTgt spid="195"/>
                                        </p:tgtEl>
                                      </p:cBhvr>
                                    </p:animEffect>
                                    <p:set>
                                      <p:cBhvr>
                                        <p:cTn id="171" dur="1" fill="hold">
                                          <p:stCondLst>
                                            <p:cond delay="499"/>
                                          </p:stCondLst>
                                        </p:cTn>
                                        <p:tgtEl>
                                          <p:spTgt spid="195"/>
                                        </p:tgtEl>
                                        <p:attrNameLst>
                                          <p:attrName>style.visibility</p:attrName>
                                        </p:attrNameLst>
                                      </p:cBhvr>
                                      <p:to>
                                        <p:strVal val="hidden"/>
                                      </p:to>
                                    </p:se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grpId="0" nodeType="clickEffect">
                                  <p:stCondLst>
                                    <p:cond delay="0"/>
                                  </p:stCondLst>
                                  <p:childTnLst>
                                    <p:set>
                                      <p:cBhvr>
                                        <p:cTn id="175" dur="1" fill="hold">
                                          <p:stCondLst>
                                            <p:cond delay="0"/>
                                          </p:stCondLst>
                                        </p:cTn>
                                        <p:tgtEl>
                                          <p:spTgt spid="198"/>
                                        </p:tgtEl>
                                        <p:attrNameLst>
                                          <p:attrName>style.visibility</p:attrName>
                                        </p:attrNameLst>
                                      </p:cBhvr>
                                      <p:to>
                                        <p:strVal val="visible"/>
                                      </p:to>
                                    </p:set>
                                    <p:animEffect transition="in" filter="fade">
                                      <p:cBhvr>
                                        <p:cTn id="176" dur="500"/>
                                        <p:tgtEl>
                                          <p:spTgt spid="198"/>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199"/>
                                        </p:tgtEl>
                                        <p:attrNameLst>
                                          <p:attrName>style.visibility</p:attrName>
                                        </p:attrNameLst>
                                      </p:cBhvr>
                                      <p:to>
                                        <p:strVal val="visible"/>
                                      </p:to>
                                    </p:set>
                                    <p:animEffect transition="in" filter="fade">
                                      <p:cBhvr>
                                        <p:cTn id="181" dur="500"/>
                                        <p:tgtEl>
                                          <p:spTgt spid="199"/>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xit" presetSubtype="0" fill="hold" nodeType="clickEffect">
                                  <p:stCondLst>
                                    <p:cond delay="0"/>
                                  </p:stCondLst>
                                  <p:childTnLst>
                                    <p:animEffect transition="out" filter="fade">
                                      <p:cBhvr>
                                        <p:cTn id="185" dur="500"/>
                                        <p:tgtEl>
                                          <p:spTgt spid="199"/>
                                        </p:tgtEl>
                                      </p:cBhvr>
                                    </p:animEffect>
                                    <p:set>
                                      <p:cBhvr>
                                        <p:cTn id="186" dur="1" fill="hold">
                                          <p:stCondLst>
                                            <p:cond delay="499"/>
                                          </p:stCondLst>
                                        </p:cTn>
                                        <p:tgtEl>
                                          <p:spTgt spid="199"/>
                                        </p:tgtEl>
                                        <p:attrNameLst>
                                          <p:attrName>style.visibility</p:attrName>
                                        </p:attrNameLst>
                                      </p:cBhvr>
                                      <p:to>
                                        <p:strVal val="hidden"/>
                                      </p:to>
                                    </p:set>
                                  </p:childTnLst>
                                </p:cTn>
                              </p:par>
                            </p:childTnLst>
                          </p:cTn>
                        </p:par>
                        <p:par>
                          <p:cTn id="187" fill="hold">
                            <p:stCondLst>
                              <p:cond delay="500"/>
                            </p:stCondLst>
                            <p:childTnLst>
                              <p:par>
                                <p:cTn id="188" presetID="10" presetClass="entr" presetSubtype="0" fill="hold" nodeType="afterEffect">
                                  <p:stCondLst>
                                    <p:cond delay="0"/>
                                  </p:stCondLst>
                                  <p:childTnLst>
                                    <p:set>
                                      <p:cBhvr>
                                        <p:cTn id="189" dur="1" fill="hold">
                                          <p:stCondLst>
                                            <p:cond delay="0"/>
                                          </p:stCondLst>
                                        </p:cTn>
                                        <p:tgtEl>
                                          <p:spTgt spid="202"/>
                                        </p:tgtEl>
                                        <p:attrNameLst>
                                          <p:attrName>style.visibility</p:attrName>
                                        </p:attrNameLst>
                                      </p:cBhvr>
                                      <p:to>
                                        <p:strVal val="visible"/>
                                      </p:to>
                                    </p:set>
                                    <p:animEffect transition="in" filter="fade">
                                      <p:cBhvr>
                                        <p:cTn id="190" dur="500"/>
                                        <p:tgtEl>
                                          <p:spTgt spid="202"/>
                                        </p:tgtEl>
                                      </p:cBhvr>
                                    </p:animEffect>
                                  </p:childTnLst>
                                </p:cTn>
                              </p:par>
                            </p:childTnLst>
                          </p:cTn>
                        </p:par>
                      </p:childTnLst>
                    </p:cTn>
                  </p:par>
                  <p:par>
                    <p:cTn id="191" fill="hold">
                      <p:stCondLst>
                        <p:cond delay="indefinite"/>
                      </p:stCondLst>
                      <p:childTnLst>
                        <p:par>
                          <p:cTn id="192" fill="hold">
                            <p:stCondLst>
                              <p:cond delay="0"/>
                            </p:stCondLst>
                            <p:childTnLst>
                              <p:par>
                                <p:cTn id="193" presetID="10" presetClass="exit" presetSubtype="0" fill="hold" nodeType="clickEffect">
                                  <p:stCondLst>
                                    <p:cond delay="0"/>
                                  </p:stCondLst>
                                  <p:childTnLst>
                                    <p:animEffect transition="out" filter="fade">
                                      <p:cBhvr>
                                        <p:cTn id="194" dur="500"/>
                                        <p:tgtEl>
                                          <p:spTgt spid="202"/>
                                        </p:tgtEl>
                                      </p:cBhvr>
                                    </p:animEffect>
                                    <p:set>
                                      <p:cBhvr>
                                        <p:cTn id="195" dur="1" fill="hold">
                                          <p:stCondLst>
                                            <p:cond delay="499"/>
                                          </p:stCondLst>
                                        </p:cTn>
                                        <p:tgtEl>
                                          <p:spTgt spid="202"/>
                                        </p:tgtEl>
                                        <p:attrNameLst>
                                          <p:attrName>style.visibility</p:attrName>
                                        </p:attrNameLst>
                                      </p:cBhvr>
                                      <p:to>
                                        <p:strVal val="hidden"/>
                                      </p:to>
                                    </p:set>
                                  </p:childTnLst>
                                </p:cTn>
                              </p:par>
                            </p:childTnLst>
                          </p:cTn>
                        </p:par>
                        <p:par>
                          <p:cTn id="196" fill="hold">
                            <p:stCondLst>
                              <p:cond delay="500"/>
                            </p:stCondLst>
                            <p:childTnLst>
                              <p:par>
                                <p:cTn id="197" presetID="10" presetClass="entr" presetSubtype="0" fill="hold" nodeType="afterEffect">
                                  <p:stCondLst>
                                    <p:cond delay="0"/>
                                  </p:stCondLst>
                                  <p:childTnLst>
                                    <p:set>
                                      <p:cBhvr>
                                        <p:cTn id="198" dur="1" fill="hold">
                                          <p:stCondLst>
                                            <p:cond delay="0"/>
                                          </p:stCondLst>
                                        </p:cTn>
                                        <p:tgtEl>
                                          <p:spTgt spid="205"/>
                                        </p:tgtEl>
                                        <p:attrNameLst>
                                          <p:attrName>style.visibility</p:attrName>
                                        </p:attrNameLst>
                                      </p:cBhvr>
                                      <p:to>
                                        <p:strVal val="visible"/>
                                      </p:to>
                                    </p:set>
                                    <p:animEffect transition="in" filter="fade">
                                      <p:cBhvr>
                                        <p:cTn id="199" dur="500"/>
                                        <p:tgtEl>
                                          <p:spTgt spid="205"/>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xit" presetSubtype="0" fill="hold" nodeType="clickEffect">
                                  <p:stCondLst>
                                    <p:cond delay="0"/>
                                  </p:stCondLst>
                                  <p:childTnLst>
                                    <p:animEffect transition="out" filter="fade">
                                      <p:cBhvr>
                                        <p:cTn id="203" dur="500"/>
                                        <p:tgtEl>
                                          <p:spTgt spid="205"/>
                                        </p:tgtEl>
                                      </p:cBhvr>
                                    </p:animEffect>
                                    <p:set>
                                      <p:cBhvr>
                                        <p:cTn id="204" dur="1" fill="hold">
                                          <p:stCondLst>
                                            <p:cond delay="499"/>
                                          </p:stCondLst>
                                        </p:cTn>
                                        <p:tgtEl>
                                          <p:spTgt spid="205"/>
                                        </p:tgtEl>
                                        <p:attrNameLst>
                                          <p:attrName>style.visibility</p:attrName>
                                        </p:attrNameLst>
                                      </p:cBhvr>
                                      <p:to>
                                        <p:strVal val="hidden"/>
                                      </p:to>
                                    </p:set>
                                  </p:childTnLst>
                                </p:cTn>
                              </p:par>
                            </p:childTnLst>
                          </p:cTn>
                        </p:par>
                        <p:par>
                          <p:cTn id="205" fill="hold">
                            <p:stCondLst>
                              <p:cond delay="500"/>
                            </p:stCondLst>
                            <p:childTnLst>
                              <p:par>
                                <p:cTn id="206" presetID="10" presetClass="entr" presetSubtype="0" fill="hold" nodeType="afterEffect">
                                  <p:stCondLst>
                                    <p:cond delay="0"/>
                                  </p:stCondLst>
                                  <p:childTnLst>
                                    <p:set>
                                      <p:cBhvr>
                                        <p:cTn id="207" dur="1" fill="hold">
                                          <p:stCondLst>
                                            <p:cond delay="0"/>
                                          </p:stCondLst>
                                        </p:cTn>
                                        <p:tgtEl>
                                          <p:spTgt spid="208"/>
                                        </p:tgtEl>
                                        <p:attrNameLst>
                                          <p:attrName>style.visibility</p:attrName>
                                        </p:attrNameLst>
                                      </p:cBhvr>
                                      <p:to>
                                        <p:strVal val="visible"/>
                                      </p:to>
                                    </p:set>
                                    <p:animEffect transition="in" filter="fade">
                                      <p:cBhvr>
                                        <p:cTn id="208" dur="500"/>
                                        <p:tgtEl>
                                          <p:spTgt spid="208"/>
                                        </p:tgtEl>
                                      </p:cBhvr>
                                    </p:animEffect>
                                  </p:childTnLst>
                                </p:cTn>
                              </p:par>
                            </p:childTnLst>
                          </p:cTn>
                        </p:par>
                      </p:childTnLst>
                    </p:cTn>
                  </p:par>
                  <p:par>
                    <p:cTn id="209" fill="hold">
                      <p:stCondLst>
                        <p:cond delay="indefinite"/>
                      </p:stCondLst>
                      <p:childTnLst>
                        <p:par>
                          <p:cTn id="210" fill="hold">
                            <p:stCondLst>
                              <p:cond delay="0"/>
                            </p:stCondLst>
                            <p:childTnLst>
                              <p:par>
                                <p:cTn id="211" presetID="10" presetClass="exit" presetSubtype="0" fill="hold" nodeType="clickEffect">
                                  <p:stCondLst>
                                    <p:cond delay="0"/>
                                  </p:stCondLst>
                                  <p:childTnLst>
                                    <p:animEffect transition="out" filter="fade">
                                      <p:cBhvr>
                                        <p:cTn id="212" dur="500"/>
                                        <p:tgtEl>
                                          <p:spTgt spid="208"/>
                                        </p:tgtEl>
                                      </p:cBhvr>
                                    </p:animEffect>
                                    <p:set>
                                      <p:cBhvr>
                                        <p:cTn id="213" dur="1" fill="hold">
                                          <p:stCondLst>
                                            <p:cond delay="499"/>
                                          </p:stCondLst>
                                        </p:cTn>
                                        <p:tgtEl>
                                          <p:spTgt spid="208"/>
                                        </p:tgtEl>
                                        <p:attrNameLst>
                                          <p:attrName>style.visibility</p:attrName>
                                        </p:attrNameLst>
                                      </p:cBhvr>
                                      <p:to>
                                        <p:strVal val="hidden"/>
                                      </p:to>
                                    </p:set>
                                  </p:childTnLst>
                                </p:cTn>
                              </p:par>
                              <p:par>
                                <p:cTn id="214" presetID="10" presetClass="exit" presetSubtype="0" fill="hold" grpId="1" nodeType="withEffect">
                                  <p:stCondLst>
                                    <p:cond delay="0"/>
                                  </p:stCondLst>
                                  <p:childTnLst>
                                    <p:animEffect transition="out" filter="fade">
                                      <p:cBhvr>
                                        <p:cTn id="215" dur="500"/>
                                        <p:tgtEl>
                                          <p:spTgt spid="198"/>
                                        </p:tgtEl>
                                      </p:cBhvr>
                                    </p:animEffect>
                                    <p:set>
                                      <p:cBhvr>
                                        <p:cTn id="216" dur="1" fill="hold">
                                          <p:stCondLst>
                                            <p:cond delay="499"/>
                                          </p:stCondLst>
                                        </p:cTn>
                                        <p:tgtEl>
                                          <p:spTgt spid="198"/>
                                        </p:tgtEl>
                                        <p:attrNameLst>
                                          <p:attrName>style.visibility</p:attrName>
                                        </p:attrNameLst>
                                      </p:cBhvr>
                                      <p:to>
                                        <p:strVal val="hidden"/>
                                      </p:to>
                                    </p:set>
                                  </p:childTnLst>
                                </p:cTn>
                              </p:par>
                            </p:childTnLst>
                          </p:cTn>
                        </p:par>
                        <p:par>
                          <p:cTn id="217" fill="hold">
                            <p:stCondLst>
                              <p:cond delay="500"/>
                            </p:stCondLst>
                            <p:childTnLst>
                              <p:par>
                                <p:cTn id="218" presetID="10" presetClass="entr" presetSubtype="0" fill="hold" nodeType="afterEffect">
                                  <p:stCondLst>
                                    <p:cond delay="0"/>
                                  </p:stCondLst>
                                  <p:childTnLst>
                                    <p:set>
                                      <p:cBhvr>
                                        <p:cTn id="219" dur="1" fill="hold">
                                          <p:stCondLst>
                                            <p:cond delay="0"/>
                                          </p:stCondLst>
                                        </p:cTn>
                                        <p:tgtEl>
                                          <p:spTgt spid="211"/>
                                        </p:tgtEl>
                                        <p:attrNameLst>
                                          <p:attrName>style.visibility</p:attrName>
                                        </p:attrNameLst>
                                      </p:cBhvr>
                                      <p:to>
                                        <p:strVal val="visible"/>
                                      </p:to>
                                    </p:set>
                                    <p:animEffect transition="in" filter="fade">
                                      <p:cBhvr>
                                        <p:cTn id="220"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5" grpId="1" animBg="1"/>
      <p:bldP spid="116" grpId="0" animBg="1"/>
      <p:bldP spid="116" grpId="1" animBg="1"/>
      <p:bldP spid="117" grpId="0" animBg="1"/>
      <p:bldP spid="117" grpId="1" animBg="1"/>
      <p:bldP spid="163" grpId="0" animBg="1"/>
      <p:bldP spid="164" grpId="0" animBg="1"/>
      <p:bldP spid="174" grpId="0"/>
      <p:bldP spid="175" grpId="0"/>
      <p:bldP spid="180" grpId="0"/>
      <p:bldP spid="186" grpId="0" animBg="1"/>
      <p:bldP spid="186" grpId="1" animBg="1"/>
      <p:bldP spid="187" grpId="0" animBg="1"/>
      <p:bldP spid="187" grpId="1" animBg="1"/>
      <p:bldP spid="188" grpId="0" animBg="1"/>
      <p:bldP spid="188" grpId="1" animBg="1"/>
      <p:bldP spid="189" grpId="0" animBg="1"/>
      <p:bldP spid="189" grpId="1" animBg="1"/>
      <p:bldP spid="190" grpId="0" animBg="1"/>
      <p:bldP spid="190" grpId="1" animBg="1"/>
      <p:bldP spid="191" grpId="0" animBg="1"/>
      <p:bldP spid="192" grpId="0"/>
      <p:bldP spid="193" grpId="0" animBg="1"/>
      <p:bldP spid="194" grpId="0"/>
      <p:bldP spid="195" grpId="0" animBg="1"/>
      <p:bldP spid="196" grpId="0"/>
      <p:bldP spid="198" grpId="0"/>
      <p:bldP spid="19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a:t>——</a:t>
            </a:r>
            <a:r>
              <a:rPr lang="zh-CN" altLang="en-US" dirty="0" smtClean="0"/>
              <a:t>安全方案设计要点</a:t>
            </a:r>
            <a:endParaRPr lang="zh-CN" altLang="en-US" dirty="0"/>
          </a:p>
        </p:txBody>
      </p:sp>
      <p:pic>
        <p:nvPicPr>
          <p:cNvPr id="4" name="Picture 8" descr="ICON_VirtTriangle_flat_Q408.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6509" y="2937730"/>
            <a:ext cx="2936647" cy="644397"/>
          </a:xfrm>
          <a:prstGeom prst="rect">
            <a:avLst/>
          </a:prstGeom>
          <a:noFill/>
          <a:ln w="9525">
            <a:noFill/>
            <a:miter lim="800000"/>
            <a:headEnd/>
            <a:tailEnd/>
          </a:ln>
        </p:spPr>
      </p:pic>
      <p:pic>
        <p:nvPicPr>
          <p:cNvPr id="5" name="Picture 5" descr="C:\Users\Abject-3D\Desktop\VMWare Files\FINAL diagrams\Basic Virtualization\3D PNGs\DGRM_vShieldZones_R1_Q210_3.png"/>
          <p:cNvPicPr>
            <a:picLocks noChangeAspect="1" noChangeArrowheads="1"/>
          </p:cNvPicPr>
          <p:nvPr/>
        </p:nvPicPr>
        <p:blipFill>
          <a:blip r:embed="rId4"/>
          <a:srcRect/>
          <a:stretch>
            <a:fillRect/>
          </a:stretch>
        </p:blipFill>
        <p:spPr bwMode="auto">
          <a:xfrm>
            <a:off x="2981559" y="3268392"/>
            <a:ext cx="2206547" cy="391971"/>
          </a:xfrm>
          <a:prstGeom prst="rect">
            <a:avLst/>
          </a:prstGeom>
          <a:noFill/>
        </p:spPr>
      </p:pic>
      <p:sp>
        <p:nvSpPr>
          <p:cNvPr id="6" name="Rounded Rectangle 48"/>
          <p:cNvSpPr/>
          <p:nvPr/>
        </p:nvSpPr>
        <p:spPr bwMode="auto">
          <a:xfrm>
            <a:off x="2129579" y="2302090"/>
            <a:ext cx="3882107" cy="557406"/>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1710" b="1" dirty="0">
                <a:solidFill>
                  <a:schemeClr val="bg1"/>
                </a:solidFill>
              </a:rPr>
              <a:t>H</a:t>
            </a:r>
            <a:r>
              <a:rPr lang="en-US" altLang="zh-CN" sz="1710" b="1" dirty="0">
                <a:solidFill>
                  <a:schemeClr val="bg1"/>
                </a:solidFill>
              </a:rPr>
              <a:t>ypervisor/VMM</a:t>
            </a:r>
            <a:endParaRPr lang="en-US" sz="1710" b="1" dirty="0">
              <a:solidFill>
                <a:schemeClr val="bg1"/>
              </a:solidFill>
            </a:endParaRPr>
          </a:p>
        </p:txBody>
      </p:sp>
      <p:pic>
        <p:nvPicPr>
          <p:cNvPr id="7" name="Picture 9" descr="ICON_VM_detail_flat_R2_Q408.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163914" y="915698"/>
            <a:ext cx="851264" cy="772527"/>
          </a:xfrm>
          <a:prstGeom prst="rect">
            <a:avLst/>
          </a:prstGeom>
          <a:noFill/>
          <a:ln w="9525">
            <a:noFill/>
            <a:miter lim="800000"/>
            <a:headEnd/>
            <a:tailEnd/>
          </a:ln>
        </p:spPr>
      </p:pic>
      <p:pic>
        <p:nvPicPr>
          <p:cNvPr id="8" name="Picture 9" descr="ICON_VM_detail_flat_R2_Q408.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54531" y="915698"/>
            <a:ext cx="851264" cy="772527"/>
          </a:xfrm>
          <a:prstGeom prst="rect">
            <a:avLst/>
          </a:prstGeom>
          <a:noFill/>
          <a:ln w="9525">
            <a:noFill/>
            <a:miter lim="800000"/>
            <a:headEnd/>
            <a:tailEnd/>
          </a:ln>
        </p:spPr>
      </p:pic>
      <p:pic>
        <p:nvPicPr>
          <p:cNvPr id="9" name="Picture 9" descr="ICON_VM_detail_flat_R2_Q408.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45149" y="915698"/>
            <a:ext cx="851264" cy="772527"/>
          </a:xfrm>
          <a:prstGeom prst="rect">
            <a:avLst/>
          </a:prstGeom>
          <a:noFill/>
          <a:ln w="9525">
            <a:noFill/>
            <a:miter lim="800000"/>
            <a:headEnd/>
            <a:tailEnd/>
          </a:ln>
        </p:spPr>
      </p:pic>
      <p:grpSp>
        <p:nvGrpSpPr>
          <p:cNvPr id="10" name="组合 9"/>
          <p:cNvGrpSpPr/>
          <p:nvPr/>
        </p:nvGrpSpPr>
        <p:grpSpPr>
          <a:xfrm>
            <a:off x="2153964" y="926422"/>
            <a:ext cx="835151" cy="761804"/>
            <a:chOff x="3841845" y="1817917"/>
            <a:chExt cx="747576" cy="762000"/>
          </a:xfrm>
        </p:grpSpPr>
        <p:sp>
          <p:nvSpPr>
            <p:cNvPr id="11" name="矩形 10"/>
            <p:cNvSpPr/>
            <p:nvPr/>
          </p:nvSpPr>
          <p:spPr>
            <a:xfrm>
              <a:off x="3841845" y="1817917"/>
              <a:ext cx="747576" cy="762000"/>
            </a:xfrm>
            <a:prstGeom prst="rect">
              <a:avLst/>
            </a:prstGeom>
            <a:gradFill flip="none" rotWithShape="1">
              <a:gsLst>
                <a:gs pos="0">
                  <a:schemeClr val="tx1">
                    <a:lumMod val="40000"/>
                    <a:lumOff val="60000"/>
                  </a:schemeClr>
                </a:gs>
                <a:gs pos="63000">
                  <a:schemeClr val="tx1">
                    <a:alpha val="52000"/>
                    <a:lumMod val="20000"/>
                    <a:lumOff val="80000"/>
                  </a:schemeClr>
                </a:gs>
              </a:gsLst>
              <a:lin ang="16200000" scaled="1"/>
              <a:tileRect/>
            </a:gradFill>
            <a:ln w="12700" cap="sq">
              <a:solidFill>
                <a:srgbClr val="A6A6A6"/>
              </a:solidFill>
              <a:miter lim="800000"/>
              <a:headEnd type="none" w="med" len="med"/>
              <a:tailEnd type="none" w="med" len="med"/>
            </a:ln>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pPr>
              <a:endParaRPr lang="zh-CN" altLang="en-US" sz="1368">
                <a:solidFill>
                  <a:schemeClr val="tx1"/>
                </a:solidFill>
              </a:endParaRPr>
            </a:p>
          </p:txBody>
        </p:sp>
        <p:sp>
          <p:nvSpPr>
            <p:cNvPr id="12" name="矩形 11"/>
            <p:cNvSpPr/>
            <p:nvPr/>
          </p:nvSpPr>
          <p:spPr>
            <a:xfrm>
              <a:off x="3954817" y="2060151"/>
              <a:ext cx="521631" cy="277532"/>
            </a:xfrm>
            <a:prstGeom prst="rect">
              <a:avLst/>
            </a:prstGeom>
            <a:gradFill flip="none" rotWithShape="1">
              <a:gsLst>
                <a:gs pos="0">
                  <a:srgbClr val="C34B1B"/>
                </a:gs>
                <a:gs pos="89000">
                  <a:srgbClr val="E7893F"/>
                </a:gs>
              </a:gsLst>
              <a:lin ang="16200000" scaled="1"/>
              <a:tileRect/>
            </a:gradFill>
            <a:ln w="12700">
              <a:solidFill>
                <a:schemeClr val="accent6"/>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fontAlgn="base">
                <a:spcBef>
                  <a:spcPct val="0"/>
                </a:spcBef>
                <a:spcAft>
                  <a:spcPct val="0"/>
                </a:spcAft>
              </a:pPr>
              <a:r>
                <a:rPr lang="en-US" altLang="zh-CN" sz="1026" b="1" dirty="0">
                  <a:solidFill>
                    <a:schemeClr val="bg1"/>
                  </a:solidFill>
                  <a:latin typeface="微软雅黑" panose="020B0503020204020204" pitchFamily="34" charset="-122"/>
                  <a:ea typeface="微软雅黑" panose="020B0503020204020204" pitchFamily="34" charset="-122"/>
                </a:rPr>
                <a:t>SVM</a:t>
              </a:r>
              <a:endParaRPr lang="zh-CN" altLang="en-US" sz="1026" b="1" dirty="0">
                <a:solidFill>
                  <a:schemeClr val="bg1"/>
                </a:solidFill>
                <a:latin typeface="微软雅黑" panose="020B0503020204020204" pitchFamily="34" charset="-122"/>
                <a:ea typeface="微软雅黑" panose="020B0503020204020204" pitchFamily="34" charset="-122"/>
              </a:endParaRPr>
            </a:p>
          </p:txBody>
        </p:sp>
      </p:grpSp>
      <p:pic>
        <p:nvPicPr>
          <p:cNvPr id="13" name="Picture 2" descr="C:\Users\testuser\AppData\Local\Temp\VMwareDnD\3ad87749\VMW_10Q3_ICON_Shield_blk.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276547" y="820420"/>
            <a:ext cx="252545" cy="270923"/>
          </a:xfrm>
          <a:prstGeom prst="rect">
            <a:avLst/>
          </a:prstGeom>
          <a:noFill/>
        </p:spPr>
      </p:pic>
      <p:cxnSp>
        <p:nvCxnSpPr>
          <p:cNvPr id="14" name="直接连接符 13"/>
          <p:cNvCxnSpPr/>
          <p:nvPr/>
        </p:nvCxnSpPr>
        <p:spPr>
          <a:xfrm flipH="1" flipV="1">
            <a:off x="5576394" y="1741487"/>
            <a:ext cx="8585" cy="383927"/>
          </a:xfrm>
          <a:prstGeom prst="line">
            <a:avLst/>
          </a:prstGeom>
          <a:ln w="25400">
            <a:solidFill>
              <a:srgbClr val="FF0000"/>
            </a:solidFill>
            <a:prstDash val="dash"/>
            <a:tailEnd type="stealth"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571536" y="2118695"/>
            <a:ext cx="3013444" cy="1"/>
          </a:xfrm>
          <a:prstGeom prst="line">
            <a:avLst/>
          </a:prstGeom>
          <a:ln w="25400">
            <a:solidFill>
              <a:srgbClr val="FF0000"/>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580163" y="1753975"/>
            <a:ext cx="0" cy="371440"/>
          </a:xfrm>
          <a:prstGeom prst="line">
            <a:avLst/>
          </a:prstGeom>
          <a:ln w="25400">
            <a:solidFill>
              <a:srgbClr val="FF0000"/>
            </a:solidFill>
            <a:prstDash val="dash"/>
            <a:tailEnd type="stealth"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583933" y="1741487"/>
            <a:ext cx="1" cy="383927"/>
          </a:xfrm>
          <a:prstGeom prst="line">
            <a:avLst/>
          </a:prstGeom>
          <a:ln w="25400">
            <a:solidFill>
              <a:srgbClr val="FF0000"/>
            </a:solidFill>
            <a:prstDash val="dash"/>
            <a:tailEnd type="stealth"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276546" y="2363329"/>
            <a:ext cx="582738" cy="246145"/>
          </a:xfrm>
          <a:prstGeom prst="rect">
            <a:avLst/>
          </a:prstGeom>
          <a:gradFill flip="none" rotWithShape="1">
            <a:gsLst>
              <a:gs pos="0">
                <a:srgbClr val="C34B1B"/>
              </a:gs>
              <a:gs pos="89000">
                <a:srgbClr val="E7893F"/>
              </a:gs>
            </a:gsLst>
            <a:lin ang="16200000" scaled="1"/>
            <a:tileRect/>
          </a:gradFill>
          <a:ln w="12700">
            <a:solidFill>
              <a:schemeClr val="accent6"/>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fontAlgn="base">
              <a:spcBef>
                <a:spcPct val="0"/>
              </a:spcBef>
              <a:spcAft>
                <a:spcPct val="0"/>
              </a:spcAft>
            </a:pPr>
            <a:r>
              <a:rPr lang="en-US" altLang="zh-CN" sz="1368" b="1" dirty="0">
                <a:solidFill>
                  <a:schemeClr val="bg1"/>
                </a:solidFill>
              </a:rPr>
              <a:t>SA</a:t>
            </a:r>
            <a:endParaRPr lang="zh-CN" altLang="en-US" sz="1368" b="1" dirty="0">
              <a:solidFill>
                <a:schemeClr val="bg1"/>
              </a:solidFill>
            </a:endParaRPr>
          </a:p>
        </p:txBody>
      </p:sp>
      <p:cxnSp>
        <p:nvCxnSpPr>
          <p:cNvPr id="19" name="直接连接符 18"/>
          <p:cNvCxnSpPr>
            <a:stCxn id="18" idx="0"/>
          </p:cNvCxnSpPr>
          <p:nvPr/>
        </p:nvCxnSpPr>
        <p:spPr>
          <a:xfrm flipV="1">
            <a:off x="2567915" y="1887500"/>
            <a:ext cx="3621" cy="475829"/>
          </a:xfrm>
          <a:prstGeom prst="line">
            <a:avLst/>
          </a:prstGeom>
          <a:ln w="25400">
            <a:solidFill>
              <a:srgbClr val="FF0000"/>
            </a:solidFill>
            <a:prstDash val="dash"/>
            <a:tailEnd type="none" w="lg" len="lg"/>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2118786" y="1700932"/>
            <a:ext cx="1196289" cy="250197"/>
          </a:xfrm>
          <a:prstGeom prst="rect">
            <a:avLst/>
          </a:prstGeom>
        </p:spPr>
        <p:txBody>
          <a:bodyPr wrap="square">
            <a:spAutoFit/>
          </a:bodyPr>
          <a:lstStyle/>
          <a:p>
            <a:r>
              <a:rPr lang="zh-CN" altLang="en-US" sz="1026" dirty="0">
                <a:latin typeface="微软雅黑" panose="020B0503020204020204" pitchFamily="34" charset="-122"/>
                <a:ea typeface="微软雅黑" panose="020B0503020204020204" pitchFamily="34" charset="-122"/>
              </a:rPr>
              <a:t>安全虚拟机</a:t>
            </a:r>
            <a:endParaRPr lang="en-US" altLang="zh-CN" sz="1026" dirty="0">
              <a:latin typeface="微软雅黑" panose="020B0503020204020204" pitchFamily="34" charset="-122"/>
              <a:ea typeface="微软雅黑" panose="020B0503020204020204" pitchFamily="34" charset="-122"/>
            </a:endParaRPr>
          </a:p>
        </p:txBody>
      </p:sp>
      <p:sp>
        <p:nvSpPr>
          <p:cNvPr id="21" name="矩形 20"/>
          <p:cNvSpPr/>
          <p:nvPr/>
        </p:nvSpPr>
        <p:spPr>
          <a:xfrm>
            <a:off x="2190189" y="2609474"/>
            <a:ext cx="906577" cy="250197"/>
          </a:xfrm>
          <a:prstGeom prst="rect">
            <a:avLst/>
          </a:prstGeom>
        </p:spPr>
        <p:txBody>
          <a:bodyPr wrap="square">
            <a:spAutoFit/>
          </a:bodyPr>
          <a:lstStyle/>
          <a:p>
            <a:r>
              <a:rPr lang="zh-CN" altLang="en-US" sz="1026" dirty="0">
                <a:latin typeface="微软雅黑" panose="020B0503020204020204" pitchFamily="34" charset="-122"/>
                <a:ea typeface="微软雅黑" panose="020B0503020204020204" pitchFamily="34" charset="-122"/>
              </a:rPr>
              <a:t>安全代理</a:t>
            </a:r>
            <a:endParaRPr lang="en-US" altLang="zh-CN" sz="1026" dirty="0">
              <a:latin typeface="微软雅黑" panose="020B0503020204020204" pitchFamily="34" charset="-122"/>
              <a:ea typeface="微软雅黑" panose="020B0503020204020204" pitchFamily="34" charset="-122"/>
            </a:endParaRPr>
          </a:p>
        </p:txBody>
      </p:sp>
      <p:pic>
        <p:nvPicPr>
          <p:cNvPr id="22" name="Picture 2" descr="C:\Users\testuser\AppData\Local\Temp\VMwareDnD\3ad87749\VMW_10Q3_ICON_Shield_blk.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159720" y="2285898"/>
            <a:ext cx="252545" cy="270923"/>
          </a:xfrm>
          <a:prstGeom prst="rect">
            <a:avLst/>
          </a:prstGeom>
          <a:noFill/>
        </p:spPr>
      </p:pic>
      <p:sp>
        <p:nvSpPr>
          <p:cNvPr id="23" name="文本框 70"/>
          <p:cNvSpPr txBox="1"/>
          <p:nvPr/>
        </p:nvSpPr>
        <p:spPr>
          <a:xfrm>
            <a:off x="133085" y="4516683"/>
            <a:ext cx="4006867" cy="934358"/>
          </a:xfrm>
          <a:prstGeom prst="rect">
            <a:avLst/>
          </a:prstGeom>
          <a:noFill/>
        </p:spPr>
        <p:txBody>
          <a:bodyPr wrap="square" rtlCol="0">
            <a:spAutoFit/>
          </a:bodyPr>
          <a:lstStyle/>
          <a:p>
            <a:pPr marL="244338" indent="-244338">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适应于</a:t>
            </a:r>
            <a:r>
              <a:rPr lang="en-US" altLang="zh-CN" sz="1368" dirty="0">
                <a:latin typeface="微软雅黑" panose="020B0503020204020204" pitchFamily="34" charset="-122"/>
                <a:ea typeface="微软雅黑" panose="020B0503020204020204" pitchFamily="34" charset="-122"/>
              </a:rPr>
              <a:t>VMware</a:t>
            </a:r>
            <a:r>
              <a:rPr lang="zh-CN" altLang="en-US" sz="1368" dirty="0">
                <a:latin typeface="微软雅黑" panose="020B0503020204020204" pitchFamily="34" charset="-122"/>
                <a:ea typeface="微软雅黑" panose="020B0503020204020204" pitchFamily="34" charset="-122"/>
              </a:rPr>
              <a:t>平台的主机安全防护，通过部署安全虚拟机（</a:t>
            </a:r>
            <a:r>
              <a:rPr lang="en-US" altLang="zh-CN" sz="1368" dirty="0">
                <a:latin typeface="微软雅黑" panose="020B0503020204020204" pitchFamily="34" charset="-122"/>
                <a:ea typeface="微软雅黑" panose="020B0503020204020204" pitchFamily="34" charset="-122"/>
              </a:rPr>
              <a:t>SVM</a:t>
            </a:r>
            <a:r>
              <a:rPr lang="zh-CN" altLang="en-US" sz="1368" dirty="0">
                <a:latin typeface="微软雅黑" panose="020B0503020204020204" pitchFamily="34" charset="-122"/>
                <a:ea typeface="微软雅黑" panose="020B0503020204020204" pitchFamily="34" charset="-122"/>
              </a:rPr>
              <a:t>）</a:t>
            </a:r>
            <a:endParaRPr lang="en-US" altLang="zh-CN" sz="1368" dirty="0">
              <a:latin typeface="微软雅黑" panose="020B0503020204020204" pitchFamily="34" charset="-122"/>
              <a:ea typeface="微软雅黑" panose="020B0503020204020204" pitchFamily="34" charset="-122"/>
            </a:endParaRPr>
          </a:p>
          <a:p>
            <a:pPr marL="244338" indent="-244338">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提供：</a:t>
            </a:r>
            <a:r>
              <a:rPr lang="en-US" altLang="zh-CN" sz="1368" dirty="0" err="1">
                <a:solidFill>
                  <a:srgbClr val="FF0000"/>
                </a:solidFill>
                <a:latin typeface="微软雅黑" panose="020B0503020204020204" pitchFamily="34" charset="-122"/>
                <a:ea typeface="微软雅黑" panose="020B0503020204020204" pitchFamily="34" charset="-122"/>
              </a:rPr>
              <a:t>vFW</a:t>
            </a:r>
            <a:r>
              <a:rPr lang="zh-CN" altLang="en-US" sz="1368" dirty="0">
                <a:solidFill>
                  <a:srgbClr val="FF0000"/>
                </a:solidFill>
                <a:latin typeface="微软雅黑" panose="020B0503020204020204" pitchFamily="34" charset="-122"/>
                <a:ea typeface="微软雅黑" panose="020B0503020204020204" pitchFamily="34" charset="-122"/>
              </a:rPr>
              <a:t>、恶意代码防护、主机入侵防御、虚拟补丁管理、</a:t>
            </a:r>
            <a:r>
              <a:rPr lang="en-US" altLang="zh-CN" sz="1368" dirty="0">
                <a:solidFill>
                  <a:srgbClr val="FF0000"/>
                </a:solidFill>
                <a:latin typeface="微软雅黑" panose="020B0503020204020204" pitchFamily="34" charset="-122"/>
                <a:ea typeface="微软雅黑" panose="020B0503020204020204" pitchFamily="34" charset="-122"/>
              </a:rPr>
              <a:t>VM</a:t>
            </a:r>
            <a:r>
              <a:rPr lang="zh-CN" altLang="en-US" sz="1368" dirty="0">
                <a:solidFill>
                  <a:srgbClr val="FF0000"/>
                </a:solidFill>
                <a:latin typeface="微软雅黑" panose="020B0503020204020204" pitchFamily="34" charset="-122"/>
                <a:ea typeface="微软雅黑" panose="020B0503020204020204" pitchFamily="34" charset="-122"/>
              </a:rPr>
              <a:t>系统完整性监控、日志审计</a:t>
            </a:r>
            <a:endParaRPr lang="en-US" altLang="zh-CN" sz="1368" dirty="0">
              <a:solidFill>
                <a:srgbClr val="FF0000"/>
              </a:solidFill>
              <a:latin typeface="微软雅黑" panose="020B0503020204020204" pitchFamily="34" charset="-122"/>
              <a:ea typeface="微软雅黑" panose="020B0503020204020204" pitchFamily="34" charset="-122"/>
            </a:endParaRPr>
          </a:p>
        </p:txBody>
      </p:sp>
      <p:sp>
        <p:nvSpPr>
          <p:cNvPr id="24" name="文本框 71"/>
          <p:cNvSpPr txBox="1"/>
          <p:nvPr/>
        </p:nvSpPr>
        <p:spPr>
          <a:xfrm>
            <a:off x="4613741" y="4469740"/>
            <a:ext cx="4686873" cy="1144865"/>
          </a:xfrm>
          <a:prstGeom prst="rect">
            <a:avLst/>
          </a:prstGeom>
          <a:noFill/>
        </p:spPr>
        <p:txBody>
          <a:bodyPr wrap="square" rtlCol="0">
            <a:spAutoFit/>
          </a:bodyPr>
          <a:lstStyle/>
          <a:p>
            <a:pPr marL="244338" indent="-244338">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适应于华为 </a:t>
            </a:r>
            <a:r>
              <a:rPr lang="en-US" altLang="zh-CN" sz="1368" dirty="0">
                <a:latin typeface="微软雅黑" panose="020B0503020204020204" pitchFamily="34" charset="-122"/>
                <a:ea typeface="微软雅黑" panose="020B0503020204020204" pitchFamily="34" charset="-122"/>
              </a:rPr>
              <a:t>Fusion Compute</a:t>
            </a:r>
            <a:r>
              <a:rPr lang="zh-CN" altLang="en-US" sz="1368" dirty="0">
                <a:latin typeface="微软雅黑" panose="020B0503020204020204" pitchFamily="34" charset="-122"/>
                <a:ea typeface="微软雅黑" panose="020B0503020204020204" pitchFamily="34" charset="-122"/>
              </a:rPr>
              <a:t>、</a:t>
            </a:r>
            <a:r>
              <a:rPr lang="en-US" altLang="zh-CN" sz="1368" dirty="0">
                <a:latin typeface="微软雅黑" panose="020B0503020204020204" pitchFamily="34" charset="-122"/>
                <a:ea typeface="微软雅黑" panose="020B0503020204020204" pitchFamily="34" charset="-122"/>
              </a:rPr>
              <a:t>H3C CAS</a:t>
            </a:r>
          </a:p>
          <a:p>
            <a:pPr marL="244338" indent="-244338">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平台的主机安全防护，通过部署在</a:t>
            </a:r>
            <a:r>
              <a:rPr lang="en-US" altLang="zh-CN" sz="1368" dirty="0">
                <a:latin typeface="微软雅黑" panose="020B0503020204020204" pitchFamily="34" charset="-122"/>
                <a:ea typeface="微软雅黑" panose="020B0503020204020204" pitchFamily="34" charset="-122"/>
              </a:rPr>
              <a:t>VMM</a:t>
            </a:r>
            <a:r>
              <a:rPr lang="zh-CN" altLang="en-US" sz="1368" dirty="0">
                <a:latin typeface="微软雅黑" panose="020B0503020204020204" pitchFamily="34" charset="-122"/>
                <a:ea typeface="微软雅黑" panose="020B0503020204020204" pitchFamily="34" charset="-122"/>
              </a:rPr>
              <a:t>层部署安全代理</a:t>
            </a:r>
            <a:endParaRPr lang="en-US" altLang="zh-CN" sz="1368" dirty="0">
              <a:latin typeface="微软雅黑" panose="020B0503020204020204" pitchFamily="34" charset="-122"/>
              <a:ea typeface="微软雅黑" panose="020B0503020204020204" pitchFamily="34" charset="-122"/>
            </a:endParaRPr>
          </a:p>
          <a:p>
            <a:pPr marL="244338" indent="-244338">
              <a:buFont typeface="Wingdings" panose="05000000000000000000" pitchFamily="2" charset="2"/>
              <a:buChar char="n"/>
            </a:pPr>
            <a:r>
              <a:rPr lang="zh-CN" altLang="en-US" sz="1368" dirty="0">
                <a:latin typeface="微软雅黑" panose="020B0503020204020204" pitchFamily="34" charset="-122"/>
                <a:ea typeface="微软雅黑" panose="020B0503020204020204" pitchFamily="34" charset="-122"/>
              </a:rPr>
              <a:t>提供：</a:t>
            </a:r>
            <a:r>
              <a:rPr lang="en-US" altLang="zh-CN" sz="1368" dirty="0" err="1">
                <a:solidFill>
                  <a:srgbClr val="FF0000"/>
                </a:solidFill>
                <a:latin typeface="微软雅黑" panose="020B0503020204020204" pitchFamily="34" charset="-122"/>
                <a:ea typeface="微软雅黑" panose="020B0503020204020204" pitchFamily="34" charset="-122"/>
              </a:rPr>
              <a:t>vFW</a:t>
            </a:r>
            <a:r>
              <a:rPr lang="zh-CN" altLang="en-US" sz="1368" dirty="0">
                <a:solidFill>
                  <a:srgbClr val="FF0000"/>
                </a:solidFill>
                <a:latin typeface="微软雅黑" panose="020B0503020204020204" pitchFamily="34" charset="-122"/>
                <a:ea typeface="微软雅黑" panose="020B0503020204020204" pitchFamily="34" charset="-122"/>
              </a:rPr>
              <a:t>、主机入侵防御、恶意代码防护、</a:t>
            </a:r>
            <a:r>
              <a:rPr lang="en-US" altLang="zh-CN" sz="1368" dirty="0">
                <a:solidFill>
                  <a:srgbClr val="FF0000"/>
                </a:solidFill>
                <a:latin typeface="微软雅黑" panose="020B0503020204020204" pitchFamily="34" charset="-122"/>
                <a:ea typeface="微软雅黑" panose="020B0503020204020204" pitchFamily="34" charset="-122"/>
              </a:rPr>
              <a:t>DPI</a:t>
            </a:r>
            <a:r>
              <a:rPr lang="zh-CN" altLang="en-US" sz="1368" dirty="0">
                <a:solidFill>
                  <a:srgbClr val="FF0000"/>
                </a:solidFill>
                <a:latin typeface="微软雅黑" panose="020B0503020204020204" pitchFamily="34" charset="-122"/>
                <a:ea typeface="微软雅黑" panose="020B0503020204020204" pitchFamily="34" charset="-122"/>
              </a:rPr>
              <a:t>、日志审计</a:t>
            </a:r>
            <a:endParaRPr lang="en-US" altLang="zh-CN" sz="1368" dirty="0">
              <a:solidFill>
                <a:srgbClr val="FF0000"/>
              </a:solidFill>
              <a:latin typeface="微软雅黑" panose="020B0503020204020204" pitchFamily="34" charset="-122"/>
              <a:ea typeface="微软雅黑" panose="020B0503020204020204" pitchFamily="34" charset="-122"/>
            </a:endParaRPr>
          </a:p>
        </p:txBody>
      </p:sp>
      <p:sp>
        <p:nvSpPr>
          <p:cNvPr id="25" name="Rounded Rectangle 17"/>
          <p:cNvSpPr/>
          <p:nvPr/>
        </p:nvSpPr>
        <p:spPr bwMode="auto">
          <a:xfrm>
            <a:off x="228887" y="4028339"/>
            <a:ext cx="2856224" cy="313944"/>
          </a:xfrm>
          <a:prstGeom prst="roundRect">
            <a:avLst/>
          </a:prstGeom>
          <a:solidFill>
            <a:schemeClr val="accent6"/>
          </a:solidFill>
          <a:ln w="12700">
            <a:noFill/>
            <a:round/>
            <a:headEnd/>
            <a:tailEnd/>
          </a:ln>
        </p:spPr>
        <p:txBody>
          <a:bodyPr wrap="none" lIns="0" tIns="0" rIns="0" bIns="0" rtlCol="0" anchor="ctr"/>
          <a:lstStyle/>
          <a:p>
            <a:pPr algn="ctr"/>
            <a:r>
              <a:rPr lang="zh-CN" altLang="en-US" sz="1368" b="1" dirty="0">
                <a:solidFill>
                  <a:schemeClr val="bg1"/>
                </a:solidFill>
                <a:latin typeface="微软雅黑" panose="020B0503020204020204" pitchFamily="34" charset="-122"/>
                <a:ea typeface="微软雅黑" panose="020B0503020204020204" pitchFamily="34" charset="-122"/>
              </a:rPr>
              <a:t>对</a:t>
            </a:r>
            <a:r>
              <a:rPr lang="en-US" altLang="zh-CN" sz="1368" b="1" dirty="0">
                <a:solidFill>
                  <a:schemeClr val="bg1"/>
                </a:solidFill>
                <a:latin typeface="微软雅黑" panose="020B0503020204020204" pitchFamily="34" charset="-122"/>
                <a:ea typeface="微软雅黑" panose="020B0503020204020204" pitchFamily="34" charset="-122"/>
              </a:rPr>
              <a:t>VMware</a:t>
            </a:r>
            <a:r>
              <a:rPr lang="zh-CN" altLang="en-US" sz="1368" b="1" dirty="0">
                <a:solidFill>
                  <a:schemeClr val="bg1"/>
                </a:solidFill>
                <a:latin typeface="微软雅黑" panose="020B0503020204020204" pitchFamily="34" charset="-122"/>
                <a:ea typeface="微软雅黑" panose="020B0503020204020204" pitchFamily="34" charset="-122"/>
              </a:rPr>
              <a:t>平台的支持</a:t>
            </a:r>
            <a:endParaRPr lang="en-US" sz="1368" b="1" dirty="0">
              <a:solidFill>
                <a:schemeClr val="bg1"/>
              </a:solidFill>
              <a:latin typeface="微软雅黑" panose="020B0503020204020204" pitchFamily="34" charset="-122"/>
              <a:ea typeface="微软雅黑" panose="020B0503020204020204" pitchFamily="34" charset="-122"/>
            </a:endParaRPr>
          </a:p>
        </p:txBody>
      </p:sp>
      <p:sp>
        <p:nvSpPr>
          <p:cNvPr id="26" name="Rounded Rectangle 17"/>
          <p:cNvSpPr/>
          <p:nvPr/>
        </p:nvSpPr>
        <p:spPr bwMode="auto">
          <a:xfrm>
            <a:off x="4865202" y="4028339"/>
            <a:ext cx="2856224" cy="313944"/>
          </a:xfrm>
          <a:prstGeom prst="roundRect">
            <a:avLst/>
          </a:prstGeom>
          <a:solidFill>
            <a:schemeClr val="accent1"/>
          </a:solidFill>
          <a:ln w="12700">
            <a:noFill/>
            <a:round/>
            <a:headEnd/>
            <a:tailEnd/>
          </a:ln>
        </p:spPr>
        <p:txBody>
          <a:bodyPr wrap="none" lIns="0" tIns="0" rIns="0" bIns="0" rtlCol="0" anchor="ctr"/>
          <a:lstStyle/>
          <a:p>
            <a:pPr algn="ctr"/>
            <a:r>
              <a:rPr lang="zh-CN" altLang="en-US" sz="1368" b="1" dirty="0">
                <a:solidFill>
                  <a:schemeClr val="bg1"/>
                </a:solidFill>
                <a:latin typeface="微软雅黑" panose="020B0503020204020204" pitchFamily="34" charset="-122"/>
                <a:ea typeface="微软雅黑" panose="020B0503020204020204" pitchFamily="34" charset="-122"/>
              </a:rPr>
              <a:t>对华为</a:t>
            </a:r>
            <a:r>
              <a:rPr lang="en-US" altLang="zh-CN" sz="1368" b="1" dirty="0">
                <a:solidFill>
                  <a:schemeClr val="bg1"/>
                </a:solidFill>
                <a:latin typeface="微软雅黑" panose="020B0503020204020204" pitchFamily="34" charset="-122"/>
                <a:ea typeface="微软雅黑" panose="020B0503020204020204" pitchFamily="34" charset="-122"/>
              </a:rPr>
              <a:t>/</a:t>
            </a:r>
            <a:r>
              <a:rPr lang="zh-CN" altLang="en-US" sz="1368" b="1" dirty="0">
                <a:solidFill>
                  <a:schemeClr val="bg1"/>
                </a:solidFill>
                <a:latin typeface="微软雅黑" panose="020B0503020204020204" pitchFamily="34" charset="-122"/>
                <a:ea typeface="微软雅黑" panose="020B0503020204020204" pitchFamily="34" charset="-122"/>
              </a:rPr>
              <a:t>华三平台的支持</a:t>
            </a:r>
            <a:endParaRPr lang="en-US" altLang="zh-CN" sz="1368"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82374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基础资源池建设</a:t>
            </a:r>
            <a:r>
              <a:rPr lang="en-US" altLang="zh-CN" dirty="0"/>
              <a:t>——</a:t>
            </a:r>
            <a:r>
              <a:rPr lang="zh-CN" altLang="en-US" dirty="0" smtClean="0"/>
              <a:t>安全方案总结</a:t>
            </a:r>
            <a:endParaRPr lang="zh-CN" altLang="en-US" dirty="0"/>
          </a:p>
        </p:txBody>
      </p:sp>
      <p:grpSp>
        <p:nvGrpSpPr>
          <p:cNvPr id="4" name="组合 3"/>
          <p:cNvGrpSpPr/>
          <p:nvPr/>
        </p:nvGrpSpPr>
        <p:grpSpPr>
          <a:xfrm>
            <a:off x="107504" y="1062425"/>
            <a:ext cx="4300434" cy="1846523"/>
            <a:chOff x="492831" y="1242467"/>
            <a:chExt cx="5411303" cy="2159443"/>
          </a:xfrm>
        </p:grpSpPr>
        <p:sp>
          <p:nvSpPr>
            <p:cNvPr id="5" name="矩形 4"/>
            <p:cNvSpPr/>
            <p:nvPr/>
          </p:nvSpPr>
          <p:spPr>
            <a:xfrm>
              <a:off x="492831" y="1242467"/>
              <a:ext cx="5411303" cy="7238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39" b="1" dirty="0">
                  <a:solidFill>
                    <a:prstClr val="white"/>
                  </a:solidFill>
                  <a:latin typeface="微软雅黑" panose="020B0503020204020204" pitchFamily="34" charset="-122"/>
                  <a:ea typeface="微软雅黑" panose="020B0503020204020204" pitchFamily="34" charset="-122"/>
                </a:rPr>
                <a:t>1.</a:t>
              </a:r>
              <a:r>
                <a:rPr lang="zh-CN" altLang="en-US" sz="1539" b="1" dirty="0">
                  <a:solidFill>
                    <a:prstClr val="white"/>
                  </a:solidFill>
                  <a:latin typeface="微软雅黑" panose="020B0503020204020204" pitchFamily="34" charset="-122"/>
                  <a:ea typeface="微软雅黑" panose="020B0503020204020204" pitchFamily="34" charset="-122"/>
                </a:rPr>
                <a:t>注重云安全新问题、新需求的解决</a:t>
              </a:r>
            </a:p>
          </p:txBody>
        </p:sp>
        <p:sp>
          <p:nvSpPr>
            <p:cNvPr id="6" name="矩形 5"/>
            <p:cNvSpPr/>
            <p:nvPr/>
          </p:nvSpPr>
          <p:spPr>
            <a:xfrm>
              <a:off x="492831" y="1793798"/>
              <a:ext cx="5411299" cy="160811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重塑安全边界</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注重态势感知，使云内流量可视</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瞄准业务安全需求，定制安全能力</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以安全域、虚拟机等多种粒度构建安全能力</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以云安全管理平台为核心，注重安全管理</a:t>
              </a:r>
            </a:p>
          </p:txBody>
        </p:sp>
      </p:grpSp>
      <p:grpSp>
        <p:nvGrpSpPr>
          <p:cNvPr id="7" name="组合 6"/>
          <p:cNvGrpSpPr/>
          <p:nvPr/>
        </p:nvGrpSpPr>
        <p:grpSpPr>
          <a:xfrm>
            <a:off x="4693313" y="1062424"/>
            <a:ext cx="4343188" cy="1846523"/>
            <a:chOff x="6237869" y="1242466"/>
            <a:chExt cx="5411303" cy="2159443"/>
          </a:xfrm>
        </p:grpSpPr>
        <p:sp>
          <p:nvSpPr>
            <p:cNvPr id="8" name="矩形 7"/>
            <p:cNvSpPr/>
            <p:nvPr/>
          </p:nvSpPr>
          <p:spPr>
            <a:xfrm>
              <a:off x="6237869" y="1242466"/>
              <a:ext cx="5411303" cy="7238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39" b="1" dirty="0">
                  <a:solidFill>
                    <a:prstClr val="white"/>
                  </a:solidFill>
                  <a:latin typeface="微软雅黑" panose="020B0503020204020204" pitchFamily="34" charset="-122"/>
                  <a:ea typeface="微软雅黑" panose="020B0503020204020204" pitchFamily="34" charset="-122"/>
                </a:rPr>
                <a:t>2.</a:t>
              </a:r>
              <a:r>
                <a:rPr lang="zh-CN" altLang="en-US" sz="1539" b="1" dirty="0">
                  <a:solidFill>
                    <a:prstClr val="white"/>
                  </a:solidFill>
                  <a:latin typeface="微软雅黑" panose="020B0503020204020204" pitchFamily="34" charset="-122"/>
                  <a:ea typeface="微软雅黑" panose="020B0503020204020204" pitchFamily="34" charset="-122"/>
                </a:rPr>
                <a:t>注重安全合规</a:t>
              </a:r>
            </a:p>
          </p:txBody>
        </p:sp>
        <p:sp>
          <p:nvSpPr>
            <p:cNvPr id="9" name="矩形 8"/>
            <p:cNvSpPr/>
            <p:nvPr/>
          </p:nvSpPr>
          <p:spPr>
            <a:xfrm>
              <a:off x="6237869" y="1793797"/>
              <a:ext cx="5411299" cy="160811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依托云安全管理平台，实现一个中心、三重防护的等级保护思想</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有效满足网络安全等级保护第二分册（云计算扩展安全要求）的合规项</a:t>
              </a:r>
              <a:endParaRPr lang="en-US" altLang="zh-CN" sz="1368" dirty="0">
                <a:solidFill>
                  <a:prstClr val="black"/>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07504" y="3267421"/>
            <a:ext cx="4300434" cy="1978477"/>
            <a:chOff x="492831" y="3210742"/>
            <a:chExt cx="5411303" cy="2313757"/>
          </a:xfrm>
        </p:grpSpPr>
        <p:sp>
          <p:nvSpPr>
            <p:cNvPr id="11" name="矩形 10"/>
            <p:cNvSpPr/>
            <p:nvPr/>
          </p:nvSpPr>
          <p:spPr>
            <a:xfrm>
              <a:off x="492831" y="3210742"/>
              <a:ext cx="5411303" cy="7238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39" b="1" dirty="0">
                  <a:solidFill>
                    <a:prstClr val="white"/>
                  </a:solidFill>
                  <a:latin typeface="微软雅黑" pitchFamily="34" charset="-122"/>
                  <a:ea typeface="微软雅黑" pitchFamily="34" charset="-122"/>
                  <a:cs typeface="Arial" pitchFamily="34" charset="0"/>
                  <a:sym typeface="Arial" pitchFamily="34" charset="0"/>
                </a:rPr>
                <a:t>3.</a:t>
              </a:r>
              <a:r>
                <a:rPr lang="zh-CN" altLang="en-US" sz="1539" b="1" dirty="0">
                  <a:solidFill>
                    <a:prstClr val="white"/>
                  </a:solidFill>
                  <a:latin typeface="微软雅黑" pitchFamily="34" charset="-122"/>
                  <a:ea typeface="微软雅黑" pitchFamily="34" charset="-122"/>
                  <a:cs typeface="Arial" pitchFamily="34" charset="0"/>
                  <a:sym typeface="Arial" pitchFamily="34" charset="0"/>
                </a:rPr>
                <a:t>以主流市场和新兴技术为导向</a:t>
              </a:r>
            </a:p>
          </p:txBody>
        </p:sp>
        <p:sp>
          <p:nvSpPr>
            <p:cNvPr id="12" name="矩形 11"/>
            <p:cNvSpPr/>
            <p:nvPr/>
          </p:nvSpPr>
          <p:spPr>
            <a:xfrm>
              <a:off x="492832" y="3762072"/>
              <a:ext cx="5411300" cy="1762427"/>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与主流的政务云、私有云服务商的云管理平台、虚拟化平台兼容性好</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同时瞄准新兴的</a:t>
              </a:r>
              <a:r>
                <a:rPr lang="en-US" altLang="zh-CN" sz="1368" dirty="0">
                  <a:solidFill>
                    <a:prstClr val="black"/>
                  </a:solidFill>
                  <a:latin typeface="微软雅黑" panose="020B0503020204020204" pitchFamily="34" charset="-122"/>
                  <a:ea typeface="微软雅黑" panose="020B0503020204020204" pitchFamily="34" charset="-122"/>
                </a:rPr>
                <a:t>SDN</a:t>
              </a:r>
              <a:r>
                <a:rPr lang="zh-CN" altLang="en-US" sz="1368" dirty="0">
                  <a:solidFill>
                    <a:prstClr val="black"/>
                  </a:solidFill>
                  <a:latin typeface="微软雅黑" panose="020B0503020204020204" pitchFamily="34" charset="-122"/>
                  <a:ea typeface="微软雅黑" panose="020B0503020204020204" pitchFamily="34" charset="-122"/>
                </a:rPr>
                <a:t>化云数据中心市场，及以</a:t>
              </a:r>
              <a:r>
                <a:rPr lang="en-US" altLang="zh-CN" sz="1368" dirty="0">
                  <a:solidFill>
                    <a:prstClr val="black"/>
                  </a:solidFill>
                  <a:latin typeface="微软雅黑" panose="020B0503020204020204" pitchFamily="34" charset="-122"/>
                  <a:ea typeface="微软雅黑" panose="020B0503020204020204" pitchFamily="34" charset="-122"/>
                </a:rPr>
                <a:t>VMware</a:t>
              </a:r>
              <a:r>
                <a:rPr lang="zh-CN" altLang="en-US" sz="1368" dirty="0">
                  <a:solidFill>
                    <a:prstClr val="black"/>
                  </a:solidFill>
                  <a:latin typeface="微软雅黑" panose="020B0503020204020204" pitchFamily="34" charset="-122"/>
                  <a:ea typeface="微软雅黑" panose="020B0503020204020204" pitchFamily="34" charset="-122"/>
                </a:rPr>
                <a:t>为主的庞大存量虚拟化数据中心市场</a:t>
              </a:r>
              <a:endParaRPr lang="en-US" altLang="zh-CN" sz="1368" dirty="0">
                <a:solidFill>
                  <a:prstClr val="black"/>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693309" y="3267421"/>
            <a:ext cx="4343188" cy="1978478"/>
            <a:chOff x="4885319" y="3210741"/>
            <a:chExt cx="5411303" cy="2313759"/>
          </a:xfrm>
        </p:grpSpPr>
        <p:sp>
          <p:nvSpPr>
            <p:cNvPr id="14" name="矩形 13"/>
            <p:cNvSpPr/>
            <p:nvPr/>
          </p:nvSpPr>
          <p:spPr>
            <a:xfrm>
              <a:off x="4885319" y="3210741"/>
              <a:ext cx="5411303" cy="7238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39" b="1" dirty="0">
                  <a:solidFill>
                    <a:prstClr val="white"/>
                  </a:solidFill>
                  <a:latin typeface="微软雅黑" pitchFamily="34" charset="-122"/>
                  <a:ea typeface="微软雅黑" pitchFamily="34" charset="-122"/>
                  <a:cs typeface="Arial" pitchFamily="34" charset="0"/>
                  <a:sym typeface="Arial" pitchFamily="34" charset="0"/>
                </a:rPr>
                <a:t>4.</a:t>
              </a:r>
              <a:r>
                <a:rPr lang="zh-CN" altLang="en-US" sz="1539" b="1" dirty="0">
                  <a:solidFill>
                    <a:prstClr val="white"/>
                  </a:solidFill>
                  <a:latin typeface="微软雅黑" pitchFamily="34" charset="-122"/>
                  <a:ea typeface="微软雅黑" pitchFamily="34" charset="-122"/>
                  <a:cs typeface="Arial" pitchFamily="34" charset="0"/>
                  <a:sym typeface="Arial" pitchFamily="34" charset="0"/>
                </a:rPr>
                <a:t>保持开放，着眼未来</a:t>
              </a:r>
            </a:p>
          </p:txBody>
        </p:sp>
        <p:sp>
          <p:nvSpPr>
            <p:cNvPr id="15" name="矩形 14"/>
            <p:cNvSpPr/>
            <p:nvPr/>
          </p:nvSpPr>
          <p:spPr>
            <a:xfrm>
              <a:off x="4885319" y="3762072"/>
              <a:ext cx="5411299" cy="176242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云安全管理平台，以</a:t>
              </a:r>
              <a:r>
                <a:rPr lang="en-US" altLang="zh-CN" sz="1368" dirty="0">
                  <a:solidFill>
                    <a:prstClr val="black"/>
                  </a:solidFill>
                  <a:latin typeface="微软雅黑" panose="020B0503020204020204" pitchFamily="34" charset="-122"/>
                  <a:ea typeface="微软雅黑" panose="020B0503020204020204" pitchFamily="34" charset="-122"/>
                </a:rPr>
                <a:t>SOA</a:t>
              </a:r>
              <a:r>
                <a:rPr lang="zh-CN" altLang="en-US" sz="1368" dirty="0">
                  <a:solidFill>
                    <a:prstClr val="black"/>
                  </a:solidFill>
                  <a:latin typeface="微软雅黑" panose="020B0503020204020204" pitchFamily="34" charset="-122"/>
                  <a:ea typeface="微软雅黑" panose="020B0503020204020204" pitchFamily="34" charset="-122"/>
                </a:rPr>
                <a:t>的模块化开发思想为基础，可方便的引入安全领域的新兴发展防护、检测、可视化技术</a:t>
              </a:r>
              <a:endParaRPr lang="en-US" altLang="zh-CN" sz="1368" dirty="0">
                <a:solidFill>
                  <a:prstClr val="black"/>
                </a:solidFill>
                <a:latin typeface="微软雅黑" panose="020B0503020204020204" pitchFamily="34" charset="-122"/>
                <a:ea typeface="微软雅黑" panose="020B0503020204020204" pitchFamily="34" charset="-122"/>
              </a:endParaRPr>
            </a:p>
            <a:p>
              <a:pPr marL="244338" indent="-244338">
                <a:buFont typeface="Arial" panose="020B0604020202020204" pitchFamily="34" charset="0"/>
                <a:buChar char="•"/>
              </a:pPr>
              <a:r>
                <a:rPr lang="zh-CN" altLang="en-US" sz="1368" dirty="0">
                  <a:solidFill>
                    <a:prstClr val="black"/>
                  </a:solidFill>
                  <a:latin typeface="微软雅黑" panose="020B0503020204020204" pitchFamily="34" charset="-122"/>
                  <a:ea typeface="微软雅黑" panose="020B0503020204020204" pitchFamily="34" charset="-122"/>
                </a:rPr>
                <a:t>以云内态势感知为起点，以数据驱动安全为发展方向，发展以威胁情报的收集、分析、展现为主的大数据安全</a:t>
              </a:r>
              <a:endParaRPr lang="en-US" altLang="zh-CN" sz="1368"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898568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平台服务建设</a:t>
            </a:r>
            <a:endParaRPr lang="zh-CN" altLang="en-US" dirty="0"/>
          </a:p>
        </p:txBody>
      </p:sp>
      <p:sp>
        <p:nvSpPr>
          <p:cNvPr id="4" name="矩形 3"/>
          <p:cNvSpPr/>
          <p:nvPr/>
        </p:nvSpPr>
        <p:spPr>
          <a:xfrm>
            <a:off x="6860151" y="1361270"/>
            <a:ext cx="2099416" cy="3416320"/>
          </a:xfrm>
          <a:prstGeom prst="rect">
            <a:avLst/>
          </a:prstGeom>
        </p:spPr>
        <p:txBody>
          <a:bodyPr wrap="square">
            <a:spAutoFit/>
          </a:bodyPr>
          <a:lstStyle/>
          <a:p>
            <a:pPr>
              <a:lnSpc>
                <a:spcPct val="150000"/>
              </a:lnSpc>
            </a:pPr>
            <a:r>
              <a:rPr lang="zh-CN" altLang="zh-CN" sz="1600" b="1" dirty="0" smtClean="0">
                <a:solidFill>
                  <a:schemeClr val="tx2"/>
                </a:solidFill>
                <a:latin typeface="微软雅黑" pitchFamily="34" charset="-122"/>
                <a:ea typeface="微软雅黑" pitchFamily="34" charset="-122"/>
              </a:rPr>
              <a:t>通过</a:t>
            </a:r>
            <a:r>
              <a:rPr lang="zh-CN" altLang="zh-CN" sz="1600" b="1" dirty="0">
                <a:solidFill>
                  <a:srgbClr val="C00000"/>
                </a:solidFill>
                <a:latin typeface="微软雅黑" pitchFamily="34" charset="-122"/>
                <a:ea typeface="微软雅黑" pitchFamily="34" charset="-122"/>
              </a:rPr>
              <a:t>统一用户身份认证和单点登录</a:t>
            </a:r>
            <a:r>
              <a:rPr lang="zh-CN" altLang="zh-CN" sz="1600" b="1" dirty="0">
                <a:solidFill>
                  <a:schemeClr val="tx2"/>
                </a:solidFill>
                <a:latin typeface="微软雅黑" pitchFamily="34" charset="-122"/>
                <a:ea typeface="微软雅黑" pitchFamily="34" charset="-122"/>
              </a:rPr>
              <a:t>以及</a:t>
            </a:r>
            <a:r>
              <a:rPr lang="zh-CN" altLang="zh-CN" sz="1600" b="1" dirty="0">
                <a:solidFill>
                  <a:srgbClr val="C00000"/>
                </a:solidFill>
                <a:latin typeface="微软雅黑" pitchFamily="34" charset="-122"/>
                <a:ea typeface="微软雅黑" pitchFamily="34" charset="-122"/>
              </a:rPr>
              <a:t>业务协同和流程整合</a:t>
            </a:r>
            <a:r>
              <a:rPr lang="zh-CN" altLang="en-US" sz="1600" b="1" dirty="0" smtClean="0">
                <a:solidFill>
                  <a:schemeClr val="tx2"/>
                </a:solidFill>
                <a:latin typeface="微软雅黑" pitchFamily="34" charset="-122"/>
                <a:ea typeface="微软雅黑" pitchFamily="34" charset="-122"/>
              </a:rPr>
              <a:t>为</a:t>
            </a:r>
            <a:r>
              <a:rPr lang="zh-CN" altLang="en-US" sz="1600" b="1" dirty="0">
                <a:solidFill>
                  <a:schemeClr val="tx2"/>
                </a:solidFill>
                <a:latin typeface="微软雅黑" pitchFamily="34" charset="-122"/>
                <a:ea typeface="微软雅黑" pitchFamily="34" charset="-122"/>
              </a:rPr>
              <a:t>各级政府部门业务系统提供统一的业务应用运行环境、业务应用开发环境、业务应用支撑环境、业务应用集成融合支撑。</a:t>
            </a:r>
          </a:p>
        </p:txBody>
      </p:sp>
      <p:grpSp>
        <p:nvGrpSpPr>
          <p:cNvPr id="7" name="组合 6"/>
          <p:cNvGrpSpPr/>
          <p:nvPr/>
        </p:nvGrpSpPr>
        <p:grpSpPr>
          <a:xfrm>
            <a:off x="395536" y="789584"/>
            <a:ext cx="6181124" cy="4967850"/>
            <a:chOff x="1903220" y="635986"/>
            <a:chExt cx="5931696" cy="4357291"/>
          </a:xfrm>
        </p:grpSpPr>
        <p:grpSp>
          <p:nvGrpSpPr>
            <p:cNvPr id="8" name="组合 7"/>
            <p:cNvGrpSpPr/>
            <p:nvPr/>
          </p:nvGrpSpPr>
          <p:grpSpPr>
            <a:xfrm>
              <a:off x="1903220" y="635986"/>
              <a:ext cx="5907571" cy="833977"/>
              <a:chOff x="2939939" y="874736"/>
              <a:chExt cx="5907571" cy="1306855"/>
            </a:xfrm>
          </p:grpSpPr>
          <p:sp>
            <p:nvSpPr>
              <p:cNvPr id="56" name="上箭头 55"/>
              <p:cNvSpPr/>
              <p:nvPr/>
            </p:nvSpPr>
            <p:spPr>
              <a:xfrm>
                <a:off x="4311007" y="2040083"/>
                <a:ext cx="227158" cy="141508"/>
              </a:xfrm>
              <a:prstGeom prst="upArrow">
                <a:avLst/>
              </a:prstGeom>
              <a:solidFill>
                <a:srgbClr val="418AB3">
                  <a:lumMod val="60000"/>
                  <a:lumOff val="40000"/>
                </a:srgbClr>
              </a:solidFill>
              <a:ln w="12700" cap="flat" cmpd="sng" algn="ctr">
                <a:noFill/>
                <a:prstDash val="solid"/>
                <a:miter lim="800000"/>
              </a:ln>
              <a:effectLst/>
            </p:spPr>
            <p:txBody>
              <a:bodyPr rtlCol="0" anchor="ctr"/>
              <a:lstStyle/>
              <a:p>
                <a:pPr algn="ctr">
                  <a:defRPr/>
                </a:pPr>
                <a:endParaRPr lang="zh-CN" altLang="en-US" sz="1050" kern="0" smtClean="0">
                  <a:solidFill>
                    <a:srgbClr val="FFFFFF"/>
                  </a:solidFill>
                  <a:latin typeface="微软雅黑" panose="020B0503020204020204" pitchFamily="34" charset="-122"/>
                  <a:ea typeface="微软雅黑" panose="020B0503020204020204" pitchFamily="34" charset="-122"/>
                </a:endParaRPr>
              </a:p>
            </p:txBody>
          </p:sp>
          <p:sp>
            <p:nvSpPr>
              <p:cNvPr id="57" name="上箭头 56"/>
              <p:cNvSpPr/>
              <p:nvPr/>
            </p:nvSpPr>
            <p:spPr>
              <a:xfrm>
                <a:off x="6759279" y="2040083"/>
                <a:ext cx="227158" cy="141508"/>
              </a:xfrm>
              <a:prstGeom prst="upArrow">
                <a:avLst/>
              </a:prstGeom>
              <a:solidFill>
                <a:srgbClr val="418AB3">
                  <a:lumMod val="60000"/>
                  <a:lumOff val="40000"/>
                </a:srgbClr>
              </a:solidFill>
              <a:ln w="12700" cap="flat" cmpd="sng" algn="ctr">
                <a:noFill/>
                <a:prstDash val="solid"/>
                <a:miter lim="800000"/>
              </a:ln>
              <a:effectLst/>
            </p:spPr>
            <p:txBody>
              <a:bodyPr rtlCol="0" anchor="ctr"/>
              <a:lstStyle/>
              <a:p>
                <a:pPr algn="ctr">
                  <a:defRPr/>
                </a:pPr>
                <a:endParaRPr lang="zh-CN" altLang="en-US" sz="1050" kern="0" smtClean="0">
                  <a:solidFill>
                    <a:srgbClr val="FFFFFF"/>
                  </a:solidFill>
                  <a:latin typeface="微软雅黑" panose="020B0503020204020204" pitchFamily="34" charset="-122"/>
                  <a:ea typeface="微软雅黑" panose="020B0503020204020204" pitchFamily="34" charset="-122"/>
                </a:endParaRPr>
              </a:p>
            </p:txBody>
          </p:sp>
          <p:sp>
            <p:nvSpPr>
              <p:cNvPr id="58" name="圆角矩形 57"/>
              <p:cNvSpPr/>
              <p:nvPr/>
            </p:nvSpPr>
            <p:spPr bwMode="auto">
              <a:xfrm>
                <a:off x="2939939" y="874736"/>
                <a:ext cx="5907571" cy="1139957"/>
              </a:xfrm>
              <a:prstGeom prst="roundRect">
                <a:avLst/>
              </a:prstGeom>
              <a:gradFill rotWithShape="1">
                <a:gsLst>
                  <a:gs pos="0">
                    <a:srgbClr val="73899F">
                      <a:tint val="50000"/>
                      <a:satMod val="300000"/>
                    </a:srgbClr>
                  </a:gs>
                  <a:gs pos="35000">
                    <a:srgbClr val="73899F">
                      <a:tint val="37000"/>
                      <a:satMod val="300000"/>
                    </a:srgbClr>
                  </a:gs>
                  <a:gs pos="100000">
                    <a:srgbClr val="73899F">
                      <a:tint val="15000"/>
                      <a:satMod val="350000"/>
                    </a:srgbClr>
                  </a:gs>
                </a:gsLst>
                <a:lin ang="16200000" scaled="1"/>
              </a:gradFill>
              <a:ln w="9525" cap="flat" cmpd="sng" algn="ctr">
                <a:solidFill>
                  <a:srgbClr val="73899F">
                    <a:shade val="95000"/>
                    <a:satMod val="105000"/>
                  </a:srgbClr>
                </a:solidFill>
                <a:prstDash val="solid"/>
                <a:headEnd type="none" w="med" len="med"/>
                <a:tailEnd type="none" w="med" len="med"/>
              </a:ln>
              <a:effectLst>
                <a:outerShdw blurRad="40000" dist="20000" dir="5400000" rotWithShape="0">
                  <a:srgbClr val="000000">
                    <a:alpha val="38000"/>
                  </a:srgbClr>
                </a:outerShdw>
              </a:effectLst>
              <a:extLst/>
            </p:spPr>
            <p:txBody>
              <a:bodyPr vert="horz" wrap="square" lIns="92075" tIns="0" rIns="92075" bIns="0" numCol="1" rtlCol="0" anchor="t" anchorCtr="0" compatLnSpc="1">
                <a:prstTxWarp prst="textNoShape">
                  <a:avLst/>
                </a:prstTxWarp>
                <a:noAutofit/>
              </a:bodyPr>
              <a:lstStyle/>
              <a:p>
                <a:pPr marL="0" marR="0" lvl="0" indent="0" algn="ctr" defTabSz="914400" eaLnBrk="0" fontAlgn="base" latinLnBrk="0" hangingPunct="0">
                  <a:lnSpc>
                    <a:spcPct val="125000"/>
                  </a:lnSpc>
                  <a:spcBef>
                    <a:spcPct val="50000"/>
                  </a:spcBef>
                  <a:spcAft>
                    <a:spcPct val="0"/>
                  </a:spcAft>
                  <a:buClr>
                    <a:srgbClr val="FF0000"/>
                  </a:buClr>
                  <a:buSzTx/>
                  <a:buFontTx/>
                  <a:buNone/>
                  <a:tabLst/>
                  <a:defRPr/>
                </a:pPr>
                <a:r>
                  <a:rPr lang="zh-CN" altLang="en-US" sz="1200" b="1" kern="0" dirty="0">
                    <a:solidFill>
                      <a:srgbClr val="203C96"/>
                    </a:solidFill>
                    <a:latin typeface="微软雅黑" panose="020B0503020204020204" pitchFamily="34" charset="-122"/>
                    <a:ea typeface="微软雅黑" panose="020B0503020204020204" pitchFamily="34" charset="-122"/>
                  </a:rPr>
                  <a:t>业务应用搭建与配置</a:t>
                </a:r>
              </a:p>
            </p:txBody>
          </p:sp>
          <p:sp>
            <p:nvSpPr>
              <p:cNvPr id="59" name="矩形 58"/>
              <p:cNvSpPr/>
              <p:nvPr/>
            </p:nvSpPr>
            <p:spPr bwMode="auto">
              <a:xfrm>
                <a:off x="3086871" y="1424008"/>
                <a:ext cx="2401134" cy="341498"/>
              </a:xfrm>
              <a:prstGeom prst="rect">
                <a:avLst/>
              </a:prstGeom>
              <a:gradFill rotWithShape="1">
                <a:gsLst>
                  <a:gs pos="0">
                    <a:srgbClr val="008AE7">
                      <a:shade val="51000"/>
                      <a:satMod val="130000"/>
                    </a:srgbClr>
                  </a:gs>
                  <a:gs pos="80000">
                    <a:srgbClr val="008AE7">
                      <a:shade val="93000"/>
                      <a:satMod val="130000"/>
                    </a:srgbClr>
                  </a:gs>
                  <a:gs pos="100000">
                    <a:srgbClr val="008AE7">
                      <a:shade val="94000"/>
                      <a:satMod val="135000"/>
                    </a:srgbClr>
                  </a:gs>
                </a:gsLst>
                <a:lin ang="16200000" scaled="0"/>
              </a:gradFill>
              <a:ln w="9525" cap="flat" cmpd="sng" algn="ctr">
                <a:solidFill>
                  <a:srgbClr val="008AE7">
                    <a:shade val="95000"/>
                    <a:satMod val="105000"/>
                  </a:srgbClr>
                </a:solidFill>
                <a:prstDash val="solid"/>
                <a:headEnd type="none" w="med" len="med"/>
                <a:tailEnd type="none" w="med" len="med"/>
              </a:ln>
              <a:effectLst>
                <a:outerShdw blurRad="40000" dist="23000" dir="5400000" rotWithShape="0">
                  <a:srgbClr val="000000">
                    <a:alpha val="35000"/>
                  </a:srgbClr>
                </a:outerShdw>
              </a:effectLst>
              <a:extLst/>
            </p:spPr>
            <p:txBody>
              <a:bodyPr vert="horz" wrap="square" lIns="92075" tIns="0" rIns="92075" bIns="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
                    <a:srgbClr val="FF0000"/>
                  </a:buClr>
                  <a:buSzTx/>
                  <a:buFontTx/>
                  <a:buNone/>
                  <a:tabLst/>
                  <a:defRPr/>
                </a:pPr>
                <a:r>
                  <a:rPr kumimoji="0" lang="zh-CN" altLang="en-US" sz="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应用模板</a:t>
                </a:r>
                <a:r>
                  <a:rPr kumimoji="0" lang="en-US" altLang="zh-CN" sz="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可视化开发</a:t>
                </a:r>
              </a:p>
            </p:txBody>
          </p:sp>
          <p:sp>
            <p:nvSpPr>
              <p:cNvPr id="60" name="加号 59"/>
              <p:cNvSpPr/>
              <p:nvPr/>
            </p:nvSpPr>
            <p:spPr bwMode="auto">
              <a:xfrm>
                <a:off x="5717382" y="1516641"/>
                <a:ext cx="205172" cy="178939"/>
              </a:xfrm>
              <a:prstGeom prst="mathPlus">
                <a:avLst/>
              </a:prstGeom>
              <a:solidFill>
                <a:srgbClr val="73899F">
                  <a:lumMod val="50000"/>
                </a:srgbClr>
              </a:solidFill>
              <a:ln w="28575" cap="flat" cmpd="sng" algn="ctr">
                <a:solidFill>
                  <a:srgbClr val="73899F">
                    <a:lumMod val="50000"/>
                  </a:srgbClr>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lvl="0" indent="0" algn="ctr" defTabSz="914400" eaLnBrk="0" fontAlgn="base" latinLnBrk="0" hangingPunct="0">
                  <a:lnSpc>
                    <a:spcPct val="125000"/>
                  </a:lnSpc>
                  <a:spcBef>
                    <a:spcPct val="50000"/>
                  </a:spcBef>
                  <a:spcAft>
                    <a:spcPct val="0"/>
                  </a:spcAft>
                  <a:buClr>
                    <a:srgbClr val="FF0000"/>
                  </a:buClr>
                  <a:buSzTx/>
                  <a:buFont typeface="Arial" charset="0"/>
                  <a:buChar char="•"/>
                  <a:tabLst/>
                  <a:defRPr/>
                </a:pPr>
                <a:endParaRPr kumimoji="0" lang="zh-CN" altLang="en-US" sz="1400" b="0" i="0" u="none" strike="noStrike" kern="0" cap="none" spc="0" normalizeH="0" baseline="0" noProof="0" smtClean="0">
                  <a:ln>
                    <a:noFill/>
                  </a:ln>
                  <a:solidFill>
                    <a:srgbClr val="203C96"/>
                  </a:solidFill>
                  <a:effectLst/>
                  <a:uLnTx/>
                  <a:uFillTx/>
                  <a:latin typeface="Arial" charset="0"/>
                  <a:ea typeface="黑体" pitchFamily="2" charset="-122"/>
                </a:endParaRPr>
              </a:p>
            </p:txBody>
          </p:sp>
          <p:grpSp>
            <p:nvGrpSpPr>
              <p:cNvPr id="61" name="组合 60"/>
              <p:cNvGrpSpPr/>
              <p:nvPr/>
            </p:nvGrpSpPr>
            <p:grpSpPr>
              <a:xfrm>
                <a:off x="6327231" y="1317495"/>
                <a:ext cx="535190" cy="609675"/>
                <a:chOff x="5911423" y="2096657"/>
                <a:chExt cx="535190" cy="609675"/>
              </a:xfrm>
            </p:grpSpPr>
            <p:pic>
              <p:nvPicPr>
                <p:cNvPr id="69" name="图片 68"/>
                <p:cNvPicPr>
                  <a:picLocks noChangeAspect="1"/>
                </p:cNvPicPr>
                <p:nvPr/>
              </p:nvPicPr>
              <p:blipFill>
                <a:blip r:embed="rId3"/>
                <a:stretch>
                  <a:fillRect/>
                </a:stretch>
              </p:blipFill>
              <p:spPr>
                <a:xfrm>
                  <a:off x="6046613" y="2096657"/>
                  <a:ext cx="400000" cy="419048"/>
                </a:xfrm>
                <a:prstGeom prst="rect">
                  <a:avLst/>
                </a:prstGeom>
              </p:spPr>
            </p:pic>
            <p:sp>
              <p:nvSpPr>
                <p:cNvPr id="70" name="文本框 69"/>
                <p:cNvSpPr txBox="1"/>
                <p:nvPr/>
              </p:nvSpPr>
              <p:spPr>
                <a:xfrm>
                  <a:off x="5911423" y="2431371"/>
                  <a:ext cx="521798" cy="274961"/>
                </a:xfrm>
                <a:prstGeom prst="rect">
                  <a:avLst/>
                </a:prstGeom>
                <a:noFill/>
              </p:spPr>
              <p:txBody>
                <a:bodyPr wrap="none" rtlCol="0">
                  <a:spAutoFit/>
                </a:bodyPr>
                <a:lstStyle/>
                <a:p>
                  <a:r>
                    <a:rPr lang="zh-CN" altLang="en-US" sz="700" dirty="0" smtClean="0">
                      <a:solidFill>
                        <a:srgbClr val="000000">
                          <a:lumMod val="95000"/>
                          <a:lumOff val="5000"/>
                        </a:srgbClr>
                      </a:solidFill>
                      <a:latin typeface="微软雅黑" panose="020B0503020204020204" pitchFamily="34" charset="-122"/>
                      <a:ea typeface="微软雅黑" panose="020B0503020204020204" pitchFamily="34" charset="-122"/>
                    </a:rPr>
                    <a:t>数据配置</a:t>
                  </a:r>
                </a:p>
              </p:txBody>
            </p:sp>
          </p:grpSp>
          <p:grpSp>
            <p:nvGrpSpPr>
              <p:cNvPr id="62" name="组合 61"/>
              <p:cNvGrpSpPr/>
              <p:nvPr/>
            </p:nvGrpSpPr>
            <p:grpSpPr>
              <a:xfrm>
                <a:off x="7053138" y="1325808"/>
                <a:ext cx="552384" cy="609620"/>
                <a:chOff x="6536784" y="2130109"/>
                <a:chExt cx="552384" cy="609620"/>
              </a:xfrm>
            </p:grpSpPr>
            <p:pic>
              <p:nvPicPr>
                <p:cNvPr id="67" name="图片 6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2549" y="2130109"/>
                  <a:ext cx="456619" cy="341498"/>
                </a:xfrm>
                <a:prstGeom prst="rect">
                  <a:avLst/>
                </a:prstGeom>
              </p:spPr>
            </p:pic>
            <p:sp>
              <p:nvSpPr>
                <p:cNvPr id="68" name="文本框 67"/>
                <p:cNvSpPr txBox="1"/>
                <p:nvPr/>
              </p:nvSpPr>
              <p:spPr>
                <a:xfrm>
                  <a:off x="6536784" y="2464768"/>
                  <a:ext cx="521797" cy="274961"/>
                </a:xfrm>
                <a:prstGeom prst="rect">
                  <a:avLst/>
                </a:prstGeom>
                <a:noFill/>
              </p:spPr>
              <p:txBody>
                <a:bodyPr wrap="none" rtlCol="0">
                  <a:spAutoFit/>
                </a:bodyPr>
                <a:lstStyle/>
                <a:p>
                  <a:r>
                    <a:rPr lang="zh-CN" altLang="en-US" sz="700" dirty="0" smtClean="0">
                      <a:solidFill>
                        <a:srgbClr val="000000">
                          <a:lumMod val="95000"/>
                          <a:lumOff val="5000"/>
                        </a:srgbClr>
                      </a:solidFill>
                      <a:latin typeface="微软雅黑" panose="020B0503020204020204" pitchFamily="34" charset="-122"/>
                      <a:ea typeface="微软雅黑" panose="020B0503020204020204" pitchFamily="34" charset="-122"/>
                    </a:rPr>
                    <a:t>流程配置</a:t>
                  </a:r>
                </a:p>
              </p:txBody>
            </p:sp>
          </p:grpSp>
          <p:grpSp>
            <p:nvGrpSpPr>
              <p:cNvPr id="63" name="组合 62"/>
              <p:cNvGrpSpPr/>
              <p:nvPr/>
            </p:nvGrpSpPr>
            <p:grpSpPr>
              <a:xfrm>
                <a:off x="7856639" y="1334121"/>
                <a:ext cx="521798" cy="601306"/>
                <a:chOff x="7439484" y="2096657"/>
                <a:chExt cx="448596" cy="601306"/>
              </a:xfrm>
            </p:grpSpPr>
            <p:pic>
              <p:nvPicPr>
                <p:cNvPr id="65" name="图片 64"/>
                <p:cNvPicPr>
                  <a:picLocks noChangeAspect="1"/>
                </p:cNvPicPr>
                <p:nvPr/>
              </p:nvPicPr>
              <p:blipFill>
                <a:blip r:embed="rId5"/>
                <a:stretch>
                  <a:fillRect/>
                </a:stretch>
              </p:blipFill>
              <p:spPr>
                <a:xfrm>
                  <a:off x="7439484" y="2096657"/>
                  <a:ext cx="417594" cy="382795"/>
                </a:xfrm>
                <a:prstGeom prst="rect">
                  <a:avLst/>
                </a:prstGeom>
              </p:spPr>
            </p:pic>
            <p:sp>
              <p:nvSpPr>
                <p:cNvPr id="66" name="文本框 65"/>
                <p:cNvSpPr txBox="1"/>
                <p:nvPr/>
              </p:nvSpPr>
              <p:spPr>
                <a:xfrm>
                  <a:off x="7439484" y="2423002"/>
                  <a:ext cx="448596" cy="274961"/>
                </a:xfrm>
                <a:prstGeom prst="rect">
                  <a:avLst/>
                </a:prstGeom>
                <a:noFill/>
              </p:spPr>
              <p:txBody>
                <a:bodyPr wrap="none" rtlCol="0">
                  <a:spAutoFit/>
                </a:bodyPr>
                <a:lstStyle/>
                <a:p>
                  <a:r>
                    <a:rPr lang="zh-CN" altLang="en-US" sz="700" dirty="0" smtClean="0">
                      <a:solidFill>
                        <a:srgbClr val="000000">
                          <a:lumMod val="95000"/>
                          <a:lumOff val="5000"/>
                        </a:srgbClr>
                      </a:solidFill>
                      <a:latin typeface="微软雅黑" panose="020B0503020204020204" pitchFamily="34" charset="-122"/>
                      <a:ea typeface="微软雅黑" panose="020B0503020204020204" pitchFamily="34" charset="-122"/>
                    </a:rPr>
                    <a:t>功能选择</a:t>
                  </a:r>
                </a:p>
              </p:txBody>
            </p:sp>
          </p:grpSp>
          <p:sp>
            <p:nvSpPr>
              <p:cNvPr id="64" name="矩形 63"/>
              <p:cNvSpPr/>
              <p:nvPr/>
            </p:nvSpPr>
            <p:spPr bwMode="auto">
              <a:xfrm>
                <a:off x="6225996" y="1317495"/>
                <a:ext cx="2261475" cy="571281"/>
              </a:xfrm>
              <a:prstGeom prst="rect">
                <a:avLst/>
              </a:prstGeom>
              <a:noFill/>
              <a:ln w="28575" cap="flat" cmpd="sng" algn="ctr">
                <a:solidFill>
                  <a:srgbClr val="FFFFFF"/>
                </a:solidFill>
                <a:prstDash val="solid"/>
                <a:round/>
                <a:headEnd type="none" w="med" len="med"/>
                <a:tailEnd type="none" w="med" len="med"/>
              </a:ln>
              <a:effectLst/>
              <a:extLst/>
            </p:spPr>
            <p:txBody>
              <a:bodyPr vert="horz" wrap="square" lIns="92075" tIns="0" rIns="92075" bIns="0" numCol="1" rtlCol="0" anchor="t" anchorCtr="0" compatLnSpc="1">
                <a:prstTxWarp prst="textNoShape">
                  <a:avLst/>
                </a:prstTxWarp>
                <a:noAutofit/>
              </a:bodyPr>
              <a:lstStyle/>
              <a:p>
                <a:pPr marL="0" marR="0" lvl="0" indent="0" algn="ctr" defTabSz="914400" eaLnBrk="0" fontAlgn="base" latinLnBrk="0" hangingPunct="0">
                  <a:lnSpc>
                    <a:spcPct val="125000"/>
                  </a:lnSpc>
                  <a:spcBef>
                    <a:spcPct val="50000"/>
                  </a:spcBef>
                  <a:spcAft>
                    <a:spcPct val="0"/>
                  </a:spcAft>
                  <a:buClr>
                    <a:srgbClr val="FF0000"/>
                  </a:buClr>
                  <a:buSzTx/>
                  <a:buFont typeface="Arial" charset="0"/>
                  <a:buChar char="•"/>
                  <a:tabLst/>
                  <a:defRPr/>
                </a:pPr>
                <a:endParaRPr kumimoji="0" lang="zh-CN" altLang="en-US" sz="1400" b="0" i="0" u="none" strike="noStrike" kern="0" cap="none" spc="0" normalizeH="0" baseline="0" noProof="0" smtClean="0">
                  <a:ln>
                    <a:noFill/>
                  </a:ln>
                  <a:solidFill>
                    <a:srgbClr val="203C96"/>
                  </a:solidFill>
                  <a:effectLst/>
                  <a:uLnTx/>
                  <a:uFillTx/>
                  <a:latin typeface="Arial" charset="0"/>
                  <a:ea typeface="黑体" pitchFamily="2" charset="-122"/>
                </a:endParaRPr>
              </a:p>
            </p:txBody>
          </p:sp>
        </p:grpSp>
        <p:sp>
          <p:nvSpPr>
            <p:cNvPr id="9" name="圆角矩形 8"/>
            <p:cNvSpPr/>
            <p:nvPr/>
          </p:nvSpPr>
          <p:spPr bwMode="auto">
            <a:xfrm>
              <a:off x="1903221" y="4129181"/>
              <a:ext cx="5931695" cy="864096"/>
            </a:xfrm>
            <a:prstGeom prst="roundRect">
              <a:avLst/>
            </a:prstGeom>
            <a:gradFill rotWithShape="1">
              <a:gsLst>
                <a:gs pos="0">
                  <a:srgbClr val="73899F">
                    <a:tint val="50000"/>
                    <a:satMod val="300000"/>
                  </a:srgbClr>
                </a:gs>
                <a:gs pos="35000">
                  <a:srgbClr val="73899F">
                    <a:tint val="37000"/>
                    <a:satMod val="300000"/>
                  </a:srgbClr>
                </a:gs>
                <a:gs pos="100000">
                  <a:srgbClr val="73899F">
                    <a:tint val="15000"/>
                    <a:satMod val="350000"/>
                  </a:srgbClr>
                </a:gs>
              </a:gsLst>
              <a:lin ang="16200000" scaled="1"/>
            </a:gradFill>
            <a:ln w="9525" cap="flat" cmpd="sng" algn="ctr">
              <a:solidFill>
                <a:srgbClr val="73899F">
                  <a:shade val="95000"/>
                  <a:satMod val="105000"/>
                </a:srgbClr>
              </a:solidFill>
              <a:prstDash val="solid"/>
              <a:headEnd type="none" w="med" len="med"/>
              <a:tailEnd type="none" w="med" len="med"/>
            </a:ln>
            <a:effectLst>
              <a:outerShdw blurRad="40000" dist="20000" dir="5400000" rotWithShape="0">
                <a:srgbClr val="000000">
                  <a:alpha val="38000"/>
                </a:srgbClr>
              </a:outerShdw>
            </a:effectLst>
            <a:extLst/>
          </p:spPr>
          <p:txBody>
            <a:bodyPr vert="horz" wrap="square" lIns="92075" tIns="0" rIns="92075" bIns="0" numCol="1" rtlCol="0" anchor="t" anchorCtr="0" compatLnSpc="1">
              <a:prstTxWarp prst="textNoShape">
                <a:avLst/>
              </a:prstTxWarp>
              <a:noAutofit/>
            </a:bodyPr>
            <a:lstStyle/>
            <a:p>
              <a:pPr algn="ctr" defTabSz="914400" eaLnBrk="0" fontAlgn="base" hangingPunct="0">
                <a:lnSpc>
                  <a:spcPct val="125000"/>
                </a:lnSpc>
                <a:spcBef>
                  <a:spcPct val="50000"/>
                </a:spcBef>
                <a:spcAft>
                  <a:spcPct val="0"/>
                </a:spcAft>
                <a:buClr>
                  <a:srgbClr val="FF0000"/>
                </a:buClr>
              </a:pPr>
              <a:r>
                <a:rPr lang="zh-CN" altLang="en-US" sz="1200" b="1" kern="0" dirty="0" smtClean="0">
                  <a:solidFill>
                    <a:srgbClr val="203C96"/>
                  </a:solidFill>
                  <a:latin typeface="微软雅黑" panose="020B0503020204020204" pitchFamily="34" charset="-122"/>
                  <a:ea typeface="微软雅黑" panose="020B0503020204020204" pitchFamily="34" charset="-122"/>
                </a:rPr>
                <a:t>基础服务</a:t>
              </a:r>
              <a:endParaRPr lang="zh-CN" altLang="en-US" sz="1200" b="1" kern="0" dirty="0">
                <a:solidFill>
                  <a:srgbClr val="203C96"/>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006752" y="4452393"/>
              <a:ext cx="5724634" cy="456832"/>
              <a:chOff x="2167038" y="4921769"/>
              <a:chExt cx="9909042" cy="716698"/>
            </a:xfrm>
          </p:grpSpPr>
          <p:sp>
            <p:nvSpPr>
              <p:cNvPr id="47" name="AutoShape 94"/>
              <p:cNvSpPr>
                <a:spLocks noChangeArrowheads="1"/>
              </p:cNvSpPr>
              <p:nvPr/>
            </p:nvSpPr>
            <p:spPr bwMode="auto">
              <a:xfrm>
                <a:off x="2167038" y="4921769"/>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a:solidFill>
                      <a:schemeClr val="tx2"/>
                    </a:solidFill>
                    <a:latin typeface="微软雅黑" panose="020B0503020204020204" pitchFamily="34" charset="-122"/>
                    <a:ea typeface="微软雅黑" panose="020B0503020204020204" pitchFamily="34" charset="-122"/>
                    <a:cs typeface="Times New Roman" pitchFamily="18" charset="0"/>
                  </a:rPr>
                  <a:t>扩展机制</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48" name="AutoShape 93"/>
              <p:cNvSpPr>
                <a:spLocks noChangeArrowheads="1"/>
              </p:cNvSpPr>
              <p:nvPr/>
            </p:nvSpPr>
            <p:spPr bwMode="auto">
              <a:xfrm>
                <a:off x="4663906" y="4933533"/>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a:solidFill>
                      <a:schemeClr val="tx2"/>
                    </a:solidFill>
                    <a:latin typeface="微软雅黑" panose="020B0503020204020204" pitchFamily="34" charset="-122"/>
                    <a:ea typeface="微软雅黑" panose="020B0503020204020204" pitchFamily="34" charset="-122"/>
                    <a:cs typeface="Times New Roman" pitchFamily="18" charset="0"/>
                  </a:rPr>
                  <a:t>超时机制</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49" name="AutoShape 92"/>
              <p:cNvSpPr>
                <a:spLocks noChangeArrowheads="1"/>
              </p:cNvSpPr>
              <p:nvPr/>
            </p:nvSpPr>
            <p:spPr bwMode="auto">
              <a:xfrm>
                <a:off x="7160774" y="4924817"/>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a:solidFill>
                      <a:schemeClr val="tx2"/>
                    </a:solidFill>
                    <a:latin typeface="微软雅黑" panose="020B0503020204020204" pitchFamily="34" charset="-122"/>
                    <a:ea typeface="微软雅黑" panose="020B0503020204020204" pitchFamily="34" charset="-122"/>
                    <a:cs typeface="Times New Roman" pitchFamily="18" charset="0"/>
                  </a:rPr>
                  <a:t>重试机制</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50" name="AutoShape 91"/>
              <p:cNvSpPr>
                <a:spLocks noChangeArrowheads="1"/>
              </p:cNvSpPr>
              <p:nvPr/>
            </p:nvSpPr>
            <p:spPr bwMode="auto">
              <a:xfrm>
                <a:off x="9657642" y="4933532"/>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a:solidFill>
                      <a:schemeClr val="tx2"/>
                    </a:solidFill>
                    <a:latin typeface="微软雅黑" panose="020B0503020204020204" pitchFamily="34" charset="-122"/>
                    <a:ea typeface="微软雅黑" panose="020B0503020204020204" pitchFamily="34" charset="-122"/>
                    <a:cs typeface="Times New Roman" pitchFamily="18" charset="0"/>
                  </a:rPr>
                  <a:t>热加载</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51" name="AutoShape 90"/>
              <p:cNvSpPr>
                <a:spLocks noChangeArrowheads="1"/>
              </p:cNvSpPr>
              <p:nvPr/>
            </p:nvSpPr>
            <p:spPr bwMode="auto">
              <a:xfrm>
                <a:off x="10906079" y="4933532"/>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a:solidFill>
                      <a:schemeClr val="tx2"/>
                    </a:solidFill>
                    <a:latin typeface="微软雅黑" panose="020B0503020204020204" pitchFamily="34" charset="-122"/>
                    <a:ea typeface="微软雅黑" panose="020B0503020204020204" pitchFamily="34" charset="-122"/>
                    <a:cs typeface="Times New Roman" pitchFamily="18" charset="0"/>
                  </a:rPr>
                  <a:t>异常处理</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52" name="AutoShape 89"/>
              <p:cNvSpPr>
                <a:spLocks noChangeArrowheads="1"/>
              </p:cNvSpPr>
              <p:nvPr/>
            </p:nvSpPr>
            <p:spPr bwMode="auto">
              <a:xfrm>
                <a:off x="3415472" y="4921769"/>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a:solidFill>
                      <a:schemeClr val="tx2"/>
                    </a:solidFill>
                    <a:latin typeface="微软雅黑" panose="020B0503020204020204" pitchFamily="34" charset="-122"/>
                    <a:ea typeface="微软雅黑" panose="020B0503020204020204" pitchFamily="34" charset="-122"/>
                    <a:cs typeface="Times New Roman" pitchFamily="18" charset="0"/>
                  </a:rPr>
                  <a:t>安全机制</a:t>
                </a:r>
                <a:endParaRPr lang="zh-CN" altLang="en-US" sz="70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53" name="AutoShape 88"/>
              <p:cNvSpPr>
                <a:spLocks noChangeArrowheads="1"/>
              </p:cNvSpPr>
              <p:nvPr/>
            </p:nvSpPr>
            <p:spPr bwMode="auto">
              <a:xfrm>
                <a:off x="5912340" y="4935084"/>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a:solidFill>
                      <a:schemeClr val="tx2"/>
                    </a:solidFill>
                    <a:latin typeface="微软雅黑" panose="020B0503020204020204" pitchFamily="34" charset="-122"/>
                    <a:ea typeface="微软雅黑" panose="020B0503020204020204" pitchFamily="34" charset="-122"/>
                    <a:cs typeface="Times New Roman" pitchFamily="18" charset="0"/>
                  </a:rPr>
                  <a:t>负载均衡</a:t>
                </a:r>
                <a:endParaRPr lang="zh-CN" altLang="en-US" sz="70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54" name="AutoShape 87"/>
              <p:cNvSpPr>
                <a:spLocks noChangeArrowheads="1"/>
              </p:cNvSpPr>
              <p:nvPr/>
            </p:nvSpPr>
            <p:spPr bwMode="auto">
              <a:xfrm>
                <a:off x="8409208" y="4924817"/>
                <a:ext cx="1170000" cy="317969"/>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a:solidFill>
                      <a:schemeClr val="tx2"/>
                    </a:solidFill>
                    <a:latin typeface="微软雅黑" panose="020B0503020204020204" pitchFamily="34" charset="-122"/>
                    <a:ea typeface="微软雅黑" panose="020B0503020204020204" pitchFamily="34" charset="-122"/>
                    <a:cs typeface="Times New Roman" pitchFamily="18" charset="0"/>
                  </a:rPr>
                  <a:t>分布式部署</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55" name="AutoShape 94"/>
              <p:cNvSpPr>
                <a:spLocks noChangeArrowheads="1"/>
              </p:cNvSpPr>
              <p:nvPr/>
            </p:nvSpPr>
            <p:spPr bwMode="auto">
              <a:xfrm>
                <a:off x="2167039" y="5332986"/>
                <a:ext cx="9909041" cy="305481"/>
              </a:xfrm>
              <a:prstGeom prst="roundRect">
                <a:avLst>
                  <a:gd name="adj" fmla="val 16667"/>
                </a:avLst>
              </a:prstGeom>
              <a:solidFill>
                <a:srgbClr val="FFFFFF"/>
              </a:solidFill>
              <a:ln w="12700">
                <a:noFill/>
                <a:round/>
                <a:headEnd/>
                <a:tailEnd/>
              </a:ln>
              <a:effectLst/>
            </p:spPr>
            <p:txBody>
              <a:bodyPr vert="horz" wrap="square" lIns="91440" tIns="45720" rIns="91440" bIns="45720" numCol="1" anchor="ctr" anchorCtr="0" compatLnSpc="1">
                <a:prstTxWarp prst="textNoShape">
                  <a:avLst/>
                </a:prstTxWarp>
              </a:bodyPr>
              <a:lstStyle/>
              <a:p>
                <a:pPr algn="ctr" fontAlgn="base">
                  <a:spcBef>
                    <a:spcPct val="0"/>
                  </a:spcBef>
                  <a:spcAft>
                    <a:spcPct val="0"/>
                  </a:spcAft>
                </a:pPr>
                <a:r>
                  <a:rPr lang="zh-CN" altLang="en-US" sz="900" dirty="0">
                    <a:solidFill>
                      <a:schemeClr val="tx2"/>
                    </a:solidFill>
                    <a:latin typeface="微软雅黑" panose="020B0503020204020204" pitchFamily="34" charset="-122"/>
                    <a:ea typeface="微软雅黑" panose="020B0503020204020204" pitchFamily="34" charset="-122"/>
                    <a:cs typeface="Times New Roman" pitchFamily="18" charset="0"/>
                  </a:rPr>
                  <a:t>平台服务系统基础框架</a:t>
                </a:r>
                <a:endParaRPr lang="zh-CN" altLang="en-US" sz="900" dirty="0">
                  <a:solidFill>
                    <a:schemeClr val="tx2"/>
                  </a:solidFill>
                  <a:latin typeface="微软雅黑" panose="020B0503020204020204" pitchFamily="34" charset="-122"/>
                  <a:ea typeface="微软雅黑" panose="020B0503020204020204" pitchFamily="34" charset="-122"/>
                  <a:cs typeface="宋体" pitchFamily="2" charset="-122"/>
                </a:endParaRPr>
              </a:p>
            </p:txBody>
          </p:sp>
        </p:grpSp>
        <p:sp>
          <p:nvSpPr>
            <p:cNvPr id="11" name="圆角矩形 10"/>
            <p:cNvSpPr/>
            <p:nvPr/>
          </p:nvSpPr>
          <p:spPr bwMode="auto">
            <a:xfrm>
              <a:off x="1903220" y="3532793"/>
              <a:ext cx="5931695" cy="536950"/>
            </a:xfrm>
            <a:prstGeom prst="roundRect">
              <a:avLst/>
            </a:prstGeom>
            <a:gradFill rotWithShape="1">
              <a:gsLst>
                <a:gs pos="0">
                  <a:srgbClr val="73899F">
                    <a:tint val="50000"/>
                    <a:satMod val="300000"/>
                  </a:srgbClr>
                </a:gs>
                <a:gs pos="35000">
                  <a:srgbClr val="73899F">
                    <a:tint val="37000"/>
                    <a:satMod val="300000"/>
                  </a:srgbClr>
                </a:gs>
                <a:gs pos="100000">
                  <a:srgbClr val="73899F">
                    <a:tint val="15000"/>
                    <a:satMod val="350000"/>
                  </a:srgbClr>
                </a:gs>
              </a:gsLst>
              <a:lin ang="16200000" scaled="1"/>
            </a:gradFill>
            <a:ln w="9525" cap="flat" cmpd="sng" algn="ctr">
              <a:solidFill>
                <a:srgbClr val="73899F">
                  <a:shade val="95000"/>
                  <a:satMod val="105000"/>
                </a:srgbClr>
              </a:solidFill>
              <a:prstDash val="solid"/>
              <a:headEnd type="none" w="med" len="med"/>
              <a:tailEnd type="none" w="med" len="med"/>
            </a:ln>
            <a:effectLst>
              <a:outerShdw blurRad="40000" dist="20000" dir="5400000" rotWithShape="0">
                <a:srgbClr val="000000">
                  <a:alpha val="38000"/>
                </a:srgbClr>
              </a:outerShdw>
            </a:effectLst>
            <a:extLst/>
          </p:spPr>
          <p:txBody>
            <a:bodyPr vert="horz" wrap="square" lIns="92075" tIns="0" rIns="92075" bIns="0" numCol="1" rtlCol="0" anchor="t" anchorCtr="0" compatLnSpc="1">
              <a:prstTxWarp prst="textNoShape">
                <a:avLst/>
              </a:prstTxWarp>
              <a:noAutofit/>
            </a:bodyPr>
            <a:lstStyle/>
            <a:p>
              <a:pPr algn="ctr" defTabSz="914400" eaLnBrk="0" fontAlgn="base" hangingPunct="0">
                <a:lnSpc>
                  <a:spcPct val="125000"/>
                </a:lnSpc>
                <a:spcBef>
                  <a:spcPct val="50000"/>
                </a:spcBef>
                <a:spcAft>
                  <a:spcPct val="0"/>
                </a:spcAft>
                <a:buClr>
                  <a:srgbClr val="FF0000"/>
                </a:buClr>
              </a:pPr>
              <a:r>
                <a:rPr lang="zh-CN" altLang="en-US" sz="1200" b="1" kern="0" dirty="0" smtClean="0">
                  <a:solidFill>
                    <a:srgbClr val="203C96"/>
                  </a:solidFill>
                  <a:latin typeface="微软雅黑" panose="020B0503020204020204" pitchFamily="34" charset="-122"/>
                  <a:ea typeface="微软雅黑" panose="020B0503020204020204" pitchFamily="34" charset="-122"/>
                </a:rPr>
                <a:t>服务总成（虚拟化</a:t>
              </a:r>
              <a:r>
                <a:rPr lang="en-US" altLang="zh-CN" sz="1200" b="1" kern="0" dirty="0" smtClean="0">
                  <a:solidFill>
                    <a:srgbClr val="203C96"/>
                  </a:solidFill>
                  <a:latin typeface="微软雅黑" panose="020B0503020204020204" pitchFamily="34" charset="-122"/>
                  <a:ea typeface="微软雅黑" panose="020B0503020204020204" pitchFamily="34" charset="-122"/>
                </a:rPr>
                <a:t>+</a:t>
              </a:r>
              <a:r>
                <a:rPr lang="zh-CN" altLang="en-US" sz="1200" b="1" kern="0" dirty="0" smtClean="0">
                  <a:solidFill>
                    <a:srgbClr val="203C96"/>
                  </a:solidFill>
                  <a:latin typeface="微软雅黑" panose="020B0503020204020204" pitchFamily="34" charset="-122"/>
                  <a:ea typeface="微软雅黑" panose="020B0503020204020204" pitchFamily="34" charset="-122"/>
                </a:rPr>
                <a:t>流程化</a:t>
              </a:r>
              <a:r>
                <a:rPr lang="en-US" altLang="zh-CN" sz="1200" b="1" kern="0" dirty="0" smtClean="0">
                  <a:solidFill>
                    <a:srgbClr val="203C96"/>
                  </a:solidFill>
                  <a:latin typeface="微软雅黑" panose="020B0503020204020204" pitchFamily="34" charset="-122"/>
                  <a:ea typeface="微软雅黑" panose="020B0503020204020204" pitchFamily="34" charset="-122"/>
                </a:rPr>
                <a:t>+</a:t>
              </a:r>
              <a:r>
                <a:rPr lang="zh-CN" altLang="en-US" sz="1200" b="1" kern="0" dirty="0" smtClean="0">
                  <a:solidFill>
                    <a:srgbClr val="203C96"/>
                  </a:solidFill>
                  <a:latin typeface="微软雅黑" panose="020B0503020204020204" pitchFamily="34" charset="-122"/>
                  <a:ea typeface="微软雅黑" panose="020B0503020204020204" pitchFamily="34" charset="-122"/>
                </a:rPr>
                <a:t>自动化）</a:t>
              </a:r>
              <a:endParaRPr lang="zh-CN" altLang="en-US" sz="1200" b="1" kern="0" dirty="0">
                <a:solidFill>
                  <a:srgbClr val="203C96"/>
                </a:solidFill>
                <a:latin typeface="微软雅黑" panose="020B0503020204020204" pitchFamily="34" charset="-122"/>
                <a:ea typeface="微软雅黑" panose="020B0503020204020204" pitchFamily="34" charset="-122"/>
              </a:endParaRPr>
            </a:p>
          </p:txBody>
        </p:sp>
        <p:sp>
          <p:nvSpPr>
            <p:cNvPr id="12" name="AutoShape 94"/>
            <p:cNvSpPr>
              <a:spLocks noChangeArrowheads="1"/>
            </p:cNvSpPr>
            <p:nvPr/>
          </p:nvSpPr>
          <p:spPr bwMode="auto">
            <a:xfrm>
              <a:off x="2138386" y="3795886"/>
              <a:ext cx="108859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服务编排</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13" name="AutoShape 93"/>
            <p:cNvSpPr>
              <a:spLocks noChangeArrowheads="1"/>
            </p:cNvSpPr>
            <p:nvPr/>
          </p:nvSpPr>
          <p:spPr bwMode="auto">
            <a:xfrm>
              <a:off x="4386030" y="3795886"/>
              <a:ext cx="108859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服务路由</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14" name="AutoShape 89"/>
            <p:cNvSpPr>
              <a:spLocks noChangeArrowheads="1"/>
            </p:cNvSpPr>
            <p:nvPr/>
          </p:nvSpPr>
          <p:spPr bwMode="auto">
            <a:xfrm>
              <a:off x="3262208" y="3795886"/>
              <a:ext cx="108859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消息转换</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15" name="AutoShape 93"/>
            <p:cNvSpPr>
              <a:spLocks noChangeArrowheads="1"/>
            </p:cNvSpPr>
            <p:nvPr/>
          </p:nvSpPr>
          <p:spPr bwMode="auto">
            <a:xfrm>
              <a:off x="6633676" y="3795886"/>
              <a:ext cx="108859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zh-CN" sz="700" dirty="0" smtClean="0">
                  <a:solidFill>
                    <a:schemeClr val="tx2"/>
                  </a:solidFill>
                  <a:latin typeface="微软雅黑" panose="020B0503020204020204" pitchFamily="34" charset="-122"/>
                  <a:ea typeface="微软雅黑" panose="020B0503020204020204" pitchFamily="34" charset="-122"/>
                  <a:cs typeface="Times New Roman" pitchFamily="18" charset="0"/>
                </a:rPr>
                <a:t>…</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16" name="AutoShape 93"/>
            <p:cNvSpPr>
              <a:spLocks noChangeArrowheads="1"/>
            </p:cNvSpPr>
            <p:nvPr/>
          </p:nvSpPr>
          <p:spPr bwMode="auto">
            <a:xfrm>
              <a:off x="5509852" y="3795886"/>
              <a:ext cx="108859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端点适配</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17" name="圆角矩形 16"/>
            <p:cNvSpPr/>
            <p:nvPr/>
          </p:nvSpPr>
          <p:spPr bwMode="auto">
            <a:xfrm>
              <a:off x="1921626" y="1504616"/>
              <a:ext cx="2869154" cy="536950"/>
            </a:xfrm>
            <a:prstGeom prst="roundRect">
              <a:avLst/>
            </a:prstGeom>
            <a:gradFill rotWithShape="1">
              <a:gsLst>
                <a:gs pos="0">
                  <a:srgbClr val="73899F">
                    <a:tint val="50000"/>
                    <a:satMod val="300000"/>
                  </a:srgbClr>
                </a:gs>
                <a:gs pos="35000">
                  <a:srgbClr val="73899F">
                    <a:tint val="37000"/>
                    <a:satMod val="300000"/>
                  </a:srgbClr>
                </a:gs>
                <a:gs pos="100000">
                  <a:srgbClr val="73899F">
                    <a:tint val="15000"/>
                    <a:satMod val="350000"/>
                  </a:srgbClr>
                </a:gs>
              </a:gsLst>
              <a:lin ang="16200000" scaled="1"/>
            </a:gradFill>
            <a:ln w="9525" cap="flat" cmpd="sng" algn="ctr">
              <a:solidFill>
                <a:srgbClr val="73899F">
                  <a:shade val="95000"/>
                  <a:satMod val="105000"/>
                </a:srgbClr>
              </a:solidFill>
              <a:prstDash val="solid"/>
              <a:headEnd type="none" w="med" len="med"/>
              <a:tailEnd type="none" w="med" len="med"/>
            </a:ln>
            <a:effectLst>
              <a:outerShdw blurRad="40000" dist="20000" dir="5400000" rotWithShape="0">
                <a:srgbClr val="000000">
                  <a:alpha val="38000"/>
                </a:srgbClr>
              </a:outerShdw>
            </a:effectLst>
            <a:extLst/>
          </p:spPr>
          <p:txBody>
            <a:bodyPr vert="horz" wrap="square" lIns="92075" tIns="0" rIns="92075" bIns="0" numCol="1" rtlCol="0" anchor="t" anchorCtr="0" compatLnSpc="1">
              <a:prstTxWarp prst="textNoShape">
                <a:avLst/>
              </a:prstTxWarp>
              <a:noAutofit/>
            </a:bodyPr>
            <a:lstStyle/>
            <a:p>
              <a:pPr algn="ctr" defTabSz="914400" eaLnBrk="0" fontAlgn="base" hangingPunct="0">
                <a:lnSpc>
                  <a:spcPct val="125000"/>
                </a:lnSpc>
                <a:spcBef>
                  <a:spcPct val="50000"/>
                </a:spcBef>
                <a:spcAft>
                  <a:spcPct val="0"/>
                </a:spcAft>
                <a:buClr>
                  <a:srgbClr val="FF0000"/>
                </a:buClr>
              </a:pPr>
              <a:r>
                <a:rPr lang="zh-CN" altLang="en-US" sz="1200" b="1" kern="0" dirty="0" smtClean="0">
                  <a:solidFill>
                    <a:srgbClr val="203C96"/>
                  </a:solidFill>
                  <a:latin typeface="微软雅黑" panose="020B0503020204020204" pitchFamily="34" charset="-122"/>
                  <a:ea typeface="微软雅黑" panose="020B0503020204020204" pitchFamily="34" charset="-122"/>
                </a:rPr>
                <a:t>服务管理中心</a:t>
              </a:r>
              <a:endParaRPr lang="zh-CN" altLang="en-US" sz="1200" b="1" kern="0" dirty="0">
                <a:solidFill>
                  <a:srgbClr val="203C96"/>
                </a:solidFill>
                <a:latin typeface="微软雅黑" panose="020B0503020204020204" pitchFamily="34" charset="-122"/>
                <a:ea typeface="微软雅黑" panose="020B0503020204020204" pitchFamily="34" charset="-122"/>
              </a:endParaRPr>
            </a:p>
          </p:txBody>
        </p:sp>
        <p:sp>
          <p:nvSpPr>
            <p:cNvPr id="18" name="圆角矩形 17"/>
            <p:cNvSpPr/>
            <p:nvPr/>
          </p:nvSpPr>
          <p:spPr bwMode="auto">
            <a:xfrm>
              <a:off x="4941637" y="1484321"/>
              <a:ext cx="2869154" cy="536950"/>
            </a:xfrm>
            <a:prstGeom prst="roundRect">
              <a:avLst/>
            </a:prstGeom>
            <a:gradFill rotWithShape="1">
              <a:gsLst>
                <a:gs pos="0">
                  <a:srgbClr val="73899F">
                    <a:tint val="50000"/>
                    <a:satMod val="300000"/>
                  </a:srgbClr>
                </a:gs>
                <a:gs pos="35000">
                  <a:srgbClr val="73899F">
                    <a:tint val="37000"/>
                    <a:satMod val="300000"/>
                  </a:srgbClr>
                </a:gs>
                <a:gs pos="100000">
                  <a:srgbClr val="73899F">
                    <a:tint val="15000"/>
                    <a:satMod val="350000"/>
                  </a:srgbClr>
                </a:gs>
              </a:gsLst>
              <a:lin ang="16200000" scaled="1"/>
            </a:gradFill>
            <a:ln w="9525" cap="flat" cmpd="sng" algn="ctr">
              <a:solidFill>
                <a:srgbClr val="73899F">
                  <a:shade val="95000"/>
                  <a:satMod val="105000"/>
                </a:srgbClr>
              </a:solidFill>
              <a:prstDash val="solid"/>
              <a:headEnd type="none" w="med" len="med"/>
              <a:tailEnd type="none" w="med" len="med"/>
            </a:ln>
            <a:effectLst>
              <a:outerShdw blurRad="40000" dist="20000" dir="5400000" rotWithShape="0">
                <a:srgbClr val="000000">
                  <a:alpha val="38000"/>
                </a:srgbClr>
              </a:outerShdw>
            </a:effectLst>
            <a:extLst/>
          </p:spPr>
          <p:txBody>
            <a:bodyPr vert="horz" wrap="square" lIns="92075" tIns="0" rIns="92075" bIns="0" numCol="1" rtlCol="0" anchor="t" anchorCtr="0" compatLnSpc="1">
              <a:prstTxWarp prst="textNoShape">
                <a:avLst/>
              </a:prstTxWarp>
              <a:noAutofit/>
            </a:bodyPr>
            <a:lstStyle/>
            <a:p>
              <a:pPr algn="ctr" defTabSz="914400" eaLnBrk="0" fontAlgn="base" hangingPunct="0">
                <a:lnSpc>
                  <a:spcPct val="125000"/>
                </a:lnSpc>
                <a:spcBef>
                  <a:spcPct val="50000"/>
                </a:spcBef>
                <a:spcAft>
                  <a:spcPct val="0"/>
                </a:spcAft>
                <a:buClr>
                  <a:srgbClr val="FF0000"/>
                </a:buClr>
              </a:pPr>
              <a:r>
                <a:rPr lang="zh-CN" altLang="en-US" sz="1200" b="1" kern="0" dirty="0" smtClean="0">
                  <a:solidFill>
                    <a:srgbClr val="203C96"/>
                  </a:solidFill>
                  <a:latin typeface="微软雅黑" panose="020B0503020204020204" pitchFamily="34" charset="-122"/>
                  <a:ea typeface="微软雅黑" panose="020B0503020204020204" pitchFamily="34" charset="-122"/>
                </a:rPr>
                <a:t>服务运营监控</a:t>
              </a:r>
              <a:endParaRPr lang="zh-CN" altLang="en-US" sz="1200" b="1" kern="0" dirty="0">
                <a:solidFill>
                  <a:srgbClr val="203C96"/>
                </a:solidFill>
                <a:latin typeface="微软雅黑" panose="020B0503020204020204" pitchFamily="34" charset="-122"/>
                <a:ea typeface="微软雅黑" panose="020B0503020204020204" pitchFamily="34" charset="-122"/>
              </a:endParaRPr>
            </a:p>
          </p:txBody>
        </p:sp>
        <p:sp>
          <p:nvSpPr>
            <p:cNvPr id="19" name="AutoShape 93"/>
            <p:cNvSpPr>
              <a:spLocks noChangeArrowheads="1"/>
            </p:cNvSpPr>
            <p:nvPr/>
          </p:nvSpPr>
          <p:spPr bwMode="auto">
            <a:xfrm>
              <a:off x="2649800" y="1745139"/>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业务模型</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0" name="AutoShape 89"/>
            <p:cNvSpPr>
              <a:spLocks noChangeArrowheads="1"/>
            </p:cNvSpPr>
            <p:nvPr/>
          </p:nvSpPr>
          <p:spPr bwMode="auto">
            <a:xfrm>
              <a:off x="1979712" y="1745139"/>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标准规范</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1" name="AutoShape 93"/>
            <p:cNvSpPr>
              <a:spLocks noChangeArrowheads="1"/>
            </p:cNvSpPr>
            <p:nvPr/>
          </p:nvSpPr>
          <p:spPr bwMode="auto">
            <a:xfrm>
              <a:off x="3989975" y="1745139"/>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zh-CN" sz="700" dirty="0" smtClean="0">
                  <a:solidFill>
                    <a:schemeClr val="tx2"/>
                  </a:solidFill>
                  <a:latin typeface="微软雅黑" panose="020B0503020204020204" pitchFamily="34" charset="-122"/>
                  <a:ea typeface="微软雅黑" panose="020B0503020204020204" pitchFamily="34" charset="-122"/>
                  <a:cs typeface="Times New Roman" pitchFamily="18" charset="0"/>
                </a:rPr>
                <a:t>…</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2" name="AutoShape 93"/>
            <p:cNvSpPr>
              <a:spLocks noChangeArrowheads="1"/>
            </p:cNvSpPr>
            <p:nvPr/>
          </p:nvSpPr>
          <p:spPr bwMode="auto">
            <a:xfrm>
              <a:off x="3319888" y="1745139"/>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服务定义</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3" name="AutoShape 93"/>
            <p:cNvSpPr>
              <a:spLocks noChangeArrowheads="1"/>
            </p:cNvSpPr>
            <p:nvPr/>
          </p:nvSpPr>
          <p:spPr bwMode="auto">
            <a:xfrm>
              <a:off x="5767611" y="1738880"/>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服务监控</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4" name="AutoShape 89"/>
            <p:cNvSpPr>
              <a:spLocks noChangeArrowheads="1"/>
            </p:cNvSpPr>
            <p:nvPr/>
          </p:nvSpPr>
          <p:spPr bwMode="auto">
            <a:xfrm>
              <a:off x="5097523" y="1738880"/>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业务监控</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5" name="AutoShape 93"/>
            <p:cNvSpPr>
              <a:spLocks noChangeArrowheads="1"/>
            </p:cNvSpPr>
            <p:nvPr/>
          </p:nvSpPr>
          <p:spPr bwMode="auto">
            <a:xfrm>
              <a:off x="7107786" y="1738880"/>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zh-CN" sz="700" dirty="0" smtClean="0">
                  <a:solidFill>
                    <a:schemeClr val="tx2"/>
                  </a:solidFill>
                  <a:latin typeface="微软雅黑" panose="020B0503020204020204" pitchFamily="34" charset="-122"/>
                  <a:ea typeface="微软雅黑" panose="020B0503020204020204" pitchFamily="34" charset="-122"/>
                  <a:cs typeface="Times New Roman" pitchFamily="18" charset="0"/>
                </a:rPr>
                <a:t>…</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6" name="AutoShape 93"/>
            <p:cNvSpPr>
              <a:spLocks noChangeArrowheads="1"/>
            </p:cNvSpPr>
            <p:nvPr/>
          </p:nvSpPr>
          <p:spPr bwMode="auto">
            <a:xfrm>
              <a:off x="6437699" y="1738880"/>
              <a:ext cx="614482" cy="202677"/>
            </a:xfrm>
            <a:prstGeom prst="roundRect">
              <a:avLst>
                <a:gd name="adj" fmla="val 16667"/>
              </a:avLst>
            </a:prstGeom>
            <a:solidFill>
              <a:srgbClr val="FFFFFF"/>
            </a:solidFill>
            <a:ln w="12700">
              <a:noFill/>
              <a:round/>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zh-CN" altLang="en-US" sz="700" dirty="0" smtClean="0">
                  <a:solidFill>
                    <a:schemeClr val="tx2"/>
                  </a:solidFill>
                  <a:latin typeface="微软雅黑" panose="020B0503020204020204" pitchFamily="34" charset="-122"/>
                  <a:ea typeface="微软雅黑" panose="020B0503020204020204" pitchFamily="34" charset="-122"/>
                  <a:cs typeface="Times New Roman" pitchFamily="18" charset="0"/>
                </a:rPr>
                <a:t>流程监控</a:t>
              </a:r>
              <a:endParaRPr lang="zh-CN" altLang="en-US" sz="700" dirty="0">
                <a:solidFill>
                  <a:schemeClr val="tx2"/>
                </a:solidFill>
                <a:latin typeface="微软雅黑" panose="020B0503020204020204" pitchFamily="34" charset="-122"/>
                <a:ea typeface="微软雅黑" panose="020B0503020204020204" pitchFamily="34" charset="-122"/>
                <a:cs typeface="宋体" pitchFamily="2" charset="-122"/>
              </a:endParaRPr>
            </a:p>
          </p:txBody>
        </p:sp>
        <p:sp>
          <p:nvSpPr>
            <p:cNvPr id="27" name="矩形 26"/>
            <p:cNvSpPr/>
            <p:nvPr/>
          </p:nvSpPr>
          <p:spPr>
            <a:xfrm>
              <a:off x="3441138" y="2125766"/>
              <a:ext cx="1464923" cy="136163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pPr algn="ctr"/>
              <a:r>
                <a:rPr lang="zh-CN" altLang="en-US" sz="1200" b="1" dirty="0" smtClean="0">
                  <a:latin typeface="微软雅黑" panose="020B0503020204020204" pitchFamily="34" charset="-122"/>
                  <a:ea typeface="微软雅黑" panose="020B0503020204020204" pitchFamily="34" charset="-122"/>
                </a:rPr>
                <a:t>共性支撑</a:t>
              </a:r>
              <a:endParaRPr lang="en-US" altLang="zh-CN" sz="1200" b="1" dirty="0" smtClean="0">
                <a:latin typeface="微软雅黑" panose="020B0503020204020204" pitchFamily="34" charset="-122"/>
                <a:ea typeface="微软雅黑" panose="020B0503020204020204" pitchFamily="34" charset="-122"/>
              </a:endParaRPr>
            </a:p>
            <a:p>
              <a:pPr algn="ctr"/>
              <a:r>
                <a:rPr lang="zh-CN" altLang="en-US" sz="1000" b="1" dirty="0" smtClean="0">
                  <a:latin typeface="微软雅黑" panose="020B0503020204020204" pitchFamily="34" charset="-122"/>
                  <a:ea typeface="微软雅黑" panose="020B0503020204020204" pitchFamily="34" charset="-122"/>
                </a:rPr>
                <a:t>（统一</a:t>
              </a:r>
              <a:r>
                <a:rPr lang="zh-CN" altLang="en-US" sz="1000" b="1" dirty="0">
                  <a:latin typeface="微软雅黑" panose="020B0503020204020204" pitchFamily="34" charset="-122"/>
                  <a:ea typeface="微软雅黑" panose="020B0503020204020204" pitchFamily="34" charset="-122"/>
                </a:rPr>
                <a:t>用户身份认证和单点</a:t>
              </a:r>
              <a:r>
                <a:rPr lang="zh-CN" altLang="en-US" sz="1000" b="1" dirty="0" smtClean="0">
                  <a:latin typeface="微软雅黑" panose="020B0503020204020204" pitchFamily="34" charset="-122"/>
                  <a:ea typeface="微软雅黑" panose="020B0503020204020204" pitchFamily="34" charset="-122"/>
                </a:rPr>
                <a:t>登录）</a:t>
              </a:r>
              <a:endParaRPr lang="zh-CN" altLang="en-US" sz="1000" b="1" dirty="0">
                <a:latin typeface="微软雅黑" panose="020B0503020204020204" pitchFamily="34" charset="-122"/>
                <a:ea typeface="微软雅黑" panose="020B0503020204020204" pitchFamily="34" charset="-122"/>
              </a:endParaRPr>
            </a:p>
          </p:txBody>
        </p:sp>
        <p:sp>
          <p:nvSpPr>
            <p:cNvPr id="28" name="圆角矩形 27"/>
            <p:cNvSpPr/>
            <p:nvPr/>
          </p:nvSpPr>
          <p:spPr>
            <a:xfrm>
              <a:off x="3679662" y="2931790"/>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身份认证</a:t>
              </a:r>
              <a:endParaRPr lang="zh-CN" altLang="en-US" sz="700" b="1" dirty="0">
                <a:solidFill>
                  <a:schemeClr val="tx2"/>
                </a:solidFill>
                <a:latin typeface="微软雅黑" pitchFamily="34" charset="-122"/>
                <a:ea typeface="微软雅黑" panose="020B0503020204020204" pitchFamily="34" charset="-122"/>
              </a:endParaRPr>
            </a:p>
          </p:txBody>
        </p:sp>
        <p:sp>
          <p:nvSpPr>
            <p:cNvPr id="29" name="圆角矩形 28"/>
            <p:cNvSpPr/>
            <p:nvPr/>
          </p:nvSpPr>
          <p:spPr>
            <a:xfrm>
              <a:off x="3674364" y="3167776"/>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单点登录</a:t>
              </a:r>
              <a:endParaRPr lang="zh-CN" altLang="en-US" sz="700" b="1" dirty="0">
                <a:solidFill>
                  <a:schemeClr val="tx2"/>
                </a:solidFill>
                <a:latin typeface="微软雅黑" pitchFamily="34" charset="-122"/>
                <a:ea typeface="微软雅黑" panose="020B0503020204020204" pitchFamily="34" charset="-122"/>
              </a:endParaRPr>
            </a:p>
          </p:txBody>
        </p:sp>
        <p:sp>
          <p:nvSpPr>
            <p:cNvPr id="30" name="圆角矩形 29"/>
            <p:cNvSpPr/>
            <p:nvPr/>
          </p:nvSpPr>
          <p:spPr>
            <a:xfrm>
              <a:off x="3674364" y="2690575"/>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用户管理</a:t>
              </a:r>
              <a:endParaRPr lang="zh-CN" altLang="en-US" sz="700" b="1" dirty="0">
                <a:solidFill>
                  <a:schemeClr val="tx2"/>
                </a:solidFill>
                <a:latin typeface="微软雅黑" pitchFamily="34" charset="-122"/>
                <a:ea typeface="微软雅黑" panose="020B0503020204020204" pitchFamily="34" charset="-122"/>
              </a:endParaRPr>
            </a:p>
          </p:txBody>
        </p:sp>
        <p:sp>
          <p:nvSpPr>
            <p:cNvPr id="31" name="矩形 30"/>
            <p:cNvSpPr/>
            <p:nvPr/>
          </p:nvSpPr>
          <p:spPr>
            <a:xfrm>
              <a:off x="1938357" y="2125766"/>
              <a:ext cx="1381531" cy="136163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pPr algn="ctr"/>
              <a:r>
                <a:rPr lang="zh-CN" altLang="en-US" sz="1200" b="1" dirty="0" smtClean="0">
                  <a:latin typeface="微软雅黑" panose="020B0503020204020204" pitchFamily="34" charset="-122"/>
                  <a:ea typeface="微软雅黑" panose="020B0503020204020204" pitchFamily="34" charset="-122"/>
                </a:rPr>
                <a:t>应用运行环境</a:t>
              </a:r>
              <a:endParaRPr lang="en-US" altLang="zh-CN" sz="1200" b="1" dirty="0" smtClean="0">
                <a:latin typeface="微软雅黑" panose="020B0503020204020204" pitchFamily="34" charset="-122"/>
                <a:ea typeface="微软雅黑" panose="020B0503020204020204" pitchFamily="34" charset="-122"/>
              </a:endParaRPr>
            </a:p>
          </p:txBody>
        </p:sp>
        <p:sp>
          <p:nvSpPr>
            <p:cNvPr id="32" name="圆角矩形 31"/>
            <p:cNvSpPr/>
            <p:nvPr/>
          </p:nvSpPr>
          <p:spPr>
            <a:xfrm>
              <a:off x="2172665" y="2847746"/>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数据库</a:t>
              </a:r>
              <a:endParaRPr lang="zh-CN" altLang="en-US" sz="700" b="1" dirty="0">
                <a:solidFill>
                  <a:schemeClr val="tx2"/>
                </a:solidFill>
                <a:latin typeface="微软雅黑" pitchFamily="34" charset="-122"/>
                <a:ea typeface="微软雅黑" panose="020B0503020204020204" pitchFamily="34" charset="-122"/>
              </a:endParaRPr>
            </a:p>
          </p:txBody>
        </p:sp>
        <p:sp>
          <p:nvSpPr>
            <p:cNvPr id="33" name="圆角矩形 32"/>
            <p:cNvSpPr/>
            <p:nvPr/>
          </p:nvSpPr>
          <p:spPr>
            <a:xfrm>
              <a:off x="2167367" y="3100997"/>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应用中间件</a:t>
              </a:r>
              <a:endParaRPr lang="zh-CN" altLang="en-US" sz="700" b="1" dirty="0">
                <a:solidFill>
                  <a:schemeClr val="tx2"/>
                </a:solidFill>
                <a:latin typeface="微软雅黑" pitchFamily="34" charset="-122"/>
                <a:ea typeface="微软雅黑" panose="020B0503020204020204" pitchFamily="34" charset="-122"/>
              </a:endParaRPr>
            </a:p>
          </p:txBody>
        </p:sp>
        <p:sp>
          <p:nvSpPr>
            <p:cNvPr id="34" name="圆角矩形 33"/>
            <p:cNvSpPr/>
            <p:nvPr/>
          </p:nvSpPr>
          <p:spPr>
            <a:xfrm>
              <a:off x="2167367" y="2571750"/>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操作系统</a:t>
              </a:r>
              <a:endParaRPr lang="zh-CN" altLang="en-US" sz="700" b="1" dirty="0">
                <a:solidFill>
                  <a:schemeClr val="tx2"/>
                </a:solidFill>
                <a:latin typeface="微软雅黑" pitchFamily="34" charset="-122"/>
                <a:ea typeface="微软雅黑" panose="020B0503020204020204" pitchFamily="34" charset="-122"/>
              </a:endParaRPr>
            </a:p>
          </p:txBody>
        </p:sp>
        <p:sp>
          <p:nvSpPr>
            <p:cNvPr id="35" name="文本框 34"/>
            <p:cNvSpPr txBox="1"/>
            <p:nvPr/>
          </p:nvSpPr>
          <p:spPr>
            <a:xfrm>
              <a:off x="3991114" y="3166495"/>
              <a:ext cx="358735" cy="323940"/>
            </a:xfrm>
            <a:prstGeom prst="rect">
              <a:avLst/>
            </a:prstGeom>
            <a:noFill/>
          </p:spPr>
          <p:txBody>
            <a:bodyPr wrap="none" rtlCol="0">
              <a:spAutoFit/>
            </a:bodyPr>
            <a:lstStyle/>
            <a:p>
              <a:r>
                <a:rPr lang="en-US" altLang="zh-CN" dirty="0" smtClean="0">
                  <a:solidFill>
                    <a:schemeClr val="tx2"/>
                  </a:solidFill>
                </a:rPr>
                <a:t>…</a:t>
              </a:r>
              <a:endParaRPr lang="zh-CN" altLang="en-US" dirty="0">
                <a:solidFill>
                  <a:schemeClr val="tx2"/>
                </a:solidFill>
              </a:endParaRPr>
            </a:p>
          </p:txBody>
        </p:sp>
        <p:sp>
          <p:nvSpPr>
            <p:cNvPr id="36" name="文本框 35"/>
            <p:cNvSpPr txBox="1"/>
            <p:nvPr/>
          </p:nvSpPr>
          <p:spPr>
            <a:xfrm>
              <a:off x="2503314" y="3137468"/>
              <a:ext cx="358735" cy="323940"/>
            </a:xfrm>
            <a:prstGeom prst="rect">
              <a:avLst/>
            </a:prstGeom>
            <a:noFill/>
          </p:spPr>
          <p:txBody>
            <a:bodyPr wrap="none" rtlCol="0">
              <a:spAutoFit/>
            </a:bodyPr>
            <a:lstStyle/>
            <a:p>
              <a:r>
                <a:rPr lang="en-US" altLang="zh-CN" dirty="0" smtClean="0">
                  <a:solidFill>
                    <a:schemeClr val="tx2"/>
                  </a:solidFill>
                </a:rPr>
                <a:t>…</a:t>
              </a:r>
              <a:endParaRPr lang="zh-CN" altLang="en-US" dirty="0">
                <a:solidFill>
                  <a:schemeClr val="tx2"/>
                </a:solidFill>
              </a:endParaRPr>
            </a:p>
          </p:txBody>
        </p:sp>
        <p:sp>
          <p:nvSpPr>
            <p:cNvPr id="37" name="矩形 36"/>
            <p:cNvSpPr/>
            <p:nvPr/>
          </p:nvSpPr>
          <p:spPr>
            <a:xfrm>
              <a:off x="5045186" y="2118707"/>
              <a:ext cx="1464923" cy="136163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pPr algn="ctr"/>
              <a:r>
                <a:rPr lang="zh-CN" altLang="en-US" sz="1200" b="1" dirty="0" smtClean="0">
                  <a:latin typeface="微软雅黑" panose="020B0503020204020204" pitchFamily="34" charset="-122"/>
                  <a:ea typeface="微软雅黑" panose="020B0503020204020204" pitchFamily="34" charset="-122"/>
                </a:rPr>
                <a:t>能力服务</a:t>
              </a:r>
              <a:endParaRPr lang="en-US" altLang="zh-CN" sz="1200" b="1" dirty="0" smtClean="0">
                <a:latin typeface="微软雅黑" panose="020B0503020204020204" pitchFamily="34" charset="-122"/>
                <a:ea typeface="微软雅黑" panose="020B0503020204020204" pitchFamily="34" charset="-122"/>
              </a:endParaRPr>
            </a:p>
            <a:p>
              <a:pPr algn="ctr"/>
              <a:r>
                <a:rPr lang="zh-CN" altLang="en-US" sz="1000" b="1" dirty="0" smtClean="0">
                  <a:latin typeface="微软雅黑" panose="020B0503020204020204" pitchFamily="34" charset="-122"/>
                  <a:ea typeface="微软雅黑" panose="020B0503020204020204" pitchFamily="34" charset="-122"/>
                </a:rPr>
                <a:t>（业务协同和流程整合）</a:t>
              </a:r>
              <a:endParaRPr lang="zh-CN" altLang="en-US" sz="1000" b="1" dirty="0">
                <a:latin typeface="微软雅黑" panose="020B0503020204020204" pitchFamily="34" charset="-122"/>
                <a:ea typeface="微软雅黑" panose="020B0503020204020204" pitchFamily="34" charset="-122"/>
              </a:endParaRPr>
            </a:p>
          </p:txBody>
        </p:sp>
        <p:sp>
          <p:nvSpPr>
            <p:cNvPr id="38" name="圆角矩形 37"/>
            <p:cNvSpPr/>
            <p:nvPr/>
          </p:nvSpPr>
          <p:spPr>
            <a:xfrm>
              <a:off x="5273605" y="2884337"/>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数据融合集成</a:t>
              </a:r>
              <a:endParaRPr lang="zh-CN" altLang="en-US" sz="700" b="1" dirty="0">
                <a:solidFill>
                  <a:schemeClr val="tx2"/>
                </a:solidFill>
                <a:latin typeface="微软雅黑" pitchFamily="34" charset="-122"/>
                <a:ea typeface="微软雅黑" panose="020B0503020204020204" pitchFamily="34" charset="-122"/>
              </a:endParaRPr>
            </a:p>
          </p:txBody>
        </p:sp>
        <p:sp>
          <p:nvSpPr>
            <p:cNvPr id="39" name="圆角矩形 38"/>
            <p:cNvSpPr/>
            <p:nvPr/>
          </p:nvSpPr>
          <p:spPr>
            <a:xfrm>
              <a:off x="5278412" y="3122938"/>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业务协同</a:t>
              </a:r>
              <a:endParaRPr lang="zh-CN" altLang="en-US" sz="700" b="1" dirty="0">
                <a:solidFill>
                  <a:schemeClr val="tx2"/>
                </a:solidFill>
                <a:latin typeface="微软雅黑" pitchFamily="34" charset="-122"/>
                <a:ea typeface="微软雅黑" panose="020B0503020204020204" pitchFamily="34" charset="-122"/>
              </a:endParaRPr>
            </a:p>
          </p:txBody>
        </p:sp>
        <p:sp>
          <p:nvSpPr>
            <p:cNvPr id="40" name="圆角矩形 39"/>
            <p:cNvSpPr/>
            <p:nvPr/>
          </p:nvSpPr>
          <p:spPr>
            <a:xfrm>
              <a:off x="5278412" y="2645737"/>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业务流程集成</a:t>
              </a:r>
              <a:endParaRPr lang="zh-CN" altLang="en-US" sz="700" b="1" dirty="0">
                <a:solidFill>
                  <a:schemeClr val="tx2"/>
                </a:solidFill>
                <a:latin typeface="微软雅黑" pitchFamily="34" charset="-122"/>
                <a:ea typeface="微软雅黑" panose="020B0503020204020204" pitchFamily="34" charset="-122"/>
              </a:endParaRPr>
            </a:p>
          </p:txBody>
        </p:sp>
        <p:sp>
          <p:nvSpPr>
            <p:cNvPr id="41" name="文本框 40"/>
            <p:cNvSpPr txBox="1"/>
            <p:nvPr/>
          </p:nvSpPr>
          <p:spPr>
            <a:xfrm>
              <a:off x="5596133" y="3153974"/>
              <a:ext cx="358735" cy="323940"/>
            </a:xfrm>
            <a:prstGeom prst="rect">
              <a:avLst/>
            </a:prstGeom>
            <a:noFill/>
          </p:spPr>
          <p:txBody>
            <a:bodyPr wrap="none" rtlCol="0">
              <a:spAutoFit/>
            </a:bodyPr>
            <a:lstStyle/>
            <a:p>
              <a:r>
                <a:rPr lang="en-US" altLang="zh-CN" dirty="0" smtClean="0">
                  <a:solidFill>
                    <a:schemeClr val="tx2"/>
                  </a:solidFill>
                </a:rPr>
                <a:t>…</a:t>
              </a:r>
              <a:endParaRPr lang="zh-CN" altLang="en-US" dirty="0">
                <a:solidFill>
                  <a:schemeClr val="tx2"/>
                </a:solidFill>
              </a:endParaRPr>
            </a:p>
          </p:txBody>
        </p:sp>
        <p:sp>
          <p:nvSpPr>
            <p:cNvPr id="42" name="矩形 41"/>
            <p:cNvSpPr/>
            <p:nvPr/>
          </p:nvSpPr>
          <p:spPr>
            <a:xfrm>
              <a:off x="6571688" y="2121524"/>
              <a:ext cx="1263227" cy="136163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pPr algn="ctr"/>
              <a:r>
                <a:rPr lang="zh-CN" altLang="en-US" sz="1200" b="1" dirty="0" smtClean="0">
                  <a:latin typeface="微软雅黑" panose="020B0503020204020204" pitchFamily="34" charset="-122"/>
                  <a:ea typeface="微软雅黑" panose="020B0503020204020204" pitchFamily="34" charset="-122"/>
                </a:rPr>
                <a:t>支撑组件</a:t>
              </a:r>
              <a:endParaRPr lang="en-US" altLang="zh-CN" sz="1200" b="1" dirty="0" smtClean="0">
                <a:latin typeface="微软雅黑" panose="020B0503020204020204" pitchFamily="34" charset="-122"/>
                <a:ea typeface="微软雅黑" panose="020B0503020204020204" pitchFamily="34" charset="-122"/>
              </a:endParaRPr>
            </a:p>
          </p:txBody>
        </p:sp>
        <p:sp>
          <p:nvSpPr>
            <p:cNvPr id="43" name="圆角矩形 42"/>
            <p:cNvSpPr/>
            <p:nvPr/>
          </p:nvSpPr>
          <p:spPr>
            <a:xfrm>
              <a:off x="6716796" y="2884217"/>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报表引擎</a:t>
              </a:r>
              <a:endParaRPr lang="zh-CN" altLang="en-US" sz="700" b="1" dirty="0">
                <a:solidFill>
                  <a:schemeClr val="tx2"/>
                </a:solidFill>
                <a:latin typeface="微软雅黑" pitchFamily="34" charset="-122"/>
                <a:ea typeface="微软雅黑" panose="020B0503020204020204" pitchFamily="34" charset="-122"/>
              </a:endParaRPr>
            </a:p>
          </p:txBody>
        </p:sp>
        <p:sp>
          <p:nvSpPr>
            <p:cNvPr id="44" name="圆角矩形 43"/>
            <p:cNvSpPr/>
            <p:nvPr/>
          </p:nvSpPr>
          <p:spPr>
            <a:xfrm>
              <a:off x="6711499" y="3137468"/>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电子表单组件</a:t>
              </a:r>
              <a:endParaRPr lang="zh-CN" altLang="en-US" sz="700" b="1" dirty="0">
                <a:solidFill>
                  <a:schemeClr val="tx2"/>
                </a:solidFill>
                <a:latin typeface="微软雅黑" pitchFamily="34" charset="-122"/>
                <a:ea typeface="微软雅黑" panose="020B0503020204020204" pitchFamily="34" charset="-122"/>
              </a:endParaRPr>
            </a:p>
          </p:txBody>
        </p:sp>
        <p:sp>
          <p:nvSpPr>
            <p:cNvPr id="45" name="圆角矩形 44"/>
            <p:cNvSpPr/>
            <p:nvPr/>
          </p:nvSpPr>
          <p:spPr>
            <a:xfrm>
              <a:off x="6711499" y="2608221"/>
              <a:ext cx="1030630" cy="223532"/>
            </a:xfrm>
            <a:prstGeom prst="roundRect">
              <a:avLst/>
            </a:prstGeom>
            <a:solidFill>
              <a:srgbClr val="FFFFFF"/>
            </a:solidFill>
            <a:ln>
              <a:headEnd/>
              <a:tailEnd/>
            </a:ln>
            <a:effectLst/>
          </p:spPr>
          <p:style>
            <a:lnRef idx="0">
              <a:schemeClr val="accent1"/>
            </a:lnRef>
            <a:fillRef idx="3">
              <a:schemeClr val="accent1"/>
            </a:fillRef>
            <a:effectRef idx="3">
              <a:schemeClr val="accent1"/>
            </a:effectRef>
            <a:fontRef idx="minor">
              <a:schemeClr val="lt1"/>
            </a:fontRef>
          </p:style>
          <p:txBody>
            <a:bodyPr wrap="none" lIns="91411" tIns="45706" rIns="91411" bIns="45706" anchor="ctr"/>
            <a:lstStyle/>
            <a:p>
              <a:pPr algn="ctr" fontAlgn="base">
                <a:lnSpc>
                  <a:spcPct val="90000"/>
                </a:lnSpc>
                <a:spcBef>
                  <a:spcPct val="0"/>
                </a:spcBef>
                <a:spcAft>
                  <a:spcPct val="0"/>
                </a:spcAft>
                <a:defRPr/>
              </a:pPr>
              <a:r>
                <a:rPr lang="zh-CN" altLang="en-US" sz="700" b="1" dirty="0" smtClean="0">
                  <a:solidFill>
                    <a:schemeClr val="tx2"/>
                  </a:solidFill>
                  <a:latin typeface="微软雅黑" pitchFamily="34" charset="-122"/>
                  <a:ea typeface="微软雅黑" panose="020B0503020204020204" pitchFamily="34" charset="-122"/>
                </a:rPr>
                <a:t>工作流引擎</a:t>
              </a:r>
              <a:endParaRPr lang="zh-CN" altLang="en-US" sz="700" b="1" dirty="0">
                <a:solidFill>
                  <a:schemeClr val="tx2"/>
                </a:solidFill>
                <a:latin typeface="微软雅黑" pitchFamily="34" charset="-122"/>
                <a:ea typeface="微软雅黑" panose="020B0503020204020204" pitchFamily="34" charset="-122"/>
              </a:endParaRPr>
            </a:p>
          </p:txBody>
        </p:sp>
        <p:sp>
          <p:nvSpPr>
            <p:cNvPr id="46" name="文本框 45"/>
            <p:cNvSpPr txBox="1"/>
            <p:nvPr/>
          </p:nvSpPr>
          <p:spPr>
            <a:xfrm>
              <a:off x="7052743" y="3174074"/>
              <a:ext cx="358735" cy="323940"/>
            </a:xfrm>
            <a:prstGeom prst="rect">
              <a:avLst/>
            </a:prstGeom>
            <a:noFill/>
          </p:spPr>
          <p:txBody>
            <a:bodyPr wrap="none" rtlCol="0">
              <a:spAutoFit/>
            </a:bodyPr>
            <a:lstStyle/>
            <a:p>
              <a:r>
                <a:rPr lang="en-US" altLang="zh-CN" dirty="0" smtClean="0">
                  <a:solidFill>
                    <a:schemeClr val="tx2"/>
                  </a:solidFill>
                </a:rPr>
                <a:t>…</a:t>
              </a:r>
              <a:endParaRPr lang="zh-CN" altLang="en-US" dirty="0">
                <a:solidFill>
                  <a:schemeClr val="tx2"/>
                </a:solidFill>
              </a:endParaRPr>
            </a:p>
          </p:txBody>
        </p:sp>
      </p:grpSp>
    </p:spTree>
    <p:extLst>
      <p:ext uri="{BB962C8B-B14F-4D97-AF65-F5344CB8AC3E}">
        <p14:creationId xmlns:p14="http://schemas.microsoft.com/office/powerpoint/2010/main" val="35893657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数据共享与开放平台设计</a:t>
            </a:r>
            <a:endParaRPr lang="zh-CN" altLang="en-US" dirty="0"/>
          </a:p>
        </p:txBody>
      </p:sp>
      <p:grpSp>
        <p:nvGrpSpPr>
          <p:cNvPr id="4" name="组合 3"/>
          <p:cNvGrpSpPr/>
          <p:nvPr/>
        </p:nvGrpSpPr>
        <p:grpSpPr>
          <a:xfrm>
            <a:off x="179276" y="797565"/>
            <a:ext cx="8632988" cy="5130673"/>
            <a:chOff x="1084452" y="1056976"/>
            <a:chExt cx="10482979" cy="5816404"/>
          </a:xfrm>
        </p:grpSpPr>
        <p:pic>
          <p:nvPicPr>
            <p:cNvPr id="28" name="图片 2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4452" y="5846866"/>
              <a:ext cx="4221841" cy="935076"/>
            </a:xfrm>
            <a:prstGeom prst="rect">
              <a:avLst/>
            </a:prstGeom>
          </p:spPr>
        </p:pic>
        <p:pic>
          <p:nvPicPr>
            <p:cNvPr id="29" name="图片 2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88878" y="5422944"/>
              <a:ext cx="4221841" cy="1450436"/>
            </a:xfrm>
            <a:prstGeom prst="rect">
              <a:avLst/>
            </a:prstGeom>
          </p:spPr>
        </p:pic>
        <p:pic>
          <p:nvPicPr>
            <p:cNvPr id="30" name="图片 2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30805" y="5797874"/>
              <a:ext cx="4221841" cy="1012976"/>
            </a:xfrm>
            <a:prstGeom prst="rect">
              <a:avLst/>
            </a:prstGeom>
          </p:spPr>
        </p:pic>
        <p:sp>
          <p:nvSpPr>
            <p:cNvPr id="5" name="圆角矩形 4"/>
            <p:cNvSpPr/>
            <p:nvPr/>
          </p:nvSpPr>
          <p:spPr>
            <a:xfrm>
              <a:off x="1550788" y="5911571"/>
              <a:ext cx="8818198" cy="851271"/>
            </a:xfrm>
            <a:prstGeom prst="roundRect">
              <a:avLst/>
            </a:prstGeom>
            <a:solidFill>
              <a:srgbClr val="00B0F0">
                <a:alpha val="5000"/>
              </a:srgbClr>
            </a:solid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endParaRPr>
            </a:p>
          </p:txBody>
        </p:sp>
        <p:sp>
          <p:nvSpPr>
            <p:cNvPr id="6" name="矩形 5"/>
            <p:cNvSpPr/>
            <p:nvPr/>
          </p:nvSpPr>
          <p:spPr>
            <a:xfrm>
              <a:off x="1499030" y="4203640"/>
              <a:ext cx="10064565" cy="987453"/>
            </a:xfrm>
            <a:prstGeom prst="rect">
              <a:avLst/>
            </a:prstGeom>
            <a:solidFill>
              <a:srgbClr val="7030A0"/>
            </a:solidFill>
          </p:spPr>
          <p:txBody>
            <a:bodyPr wrap="square" anchor="ctr">
              <a:normAutofit/>
            </a:bodyPr>
            <a:lstStyle/>
            <a:p>
              <a:r>
                <a:rPr lang="zh-CN" altLang="en-US" sz="2667" b="1" dirty="0" smtClean="0">
                  <a:solidFill>
                    <a:srgbClr val="FFFFFF"/>
                  </a:solidFill>
                  <a:latin typeface="微软雅黑" panose="020B0503020204020204" pitchFamily="34" charset="-122"/>
                  <a:ea typeface="微软雅黑" panose="020B0503020204020204" pitchFamily="34" charset="-122"/>
                </a:rPr>
                <a:t>大数据系统</a:t>
              </a:r>
              <a:endParaRPr lang="en-US" altLang="zh-CN" sz="2667" b="1" dirty="0">
                <a:solidFill>
                  <a:srgbClr val="FFFFFF"/>
                </a:solidFill>
                <a:latin typeface="微软雅黑" panose="020B0503020204020204" pitchFamily="34" charset="-122"/>
                <a:ea typeface="微软雅黑" panose="020B0503020204020204" pitchFamily="34" charset="-122"/>
              </a:endParaRPr>
            </a:p>
          </p:txBody>
        </p:sp>
        <p:sp>
          <p:nvSpPr>
            <p:cNvPr id="7" name="椭圆 6"/>
            <p:cNvSpPr/>
            <p:nvPr/>
          </p:nvSpPr>
          <p:spPr>
            <a:xfrm>
              <a:off x="2381663" y="2644785"/>
              <a:ext cx="1440000" cy="540000"/>
            </a:xfrm>
            <a:prstGeom prst="ellipse">
              <a:avLst/>
            </a:prstGeom>
            <a:solidFill>
              <a:srgbClr val="FFC000">
                <a:alpha val="60000"/>
              </a:srgbClr>
            </a:solidFill>
            <a:ln w="76200">
              <a:solidFill>
                <a:srgbClr val="FF33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7" b="1" dirty="0">
                  <a:solidFill>
                    <a:srgbClr val="FF3300"/>
                  </a:solidFill>
                  <a:latin typeface="微软雅黑" panose="020B0503020204020204" pitchFamily="34" charset="-122"/>
                  <a:ea typeface="微软雅黑" panose="020B0503020204020204" pitchFamily="34" charset="-122"/>
                </a:rPr>
                <a:t>惠民</a:t>
              </a:r>
            </a:p>
          </p:txBody>
        </p:sp>
        <p:sp>
          <p:nvSpPr>
            <p:cNvPr id="8" name="椭圆 7"/>
            <p:cNvSpPr/>
            <p:nvPr/>
          </p:nvSpPr>
          <p:spPr>
            <a:xfrm>
              <a:off x="5830531" y="2644785"/>
              <a:ext cx="1440000" cy="540000"/>
            </a:xfrm>
            <a:prstGeom prst="ellipse">
              <a:avLst/>
            </a:prstGeom>
            <a:solidFill>
              <a:srgbClr val="92D050">
                <a:alpha val="60000"/>
              </a:srgbClr>
            </a:solidFill>
            <a:ln w="76200">
              <a:solidFill>
                <a:srgbClr val="00B05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7" b="1" dirty="0">
                  <a:solidFill>
                    <a:srgbClr val="00B050"/>
                  </a:solidFill>
                  <a:latin typeface="微软雅黑" panose="020B0503020204020204" pitchFamily="34" charset="-122"/>
                  <a:ea typeface="微软雅黑" panose="020B0503020204020204" pitchFamily="34" charset="-122"/>
                </a:rPr>
                <a:t>优政</a:t>
              </a:r>
            </a:p>
          </p:txBody>
        </p:sp>
        <p:sp>
          <p:nvSpPr>
            <p:cNvPr id="9" name="椭圆 8"/>
            <p:cNvSpPr/>
            <p:nvPr/>
          </p:nvSpPr>
          <p:spPr>
            <a:xfrm>
              <a:off x="9276289" y="2644785"/>
              <a:ext cx="1440000" cy="540000"/>
            </a:xfrm>
            <a:prstGeom prst="ellipse">
              <a:avLst/>
            </a:prstGeom>
            <a:solidFill>
              <a:srgbClr val="00B0F0">
                <a:alpha val="60000"/>
              </a:srgbClr>
            </a:solidFill>
            <a:ln w="76200">
              <a:solidFill>
                <a:srgbClr val="0070C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7" b="1" dirty="0">
                  <a:solidFill>
                    <a:srgbClr val="0070C0"/>
                  </a:solidFill>
                  <a:latin typeface="微软雅黑" panose="020B0503020204020204" pitchFamily="34" charset="-122"/>
                  <a:ea typeface="微软雅黑" panose="020B0503020204020204" pitchFamily="34" charset="-122"/>
                </a:rPr>
                <a:t>兴业</a:t>
              </a:r>
            </a:p>
          </p:txBody>
        </p:sp>
        <p:sp>
          <p:nvSpPr>
            <p:cNvPr id="10" name="圆角矩形 9"/>
            <p:cNvSpPr/>
            <p:nvPr/>
          </p:nvSpPr>
          <p:spPr>
            <a:xfrm>
              <a:off x="1841663"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67" b="1" dirty="0">
                  <a:solidFill>
                    <a:srgbClr val="FFFFFF"/>
                  </a:solidFill>
                  <a:latin typeface="微软雅黑" panose="020B0503020204020204" pitchFamily="34" charset="-122"/>
                  <a:ea typeface="微软雅黑" panose="020B0503020204020204" pitchFamily="34" charset="-122"/>
                </a:rPr>
                <a:t>公安</a:t>
              </a:r>
            </a:p>
          </p:txBody>
        </p:sp>
        <p:sp>
          <p:nvSpPr>
            <p:cNvPr id="11" name="圆角矩形 10"/>
            <p:cNvSpPr/>
            <p:nvPr/>
          </p:nvSpPr>
          <p:spPr>
            <a:xfrm>
              <a:off x="3014236"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67" b="1" dirty="0" smtClean="0">
                  <a:solidFill>
                    <a:srgbClr val="FFFFFF"/>
                  </a:solidFill>
                  <a:latin typeface="微软雅黑" panose="020B0503020204020204" pitchFamily="34" charset="-122"/>
                  <a:ea typeface="微软雅黑" panose="020B0503020204020204" pitchFamily="34" charset="-122"/>
                </a:rPr>
                <a:t>卫计</a:t>
              </a:r>
              <a:endParaRPr lang="zh-CN" altLang="en-US" sz="1467" b="1" dirty="0">
                <a:solidFill>
                  <a:srgbClr val="FFFFFF"/>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5359384"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67" b="1" dirty="0" smtClean="0">
                  <a:solidFill>
                    <a:srgbClr val="FFFFFF"/>
                  </a:solidFill>
                  <a:latin typeface="微软雅黑" panose="020B0503020204020204" pitchFamily="34" charset="-122"/>
                  <a:ea typeface="微软雅黑" panose="020B0503020204020204" pitchFamily="34" charset="-122"/>
                </a:rPr>
                <a:t>教育</a:t>
              </a:r>
              <a:endParaRPr lang="zh-CN" altLang="en-US" sz="1467" b="1" dirty="0">
                <a:solidFill>
                  <a:srgbClr val="FFFFFF"/>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4186811"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67" b="1" dirty="0" smtClean="0">
                  <a:solidFill>
                    <a:srgbClr val="FFFFFF"/>
                  </a:solidFill>
                  <a:latin typeface="微软雅黑" panose="020B0503020204020204" pitchFamily="34" charset="-122"/>
                  <a:ea typeface="微软雅黑" panose="020B0503020204020204" pitchFamily="34" charset="-122"/>
                </a:rPr>
                <a:t>民政</a:t>
              </a:r>
              <a:endParaRPr lang="zh-CN" altLang="en-US" sz="1467" b="1" dirty="0">
                <a:solidFill>
                  <a:srgbClr val="FFFFFF"/>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6531959"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67" b="1" dirty="0" smtClean="0">
                  <a:solidFill>
                    <a:srgbClr val="FFFFFF"/>
                  </a:solidFill>
                  <a:latin typeface="微软雅黑" panose="020B0503020204020204" pitchFamily="34" charset="-122"/>
                  <a:ea typeface="微软雅黑" panose="020B0503020204020204" pitchFamily="34" charset="-122"/>
                </a:rPr>
                <a:t>社保</a:t>
              </a:r>
              <a:endParaRPr lang="zh-CN" altLang="en-US" sz="1467" b="1" dirty="0">
                <a:solidFill>
                  <a:srgbClr val="FFFFFF"/>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8877108"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67" b="1" dirty="0">
                  <a:solidFill>
                    <a:srgbClr val="FFFFFF"/>
                  </a:solidFill>
                  <a:latin typeface="微软雅黑" panose="020B0503020204020204" pitchFamily="34" charset="-122"/>
                  <a:ea typeface="微软雅黑" panose="020B0503020204020204" pitchFamily="34" charset="-122"/>
                </a:rPr>
                <a:t>……</a:t>
              </a:r>
              <a:endParaRPr lang="zh-CN" altLang="en-US" sz="1467" b="1" dirty="0">
                <a:solidFill>
                  <a:srgbClr val="FFFFFF"/>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7704532" y="6219837"/>
              <a:ext cx="1080000" cy="360000"/>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67" b="1" dirty="0" smtClean="0">
                  <a:solidFill>
                    <a:srgbClr val="FFFFFF"/>
                  </a:solidFill>
                  <a:latin typeface="微软雅黑" panose="020B0503020204020204" pitchFamily="34" charset="-122"/>
                  <a:ea typeface="微软雅黑" panose="020B0503020204020204" pitchFamily="34" charset="-122"/>
                </a:rPr>
                <a:t>交通</a:t>
              </a:r>
              <a:endParaRPr lang="zh-CN" altLang="en-US" sz="1467" b="1" dirty="0">
                <a:solidFill>
                  <a:srgbClr val="FFFFFF"/>
                </a:solidFill>
                <a:latin typeface="微软雅黑" panose="020B0503020204020204" pitchFamily="34" charset="-122"/>
                <a:ea typeface="微软雅黑" panose="020B0503020204020204" pitchFamily="34" charset="-122"/>
              </a:endParaRPr>
            </a:p>
          </p:txBody>
        </p:sp>
        <p:sp>
          <p:nvSpPr>
            <p:cNvPr id="17" name="剪去对角的矩形 16"/>
            <p:cNvSpPr/>
            <p:nvPr/>
          </p:nvSpPr>
          <p:spPr>
            <a:xfrm>
              <a:off x="3219207" y="1086912"/>
              <a:ext cx="1292743" cy="781373"/>
            </a:xfrm>
            <a:prstGeom prst="snip2DiagRect">
              <a:avLst>
                <a:gd name="adj1" fmla="val 0"/>
                <a:gd name="adj2" fmla="val 24695"/>
              </a:avLst>
            </a:prstGeom>
            <a:blipFill>
              <a:blip r:embed="rId4" cstate="email">
                <a:extLst>
                  <a:ext uri="{28A0092B-C50C-407E-A947-70E740481C1C}">
                    <a14:useLocalDpi xmlns:a14="http://schemas.microsoft.com/office/drawing/2010/main"/>
                  </a:ext>
                </a:extLst>
              </a:blip>
              <a:stretch>
                <a:fillRect/>
              </a:stretch>
            </a:blip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endParaRPr>
            </a:p>
          </p:txBody>
        </p:sp>
        <p:sp>
          <p:nvSpPr>
            <p:cNvPr id="18" name="剪去对角的矩形 17"/>
            <p:cNvSpPr/>
            <p:nvPr/>
          </p:nvSpPr>
          <p:spPr>
            <a:xfrm>
              <a:off x="5182310" y="1109982"/>
              <a:ext cx="1292743" cy="781373"/>
            </a:xfrm>
            <a:prstGeom prst="snip2DiagRect">
              <a:avLst>
                <a:gd name="adj1" fmla="val 0"/>
                <a:gd name="adj2" fmla="val 24695"/>
              </a:avLst>
            </a:prstGeom>
            <a:blipFill>
              <a:blip r:embed="rId5" cstate="email">
                <a:extLst>
                  <a:ext uri="{28A0092B-C50C-407E-A947-70E740481C1C}">
                    <a14:useLocalDpi xmlns:a14="http://schemas.microsoft.com/office/drawing/2010/main"/>
                  </a:ext>
                </a:extLst>
              </a:blip>
              <a:stretch>
                <a:fillRect/>
              </a:stretch>
            </a:blip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endParaRPr>
            </a:p>
          </p:txBody>
        </p:sp>
        <p:sp>
          <p:nvSpPr>
            <p:cNvPr id="19" name="剪去对角的矩形 18"/>
            <p:cNvSpPr/>
            <p:nvPr/>
          </p:nvSpPr>
          <p:spPr>
            <a:xfrm>
              <a:off x="6624159" y="1109982"/>
              <a:ext cx="1292743" cy="781373"/>
            </a:xfrm>
            <a:prstGeom prst="snip2DiagRect">
              <a:avLst>
                <a:gd name="adj1" fmla="val 0"/>
                <a:gd name="adj2" fmla="val 24695"/>
              </a:avLst>
            </a:prstGeom>
            <a:blipFill>
              <a:blip r:embed="rId6" cstate="email">
                <a:extLst>
                  <a:ext uri="{28A0092B-C50C-407E-A947-70E740481C1C}">
                    <a14:useLocalDpi xmlns:a14="http://schemas.microsoft.com/office/drawing/2010/main"/>
                  </a:ext>
                </a:extLst>
              </a:blip>
              <a:stretch>
                <a:fillRect/>
              </a:stretch>
            </a:blip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endParaRPr>
            </a:p>
          </p:txBody>
        </p:sp>
        <p:sp>
          <p:nvSpPr>
            <p:cNvPr id="20" name="文本框 32"/>
            <p:cNvSpPr txBox="1"/>
            <p:nvPr/>
          </p:nvSpPr>
          <p:spPr>
            <a:xfrm>
              <a:off x="2329377" y="1850991"/>
              <a:ext cx="1470009" cy="383803"/>
            </a:xfrm>
            <a:prstGeom prst="rect">
              <a:avLst/>
            </a:prstGeom>
            <a:solidFill>
              <a:srgbClr val="FF3300"/>
            </a:solidFill>
          </p:spPr>
          <p:txBody>
            <a:bodyPr wrap="none" rtlCol="0">
              <a:spAutoFit/>
            </a:bodyPr>
            <a:lstStyle/>
            <a:p>
              <a:pPr algn="ctr"/>
              <a:r>
                <a:rPr lang="zh-CN" altLang="en-US" sz="1600" b="1" dirty="0">
                  <a:solidFill>
                    <a:srgbClr val="FFFFFF"/>
                  </a:solidFill>
                  <a:latin typeface="微软雅黑" panose="020B0503020204020204" pitchFamily="34" charset="-122"/>
                  <a:ea typeface="微软雅黑" panose="020B0503020204020204" pitchFamily="34" charset="-122"/>
                </a:rPr>
                <a:t>服务型政府</a:t>
              </a:r>
            </a:p>
          </p:txBody>
        </p:sp>
        <p:sp>
          <p:nvSpPr>
            <p:cNvPr id="21" name="文本框 33"/>
            <p:cNvSpPr txBox="1"/>
            <p:nvPr/>
          </p:nvSpPr>
          <p:spPr>
            <a:xfrm>
              <a:off x="5830177" y="1861779"/>
              <a:ext cx="1470009" cy="383803"/>
            </a:xfrm>
            <a:prstGeom prst="rect">
              <a:avLst/>
            </a:prstGeom>
            <a:solidFill>
              <a:srgbClr val="00B050"/>
            </a:solidFill>
          </p:spPr>
          <p:txBody>
            <a:bodyPr wrap="none" rtlCol="0">
              <a:spAutoFit/>
            </a:bodyPr>
            <a:lstStyle/>
            <a:p>
              <a:pPr algn="ctr"/>
              <a:r>
                <a:rPr lang="zh-CN" altLang="en-US" sz="1600" b="1" dirty="0">
                  <a:solidFill>
                    <a:srgbClr val="FFFFFF"/>
                  </a:solidFill>
                  <a:latin typeface="微软雅黑" panose="020B0503020204020204" pitchFamily="34" charset="-122"/>
                  <a:ea typeface="微软雅黑" panose="020B0503020204020204" pitchFamily="34" charset="-122"/>
                </a:rPr>
                <a:t>高效型政府</a:t>
              </a:r>
            </a:p>
          </p:txBody>
        </p:sp>
        <p:sp>
          <p:nvSpPr>
            <p:cNvPr id="22" name="文本框 34"/>
            <p:cNvSpPr txBox="1"/>
            <p:nvPr/>
          </p:nvSpPr>
          <p:spPr>
            <a:xfrm>
              <a:off x="9240837" y="1827034"/>
              <a:ext cx="1470009" cy="383803"/>
            </a:xfrm>
            <a:prstGeom prst="rect">
              <a:avLst/>
            </a:prstGeom>
            <a:solidFill>
              <a:srgbClr val="00B0F0"/>
            </a:solidFill>
          </p:spPr>
          <p:txBody>
            <a:bodyPr wrap="none" rtlCol="0">
              <a:spAutoFit/>
            </a:bodyPr>
            <a:lstStyle/>
            <a:p>
              <a:pPr algn="ctr"/>
              <a:r>
                <a:rPr lang="zh-CN" altLang="en-US" sz="1600" b="1" dirty="0">
                  <a:solidFill>
                    <a:srgbClr val="FFFFFF"/>
                  </a:solidFill>
                  <a:latin typeface="微软雅黑" panose="020B0503020204020204" pitchFamily="34" charset="-122"/>
                  <a:ea typeface="微软雅黑" panose="020B0503020204020204" pitchFamily="34" charset="-122"/>
                </a:rPr>
                <a:t>创新型政府</a:t>
              </a:r>
            </a:p>
          </p:txBody>
        </p:sp>
        <p:sp>
          <p:nvSpPr>
            <p:cNvPr id="23" name="矩形 22"/>
            <p:cNvSpPr/>
            <p:nvPr/>
          </p:nvSpPr>
          <p:spPr>
            <a:xfrm>
              <a:off x="1918452" y="3137607"/>
              <a:ext cx="2350272" cy="662932"/>
            </a:xfrm>
            <a:prstGeom prst="rect">
              <a:avLst/>
            </a:prstGeom>
          </p:spPr>
          <p:txBody>
            <a:bodyPr>
              <a:spAutoFit/>
            </a:bodyPr>
            <a:lstStyle/>
            <a:p>
              <a:pPr algn="ctr"/>
              <a:r>
                <a:rPr lang="zh-CN" altLang="en-US" sz="1600" b="1" dirty="0">
                  <a:solidFill>
                    <a:srgbClr val="FF3300"/>
                  </a:solidFill>
                  <a:latin typeface="微软雅黑" panose="020B0503020204020204" pitchFamily="34" charset="-122"/>
                  <a:ea typeface="微软雅黑" panose="020B0503020204020204" pitchFamily="34" charset="-122"/>
                </a:rPr>
                <a:t>以人为本 </a:t>
              </a:r>
              <a:r>
                <a:rPr lang="en-US" altLang="zh-CN" sz="1600" b="1" dirty="0">
                  <a:solidFill>
                    <a:srgbClr val="FF3300"/>
                  </a:solidFill>
                  <a:latin typeface="微软雅黑" panose="020B0503020204020204" pitchFamily="34" charset="-122"/>
                  <a:ea typeface="微软雅黑" panose="020B0503020204020204" pitchFamily="34" charset="-122"/>
                </a:rPr>
                <a:t>· </a:t>
              </a:r>
              <a:r>
                <a:rPr lang="zh-CN" altLang="en-US" sz="1600" b="1" dirty="0">
                  <a:solidFill>
                    <a:srgbClr val="FF3300"/>
                  </a:solidFill>
                  <a:latin typeface="微软雅黑" panose="020B0503020204020204" pitchFamily="34" charset="-122"/>
                  <a:ea typeface="微软雅黑" panose="020B0503020204020204" pitchFamily="34" charset="-122"/>
                </a:rPr>
                <a:t>惠及全民</a:t>
              </a:r>
              <a:endParaRPr lang="en-US" altLang="zh-CN" sz="1600" b="1" dirty="0">
                <a:solidFill>
                  <a:srgbClr val="FF3300"/>
                </a:solidFill>
                <a:latin typeface="微软雅黑" panose="020B0503020204020204" pitchFamily="34" charset="-122"/>
                <a:ea typeface="微软雅黑" panose="020B0503020204020204" pitchFamily="34" charset="-122"/>
              </a:endParaRPr>
            </a:p>
          </p:txBody>
        </p:sp>
        <p:sp>
          <p:nvSpPr>
            <p:cNvPr id="24" name="矩形 23"/>
            <p:cNvSpPr/>
            <p:nvPr/>
          </p:nvSpPr>
          <p:spPr>
            <a:xfrm>
              <a:off x="5518752" y="3137607"/>
              <a:ext cx="2350272" cy="662932"/>
            </a:xfrm>
            <a:prstGeom prst="rect">
              <a:avLst/>
            </a:prstGeom>
          </p:spPr>
          <p:txBody>
            <a:bodyPr>
              <a:spAutoFit/>
            </a:bodyPr>
            <a:lstStyle/>
            <a:p>
              <a:pPr algn="ctr"/>
              <a:r>
                <a:rPr lang="zh-CN" altLang="en-US" sz="1600" b="1" dirty="0">
                  <a:solidFill>
                    <a:srgbClr val="00B050"/>
                  </a:solidFill>
                  <a:latin typeface="微软雅黑" panose="020B0503020204020204" pitchFamily="34" charset="-122"/>
                  <a:ea typeface="微软雅黑" panose="020B0503020204020204" pitchFamily="34" charset="-122"/>
                </a:rPr>
                <a:t>精准治理 </a:t>
              </a:r>
              <a:r>
                <a:rPr lang="en-US" altLang="zh-CN" sz="1600" b="1" dirty="0">
                  <a:solidFill>
                    <a:srgbClr val="00B050"/>
                  </a:solidFill>
                  <a:latin typeface="微软雅黑" panose="020B0503020204020204" pitchFamily="34" charset="-122"/>
                  <a:ea typeface="微软雅黑" panose="020B0503020204020204" pitchFamily="34" charset="-122"/>
                </a:rPr>
                <a:t>· </a:t>
              </a:r>
              <a:r>
                <a:rPr lang="zh-CN" altLang="en-US" sz="1600" b="1" dirty="0">
                  <a:solidFill>
                    <a:srgbClr val="00B050"/>
                  </a:solidFill>
                  <a:latin typeface="微软雅黑" panose="020B0503020204020204" pitchFamily="34" charset="-122"/>
                  <a:ea typeface="微软雅黑" panose="020B0503020204020204" pitchFamily="34" charset="-122"/>
                </a:rPr>
                <a:t>高效透明</a:t>
              </a:r>
            </a:p>
          </p:txBody>
        </p:sp>
        <p:sp>
          <p:nvSpPr>
            <p:cNvPr id="25" name="矩形 24"/>
            <p:cNvSpPr/>
            <p:nvPr/>
          </p:nvSpPr>
          <p:spPr>
            <a:xfrm>
              <a:off x="9021120" y="3137607"/>
              <a:ext cx="2350272" cy="662932"/>
            </a:xfrm>
            <a:prstGeom prst="rect">
              <a:avLst/>
            </a:prstGeom>
          </p:spPr>
          <p:txBody>
            <a:bodyPr>
              <a:spAutoFit/>
            </a:bodyPr>
            <a:lstStyle/>
            <a:p>
              <a:pPr algn="ctr"/>
              <a:r>
                <a:rPr lang="zh-CN" altLang="en-US" sz="1600" b="1" dirty="0">
                  <a:solidFill>
                    <a:srgbClr val="00B0F0"/>
                  </a:solidFill>
                  <a:latin typeface="微软雅黑" panose="020B0503020204020204" pitchFamily="34" charset="-122"/>
                  <a:ea typeface="微软雅黑" panose="020B0503020204020204" pitchFamily="34" charset="-122"/>
                </a:rPr>
                <a:t>大众创业</a:t>
              </a:r>
              <a:r>
                <a:rPr lang="en-US" altLang="zh-CN" sz="1600" b="1" dirty="0">
                  <a:solidFill>
                    <a:srgbClr val="00B0F0"/>
                  </a:solidFill>
                  <a:latin typeface="微软雅黑" panose="020B0503020204020204" pitchFamily="34" charset="-122"/>
                  <a:ea typeface="微软雅黑" panose="020B0503020204020204" pitchFamily="34" charset="-122"/>
                </a:rPr>
                <a:t> · </a:t>
              </a:r>
              <a:r>
                <a:rPr lang="zh-CN" altLang="en-US" sz="1600" b="1" dirty="0">
                  <a:solidFill>
                    <a:srgbClr val="00B0F0"/>
                  </a:solidFill>
                  <a:latin typeface="微软雅黑" panose="020B0503020204020204" pitchFamily="34" charset="-122"/>
                  <a:ea typeface="微软雅黑" panose="020B0503020204020204" pitchFamily="34" charset="-122"/>
                </a:rPr>
                <a:t>万众创新</a:t>
              </a:r>
            </a:p>
          </p:txBody>
        </p:sp>
        <p:pic>
          <p:nvPicPr>
            <p:cNvPr id="26" name="Picture 2" descr="http://gs.cnr.cn/gsxw/tpxw/20151113/W020151113298926410643.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072314" y="1082151"/>
              <a:ext cx="1254439" cy="753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630463" y="1056976"/>
              <a:ext cx="1188895" cy="765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矩形 30"/>
            <p:cNvSpPr/>
            <p:nvPr/>
          </p:nvSpPr>
          <p:spPr>
            <a:xfrm>
              <a:off x="1494335" y="5247188"/>
              <a:ext cx="9110977" cy="476774"/>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r>
                <a:rPr lang="zh-CN" altLang="en-US" sz="2133" b="1" dirty="0" smtClean="0">
                  <a:solidFill>
                    <a:srgbClr val="FFFFFF"/>
                  </a:solidFill>
                  <a:latin typeface="微软雅黑" panose="020B0503020204020204" pitchFamily="34" charset="-122"/>
                  <a:ea typeface="微软雅黑" panose="020B0503020204020204" pitchFamily="34" charset="-122"/>
                </a:rPr>
                <a:t>数据共享交换系统</a:t>
              </a:r>
              <a:endParaRPr lang="zh-CN" altLang="en-US" sz="2133" b="1" dirty="0">
                <a:solidFill>
                  <a:srgbClr val="FFFFFF"/>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10932052" y="5283730"/>
              <a:ext cx="377771" cy="545237"/>
            </a:xfrm>
            <a:prstGeom prst="line">
              <a:avLst/>
            </a:prstGeom>
            <a:ln>
              <a:solidFill>
                <a:srgbClr val="FFC000"/>
              </a:solidFill>
              <a:prstDash val="dashDot"/>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bwMode="auto">
            <a:xfrm>
              <a:off x="10678281" y="5283759"/>
              <a:ext cx="885315" cy="360000"/>
            </a:xfrm>
            <a:prstGeom prst="roundRect">
              <a:avLst/>
            </a:prstGeom>
            <a:solidFill>
              <a:srgbClr val="00B050">
                <a:alpha val="50000"/>
              </a:srgbClr>
            </a:solidFill>
            <a:extLst/>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vert="horz" wrap="square" lIns="91440" tIns="45720" rIns="91440" bIns="45720" numCol="1" rtlCol="0" anchor="ctr" anchorCtr="1" compatLnSpc="1">
              <a:prstTxWarp prst="textNoShape">
                <a:avLst/>
              </a:prstTxWarp>
            </a:bodyPr>
            <a:lstStyle/>
            <a:p>
              <a:pPr algn="ctr">
                <a:buFont typeface="Arial" pitchFamily="34" charset="0"/>
                <a:buNone/>
              </a:pPr>
              <a:r>
                <a:rPr lang="zh-CN" altLang="en-US" sz="1333" b="1" dirty="0">
                  <a:solidFill>
                    <a:srgbClr val="203C96">
                      <a:lumMod val="65000"/>
                      <a:lumOff val="35000"/>
                    </a:srgbClr>
                  </a:solidFill>
                  <a:latin typeface="微软雅黑" panose="020B0503020204020204" pitchFamily="34" charset="-122"/>
                  <a:ea typeface="微软雅黑" panose="020B0503020204020204" pitchFamily="34" charset="-122"/>
                </a:rPr>
                <a:t>省级</a:t>
              </a:r>
            </a:p>
          </p:txBody>
        </p:sp>
        <p:sp>
          <p:nvSpPr>
            <p:cNvPr id="34" name="圆角矩形 33"/>
            <p:cNvSpPr/>
            <p:nvPr/>
          </p:nvSpPr>
          <p:spPr bwMode="auto">
            <a:xfrm>
              <a:off x="10678281" y="5827233"/>
              <a:ext cx="885315" cy="360000"/>
            </a:xfrm>
            <a:prstGeom prst="roundRect">
              <a:avLst/>
            </a:prstGeom>
            <a:solidFill>
              <a:srgbClr val="00B050">
                <a:alpha val="50000"/>
              </a:srgbClr>
            </a:solidFill>
            <a:extLst/>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vert="horz" wrap="square" lIns="91440" tIns="45720" rIns="91440" bIns="45720" numCol="1" rtlCol="0" anchor="ctr" anchorCtr="1" compatLnSpc="1">
              <a:prstTxWarp prst="textNoShape">
                <a:avLst/>
              </a:prstTxWarp>
            </a:bodyPr>
            <a:lstStyle/>
            <a:p>
              <a:pPr algn="ctr">
                <a:buFont typeface="Arial" pitchFamily="34" charset="0"/>
                <a:buNone/>
              </a:pPr>
              <a:r>
                <a:rPr lang="zh-CN" altLang="en-US" sz="1333" b="1" dirty="0">
                  <a:solidFill>
                    <a:srgbClr val="203C96">
                      <a:lumMod val="65000"/>
                      <a:lumOff val="35000"/>
                    </a:srgbClr>
                  </a:solidFill>
                  <a:latin typeface="微软雅黑" panose="020B0503020204020204" pitchFamily="34" charset="-122"/>
                  <a:ea typeface="微软雅黑" panose="020B0503020204020204" pitchFamily="34" charset="-122"/>
                </a:rPr>
                <a:t>市级</a:t>
              </a:r>
            </a:p>
          </p:txBody>
        </p:sp>
        <p:sp>
          <p:nvSpPr>
            <p:cNvPr id="35" name="圆角矩形 34"/>
            <p:cNvSpPr/>
            <p:nvPr/>
          </p:nvSpPr>
          <p:spPr bwMode="auto">
            <a:xfrm>
              <a:off x="10678281" y="6435825"/>
              <a:ext cx="885315" cy="360000"/>
            </a:xfrm>
            <a:prstGeom prst="roundRect">
              <a:avLst/>
            </a:prstGeom>
            <a:solidFill>
              <a:srgbClr val="00B050">
                <a:alpha val="50000"/>
              </a:srgbClr>
            </a:solidFill>
            <a:extLst/>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vert="horz" wrap="square" lIns="91440" tIns="45720" rIns="91440" bIns="45720" numCol="1" rtlCol="0" anchor="ctr" anchorCtr="1" compatLnSpc="1">
              <a:prstTxWarp prst="textNoShape">
                <a:avLst/>
              </a:prstTxWarp>
            </a:bodyPr>
            <a:lstStyle/>
            <a:p>
              <a:pPr algn="ctr">
                <a:buFont typeface="Arial" pitchFamily="34" charset="0"/>
                <a:buNone/>
              </a:pPr>
              <a:r>
                <a:rPr lang="zh-CN" altLang="en-US" sz="1333" b="1" dirty="0">
                  <a:solidFill>
                    <a:srgbClr val="203C96">
                      <a:lumMod val="65000"/>
                      <a:lumOff val="35000"/>
                    </a:srgbClr>
                  </a:solidFill>
                  <a:latin typeface="微软雅黑" panose="020B0503020204020204" pitchFamily="34" charset="-122"/>
                  <a:ea typeface="微软雅黑" panose="020B0503020204020204" pitchFamily="34" charset="-122"/>
                </a:rPr>
                <a:t>县级</a:t>
              </a:r>
            </a:p>
          </p:txBody>
        </p:sp>
        <p:sp>
          <p:nvSpPr>
            <p:cNvPr id="36" name="上下箭头 35"/>
            <p:cNvSpPr/>
            <p:nvPr/>
          </p:nvSpPr>
          <p:spPr bwMode="auto">
            <a:xfrm>
              <a:off x="11040921" y="5620615"/>
              <a:ext cx="118427" cy="216019"/>
            </a:xfrm>
            <a:prstGeom prst="upDownArrow">
              <a:avLst/>
            </a:prstGeom>
            <a:solidFill>
              <a:srgbClr val="00B05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endParaRPr>
            </a:p>
          </p:txBody>
        </p:sp>
        <p:sp>
          <p:nvSpPr>
            <p:cNvPr id="37" name="上下箭头 36"/>
            <p:cNvSpPr/>
            <p:nvPr/>
          </p:nvSpPr>
          <p:spPr bwMode="auto">
            <a:xfrm>
              <a:off x="11040921" y="6219808"/>
              <a:ext cx="118427" cy="216019"/>
            </a:xfrm>
            <a:prstGeom prst="upDownArrow">
              <a:avLst/>
            </a:prstGeom>
            <a:solidFill>
              <a:srgbClr val="00B05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endParaRPr>
            </a:p>
          </p:txBody>
        </p:sp>
        <p:sp>
          <p:nvSpPr>
            <p:cNvPr id="38" name="矩形 37"/>
            <p:cNvSpPr/>
            <p:nvPr/>
          </p:nvSpPr>
          <p:spPr>
            <a:xfrm>
              <a:off x="1499028" y="3561075"/>
              <a:ext cx="10064565" cy="540000"/>
            </a:xfrm>
            <a:prstGeom prst="rect">
              <a:avLst/>
            </a:prstGeom>
            <a:solidFill>
              <a:schemeClr val="accent2"/>
            </a:solidFill>
          </p:spPr>
          <p:txBody>
            <a:bodyPr wrap="square">
              <a:normAutofit/>
            </a:bodyPr>
            <a:lstStyle/>
            <a:p>
              <a:r>
                <a:rPr lang="zh-CN" altLang="en-US" sz="2133" b="1" dirty="0" smtClean="0">
                  <a:solidFill>
                    <a:srgbClr val="FFFFFF"/>
                  </a:solidFill>
                  <a:latin typeface="微软雅黑" panose="020B0503020204020204" pitchFamily="34" charset="-122"/>
                  <a:ea typeface="微软雅黑" panose="020B0503020204020204" pitchFamily="34" charset="-122"/>
                </a:rPr>
                <a:t>数据开放系统</a:t>
              </a:r>
              <a:endParaRPr lang="en-US" altLang="zh-CN" sz="2133" b="1" dirty="0">
                <a:solidFill>
                  <a:srgbClr val="FFFFFF"/>
                </a:solidFill>
                <a:latin typeface="微软雅黑" panose="020B0503020204020204" pitchFamily="34" charset="-122"/>
                <a:ea typeface="微软雅黑" panose="020B0503020204020204" pitchFamily="34" charset="-122"/>
              </a:endParaRPr>
            </a:p>
          </p:txBody>
        </p:sp>
        <p:pic>
          <p:nvPicPr>
            <p:cNvPr id="39"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693114" y="1088921"/>
              <a:ext cx="1130612" cy="765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圆柱形 39"/>
            <p:cNvSpPr/>
            <p:nvPr/>
          </p:nvSpPr>
          <p:spPr bwMode="auto">
            <a:xfrm>
              <a:off x="4766695" y="4337365"/>
              <a:ext cx="720000"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377" fontAlgn="base">
                <a:spcBef>
                  <a:spcPct val="0"/>
                </a:spcBef>
                <a:spcAft>
                  <a:spcPct val="0"/>
                </a:spcAft>
              </a:pPr>
              <a:r>
                <a:rPr lang="zh-CN" altLang="en-US" sz="933" dirty="0" smtClean="0">
                  <a:solidFill>
                    <a:srgbClr val="FFFFFF"/>
                  </a:solidFill>
                  <a:latin typeface="微软雅黑" panose="020B0503020204020204" pitchFamily="34" charset="-122"/>
                  <a:ea typeface="微软雅黑" panose="020B0503020204020204" pitchFamily="34" charset="-122"/>
                </a:rPr>
                <a:t>人口基础数据库</a:t>
              </a:r>
              <a:endParaRPr lang="zh-CN" altLang="en-US" sz="933" dirty="0">
                <a:solidFill>
                  <a:srgbClr val="FFFFFF"/>
                </a:solidFill>
                <a:latin typeface="微软雅黑" panose="020B0503020204020204" pitchFamily="34" charset="-122"/>
                <a:ea typeface="微软雅黑" panose="020B0503020204020204" pitchFamily="34" charset="-122"/>
              </a:endParaRPr>
            </a:p>
          </p:txBody>
        </p:sp>
        <p:sp>
          <p:nvSpPr>
            <p:cNvPr id="41" name="圆柱形 40"/>
            <p:cNvSpPr/>
            <p:nvPr/>
          </p:nvSpPr>
          <p:spPr bwMode="auto">
            <a:xfrm>
              <a:off x="5739798" y="4337365"/>
              <a:ext cx="720001"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a:buFont typeface="Arial" pitchFamily="34" charset="0"/>
                <a:buNone/>
              </a:pPr>
              <a:r>
                <a:rPr lang="zh-CN" altLang="en-US" sz="933" dirty="0" smtClean="0">
                  <a:solidFill>
                    <a:srgbClr val="FFFFFF"/>
                  </a:solidFill>
                  <a:latin typeface="微软雅黑" panose="020B0503020204020204" pitchFamily="34" charset="-122"/>
                  <a:ea typeface="微软雅黑" panose="020B0503020204020204" pitchFamily="34" charset="-122"/>
                </a:rPr>
                <a:t>法人单位基础数据库</a:t>
              </a:r>
              <a:endParaRPr lang="zh-CN" altLang="en-US" sz="933" dirty="0">
                <a:solidFill>
                  <a:srgbClr val="FFFFFF"/>
                </a:solidFill>
                <a:latin typeface="微软雅黑" panose="020B0503020204020204" pitchFamily="34" charset="-122"/>
                <a:ea typeface="微软雅黑" panose="020B0503020204020204" pitchFamily="34" charset="-122"/>
              </a:endParaRPr>
            </a:p>
          </p:txBody>
        </p:sp>
        <p:sp>
          <p:nvSpPr>
            <p:cNvPr id="42" name="圆柱形 41"/>
            <p:cNvSpPr/>
            <p:nvPr/>
          </p:nvSpPr>
          <p:spPr bwMode="auto">
            <a:xfrm>
              <a:off x="6712901" y="4337365"/>
              <a:ext cx="720001"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a:buFont typeface="Arial" pitchFamily="34" charset="0"/>
                <a:buNone/>
              </a:pPr>
              <a:r>
                <a:rPr lang="zh-CN" altLang="en-US" sz="933" dirty="0" smtClean="0">
                  <a:solidFill>
                    <a:srgbClr val="FFFFFF"/>
                  </a:solidFill>
                  <a:latin typeface="微软雅黑" panose="020B0503020204020204" pitchFamily="34" charset="-122"/>
                  <a:ea typeface="微软雅黑" panose="020B0503020204020204" pitchFamily="34" charset="-122"/>
                </a:rPr>
                <a:t>宏观经济基础数据库</a:t>
              </a:r>
              <a:endParaRPr lang="zh-CN" altLang="en-US" sz="933" dirty="0">
                <a:solidFill>
                  <a:srgbClr val="FFFFFF"/>
                </a:solidFill>
                <a:latin typeface="微软雅黑" panose="020B0503020204020204" pitchFamily="34" charset="-122"/>
                <a:ea typeface="微软雅黑" panose="020B0503020204020204" pitchFamily="34" charset="-122"/>
              </a:endParaRPr>
            </a:p>
          </p:txBody>
        </p:sp>
        <p:sp>
          <p:nvSpPr>
            <p:cNvPr id="43" name="圆柱形 42"/>
            <p:cNvSpPr/>
            <p:nvPr/>
          </p:nvSpPr>
          <p:spPr bwMode="auto">
            <a:xfrm>
              <a:off x="7686004" y="4337365"/>
              <a:ext cx="720001"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a:buFont typeface="Arial" pitchFamily="34" charset="0"/>
                <a:buNone/>
              </a:pPr>
              <a:r>
                <a:rPr lang="zh-CN" altLang="en-US" sz="933" dirty="0" smtClean="0">
                  <a:solidFill>
                    <a:srgbClr val="FFFFFF"/>
                  </a:solidFill>
                  <a:latin typeface="微软雅黑" panose="020B0503020204020204" pitchFamily="34" charset="-122"/>
                  <a:ea typeface="微软雅黑" panose="020B0503020204020204" pitchFamily="34" charset="-122"/>
                </a:rPr>
                <a:t>空间地理基础数据库</a:t>
              </a:r>
              <a:endParaRPr lang="zh-CN" altLang="en-US" sz="933" dirty="0">
                <a:solidFill>
                  <a:srgbClr val="FFFFFF"/>
                </a:solidFill>
                <a:latin typeface="微软雅黑" panose="020B0503020204020204" pitchFamily="34" charset="-122"/>
                <a:ea typeface="微软雅黑" panose="020B0503020204020204" pitchFamily="34" charset="-122"/>
              </a:endParaRPr>
            </a:p>
          </p:txBody>
        </p:sp>
        <p:sp>
          <p:nvSpPr>
            <p:cNvPr id="45" name="圆柱形 44"/>
            <p:cNvSpPr/>
            <p:nvPr/>
          </p:nvSpPr>
          <p:spPr bwMode="auto">
            <a:xfrm>
              <a:off x="8659107" y="4337365"/>
              <a:ext cx="720001"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a:buFont typeface="Arial" pitchFamily="34" charset="0"/>
                <a:buNone/>
              </a:pPr>
              <a:r>
                <a:rPr lang="zh-CN" altLang="en-US" sz="1067" dirty="0" smtClean="0">
                  <a:solidFill>
                    <a:srgbClr val="FFFFFF"/>
                  </a:solidFill>
                  <a:latin typeface="微软雅黑" panose="020B0503020204020204" pitchFamily="34" charset="-122"/>
                  <a:ea typeface="微软雅黑" panose="020B0503020204020204" pitchFamily="34" charset="-122"/>
                </a:rPr>
                <a:t>共享信息库</a:t>
              </a:r>
              <a:endParaRPr lang="zh-CN" altLang="en-US" sz="1067" dirty="0">
                <a:solidFill>
                  <a:srgbClr val="FFFFFF"/>
                </a:solidFill>
                <a:latin typeface="微软雅黑" panose="020B0503020204020204" pitchFamily="34" charset="-122"/>
                <a:ea typeface="微软雅黑" panose="020B0503020204020204" pitchFamily="34" charset="-122"/>
              </a:endParaRPr>
            </a:p>
          </p:txBody>
        </p:sp>
        <p:sp>
          <p:nvSpPr>
            <p:cNvPr id="46" name="圆柱形 45"/>
            <p:cNvSpPr/>
            <p:nvPr/>
          </p:nvSpPr>
          <p:spPr bwMode="auto">
            <a:xfrm>
              <a:off x="9632210" y="4337365"/>
              <a:ext cx="720001"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a:buFont typeface="Arial" pitchFamily="34" charset="0"/>
                <a:buNone/>
              </a:pPr>
              <a:r>
                <a:rPr lang="zh-CN" altLang="en-US" sz="1067" dirty="0" smtClean="0">
                  <a:solidFill>
                    <a:srgbClr val="FFFFFF"/>
                  </a:solidFill>
                  <a:latin typeface="微软雅黑" panose="020B0503020204020204" pitchFamily="34" charset="-122"/>
                  <a:ea typeface="微软雅黑" panose="020B0503020204020204" pitchFamily="34" charset="-122"/>
                </a:rPr>
                <a:t>开放信息库</a:t>
              </a:r>
              <a:endParaRPr lang="zh-CN" altLang="en-US" sz="1067" dirty="0">
                <a:solidFill>
                  <a:srgbClr val="FFFFFF"/>
                </a:solidFill>
                <a:latin typeface="微软雅黑" panose="020B0503020204020204" pitchFamily="34" charset="-122"/>
                <a:ea typeface="微软雅黑" panose="020B0503020204020204" pitchFamily="34" charset="-122"/>
              </a:endParaRPr>
            </a:p>
          </p:txBody>
        </p:sp>
        <p:sp>
          <p:nvSpPr>
            <p:cNvPr id="47" name="圆柱形 46"/>
            <p:cNvSpPr/>
            <p:nvPr/>
          </p:nvSpPr>
          <p:spPr bwMode="auto">
            <a:xfrm>
              <a:off x="10605312" y="4337365"/>
              <a:ext cx="720000" cy="720000"/>
            </a:xfrm>
            <a:prstGeom prst="can">
              <a:avLst/>
            </a:prstGeom>
            <a:solidFill>
              <a:srgbClr val="AC75D5"/>
            </a:solidFill>
            <a:ln w="12700">
              <a:headEnd type="none" w="med" len="med"/>
              <a:tailEnd type="none" w="med" len="med"/>
            </a:ln>
            <a:extLst/>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a:buFont typeface="Arial" pitchFamily="34" charset="0"/>
                <a:buNone/>
              </a:pPr>
              <a:r>
                <a:rPr lang="en-US" altLang="zh-CN" sz="1067" dirty="0">
                  <a:solidFill>
                    <a:srgbClr val="FFFFFF"/>
                  </a:solidFill>
                  <a:latin typeface="微软雅黑" panose="020B0503020204020204" pitchFamily="34" charset="-122"/>
                  <a:ea typeface="微软雅黑" panose="020B0503020204020204" pitchFamily="34" charset="-122"/>
                </a:rPr>
                <a:t>……</a:t>
              </a:r>
              <a:endParaRPr lang="zh-CN" altLang="en-US" sz="1067" dirty="0">
                <a:solidFill>
                  <a:srgbClr val="FFFFFF"/>
                </a:solidFill>
                <a:latin typeface="微软雅黑" panose="020B0503020204020204" pitchFamily="34" charset="-122"/>
                <a:ea typeface="微软雅黑" panose="020B0503020204020204" pitchFamily="34" charset="-122"/>
              </a:endParaRPr>
            </a:p>
          </p:txBody>
        </p:sp>
        <p:sp>
          <p:nvSpPr>
            <p:cNvPr id="49" name="圆角矩形 48"/>
            <p:cNvSpPr/>
            <p:nvPr/>
          </p:nvSpPr>
          <p:spPr>
            <a:xfrm>
              <a:off x="5314140" y="3658739"/>
              <a:ext cx="2516190" cy="360000"/>
            </a:xfrm>
            <a:prstGeom prst="round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200" b="1" dirty="0" smtClean="0">
                  <a:solidFill>
                    <a:srgbClr val="FFFFFF"/>
                  </a:solidFill>
                  <a:latin typeface="微软雅黑" panose="020B0503020204020204" pitchFamily="34" charset="-122"/>
                  <a:ea typeface="微软雅黑" panose="020B0503020204020204" pitchFamily="34" charset="-122"/>
                </a:rPr>
                <a:t>数据开放管理系统</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8687369" y="3658739"/>
              <a:ext cx="2516190" cy="360000"/>
            </a:xfrm>
            <a:prstGeom prst="round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200" b="1" dirty="0" smtClean="0">
                  <a:solidFill>
                    <a:srgbClr val="FFFFFF"/>
                  </a:solidFill>
                  <a:latin typeface="微软雅黑" panose="020B0503020204020204" pitchFamily="34" charset="-122"/>
                  <a:ea typeface="微软雅黑" panose="020B0503020204020204" pitchFamily="34" charset="-122"/>
                </a:rPr>
                <a:t>数据开放服务系统</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51" name="椭圆 50"/>
            <p:cNvSpPr/>
            <p:nvPr/>
          </p:nvSpPr>
          <p:spPr>
            <a:xfrm>
              <a:off x="4986737" y="2698785"/>
              <a:ext cx="1080000" cy="432000"/>
            </a:xfrm>
            <a:prstGeom prst="ellipse">
              <a:avLst/>
            </a:prstGeom>
            <a:solidFill>
              <a:schemeClr val="accent6">
                <a:lumMod val="40000"/>
                <a:lumOff val="60000"/>
                <a:alpha val="60000"/>
              </a:schemeClr>
            </a:solidFill>
            <a:ln w="76200">
              <a:solidFill>
                <a:srgbClr val="00B05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B050"/>
                  </a:solidFill>
                  <a:latin typeface="微软雅黑" panose="020B0503020204020204" pitchFamily="34" charset="-122"/>
                  <a:ea typeface="微软雅黑" panose="020B0503020204020204" pitchFamily="34" charset="-122"/>
                </a:rPr>
                <a:t>并联审批</a:t>
              </a:r>
            </a:p>
          </p:txBody>
        </p:sp>
        <p:sp>
          <p:nvSpPr>
            <p:cNvPr id="52" name="椭圆 51"/>
            <p:cNvSpPr/>
            <p:nvPr/>
          </p:nvSpPr>
          <p:spPr>
            <a:xfrm>
              <a:off x="1537491" y="2698785"/>
              <a:ext cx="1080000" cy="432000"/>
            </a:xfrm>
            <a:prstGeom prst="ellipse">
              <a:avLst/>
            </a:prstGeom>
            <a:solidFill>
              <a:schemeClr val="accent4">
                <a:lumMod val="40000"/>
                <a:lumOff val="60000"/>
                <a:alpha val="60000"/>
              </a:schemeClr>
            </a:solidFill>
            <a:ln w="76200">
              <a:solidFill>
                <a:srgbClr val="FF33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FF3300"/>
                  </a:solidFill>
                  <a:latin typeface="微软雅黑" panose="020B0503020204020204" pitchFamily="34" charset="-122"/>
                  <a:ea typeface="微软雅黑" panose="020B0503020204020204" pitchFamily="34" charset="-122"/>
                </a:rPr>
                <a:t>交通服务</a:t>
              </a:r>
            </a:p>
          </p:txBody>
        </p:sp>
        <p:sp>
          <p:nvSpPr>
            <p:cNvPr id="53" name="椭圆 52"/>
            <p:cNvSpPr/>
            <p:nvPr/>
          </p:nvSpPr>
          <p:spPr>
            <a:xfrm>
              <a:off x="3785015" y="2698785"/>
              <a:ext cx="1080000" cy="432000"/>
            </a:xfrm>
            <a:prstGeom prst="ellipse">
              <a:avLst/>
            </a:prstGeom>
            <a:solidFill>
              <a:schemeClr val="accent4">
                <a:lumMod val="40000"/>
                <a:lumOff val="60000"/>
                <a:alpha val="60000"/>
              </a:schemeClr>
            </a:solidFill>
            <a:ln w="76200">
              <a:solidFill>
                <a:srgbClr val="FF33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b="1" dirty="0">
                  <a:solidFill>
                    <a:srgbClr val="FF3300"/>
                  </a:solidFill>
                  <a:latin typeface="微软雅黑" panose="020B0503020204020204" pitchFamily="34" charset="-122"/>
                  <a:ea typeface="微软雅黑" panose="020B0503020204020204" pitchFamily="34" charset="-122"/>
                </a:rPr>
                <a:t>……</a:t>
              </a:r>
              <a:endParaRPr lang="zh-CN" altLang="en-US" sz="1067" b="1" dirty="0">
                <a:solidFill>
                  <a:srgbClr val="FF3300"/>
                </a:solidFill>
                <a:latin typeface="微软雅黑" panose="020B0503020204020204" pitchFamily="34" charset="-122"/>
                <a:ea typeface="微软雅黑" panose="020B0503020204020204" pitchFamily="34" charset="-122"/>
              </a:endParaRPr>
            </a:p>
          </p:txBody>
        </p:sp>
        <p:sp>
          <p:nvSpPr>
            <p:cNvPr id="54" name="椭圆 53"/>
            <p:cNvSpPr/>
            <p:nvPr/>
          </p:nvSpPr>
          <p:spPr>
            <a:xfrm>
              <a:off x="6992517" y="2698785"/>
              <a:ext cx="1080000" cy="432000"/>
            </a:xfrm>
            <a:prstGeom prst="ellipse">
              <a:avLst/>
            </a:prstGeom>
            <a:solidFill>
              <a:schemeClr val="accent6">
                <a:lumMod val="40000"/>
                <a:lumOff val="60000"/>
                <a:alpha val="60000"/>
              </a:schemeClr>
            </a:solidFill>
            <a:ln w="76200">
              <a:solidFill>
                <a:srgbClr val="00B05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b="1" dirty="0">
                  <a:solidFill>
                    <a:srgbClr val="00B050"/>
                  </a:solidFill>
                  <a:latin typeface="微软雅黑" panose="020B0503020204020204" pitchFamily="34" charset="-122"/>
                  <a:ea typeface="微软雅黑" panose="020B0503020204020204" pitchFamily="34" charset="-122"/>
                </a:rPr>
                <a:t>……</a:t>
              </a:r>
              <a:endParaRPr lang="zh-CN" altLang="en-US" sz="1067" b="1" dirty="0">
                <a:solidFill>
                  <a:srgbClr val="00B050"/>
                </a:solidFill>
                <a:latin typeface="微软雅黑" panose="020B0503020204020204" pitchFamily="34" charset="-122"/>
                <a:ea typeface="微软雅黑" panose="020B0503020204020204" pitchFamily="34" charset="-122"/>
              </a:endParaRPr>
            </a:p>
          </p:txBody>
        </p:sp>
        <p:sp>
          <p:nvSpPr>
            <p:cNvPr id="55" name="椭圆 54"/>
            <p:cNvSpPr/>
            <p:nvPr/>
          </p:nvSpPr>
          <p:spPr>
            <a:xfrm>
              <a:off x="8441396" y="2698785"/>
              <a:ext cx="1080000" cy="432000"/>
            </a:xfrm>
            <a:prstGeom prst="ellipse">
              <a:avLst/>
            </a:prstGeom>
            <a:solidFill>
              <a:schemeClr val="accent1">
                <a:lumMod val="40000"/>
                <a:lumOff val="60000"/>
                <a:alpha val="60000"/>
              </a:schemeClr>
            </a:solidFill>
            <a:ln w="76200">
              <a:solidFill>
                <a:srgbClr val="0070C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70C0"/>
                  </a:solidFill>
                  <a:latin typeface="微软雅黑" panose="020B0503020204020204" pitchFamily="34" charset="-122"/>
                  <a:ea typeface="微软雅黑" panose="020B0503020204020204" pitchFamily="34" charset="-122"/>
                </a:rPr>
                <a:t>企业信息</a:t>
              </a:r>
            </a:p>
          </p:txBody>
        </p:sp>
        <p:sp>
          <p:nvSpPr>
            <p:cNvPr id="56" name="椭圆 55"/>
            <p:cNvSpPr/>
            <p:nvPr/>
          </p:nvSpPr>
          <p:spPr>
            <a:xfrm>
              <a:off x="10487431" y="2698785"/>
              <a:ext cx="1080000" cy="432000"/>
            </a:xfrm>
            <a:prstGeom prst="ellipse">
              <a:avLst/>
            </a:prstGeom>
            <a:solidFill>
              <a:schemeClr val="accent1">
                <a:lumMod val="40000"/>
                <a:lumOff val="60000"/>
                <a:alpha val="60000"/>
              </a:schemeClr>
            </a:solidFill>
            <a:ln w="76200">
              <a:solidFill>
                <a:srgbClr val="0070C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b="1" dirty="0">
                  <a:solidFill>
                    <a:srgbClr val="0070C0"/>
                  </a:solidFill>
                  <a:latin typeface="微软雅黑" panose="020B0503020204020204" pitchFamily="34" charset="-122"/>
                  <a:ea typeface="微软雅黑" panose="020B0503020204020204" pitchFamily="34" charset="-122"/>
                </a:rPr>
                <a:t>……</a:t>
              </a:r>
              <a:endParaRPr lang="zh-CN" altLang="en-US" sz="1067" b="1" dirty="0">
                <a:solidFill>
                  <a:srgbClr val="0070C0"/>
                </a:solidFill>
                <a:latin typeface="微软雅黑" panose="020B0503020204020204" pitchFamily="34" charset="-122"/>
                <a:ea typeface="微软雅黑" panose="020B0503020204020204" pitchFamily="34" charset="-122"/>
              </a:endParaRPr>
            </a:p>
          </p:txBody>
        </p:sp>
        <p:sp>
          <p:nvSpPr>
            <p:cNvPr id="57" name="椭圆 56"/>
            <p:cNvSpPr/>
            <p:nvPr/>
          </p:nvSpPr>
          <p:spPr>
            <a:xfrm>
              <a:off x="1872167" y="2328336"/>
              <a:ext cx="1080000" cy="432000"/>
            </a:xfrm>
            <a:prstGeom prst="ellipse">
              <a:avLst/>
            </a:prstGeom>
            <a:solidFill>
              <a:schemeClr val="accent4">
                <a:lumMod val="40000"/>
                <a:lumOff val="60000"/>
                <a:alpha val="60000"/>
              </a:schemeClr>
            </a:solidFill>
            <a:ln w="76200">
              <a:solidFill>
                <a:srgbClr val="FF33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FF3300"/>
                  </a:solidFill>
                  <a:latin typeface="微软雅黑" panose="020B0503020204020204" pitchFamily="34" charset="-122"/>
                  <a:ea typeface="微软雅黑" panose="020B0503020204020204" pitchFamily="34" charset="-122"/>
                </a:rPr>
                <a:t>健康服务</a:t>
              </a:r>
            </a:p>
          </p:txBody>
        </p:sp>
        <p:sp>
          <p:nvSpPr>
            <p:cNvPr id="58" name="椭圆 57"/>
            <p:cNvSpPr/>
            <p:nvPr/>
          </p:nvSpPr>
          <p:spPr>
            <a:xfrm>
              <a:off x="2672887" y="2308041"/>
              <a:ext cx="1080000" cy="432000"/>
            </a:xfrm>
            <a:prstGeom prst="ellipse">
              <a:avLst/>
            </a:prstGeom>
            <a:solidFill>
              <a:schemeClr val="accent4">
                <a:lumMod val="40000"/>
                <a:lumOff val="60000"/>
                <a:alpha val="60000"/>
              </a:schemeClr>
            </a:solidFill>
            <a:ln w="76200">
              <a:solidFill>
                <a:srgbClr val="FF33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FF3300"/>
                  </a:solidFill>
                  <a:latin typeface="微软雅黑" panose="020B0503020204020204" pitchFamily="34" charset="-122"/>
                  <a:ea typeface="微软雅黑" panose="020B0503020204020204" pitchFamily="34" charset="-122"/>
                </a:rPr>
                <a:t>信用服务</a:t>
              </a:r>
            </a:p>
          </p:txBody>
        </p:sp>
        <p:sp>
          <p:nvSpPr>
            <p:cNvPr id="59" name="椭圆 58"/>
            <p:cNvSpPr/>
            <p:nvPr/>
          </p:nvSpPr>
          <p:spPr>
            <a:xfrm>
              <a:off x="3564571" y="2356827"/>
              <a:ext cx="1080000" cy="432000"/>
            </a:xfrm>
            <a:prstGeom prst="ellipse">
              <a:avLst/>
            </a:prstGeom>
            <a:solidFill>
              <a:schemeClr val="accent4">
                <a:lumMod val="40000"/>
                <a:lumOff val="60000"/>
                <a:alpha val="60000"/>
              </a:schemeClr>
            </a:solidFill>
            <a:ln w="76200">
              <a:solidFill>
                <a:srgbClr val="FF33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FF3300"/>
                  </a:solidFill>
                  <a:latin typeface="微软雅黑" panose="020B0503020204020204" pitchFamily="34" charset="-122"/>
                  <a:ea typeface="微软雅黑" panose="020B0503020204020204" pitchFamily="34" charset="-122"/>
                </a:rPr>
                <a:t>旅游服务</a:t>
              </a:r>
            </a:p>
          </p:txBody>
        </p:sp>
        <p:sp>
          <p:nvSpPr>
            <p:cNvPr id="60" name="椭圆 59"/>
            <p:cNvSpPr/>
            <p:nvPr/>
          </p:nvSpPr>
          <p:spPr>
            <a:xfrm>
              <a:off x="5162947" y="2358593"/>
              <a:ext cx="1080000" cy="432000"/>
            </a:xfrm>
            <a:prstGeom prst="ellipse">
              <a:avLst/>
            </a:prstGeom>
            <a:solidFill>
              <a:schemeClr val="accent6">
                <a:lumMod val="40000"/>
                <a:lumOff val="60000"/>
                <a:alpha val="60000"/>
              </a:schemeClr>
            </a:solidFill>
            <a:ln w="76200">
              <a:solidFill>
                <a:srgbClr val="00B05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B050"/>
                  </a:solidFill>
                  <a:latin typeface="微软雅黑" panose="020B0503020204020204" pitchFamily="34" charset="-122"/>
                  <a:ea typeface="微软雅黑" panose="020B0503020204020204" pitchFamily="34" charset="-122"/>
                </a:rPr>
                <a:t>证照共享</a:t>
              </a:r>
            </a:p>
          </p:txBody>
        </p:sp>
        <p:sp>
          <p:nvSpPr>
            <p:cNvPr id="61" name="椭圆 60"/>
            <p:cNvSpPr/>
            <p:nvPr/>
          </p:nvSpPr>
          <p:spPr>
            <a:xfrm>
              <a:off x="5978083" y="2306656"/>
              <a:ext cx="1080000" cy="432000"/>
            </a:xfrm>
            <a:prstGeom prst="ellipse">
              <a:avLst/>
            </a:prstGeom>
            <a:solidFill>
              <a:schemeClr val="accent6">
                <a:lumMod val="40000"/>
                <a:lumOff val="60000"/>
                <a:alpha val="60000"/>
              </a:schemeClr>
            </a:solidFill>
            <a:ln w="76200">
              <a:solidFill>
                <a:srgbClr val="00B05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B050"/>
                  </a:solidFill>
                  <a:latin typeface="微软雅黑" panose="020B0503020204020204" pitchFamily="34" charset="-122"/>
                  <a:ea typeface="微软雅黑" panose="020B0503020204020204" pitchFamily="34" charset="-122"/>
                </a:rPr>
                <a:t>决策支持</a:t>
              </a:r>
            </a:p>
          </p:txBody>
        </p:sp>
        <p:sp>
          <p:nvSpPr>
            <p:cNvPr id="62" name="椭圆 61"/>
            <p:cNvSpPr/>
            <p:nvPr/>
          </p:nvSpPr>
          <p:spPr>
            <a:xfrm>
              <a:off x="6792948" y="2341136"/>
              <a:ext cx="1080000" cy="432000"/>
            </a:xfrm>
            <a:prstGeom prst="ellipse">
              <a:avLst/>
            </a:prstGeom>
            <a:solidFill>
              <a:schemeClr val="accent6">
                <a:lumMod val="40000"/>
                <a:lumOff val="60000"/>
                <a:alpha val="60000"/>
              </a:schemeClr>
            </a:solidFill>
            <a:ln w="76200">
              <a:solidFill>
                <a:srgbClr val="00B05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B050"/>
                  </a:solidFill>
                  <a:latin typeface="微软雅黑" panose="020B0503020204020204" pitchFamily="34" charset="-122"/>
                  <a:ea typeface="微软雅黑" panose="020B0503020204020204" pitchFamily="34" charset="-122"/>
                </a:rPr>
                <a:t>监管共享</a:t>
              </a:r>
            </a:p>
          </p:txBody>
        </p:sp>
        <p:sp>
          <p:nvSpPr>
            <p:cNvPr id="63" name="椭圆 62"/>
            <p:cNvSpPr/>
            <p:nvPr/>
          </p:nvSpPr>
          <p:spPr>
            <a:xfrm>
              <a:off x="8684911" y="2376519"/>
              <a:ext cx="1080000" cy="432000"/>
            </a:xfrm>
            <a:prstGeom prst="ellipse">
              <a:avLst/>
            </a:prstGeom>
            <a:solidFill>
              <a:schemeClr val="accent1">
                <a:lumMod val="40000"/>
                <a:lumOff val="60000"/>
                <a:alpha val="60000"/>
              </a:schemeClr>
            </a:solidFill>
            <a:ln w="76200">
              <a:solidFill>
                <a:srgbClr val="0070C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70C0"/>
                  </a:solidFill>
                  <a:latin typeface="微软雅黑" panose="020B0503020204020204" pitchFamily="34" charset="-122"/>
                  <a:ea typeface="微软雅黑" panose="020B0503020204020204" pitchFamily="34" charset="-122"/>
                </a:rPr>
                <a:t>空间信息</a:t>
              </a:r>
            </a:p>
          </p:txBody>
        </p:sp>
        <p:sp>
          <p:nvSpPr>
            <p:cNvPr id="64" name="椭圆 63"/>
            <p:cNvSpPr/>
            <p:nvPr/>
          </p:nvSpPr>
          <p:spPr>
            <a:xfrm>
              <a:off x="9491560" y="2297588"/>
              <a:ext cx="1080000" cy="432000"/>
            </a:xfrm>
            <a:prstGeom prst="ellipse">
              <a:avLst/>
            </a:prstGeom>
            <a:solidFill>
              <a:schemeClr val="accent1">
                <a:lumMod val="40000"/>
                <a:lumOff val="60000"/>
                <a:alpha val="60000"/>
              </a:schemeClr>
            </a:solidFill>
            <a:ln w="76200">
              <a:solidFill>
                <a:srgbClr val="0070C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70C0"/>
                  </a:solidFill>
                  <a:latin typeface="微软雅黑" panose="020B0503020204020204" pitchFamily="34" charset="-122"/>
                  <a:ea typeface="微软雅黑" panose="020B0503020204020204" pitchFamily="34" charset="-122"/>
                </a:rPr>
                <a:t>气象信息</a:t>
              </a:r>
            </a:p>
          </p:txBody>
        </p:sp>
        <p:sp>
          <p:nvSpPr>
            <p:cNvPr id="65" name="椭圆 64"/>
            <p:cNvSpPr/>
            <p:nvPr/>
          </p:nvSpPr>
          <p:spPr>
            <a:xfrm>
              <a:off x="10328047" y="2375048"/>
              <a:ext cx="1080000" cy="432000"/>
            </a:xfrm>
            <a:prstGeom prst="ellipse">
              <a:avLst/>
            </a:prstGeom>
            <a:solidFill>
              <a:schemeClr val="accent1">
                <a:lumMod val="40000"/>
                <a:lumOff val="60000"/>
                <a:alpha val="60000"/>
              </a:schemeClr>
            </a:solidFill>
            <a:ln w="76200">
              <a:solidFill>
                <a:srgbClr val="0070C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67" b="1" dirty="0">
                  <a:solidFill>
                    <a:srgbClr val="0070C0"/>
                  </a:solidFill>
                  <a:latin typeface="微软雅黑" panose="020B0503020204020204" pitchFamily="34" charset="-122"/>
                  <a:ea typeface="微软雅黑" panose="020B0503020204020204" pitchFamily="34" charset="-122"/>
                </a:rPr>
                <a:t>设施信息</a:t>
              </a:r>
            </a:p>
          </p:txBody>
        </p:sp>
      </p:grpSp>
      <p:sp>
        <p:nvSpPr>
          <p:cNvPr id="68" name="圆角矩形 67"/>
          <p:cNvSpPr/>
          <p:nvPr/>
        </p:nvSpPr>
        <p:spPr>
          <a:xfrm>
            <a:off x="5124734" y="4553884"/>
            <a:ext cx="803259" cy="35320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000" dirty="0" smtClean="0">
                <a:latin typeface="微软雅黑" panose="020B0503020204020204" pitchFamily="34" charset="-122"/>
                <a:ea typeface="微软雅黑" panose="020B0503020204020204" pitchFamily="34" charset="-122"/>
              </a:rPr>
              <a:t>共享服务</a:t>
            </a:r>
            <a:endParaRPr lang="zh-CN" altLang="en-US" sz="1000" dirty="0">
              <a:latin typeface="微软雅黑" panose="020B0503020204020204" pitchFamily="34" charset="-122"/>
              <a:ea typeface="微软雅黑" panose="020B0503020204020204" pitchFamily="34" charset="-122"/>
            </a:endParaRPr>
          </a:p>
        </p:txBody>
      </p:sp>
      <p:sp>
        <p:nvSpPr>
          <p:cNvPr id="70" name="圆角矩形 69"/>
          <p:cNvSpPr/>
          <p:nvPr/>
        </p:nvSpPr>
        <p:spPr>
          <a:xfrm>
            <a:off x="6036795" y="4553884"/>
            <a:ext cx="833381" cy="35320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000" dirty="0" smtClean="0">
                <a:latin typeface="微软雅黑" panose="020B0503020204020204" pitchFamily="34" charset="-122"/>
                <a:ea typeface="微软雅黑" panose="020B0503020204020204" pitchFamily="34" charset="-122"/>
              </a:rPr>
              <a:t>数据交换</a:t>
            </a:r>
            <a:endParaRPr lang="zh-CN" altLang="en-US" sz="1000" dirty="0">
              <a:latin typeface="微软雅黑" panose="020B0503020204020204" pitchFamily="34" charset="-122"/>
              <a:ea typeface="微软雅黑" panose="020B0503020204020204" pitchFamily="34" charset="-122"/>
            </a:endParaRPr>
          </a:p>
        </p:txBody>
      </p:sp>
      <p:sp>
        <p:nvSpPr>
          <p:cNvPr id="71" name="圆角矩形 70"/>
          <p:cNvSpPr/>
          <p:nvPr/>
        </p:nvSpPr>
        <p:spPr>
          <a:xfrm>
            <a:off x="3203848" y="4553884"/>
            <a:ext cx="869900" cy="35320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000" dirty="0" smtClean="0">
                <a:latin typeface="微软雅黑" panose="020B0503020204020204" pitchFamily="34" charset="-122"/>
                <a:ea typeface="微软雅黑" panose="020B0503020204020204" pitchFamily="34" charset="-122"/>
              </a:rPr>
              <a:t>元数据管理</a:t>
            </a:r>
            <a:endParaRPr lang="zh-CN" altLang="en-US" sz="1000" dirty="0">
              <a:latin typeface="微软雅黑" panose="020B0503020204020204" pitchFamily="34" charset="-122"/>
              <a:ea typeface="微软雅黑" panose="020B0503020204020204" pitchFamily="34" charset="-122"/>
            </a:endParaRPr>
          </a:p>
        </p:txBody>
      </p:sp>
      <p:sp>
        <p:nvSpPr>
          <p:cNvPr id="72" name="圆角矩形 71"/>
          <p:cNvSpPr/>
          <p:nvPr/>
        </p:nvSpPr>
        <p:spPr>
          <a:xfrm>
            <a:off x="4182551" y="4553884"/>
            <a:ext cx="833381" cy="35320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000" dirty="0" smtClean="0">
                <a:latin typeface="微软雅黑" panose="020B0503020204020204" pitchFamily="34" charset="-122"/>
                <a:ea typeface="微软雅黑" panose="020B0503020204020204" pitchFamily="34" charset="-122"/>
              </a:rPr>
              <a:t>目录管理</a:t>
            </a:r>
            <a:endParaRPr lang="zh-CN" altLang="en-US" sz="1000" dirty="0">
              <a:latin typeface="微软雅黑" panose="020B0503020204020204" pitchFamily="34" charset="-122"/>
              <a:ea typeface="微软雅黑" panose="020B0503020204020204" pitchFamily="34" charset="-122"/>
            </a:endParaRPr>
          </a:p>
        </p:txBody>
      </p:sp>
      <p:sp>
        <p:nvSpPr>
          <p:cNvPr id="73" name="圆角矩形 72"/>
          <p:cNvSpPr/>
          <p:nvPr/>
        </p:nvSpPr>
        <p:spPr>
          <a:xfrm>
            <a:off x="6978980" y="4553884"/>
            <a:ext cx="833381" cy="35320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000" dirty="0" smtClean="0">
                <a:latin typeface="微软雅黑" panose="020B0503020204020204" pitchFamily="34" charset="-122"/>
                <a:ea typeface="微软雅黑" panose="020B0503020204020204" pitchFamily="34" charset="-122"/>
              </a:rPr>
              <a:t>督察管理</a:t>
            </a:r>
            <a:endParaRPr lang="zh-CN" altLang="en-US" sz="1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04531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数据共享与开放平台</a:t>
            </a:r>
            <a:r>
              <a:rPr lang="zh-CN" altLang="en-US" dirty="0" smtClean="0"/>
              <a:t>设计</a:t>
            </a:r>
            <a:r>
              <a:rPr lang="zh-CN" altLang="en-US" dirty="0"/>
              <a:t>：</a:t>
            </a:r>
            <a:r>
              <a:rPr lang="zh-CN" altLang="en-US" dirty="0" smtClean="0"/>
              <a:t>数据共享交换系统</a:t>
            </a:r>
            <a:endParaRPr lang="zh-CN" altLang="en-US" dirty="0"/>
          </a:p>
        </p:txBody>
      </p:sp>
      <p:sp>
        <p:nvSpPr>
          <p:cNvPr id="86" name="矩形 85"/>
          <p:cNvSpPr/>
          <p:nvPr/>
        </p:nvSpPr>
        <p:spPr>
          <a:xfrm>
            <a:off x="107504" y="2232492"/>
            <a:ext cx="8928992" cy="3080463"/>
          </a:xfrm>
          <a:prstGeom prst="rect">
            <a:avLst/>
          </a:prstGeom>
          <a:solidFill>
            <a:schemeClr val="accent1">
              <a:lumMod val="20000"/>
              <a:lumOff val="80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179512" y="2349416"/>
            <a:ext cx="369332" cy="2887547"/>
            <a:chOff x="673537" y="767042"/>
            <a:chExt cx="369332" cy="3935868"/>
          </a:xfrm>
        </p:grpSpPr>
        <p:sp>
          <p:nvSpPr>
            <p:cNvPr id="88" name="矩形 87"/>
            <p:cNvSpPr/>
            <p:nvPr/>
          </p:nvSpPr>
          <p:spPr>
            <a:xfrm>
              <a:off x="683568" y="767042"/>
              <a:ext cx="331204" cy="3935868"/>
            </a:xfrm>
            <a:prstGeom prst="rect">
              <a:avLst/>
            </a:prstGeom>
            <a:solidFill>
              <a:schemeClr val="tx2">
                <a:lumMod val="40000"/>
                <a:lumOff val="6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文本框 306"/>
            <p:cNvSpPr txBox="1"/>
            <p:nvPr/>
          </p:nvSpPr>
          <p:spPr>
            <a:xfrm>
              <a:off x="673537" y="915567"/>
              <a:ext cx="369332" cy="3787343"/>
            </a:xfrm>
            <a:prstGeom prst="rect">
              <a:avLst/>
            </a:prstGeom>
            <a:noFill/>
          </p:spPr>
          <p:txBody>
            <a:bodyPr vert="eaVert"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标准规范</a:t>
              </a:r>
              <a:endParaRPr lang="zh-CN" altLang="en-US" sz="12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8595156" y="2358037"/>
            <a:ext cx="369332" cy="2878926"/>
            <a:chOff x="673537" y="767042"/>
            <a:chExt cx="369332" cy="3935868"/>
          </a:xfrm>
        </p:grpSpPr>
        <p:sp>
          <p:nvSpPr>
            <p:cNvPr id="91" name="矩形 90"/>
            <p:cNvSpPr/>
            <p:nvPr/>
          </p:nvSpPr>
          <p:spPr>
            <a:xfrm>
              <a:off x="683568" y="767042"/>
              <a:ext cx="331204" cy="3935868"/>
            </a:xfrm>
            <a:prstGeom prst="rect">
              <a:avLst/>
            </a:prstGeom>
            <a:solidFill>
              <a:schemeClr val="tx2">
                <a:lumMod val="40000"/>
                <a:lumOff val="6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334"/>
            <p:cNvSpPr txBox="1"/>
            <p:nvPr/>
          </p:nvSpPr>
          <p:spPr>
            <a:xfrm>
              <a:off x="673537" y="915566"/>
              <a:ext cx="369332" cy="3787344"/>
            </a:xfrm>
            <a:prstGeom prst="rect">
              <a:avLst/>
            </a:prstGeom>
            <a:noFill/>
          </p:spPr>
          <p:txBody>
            <a:bodyPr vert="eaVert"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管理办法</a:t>
              </a:r>
              <a:endParaRPr lang="zh-CN" altLang="en-US" sz="1200" dirty="0">
                <a:latin typeface="微软雅黑" panose="020B0503020204020204" pitchFamily="34" charset="-122"/>
                <a:ea typeface="微软雅黑" panose="020B0503020204020204" pitchFamily="34" charset="-122"/>
              </a:endParaRPr>
            </a:p>
          </p:txBody>
        </p:sp>
      </p:grpSp>
      <p:sp>
        <p:nvSpPr>
          <p:cNvPr id="93" name="矩形 92"/>
          <p:cNvSpPr/>
          <p:nvPr/>
        </p:nvSpPr>
        <p:spPr>
          <a:xfrm>
            <a:off x="652023" y="3381863"/>
            <a:ext cx="7864168" cy="1855486"/>
          </a:xfrm>
          <a:prstGeom prst="rect">
            <a:avLst/>
          </a:prstGeom>
          <a:solidFill>
            <a:schemeClr val="accent3">
              <a:lumMod val="60000"/>
              <a:lumOff val="4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164312" y="3394443"/>
            <a:ext cx="839736" cy="276999"/>
          </a:xfrm>
          <a:prstGeom prst="rect">
            <a:avLst/>
          </a:prstGeom>
        </p:spPr>
        <p:txBody>
          <a:bodyPr wrap="square">
            <a:spAutoFit/>
          </a:bodyPr>
          <a:lstStyle/>
          <a:p>
            <a:r>
              <a:rPr lang="zh-CN" altLang="en-US" sz="1200" dirty="0" smtClean="0">
                <a:solidFill>
                  <a:srgbClr val="FF0000"/>
                </a:solidFill>
                <a:latin typeface="微软雅黑" panose="020B0503020204020204" pitchFamily="34" charset="-122"/>
                <a:ea typeface="微软雅黑" panose="020B0503020204020204" pitchFamily="34" charset="-122"/>
              </a:rPr>
              <a:t>交换系统</a:t>
            </a:r>
            <a:endParaRPr lang="en-US" altLang="zh-CN" sz="1200" dirty="0">
              <a:solidFill>
                <a:srgbClr val="FF0000"/>
              </a:solidFill>
              <a:latin typeface="微软雅黑" panose="020B0503020204020204" pitchFamily="34" charset="-122"/>
              <a:ea typeface="微软雅黑" panose="020B0503020204020204" pitchFamily="34" charset="-122"/>
            </a:endParaRPr>
          </a:p>
        </p:txBody>
      </p:sp>
      <p:sp>
        <p:nvSpPr>
          <p:cNvPr id="95" name="矩形 94"/>
          <p:cNvSpPr/>
          <p:nvPr/>
        </p:nvSpPr>
        <p:spPr>
          <a:xfrm>
            <a:off x="652023" y="2358037"/>
            <a:ext cx="7868033" cy="988736"/>
          </a:xfrm>
          <a:prstGeom prst="rect">
            <a:avLst/>
          </a:prstGeom>
          <a:solidFill>
            <a:schemeClr val="accent6">
              <a:lumMod val="60000"/>
              <a:lumOff val="4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4154542" y="2349417"/>
            <a:ext cx="993522" cy="276999"/>
          </a:xfrm>
          <a:prstGeom prst="rect">
            <a:avLst/>
          </a:prstGeom>
        </p:spPr>
        <p:txBody>
          <a:bodyPr wrap="square">
            <a:spAutoFit/>
          </a:bodyPr>
          <a:lstStyle/>
          <a:p>
            <a:r>
              <a:rPr lang="zh-CN" altLang="en-US" sz="1200" dirty="0" smtClean="0">
                <a:solidFill>
                  <a:srgbClr val="FF0000"/>
                </a:solidFill>
                <a:latin typeface="微软雅黑" panose="020B0503020204020204" pitchFamily="34" charset="-122"/>
                <a:ea typeface="微软雅黑" panose="020B0503020204020204" pitchFamily="34" charset="-122"/>
              </a:rPr>
              <a:t>服务模式</a:t>
            </a:r>
            <a:endParaRPr lang="en-US" altLang="zh-CN" sz="1200" dirty="0">
              <a:solidFill>
                <a:srgbClr val="FF0000"/>
              </a:solidFill>
              <a:latin typeface="微软雅黑" panose="020B0503020204020204" pitchFamily="34" charset="-122"/>
              <a:ea typeface="微软雅黑" panose="020B0503020204020204" pitchFamily="34" charset="-122"/>
            </a:endParaRPr>
          </a:p>
        </p:txBody>
      </p:sp>
      <p:sp>
        <p:nvSpPr>
          <p:cNvPr id="97" name="矩形 96"/>
          <p:cNvSpPr/>
          <p:nvPr/>
        </p:nvSpPr>
        <p:spPr>
          <a:xfrm>
            <a:off x="755576" y="3710256"/>
            <a:ext cx="7688345" cy="656784"/>
          </a:xfrm>
          <a:prstGeom prst="rect">
            <a:avLst/>
          </a:prstGeom>
          <a:solidFill>
            <a:schemeClr val="tx2">
              <a:lumMod val="20000"/>
              <a:lumOff val="80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779936" y="3722836"/>
            <a:ext cx="839736" cy="246221"/>
          </a:xfrm>
          <a:prstGeom prst="rect">
            <a:avLst/>
          </a:prstGeom>
        </p:spPr>
        <p:txBody>
          <a:bodyPr wrap="square">
            <a:spAutoFit/>
          </a:bodyPr>
          <a:lstStyle/>
          <a:p>
            <a:r>
              <a:rPr lang="zh-CN" altLang="en-US" sz="1000" dirty="0" smtClean="0">
                <a:solidFill>
                  <a:srgbClr val="FF0000"/>
                </a:solidFill>
                <a:latin typeface="微软雅黑" panose="020B0503020204020204" pitchFamily="34" charset="-122"/>
                <a:ea typeface="微软雅黑" panose="020B0503020204020204" pitchFamily="34" charset="-122"/>
              </a:rPr>
              <a:t>交换管理</a:t>
            </a:r>
            <a:endParaRPr lang="en-US" altLang="zh-CN" sz="1000" dirty="0">
              <a:solidFill>
                <a:srgbClr val="FF0000"/>
              </a:solidFill>
              <a:latin typeface="微软雅黑" panose="020B0503020204020204" pitchFamily="34" charset="-122"/>
              <a:ea typeface="微软雅黑" panose="020B0503020204020204" pitchFamily="34" charset="-122"/>
            </a:endParaRPr>
          </a:p>
        </p:txBody>
      </p:sp>
      <p:sp>
        <p:nvSpPr>
          <p:cNvPr id="99" name="文本框 385"/>
          <p:cNvSpPr txBox="1"/>
          <p:nvPr/>
        </p:nvSpPr>
        <p:spPr>
          <a:xfrm>
            <a:off x="1548964" y="3956550"/>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节点管理</a:t>
            </a:r>
            <a:endParaRPr lang="zh-CN" altLang="en-US" sz="900" dirty="0">
              <a:latin typeface="微软雅黑" panose="020B0503020204020204" pitchFamily="34" charset="-122"/>
              <a:ea typeface="微软雅黑" panose="020B0503020204020204" pitchFamily="34" charset="-122"/>
            </a:endParaRPr>
          </a:p>
        </p:txBody>
      </p:sp>
      <p:sp>
        <p:nvSpPr>
          <p:cNvPr id="100" name="文本框 386"/>
          <p:cNvSpPr txBox="1"/>
          <p:nvPr/>
        </p:nvSpPr>
        <p:spPr>
          <a:xfrm>
            <a:off x="2697157" y="3956550"/>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作业调度</a:t>
            </a:r>
            <a:endParaRPr lang="zh-CN" altLang="en-US" sz="900" dirty="0">
              <a:latin typeface="微软雅黑" panose="020B0503020204020204" pitchFamily="34" charset="-122"/>
              <a:ea typeface="微软雅黑" panose="020B0503020204020204" pitchFamily="34" charset="-122"/>
            </a:endParaRPr>
          </a:p>
        </p:txBody>
      </p:sp>
      <p:sp>
        <p:nvSpPr>
          <p:cNvPr id="101" name="文本框 387"/>
          <p:cNvSpPr txBox="1"/>
          <p:nvPr/>
        </p:nvSpPr>
        <p:spPr>
          <a:xfrm>
            <a:off x="3845350" y="3956550"/>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交换服务</a:t>
            </a:r>
            <a:endParaRPr lang="zh-CN" altLang="en-US" sz="900" dirty="0">
              <a:latin typeface="微软雅黑" panose="020B0503020204020204" pitchFamily="34" charset="-122"/>
              <a:ea typeface="微软雅黑" panose="020B0503020204020204" pitchFamily="34" charset="-122"/>
            </a:endParaRPr>
          </a:p>
        </p:txBody>
      </p:sp>
      <p:sp>
        <p:nvSpPr>
          <p:cNvPr id="102" name="文本框 388"/>
          <p:cNvSpPr txBox="1"/>
          <p:nvPr/>
        </p:nvSpPr>
        <p:spPr>
          <a:xfrm>
            <a:off x="4993543" y="3957963"/>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作业调度</a:t>
            </a:r>
            <a:endParaRPr lang="zh-CN" altLang="en-US" sz="900" dirty="0">
              <a:latin typeface="微软雅黑" panose="020B0503020204020204" pitchFamily="34" charset="-122"/>
              <a:ea typeface="微软雅黑" panose="020B0503020204020204" pitchFamily="34" charset="-122"/>
            </a:endParaRPr>
          </a:p>
        </p:txBody>
      </p:sp>
      <p:sp>
        <p:nvSpPr>
          <p:cNvPr id="103" name="文本框 389"/>
          <p:cNvSpPr txBox="1"/>
          <p:nvPr/>
        </p:nvSpPr>
        <p:spPr>
          <a:xfrm>
            <a:off x="6141734" y="3956550"/>
            <a:ext cx="1034517" cy="230832"/>
          </a:xfrm>
          <a:prstGeom prst="rect">
            <a:avLst/>
          </a:prstGeom>
          <a:noFill/>
          <a:ln w="12700">
            <a:solidFill>
              <a:schemeClr val="bg2">
                <a:lumMod val="50000"/>
              </a:schemeClr>
            </a:solidFill>
          </a:ln>
        </p:spPr>
        <p:txBody>
          <a:bodyPr wrap="square" rtlCol="0">
            <a:spAutoFit/>
          </a:bodyPr>
          <a:lstStyle/>
          <a:p>
            <a:pPr algn="ctr"/>
            <a:r>
              <a:rPr lang="en-US" altLang="zh-CN" sz="900" dirty="0" smtClean="0">
                <a:latin typeface="微软雅黑" panose="020B0503020204020204" pitchFamily="34" charset="-122"/>
                <a:ea typeface="微软雅黑" panose="020B0503020204020204" pitchFamily="34" charset="-122"/>
              </a:rPr>
              <a:t>……</a:t>
            </a:r>
            <a:endParaRPr lang="zh-CN" altLang="en-US" sz="900" dirty="0">
              <a:latin typeface="微软雅黑" panose="020B0503020204020204" pitchFamily="34" charset="-122"/>
              <a:ea typeface="微软雅黑" panose="020B0503020204020204" pitchFamily="34" charset="-122"/>
            </a:endParaRPr>
          </a:p>
        </p:txBody>
      </p:sp>
      <p:sp>
        <p:nvSpPr>
          <p:cNvPr id="104" name="矩形 103"/>
          <p:cNvSpPr/>
          <p:nvPr/>
        </p:nvSpPr>
        <p:spPr>
          <a:xfrm>
            <a:off x="755575" y="4459755"/>
            <a:ext cx="2664297" cy="656784"/>
          </a:xfrm>
          <a:prstGeom prst="rect">
            <a:avLst/>
          </a:prstGeom>
          <a:solidFill>
            <a:schemeClr val="tx2">
              <a:lumMod val="20000"/>
              <a:lumOff val="80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755576" y="4461718"/>
            <a:ext cx="839736" cy="246221"/>
          </a:xfrm>
          <a:prstGeom prst="rect">
            <a:avLst/>
          </a:prstGeom>
        </p:spPr>
        <p:txBody>
          <a:bodyPr wrap="square">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交换监控</a:t>
            </a:r>
            <a:endParaRPr lang="en-US" altLang="zh-CN" sz="1000" dirty="0">
              <a:solidFill>
                <a:srgbClr val="FF0000"/>
              </a:solidFill>
              <a:latin typeface="微软雅黑" panose="020B0503020204020204" pitchFamily="34" charset="-122"/>
              <a:ea typeface="微软雅黑" panose="020B0503020204020204" pitchFamily="34" charset="-122"/>
            </a:endParaRPr>
          </a:p>
        </p:txBody>
      </p:sp>
      <p:sp>
        <p:nvSpPr>
          <p:cNvPr id="106" name="文本框 392"/>
          <p:cNvSpPr txBox="1"/>
          <p:nvPr/>
        </p:nvSpPr>
        <p:spPr>
          <a:xfrm>
            <a:off x="1187625" y="4738656"/>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监控日志</a:t>
            </a:r>
          </a:p>
        </p:txBody>
      </p:sp>
      <p:sp>
        <p:nvSpPr>
          <p:cNvPr id="107" name="文本框 393"/>
          <p:cNvSpPr txBox="1"/>
          <p:nvPr/>
        </p:nvSpPr>
        <p:spPr>
          <a:xfrm>
            <a:off x="2277247" y="4738656"/>
            <a:ext cx="1034517" cy="230832"/>
          </a:xfrm>
          <a:prstGeom prst="rect">
            <a:avLst/>
          </a:prstGeom>
          <a:noFill/>
          <a:ln w="12700">
            <a:solidFill>
              <a:schemeClr val="bg2">
                <a:lumMod val="50000"/>
              </a:schemeClr>
            </a:solidFill>
          </a:ln>
        </p:spPr>
        <p:txBody>
          <a:bodyPr wrap="square" rtlCol="0">
            <a:spAutoFit/>
          </a:bodyPr>
          <a:lstStyle/>
          <a:p>
            <a:pPr algn="ctr"/>
            <a:r>
              <a:rPr lang="en-US" altLang="zh-CN" sz="900" dirty="0" smtClean="0">
                <a:latin typeface="微软雅黑" panose="020B0503020204020204" pitchFamily="34" charset="-122"/>
                <a:ea typeface="微软雅黑" panose="020B0503020204020204" pitchFamily="34" charset="-122"/>
              </a:rPr>
              <a:t>…..</a:t>
            </a:r>
            <a:endParaRPr lang="zh-CN" altLang="en-US" sz="900" dirty="0">
              <a:latin typeface="微软雅黑" panose="020B0503020204020204" pitchFamily="34" charset="-122"/>
              <a:ea typeface="微软雅黑" panose="020B0503020204020204" pitchFamily="34" charset="-122"/>
            </a:endParaRPr>
          </a:p>
        </p:txBody>
      </p:sp>
      <p:sp>
        <p:nvSpPr>
          <p:cNvPr id="108" name="矩形 107"/>
          <p:cNvSpPr/>
          <p:nvPr/>
        </p:nvSpPr>
        <p:spPr>
          <a:xfrm>
            <a:off x="3491881" y="4459755"/>
            <a:ext cx="2649853" cy="656784"/>
          </a:xfrm>
          <a:prstGeom prst="rect">
            <a:avLst/>
          </a:prstGeom>
          <a:solidFill>
            <a:schemeClr val="tx2">
              <a:lumMod val="20000"/>
              <a:lumOff val="80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a:off x="3491881" y="4461718"/>
            <a:ext cx="839736" cy="246221"/>
          </a:xfrm>
          <a:prstGeom prst="rect">
            <a:avLst/>
          </a:prstGeom>
        </p:spPr>
        <p:txBody>
          <a:bodyPr wrap="square">
            <a:spAutoFit/>
          </a:bodyPr>
          <a:lstStyle/>
          <a:p>
            <a:r>
              <a:rPr lang="zh-CN" altLang="en-US" sz="1000" dirty="0" smtClean="0">
                <a:solidFill>
                  <a:srgbClr val="FF0000"/>
                </a:solidFill>
                <a:latin typeface="微软雅黑" panose="020B0503020204020204" pitchFamily="34" charset="-122"/>
                <a:ea typeface="微软雅黑" panose="020B0503020204020204" pitchFamily="34" charset="-122"/>
              </a:rPr>
              <a:t>交换</a:t>
            </a:r>
            <a:r>
              <a:rPr lang="zh-CN" altLang="en-US" sz="1000" dirty="0">
                <a:solidFill>
                  <a:srgbClr val="FF0000"/>
                </a:solidFill>
                <a:latin typeface="微软雅黑" panose="020B0503020204020204" pitchFamily="34" charset="-122"/>
                <a:ea typeface="微软雅黑" panose="020B0503020204020204" pitchFamily="34" charset="-122"/>
              </a:rPr>
              <a:t>传输</a:t>
            </a:r>
            <a:endParaRPr lang="en-US" altLang="zh-CN" sz="1000" dirty="0">
              <a:solidFill>
                <a:srgbClr val="FF0000"/>
              </a:solidFill>
              <a:latin typeface="微软雅黑" panose="020B0503020204020204" pitchFamily="34" charset="-122"/>
              <a:ea typeface="微软雅黑" panose="020B0503020204020204" pitchFamily="34" charset="-122"/>
            </a:endParaRPr>
          </a:p>
        </p:txBody>
      </p:sp>
      <p:sp>
        <p:nvSpPr>
          <p:cNvPr id="110" name="文本框 396"/>
          <p:cNvSpPr txBox="1"/>
          <p:nvPr/>
        </p:nvSpPr>
        <p:spPr>
          <a:xfrm>
            <a:off x="3923929" y="4738656"/>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加密</a:t>
            </a:r>
          </a:p>
        </p:txBody>
      </p:sp>
      <p:sp>
        <p:nvSpPr>
          <p:cNvPr id="111" name="文本框 397"/>
          <p:cNvSpPr txBox="1"/>
          <p:nvPr/>
        </p:nvSpPr>
        <p:spPr>
          <a:xfrm>
            <a:off x="5013551" y="4738656"/>
            <a:ext cx="1034517" cy="230832"/>
          </a:xfrm>
          <a:prstGeom prst="rect">
            <a:avLst/>
          </a:prstGeom>
          <a:noFill/>
          <a:ln w="12700">
            <a:solidFill>
              <a:schemeClr val="bg2">
                <a:lumMod val="50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转换</a:t>
            </a:r>
          </a:p>
        </p:txBody>
      </p:sp>
      <p:sp>
        <p:nvSpPr>
          <p:cNvPr id="112" name="文本框 398"/>
          <p:cNvSpPr txBox="1"/>
          <p:nvPr/>
        </p:nvSpPr>
        <p:spPr>
          <a:xfrm>
            <a:off x="6244913" y="4449139"/>
            <a:ext cx="1058602" cy="246221"/>
          </a:xfrm>
          <a:prstGeom prst="rect">
            <a:avLst/>
          </a:prstGeom>
          <a:solidFill>
            <a:schemeClr val="tx2">
              <a:lumMod val="20000"/>
              <a:lumOff val="80000"/>
            </a:schemeClr>
          </a:solidFill>
          <a:ln w="12700">
            <a:solidFill>
              <a:schemeClr val="bg2">
                <a:lumMod val="50000"/>
              </a:schemeClr>
            </a:solidFill>
          </a:ln>
        </p:spPr>
        <p:txBody>
          <a:bodyPr wrap="square" rtlCol="0">
            <a:spAutoFit/>
          </a:bodyPr>
          <a:lstStyle/>
          <a:p>
            <a:pPr algn="ctr"/>
            <a:r>
              <a:rPr lang="zh-CN" altLang="en-US" sz="1000" dirty="0" smtClean="0">
                <a:solidFill>
                  <a:srgbClr val="FF0000"/>
                </a:solidFill>
                <a:latin typeface="微软雅黑" panose="020B0503020204020204" pitchFamily="34" charset="-122"/>
                <a:ea typeface="微软雅黑" panose="020B0503020204020204" pitchFamily="34" charset="-122"/>
              </a:rPr>
              <a:t>交换桥接</a:t>
            </a:r>
            <a:endParaRPr lang="zh-CN" altLang="en-US" sz="1000" dirty="0">
              <a:solidFill>
                <a:srgbClr val="FF0000"/>
              </a:solidFill>
              <a:latin typeface="微软雅黑" panose="020B0503020204020204" pitchFamily="34" charset="-122"/>
              <a:ea typeface="微软雅黑" panose="020B0503020204020204" pitchFamily="34" charset="-122"/>
            </a:endParaRPr>
          </a:p>
        </p:txBody>
      </p:sp>
      <p:sp>
        <p:nvSpPr>
          <p:cNvPr id="113" name="文本框 399"/>
          <p:cNvSpPr txBox="1"/>
          <p:nvPr/>
        </p:nvSpPr>
        <p:spPr>
          <a:xfrm>
            <a:off x="7434791" y="4449139"/>
            <a:ext cx="1009129" cy="246221"/>
          </a:xfrm>
          <a:prstGeom prst="rect">
            <a:avLst/>
          </a:prstGeom>
          <a:solidFill>
            <a:schemeClr val="tx2">
              <a:lumMod val="20000"/>
              <a:lumOff val="80000"/>
            </a:schemeClr>
          </a:solidFill>
          <a:ln w="12700">
            <a:solidFill>
              <a:schemeClr val="bg2">
                <a:lumMod val="50000"/>
              </a:schemeClr>
            </a:solidFill>
          </a:ln>
        </p:spPr>
        <p:txBody>
          <a:bodyPr wrap="square" rtlCol="0">
            <a:spAutoFit/>
          </a:bodyPr>
          <a:lstStyle/>
          <a:p>
            <a:pPr algn="ctr"/>
            <a:r>
              <a:rPr lang="zh-CN" altLang="en-US" sz="1000" dirty="0" smtClean="0">
                <a:solidFill>
                  <a:srgbClr val="FF0000"/>
                </a:solidFill>
                <a:latin typeface="微软雅黑" panose="020B0503020204020204" pitchFamily="34" charset="-122"/>
                <a:ea typeface="微软雅黑" panose="020B0503020204020204" pitchFamily="34" charset="-122"/>
              </a:rPr>
              <a:t>交换接入</a:t>
            </a:r>
            <a:endParaRPr lang="zh-CN" altLang="en-US" sz="1000" dirty="0">
              <a:solidFill>
                <a:srgbClr val="FF0000"/>
              </a:solidFill>
              <a:latin typeface="微软雅黑" panose="020B0503020204020204" pitchFamily="34" charset="-122"/>
              <a:ea typeface="微软雅黑" panose="020B0503020204020204" pitchFamily="34" charset="-122"/>
            </a:endParaRPr>
          </a:p>
        </p:txBody>
      </p:sp>
      <p:sp>
        <p:nvSpPr>
          <p:cNvPr id="114" name="文本框 400"/>
          <p:cNvSpPr txBox="1"/>
          <p:nvPr/>
        </p:nvSpPr>
        <p:spPr>
          <a:xfrm>
            <a:off x="6258999" y="4817443"/>
            <a:ext cx="1044516" cy="246221"/>
          </a:xfrm>
          <a:prstGeom prst="rect">
            <a:avLst/>
          </a:prstGeom>
          <a:solidFill>
            <a:schemeClr val="tx2">
              <a:lumMod val="20000"/>
              <a:lumOff val="80000"/>
            </a:schemeClr>
          </a:solidFill>
          <a:ln w="12700">
            <a:solidFill>
              <a:schemeClr val="bg2">
                <a:lumMod val="50000"/>
              </a:schemeClr>
            </a:solidFill>
          </a:ln>
        </p:spPr>
        <p:txBody>
          <a:bodyPr wrap="square" rtlCol="0">
            <a:spAutoFit/>
          </a:bodyPr>
          <a:lstStyle/>
          <a:p>
            <a:pPr algn="ctr"/>
            <a:r>
              <a:rPr lang="zh-CN" altLang="en-US" sz="1000" dirty="0" smtClean="0">
                <a:solidFill>
                  <a:srgbClr val="FF0000"/>
                </a:solidFill>
                <a:latin typeface="微软雅黑" panose="020B0503020204020204" pitchFamily="34" charset="-122"/>
                <a:ea typeface="微软雅黑" panose="020B0503020204020204" pitchFamily="34" charset="-122"/>
              </a:rPr>
              <a:t>数据融合</a:t>
            </a:r>
            <a:endParaRPr lang="zh-CN" altLang="en-US" sz="1000" dirty="0">
              <a:solidFill>
                <a:srgbClr val="FF0000"/>
              </a:solidFill>
              <a:latin typeface="微软雅黑" panose="020B0503020204020204" pitchFamily="34" charset="-122"/>
              <a:ea typeface="微软雅黑" panose="020B0503020204020204" pitchFamily="34" charset="-122"/>
            </a:endParaRPr>
          </a:p>
        </p:txBody>
      </p:sp>
      <p:sp>
        <p:nvSpPr>
          <p:cNvPr id="115" name="文本框 401"/>
          <p:cNvSpPr txBox="1"/>
          <p:nvPr/>
        </p:nvSpPr>
        <p:spPr>
          <a:xfrm>
            <a:off x="7434791" y="4817443"/>
            <a:ext cx="1009129" cy="246221"/>
          </a:xfrm>
          <a:prstGeom prst="rect">
            <a:avLst/>
          </a:prstGeom>
          <a:solidFill>
            <a:schemeClr val="tx2">
              <a:lumMod val="20000"/>
              <a:lumOff val="80000"/>
            </a:schemeClr>
          </a:solidFill>
          <a:ln w="12700">
            <a:solidFill>
              <a:schemeClr val="bg2">
                <a:lumMod val="50000"/>
              </a:schemeClr>
            </a:solidFill>
          </a:ln>
        </p:spPr>
        <p:txBody>
          <a:bodyPr wrap="square" rtlCol="0">
            <a:spAutoFit/>
          </a:bodyPr>
          <a:lstStyle/>
          <a:p>
            <a:pPr algn="ctr"/>
            <a:r>
              <a:rPr lang="zh-CN" altLang="en-US" sz="1000" dirty="0">
                <a:solidFill>
                  <a:srgbClr val="FF0000"/>
                </a:solidFill>
                <a:latin typeface="微软雅黑" panose="020B0503020204020204" pitchFamily="34" charset="-122"/>
                <a:ea typeface="微软雅黑" panose="020B0503020204020204" pitchFamily="34" charset="-122"/>
              </a:rPr>
              <a:t>系统运维</a:t>
            </a:r>
          </a:p>
        </p:txBody>
      </p:sp>
      <p:sp>
        <p:nvSpPr>
          <p:cNvPr id="116" name="矩形 115"/>
          <p:cNvSpPr/>
          <p:nvPr/>
        </p:nvSpPr>
        <p:spPr>
          <a:xfrm>
            <a:off x="715898" y="2628669"/>
            <a:ext cx="3174375" cy="656711"/>
          </a:xfrm>
          <a:prstGeom prst="rect">
            <a:avLst/>
          </a:prstGeom>
          <a:solidFill>
            <a:schemeClr val="accent6">
              <a:lumMod val="40000"/>
              <a:lumOff val="6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a:off x="755576" y="2642982"/>
            <a:ext cx="839736" cy="246221"/>
          </a:xfrm>
          <a:prstGeom prst="rect">
            <a:avLst/>
          </a:prstGeom>
        </p:spPr>
        <p:txBody>
          <a:bodyPr wrap="square">
            <a:spAutoFit/>
          </a:bodyPr>
          <a:lstStyle/>
          <a:p>
            <a:r>
              <a:rPr lang="zh-CN" altLang="en-US" sz="1000" dirty="0" smtClean="0">
                <a:solidFill>
                  <a:srgbClr val="FF0000"/>
                </a:solidFill>
                <a:latin typeface="微软雅黑" panose="020B0503020204020204" pitchFamily="34" charset="-122"/>
                <a:ea typeface="微软雅黑" panose="020B0503020204020204" pitchFamily="34" charset="-122"/>
              </a:rPr>
              <a:t>服务模式</a:t>
            </a:r>
            <a:endParaRPr lang="en-US" altLang="zh-CN" sz="1000" dirty="0">
              <a:solidFill>
                <a:srgbClr val="FF0000"/>
              </a:solidFill>
              <a:latin typeface="微软雅黑" panose="020B0503020204020204" pitchFamily="34" charset="-122"/>
              <a:ea typeface="微软雅黑" panose="020B0503020204020204" pitchFamily="34" charset="-122"/>
            </a:endParaRPr>
          </a:p>
        </p:txBody>
      </p:sp>
      <p:sp>
        <p:nvSpPr>
          <p:cNvPr id="118" name="矩形 117"/>
          <p:cNvSpPr/>
          <p:nvPr/>
        </p:nvSpPr>
        <p:spPr>
          <a:xfrm>
            <a:off x="4085891" y="2628668"/>
            <a:ext cx="4358031" cy="658440"/>
          </a:xfrm>
          <a:prstGeom prst="rect">
            <a:avLst/>
          </a:prstGeom>
          <a:solidFill>
            <a:schemeClr val="accent6">
              <a:lumMod val="40000"/>
              <a:lumOff val="6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4139952" y="2644335"/>
            <a:ext cx="839736" cy="246221"/>
          </a:xfrm>
          <a:prstGeom prst="rect">
            <a:avLst/>
          </a:prstGeom>
        </p:spPr>
        <p:txBody>
          <a:bodyPr wrap="square">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对接</a:t>
            </a:r>
            <a:r>
              <a:rPr lang="zh-CN" altLang="en-US" sz="1000" dirty="0" smtClean="0">
                <a:solidFill>
                  <a:srgbClr val="FF0000"/>
                </a:solidFill>
                <a:latin typeface="微软雅黑" panose="020B0503020204020204" pitchFamily="34" charset="-122"/>
                <a:ea typeface="微软雅黑" panose="020B0503020204020204" pitchFamily="34" charset="-122"/>
              </a:rPr>
              <a:t>模式</a:t>
            </a:r>
            <a:endParaRPr lang="en-US" altLang="zh-CN" sz="1000" dirty="0">
              <a:solidFill>
                <a:srgbClr val="FF0000"/>
              </a:solidFill>
              <a:latin typeface="微软雅黑" panose="020B0503020204020204" pitchFamily="34" charset="-122"/>
              <a:ea typeface="微软雅黑" panose="020B0503020204020204" pitchFamily="34" charset="-122"/>
            </a:endParaRPr>
          </a:p>
        </p:txBody>
      </p:sp>
      <p:sp>
        <p:nvSpPr>
          <p:cNvPr id="120" name="文本框 376"/>
          <p:cNvSpPr txBox="1"/>
          <p:nvPr/>
        </p:nvSpPr>
        <p:spPr>
          <a:xfrm>
            <a:off x="1406163" y="2685325"/>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业务协同服务</a:t>
            </a:r>
            <a:endParaRPr lang="zh-CN" altLang="en-US" sz="900" dirty="0">
              <a:latin typeface="微软雅黑" panose="020B0503020204020204" pitchFamily="34" charset="-122"/>
              <a:ea typeface="微软雅黑" panose="020B0503020204020204" pitchFamily="34" charset="-122"/>
            </a:endParaRPr>
          </a:p>
        </p:txBody>
      </p:sp>
      <p:sp>
        <p:nvSpPr>
          <p:cNvPr id="121" name="文本框 409"/>
          <p:cNvSpPr txBox="1"/>
          <p:nvPr/>
        </p:nvSpPr>
        <p:spPr>
          <a:xfrm>
            <a:off x="2627786" y="2685325"/>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数据交换服务</a:t>
            </a:r>
            <a:endParaRPr lang="zh-CN" altLang="en-US" sz="900" dirty="0">
              <a:latin typeface="微软雅黑" panose="020B0503020204020204" pitchFamily="34" charset="-122"/>
              <a:ea typeface="微软雅黑" panose="020B0503020204020204" pitchFamily="34" charset="-122"/>
            </a:endParaRPr>
          </a:p>
        </p:txBody>
      </p:sp>
      <p:sp>
        <p:nvSpPr>
          <p:cNvPr id="122" name="文本框 410"/>
          <p:cNvSpPr txBox="1"/>
          <p:nvPr/>
        </p:nvSpPr>
        <p:spPr>
          <a:xfrm>
            <a:off x="1406163" y="2980808"/>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数据决策服务</a:t>
            </a:r>
            <a:endParaRPr lang="zh-CN" altLang="en-US" sz="900" dirty="0">
              <a:latin typeface="微软雅黑" panose="020B0503020204020204" pitchFamily="34" charset="-122"/>
              <a:ea typeface="微软雅黑" panose="020B0503020204020204" pitchFamily="34" charset="-122"/>
            </a:endParaRPr>
          </a:p>
        </p:txBody>
      </p:sp>
      <p:sp>
        <p:nvSpPr>
          <p:cNvPr id="123" name="文本框 411"/>
          <p:cNvSpPr txBox="1"/>
          <p:nvPr/>
        </p:nvSpPr>
        <p:spPr>
          <a:xfrm>
            <a:off x="2627785" y="2981267"/>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smtClean="0">
                <a:latin typeface="微软雅黑" panose="020B0503020204020204" pitchFamily="34" charset="-122"/>
                <a:ea typeface="微软雅黑" panose="020B0503020204020204" pitchFamily="34" charset="-122"/>
              </a:rPr>
              <a:t>公开发布服务</a:t>
            </a:r>
            <a:endParaRPr lang="zh-CN" altLang="en-US" sz="900" dirty="0">
              <a:latin typeface="微软雅黑" panose="020B0503020204020204" pitchFamily="34" charset="-122"/>
              <a:ea typeface="微软雅黑" panose="020B0503020204020204" pitchFamily="34" charset="-122"/>
            </a:endParaRPr>
          </a:p>
        </p:txBody>
      </p:sp>
      <p:sp>
        <p:nvSpPr>
          <p:cNvPr id="124" name="文本框 412"/>
          <p:cNvSpPr txBox="1"/>
          <p:nvPr/>
        </p:nvSpPr>
        <p:spPr>
          <a:xfrm>
            <a:off x="4860033" y="2672002"/>
            <a:ext cx="1130635" cy="230832"/>
          </a:xfrm>
          <a:prstGeom prst="rect">
            <a:avLst/>
          </a:prstGeom>
          <a:noFill/>
          <a:ln w="12700">
            <a:solidFill>
              <a:schemeClr val="accent6">
                <a:lumMod val="75000"/>
              </a:schemeClr>
            </a:solidFill>
          </a:ln>
        </p:spPr>
        <p:txBody>
          <a:bodyPr wrap="square" rtlCol="0">
            <a:spAutoFit/>
          </a:bodyPr>
          <a:lstStyle/>
          <a:p>
            <a:pPr algn="ctr"/>
            <a:r>
              <a:rPr lang="en-US" altLang="zh-CN" sz="900" dirty="0" smtClean="0">
                <a:latin typeface="微软雅黑" panose="020B0503020204020204" pitchFamily="34" charset="-122"/>
                <a:ea typeface="微软雅黑" panose="020B0503020204020204" pitchFamily="34" charset="-122"/>
              </a:rPr>
              <a:t>Web Service</a:t>
            </a:r>
            <a:endParaRPr lang="zh-CN" altLang="en-US" sz="900" dirty="0">
              <a:latin typeface="微软雅黑" panose="020B0503020204020204" pitchFamily="34" charset="-122"/>
              <a:ea typeface="微软雅黑" panose="020B0503020204020204" pitchFamily="34" charset="-122"/>
            </a:endParaRPr>
          </a:p>
        </p:txBody>
      </p:sp>
      <p:sp>
        <p:nvSpPr>
          <p:cNvPr id="125" name="文本框 413"/>
          <p:cNvSpPr txBox="1"/>
          <p:nvPr/>
        </p:nvSpPr>
        <p:spPr>
          <a:xfrm>
            <a:off x="6047172" y="2675147"/>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前置库</a:t>
            </a:r>
          </a:p>
        </p:txBody>
      </p:sp>
      <p:sp>
        <p:nvSpPr>
          <p:cNvPr id="126" name="文本框 414"/>
          <p:cNvSpPr txBox="1"/>
          <p:nvPr/>
        </p:nvSpPr>
        <p:spPr>
          <a:xfrm>
            <a:off x="7227094" y="2673384"/>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文件</a:t>
            </a:r>
          </a:p>
        </p:txBody>
      </p:sp>
      <p:sp>
        <p:nvSpPr>
          <p:cNvPr id="127" name="文本框 415"/>
          <p:cNvSpPr txBox="1"/>
          <p:nvPr/>
        </p:nvSpPr>
        <p:spPr>
          <a:xfrm>
            <a:off x="4860033" y="2967545"/>
            <a:ext cx="1130635" cy="230832"/>
          </a:xfrm>
          <a:prstGeom prst="rect">
            <a:avLst/>
          </a:prstGeom>
          <a:noFill/>
          <a:ln w="12700">
            <a:solidFill>
              <a:schemeClr val="accent6">
                <a:lumMod val="75000"/>
              </a:schemeClr>
            </a:solidFill>
          </a:ln>
        </p:spPr>
        <p:txBody>
          <a:bodyPr wrap="square" rtlCol="0">
            <a:spAutoFit/>
          </a:bodyPr>
          <a:lstStyle/>
          <a:p>
            <a:pPr algn="ctr"/>
            <a:r>
              <a:rPr lang="en-US" altLang="zh-CN" sz="900" dirty="0" smtClean="0">
                <a:latin typeface="微软雅黑" panose="020B0503020204020204" pitchFamily="34" charset="-122"/>
                <a:ea typeface="微软雅黑" panose="020B0503020204020204" pitchFamily="34" charset="-122"/>
              </a:rPr>
              <a:t>Web </a:t>
            </a:r>
            <a:r>
              <a:rPr lang="zh-CN" altLang="en-US" sz="900" dirty="0" smtClean="0">
                <a:latin typeface="微软雅黑" panose="020B0503020204020204" pitchFamily="34" charset="-122"/>
                <a:ea typeface="微软雅黑" panose="020B0503020204020204" pitchFamily="34" charset="-122"/>
              </a:rPr>
              <a:t>界面</a:t>
            </a:r>
            <a:endParaRPr lang="zh-CN" altLang="en-US" sz="900" dirty="0">
              <a:latin typeface="微软雅黑" panose="020B0503020204020204" pitchFamily="34" charset="-122"/>
              <a:ea typeface="微软雅黑" panose="020B0503020204020204" pitchFamily="34" charset="-122"/>
            </a:endParaRPr>
          </a:p>
        </p:txBody>
      </p:sp>
      <p:sp>
        <p:nvSpPr>
          <p:cNvPr id="128" name="文本框 416"/>
          <p:cNvSpPr txBox="1"/>
          <p:nvPr/>
        </p:nvSpPr>
        <p:spPr>
          <a:xfrm>
            <a:off x="6047172" y="2970690"/>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离线导入</a:t>
            </a:r>
          </a:p>
        </p:txBody>
      </p:sp>
      <p:sp>
        <p:nvSpPr>
          <p:cNvPr id="129" name="文本框 417"/>
          <p:cNvSpPr txBox="1"/>
          <p:nvPr/>
        </p:nvSpPr>
        <p:spPr>
          <a:xfrm>
            <a:off x="7227094" y="2968927"/>
            <a:ext cx="1130635" cy="230832"/>
          </a:xfrm>
          <a:prstGeom prst="rect">
            <a:avLst/>
          </a:prstGeom>
          <a:noFill/>
          <a:ln w="12700">
            <a:solidFill>
              <a:schemeClr val="accent6">
                <a:lumMod val="75000"/>
              </a:schemeClr>
            </a:solidFill>
          </a:ln>
        </p:spPr>
        <p:txBody>
          <a:bodyPr wrap="square" rtlCol="0">
            <a:spAutoFit/>
          </a:bodyPr>
          <a:lstStyle/>
          <a:p>
            <a:pPr algn="ctr"/>
            <a:r>
              <a:rPr lang="zh-CN" altLang="en-US" sz="900" dirty="0">
                <a:latin typeface="微软雅黑" panose="020B0503020204020204" pitchFamily="34" charset="-122"/>
                <a:ea typeface="微软雅黑" panose="020B0503020204020204" pitchFamily="34" charset="-122"/>
              </a:rPr>
              <a:t>离线导出</a:t>
            </a:r>
          </a:p>
        </p:txBody>
      </p:sp>
      <p:sp>
        <p:nvSpPr>
          <p:cNvPr id="130" name="五边形 129"/>
          <p:cNvSpPr/>
          <p:nvPr/>
        </p:nvSpPr>
        <p:spPr bwMode="auto">
          <a:xfrm rot="5400000">
            <a:off x="3965944" y="-2856270"/>
            <a:ext cx="1187751" cy="8910815"/>
          </a:xfrm>
          <a:prstGeom prst="homePlate">
            <a:avLst>
              <a:gd name="adj" fmla="val 41729"/>
            </a:avLst>
          </a:prstGeom>
          <a:noFill/>
          <a:ln w="19050"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1" name="矩形 130"/>
          <p:cNvSpPr/>
          <p:nvPr/>
        </p:nvSpPr>
        <p:spPr>
          <a:xfrm>
            <a:off x="109796" y="1001022"/>
            <a:ext cx="8905431" cy="692497"/>
          </a:xfrm>
          <a:prstGeom prst="rect">
            <a:avLst/>
          </a:prstGeom>
        </p:spPr>
        <p:txBody>
          <a:bodyPr wrap="square">
            <a:spAutoFit/>
          </a:bodyPr>
          <a:lstStyle/>
          <a:p>
            <a:pPr>
              <a:lnSpc>
                <a:spcPct val="150000"/>
              </a:lnSpc>
            </a:pPr>
            <a:r>
              <a:rPr lang="zh-CN" altLang="en-US" sz="1400" b="1" kern="100" dirty="0">
                <a:solidFill>
                  <a:srgbClr val="FF0000"/>
                </a:solidFill>
                <a:latin typeface="Microsoft YaHei" charset="-122"/>
                <a:ea typeface="Microsoft YaHei" charset="-122"/>
                <a:cs typeface="Microsoft YaHei" charset="-122"/>
              </a:rPr>
              <a:t>交换体系</a:t>
            </a:r>
            <a:r>
              <a:rPr lang="zh-CN" altLang="en-US" sz="1200" kern="100" dirty="0">
                <a:latin typeface="Microsoft YaHei" charset="-122"/>
                <a:ea typeface="Microsoft YaHei" charset="-122"/>
                <a:cs typeface="Microsoft YaHei" charset="-122"/>
              </a:rPr>
              <a:t>是按照统一的标准和规范，为支持跨部门、跨地域、跨层级信息共享以及政务协同而建设的信息服务</a:t>
            </a:r>
            <a:r>
              <a:rPr lang="zh-CN" altLang="en-US" sz="1200" kern="100" dirty="0" smtClean="0">
                <a:latin typeface="Microsoft YaHei" charset="-122"/>
                <a:ea typeface="Microsoft YaHei" charset="-122"/>
                <a:cs typeface="Microsoft YaHei" charset="-122"/>
              </a:rPr>
              <a:t>体系，主要包括：</a:t>
            </a:r>
            <a:endParaRPr lang="en-US" altLang="zh-CN" sz="1200" kern="100" dirty="0" smtClean="0">
              <a:latin typeface="Microsoft YaHei" charset="-122"/>
              <a:ea typeface="Microsoft YaHei" charset="-122"/>
              <a:cs typeface="Microsoft YaHei" charset="-122"/>
            </a:endParaRPr>
          </a:p>
          <a:p>
            <a:pPr>
              <a:lnSpc>
                <a:spcPct val="150000"/>
              </a:lnSpc>
            </a:pPr>
            <a:r>
              <a:rPr lang="zh-CN" altLang="en-US" sz="1200" kern="100" dirty="0">
                <a:solidFill>
                  <a:srgbClr val="000000"/>
                </a:solidFill>
                <a:latin typeface="Microsoft YaHei" charset="-122"/>
                <a:ea typeface="Microsoft YaHei" charset="-122"/>
                <a:cs typeface="Microsoft YaHei" charset="-122"/>
              </a:rPr>
              <a:t>统一的标准</a:t>
            </a:r>
            <a:r>
              <a:rPr lang="zh-CN" altLang="en-US" sz="1200" kern="100" dirty="0" smtClean="0">
                <a:solidFill>
                  <a:srgbClr val="000000"/>
                </a:solidFill>
                <a:latin typeface="Microsoft YaHei" charset="-122"/>
                <a:ea typeface="Microsoft YaHei" charset="-122"/>
                <a:cs typeface="Microsoft YaHei" charset="-122"/>
              </a:rPr>
              <a:t>规范</a:t>
            </a:r>
            <a:r>
              <a:rPr lang="en-US" altLang="zh-CN" sz="1200" kern="100" dirty="0" smtClean="0">
                <a:solidFill>
                  <a:srgbClr val="000000"/>
                </a:solidFill>
                <a:latin typeface="Microsoft YaHei" charset="-122"/>
                <a:ea typeface="Microsoft YaHei" charset="-122"/>
                <a:cs typeface="Microsoft YaHei" charset="-122"/>
              </a:rPr>
              <a:t>  </a:t>
            </a:r>
            <a:r>
              <a:rPr lang="zh-CN" altLang="en-US" sz="1200" kern="100" dirty="0" smtClean="0">
                <a:solidFill>
                  <a:srgbClr val="000000"/>
                </a:solidFill>
                <a:latin typeface="Microsoft YaHei" charset="-122"/>
                <a:ea typeface="Microsoft YaHei" charset="-122"/>
                <a:cs typeface="Microsoft YaHei" charset="-122"/>
              </a:rPr>
              <a:t>、数据交换系统、多种</a:t>
            </a:r>
            <a:r>
              <a:rPr lang="zh-CN" altLang="en-US" sz="1200" kern="100" dirty="0">
                <a:solidFill>
                  <a:srgbClr val="000000"/>
                </a:solidFill>
                <a:latin typeface="Microsoft YaHei" charset="-122"/>
                <a:ea typeface="Microsoft YaHei" charset="-122"/>
                <a:cs typeface="Microsoft YaHei" charset="-122"/>
              </a:rPr>
              <a:t>服务</a:t>
            </a:r>
            <a:r>
              <a:rPr lang="zh-CN" altLang="en-US" sz="1200" kern="100" dirty="0" smtClean="0">
                <a:solidFill>
                  <a:srgbClr val="000000"/>
                </a:solidFill>
                <a:latin typeface="Microsoft YaHei" charset="-122"/>
                <a:ea typeface="Microsoft YaHei" charset="-122"/>
                <a:cs typeface="Microsoft YaHei" charset="-122"/>
              </a:rPr>
              <a:t>模式、数据</a:t>
            </a:r>
            <a:r>
              <a:rPr lang="zh-CN" altLang="en-US" sz="1200" kern="100" dirty="0">
                <a:solidFill>
                  <a:srgbClr val="000000"/>
                </a:solidFill>
                <a:latin typeface="Microsoft YaHei" charset="-122"/>
                <a:ea typeface="Microsoft YaHei" charset="-122"/>
                <a:cs typeface="Microsoft YaHei" charset="-122"/>
              </a:rPr>
              <a:t>交换管理办法</a:t>
            </a:r>
            <a:r>
              <a:rPr lang="en-US" altLang="zh-CN" sz="1200" dirty="0">
                <a:latin typeface="Microsoft YaHei" charset="-122"/>
                <a:ea typeface="Microsoft YaHei" charset="-122"/>
                <a:cs typeface="Microsoft YaHei" charset="-122"/>
              </a:rPr>
              <a:t> </a:t>
            </a:r>
          </a:p>
        </p:txBody>
      </p:sp>
    </p:spTree>
    <p:extLst>
      <p:ext uri="{BB962C8B-B14F-4D97-AF65-F5344CB8AC3E}">
        <p14:creationId xmlns:p14="http://schemas.microsoft.com/office/powerpoint/2010/main" val="29096515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数据共享与开放平台设计：目录</a:t>
            </a:r>
            <a:r>
              <a:rPr lang="zh-CN" altLang="en-US" dirty="0" smtClean="0"/>
              <a:t>管理系统</a:t>
            </a:r>
            <a:endParaRPr lang="zh-CN" altLang="en-US" dirty="0"/>
          </a:p>
        </p:txBody>
      </p:sp>
      <p:sp>
        <p:nvSpPr>
          <p:cNvPr id="4" name="五边形 3"/>
          <p:cNvSpPr/>
          <p:nvPr/>
        </p:nvSpPr>
        <p:spPr bwMode="auto">
          <a:xfrm rot="5400000">
            <a:off x="3896523" y="-2308872"/>
            <a:ext cx="1270069" cy="7984010"/>
          </a:xfrm>
          <a:prstGeom prst="homePlate">
            <a:avLst>
              <a:gd name="adj" fmla="val 43555"/>
            </a:avLst>
          </a:prstGeom>
          <a:noFill/>
          <a:ln w="19050"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矩形 4"/>
          <p:cNvSpPr/>
          <p:nvPr/>
        </p:nvSpPr>
        <p:spPr>
          <a:xfrm>
            <a:off x="467545" y="1043858"/>
            <a:ext cx="7992888" cy="677108"/>
          </a:xfrm>
          <a:prstGeom prst="rect">
            <a:avLst/>
          </a:prstGeom>
        </p:spPr>
        <p:txBody>
          <a:bodyPr wrap="square">
            <a:spAutoFit/>
          </a:bodyPr>
          <a:lstStyle/>
          <a:p>
            <a:r>
              <a:rPr lang="zh-CN" altLang="en-US" sz="1400" b="1" kern="100" dirty="0" smtClean="0">
                <a:solidFill>
                  <a:srgbClr val="FF0000"/>
                </a:solidFill>
                <a:latin typeface="Microsoft YaHei" charset="-122"/>
                <a:ea typeface="Microsoft YaHei" charset="-122"/>
                <a:cs typeface="Microsoft YaHei" charset="-122"/>
              </a:rPr>
              <a:t>目录体系</a:t>
            </a:r>
            <a:r>
              <a:rPr lang="zh-CN" altLang="zh-CN" sz="1200" kern="100" dirty="0" smtClean="0">
                <a:solidFill>
                  <a:srgbClr val="000000"/>
                </a:solidFill>
                <a:latin typeface="Microsoft YaHei" charset="-122"/>
                <a:ea typeface="Microsoft YaHei" charset="-122"/>
                <a:cs typeface="Microsoft YaHei" charset="-122"/>
              </a:rPr>
              <a:t>是以政务信息资源分类为基础，以目录技术、元数据技术和数据交换技术为支撑，采用统一的标准对信息资源进行描述，为政务部门和社会公众提供政务信息资源的发现、检索、定位、管理等功能</a:t>
            </a:r>
            <a:r>
              <a:rPr lang="zh-CN" altLang="en-US" sz="1200" kern="100" dirty="0" smtClean="0">
                <a:latin typeface="Microsoft YaHei" charset="-122"/>
                <a:ea typeface="Microsoft YaHei" charset="-122"/>
                <a:cs typeface="Microsoft YaHei" charset="-122"/>
              </a:rPr>
              <a:t>，主要包括：</a:t>
            </a:r>
            <a:r>
              <a:rPr lang="zh-CN" altLang="zh-CN" sz="1200" kern="100" dirty="0">
                <a:latin typeface="Microsoft YaHei" charset="-122"/>
                <a:ea typeface="Microsoft YaHei" charset="-122"/>
                <a:cs typeface="Microsoft YaHei" charset="-122"/>
              </a:rPr>
              <a:t>标准规范建设</a:t>
            </a:r>
            <a:r>
              <a:rPr lang="zh-CN" altLang="en-US" sz="1200" kern="100" dirty="0" smtClean="0">
                <a:solidFill>
                  <a:srgbClr val="000000"/>
                </a:solidFill>
                <a:latin typeface="Microsoft YaHei" charset="-122"/>
                <a:ea typeface="Microsoft YaHei" charset="-122"/>
                <a:cs typeface="Microsoft YaHei" charset="-122"/>
              </a:rPr>
              <a:t>、</a:t>
            </a:r>
            <a:r>
              <a:rPr lang="zh-CN" altLang="zh-CN" sz="1200" kern="100" dirty="0">
                <a:latin typeface="Microsoft YaHei" charset="-122"/>
                <a:ea typeface="Microsoft YaHei" charset="-122"/>
                <a:cs typeface="Microsoft YaHei" charset="-122"/>
              </a:rPr>
              <a:t>管理办法制定</a:t>
            </a:r>
            <a:r>
              <a:rPr lang="zh-CN" altLang="en-US" sz="1200" kern="100" dirty="0" smtClean="0">
                <a:solidFill>
                  <a:srgbClr val="000000"/>
                </a:solidFill>
                <a:latin typeface="Microsoft YaHei" charset="-122"/>
                <a:ea typeface="Microsoft YaHei" charset="-122"/>
                <a:cs typeface="Microsoft YaHei" charset="-122"/>
              </a:rPr>
              <a:t>、</a:t>
            </a:r>
            <a:r>
              <a:rPr lang="zh-CN" altLang="zh-CN" sz="1200" kern="100" dirty="0">
                <a:latin typeface="Microsoft YaHei" charset="-122"/>
                <a:ea typeface="Microsoft YaHei" charset="-122"/>
                <a:cs typeface="Microsoft YaHei" charset="-122"/>
              </a:rPr>
              <a:t>目录编制</a:t>
            </a:r>
            <a:r>
              <a:rPr lang="zh-CN" altLang="en-US" sz="1200" kern="100" dirty="0" smtClean="0">
                <a:solidFill>
                  <a:srgbClr val="000000"/>
                </a:solidFill>
                <a:latin typeface="Microsoft YaHei" charset="-122"/>
                <a:ea typeface="Microsoft YaHei" charset="-122"/>
                <a:cs typeface="Microsoft YaHei" charset="-122"/>
              </a:rPr>
              <a:t>、</a:t>
            </a:r>
            <a:r>
              <a:rPr lang="zh-CN" altLang="zh-CN" sz="1200" kern="100" dirty="0">
                <a:latin typeface="Microsoft YaHei" charset="-122"/>
                <a:ea typeface="Microsoft YaHei" charset="-122"/>
                <a:cs typeface="Microsoft YaHei" charset="-122"/>
              </a:rPr>
              <a:t>目录管理系统建设</a:t>
            </a:r>
            <a:endParaRPr lang="en-US" altLang="zh-CN" sz="1200" kern="100" dirty="0">
              <a:latin typeface="Microsoft YaHei" charset="-122"/>
              <a:ea typeface="Microsoft YaHei" charset="-122"/>
              <a:cs typeface="Microsoft YaHei" charset="-122"/>
            </a:endParaRPr>
          </a:p>
        </p:txBody>
      </p:sp>
      <p:grpSp>
        <p:nvGrpSpPr>
          <p:cNvPr id="6" name="组合 5"/>
          <p:cNvGrpSpPr/>
          <p:nvPr/>
        </p:nvGrpSpPr>
        <p:grpSpPr>
          <a:xfrm>
            <a:off x="3245738" y="2722314"/>
            <a:ext cx="936104" cy="378797"/>
            <a:chOff x="8112772" y="1376870"/>
            <a:chExt cx="1555572" cy="406031"/>
          </a:xfrm>
        </p:grpSpPr>
        <p:sp>
          <p:nvSpPr>
            <p:cNvPr id="7" name="AutoShape 9"/>
            <p:cNvSpPr>
              <a:spLocks noChangeArrowheads="1"/>
            </p:cNvSpPr>
            <p:nvPr/>
          </p:nvSpPr>
          <p:spPr bwMode="auto">
            <a:xfrm>
              <a:off x="8112772" y="1376870"/>
              <a:ext cx="1555572" cy="406031"/>
            </a:xfrm>
            <a:prstGeom prst="hexagon">
              <a:avLst>
                <a:gd name="adj" fmla="val 39023"/>
                <a:gd name="vf" fmla="val 115470"/>
              </a:avLst>
            </a:prstGeom>
            <a:gradFill rotWithShape="0">
              <a:gsLst>
                <a:gs pos="0">
                  <a:srgbClr val="A9A987"/>
                </a:gs>
                <a:gs pos="50000">
                  <a:srgbClr val="FFFFCC"/>
                </a:gs>
                <a:gs pos="100000">
                  <a:srgbClr val="A9A987"/>
                </a:gs>
              </a:gsLst>
              <a:lin ang="0" scaled="1"/>
            </a:gradFill>
            <a:ln w="19050">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latinLnBrk="1" hangingPunct="1"/>
              <a:endParaRPr lang="zh-CN" altLang="en-US" sz="1200" b="1">
                <a:latin typeface="Times New Roman" panose="02020603050405020304" pitchFamily="18" charset="0"/>
                <a:ea typeface="굴림" pitchFamily="34" charset="-127"/>
              </a:endParaRPr>
            </a:p>
          </p:txBody>
        </p:sp>
        <p:sp>
          <p:nvSpPr>
            <p:cNvPr id="8" name="文本框 74"/>
            <p:cNvSpPr txBox="1"/>
            <p:nvPr/>
          </p:nvSpPr>
          <p:spPr>
            <a:xfrm>
              <a:off x="8172475" y="1409229"/>
              <a:ext cx="1436164" cy="296914"/>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管理者</a:t>
              </a:r>
            </a:p>
          </p:txBody>
        </p:sp>
      </p:grpSp>
      <p:grpSp>
        <p:nvGrpSpPr>
          <p:cNvPr id="9" name="组合 8"/>
          <p:cNvGrpSpPr/>
          <p:nvPr/>
        </p:nvGrpSpPr>
        <p:grpSpPr>
          <a:xfrm>
            <a:off x="4209381" y="2676401"/>
            <a:ext cx="1092044" cy="468013"/>
            <a:chOff x="2240081" y="3165032"/>
            <a:chExt cx="1092044" cy="288024"/>
          </a:xfrm>
        </p:grpSpPr>
        <p:sp>
          <p:nvSpPr>
            <p:cNvPr id="10" name="流程图: 终止 9"/>
            <p:cNvSpPr/>
            <p:nvPr/>
          </p:nvSpPr>
          <p:spPr bwMode="auto">
            <a:xfrm>
              <a:off x="2240081" y="3165032"/>
              <a:ext cx="1072650" cy="288024"/>
            </a:xfrm>
            <a:prstGeom prst="flowChartTerminator">
              <a:avLst/>
            </a:prstGeom>
            <a:solidFill>
              <a:schemeClr val="bg1">
                <a:lumMod val="95000"/>
              </a:schemeClr>
            </a:solidFill>
            <a:ln w="28575"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11" name="文本框 77"/>
            <p:cNvSpPr txBox="1"/>
            <p:nvPr/>
          </p:nvSpPr>
          <p:spPr>
            <a:xfrm>
              <a:off x="2240081" y="3230775"/>
              <a:ext cx="1092044" cy="170470"/>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目录管理</a:t>
              </a:r>
              <a:endParaRPr lang="zh-CN" altLang="en-US" sz="1200" dirty="0">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440427" y="3719830"/>
            <a:ext cx="1092044" cy="468013"/>
            <a:chOff x="2230384" y="3165032"/>
            <a:chExt cx="1092044" cy="288024"/>
          </a:xfrm>
        </p:grpSpPr>
        <p:sp>
          <p:nvSpPr>
            <p:cNvPr id="13" name="流程图: 终止 12"/>
            <p:cNvSpPr/>
            <p:nvPr/>
          </p:nvSpPr>
          <p:spPr bwMode="auto">
            <a:xfrm>
              <a:off x="2240081" y="3165032"/>
              <a:ext cx="1072650" cy="288024"/>
            </a:xfrm>
            <a:prstGeom prst="flowChartTerminator">
              <a:avLst/>
            </a:prstGeom>
            <a:solidFill>
              <a:schemeClr val="bg1">
                <a:lumMod val="95000"/>
              </a:schemeClr>
            </a:solidFill>
            <a:ln w="28575"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14" name="文本框 80"/>
            <p:cNvSpPr txBox="1"/>
            <p:nvPr/>
          </p:nvSpPr>
          <p:spPr>
            <a:xfrm>
              <a:off x="2230384" y="3211865"/>
              <a:ext cx="1092044" cy="170470"/>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目录检索</a:t>
              </a:r>
              <a:endParaRPr lang="zh-CN" altLang="en-US" sz="1200"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396387" y="3719830"/>
            <a:ext cx="1092044" cy="468013"/>
            <a:chOff x="2230384" y="3165032"/>
            <a:chExt cx="1092044" cy="288024"/>
          </a:xfrm>
        </p:grpSpPr>
        <p:sp>
          <p:nvSpPr>
            <p:cNvPr id="16" name="流程图: 终止 15"/>
            <p:cNvSpPr/>
            <p:nvPr/>
          </p:nvSpPr>
          <p:spPr bwMode="auto">
            <a:xfrm>
              <a:off x="2240081" y="3165032"/>
              <a:ext cx="1072650" cy="288024"/>
            </a:xfrm>
            <a:prstGeom prst="flowChartTerminator">
              <a:avLst/>
            </a:prstGeom>
            <a:solidFill>
              <a:schemeClr val="bg1">
                <a:lumMod val="95000"/>
              </a:schemeClr>
            </a:solidFill>
            <a:ln w="28575"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17" name="文本框 83"/>
            <p:cNvSpPr txBox="1"/>
            <p:nvPr/>
          </p:nvSpPr>
          <p:spPr>
            <a:xfrm>
              <a:off x="2230384" y="3211865"/>
              <a:ext cx="1092044" cy="170470"/>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目录采集</a:t>
              </a:r>
              <a:endParaRPr lang="zh-CN" altLang="en-US" sz="1200"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605044" y="4945305"/>
            <a:ext cx="1610619" cy="468013"/>
            <a:chOff x="2230384" y="3165032"/>
            <a:chExt cx="1092044" cy="288024"/>
          </a:xfrm>
        </p:grpSpPr>
        <p:sp>
          <p:nvSpPr>
            <p:cNvPr id="19" name="流程图: 终止 18"/>
            <p:cNvSpPr/>
            <p:nvPr/>
          </p:nvSpPr>
          <p:spPr bwMode="auto">
            <a:xfrm>
              <a:off x="2240081" y="3165032"/>
              <a:ext cx="1072650" cy="288024"/>
            </a:xfrm>
            <a:prstGeom prst="flowChartTerminator">
              <a:avLst/>
            </a:prstGeom>
            <a:solidFill>
              <a:schemeClr val="bg1">
                <a:lumMod val="95000"/>
              </a:schemeClr>
            </a:solid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20" name="文本框 86"/>
            <p:cNvSpPr txBox="1"/>
            <p:nvPr/>
          </p:nvSpPr>
          <p:spPr>
            <a:xfrm>
              <a:off x="2230384" y="3211865"/>
              <a:ext cx="1092044" cy="170470"/>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数据</a:t>
              </a:r>
              <a:r>
                <a:rPr lang="zh-CN" altLang="en-US" sz="1200" dirty="0" smtClean="0">
                  <a:latin typeface="微软雅黑" panose="020B0503020204020204" pitchFamily="34" charset="-122"/>
                  <a:ea typeface="微软雅黑" panose="020B0503020204020204" pitchFamily="34" charset="-122"/>
                </a:rPr>
                <a:t>交换体系</a:t>
              </a:r>
              <a:endParaRPr lang="zh-CN" altLang="en-US" sz="1200" dirty="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875480" y="4945303"/>
            <a:ext cx="1610619" cy="468013"/>
            <a:chOff x="2230384" y="3165032"/>
            <a:chExt cx="1092044" cy="288024"/>
          </a:xfrm>
        </p:grpSpPr>
        <p:sp>
          <p:nvSpPr>
            <p:cNvPr id="22" name="流程图: 终止 21"/>
            <p:cNvSpPr/>
            <p:nvPr/>
          </p:nvSpPr>
          <p:spPr bwMode="auto">
            <a:xfrm>
              <a:off x="2240081" y="3165032"/>
              <a:ext cx="1072650" cy="288024"/>
            </a:xfrm>
            <a:prstGeom prst="flowChartTerminator">
              <a:avLst/>
            </a:prstGeom>
            <a:solidFill>
              <a:schemeClr val="bg1">
                <a:lumMod val="95000"/>
              </a:schemeClr>
            </a:solid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23" name="文本框 89"/>
            <p:cNvSpPr txBox="1"/>
            <p:nvPr/>
          </p:nvSpPr>
          <p:spPr>
            <a:xfrm>
              <a:off x="2230384" y="3211865"/>
              <a:ext cx="1092044" cy="170470"/>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共建共享资源</a:t>
              </a:r>
            </a:p>
          </p:txBody>
        </p:sp>
      </p:grpSp>
      <p:grpSp>
        <p:nvGrpSpPr>
          <p:cNvPr id="24" name="组合 23"/>
          <p:cNvGrpSpPr/>
          <p:nvPr/>
        </p:nvGrpSpPr>
        <p:grpSpPr>
          <a:xfrm>
            <a:off x="1475656" y="3769511"/>
            <a:ext cx="936104" cy="378797"/>
            <a:chOff x="8112772" y="1376870"/>
            <a:chExt cx="1555572" cy="406031"/>
          </a:xfrm>
        </p:grpSpPr>
        <p:sp>
          <p:nvSpPr>
            <p:cNvPr id="25" name="AutoShape 9"/>
            <p:cNvSpPr>
              <a:spLocks noChangeArrowheads="1"/>
            </p:cNvSpPr>
            <p:nvPr/>
          </p:nvSpPr>
          <p:spPr bwMode="auto">
            <a:xfrm>
              <a:off x="8112772" y="1376870"/>
              <a:ext cx="1555572" cy="406031"/>
            </a:xfrm>
            <a:prstGeom prst="hexagon">
              <a:avLst>
                <a:gd name="adj" fmla="val 39023"/>
                <a:gd name="vf" fmla="val 115470"/>
              </a:avLst>
            </a:prstGeom>
            <a:gradFill rotWithShape="0">
              <a:gsLst>
                <a:gs pos="0">
                  <a:srgbClr val="A9A987"/>
                </a:gs>
                <a:gs pos="50000">
                  <a:srgbClr val="FFFFCC"/>
                </a:gs>
                <a:gs pos="100000">
                  <a:srgbClr val="A9A987"/>
                </a:gs>
              </a:gsLst>
              <a:lin ang="0" scaled="1"/>
            </a:gradFill>
            <a:ln w="19050">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latinLnBrk="1" hangingPunct="1"/>
              <a:endParaRPr lang="zh-CN" altLang="en-US" sz="1200" b="1">
                <a:latin typeface="Times New Roman" panose="02020603050405020304" pitchFamily="18" charset="0"/>
                <a:ea typeface="굴림" pitchFamily="34" charset="-127"/>
              </a:endParaRPr>
            </a:p>
          </p:txBody>
        </p:sp>
        <p:sp>
          <p:nvSpPr>
            <p:cNvPr id="26" name="文本框 92"/>
            <p:cNvSpPr txBox="1"/>
            <p:nvPr/>
          </p:nvSpPr>
          <p:spPr>
            <a:xfrm>
              <a:off x="8172475" y="1409229"/>
              <a:ext cx="1436164" cy="296914"/>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使用</a:t>
              </a:r>
              <a:r>
                <a:rPr lang="zh-CN" altLang="en-US" sz="1200" dirty="0" smtClean="0">
                  <a:latin typeface="微软雅黑" panose="020B0503020204020204" pitchFamily="34" charset="-122"/>
                  <a:ea typeface="微软雅黑" panose="020B0503020204020204" pitchFamily="34" charset="-122"/>
                </a:rPr>
                <a:t>者</a:t>
              </a:r>
              <a:endParaRPr lang="zh-CN" altLang="en-US" sz="12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508451" y="3759343"/>
            <a:ext cx="936104" cy="378797"/>
            <a:chOff x="8112772" y="1376870"/>
            <a:chExt cx="1555572" cy="406031"/>
          </a:xfrm>
        </p:grpSpPr>
        <p:sp>
          <p:nvSpPr>
            <p:cNvPr id="28" name="AutoShape 9"/>
            <p:cNvSpPr>
              <a:spLocks noChangeArrowheads="1"/>
            </p:cNvSpPr>
            <p:nvPr/>
          </p:nvSpPr>
          <p:spPr bwMode="auto">
            <a:xfrm>
              <a:off x="8112772" y="1376870"/>
              <a:ext cx="1555572" cy="406031"/>
            </a:xfrm>
            <a:prstGeom prst="hexagon">
              <a:avLst>
                <a:gd name="adj" fmla="val 39023"/>
                <a:gd name="vf" fmla="val 115470"/>
              </a:avLst>
            </a:prstGeom>
            <a:gradFill rotWithShape="0">
              <a:gsLst>
                <a:gs pos="0">
                  <a:srgbClr val="A9A987"/>
                </a:gs>
                <a:gs pos="50000">
                  <a:srgbClr val="FFFFCC"/>
                </a:gs>
                <a:gs pos="100000">
                  <a:srgbClr val="A9A987"/>
                </a:gs>
              </a:gsLst>
              <a:lin ang="0" scaled="1"/>
            </a:gradFill>
            <a:ln w="19050">
              <a:solidFill>
                <a:srgbClr val="4D4D4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latinLnBrk="1" hangingPunct="1"/>
              <a:endParaRPr lang="zh-CN" altLang="en-US" sz="1200" b="1">
                <a:latin typeface="Times New Roman" panose="02020603050405020304" pitchFamily="18" charset="0"/>
                <a:ea typeface="굴림" pitchFamily="34" charset="-127"/>
              </a:endParaRPr>
            </a:p>
          </p:txBody>
        </p:sp>
        <p:sp>
          <p:nvSpPr>
            <p:cNvPr id="29" name="文本框 95"/>
            <p:cNvSpPr txBox="1"/>
            <p:nvPr/>
          </p:nvSpPr>
          <p:spPr>
            <a:xfrm>
              <a:off x="8172475" y="1409229"/>
              <a:ext cx="1436164" cy="296914"/>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提供</a:t>
              </a:r>
              <a:r>
                <a:rPr lang="zh-CN" altLang="en-US" sz="1200" dirty="0" smtClean="0">
                  <a:latin typeface="微软雅黑" panose="020B0503020204020204" pitchFamily="34" charset="-122"/>
                  <a:ea typeface="微软雅黑" panose="020B0503020204020204" pitchFamily="34" charset="-122"/>
                </a:rPr>
                <a:t>者</a:t>
              </a:r>
              <a:endParaRPr lang="zh-CN" altLang="en-US" sz="1200" dirty="0">
                <a:latin typeface="微软雅黑" panose="020B0503020204020204" pitchFamily="34" charset="-122"/>
                <a:ea typeface="微软雅黑" panose="020B0503020204020204" pitchFamily="34" charset="-122"/>
              </a:endParaRPr>
            </a:p>
          </p:txBody>
        </p:sp>
      </p:grpSp>
      <p:cxnSp>
        <p:nvCxnSpPr>
          <p:cNvPr id="30" name="直接箭头连接符 29"/>
          <p:cNvCxnSpPr/>
          <p:nvPr/>
        </p:nvCxnSpPr>
        <p:spPr>
          <a:xfrm flipH="1">
            <a:off x="3168182" y="3070898"/>
            <a:ext cx="1368152" cy="5754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文本框 5"/>
          <p:cNvSpPr txBox="1"/>
          <p:nvPr/>
        </p:nvSpPr>
        <p:spPr>
          <a:xfrm rot="20254731">
            <a:off x="3784053" y="3075989"/>
            <a:ext cx="456062" cy="246221"/>
          </a:xfrm>
          <a:prstGeom prst="rect">
            <a:avLst/>
          </a:prstGeom>
          <a:noFill/>
        </p:spPr>
        <p:txBody>
          <a:bodyPr wrap="square" rtlCol="0">
            <a:spAutoFit/>
          </a:bodyPr>
          <a:lstStyle/>
          <a:p>
            <a:r>
              <a:rPr lang="zh-CN" altLang="en-US" sz="1000" dirty="0" smtClean="0">
                <a:solidFill>
                  <a:srgbClr val="FF0000"/>
                </a:solidFill>
                <a:latin typeface="微软雅黑" panose="020B0503020204020204" pitchFamily="34" charset="-122"/>
                <a:ea typeface="微软雅黑" panose="020B0503020204020204" pitchFamily="34" charset="-122"/>
              </a:rPr>
              <a:t>发布</a:t>
            </a:r>
            <a:endParaRPr lang="zh-CN" altLang="en-US" sz="1000" dirty="0">
              <a:solidFill>
                <a:srgbClr val="FF0000"/>
              </a:solidFill>
              <a:latin typeface="微软雅黑" panose="020B0503020204020204" pitchFamily="34" charset="-122"/>
              <a:ea typeface="微软雅黑" panose="020B0503020204020204" pitchFamily="34" charset="-122"/>
            </a:endParaRPr>
          </a:p>
        </p:txBody>
      </p:sp>
      <p:cxnSp>
        <p:nvCxnSpPr>
          <p:cNvPr id="32" name="直接箭头连接符 31"/>
          <p:cNvCxnSpPr/>
          <p:nvPr/>
        </p:nvCxnSpPr>
        <p:spPr>
          <a:xfrm flipV="1">
            <a:off x="3427935" y="3166660"/>
            <a:ext cx="1322676" cy="5851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文本框 96"/>
          <p:cNvSpPr txBox="1"/>
          <p:nvPr/>
        </p:nvSpPr>
        <p:spPr>
          <a:xfrm rot="20254731">
            <a:off x="3465361" y="3650928"/>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查询</a:t>
            </a:r>
          </a:p>
        </p:txBody>
      </p:sp>
      <p:cxnSp>
        <p:nvCxnSpPr>
          <p:cNvPr id="34" name="直接箭头连接符 33"/>
          <p:cNvCxnSpPr/>
          <p:nvPr/>
        </p:nvCxnSpPr>
        <p:spPr>
          <a:xfrm>
            <a:off x="5223280" y="3094540"/>
            <a:ext cx="974786" cy="551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文本框 97"/>
          <p:cNvSpPr txBox="1"/>
          <p:nvPr/>
        </p:nvSpPr>
        <p:spPr>
          <a:xfrm rot="1604897">
            <a:off x="5446619" y="3099156"/>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维护</a:t>
            </a:r>
          </a:p>
        </p:txBody>
      </p:sp>
      <p:cxnSp>
        <p:nvCxnSpPr>
          <p:cNvPr id="36" name="直接箭头连接符 35"/>
          <p:cNvCxnSpPr>
            <a:stCxn id="16" idx="0"/>
          </p:cNvCxnSpPr>
          <p:nvPr/>
        </p:nvCxnSpPr>
        <p:spPr>
          <a:xfrm flipH="1" flipV="1">
            <a:off x="5040535" y="3166660"/>
            <a:ext cx="901874" cy="5531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文本框 98"/>
          <p:cNvSpPr txBox="1"/>
          <p:nvPr/>
        </p:nvSpPr>
        <p:spPr>
          <a:xfrm rot="1604897">
            <a:off x="5280345" y="3454342"/>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注册</a:t>
            </a:r>
          </a:p>
        </p:txBody>
      </p:sp>
      <p:cxnSp>
        <p:nvCxnSpPr>
          <p:cNvPr id="38" name="直接箭头连接符 37"/>
          <p:cNvCxnSpPr>
            <a:stCxn id="19" idx="3"/>
            <a:endCxn id="22" idx="1"/>
          </p:cNvCxnSpPr>
          <p:nvPr/>
        </p:nvCxnSpPr>
        <p:spPr>
          <a:xfrm flipV="1">
            <a:off x="4201361" y="5179309"/>
            <a:ext cx="688421" cy="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文本框 103"/>
          <p:cNvSpPr txBox="1"/>
          <p:nvPr/>
        </p:nvSpPr>
        <p:spPr>
          <a:xfrm>
            <a:off x="4306989" y="5179309"/>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采集</a:t>
            </a:r>
          </a:p>
        </p:txBody>
      </p:sp>
      <p:cxnSp>
        <p:nvCxnSpPr>
          <p:cNvPr id="40" name="直接箭头连接符 39"/>
          <p:cNvCxnSpPr/>
          <p:nvPr/>
        </p:nvCxnSpPr>
        <p:spPr>
          <a:xfrm>
            <a:off x="3245738" y="4187843"/>
            <a:ext cx="0" cy="67536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V="1">
            <a:off x="5942409" y="4272860"/>
            <a:ext cx="0" cy="590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文本框 109"/>
          <p:cNvSpPr txBox="1"/>
          <p:nvPr/>
        </p:nvSpPr>
        <p:spPr>
          <a:xfrm>
            <a:off x="2885698" y="4231981"/>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订阅</a:t>
            </a:r>
          </a:p>
        </p:txBody>
      </p:sp>
      <p:sp>
        <p:nvSpPr>
          <p:cNvPr id="43" name="文本框 110"/>
          <p:cNvSpPr txBox="1"/>
          <p:nvPr/>
        </p:nvSpPr>
        <p:spPr>
          <a:xfrm>
            <a:off x="3233422" y="4626621"/>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访问</a:t>
            </a:r>
          </a:p>
        </p:txBody>
      </p:sp>
      <p:sp>
        <p:nvSpPr>
          <p:cNvPr id="44" name="文本框 111"/>
          <p:cNvSpPr txBox="1"/>
          <p:nvPr/>
        </p:nvSpPr>
        <p:spPr>
          <a:xfrm>
            <a:off x="5897852" y="4449756"/>
            <a:ext cx="456062" cy="246221"/>
          </a:xfrm>
          <a:prstGeom prst="rect">
            <a:avLst/>
          </a:prstGeom>
          <a:noFill/>
        </p:spPr>
        <p:txBody>
          <a:bodyPr wrap="square" rtlCol="0">
            <a:spAutoFit/>
          </a:bodyPr>
          <a:lstStyle/>
          <a:p>
            <a:r>
              <a:rPr lang="zh-CN" altLang="en-US" sz="1000" dirty="0">
                <a:solidFill>
                  <a:srgbClr val="FF0000"/>
                </a:solidFill>
                <a:latin typeface="微软雅黑" panose="020B0503020204020204" pitchFamily="34" charset="-122"/>
                <a:ea typeface="微软雅黑" panose="020B0503020204020204" pitchFamily="34" charset="-122"/>
              </a:rPr>
              <a:t>抽取</a:t>
            </a:r>
          </a:p>
        </p:txBody>
      </p:sp>
      <p:sp>
        <p:nvSpPr>
          <p:cNvPr id="45" name="半闭框 44"/>
          <p:cNvSpPr/>
          <p:nvPr/>
        </p:nvSpPr>
        <p:spPr>
          <a:xfrm>
            <a:off x="539552" y="2482362"/>
            <a:ext cx="1296144" cy="3065400"/>
          </a:xfrm>
          <a:prstGeom prst="halfFrame">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半闭框 45"/>
          <p:cNvSpPr/>
          <p:nvPr/>
        </p:nvSpPr>
        <p:spPr>
          <a:xfrm rot="10800000">
            <a:off x="7236296" y="2482361"/>
            <a:ext cx="1296144" cy="3065400"/>
          </a:xfrm>
          <a:prstGeom prst="halfFrame">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文本框 117"/>
          <p:cNvSpPr txBox="1"/>
          <p:nvPr/>
        </p:nvSpPr>
        <p:spPr>
          <a:xfrm>
            <a:off x="552978" y="3459226"/>
            <a:ext cx="400110" cy="96082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标准规范</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8" name="文本框 118"/>
          <p:cNvSpPr txBox="1"/>
          <p:nvPr/>
        </p:nvSpPr>
        <p:spPr>
          <a:xfrm>
            <a:off x="8123452" y="3548203"/>
            <a:ext cx="400110" cy="96082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管理办法</a:t>
            </a:r>
          </a:p>
        </p:txBody>
      </p:sp>
      <p:cxnSp>
        <p:nvCxnSpPr>
          <p:cNvPr id="49" name="直接连接符 48"/>
          <p:cNvCxnSpPr/>
          <p:nvPr/>
        </p:nvCxnSpPr>
        <p:spPr>
          <a:xfrm>
            <a:off x="1763688" y="2482361"/>
            <a:ext cx="6768752" cy="0"/>
          </a:xfrm>
          <a:prstGeom prst="line">
            <a:avLst/>
          </a:prstGeom>
          <a:ln>
            <a:solidFill>
              <a:srgbClr val="3399FF"/>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39552" y="5519989"/>
            <a:ext cx="6869074" cy="0"/>
          </a:xfrm>
          <a:prstGeom prst="line">
            <a:avLst/>
          </a:prstGeom>
          <a:ln>
            <a:solidFill>
              <a:srgbClr val="3399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1183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数据共享与开放平台设计：大</a:t>
            </a:r>
            <a:r>
              <a:rPr lang="zh-CN" altLang="en-US" dirty="0" smtClean="0"/>
              <a:t>数据系统</a:t>
            </a:r>
            <a:endParaRPr lang="zh-CN" altLang="en-US" dirty="0"/>
          </a:p>
        </p:txBody>
      </p:sp>
      <p:sp>
        <p:nvSpPr>
          <p:cNvPr id="153" name="矩形 152"/>
          <p:cNvSpPr/>
          <p:nvPr/>
        </p:nvSpPr>
        <p:spPr>
          <a:xfrm>
            <a:off x="1436559" y="5083055"/>
            <a:ext cx="1729786" cy="712372"/>
          </a:xfrm>
          <a:prstGeom prst="rect">
            <a:avLst/>
          </a:prstGeom>
          <a:solidFill>
            <a:srgbClr val="368E8A"/>
          </a:solidFill>
          <a:ln w="12700" cap="flat" cmpd="sng" algn="ctr">
            <a:noFill/>
            <a:prstDash val="solid"/>
            <a:miter lim="800000"/>
          </a:ln>
          <a:effectLst>
            <a:innerShdw blurRad="63500" dist="50800" dir="8100000">
              <a:prstClr val="black">
                <a:alpha val="50000"/>
              </a:prstClr>
            </a:innerShdw>
          </a:effectLst>
        </p:spPr>
        <p:txBody>
          <a:bodyPr rtlCol="0" anchor="ctr"/>
          <a:lstStyle/>
          <a:p>
            <a:pPr algn="ctr" defTabSz="914400">
              <a:defRPr/>
            </a:pPr>
            <a:r>
              <a:rPr lang="zh-CN" altLang="en-US" sz="1200" b="1" kern="0" dirty="0" smtClean="0">
                <a:solidFill>
                  <a:srgbClr val="FFFFFF"/>
                </a:solidFill>
                <a:latin typeface="微软雅黑" panose="020B0503020204020204" pitchFamily="34" charset="-122"/>
                <a:ea typeface="微软雅黑" panose="020B0503020204020204" pitchFamily="34" charset="-122"/>
              </a:rPr>
              <a:t>城市基础数据</a:t>
            </a:r>
            <a:endParaRPr lang="en-US" altLang="zh-CN" sz="1200" b="1" kern="0" dirty="0" smtClean="0">
              <a:solidFill>
                <a:srgbClr val="FFFFFF"/>
              </a:solidFill>
              <a:latin typeface="微软雅黑" panose="020B0503020204020204" pitchFamily="34" charset="-122"/>
              <a:ea typeface="微软雅黑" panose="020B0503020204020204" pitchFamily="34" charset="-122"/>
            </a:endParaRPr>
          </a:p>
          <a:p>
            <a:pPr algn="ctr" defTabSz="914400">
              <a:defRPr/>
            </a:pPr>
            <a:r>
              <a:rPr lang="zh-CN" altLang="en-US" sz="1200" kern="0" dirty="0" smtClean="0">
                <a:solidFill>
                  <a:srgbClr val="FFFFFF"/>
                </a:solidFill>
                <a:latin typeface="微软雅黑" panose="020B0503020204020204" pitchFamily="34" charset="-122"/>
                <a:ea typeface="微软雅黑" panose="020B0503020204020204" pitchFamily="34" charset="-122"/>
              </a:rPr>
              <a:t>（人口、法人、空间、宏观经济库）</a:t>
            </a:r>
          </a:p>
        </p:txBody>
      </p:sp>
      <p:sp>
        <p:nvSpPr>
          <p:cNvPr id="154" name="矩形 153"/>
          <p:cNvSpPr/>
          <p:nvPr/>
        </p:nvSpPr>
        <p:spPr>
          <a:xfrm>
            <a:off x="3884831" y="5098366"/>
            <a:ext cx="1729786" cy="712372"/>
          </a:xfrm>
          <a:prstGeom prst="rect">
            <a:avLst/>
          </a:prstGeom>
          <a:solidFill>
            <a:srgbClr val="368E8A"/>
          </a:solidFill>
          <a:ln w="12700" cap="flat" cmpd="sng" algn="ctr">
            <a:noFill/>
            <a:prstDash val="solid"/>
            <a:miter lim="800000"/>
          </a:ln>
          <a:effectLst>
            <a:innerShdw blurRad="63500" dist="50800" dir="8100000">
              <a:prstClr val="black">
                <a:alpha val="50000"/>
              </a:prstClr>
            </a:innerShdw>
          </a:effectLst>
        </p:spPr>
        <p:txBody>
          <a:bodyPr rtlCol="0" anchor="ctr"/>
          <a:lstStyle/>
          <a:p>
            <a:pPr algn="ctr" defTabSz="914400">
              <a:defRPr/>
            </a:pPr>
            <a:r>
              <a:rPr lang="zh-CN" altLang="en-US" sz="1200" b="1" kern="0" dirty="0" smtClean="0">
                <a:solidFill>
                  <a:srgbClr val="FFFFFF"/>
                </a:solidFill>
                <a:latin typeface="微软雅黑" panose="020B0503020204020204" pitchFamily="34" charset="-122"/>
                <a:ea typeface="微软雅黑" panose="020B0503020204020204" pitchFamily="34" charset="-122"/>
              </a:rPr>
              <a:t>业务系统数据</a:t>
            </a:r>
            <a:endParaRPr lang="en-US" altLang="zh-CN" sz="1200" b="1" kern="0" dirty="0" smtClean="0">
              <a:solidFill>
                <a:srgbClr val="FFFFFF"/>
              </a:solidFill>
              <a:latin typeface="微软雅黑" panose="020B0503020204020204" pitchFamily="34" charset="-122"/>
              <a:ea typeface="微软雅黑" panose="020B0503020204020204" pitchFamily="34" charset="-122"/>
            </a:endParaRPr>
          </a:p>
          <a:p>
            <a:pPr algn="ctr" defTabSz="914400">
              <a:defRPr/>
            </a:pPr>
            <a:r>
              <a:rPr lang="zh-CN" altLang="en-US" sz="1200" kern="0" dirty="0" smtClean="0">
                <a:solidFill>
                  <a:srgbClr val="FFFFFF"/>
                </a:solidFill>
                <a:latin typeface="微软雅黑" panose="020B0503020204020204" pitchFamily="34" charset="-122"/>
                <a:ea typeface="微软雅黑" panose="020B0503020204020204" pitchFamily="34" charset="-122"/>
              </a:rPr>
              <a:t>（行政审批、公共服务等）</a:t>
            </a:r>
          </a:p>
        </p:txBody>
      </p:sp>
      <p:sp>
        <p:nvSpPr>
          <p:cNvPr id="155" name="矩形 154"/>
          <p:cNvSpPr/>
          <p:nvPr/>
        </p:nvSpPr>
        <p:spPr>
          <a:xfrm>
            <a:off x="1436559" y="4528988"/>
            <a:ext cx="6585500" cy="395762"/>
          </a:xfrm>
          <a:prstGeom prst="rect">
            <a:avLst/>
          </a:prstGeom>
          <a:solidFill>
            <a:srgbClr val="867878">
              <a:lumMod val="75000"/>
            </a:srgb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p:spPr>
        <p:txBody>
          <a:bodyPr rtlCol="0" anchor="ctr"/>
          <a:lstStyle/>
          <a:p>
            <a:pPr algn="ctr" defTabSz="914400">
              <a:defRPr/>
            </a:pPr>
            <a:r>
              <a:rPr lang="zh-CN" altLang="en-US" sz="1200" b="1" kern="0" dirty="0" smtClean="0">
                <a:solidFill>
                  <a:srgbClr val="FFFFFF"/>
                </a:solidFill>
                <a:latin typeface="微软雅黑" panose="020B0503020204020204" pitchFamily="34" charset="-122"/>
                <a:ea typeface="微软雅黑" panose="020B0503020204020204" pitchFamily="34" charset="-122"/>
              </a:rPr>
              <a:t>应用系统</a:t>
            </a:r>
            <a:r>
              <a:rPr lang="en-US" altLang="zh-CN" sz="1200" b="1" kern="0" dirty="0">
                <a:solidFill>
                  <a:srgbClr val="FFFFFF"/>
                </a:solidFill>
                <a:latin typeface="微软雅黑" panose="020B0503020204020204" pitchFamily="34" charset="-122"/>
                <a:ea typeface="微软雅黑" panose="020B0503020204020204" pitchFamily="34" charset="-122"/>
              </a:rPr>
              <a:t>/</a:t>
            </a:r>
            <a:r>
              <a:rPr lang="zh-CN" altLang="en-US" sz="1200" b="1" kern="0" dirty="0" smtClean="0">
                <a:solidFill>
                  <a:srgbClr val="FFFFFF"/>
                </a:solidFill>
                <a:latin typeface="微软雅黑" panose="020B0503020204020204" pitchFamily="34" charset="-122"/>
                <a:ea typeface="微软雅黑" panose="020B0503020204020204" pitchFamily="34" charset="-122"/>
              </a:rPr>
              <a:t>共享交换平台</a:t>
            </a:r>
            <a:r>
              <a:rPr lang="en-US" altLang="zh-CN" sz="1200" b="1" kern="0" dirty="0" smtClean="0">
                <a:solidFill>
                  <a:srgbClr val="FFFFFF"/>
                </a:solidFill>
                <a:latin typeface="微软雅黑" panose="020B0503020204020204" pitchFamily="34" charset="-122"/>
                <a:ea typeface="微软雅黑" panose="020B0503020204020204" pitchFamily="34" charset="-122"/>
              </a:rPr>
              <a:t>/</a:t>
            </a:r>
            <a:r>
              <a:rPr lang="zh-CN" altLang="en-US" sz="1200" b="1" kern="0" dirty="0" smtClean="0">
                <a:solidFill>
                  <a:srgbClr val="FFFFFF"/>
                </a:solidFill>
                <a:latin typeface="微软雅黑" panose="020B0503020204020204" pitchFamily="34" charset="-122"/>
                <a:ea typeface="微软雅黑" panose="020B0503020204020204" pitchFamily="34" charset="-122"/>
              </a:rPr>
              <a:t>物联网支撑平台</a:t>
            </a:r>
            <a:r>
              <a:rPr lang="en-US" altLang="zh-CN" sz="1200" b="1" kern="0" dirty="0" smtClean="0">
                <a:solidFill>
                  <a:srgbClr val="FFFFFF"/>
                </a:solidFill>
                <a:latin typeface="微软雅黑" panose="020B0503020204020204" pitchFamily="34" charset="-122"/>
                <a:ea typeface="微软雅黑" panose="020B0503020204020204" pitchFamily="34" charset="-122"/>
              </a:rPr>
              <a:t>/</a:t>
            </a:r>
            <a:r>
              <a:rPr lang="zh-CN" altLang="en-US" sz="1200" b="1" kern="0" dirty="0" smtClean="0">
                <a:solidFill>
                  <a:srgbClr val="FFFFFF"/>
                </a:solidFill>
                <a:latin typeface="微软雅黑" panose="020B0503020204020204" pitchFamily="34" charset="-122"/>
                <a:ea typeface="微软雅黑" panose="020B0503020204020204" pitchFamily="34" charset="-122"/>
              </a:rPr>
              <a:t>移动平台</a:t>
            </a:r>
          </a:p>
        </p:txBody>
      </p:sp>
      <p:sp>
        <p:nvSpPr>
          <p:cNvPr id="156" name="矩形 155"/>
          <p:cNvSpPr/>
          <p:nvPr/>
        </p:nvSpPr>
        <p:spPr>
          <a:xfrm>
            <a:off x="6294232" y="5112596"/>
            <a:ext cx="1729786" cy="712372"/>
          </a:xfrm>
          <a:prstGeom prst="rect">
            <a:avLst/>
          </a:prstGeom>
          <a:solidFill>
            <a:srgbClr val="368E8A"/>
          </a:solidFill>
          <a:ln w="12700" cap="flat" cmpd="sng" algn="ctr">
            <a:noFill/>
            <a:prstDash val="solid"/>
            <a:miter lim="800000"/>
          </a:ln>
          <a:effectLst>
            <a:innerShdw blurRad="63500" dist="50800" dir="8100000">
              <a:prstClr val="black">
                <a:alpha val="50000"/>
              </a:prstClr>
            </a:innerShdw>
          </a:effectLst>
        </p:spPr>
        <p:txBody>
          <a:bodyPr rtlCol="0" anchor="ctr"/>
          <a:lstStyle/>
          <a:p>
            <a:pPr algn="ctr" defTabSz="914400">
              <a:defRPr/>
            </a:pPr>
            <a:r>
              <a:rPr lang="zh-CN" altLang="en-US" sz="1200" b="1" kern="0" dirty="0" smtClean="0">
                <a:solidFill>
                  <a:srgbClr val="FFFFFF"/>
                </a:solidFill>
                <a:latin typeface="微软雅黑" panose="020B0503020204020204" pitchFamily="34" charset="-122"/>
                <a:ea typeface="微软雅黑" panose="020B0503020204020204" pitchFamily="34" charset="-122"/>
              </a:rPr>
              <a:t>社会数据</a:t>
            </a:r>
            <a:endParaRPr lang="en-US" altLang="zh-CN" sz="1200" b="1" kern="0" dirty="0" smtClean="0">
              <a:solidFill>
                <a:srgbClr val="FFFFFF"/>
              </a:solidFill>
              <a:latin typeface="微软雅黑" panose="020B0503020204020204" pitchFamily="34" charset="-122"/>
              <a:ea typeface="微软雅黑" panose="020B0503020204020204" pitchFamily="34" charset="-122"/>
            </a:endParaRPr>
          </a:p>
          <a:p>
            <a:pPr algn="ctr" defTabSz="914400">
              <a:defRPr/>
            </a:pPr>
            <a:r>
              <a:rPr lang="zh-CN" altLang="en-US" sz="1200" kern="0" dirty="0" smtClean="0">
                <a:solidFill>
                  <a:srgbClr val="FFFFFF"/>
                </a:solidFill>
                <a:latin typeface="微软雅黑" panose="020B0503020204020204" pitchFamily="34" charset="-122"/>
                <a:ea typeface="微软雅黑" panose="020B0503020204020204" pitchFamily="34" charset="-122"/>
              </a:rPr>
              <a:t>（视频监控、社会活动、</a:t>
            </a:r>
            <a:r>
              <a:rPr lang="en-US" altLang="zh-CN" sz="1200" kern="0" dirty="0" smtClean="0">
                <a:solidFill>
                  <a:srgbClr val="FFFFFF"/>
                </a:solidFill>
                <a:latin typeface="微软雅黑" panose="020B0503020204020204" pitchFamily="34" charset="-122"/>
                <a:ea typeface="微软雅黑" panose="020B0503020204020204" pitchFamily="34" charset="-122"/>
              </a:rPr>
              <a:t>GPS</a:t>
            </a:r>
            <a:r>
              <a:rPr lang="zh-CN" altLang="en-US" sz="1200" kern="0" dirty="0" smtClean="0">
                <a:solidFill>
                  <a:srgbClr val="FFFFFF"/>
                </a:solidFill>
                <a:latin typeface="微软雅黑" panose="020B0503020204020204" pitchFamily="34" charset="-122"/>
                <a:ea typeface="微软雅黑" panose="020B0503020204020204" pitchFamily="34" charset="-122"/>
              </a:rPr>
              <a:t>、</a:t>
            </a:r>
            <a:r>
              <a:rPr lang="en-US" altLang="zh-CN" sz="1200" kern="0" dirty="0" smtClean="0">
                <a:solidFill>
                  <a:srgbClr val="FFFFFF"/>
                </a:solidFill>
                <a:latin typeface="微软雅黑" panose="020B0503020204020204" pitchFamily="34" charset="-122"/>
                <a:ea typeface="微软雅黑" panose="020B0503020204020204" pitchFamily="34" charset="-122"/>
              </a:rPr>
              <a:t>LBS</a:t>
            </a:r>
            <a:r>
              <a:rPr lang="zh-CN" altLang="en-US" sz="1200" kern="0" dirty="0" smtClean="0">
                <a:solidFill>
                  <a:srgbClr val="FFFFFF"/>
                </a:solidFill>
                <a:latin typeface="微软雅黑" panose="020B0503020204020204" pitchFamily="34" charset="-122"/>
                <a:ea typeface="微软雅黑" panose="020B0503020204020204" pitchFamily="34" charset="-122"/>
              </a:rPr>
              <a:t>等）</a:t>
            </a:r>
          </a:p>
        </p:txBody>
      </p:sp>
      <p:sp>
        <p:nvSpPr>
          <p:cNvPr id="157" name="矩形 156"/>
          <p:cNvSpPr/>
          <p:nvPr/>
        </p:nvSpPr>
        <p:spPr>
          <a:xfrm>
            <a:off x="1436559" y="2818035"/>
            <a:ext cx="6585500" cy="1589404"/>
          </a:xfrm>
          <a:prstGeom prst="rect">
            <a:avLst/>
          </a:prstGeom>
          <a:solidFill>
            <a:srgbClr val="DCAB48"/>
          </a:solidFill>
          <a:ln w="12700" cap="flat" cmpd="sng" algn="ctr">
            <a:noFill/>
            <a:prstDash val="solid"/>
            <a:miter lim="800000"/>
          </a:ln>
          <a:effectLst/>
        </p:spPr>
        <p:txBody>
          <a:bodyPr rtlCol="0" anchor="ctr"/>
          <a:lstStyle/>
          <a:p>
            <a:pPr algn="ctr" defTabSz="914400">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58" name="文本框 157"/>
          <p:cNvSpPr txBox="1"/>
          <p:nvPr/>
        </p:nvSpPr>
        <p:spPr>
          <a:xfrm>
            <a:off x="1855284" y="2853855"/>
            <a:ext cx="2039387" cy="507831"/>
          </a:xfrm>
          <a:prstGeom prst="rect">
            <a:avLst/>
          </a:prstGeom>
          <a:noFill/>
          <a:ln>
            <a:noFill/>
          </a:ln>
        </p:spPr>
        <p:txBody>
          <a:bodyPr wrap="square" rtlCol="0">
            <a:spAutoFit/>
          </a:bodyPr>
          <a:lstStyle/>
          <a:p>
            <a:pPr>
              <a:defRPr/>
            </a:pPr>
            <a:r>
              <a:rPr lang="zh-CN" altLang="en-US" sz="1600" b="1" kern="0" dirty="0" smtClean="0">
                <a:solidFill>
                  <a:srgbClr val="1F497D"/>
                </a:solidFill>
                <a:latin typeface="微软雅黑" panose="020B0503020204020204" pitchFamily="34" charset="-122"/>
                <a:ea typeface="微软雅黑" panose="020B0503020204020204" pitchFamily="34" charset="-122"/>
              </a:rPr>
              <a:t>实时计算平台</a:t>
            </a:r>
            <a:endParaRPr lang="en-US" altLang="zh-CN" sz="1600" b="1" kern="0" dirty="0" smtClean="0">
              <a:solidFill>
                <a:srgbClr val="1F497D"/>
              </a:solidFill>
              <a:latin typeface="微软雅黑" panose="020B0503020204020204" pitchFamily="34" charset="-122"/>
              <a:ea typeface="微软雅黑" panose="020B0503020204020204" pitchFamily="34" charset="-122"/>
            </a:endParaRPr>
          </a:p>
          <a:p>
            <a:pPr>
              <a:defRPr/>
            </a:pPr>
            <a:r>
              <a:rPr lang="zh-CN" altLang="en-US" sz="1100" b="1" kern="0" dirty="0" smtClean="0">
                <a:solidFill>
                  <a:srgbClr val="1F497D"/>
                </a:solidFill>
                <a:latin typeface="微软雅黑" panose="020B0503020204020204" pitchFamily="34" charset="-122"/>
                <a:ea typeface="微软雅黑" panose="020B0503020204020204" pitchFamily="34" charset="-122"/>
              </a:rPr>
              <a:t>（在线业务数据）</a:t>
            </a:r>
          </a:p>
        </p:txBody>
      </p:sp>
      <p:sp>
        <p:nvSpPr>
          <p:cNvPr id="172" name="矩形 171"/>
          <p:cNvSpPr/>
          <p:nvPr/>
        </p:nvSpPr>
        <p:spPr>
          <a:xfrm>
            <a:off x="1436559" y="1455283"/>
            <a:ext cx="6585500" cy="655850"/>
          </a:xfrm>
          <a:prstGeom prst="rect">
            <a:avLst/>
          </a:prstGeom>
          <a:solidFill>
            <a:srgbClr val="DCAB48">
              <a:lumMod val="20000"/>
              <a:lumOff val="80000"/>
            </a:srgbClr>
          </a:solidFill>
          <a:ln w="12700" cap="flat" cmpd="sng" algn="ctr">
            <a:solidFill>
              <a:srgbClr val="418AB3">
                <a:shade val="50000"/>
              </a:srgbClr>
            </a:solidFill>
            <a:prstDash val="solid"/>
            <a:miter lim="800000"/>
          </a:ln>
          <a:effectLst/>
        </p:spPr>
        <p:txBody>
          <a:bodyPr rtlCol="0" anchor="ctr"/>
          <a:lstStyle/>
          <a:p>
            <a:pPr algn="ctr" defTabSz="914400">
              <a:defRPr/>
            </a:pPr>
            <a:endParaRPr lang="zh-CN" altLang="en-US" sz="1400" kern="0" dirty="0" smtClean="0">
              <a:solidFill>
                <a:srgbClr val="000000"/>
              </a:solidFill>
              <a:latin typeface="微软雅黑" panose="020B0503020204020204" pitchFamily="34" charset="-122"/>
              <a:ea typeface="微软雅黑" panose="020B0503020204020204" pitchFamily="34" charset="-122"/>
            </a:endParaRPr>
          </a:p>
        </p:txBody>
      </p:sp>
      <p:sp>
        <p:nvSpPr>
          <p:cNvPr id="174" name="圆角矩形 173"/>
          <p:cNvSpPr/>
          <p:nvPr/>
        </p:nvSpPr>
        <p:spPr>
          <a:xfrm>
            <a:off x="1746279" y="1614181"/>
            <a:ext cx="961264" cy="361451"/>
          </a:xfrm>
          <a:prstGeom prst="roundRect">
            <a:avLst/>
          </a:prstGeom>
          <a:solidFill>
            <a:srgbClr val="838383">
              <a:lumMod val="20000"/>
              <a:lumOff val="80000"/>
            </a:srgbClr>
          </a:solidFill>
          <a:ln w="12700" cap="flat" cmpd="sng" algn="ctr">
            <a:solidFill>
              <a:srgbClr val="A15547"/>
            </a:solidFill>
            <a:prstDash val="solid"/>
            <a:miter lim="800000"/>
          </a:ln>
          <a:effectLst/>
        </p:spPr>
        <p:txBody>
          <a:bodyPr rtlCol="0" anchor="ctr"/>
          <a:lstStyle/>
          <a:p>
            <a:pPr algn="ctr" defTabSz="914400">
              <a:defRPr/>
            </a:pPr>
            <a:r>
              <a:rPr lang="zh-CN" altLang="en-US" sz="1100" kern="0" dirty="0" smtClean="0">
                <a:solidFill>
                  <a:srgbClr val="DDDDDD">
                    <a:lumMod val="10000"/>
                  </a:srgbClr>
                </a:solidFill>
                <a:latin typeface="微软雅黑" panose="020B0503020204020204" pitchFamily="34" charset="-122"/>
                <a:ea typeface="微软雅黑" panose="020B0503020204020204" pitchFamily="34" charset="-122"/>
              </a:rPr>
              <a:t>关联模型</a:t>
            </a:r>
          </a:p>
        </p:txBody>
      </p:sp>
      <p:sp>
        <p:nvSpPr>
          <p:cNvPr id="175" name="圆角矩形 174"/>
          <p:cNvSpPr/>
          <p:nvPr/>
        </p:nvSpPr>
        <p:spPr>
          <a:xfrm>
            <a:off x="2862390" y="1615531"/>
            <a:ext cx="961264" cy="361451"/>
          </a:xfrm>
          <a:prstGeom prst="roundRect">
            <a:avLst/>
          </a:prstGeom>
          <a:solidFill>
            <a:srgbClr val="838383">
              <a:lumMod val="20000"/>
              <a:lumOff val="80000"/>
            </a:srgbClr>
          </a:solidFill>
          <a:ln w="12700" cap="flat" cmpd="sng" algn="ctr">
            <a:solidFill>
              <a:srgbClr val="A15547"/>
            </a:solidFill>
            <a:prstDash val="solid"/>
            <a:miter lim="800000"/>
          </a:ln>
          <a:effectLst/>
        </p:spPr>
        <p:txBody>
          <a:bodyPr rtlCol="0" anchor="ctr"/>
          <a:lstStyle/>
          <a:p>
            <a:pPr algn="ctr" defTabSz="914400">
              <a:defRPr/>
            </a:pPr>
            <a:r>
              <a:rPr lang="zh-CN" altLang="en-US" sz="1100" kern="0" dirty="0" smtClean="0">
                <a:solidFill>
                  <a:srgbClr val="DDDDDD">
                    <a:lumMod val="10000"/>
                  </a:srgbClr>
                </a:solidFill>
                <a:latin typeface="微软雅黑" panose="020B0503020204020204" pitchFamily="34" charset="-122"/>
                <a:ea typeface="微软雅黑" panose="020B0503020204020204" pitchFamily="34" charset="-122"/>
              </a:rPr>
              <a:t>融合模型</a:t>
            </a:r>
          </a:p>
        </p:txBody>
      </p:sp>
      <p:sp>
        <p:nvSpPr>
          <p:cNvPr id="176" name="圆角矩形 175"/>
          <p:cNvSpPr/>
          <p:nvPr/>
        </p:nvSpPr>
        <p:spPr>
          <a:xfrm>
            <a:off x="4003687" y="1626563"/>
            <a:ext cx="961264" cy="361451"/>
          </a:xfrm>
          <a:prstGeom prst="roundRect">
            <a:avLst/>
          </a:prstGeom>
          <a:solidFill>
            <a:srgbClr val="838383">
              <a:lumMod val="20000"/>
              <a:lumOff val="80000"/>
            </a:srgbClr>
          </a:solidFill>
          <a:ln w="12700" cap="flat" cmpd="sng" algn="ctr">
            <a:solidFill>
              <a:srgbClr val="A15547"/>
            </a:solidFill>
            <a:prstDash val="solid"/>
            <a:miter lim="800000"/>
          </a:ln>
          <a:effectLst/>
        </p:spPr>
        <p:txBody>
          <a:bodyPr rtlCol="0" anchor="ctr"/>
          <a:lstStyle/>
          <a:p>
            <a:pPr algn="ctr" defTabSz="914400">
              <a:defRPr/>
            </a:pPr>
            <a:r>
              <a:rPr lang="zh-CN" altLang="en-US" sz="1100" kern="0" dirty="0" smtClean="0">
                <a:solidFill>
                  <a:srgbClr val="DDDDDD">
                    <a:lumMod val="10000"/>
                  </a:srgbClr>
                </a:solidFill>
                <a:latin typeface="微软雅黑" panose="020B0503020204020204" pitchFamily="34" charset="-122"/>
                <a:ea typeface="微软雅黑" panose="020B0503020204020204" pitchFamily="34" charset="-122"/>
              </a:rPr>
              <a:t>预测模型</a:t>
            </a:r>
          </a:p>
        </p:txBody>
      </p:sp>
      <p:sp>
        <p:nvSpPr>
          <p:cNvPr id="177" name="圆角矩形 176"/>
          <p:cNvSpPr/>
          <p:nvPr/>
        </p:nvSpPr>
        <p:spPr>
          <a:xfrm>
            <a:off x="5155815" y="1627511"/>
            <a:ext cx="961264" cy="361451"/>
          </a:xfrm>
          <a:prstGeom prst="roundRect">
            <a:avLst/>
          </a:prstGeom>
          <a:solidFill>
            <a:srgbClr val="838383">
              <a:lumMod val="20000"/>
              <a:lumOff val="80000"/>
            </a:srgbClr>
          </a:solidFill>
          <a:ln w="12700" cap="flat" cmpd="sng" algn="ctr">
            <a:solidFill>
              <a:srgbClr val="A15547"/>
            </a:solidFill>
            <a:prstDash val="solid"/>
            <a:miter lim="800000"/>
          </a:ln>
          <a:effectLst/>
        </p:spPr>
        <p:txBody>
          <a:bodyPr rtlCol="0" anchor="ctr"/>
          <a:lstStyle/>
          <a:p>
            <a:pPr algn="ctr" defTabSz="914400">
              <a:defRPr/>
            </a:pPr>
            <a:r>
              <a:rPr lang="zh-CN" altLang="en-US" sz="1100" kern="0" dirty="0" smtClean="0">
                <a:solidFill>
                  <a:srgbClr val="DDDDDD">
                    <a:lumMod val="10000"/>
                  </a:srgbClr>
                </a:solidFill>
                <a:latin typeface="微软雅黑" panose="020B0503020204020204" pitchFamily="34" charset="-122"/>
                <a:ea typeface="微软雅黑" panose="020B0503020204020204" pitchFamily="34" charset="-122"/>
              </a:rPr>
              <a:t>智能分析</a:t>
            </a:r>
          </a:p>
        </p:txBody>
      </p:sp>
      <p:sp>
        <p:nvSpPr>
          <p:cNvPr id="178" name="圆角矩形 177"/>
          <p:cNvSpPr/>
          <p:nvPr/>
        </p:nvSpPr>
        <p:spPr>
          <a:xfrm>
            <a:off x="6890855" y="1615147"/>
            <a:ext cx="1026425" cy="361451"/>
          </a:xfrm>
          <a:prstGeom prst="roundRect">
            <a:avLst/>
          </a:prstGeom>
          <a:solidFill>
            <a:srgbClr val="838383">
              <a:lumMod val="20000"/>
              <a:lumOff val="80000"/>
            </a:srgbClr>
          </a:solidFill>
          <a:ln w="12700" cap="flat" cmpd="sng" algn="ctr">
            <a:solidFill>
              <a:srgbClr val="A15547"/>
            </a:solidFill>
            <a:prstDash val="solid"/>
            <a:miter lim="800000"/>
          </a:ln>
          <a:effectLst/>
        </p:spPr>
        <p:txBody>
          <a:bodyPr rtlCol="0" anchor="ctr"/>
          <a:lstStyle/>
          <a:p>
            <a:pPr algn="ctr" defTabSz="914400">
              <a:defRPr/>
            </a:pPr>
            <a:r>
              <a:rPr lang="zh-CN" altLang="en-US" sz="1100" kern="0" dirty="0" smtClean="0">
                <a:solidFill>
                  <a:srgbClr val="DDDDDD">
                    <a:lumMod val="10000"/>
                  </a:srgbClr>
                </a:solidFill>
                <a:latin typeface="微软雅黑" panose="020B0503020204020204" pitchFamily="34" charset="-122"/>
                <a:ea typeface="微软雅黑" panose="020B0503020204020204" pitchFamily="34" charset="-122"/>
              </a:rPr>
              <a:t>可视化展现</a:t>
            </a:r>
          </a:p>
        </p:txBody>
      </p:sp>
      <p:sp>
        <p:nvSpPr>
          <p:cNvPr id="179" name="矩形 178"/>
          <p:cNvSpPr/>
          <p:nvPr/>
        </p:nvSpPr>
        <p:spPr>
          <a:xfrm>
            <a:off x="1363467" y="677530"/>
            <a:ext cx="6658592" cy="613145"/>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a:defRPr/>
            </a:pPr>
            <a:endParaRPr lang="zh-CN" altLang="en-US" sz="1400" b="1" kern="0" dirty="0" smtClean="0">
              <a:solidFill>
                <a:srgbClr val="FFFFFF"/>
              </a:solidFill>
              <a:latin typeface="微软雅黑" panose="020B0503020204020204" pitchFamily="34" charset="-122"/>
              <a:ea typeface="微软雅黑" panose="020B0503020204020204" pitchFamily="34" charset="-122"/>
            </a:endParaRPr>
          </a:p>
        </p:txBody>
      </p:sp>
      <p:sp>
        <p:nvSpPr>
          <p:cNvPr id="182" name="上箭头 181"/>
          <p:cNvSpPr/>
          <p:nvPr/>
        </p:nvSpPr>
        <p:spPr>
          <a:xfrm>
            <a:off x="2285098" y="4924750"/>
            <a:ext cx="353820" cy="158305"/>
          </a:xfrm>
          <a:prstGeom prst="upArrow">
            <a:avLst/>
          </a:prstGeom>
          <a:solidFill>
            <a:srgbClr val="418AB3">
              <a:lumMod val="60000"/>
              <a:lumOff val="40000"/>
            </a:srgbClr>
          </a:solidFill>
          <a:ln w="12700" cap="flat" cmpd="sng" algn="ctr">
            <a:no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3" name="上箭头 182"/>
          <p:cNvSpPr/>
          <p:nvPr/>
        </p:nvSpPr>
        <p:spPr>
          <a:xfrm>
            <a:off x="4555928" y="4956722"/>
            <a:ext cx="353820" cy="158305"/>
          </a:xfrm>
          <a:prstGeom prst="upArrow">
            <a:avLst/>
          </a:prstGeom>
          <a:solidFill>
            <a:srgbClr val="418AB3">
              <a:lumMod val="60000"/>
              <a:lumOff val="40000"/>
            </a:srgbClr>
          </a:solidFill>
          <a:ln w="12700" cap="flat" cmpd="sng" algn="ctr">
            <a:no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4" name="上箭头 183"/>
          <p:cNvSpPr/>
          <p:nvPr/>
        </p:nvSpPr>
        <p:spPr>
          <a:xfrm>
            <a:off x="6952022" y="4973737"/>
            <a:ext cx="353820" cy="158305"/>
          </a:xfrm>
          <a:prstGeom prst="upArrow">
            <a:avLst/>
          </a:prstGeom>
          <a:solidFill>
            <a:srgbClr val="418AB3">
              <a:lumMod val="60000"/>
              <a:lumOff val="40000"/>
            </a:srgbClr>
          </a:solidFill>
          <a:ln w="12700" cap="flat" cmpd="sng" algn="ctr">
            <a:no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5" name="上箭头 184"/>
          <p:cNvSpPr/>
          <p:nvPr/>
        </p:nvSpPr>
        <p:spPr>
          <a:xfrm>
            <a:off x="4065793" y="4415768"/>
            <a:ext cx="353820" cy="158305"/>
          </a:xfrm>
          <a:prstGeom prst="upArrow">
            <a:avLst/>
          </a:prstGeom>
          <a:solidFill>
            <a:srgbClr val="867878">
              <a:lumMod val="75000"/>
            </a:srgbClr>
          </a:solidFill>
          <a:ln w="12700" cap="flat" cmpd="sng" algn="ctr">
            <a:noFill/>
            <a:prstDash val="solid"/>
            <a:miter lim="800000"/>
          </a:ln>
          <a:effectLst/>
        </p:spPr>
        <p:txBody>
          <a:bodyPr rtlCol="0" anchor="ctr"/>
          <a:lstStyle/>
          <a:p>
            <a:pPr algn="ctr" defTabSz="914400">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6" name="上箭头 185"/>
          <p:cNvSpPr/>
          <p:nvPr/>
        </p:nvSpPr>
        <p:spPr>
          <a:xfrm>
            <a:off x="2558521" y="2050113"/>
            <a:ext cx="316457" cy="278792"/>
          </a:xfrm>
          <a:prstGeom prst="upArrow">
            <a:avLst/>
          </a:prstGeom>
          <a:solidFill>
            <a:srgbClr val="DCAB48"/>
          </a:solidFill>
          <a:ln w="12700" cap="flat" cmpd="sng" algn="ctr">
            <a:noFill/>
            <a:prstDash val="solid"/>
            <a:miter lim="800000"/>
          </a:ln>
          <a:effectLst/>
        </p:spPr>
        <p:txBody>
          <a:bodyPr rtlCol="0" anchor="ctr"/>
          <a:lstStyle/>
          <a:p>
            <a:pPr algn="ctr" defTabSz="914400">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7" name="上箭头 186"/>
          <p:cNvSpPr/>
          <p:nvPr/>
        </p:nvSpPr>
        <p:spPr>
          <a:xfrm>
            <a:off x="6842669" y="2050113"/>
            <a:ext cx="316457" cy="278792"/>
          </a:xfrm>
          <a:prstGeom prst="upArrow">
            <a:avLst/>
          </a:prstGeom>
          <a:solidFill>
            <a:srgbClr val="418AB3"/>
          </a:solidFill>
          <a:ln w="12700" cap="flat" cmpd="sng" algn="ctr">
            <a:no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8" name="上箭头 187"/>
          <p:cNvSpPr/>
          <p:nvPr/>
        </p:nvSpPr>
        <p:spPr>
          <a:xfrm>
            <a:off x="1841157" y="1296044"/>
            <a:ext cx="316457" cy="158305"/>
          </a:xfrm>
          <a:prstGeom prst="upArrow">
            <a:avLst/>
          </a:prstGeom>
          <a:solidFill>
            <a:srgbClr val="418AB3"/>
          </a:solidFill>
          <a:ln w="12700" cap="flat" cmpd="sng" algn="ctr">
            <a:solidFill>
              <a:srgbClr val="418AB3">
                <a:shade val="50000"/>
              </a:srgbClr>
            </a:solid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89" name="上箭头 188"/>
          <p:cNvSpPr/>
          <p:nvPr/>
        </p:nvSpPr>
        <p:spPr>
          <a:xfrm>
            <a:off x="4333337" y="1295573"/>
            <a:ext cx="316457" cy="158305"/>
          </a:xfrm>
          <a:prstGeom prst="upArrow">
            <a:avLst/>
          </a:prstGeom>
          <a:solidFill>
            <a:srgbClr val="418AB3"/>
          </a:solidFill>
          <a:ln w="12700" cap="flat" cmpd="sng" algn="ctr">
            <a:solidFill>
              <a:srgbClr val="418AB3">
                <a:shade val="50000"/>
              </a:srgbClr>
            </a:solid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90" name="上箭头 189"/>
          <p:cNvSpPr/>
          <p:nvPr/>
        </p:nvSpPr>
        <p:spPr>
          <a:xfrm>
            <a:off x="6684441" y="1295573"/>
            <a:ext cx="316457" cy="158305"/>
          </a:xfrm>
          <a:prstGeom prst="upArrow">
            <a:avLst/>
          </a:prstGeom>
          <a:solidFill>
            <a:srgbClr val="418AB3"/>
          </a:solidFill>
          <a:ln w="12700" cap="flat" cmpd="sng" algn="ctr">
            <a:solidFill>
              <a:srgbClr val="418AB3">
                <a:shade val="50000"/>
              </a:srgbClr>
            </a:solidFill>
            <a:prstDash val="solid"/>
            <a:miter lim="800000"/>
          </a:ln>
          <a:effectLst/>
        </p:spPr>
        <p:txBody>
          <a:bodyPr rtlCol="0" anchor="ctr"/>
          <a:lstStyle/>
          <a:p>
            <a:pPr algn="ctr">
              <a:defRPr/>
            </a:pPr>
            <a:endParaRPr lang="zh-CN" altLang="en-US" sz="1400" kern="0" smtClean="0">
              <a:solidFill>
                <a:srgbClr val="FFFFFF"/>
              </a:solidFill>
              <a:latin typeface="微软雅黑" panose="020B0503020204020204" pitchFamily="34" charset="-122"/>
              <a:ea typeface="微软雅黑" panose="020B0503020204020204" pitchFamily="34" charset="-122"/>
            </a:endParaRPr>
          </a:p>
        </p:txBody>
      </p:sp>
      <p:sp>
        <p:nvSpPr>
          <p:cNvPr id="193" name="流程图: 磁盘 192"/>
          <p:cNvSpPr/>
          <p:nvPr/>
        </p:nvSpPr>
        <p:spPr bwMode="auto">
          <a:xfrm>
            <a:off x="2030036" y="3417536"/>
            <a:ext cx="882923" cy="460038"/>
          </a:xfrm>
          <a:prstGeom prst="flowChartMagneticDisk">
            <a:avLst/>
          </a:prstGeom>
          <a:ln/>
        </p:spPr>
        <p:style>
          <a:lnRef idx="2">
            <a:schemeClr val="accent5"/>
          </a:lnRef>
          <a:fillRef idx="1">
            <a:schemeClr val="lt1"/>
          </a:fillRef>
          <a:effectRef idx="0">
            <a:schemeClr val="accent5"/>
          </a:effectRef>
          <a:fontRef idx="minor">
            <a:schemeClr val="dk1"/>
          </a:fontRef>
        </p:style>
        <p:txBody>
          <a:bodyPr anchor="ctr"/>
          <a:lstStyle/>
          <a:p>
            <a:pPr algn="ctr" defTabSz="914400">
              <a:defRPr/>
            </a:pPr>
            <a:r>
              <a:rPr lang="en-US" altLang="zh-CN" sz="1400" b="1" kern="0" dirty="0" smtClean="0">
                <a:solidFill>
                  <a:sysClr val="windowText" lastClr="000000"/>
                </a:solidFill>
                <a:latin typeface="微软雅黑" panose="020B0503020204020204" pitchFamily="34" charset="-122"/>
                <a:ea typeface="微软雅黑" panose="020B0503020204020204" pitchFamily="34" charset="-122"/>
                <a:cs typeface="Times New Roman" pitchFamily="18" charset="0"/>
              </a:rPr>
              <a:t>OLTP</a:t>
            </a:r>
            <a:endParaRPr lang="zh-CN" altLang="en-US" sz="1400" b="1" kern="0" dirty="0">
              <a:solidFill>
                <a:sysClr val="windowText" lastClr="000000"/>
              </a:solidFill>
              <a:latin typeface="微软雅黑" panose="020B0503020204020204" pitchFamily="34" charset="-122"/>
              <a:ea typeface="微软雅黑" panose="020B0503020204020204" pitchFamily="34" charset="-122"/>
              <a:cs typeface="Times New Roman" pitchFamily="18" charset="0"/>
            </a:endParaRPr>
          </a:p>
        </p:txBody>
      </p:sp>
      <p:grpSp>
        <p:nvGrpSpPr>
          <p:cNvPr id="198" name="组合 197"/>
          <p:cNvGrpSpPr/>
          <p:nvPr/>
        </p:nvGrpSpPr>
        <p:grpSpPr>
          <a:xfrm>
            <a:off x="1580575" y="3871948"/>
            <a:ext cx="2015984" cy="567705"/>
            <a:chOff x="2555896" y="3363838"/>
            <a:chExt cx="2015984" cy="497933"/>
          </a:xfrm>
        </p:grpSpPr>
        <p:sp>
          <p:nvSpPr>
            <p:cNvPr id="194" name="矩形 193"/>
            <p:cNvSpPr/>
            <p:nvPr/>
          </p:nvSpPr>
          <p:spPr>
            <a:xfrm>
              <a:off x="2555896" y="3363838"/>
              <a:ext cx="1080000" cy="269951"/>
            </a:xfrm>
            <a:prstGeom prst="rect">
              <a:avLst/>
            </a:prstGeom>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优化</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执行</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195" name="矩形 194"/>
            <p:cNvSpPr/>
            <p:nvPr/>
          </p:nvSpPr>
          <p:spPr>
            <a:xfrm>
              <a:off x="3491880" y="3363843"/>
              <a:ext cx="1080000" cy="269951"/>
            </a:xfrm>
            <a:prstGeom prst="rect">
              <a:avLst/>
            </a:prstGeom>
          </p:spPr>
          <p:txBody>
            <a:bodyPr wrap="square">
              <a:spAutoFit/>
            </a:bodyPr>
            <a:lstStyle/>
            <a:p>
              <a:pPr algn="ctr"/>
              <a:r>
                <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rPr>
                <a:t>校验</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索引</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196" name="矩形 195"/>
            <p:cNvSpPr/>
            <p:nvPr/>
          </p:nvSpPr>
          <p:spPr>
            <a:xfrm>
              <a:off x="2555896" y="3591820"/>
              <a:ext cx="1080000" cy="269951"/>
            </a:xfrm>
            <a:prstGeom prst="rect">
              <a:avLst/>
            </a:prstGeom>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备份</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rPr>
                <a:t>恢复</a:t>
              </a:r>
            </a:p>
          </p:txBody>
        </p:sp>
        <p:sp>
          <p:nvSpPr>
            <p:cNvPr id="197" name="矩形 196"/>
            <p:cNvSpPr/>
            <p:nvPr/>
          </p:nvSpPr>
          <p:spPr>
            <a:xfrm>
              <a:off x="3491880" y="3591820"/>
              <a:ext cx="1080000" cy="269951"/>
            </a:xfrm>
            <a:prstGeom prst="rect">
              <a:avLst/>
            </a:prstGeom>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断点</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缓存</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grpSp>
      <p:sp>
        <p:nvSpPr>
          <p:cNvPr id="200" name="矩形 199"/>
          <p:cNvSpPr/>
          <p:nvPr/>
        </p:nvSpPr>
        <p:spPr>
          <a:xfrm>
            <a:off x="3751886" y="4004705"/>
            <a:ext cx="2088232" cy="307777"/>
          </a:xfrm>
          <a:prstGeom prst="rect">
            <a:avLst/>
          </a:prstGeom>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存储、压缩、关联</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01" name="流程图: 磁盘 200"/>
          <p:cNvSpPr/>
          <p:nvPr/>
        </p:nvSpPr>
        <p:spPr bwMode="auto">
          <a:xfrm>
            <a:off x="3697602" y="3506798"/>
            <a:ext cx="980816" cy="366094"/>
          </a:xfrm>
          <a:prstGeom prst="flowChartMagneticDisk">
            <a:avLst/>
          </a:prstGeom>
          <a:ln/>
        </p:spPr>
        <p:style>
          <a:lnRef idx="2">
            <a:schemeClr val="accent5"/>
          </a:lnRef>
          <a:fillRef idx="1">
            <a:schemeClr val="lt1"/>
          </a:fillRef>
          <a:effectRef idx="0">
            <a:schemeClr val="accent5"/>
          </a:effectRef>
          <a:fontRef idx="minor">
            <a:schemeClr val="dk1"/>
          </a:fontRef>
        </p:style>
        <p:txBody>
          <a:bodyPr anchor="ctr"/>
          <a:lstStyle/>
          <a:p>
            <a:pPr algn="ctr" defTabSz="914400">
              <a:defRPr/>
            </a:pPr>
            <a:r>
              <a:rPr lang="zh-CN" altLang="en-US" sz="1400" kern="0" dirty="0" smtClean="0">
                <a:solidFill>
                  <a:sysClr val="windowText" lastClr="000000"/>
                </a:solidFill>
                <a:latin typeface="微软雅黑" panose="020B0503020204020204" pitchFamily="34" charset="-122"/>
                <a:ea typeface="微软雅黑" panose="020B0503020204020204" pitchFamily="34" charset="-122"/>
                <a:cs typeface="Times New Roman" pitchFamily="18" charset="0"/>
              </a:rPr>
              <a:t>数据集市</a:t>
            </a:r>
            <a:endParaRPr lang="zh-CN" altLang="en-US" sz="1400" kern="0" dirty="0">
              <a:solidFill>
                <a:sysClr val="windowText" lastClr="000000"/>
              </a:solidFill>
              <a:latin typeface="微软雅黑" panose="020B0503020204020204" pitchFamily="34" charset="-122"/>
              <a:ea typeface="微软雅黑" panose="020B0503020204020204" pitchFamily="34" charset="-122"/>
              <a:cs typeface="Times New Roman" pitchFamily="18" charset="0"/>
            </a:endParaRPr>
          </a:p>
        </p:txBody>
      </p:sp>
      <p:sp>
        <p:nvSpPr>
          <p:cNvPr id="202" name="流程图: 磁盘 201"/>
          <p:cNvSpPr/>
          <p:nvPr/>
        </p:nvSpPr>
        <p:spPr bwMode="auto">
          <a:xfrm>
            <a:off x="4750426" y="3506798"/>
            <a:ext cx="980816" cy="366094"/>
          </a:xfrm>
          <a:prstGeom prst="flowChartMagneticDisk">
            <a:avLst/>
          </a:prstGeom>
          <a:ln/>
        </p:spPr>
        <p:style>
          <a:lnRef idx="2">
            <a:schemeClr val="accent5"/>
          </a:lnRef>
          <a:fillRef idx="1">
            <a:schemeClr val="lt1"/>
          </a:fillRef>
          <a:effectRef idx="0">
            <a:schemeClr val="accent5"/>
          </a:effectRef>
          <a:fontRef idx="minor">
            <a:schemeClr val="dk1"/>
          </a:fontRef>
        </p:style>
        <p:txBody>
          <a:bodyPr anchor="ctr"/>
          <a:lstStyle/>
          <a:p>
            <a:pPr algn="ctr" defTabSz="914400">
              <a:defRPr/>
            </a:pPr>
            <a:r>
              <a:rPr lang="zh-CN" altLang="en-US" sz="1400" kern="0" dirty="0" smtClean="0">
                <a:solidFill>
                  <a:sysClr val="windowText" lastClr="000000"/>
                </a:solidFill>
                <a:latin typeface="微软雅黑" panose="020B0503020204020204" pitchFamily="34" charset="-122"/>
                <a:ea typeface="微软雅黑" panose="020B0503020204020204" pitchFamily="34" charset="-122"/>
                <a:cs typeface="Times New Roman" pitchFamily="18" charset="0"/>
              </a:rPr>
              <a:t>数据仓库</a:t>
            </a:r>
            <a:endParaRPr lang="zh-CN" altLang="en-US" sz="1400" kern="0" dirty="0">
              <a:solidFill>
                <a:sysClr val="windowText" lastClr="000000"/>
              </a:solidFill>
              <a:latin typeface="微软雅黑" panose="020B0503020204020204" pitchFamily="34" charset="-122"/>
              <a:ea typeface="微软雅黑" panose="020B0503020204020204" pitchFamily="34" charset="-122"/>
              <a:cs typeface="Times New Roman" pitchFamily="18" charset="0"/>
            </a:endParaRPr>
          </a:p>
        </p:txBody>
      </p:sp>
      <p:sp>
        <p:nvSpPr>
          <p:cNvPr id="203" name="文本框 202"/>
          <p:cNvSpPr txBox="1"/>
          <p:nvPr/>
        </p:nvSpPr>
        <p:spPr>
          <a:xfrm>
            <a:off x="3740816" y="2875040"/>
            <a:ext cx="2039387" cy="507831"/>
          </a:xfrm>
          <a:prstGeom prst="rect">
            <a:avLst/>
          </a:prstGeom>
          <a:noFill/>
          <a:ln>
            <a:noFill/>
          </a:ln>
        </p:spPr>
        <p:txBody>
          <a:bodyPr wrap="square" rtlCol="0">
            <a:spAutoFit/>
          </a:bodyPr>
          <a:lstStyle/>
          <a:p>
            <a:pPr algn="ctr">
              <a:defRPr/>
            </a:pPr>
            <a:r>
              <a:rPr lang="en-US" altLang="zh-CN" sz="1600" b="1" kern="0" dirty="0">
                <a:solidFill>
                  <a:srgbClr val="1F497D"/>
                </a:solidFill>
                <a:latin typeface="微软雅黑" panose="020B0503020204020204" pitchFamily="34" charset="-122"/>
                <a:ea typeface="微软雅黑" panose="020B0503020204020204" pitchFamily="34" charset="-122"/>
              </a:rPr>
              <a:t>MPP</a:t>
            </a:r>
            <a:r>
              <a:rPr lang="zh-CN" altLang="en-US" sz="1600" b="1" kern="0" dirty="0">
                <a:solidFill>
                  <a:srgbClr val="1F497D"/>
                </a:solidFill>
                <a:latin typeface="微软雅黑" panose="020B0503020204020204" pitchFamily="34" charset="-122"/>
                <a:ea typeface="微软雅黑" panose="020B0503020204020204" pitchFamily="34" charset="-122"/>
              </a:rPr>
              <a:t>数据处理</a:t>
            </a:r>
          </a:p>
          <a:p>
            <a:pPr algn="ctr">
              <a:defRPr/>
            </a:pPr>
            <a:r>
              <a:rPr lang="zh-CN" altLang="en-US" sz="1100" b="1" kern="0" dirty="0">
                <a:solidFill>
                  <a:srgbClr val="1F497D"/>
                </a:solidFill>
                <a:latin typeface="微软雅黑" panose="020B0503020204020204" pitchFamily="34" charset="-122"/>
                <a:ea typeface="微软雅黑" panose="020B0503020204020204" pitchFamily="34" charset="-122"/>
              </a:rPr>
              <a:t>（高价值密度结构化数据）</a:t>
            </a:r>
          </a:p>
        </p:txBody>
      </p:sp>
      <p:sp>
        <p:nvSpPr>
          <p:cNvPr id="204" name="矩形 203"/>
          <p:cNvSpPr/>
          <p:nvPr/>
        </p:nvSpPr>
        <p:spPr>
          <a:xfrm>
            <a:off x="5817526" y="3409482"/>
            <a:ext cx="864096" cy="261610"/>
          </a:xfrm>
          <a:prstGeom prst="rect">
            <a:avLst/>
          </a:prstGeom>
          <a:ln>
            <a:solidFill>
              <a:schemeClr val="tx2"/>
            </a:solidFill>
          </a:ln>
        </p:spPr>
        <p:txBody>
          <a:bodyPr wrap="square">
            <a:spAutoFit/>
          </a:bodyPr>
          <a:lstStyle/>
          <a:p>
            <a:pPr algn="ctr"/>
            <a:r>
              <a:rPr lang="en-US" altLang="zh-CN" sz="1100" b="1" dirty="0" smtClean="0">
                <a:solidFill>
                  <a:srgbClr val="000000"/>
                </a:solidFill>
                <a:latin typeface="微软雅黑" panose="020B0503020204020204" pitchFamily="34" charset="-122"/>
                <a:ea typeface="微软雅黑" panose="020B0503020204020204" pitchFamily="34" charset="-122"/>
                <a:cs typeface="Times New Roman" pitchFamily="18" charset="0"/>
              </a:rPr>
              <a:t>HIVE</a:t>
            </a:r>
            <a:endParaRPr lang="zh-CN" altLang="en-US" sz="11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05" name="矩形 204"/>
          <p:cNvSpPr/>
          <p:nvPr/>
        </p:nvSpPr>
        <p:spPr>
          <a:xfrm>
            <a:off x="6753630" y="3409482"/>
            <a:ext cx="864096" cy="261610"/>
          </a:xfrm>
          <a:prstGeom prst="rect">
            <a:avLst/>
          </a:prstGeom>
          <a:ln>
            <a:solidFill>
              <a:schemeClr val="tx2"/>
            </a:solidFill>
          </a:ln>
        </p:spPr>
        <p:txBody>
          <a:bodyPr wrap="square">
            <a:spAutoFit/>
          </a:bodyPr>
          <a:lstStyle/>
          <a:p>
            <a:pPr algn="ctr"/>
            <a:r>
              <a:rPr lang="en-US" altLang="zh-CN" sz="1100" b="1" dirty="0" smtClean="0">
                <a:solidFill>
                  <a:srgbClr val="000000"/>
                </a:solidFill>
                <a:latin typeface="微软雅黑" panose="020B0503020204020204" pitchFamily="34" charset="-122"/>
                <a:ea typeface="微软雅黑" panose="020B0503020204020204" pitchFamily="34" charset="-122"/>
                <a:cs typeface="Times New Roman" pitchFamily="18" charset="0"/>
              </a:rPr>
              <a:t>PIG</a:t>
            </a:r>
            <a:endParaRPr lang="zh-CN" altLang="en-US" sz="11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06" name="矩形 205"/>
          <p:cNvSpPr/>
          <p:nvPr/>
        </p:nvSpPr>
        <p:spPr>
          <a:xfrm>
            <a:off x="5817526" y="3655776"/>
            <a:ext cx="1800200" cy="261610"/>
          </a:xfrm>
          <a:prstGeom prst="rect">
            <a:avLst/>
          </a:prstGeom>
          <a:ln>
            <a:solidFill>
              <a:schemeClr val="tx2"/>
            </a:solidFill>
          </a:ln>
        </p:spPr>
        <p:txBody>
          <a:bodyPr wrap="square">
            <a:spAutoFit/>
          </a:bodyPr>
          <a:lstStyle/>
          <a:p>
            <a:pPr algn="ctr"/>
            <a:r>
              <a:rPr lang="en-US" altLang="zh-CN" sz="1100" b="1" dirty="0" err="1" smtClean="0">
                <a:solidFill>
                  <a:srgbClr val="000000"/>
                </a:solidFill>
                <a:latin typeface="微软雅黑" panose="020B0503020204020204" pitchFamily="34" charset="-122"/>
                <a:ea typeface="微软雅黑" panose="020B0503020204020204" pitchFamily="34" charset="-122"/>
                <a:cs typeface="Times New Roman" pitchFamily="18" charset="0"/>
              </a:rPr>
              <a:t>MapReduce</a:t>
            </a:r>
            <a:endParaRPr lang="zh-CN" altLang="en-US" sz="11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07" name="矩形 206"/>
          <p:cNvSpPr/>
          <p:nvPr/>
        </p:nvSpPr>
        <p:spPr>
          <a:xfrm>
            <a:off x="5817526" y="3902070"/>
            <a:ext cx="1800200" cy="261610"/>
          </a:xfrm>
          <a:prstGeom prst="rect">
            <a:avLst/>
          </a:prstGeom>
          <a:ln>
            <a:solidFill>
              <a:schemeClr val="tx2"/>
            </a:solidFill>
          </a:ln>
        </p:spPr>
        <p:txBody>
          <a:bodyPr wrap="square">
            <a:spAutoFit/>
          </a:bodyPr>
          <a:lstStyle/>
          <a:p>
            <a:pPr algn="ctr"/>
            <a:r>
              <a:rPr lang="en-US" altLang="zh-CN" sz="1100" b="1" dirty="0" smtClean="0">
                <a:solidFill>
                  <a:srgbClr val="000000"/>
                </a:solidFill>
                <a:latin typeface="微软雅黑" panose="020B0503020204020204" pitchFamily="34" charset="-122"/>
                <a:ea typeface="微软雅黑" panose="020B0503020204020204" pitchFamily="34" charset="-122"/>
                <a:cs typeface="Times New Roman" pitchFamily="18" charset="0"/>
              </a:rPr>
              <a:t>HDFS</a:t>
            </a:r>
            <a:endParaRPr lang="zh-CN" altLang="en-US" sz="11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08" name="矩形 207"/>
          <p:cNvSpPr/>
          <p:nvPr/>
        </p:nvSpPr>
        <p:spPr>
          <a:xfrm>
            <a:off x="5817526" y="4128615"/>
            <a:ext cx="1800200" cy="261610"/>
          </a:xfrm>
          <a:prstGeom prst="rect">
            <a:avLst/>
          </a:prstGeom>
          <a:ln>
            <a:solidFill>
              <a:schemeClr val="tx2"/>
            </a:solidFill>
          </a:ln>
        </p:spPr>
        <p:txBody>
          <a:bodyPr wrap="square">
            <a:spAutoFit/>
          </a:bodyPr>
          <a:lstStyle/>
          <a:p>
            <a:pPr algn="ctr"/>
            <a:r>
              <a:rPr lang="zh-CN" altLang="en-US" sz="1100" b="1" dirty="0" smtClean="0">
                <a:solidFill>
                  <a:srgbClr val="000000"/>
                </a:solidFill>
                <a:latin typeface="微软雅黑" panose="020B0503020204020204" pitchFamily="34" charset="-122"/>
                <a:ea typeface="微软雅黑" panose="020B0503020204020204" pitchFamily="34" charset="-122"/>
                <a:cs typeface="Times New Roman" pitchFamily="18" charset="0"/>
              </a:rPr>
              <a:t>流处理技术</a:t>
            </a:r>
            <a:endParaRPr lang="zh-CN" altLang="en-US" sz="11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09" name="矩形 208"/>
          <p:cNvSpPr/>
          <p:nvPr/>
        </p:nvSpPr>
        <p:spPr>
          <a:xfrm>
            <a:off x="5954499" y="2847764"/>
            <a:ext cx="1454244" cy="507831"/>
          </a:xfrm>
          <a:prstGeom prst="rect">
            <a:avLst/>
          </a:prstGeom>
        </p:spPr>
        <p:txBody>
          <a:bodyPr wrap="none">
            <a:spAutoFit/>
          </a:bodyPr>
          <a:lstStyle/>
          <a:p>
            <a:pPr algn="ctr"/>
            <a:r>
              <a:rPr lang="en-US" altLang="zh-CN" sz="1600" b="1" kern="0" dirty="0" err="1">
                <a:solidFill>
                  <a:srgbClr val="1F497D"/>
                </a:solidFill>
                <a:latin typeface="微软雅黑" panose="020B0503020204020204" pitchFamily="34" charset="-122"/>
                <a:ea typeface="微软雅黑" panose="020B0503020204020204" pitchFamily="34" charset="-122"/>
              </a:rPr>
              <a:t>Hadoop</a:t>
            </a:r>
            <a:endParaRPr lang="en-US" altLang="zh-CN" sz="1600" b="1" kern="0" dirty="0">
              <a:solidFill>
                <a:srgbClr val="1F497D"/>
              </a:solidFill>
              <a:latin typeface="微软雅黑" panose="020B0503020204020204" pitchFamily="34" charset="-122"/>
              <a:ea typeface="微软雅黑" panose="020B0503020204020204" pitchFamily="34" charset="-122"/>
            </a:endParaRPr>
          </a:p>
          <a:p>
            <a:pPr algn="ctr"/>
            <a:r>
              <a:rPr lang="zh-CN" altLang="en-US" sz="1100" b="1" kern="0" dirty="0">
                <a:solidFill>
                  <a:srgbClr val="1F497D"/>
                </a:solidFill>
                <a:latin typeface="微软雅黑" panose="020B0503020204020204" pitchFamily="34" charset="-122"/>
                <a:ea typeface="微软雅黑" panose="020B0503020204020204" pitchFamily="34" charset="-122"/>
              </a:rPr>
              <a:t>（低价值密度数据）</a:t>
            </a:r>
          </a:p>
        </p:txBody>
      </p:sp>
      <p:sp>
        <p:nvSpPr>
          <p:cNvPr id="210" name="圆角矩形 209"/>
          <p:cNvSpPr/>
          <p:nvPr/>
        </p:nvSpPr>
        <p:spPr bwMode="auto">
          <a:xfrm>
            <a:off x="1436559" y="2320168"/>
            <a:ext cx="6585500" cy="492588"/>
          </a:xfrm>
          <a:prstGeom prst="roundRect">
            <a:avLst>
              <a:gd name="adj" fmla="val 7304"/>
            </a:avLst>
          </a:prstGeom>
          <a:solidFill>
            <a:schemeClr val="accent5">
              <a:lumMod val="40000"/>
              <a:lumOff val="60000"/>
            </a:schemeClr>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zh-CN" altLang="en-US" sz="2400" smtClean="0">
              <a:solidFill>
                <a:prstClr val="black"/>
              </a:solidFill>
              <a:latin typeface="微软雅黑" panose="020B0503020204020204" pitchFamily="34" charset="-122"/>
              <a:ea typeface="微软雅黑" panose="020B0503020204020204" pitchFamily="34" charset="-122"/>
              <a:cs typeface="Times New Roman" pitchFamily="18" charset="0"/>
            </a:endParaRPr>
          </a:p>
        </p:txBody>
      </p:sp>
      <p:sp>
        <p:nvSpPr>
          <p:cNvPr id="211" name="矩形 210"/>
          <p:cNvSpPr/>
          <p:nvPr/>
        </p:nvSpPr>
        <p:spPr>
          <a:xfrm>
            <a:off x="4637683" y="2439525"/>
            <a:ext cx="899900" cy="307777"/>
          </a:xfrm>
          <a:prstGeom prst="rect">
            <a:avLst/>
          </a:prstGeom>
          <a:ln>
            <a:solidFill>
              <a:schemeClr val="tx2"/>
            </a:solidFill>
          </a:ln>
        </p:spPr>
        <p:txBody>
          <a:bodyPr wrap="square">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cs typeface="Times New Roman" pitchFamily="18" charset="0"/>
              </a:rPr>
              <a:t>数据标引</a:t>
            </a:r>
            <a:endParaRPr lang="zh-CN" altLang="en-US" sz="1400"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12" name="矩形 211"/>
          <p:cNvSpPr/>
          <p:nvPr/>
        </p:nvSpPr>
        <p:spPr>
          <a:xfrm>
            <a:off x="5645795" y="2439525"/>
            <a:ext cx="1107835" cy="307777"/>
          </a:xfrm>
          <a:prstGeom prst="rect">
            <a:avLst/>
          </a:prstGeom>
          <a:ln>
            <a:solidFill>
              <a:schemeClr val="tx2"/>
            </a:solidFill>
          </a:ln>
        </p:spPr>
        <p:txBody>
          <a:bodyPr wrap="square">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cs typeface="Times New Roman" pitchFamily="18" charset="0"/>
              </a:rPr>
              <a:t>数据预处理</a:t>
            </a:r>
            <a:endParaRPr lang="zh-CN" altLang="en-US" sz="1400"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13" name="矩形 212"/>
          <p:cNvSpPr/>
          <p:nvPr/>
        </p:nvSpPr>
        <p:spPr>
          <a:xfrm>
            <a:off x="6802760" y="2439525"/>
            <a:ext cx="899900" cy="307777"/>
          </a:xfrm>
          <a:prstGeom prst="rect">
            <a:avLst/>
          </a:prstGeom>
          <a:ln>
            <a:solidFill>
              <a:schemeClr val="tx2"/>
            </a:solidFill>
          </a:ln>
        </p:spPr>
        <p:txBody>
          <a:bodyPr wrap="square">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cs typeface="Times New Roman" pitchFamily="18" charset="0"/>
              </a:rPr>
              <a:t>数据转换</a:t>
            </a:r>
            <a:endParaRPr lang="zh-CN" altLang="en-US" sz="1400"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14" name="矩形 213"/>
          <p:cNvSpPr/>
          <p:nvPr/>
        </p:nvSpPr>
        <p:spPr>
          <a:xfrm>
            <a:off x="7577994" y="2357426"/>
            <a:ext cx="556715" cy="369332"/>
          </a:xfrm>
          <a:prstGeom prst="rect">
            <a:avLst/>
          </a:prstGeom>
        </p:spPr>
        <p:txBody>
          <a:bodyPr wrap="square">
            <a:spAutoFit/>
          </a:bodyPr>
          <a:lstStyle/>
          <a:p>
            <a:pPr algn="ctr"/>
            <a:r>
              <a:rPr lang="en-US" altLang="zh-CN"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endParaRPr lang="zh-CN" altLang="en-US"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15" name="矩形 214"/>
          <p:cNvSpPr/>
          <p:nvPr/>
        </p:nvSpPr>
        <p:spPr>
          <a:xfrm>
            <a:off x="3593669" y="2439525"/>
            <a:ext cx="899900" cy="307777"/>
          </a:xfrm>
          <a:prstGeom prst="rect">
            <a:avLst/>
          </a:prstGeom>
          <a:ln>
            <a:solidFill>
              <a:schemeClr val="tx2"/>
            </a:solidFill>
          </a:ln>
        </p:spPr>
        <p:txBody>
          <a:bodyPr wrap="square">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cs typeface="Times New Roman" pitchFamily="18" charset="0"/>
              </a:rPr>
              <a:t>数据编目</a:t>
            </a:r>
            <a:endParaRPr lang="zh-CN" altLang="en-US" sz="1400"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16" name="矩形 215"/>
          <p:cNvSpPr/>
          <p:nvPr/>
        </p:nvSpPr>
        <p:spPr>
          <a:xfrm>
            <a:off x="1363467" y="2428729"/>
            <a:ext cx="2342308" cy="338554"/>
          </a:xfrm>
          <a:prstGeom prst="rect">
            <a:avLst/>
          </a:prstGeom>
        </p:spPr>
        <p:txBody>
          <a:bodyPr wrap="none">
            <a:spAutoFit/>
          </a:bodyPr>
          <a:lstStyle/>
          <a:p>
            <a:r>
              <a:rPr lang="zh-CN" altLang="en-US" sz="1600" b="1" dirty="0">
                <a:solidFill>
                  <a:prstClr val="white"/>
                </a:solidFill>
                <a:latin typeface="微软雅黑" panose="020B0503020204020204" pitchFamily="34" charset="-122"/>
                <a:ea typeface="微软雅黑" panose="020B0503020204020204" pitchFamily="34" charset="-122"/>
                <a:cs typeface="Times New Roman" pitchFamily="18" charset="0"/>
              </a:rPr>
              <a:t>人工</a:t>
            </a:r>
            <a:r>
              <a:rPr lang="en-US" altLang="zh-CN" sz="1600" b="1" dirty="0" smtClean="0">
                <a:solidFill>
                  <a:prstClr val="white"/>
                </a:solidFill>
                <a:latin typeface="微软雅黑" panose="020B0503020204020204" pitchFamily="34" charset="-122"/>
                <a:ea typeface="微软雅黑" panose="020B0503020204020204" pitchFamily="34" charset="-122"/>
                <a:cs typeface="Times New Roman" pitchFamily="18" charset="0"/>
              </a:rPr>
              <a:t>+</a:t>
            </a:r>
            <a:r>
              <a:rPr lang="zh-CN" altLang="en-US" sz="1600" b="1" dirty="0" smtClean="0">
                <a:solidFill>
                  <a:prstClr val="white"/>
                </a:solidFill>
                <a:latin typeface="微软雅黑" panose="020B0503020204020204" pitchFamily="34" charset="-122"/>
                <a:ea typeface="微软雅黑" panose="020B0503020204020204" pitchFamily="34" charset="-122"/>
                <a:cs typeface="Times New Roman" pitchFamily="18" charset="0"/>
              </a:rPr>
              <a:t>半自动化</a:t>
            </a:r>
            <a:r>
              <a:rPr lang="en-US" altLang="zh-CN" sz="1600" b="1" dirty="0" smtClean="0">
                <a:solidFill>
                  <a:prstClr val="white"/>
                </a:solidFill>
                <a:latin typeface="微软雅黑" panose="020B0503020204020204" pitchFamily="34" charset="-122"/>
                <a:ea typeface="微软雅黑" panose="020B0503020204020204" pitchFamily="34" charset="-122"/>
                <a:cs typeface="Times New Roman" pitchFamily="18" charset="0"/>
              </a:rPr>
              <a:t>+</a:t>
            </a:r>
            <a:r>
              <a:rPr lang="zh-CN" altLang="en-US" sz="1600" b="1" dirty="0" smtClean="0">
                <a:solidFill>
                  <a:prstClr val="white"/>
                </a:solidFill>
                <a:latin typeface="微软雅黑" panose="020B0503020204020204" pitchFamily="34" charset="-122"/>
                <a:ea typeface="微软雅黑" panose="020B0503020204020204" pitchFamily="34" charset="-122"/>
                <a:cs typeface="Times New Roman" pitchFamily="18" charset="0"/>
              </a:rPr>
              <a:t>自动化</a:t>
            </a:r>
            <a:endParaRPr lang="zh-CN" altLang="en-US" sz="1600" b="1" dirty="0">
              <a:solidFill>
                <a:prstClr val="white"/>
              </a:solidFill>
              <a:latin typeface="微软雅黑" panose="020B0503020204020204" pitchFamily="34" charset="-122"/>
              <a:ea typeface="微软雅黑" panose="020B0503020204020204" pitchFamily="34" charset="-122"/>
              <a:cs typeface="Times New Roman" pitchFamily="18" charset="0"/>
            </a:endParaRPr>
          </a:p>
        </p:txBody>
      </p:sp>
      <p:sp>
        <p:nvSpPr>
          <p:cNvPr id="218" name="矩形 217"/>
          <p:cNvSpPr/>
          <p:nvPr/>
        </p:nvSpPr>
        <p:spPr>
          <a:xfrm>
            <a:off x="6147181" y="1533758"/>
            <a:ext cx="556715" cy="369332"/>
          </a:xfrm>
          <a:prstGeom prst="rect">
            <a:avLst/>
          </a:prstGeom>
        </p:spPr>
        <p:txBody>
          <a:bodyPr wrap="square">
            <a:spAutoFit/>
          </a:bodyPr>
          <a:lstStyle/>
          <a:p>
            <a:pPr algn="ctr"/>
            <a:r>
              <a:rPr lang="en-US" altLang="zh-CN"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endParaRPr lang="zh-CN" altLang="en-US"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0" name="矩形 219"/>
          <p:cNvSpPr/>
          <p:nvPr/>
        </p:nvSpPr>
        <p:spPr>
          <a:xfrm>
            <a:off x="1435475" y="873879"/>
            <a:ext cx="1152128" cy="307777"/>
          </a:xfrm>
          <a:prstGeom prst="rect">
            <a:avLst/>
          </a:prstGeom>
          <a:ln>
            <a:solidFill>
              <a:schemeClr val="tx2">
                <a:lumMod val="95000"/>
                <a:lumOff val="5000"/>
              </a:schemeClr>
            </a:solidFill>
          </a:ln>
        </p:spPr>
        <p:txBody>
          <a:bodyPr wrap="square">
            <a:spAutoFit/>
          </a:bodyPr>
          <a:lstStyle/>
          <a:p>
            <a:pPr algn="ctr"/>
            <a:r>
              <a:rPr lang="zh-CN" altLang="en-US" sz="1400" b="1" smtClean="0">
                <a:solidFill>
                  <a:srgbClr val="000000"/>
                </a:solidFill>
                <a:latin typeface="微软雅黑" panose="020B0503020204020204" pitchFamily="34" charset="-122"/>
                <a:ea typeface="微软雅黑" panose="020B0503020204020204" pitchFamily="34" charset="-122"/>
                <a:cs typeface="Times New Roman" pitchFamily="18" charset="0"/>
              </a:rPr>
              <a:t>数据开放</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2" name="矩形 221"/>
          <p:cNvSpPr/>
          <p:nvPr/>
        </p:nvSpPr>
        <p:spPr>
          <a:xfrm>
            <a:off x="3883747" y="873879"/>
            <a:ext cx="1152128" cy="307777"/>
          </a:xfrm>
          <a:prstGeom prst="rect">
            <a:avLst/>
          </a:prstGeom>
          <a:ln>
            <a:solidFill>
              <a:schemeClr val="tx2">
                <a:lumMod val="95000"/>
                <a:lumOff val="5000"/>
              </a:schemeClr>
            </a:solidFill>
          </a:ln>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系统对接</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3" name="矩形 222"/>
          <p:cNvSpPr/>
          <p:nvPr/>
        </p:nvSpPr>
        <p:spPr>
          <a:xfrm>
            <a:off x="5107883" y="873879"/>
            <a:ext cx="1152128" cy="307777"/>
          </a:xfrm>
          <a:prstGeom prst="rect">
            <a:avLst/>
          </a:prstGeom>
          <a:ln>
            <a:solidFill>
              <a:schemeClr val="tx2">
                <a:lumMod val="95000"/>
                <a:lumOff val="5000"/>
              </a:schemeClr>
            </a:solidFill>
          </a:ln>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页面</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查询</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4" name="矩形 223"/>
          <p:cNvSpPr/>
          <p:nvPr/>
        </p:nvSpPr>
        <p:spPr>
          <a:xfrm>
            <a:off x="6834497" y="873879"/>
            <a:ext cx="1152128" cy="307777"/>
          </a:xfrm>
          <a:prstGeom prst="rect">
            <a:avLst/>
          </a:prstGeom>
          <a:ln>
            <a:solidFill>
              <a:schemeClr val="tx2">
                <a:lumMod val="95000"/>
                <a:lumOff val="5000"/>
              </a:schemeClr>
            </a:solidFill>
          </a:ln>
        </p:spPr>
        <p:txBody>
          <a:bodyPr wrap="square">
            <a:spAutoFit/>
          </a:bodyPr>
          <a:lstStyle/>
          <a:p>
            <a:pPr algn="ct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行业</a:t>
            </a:r>
            <a:r>
              <a:rPr lang="en-US" altLang="zh-CN"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主题</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5" name="矩形 224"/>
          <p:cNvSpPr/>
          <p:nvPr/>
        </p:nvSpPr>
        <p:spPr>
          <a:xfrm>
            <a:off x="6277783" y="816040"/>
            <a:ext cx="556715" cy="369332"/>
          </a:xfrm>
          <a:prstGeom prst="rect">
            <a:avLst/>
          </a:prstGeom>
        </p:spPr>
        <p:txBody>
          <a:bodyPr wrap="square">
            <a:spAutoFit/>
          </a:bodyPr>
          <a:lstStyle/>
          <a:p>
            <a:pPr algn="ctr"/>
            <a:r>
              <a:rPr lang="en-US" altLang="zh-CN" b="1" dirty="0" smtClean="0">
                <a:solidFill>
                  <a:srgbClr val="000000"/>
                </a:solidFill>
                <a:latin typeface="微软雅黑" panose="020B0503020204020204" pitchFamily="34" charset="-122"/>
                <a:ea typeface="微软雅黑" panose="020B0503020204020204" pitchFamily="34" charset="-122"/>
                <a:cs typeface="Times New Roman" pitchFamily="18" charset="0"/>
              </a:rPr>
              <a:t>…</a:t>
            </a:r>
            <a:endParaRPr lang="zh-CN" altLang="en-US"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6" name="矩形 225"/>
          <p:cNvSpPr/>
          <p:nvPr/>
        </p:nvSpPr>
        <p:spPr>
          <a:xfrm>
            <a:off x="2668497" y="886221"/>
            <a:ext cx="1152128" cy="307777"/>
          </a:xfrm>
          <a:prstGeom prst="rect">
            <a:avLst/>
          </a:prstGeom>
          <a:ln>
            <a:solidFill>
              <a:schemeClr val="tx2">
                <a:lumMod val="95000"/>
                <a:lumOff val="5000"/>
              </a:schemeClr>
            </a:solidFill>
          </a:ln>
        </p:spPr>
        <p:txBody>
          <a:bodyPr wrap="square">
            <a:spAutoFit/>
          </a:bodyPr>
          <a:lstStyle/>
          <a:p>
            <a:pPr algn="ctr"/>
            <a:r>
              <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rPr>
              <a:t>接口</a:t>
            </a:r>
            <a:r>
              <a:rPr lang="zh-CN" altLang="en-US" sz="1400" b="1" dirty="0" smtClean="0">
                <a:solidFill>
                  <a:srgbClr val="000000"/>
                </a:solidFill>
                <a:latin typeface="微软雅黑" panose="020B0503020204020204" pitchFamily="34" charset="-122"/>
                <a:ea typeface="微软雅黑" panose="020B0503020204020204" pitchFamily="34" charset="-122"/>
                <a:cs typeface="Times New Roman" pitchFamily="18" charset="0"/>
              </a:rPr>
              <a:t>服务</a:t>
            </a:r>
            <a:endParaRPr lang="zh-CN" altLang="en-US" sz="1400" b="1" dirty="0">
              <a:solidFill>
                <a:srgbClr val="000000"/>
              </a:solidFill>
              <a:latin typeface="微软雅黑" panose="020B0503020204020204" pitchFamily="34" charset="-122"/>
              <a:ea typeface="微软雅黑" panose="020B0503020204020204" pitchFamily="34" charset="-122"/>
              <a:cs typeface="Times New Roman" pitchFamily="18" charset="0"/>
            </a:endParaRPr>
          </a:p>
        </p:txBody>
      </p:sp>
      <p:sp>
        <p:nvSpPr>
          <p:cNvPr id="227" name="矩形 226"/>
          <p:cNvSpPr/>
          <p:nvPr/>
        </p:nvSpPr>
        <p:spPr>
          <a:xfrm>
            <a:off x="8062702" y="629858"/>
            <a:ext cx="432047"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endParaRPr lang="en-US" altLang="zh-CN" b="1" dirty="0" smtClean="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r>
              <a:rPr lang="zh-CN" altLang="en-US" b="1" dirty="0" smtClean="0">
                <a:solidFill>
                  <a:prstClr val="black"/>
                </a:solidFill>
                <a:latin typeface="微软雅黑" panose="020B0503020204020204" pitchFamily="34" charset="-122"/>
                <a:ea typeface="微软雅黑" panose="020B0503020204020204" pitchFamily="34" charset="-122"/>
                <a:cs typeface="Times New Roman" pitchFamily="18" charset="0"/>
              </a:rPr>
              <a:t>运维管理体系</a:t>
            </a:r>
            <a:endParaRPr lang="en-US" altLang="zh-CN" b="1" dirty="0" smtClean="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endParaRPr lang="en-US" altLang="zh-CN" b="1" dirty="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r>
              <a:rPr lang="en-US" altLang="zh-CN" b="1" dirty="0" smtClean="0">
                <a:solidFill>
                  <a:prstClr val="black"/>
                </a:solidFill>
                <a:latin typeface="微软雅黑" panose="020B0503020204020204" pitchFamily="34" charset="-122"/>
                <a:ea typeface="微软雅黑" panose="020B0503020204020204" pitchFamily="34" charset="-122"/>
                <a:cs typeface="Times New Roman" pitchFamily="18" charset="0"/>
              </a:rPr>
              <a:t>+</a:t>
            </a:r>
          </a:p>
          <a:p>
            <a:pPr algn="ctr"/>
            <a:endParaRPr lang="en-US" altLang="zh-CN" b="1" dirty="0" smtClean="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r>
              <a:rPr lang="zh-CN" altLang="en-US" b="1" dirty="0" smtClean="0">
                <a:solidFill>
                  <a:prstClr val="black"/>
                </a:solidFill>
                <a:latin typeface="微软雅黑" panose="020B0503020204020204" pitchFamily="34" charset="-122"/>
                <a:ea typeface="微软雅黑" panose="020B0503020204020204" pitchFamily="34" charset="-122"/>
                <a:cs typeface="Times New Roman" pitchFamily="18" charset="0"/>
              </a:rPr>
              <a:t>标准规范体系</a:t>
            </a:r>
            <a:endParaRPr lang="zh-CN" altLang="en-US" b="1" dirty="0">
              <a:solidFill>
                <a:prstClr val="black"/>
              </a:solidFill>
              <a:latin typeface="微软雅黑" panose="020B0503020204020204" pitchFamily="34" charset="-122"/>
              <a:ea typeface="微软雅黑" panose="020B0503020204020204" pitchFamily="34" charset="-122"/>
              <a:cs typeface="Times New Roman" pitchFamily="18" charset="0"/>
            </a:endParaRPr>
          </a:p>
        </p:txBody>
      </p:sp>
      <p:sp>
        <p:nvSpPr>
          <p:cNvPr id="228" name="矩形 227"/>
          <p:cNvSpPr/>
          <p:nvPr/>
        </p:nvSpPr>
        <p:spPr>
          <a:xfrm>
            <a:off x="899593" y="709628"/>
            <a:ext cx="432047"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endParaRPr lang="en-US" altLang="zh-CN" b="1" dirty="0" smtClean="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r>
              <a:rPr lang="zh-CN" altLang="en-US" b="1" dirty="0">
                <a:solidFill>
                  <a:prstClr val="black"/>
                </a:solidFill>
                <a:latin typeface="微软雅黑" panose="020B0503020204020204" pitchFamily="34" charset="-122"/>
                <a:ea typeface="微软雅黑" panose="020B0503020204020204" pitchFamily="34" charset="-122"/>
                <a:cs typeface="Times New Roman" pitchFamily="18" charset="0"/>
              </a:rPr>
              <a:t>认证授权体系</a:t>
            </a:r>
          </a:p>
          <a:p>
            <a:pPr algn="ctr"/>
            <a:endParaRPr lang="zh-CN" altLang="en-US" b="1" dirty="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r>
              <a:rPr lang="en-US" altLang="zh-CN" b="1" dirty="0">
                <a:solidFill>
                  <a:prstClr val="black"/>
                </a:solidFill>
                <a:latin typeface="微软雅黑" panose="020B0503020204020204" pitchFamily="34" charset="-122"/>
                <a:ea typeface="微软雅黑" panose="020B0503020204020204" pitchFamily="34" charset="-122"/>
                <a:cs typeface="Times New Roman" pitchFamily="18" charset="0"/>
              </a:rPr>
              <a:t>+</a:t>
            </a:r>
          </a:p>
          <a:p>
            <a:pPr algn="ctr"/>
            <a:endParaRPr lang="en-US" altLang="zh-CN" b="1" dirty="0">
              <a:solidFill>
                <a:prstClr val="black"/>
              </a:solidFill>
              <a:latin typeface="微软雅黑" panose="020B0503020204020204" pitchFamily="34" charset="-122"/>
              <a:ea typeface="微软雅黑" panose="020B0503020204020204" pitchFamily="34" charset="-122"/>
              <a:cs typeface="Times New Roman" pitchFamily="18" charset="0"/>
            </a:endParaRPr>
          </a:p>
          <a:p>
            <a:pPr algn="ctr"/>
            <a:r>
              <a:rPr lang="zh-CN" altLang="en-US" b="1" dirty="0">
                <a:solidFill>
                  <a:prstClr val="black"/>
                </a:solidFill>
                <a:latin typeface="微软雅黑" panose="020B0503020204020204" pitchFamily="34" charset="-122"/>
                <a:ea typeface="微软雅黑" panose="020B0503020204020204" pitchFamily="34" charset="-122"/>
                <a:cs typeface="Times New Roman" pitchFamily="18" charset="0"/>
              </a:rPr>
              <a:t>安全保障体系</a:t>
            </a:r>
          </a:p>
        </p:txBody>
      </p:sp>
    </p:spTree>
    <p:extLst>
      <p:ext uri="{BB962C8B-B14F-4D97-AF65-F5344CB8AC3E}">
        <p14:creationId xmlns:p14="http://schemas.microsoft.com/office/powerpoint/2010/main" val="9254274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数据共享与开放平台设计：数据</a:t>
            </a:r>
            <a:r>
              <a:rPr lang="zh-CN" altLang="en-US" dirty="0" smtClean="0"/>
              <a:t>开放服务系统</a:t>
            </a:r>
            <a:endParaRPr lang="zh-CN" altLang="en-US" dirty="0"/>
          </a:p>
        </p:txBody>
      </p:sp>
      <p:sp>
        <p:nvSpPr>
          <p:cNvPr id="67" name="Rectangle 41"/>
          <p:cNvSpPr/>
          <p:nvPr/>
        </p:nvSpPr>
        <p:spPr bwMode="auto">
          <a:xfrm>
            <a:off x="8045925" y="964758"/>
            <a:ext cx="370174" cy="4675596"/>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cs typeface="Segoe UI" pitchFamily="34" charset="0"/>
              </a:rPr>
              <a:t>政府数据开放标准规范体系</a:t>
            </a:r>
            <a:endParaRPr lang="en-US" sz="1400" dirty="0">
              <a:solidFill>
                <a:schemeClr val="bg1"/>
              </a:solidFill>
              <a:latin typeface="微软雅黑" panose="020B0503020204020204" pitchFamily="34" charset="-122"/>
              <a:ea typeface="微软雅黑" panose="020B0503020204020204" pitchFamily="34" charset="-122"/>
              <a:cs typeface="Segoe UI" pitchFamily="34" charset="0"/>
            </a:endParaRPr>
          </a:p>
        </p:txBody>
      </p:sp>
      <p:sp>
        <p:nvSpPr>
          <p:cNvPr id="68" name="Rectangle 39"/>
          <p:cNvSpPr/>
          <p:nvPr/>
        </p:nvSpPr>
        <p:spPr bwMode="auto">
          <a:xfrm>
            <a:off x="730270" y="982360"/>
            <a:ext cx="406238" cy="4655328"/>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cs typeface="Segoe UI" pitchFamily="34" charset="0"/>
              </a:rPr>
              <a:t>政府数据开放安全体系</a:t>
            </a:r>
            <a:endParaRPr lang="en-US" altLang="zh-CN" sz="1400" dirty="0">
              <a:solidFill>
                <a:schemeClr val="bg1"/>
              </a:solidFill>
              <a:latin typeface="微软雅黑" panose="020B0503020204020204" pitchFamily="34" charset="-122"/>
              <a:ea typeface="微软雅黑" panose="020B0503020204020204" pitchFamily="34" charset="-122"/>
              <a:cs typeface="Segoe UI" pitchFamily="34" charset="0"/>
            </a:endParaRPr>
          </a:p>
        </p:txBody>
      </p:sp>
      <p:grpSp>
        <p:nvGrpSpPr>
          <p:cNvPr id="69" name="组合 68"/>
          <p:cNvGrpSpPr/>
          <p:nvPr/>
        </p:nvGrpSpPr>
        <p:grpSpPr>
          <a:xfrm>
            <a:off x="1606092" y="1029950"/>
            <a:ext cx="1075082" cy="1335000"/>
            <a:chOff x="2549911" y="669252"/>
            <a:chExt cx="1266457" cy="1581864"/>
          </a:xfrm>
        </p:grpSpPr>
        <p:sp>
          <p:nvSpPr>
            <p:cNvPr id="70" name="Rectangle 55"/>
            <p:cNvSpPr/>
            <p:nvPr/>
          </p:nvSpPr>
          <p:spPr bwMode="auto">
            <a:xfrm>
              <a:off x="2549911" y="669252"/>
              <a:ext cx="1266457" cy="1581864"/>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数据导航</a:t>
              </a:r>
              <a:endParaRPr lang="en-US" altLang="zh-CN" sz="1050" b="1" dirty="0">
                <a:solidFill>
                  <a:schemeClr val="bg1"/>
                </a:solidFill>
                <a:ea typeface="Segoe UI" pitchFamily="34" charset="0"/>
                <a:cs typeface="Segoe UI" pitchFamily="34" charset="0"/>
              </a:endParaRPr>
            </a:p>
          </p:txBody>
        </p:sp>
        <p:sp>
          <p:nvSpPr>
            <p:cNvPr id="71" name="圆角矩形 70"/>
            <p:cNvSpPr/>
            <p:nvPr/>
          </p:nvSpPr>
          <p:spPr>
            <a:xfrm>
              <a:off x="2643920" y="1090171"/>
              <a:ext cx="1045957" cy="2892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目录展示</a:t>
              </a:r>
            </a:p>
          </p:txBody>
        </p:sp>
        <p:sp>
          <p:nvSpPr>
            <p:cNvPr id="72" name="圆角矩形 71"/>
            <p:cNvSpPr/>
            <p:nvPr/>
          </p:nvSpPr>
          <p:spPr>
            <a:xfrm>
              <a:off x="2643920" y="1478007"/>
              <a:ext cx="1045957" cy="2892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多维检索</a:t>
              </a:r>
            </a:p>
          </p:txBody>
        </p:sp>
        <p:sp>
          <p:nvSpPr>
            <p:cNvPr id="73" name="圆角矩形 72"/>
            <p:cNvSpPr/>
            <p:nvPr/>
          </p:nvSpPr>
          <p:spPr>
            <a:xfrm>
              <a:off x="2643920" y="1865843"/>
              <a:ext cx="1045957" cy="2892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a:t>
              </a:r>
              <a:endParaRPr lang="zh-CN" altLang="en-US" sz="700" dirty="0">
                <a:solidFill>
                  <a:schemeClr val="tx1"/>
                </a:solidFill>
                <a:latin typeface="微软雅黑" panose="020B0503020204020204" pitchFamily="34" charset="-122"/>
                <a:ea typeface="微软雅黑" panose="020B0503020204020204" pitchFamily="34" charset="-122"/>
              </a:endParaRPr>
            </a:p>
          </p:txBody>
        </p:sp>
      </p:grpSp>
      <p:sp>
        <p:nvSpPr>
          <p:cNvPr id="74" name="矩形 73"/>
          <p:cNvSpPr/>
          <p:nvPr/>
        </p:nvSpPr>
        <p:spPr>
          <a:xfrm>
            <a:off x="1162383" y="961760"/>
            <a:ext cx="6846205" cy="1458492"/>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5" name="文本框 74"/>
          <p:cNvSpPr txBox="1"/>
          <p:nvPr/>
        </p:nvSpPr>
        <p:spPr>
          <a:xfrm>
            <a:off x="1172373" y="945058"/>
            <a:ext cx="374612" cy="1323439"/>
          </a:xfrm>
          <a:prstGeom prst="rect">
            <a:avLst/>
          </a:prstGeom>
          <a:noFill/>
        </p:spPr>
        <p:txBody>
          <a:bodyPr wrap="square" rtlCol="0">
            <a:spAutoFit/>
          </a:bodyPr>
          <a:lstStyle/>
          <a:p>
            <a:r>
              <a:rPr lang="zh-CN" altLang="en-US" sz="1000" b="1" dirty="0">
                <a:latin typeface="微软雅黑" panose="020B0503020204020204" pitchFamily="34" charset="-122"/>
                <a:ea typeface="微软雅黑" panose="020B0503020204020204" pitchFamily="34" charset="-122"/>
              </a:rPr>
              <a:t>数据开放服务门户</a:t>
            </a:r>
          </a:p>
        </p:txBody>
      </p:sp>
      <p:grpSp>
        <p:nvGrpSpPr>
          <p:cNvPr id="76" name="组合 75"/>
          <p:cNvGrpSpPr/>
          <p:nvPr/>
        </p:nvGrpSpPr>
        <p:grpSpPr>
          <a:xfrm>
            <a:off x="5611082" y="1056517"/>
            <a:ext cx="966610" cy="1335000"/>
            <a:chOff x="6457159" y="687075"/>
            <a:chExt cx="1138676" cy="1581864"/>
          </a:xfrm>
        </p:grpSpPr>
        <p:sp>
          <p:nvSpPr>
            <p:cNvPr id="77" name="Rectangle 55"/>
            <p:cNvSpPr/>
            <p:nvPr/>
          </p:nvSpPr>
          <p:spPr bwMode="auto">
            <a:xfrm>
              <a:off x="6457159" y="687075"/>
              <a:ext cx="1138676" cy="1581864"/>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检索服务</a:t>
              </a:r>
              <a:endParaRPr lang="en-US" altLang="zh-CN" sz="1050" b="1" dirty="0">
                <a:solidFill>
                  <a:schemeClr val="bg1"/>
                </a:solidFill>
                <a:ea typeface="Segoe UI" pitchFamily="34" charset="0"/>
                <a:cs typeface="Segoe UI" pitchFamily="34" charset="0"/>
              </a:endParaRPr>
            </a:p>
          </p:txBody>
        </p:sp>
        <p:sp>
          <p:nvSpPr>
            <p:cNvPr id="78" name="圆角矩形 77"/>
            <p:cNvSpPr/>
            <p:nvPr/>
          </p:nvSpPr>
          <p:spPr>
            <a:xfrm>
              <a:off x="6532134" y="1086925"/>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主题检索</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6532134" y="1361260"/>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关键词检索</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6532134" y="1635595"/>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检索可视化</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81" name="圆角矩形 80"/>
            <p:cNvSpPr/>
            <p:nvPr/>
          </p:nvSpPr>
          <p:spPr>
            <a:xfrm>
              <a:off x="6532134" y="1909928"/>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a:t>
              </a:r>
              <a:endParaRPr lang="zh-CN" altLang="en-US" sz="700" dirty="0">
                <a:solidFill>
                  <a:schemeClr val="tx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6817547" y="1056517"/>
            <a:ext cx="966610" cy="1335000"/>
            <a:chOff x="7668363" y="687075"/>
            <a:chExt cx="1138676" cy="1581864"/>
          </a:xfrm>
        </p:grpSpPr>
        <p:sp>
          <p:nvSpPr>
            <p:cNvPr id="83" name="Rectangle 55"/>
            <p:cNvSpPr/>
            <p:nvPr/>
          </p:nvSpPr>
          <p:spPr bwMode="auto">
            <a:xfrm>
              <a:off x="7668363" y="687075"/>
              <a:ext cx="1138676" cy="1581864"/>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用户参与</a:t>
              </a:r>
              <a:endParaRPr lang="en-US" altLang="zh-CN" sz="1050" b="1" dirty="0">
                <a:solidFill>
                  <a:schemeClr val="bg1"/>
                </a:solidFill>
                <a:ea typeface="Segoe UI" pitchFamily="34" charset="0"/>
                <a:cs typeface="Segoe UI" pitchFamily="34" charset="0"/>
              </a:endParaRPr>
            </a:p>
          </p:txBody>
        </p:sp>
        <p:sp>
          <p:nvSpPr>
            <p:cNvPr id="84" name="圆角矩形 83"/>
            <p:cNvSpPr/>
            <p:nvPr/>
          </p:nvSpPr>
          <p:spPr>
            <a:xfrm>
              <a:off x="7743338" y="1086925"/>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咨询建议</a:t>
              </a:r>
            </a:p>
          </p:txBody>
        </p:sp>
        <p:sp>
          <p:nvSpPr>
            <p:cNvPr id="85" name="圆角矩形 84"/>
            <p:cNvSpPr/>
            <p:nvPr/>
          </p:nvSpPr>
          <p:spPr>
            <a:xfrm>
              <a:off x="7743338" y="1361260"/>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问卷调查</a:t>
              </a:r>
            </a:p>
          </p:txBody>
        </p:sp>
        <p:sp>
          <p:nvSpPr>
            <p:cNvPr id="86" name="圆角矩形 85"/>
            <p:cNvSpPr/>
            <p:nvPr/>
          </p:nvSpPr>
          <p:spPr>
            <a:xfrm>
              <a:off x="7743338" y="1635595"/>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建议增加数据</a:t>
              </a:r>
            </a:p>
          </p:txBody>
        </p:sp>
        <p:sp>
          <p:nvSpPr>
            <p:cNvPr id="87" name="圆角矩形 86"/>
            <p:cNvSpPr/>
            <p:nvPr/>
          </p:nvSpPr>
          <p:spPr>
            <a:xfrm>
              <a:off x="7743338" y="1909928"/>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a:t>
              </a:r>
              <a:endParaRPr lang="zh-CN" altLang="en-US" sz="700" dirty="0">
                <a:solidFill>
                  <a:schemeClr val="tx1"/>
                </a:solidFill>
                <a:latin typeface="微软雅黑" panose="020B0503020204020204" pitchFamily="34" charset="-122"/>
                <a:ea typeface="微软雅黑" panose="020B0503020204020204" pitchFamily="34" charset="-122"/>
              </a:endParaRPr>
            </a:p>
          </p:txBody>
        </p:sp>
      </p:grpSp>
      <p:sp>
        <p:nvSpPr>
          <p:cNvPr id="88" name="矩形 87"/>
          <p:cNvSpPr/>
          <p:nvPr/>
        </p:nvSpPr>
        <p:spPr>
          <a:xfrm>
            <a:off x="1162383" y="2497016"/>
            <a:ext cx="6846205" cy="1326425"/>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9" name="文本框 88"/>
          <p:cNvSpPr txBox="1"/>
          <p:nvPr/>
        </p:nvSpPr>
        <p:spPr>
          <a:xfrm>
            <a:off x="1149491" y="2622405"/>
            <a:ext cx="374612" cy="1015663"/>
          </a:xfrm>
          <a:prstGeom prst="rect">
            <a:avLst/>
          </a:prstGeom>
          <a:noFill/>
        </p:spPr>
        <p:txBody>
          <a:bodyPr wrap="square" rtlCol="0">
            <a:spAutoFit/>
          </a:bodyPr>
          <a:lstStyle/>
          <a:p>
            <a:r>
              <a:rPr lang="zh-CN" altLang="en-US" sz="1000" b="1" dirty="0">
                <a:latin typeface="微软雅黑" panose="020B0503020204020204" pitchFamily="34" charset="-122"/>
                <a:ea typeface="微软雅黑" panose="020B0503020204020204" pitchFamily="34" charset="-122"/>
              </a:rPr>
              <a:t>数据开放管理</a:t>
            </a:r>
          </a:p>
        </p:txBody>
      </p:sp>
      <p:sp>
        <p:nvSpPr>
          <p:cNvPr id="90" name="Rectangle 55"/>
          <p:cNvSpPr/>
          <p:nvPr/>
        </p:nvSpPr>
        <p:spPr bwMode="auto">
          <a:xfrm>
            <a:off x="1607188" y="2621143"/>
            <a:ext cx="966610" cy="1123277"/>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数据管理</a:t>
            </a:r>
            <a:endParaRPr lang="en-US" altLang="zh-CN" sz="1050" b="1" dirty="0">
              <a:solidFill>
                <a:schemeClr val="bg1"/>
              </a:solidFill>
              <a:ea typeface="Segoe UI" pitchFamily="34" charset="0"/>
              <a:cs typeface="Segoe UI" pitchFamily="34" charset="0"/>
            </a:endParaRPr>
          </a:p>
        </p:txBody>
      </p:sp>
      <p:sp>
        <p:nvSpPr>
          <p:cNvPr id="91" name="圆角矩形 90"/>
          <p:cNvSpPr/>
          <p:nvPr/>
        </p:nvSpPr>
        <p:spPr>
          <a:xfrm>
            <a:off x="1670835" y="2893963"/>
            <a:ext cx="840327" cy="1556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数据存储</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1670835" y="3125484"/>
            <a:ext cx="840327" cy="1556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数据加工</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93" name="圆角矩形 92"/>
          <p:cNvSpPr/>
          <p:nvPr/>
        </p:nvSpPr>
        <p:spPr>
          <a:xfrm>
            <a:off x="1670835" y="3357007"/>
            <a:ext cx="840327" cy="1556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数据输出</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94" name="Rectangle 54"/>
          <p:cNvSpPr/>
          <p:nvPr/>
        </p:nvSpPr>
        <p:spPr bwMode="auto">
          <a:xfrm>
            <a:off x="2824343" y="2639675"/>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流程管理</a:t>
            </a:r>
            <a:endParaRPr lang="en-US" sz="1050" b="1" dirty="0">
              <a:solidFill>
                <a:schemeClr val="bg1"/>
              </a:solidFill>
              <a:ea typeface="Segoe UI" pitchFamily="34" charset="0"/>
              <a:cs typeface="Segoe UI" pitchFamily="34" charset="0"/>
            </a:endParaRPr>
          </a:p>
        </p:txBody>
      </p:sp>
      <p:sp>
        <p:nvSpPr>
          <p:cNvPr id="95" name="Rectangle 54"/>
          <p:cNvSpPr/>
          <p:nvPr/>
        </p:nvSpPr>
        <p:spPr bwMode="auto">
          <a:xfrm>
            <a:off x="4497228" y="2639675"/>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内容管理</a:t>
            </a:r>
            <a:endParaRPr lang="en-US" sz="1050" b="1" dirty="0">
              <a:solidFill>
                <a:schemeClr val="bg1"/>
              </a:solidFill>
              <a:ea typeface="Segoe UI" pitchFamily="34" charset="0"/>
              <a:cs typeface="Segoe UI" pitchFamily="34" charset="0"/>
            </a:endParaRPr>
          </a:p>
        </p:txBody>
      </p:sp>
      <p:sp>
        <p:nvSpPr>
          <p:cNvPr id="96" name="Rectangle 54"/>
          <p:cNvSpPr/>
          <p:nvPr/>
        </p:nvSpPr>
        <p:spPr bwMode="auto">
          <a:xfrm>
            <a:off x="6170113" y="2639675"/>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用户管理</a:t>
            </a:r>
            <a:endParaRPr lang="en-US" sz="1050" b="1" dirty="0">
              <a:solidFill>
                <a:schemeClr val="bg1"/>
              </a:solidFill>
              <a:ea typeface="Segoe UI" pitchFamily="34" charset="0"/>
              <a:cs typeface="Segoe UI" pitchFamily="34" charset="0"/>
            </a:endParaRPr>
          </a:p>
        </p:txBody>
      </p:sp>
      <p:sp>
        <p:nvSpPr>
          <p:cNvPr id="97" name="Rectangle 54"/>
          <p:cNvSpPr/>
          <p:nvPr/>
        </p:nvSpPr>
        <p:spPr bwMode="auto">
          <a:xfrm>
            <a:off x="2824343" y="3038882"/>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权限管理</a:t>
            </a:r>
            <a:endParaRPr lang="en-US" sz="1050" b="1" dirty="0">
              <a:solidFill>
                <a:schemeClr val="bg1"/>
              </a:solidFill>
              <a:ea typeface="Segoe UI" pitchFamily="34" charset="0"/>
              <a:cs typeface="Segoe UI" pitchFamily="34" charset="0"/>
            </a:endParaRPr>
          </a:p>
        </p:txBody>
      </p:sp>
      <p:sp>
        <p:nvSpPr>
          <p:cNvPr id="98" name="Rectangle 54"/>
          <p:cNvSpPr/>
          <p:nvPr/>
        </p:nvSpPr>
        <p:spPr bwMode="auto">
          <a:xfrm>
            <a:off x="4535741" y="3038882"/>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绩效管理</a:t>
            </a:r>
            <a:endParaRPr lang="en-US" sz="1050" b="1" dirty="0">
              <a:solidFill>
                <a:schemeClr val="bg1"/>
              </a:solidFill>
              <a:ea typeface="Segoe UI" pitchFamily="34" charset="0"/>
              <a:cs typeface="Segoe UI" pitchFamily="34" charset="0"/>
            </a:endParaRPr>
          </a:p>
        </p:txBody>
      </p:sp>
      <p:sp>
        <p:nvSpPr>
          <p:cNvPr id="99" name="Rectangle 54"/>
          <p:cNvSpPr/>
          <p:nvPr/>
        </p:nvSpPr>
        <p:spPr bwMode="auto">
          <a:xfrm>
            <a:off x="6170113" y="3038882"/>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应用管理</a:t>
            </a:r>
            <a:endParaRPr lang="en-US" sz="1050" b="1" dirty="0">
              <a:solidFill>
                <a:schemeClr val="bg1"/>
              </a:solidFill>
              <a:ea typeface="Segoe UI" pitchFamily="34" charset="0"/>
              <a:cs typeface="Segoe UI" pitchFamily="34" charset="0"/>
            </a:endParaRPr>
          </a:p>
        </p:txBody>
      </p:sp>
      <p:sp>
        <p:nvSpPr>
          <p:cNvPr id="100" name="Rectangle 54"/>
          <p:cNvSpPr/>
          <p:nvPr/>
        </p:nvSpPr>
        <p:spPr bwMode="auto">
          <a:xfrm>
            <a:off x="2826930" y="3439485"/>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监控预警</a:t>
            </a:r>
            <a:endParaRPr lang="en-US" sz="1050" b="1" dirty="0">
              <a:solidFill>
                <a:schemeClr val="bg1"/>
              </a:solidFill>
              <a:ea typeface="Segoe UI" pitchFamily="34" charset="0"/>
              <a:cs typeface="Segoe UI" pitchFamily="34" charset="0"/>
            </a:endParaRPr>
          </a:p>
        </p:txBody>
      </p:sp>
      <p:sp>
        <p:nvSpPr>
          <p:cNvPr id="101" name="Rectangle 54"/>
          <p:cNvSpPr/>
          <p:nvPr/>
        </p:nvSpPr>
        <p:spPr bwMode="auto">
          <a:xfrm>
            <a:off x="4499816" y="3439485"/>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关联分析</a:t>
            </a:r>
            <a:endParaRPr lang="en-US" sz="1050" b="1" dirty="0">
              <a:solidFill>
                <a:schemeClr val="bg1"/>
              </a:solidFill>
              <a:ea typeface="Segoe UI" pitchFamily="34" charset="0"/>
              <a:cs typeface="Segoe UI" pitchFamily="34" charset="0"/>
            </a:endParaRPr>
          </a:p>
        </p:txBody>
      </p:sp>
      <p:sp>
        <p:nvSpPr>
          <p:cNvPr id="102" name="Rectangle 54"/>
          <p:cNvSpPr/>
          <p:nvPr/>
        </p:nvSpPr>
        <p:spPr bwMode="auto">
          <a:xfrm>
            <a:off x="6172700" y="3439485"/>
            <a:ext cx="1439587" cy="268140"/>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en-US" altLang="zh-CN" sz="1050" b="1" dirty="0">
                <a:solidFill>
                  <a:schemeClr val="bg1"/>
                </a:solidFill>
                <a:ea typeface="Segoe UI" pitchFamily="34" charset="0"/>
                <a:cs typeface="Segoe UI" pitchFamily="34" charset="0"/>
              </a:rPr>
              <a:t>……</a:t>
            </a:r>
            <a:endParaRPr lang="en-US" sz="1050" b="1" dirty="0">
              <a:solidFill>
                <a:schemeClr val="bg1"/>
              </a:solidFill>
              <a:ea typeface="Segoe UI" pitchFamily="34" charset="0"/>
              <a:cs typeface="Segoe UI" pitchFamily="34" charset="0"/>
            </a:endParaRPr>
          </a:p>
        </p:txBody>
      </p:sp>
      <p:sp>
        <p:nvSpPr>
          <p:cNvPr id="103" name="Rectangle 55"/>
          <p:cNvSpPr/>
          <p:nvPr/>
        </p:nvSpPr>
        <p:spPr bwMode="auto">
          <a:xfrm>
            <a:off x="1190645" y="5202912"/>
            <a:ext cx="6817943" cy="390806"/>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ctr" anchorCtr="0" forceAA="0" compatLnSpc="1">
            <a:prstTxWarp prst="textNoShape">
              <a:avLst/>
            </a:prstTxWarp>
            <a:noAutofit/>
          </a:bodyPr>
          <a:lstStyle/>
          <a:p>
            <a:pPr algn="ctr" defTabSz="913818"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cs typeface="Segoe UI" pitchFamily="34" charset="0"/>
              </a:rPr>
              <a:t>云平台基础设施</a:t>
            </a:r>
            <a:endParaRPr lang="en-US" altLang="zh-CN" sz="1400" dirty="0">
              <a:solidFill>
                <a:schemeClr val="bg1"/>
              </a:solidFill>
              <a:latin typeface="微软雅黑" panose="020B0503020204020204" pitchFamily="34" charset="-122"/>
              <a:ea typeface="微软雅黑" panose="020B0503020204020204" pitchFamily="34" charset="-122"/>
              <a:cs typeface="Segoe UI" pitchFamily="34" charset="0"/>
            </a:endParaRPr>
          </a:p>
        </p:txBody>
      </p:sp>
      <p:sp>
        <p:nvSpPr>
          <p:cNvPr id="104" name="矩形 103"/>
          <p:cNvSpPr/>
          <p:nvPr/>
        </p:nvSpPr>
        <p:spPr>
          <a:xfrm>
            <a:off x="1149492" y="3882937"/>
            <a:ext cx="6846205" cy="1238947"/>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5" name="文本框 104"/>
          <p:cNvSpPr txBox="1"/>
          <p:nvPr/>
        </p:nvSpPr>
        <p:spPr>
          <a:xfrm>
            <a:off x="1124911" y="4110429"/>
            <a:ext cx="374612" cy="707886"/>
          </a:xfrm>
          <a:prstGeom prst="rect">
            <a:avLst/>
          </a:prstGeom>
          <a:noFill/>
        </p:spPr>
        <p:txBody>
          <a:bodyPr wrap="square" rtlCol="0">
            <a:spAutoFit/>
          </a:bodyPr>
          <a:lstStyle/>
          <a:p>
            <a:r>
              <a:rPr lang="zh-CN" altLang="en-US" sz="1000" b="1" dirty="0">
                <a:latin typeface="微软雅黑" panose="020B0503020204020204" pitchFamily="34" charset="-122"/>
                <a:ea typeface="微软雅黑" panose="020B0503020204020204" pitchFamily="34" charset="-122"/>
              </a:rPr>
              <a:t>数据资源</a:t>
            </a:r>
          </a:p>
        </p:txBody>
      </p:sp>
      <p:sp>
        <p:nvSpPr>
          <p:cNvPr id="106" name="流程图: 磁盘 105"/>
          <p:cNvSpPr/>
          <p:nvPr/>
        </p:nvSpPr>
        <p:spPr>
          <a:xfrm>
            <a:off x="1684615" y="4033204"/>
            <a:ext cx="764991" cy="405136"/>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tx2"/>
                </a:solidFill>
                <a:ea typeface="Segoe UI" pitchFamily="34" charset="0"/>
                <a:cs typeface="Segoe UI" pitchFamily="34" charset="0"/>
              </a:rPr>
              <a:t>目录库</a:t>
            </a:r>
          </a:p>
        </p:txBody>
      </p:sp>
      <p:sp>
        <p:nvSpPr>
          <p:cNvPr id="107" name="流程图: 磁盘 106"/>
          <p:cNvSpPr/>
          <p:nvPr/>
        </p:nvSpPr>
        <p:spPr>
          <a:xfrm>
            <a:off x="2712693" y="4041872"/>
            <a:ext cx="764991" cy="405136"/>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tx2"/>
                </a:solidFill>
                <a:ea typeface="Segoe UI" pitchFamily="34" charset="0"/>
                <a:cs typeface="Segoe UI" pitchFamily="34" charset="0"/>
              </a:rPr>
              <a:t>数据库</a:t>
            </a:r>
          </a:p>
        </p:txBody>
      </p:sp>
      <p:sp>
        <p:nvSpPr>
          <p:cNvPr id="108" name="流程图: 磁盘 107"/>
          <p:cNvSpPr/>
          <p:nvPr/>
        </p:nvSpPr>
        <p:spPr>
          <a:xfrm>
            <a:off x="3778947" y="4041872"/>
            <a:ext cx="764991" cy="405136"/>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tx2"/>
                </a:solidFill>
                <a:ea typeface="Segoe UI" pitchFamily="34" charset="0"/>
                <a:cs typeface="Segoe UI" pitchFamily="34" charset="0"/>
              </a:rPr>
              <a:t>主题库</a:t>
            </a:r>
          </a:p>
        </p:txBody>
      </p:sp>
      <p:sp>
        <p:nvSpPr>
          <p:cNvPr id="109" name="流程图: 磁盘 108"/>
          <p:cNvSpPr/>
          <p:nvPr/>
        </p:nvSpPr>
        <p:spPr>
          <a:xfrm>
            <a:off x="4987599" y="4033204"/>
            <a:ext cx="764991" cy="405136"/>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tx2"/>
                </a:solidFill>
                <a:ea typeface="Segoe UI" pitchFamily="34" charset="0"/>
                <a:cs typeface="Segoe UI" pitchFamily="34" charset="0"/>
              </a:rPr>
              <a:t>应用库</a:t>
            </a:r>
          </a:p>
        </p:txBody>
      </p:sp>
      <p:sp>
        <p:nvSpPr>
          <p:cNvPr id="110" name="流程图: 磁盘 109"/>
          <p:cNvSpPr/>
          <p:nvPr/>
        </p:nvSpPr>
        <p:spPr>
          <a:xfrm>
            <a:off x="6116587" y="4033204"/>
            <a:ext cx="764991" cy="405136"/>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en-US" altLang="zh-CN" sz="1050" b="1" dirty="0">
                <a:solidFill>
                  <a:schemeClr val="tx2"/>
                </a:solidFill>
                <a:ea typeface="Segoe UI" pitchFamily="34" charset="0"/>
                <a:cs typeface="Segoe UI" pitchFamily="34" charset="0"/>
              </a:rPr>
              <a:t>……</a:t>
            </a:r>
            <a:endParaRPr lang="zh-CN" altLang="en-US" sz="1050" b="1" dirty="0">
              <a:solidFill>
                <a:schemeClr val="tx2"/>
              </a:solidFill>
              <a:ea typeface="Segoe UI" pitchFamily="34" charset="0"/>
              <a:cs typeface="Segoe UI" pitchFamily="34" charset="0"/>
            </a:endParaRPr>
          </a:p>
        </p:txBody>
      </p:sp>
      <p:sp>
        <p:nvSpPr>
          <p:cNvPr id="111" name="Rectangle 55"/>
          <p:cNvSpPr/>
          <p:nvPr/>
        </p:nvSpPr>
        <p:spPr bwMode="auto">
          <a:xfrm>
            <a:off x="1545621" y="4694533"/>
            <a:ext cx="1740121" cy="298699"/>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tx2"/>
                </a:solidFill>
                <a:ea typeface="Segoe UI" pitchFamily="34" charset="0"/>
                <a:cs typeface="Segoe UI" pitchFamily="34" charset="0"/>
              </a:rPr>
              <a:t>各</a:t>
            </a:r>
            <a:r>
              <a:rPr lang="zh-CN" altLang="en-US" sz="1050" b="1" dirty="0" smtClean="0">
                <a:solidFill>
                  <a:schemeClr val="tx2"/>
                </a:solidFill>
                <a:ea typeface="Segoe UI" pitchFamily="34" charset="0"/>
                <a:cs typeface="Segoe UI" pitchFamily="34" charset="0"/>
              </a:rPr>
              <a:t>政府部门数据源</a:t>
            </a:r>
            <a:endParaRPr lang="en-US" altLang="zh-CN" sz="1050" b="1" dirty="0">
              <a:solidFill>
                <a:schemeClr val="tx2"/>
              </a:solidFill>
              <a:ea typeface="Segoe UI" pitchFamily="34" charset="0"/>
              <a:cs typeface="Segoe UI" pitchFamily="34" charset="0"/>
            </a:endParaRPr>
          </a:p>
        </p:txBody>
      </p:sp>
      <p:sp>
        <p:nvSpPr>
          <p:cNvPr id="112" name="Rectangle 55"/>
          <p:cNvSpPr/>
          <p:nvPr/>
        </p:nvSpPr>
        <p:spPr bwMode="auto">
          <a:xfrm>
            <a:off x="3499279" y="4694533"/>
            <a:ext cx="1900334" cy="298699"/>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smtClean="0">
                <a:solidFill>
                  <a:schemeClr val="tx2"/>
                </a:solidFill>
                <a:ea typeface="Segoe UI" pitchFamily="34" charset="0"/>
                <a:cs typeface="Segoe UI" pitchFamily="34" charset="0"/>
              </a:rPr>
              <a:t>各开放网站数据源</a:t>
            </a:r>
            <a:endParaRPr lang="en-US" altLang="zh-CN" sz="1050" b="1" dirty="0">
              <a:solidFill>
                <a:schemeClr val="tx2"/>
              </a:solidFill>
              <a:ea typeface="Segoe UI" pitchFamily="34" charset="0"/>
              <a:cs typeface="Segoe UI" pitchFamily="34" charset="0"/>
            </a:endParaRPr>
          </a:p>
        </p:txBody>
      </p:sp>
      <p:sp>
        <p:nvSpPr>
          <p:cNvPr id="113" name="Rectangle 55"/>
          <p:cNvSpPr/>
          <p:nvPr/>
        </p:nvSpPr>
        <p:spPr bwMode="auto">
          <a:xfrm>
            <a:off x="5613151" y="4694533"/>
            <a:ext cx="1740121" cy="298699"/>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smtClean="0">
                <a:solidFill>
                  <a:schemeClr val="tx2"/>
                </a:solidFill>
                <a:ea typeface="Segoe UI" pitchFamily="34" charset="0"/>
                <a:cs typeface="Segoe UI" pitchFamily="34" charset="0"/>
              </a:rPr>
              <a:t>互联网数据源</a:t>
            </a:r>
            <a:endParaRPr lang="en-US" altLang="zh-CN" sz="1050" b="1" dirty="0">
              <a:solidFill>
                <a:schemeClr val="tx2"/>
              </a:solidFill>
              <a:ea typeface="Segoe UI" pitchFamily="34" charset="0"/>
              <a:cs typeface="Segoe UI" pitchFamily="34" charset="0"/>
            </a:endParaRPr>
          </a:p>
        </p:txBody>
      </p:sp>
      <p:sp>
        <p:nvSpPr>
          <p:cNvPr id="114" name="圆角矩形 113"/>
          <p:cNvSpPr/>
          <p:nvPr/>
        </p:nvSpPr>
        <p:spPr>
          <a:xfrm>
            <a:off x="1670835" y="3549932"/>
            <a:ext cx="840327" cy="1129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a:t>
            </a:r>
            <a:endParaRPr lang="zh-CN" altLang="en-US" sz="700" dirty="0">
              <a:solidFill>
                <a:schemeClr val="tx1"/>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2921030" y="1044992"/>
            <a:ext cx="966610" cy="1335000"/>
            <a:chOff x="8875195" y="702793"/>
            <a:chExt cx="1138676" cy="1581864"/>
          </a:xfrm>
        </p:grpSpPr>
        <p:sp>
          <p:nvSpPr>
            <p:cNvPr id="116" name="Rectangle 55"/>
            <p:cNvSpPr/>
            <p:nvPr/>
          </p:nvSpPr>
          <p:spPr bwMode="auto">
            <a:xfrm>
              <a:off x="8875195" y="702793"/>
              <a:ext cx="1138676" cy="1581864"/>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数据集服务</a:t>
              </a:r>
              <a:endParaRPr lang="en-US" altLang="zh-CN" sz="1050" b="1" dirty="0">
                <a:solidFill>
                  <a:schemeClr val="bg1"/>
                </a:solidFill>
                <a:ea typeface="Segoe UI" pitchFamily="34" charset="0"/>
                <a:cs typeface="Segoe UI" pitchFamily="34" charset="0"/>
              </a:endParaRPr>
            </a:p>
          </p:txBody>
        </p:sp>
        <p:sp>
          <p:nvSpPr>
            <p:cNvPr id="117" name="圆角矩形 116"/>
            <p:cNvSpPr/>
            <p:nvPr/>
          </p:nvSpPr>
          <p:spPr>
            <a:xfrm>
              <a:off x="8953436" y="1986211"/>
              <a:ext cx="989913"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118" name="圆角矩形 117"/>
            <p:cNvSpPr/>
            <p:nvPr/>
          </p:nvSpPr>
          <p:spPr>
            <a:xfrm>
              <a:off x="8953436" y="1082929"/>
              <a:ext cx="960107"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数据下载</a:t>
              </a:r>
            </a:p>
          </p:txBody>
        </p:sp>
        <p:sp>
          <p:nvSpPr>
            <p:cNvPr id="119" name="圆角矩形 118"/>
            <p:cNvSpPr/>
            <p:nvPr/>
          </p:nvSpPr>
          <p:spPr>
            <a:xfrm>
              <a:off x="8953436" y="1327364"/>
              <a:ext cx="960107"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数据展示</a:t>
              </a:r>
            </a:p>
          </p:txBody>
        </p:sp>
        <p:sp>
          <p:nvSpPr>
            <p:cNvPr id="120" name="圆角矩形 119"/>
            <p:cNvSpPr/>
            <p:nvPr/>
          </p:nvSpPr>
          <p:spPr>
            <a:xfrm>
              <a:off x="8953436" y="1571798"/>
              <a:ext cx="960107" cy="1844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微软雅黑" panose="020B0503020204020204" pitchFamily="34" charset="-122"/>
                  <a:ea typeface="微软雅黑" panose="020B0503020204020204" pitchFamily="34" charset="-122"/>
                </a:rPr>
                <a:t>数据分析</a:t>
              </a:r>
            </a:p>
          </p:txBody>
        </p:sp>
        <p:sp>
          <p:nvSpPr>
            <p:cNvPr id="121" name="圆角矩形 120"/>
            <p:cNvSpPr/>
            <p:nvPr/>
          </p:nvSpPr>
          <p:spPr>
            <a:xfrm>
              <a:off x="8972269" y="1792721"/>
              <a:ext cx="922440" cy="13255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微软雅黑" panose="020B0503020204020204" pitchFamily="34" charset="-122"/>
                  <a:ea typeface="微软雅黑" panose="020B0503020204020204" pitchFamily="34" charset="-122"/>
                </a:rPr>
                <a:t>数据服务加工</a:t>
              </a:r>
              <a:endParaRPr lang="zh-CN" altLang="en-US" sz="700" dirty="0">
                <a:solidFill>
                  <a:schemeClr val="tx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4127495" y="1054224"/>
            <a:ext cx="1243732" cy="1322252"/>
            <a:chOff x="4780103" y="684357"/>
            <a:chExt cx="1465128" cy="1566759"/>
          </a:xfrm>
        </p:grpSpPr>
        <p:sp>
          <p:nvSpPr>
            <p:cNvPr id="123" name="Rectangle 54"/>
            <p:cNvSpPr/>
            <p:nvPr/>
          </p:nvSpPr>
          <p:spPr bwMode="auto">
            <a:xfrm>
              <a:off x="4780103" y="684357"/>
              <a:ext cx="1465128" cy="1566759"/>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3" tIns="45707" rIns="45707" bIns="91413" numCol="1" spcCol="0" rtlCol="0" fromWordArt="0" anchor="t" anchorCtr="0" forceAA="0" compatLnSpc="1">
              <a:prstTxWarp prst="textNoShape">
                <a:avLst/>
              </a:prstTxWarp>
              <a:noAutofit/>
            </a:bodyPr>
            <a:lstStyle/>
            <a:p>
              <a:pPr algn="ctr" defTabSz="913818" fontAlgn="base">
                <a:spcBef>
                  <a:spcPct val="0"/>
                </a:spcBef>
                <a:spcAft>
                  <a:spcPct val="0"/>
                </a:spcAft>
              </a:pPr>
              <a:r>
                <a:rPr lang="zh-CN" altLang="en-US" sz="1050" b="1" dirty="0">
                  <a:solidFill>
                    <a:schemeClr val="bg1"/>
                  </a:solidFill>
                  <a:ea typeface="Segoe UI" pitchFamily="34" charset="0"/>
                  <a:cs typeface="Segoe UI" pitchFamily="34" charset="0"/>
                </a:rPr>
                <a:t>数据接口</a:t>
              </a:r>
              <a:r>
                <a:rPr lang="en-US" altLang="zh-CN" sz="1050" b="1" dirty="0" smtClean="0">
                  <a:solidFill>
                    <a:schemeClr val="bg1"/>
                  </a:solidFill>
                  <a:ea typeface="Segoe UI" pitchFamily="34" charset="0"/>
                  <a:cs typeface="Segoe UI" pitchFamily="34" charset="0"/>
                </a:rPr>
                <a:t>API</a:t>
              </a:r>
              <a:r>
                <a:rPr lang="zh-CN" altLang="en-US" sz="1050" b="1" dirty="0" smtClean="0">
                  <a:solidFill>
                    <a:schemeClr val="bg1"/>
                  </a:solidFill>
                  <a:ea typeface="Segoe UI" pitchFamily="34" charset="0"/>
                  <a:cs typeface="Segoe UI" pitchFamily="34" charset="0"/>
                </a:rPr>
                <a:t>服务</a:t>
              </a:r>
              <a:endParaRPr lang="en-US" sz="1050" b="1" dirty="0">
                <a:solidFill>
                  <a:schemeClr val="bg1"/>
                </a:solidFill>
                <a:ea typeface="Segoe UI" pitchFamily="34" charset="0"/>
                <a:cs typeface="Segoe UI" pitchFamily="34" charset="0"/>
              </a:endParaRPr>
            </a:p>
          </p:txBody>
        </p:sp>
        <p:sp>
          <p:nvSpPr>
            <p:cNvPr id="124" name="圆角矩形 123"/>
            <p:cNvSpPr/>
            <p:nvPr/>
          </p:nvSpPr>
          <p:spPr>
            <a:xfrm>
              <a:off x="4969238" y="1083491"/>
              <a:ext cx="1178918" cy="1923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REST</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125" name="圆角矩形 124"/>
            <p:cNvSpPr/>
            <p:nvPr/>
          </p:nvSpPr>
          <p:spPr>
            <a:xfrm>
              <a:off x="4969238" y="1327925"/>
              <a:ext cx="1178918" cy="1923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SOAP</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126" name="圆角矩形 125"/>
            <p:cNvSpPr/>
            <p:nvPr/>
          </p:nvSpPr>
          <p:spPr>
            <a:xfrm>
              <a:off x="4969238" y="1572360"/>
              <a:ext cx="1178918" cy="1923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RPC</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127" name="圆角矩形 126"/>
            <p:cNvSpPr/>
            <p:nvPr/>
          </p:nvSpPr>
          <p:spPr>
            <a:xfrm>
              <a:off x="4975207" y="1825682"/>
              <a:ext cx="1172949" cy="2533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微软雅黑" panose="020B0503020204020204" pitchFamily="34" charset="-122"/>
                  <a:ea typeface="微软雅黑" panose="020B0503020204020204" pitchFamily="34" charset="-122"/>
                </a:rPr>
                <a:t>……</a:t>
              </a:r>
              <a:endParaRPr lang="zh-CN" altLang="en-US" sz="700" dirty="0">
                <a:solidFill>
                  <a:schemeClr val="tx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82131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云管平台</a:t>
            </a:r>
            <a:r>
              <a:rPr lang="en-US" altLang="zh-CN" dirty="0" smtClean="0"/>
              <a:t>——</a:t>
            </a:r>
            <a:r>
              <a:rPr lang="zh-CN" altLang="en-US" dirty="0" smtClean="0"/>
              <a:t>为什么使用云管平台</a:t>
            </a:r>
            <a:endParaRPr lang="zh-CN" altLang="en-US" dirty="0"/>
          </a:p>
        </p:txBody>
      </p:sp>
      <p:sp>
        <p:nvSpPr>
          <p:cNvPr id="4" name="TextBox 6"/>
          <p:cNvSpPr txBox="1"/>
          <p:nvPr/>
        </p:nvSpPr>
        <p:spPr>
          <a:xfrm>
            <a:off x="713394" y="4738268"/>
            <a:ext cx="7554516" cy="899153"/>
          </a:xfrm>
          <a:prstGeom prst="rect">
            <a:avLst/>
          </a:prstGeom>
          <a:noFill/>
          <a:effectLst>
            <a:outerShdw blurRad="76200" dir="13500000" sy="23000" kx="1200000" algn="br" rotWithShape="0">
              <a:prstClr val="black">
                <a:alpha val="20000"/>
              </a:prstClr>
            </a:outerShdw>
          </a:effectLst>
        </p:spPr>
        <p:txBody>
          <a:bodyPr wrap="square" lIns="86166" tIns="43083" rIns="86166" bIns="43083">
            <a:spAutoFit/>
          </a:bodyPr>
          <a:lstStyle>
            <a:defPPr>
              <a:defRPr lang="zh-CN"/>
            </a:defPPr>
            <a:lvl1pPr marL="285750" indent="-285750" defTabSz="755761">
              <a:lnSpc>
                <a:spcPct val="90000"/>
              </a:lnSpc>
              <a:spcBef>
                <a:spcPts val="1333"/>
              </a:spcBef>
              <a:spcAft>
                <a:spcPts val="600"/>
              </a:spcAft>
              <a:buClr>
                <a:schemeClr val="accent1"/>
              </a:buClr>
              <a:buFont typeface="Wingdings" panose="05000000000000000000" pitchFamily="2" charset="2"/>
              <a:buChar char="l"/>
              <a:defRPr kern="0">
                <a:solidFill>
                  <a:schemeClr val="tx1">
                    <a:lumMod val="95000"/>
                    <a:lumOff val="5000"/>
                  </a:schemeClr>
                </a:solidFill>
                <a:latin typeface="微软雅黑" pitchFamily="34" charset="-122"/>
                <a:ea typeface="微软雅黑" pitchFamily="34" charset="-122"/>
              </a:defRPr>
            </a:lvl1pPr>
            <a:lvl2pPr marL="914377" indent="-304792" defTabSz="1219170">
              <a:lnSpc>
                <a:spcPct val="90000"/>
              </a:lnSpc>
              <a:spcBef>
                <a:spcPts val="667"/>
              </a:spcBef>
              <a:buFont typeface="Arial" panose="020B0604020202020204" pitchFamily="34" charset="0"/>
              <a:buChar char="•"/>
              <a:defRPr sz="3200"/>
            </a:lvl2pPr>
            <a:lvl3pPr marL="1523962" indent="-304792" defTabSz="1219170">
              <a:lnSpc>
                <a:spcPct val="90000"/>
              </a:lnSpc>
              <a:spcBef>
                <a:spcPts val="667"/>
              </a:spcBef>
              <a:buFont typeface="Arial" panose="020B0604020202020204" pitchFamily="34" charset="0"/>
              <a:buChar char="•"/>
              <a:defRPr sz="2667"/>
            </a:lvl3pPr>
            <a:lvl4pPr marL="2133547" indent="-304792" defTabSz="1219170">
              <a:lnSpc>
                <a:spcPct val="90000"/>
              </a:lnSpc>
              <a:spcBef>
                <a:spcPts val="667"/>
              </a:spcBef>
              <a:buFont typeface="Arial" panose="020B0604020202020204" pitchFamily="34" charset="0"/>
              <a:buChar char="•"/>
              <a:defRPr sz="2400"/>
            </a:lvl4pPr>
            <a:lvl5pPr marL="2743131" indent="-304792" defTabSz="1219170">
              <a:lnSpc>
                <a:spcPct val="90000"/>
              </a:lnSpc>
              <a:spcBef>
                <a:spcPts val="667"/>
              </a:spcBef>
              <a:buFont typeface="Arial" panose="020B0604020202020204" pitchFamily="34" charset="0"/>
              <a:buChar char="•"/>
              <a:defRPr sz="2400"/>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fontAlgn="auto">
              <a:defRPr/>
            </a:pPr>
            <a:r>
              <a:rPr lang="zh-CN" altLang="en-US" sz="2052" dirty="0">
                <a:solidFill>
                  <a:schemeClr val="tx1"/>
                </a:solidFill>
              </a:rPr>
              <a:t>云管理平台促使</a:t>
            </a:r>
            <a:r>
              <a:rPr lang="en-US" altLang="zh-CN" sz="2052" dirty="0">
                <a:solidFill>
                  <a:schemeClr val="tx1"/>
                </a:solidFill>
              </a:rPr>
              <a:t>IT</a:t>
            </a:r>
            <a:r>
              <a:rPr lang="zh-CN" altLang="en-US" sz="2052" dirty="0">
                <a:solidFill>
                  <a:schemeClr val="tx1"/>
                </a:solidFill>
              </a:rPr>
              <a:t>成为服务，促成企业生产资料的整合</a:t>
            </a:r>
            <a:endParaRPr lang="en-US" altLang="zh-CN" sz="2052" dirty="0">
              <a:solidFill>
                <a:schemeClr val="tx1"/>
              </a:solidFill>
            </a:endParaRPr>
          </a:p>
          <a:p>
            <a:pPr fontAlgn="auto">
              <a:defRPr/>
            </a:pPr>
            <a:r>
              <a:rPr lang="zh-CN" altLang="en-US" sz="2052" dirty="0">
                <a:solidFill>
                  <a:schemeClr val="tx1"/>
                </a:solidFill>
              </a:rPr>
              <a:t>云管理平台是云环境的管理控制中枢，是信息化的</a:t>
            </a:r>
            <a:r>
              <a:rPr lang="en-US" altLang="zh-CN" sz="2052" dirty="0">
                <a:solidFill>
                  <a:schemeClr val="tx1"/>
                </a:solidFill>
              </a:rPr>
              <a:t>ERP</a:t>
            </a:r>
            <a:r>
              <a:rPr lang="zh-CN" altLang="en-US" sz="2052" dirty="0">
                <a:solidFill>
                  <a:schemeClr val="tx1"/>
                </a:solidFill>
              </a:rPr>
              <a:t>平台</a:t>
            </a:r>
          </a:p>
        </p:txBody>
      </p:sp>
      <p:grpSp>
        <p:nvGrpSpPr>
          <p:cNvPr id="5" name="组合 4"/>
          <p:cNvGrpSpPr/>
          <p:nvPr/>
        </p:nvGrpSpPr>
        <p:grpSpPr>
          <a:xfrm>
            <a:off x="-25487" y="715382"/>
            <a:ext cx="9359458" cy="3882826"/>
            <a:chOff x="539553" y="627460"/>
            <a:chExt cx="8209162" cy="3405619"/>
          </a:xfrm>
        </p:grpSpPr>
        <p:pic>
          <p:nvPicPr>
            <p:cNvPr id="6" name="Picture 2" descr="C:\Users\Mr.L\Desktop\无标题.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3" y="627460"/>
              <a:ext cx="8209162" cy="340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bwMode="auto">
            <a:xfrm>
              <a:off x="1025311" y="3132919"/>
              <a:ext cx="3188668" cy="654629"/>
            </a:xfrm>
            <a:prstGeom prst="rect">
              <a:avLst/>
            </a:prstGeom>
          </p:spPr>
          <p:txBody>
            <a:bodyPr wrap="square">
              <a:spAutoFit/>
            </a:bodyPr>
            <a:lstStyle/>
            <a:p>
              <a:pPr marL="195470" indent="-195470">
                <a:lnSpc>
                  <a:spcPts val="1710"/>
                </a:lnSpc>
                <a:buFont typeface="Wingdings" pitchFamily="2" charset="2"/>
                <a:buChar char="l"/>
                <a:defRPr/>
              </a:pPr>
              <a:r>
                <a:rPr lang="zh-CN" altLang="en-US" sz="1140" b="1" dirty="0">
                  <a:solidFill>
                    <a:srgbClr val="000000"/>
                  </a:solidFill>
                  <a:latin typeface="+mj-ea"/>
                  <a:ea typeface="+mj-ea"/>
                  <a:cs typeface="微软雅黑" pitchFamily="18" charset="0"/>
                </a:rPr>
                <a:t>控制中心，控制一切活动能力</a:t>
              </a:r>
            </a:p>
            <a:p>
              <a:pPr marL="195470" indent="-195470">
                <a:lnSpc>
                  <a:spcPts val="1710"/>
                </a:lnSpc>
                <a:buFont typeface="Wingdings" pitchFamily="2" charset="2"/>
                <a:buChar char="l"/>
                <a:defRPr/>
              </a:pPr>
              <a:r>
                <a:rPr lang="zh-CN" altLang="en-US" sz="1140" b="1" dirty="0">
                  <a:solidFill>
                    <a:srgbClr val="000000"/>
                  </a:solidFill>
                  <a:latin typeface="+mj-ea"/>
                  <a:ea typeface="+mj-ea"/>
                  <a:cs typeface="微软雅黑" pitchFamily="18" charset="0"/>
                </a:rPr>
                <a:t>知觉中心，感受自身及看到，听到的一切感觉</a:t>
              </a:r>
            </a:p>
            <a:p>
              <a:pPr marL="195470" indent="-195470">
                <a:lnSpc>
                  <a:spcPts val="1710"/>
                </a:lnSpc>
                <a:buFont typeface="Wingdings" pitchFamily="2" charset="2"/>
                <a:buChar char="l"/>
                <a:defRPr/>
              </a:pPr>
              <a:r>
                <a:rPr lang="zh-CN" altLang="en-US" sz="1140" b="1" dirty="0">
                  <a:solidFill>
                    <a:srgbClr val="000000"/>
                  </a:solidFill>
                  <a:latin typeface="+mj-ea"/>
                  <a:ea typeface="+mj-ea"/>
                  <a:cs typeface="微软雅黑" pitchFamily="18" charset="0"/>
                </a:rPr>
                <a:t>逻辑思维中心、理智中心、判断中心、反应中心</a:t>
              </a:r>
              <a:endParaRPr lang="en-US" altLang="zh-CN" sz="1140" b="1" dirty="0">
                <a:solidFill>
                  <a:srgbClr val="000000"/>
                </a:solidFill>
                <a:latin typeface="+mj-ea"/>
                <a:ea typeface="+mj-ea"/>
                <a:cs typeface="微软雅黑" pitchFamily="18" charset="0"/>
              </a:endParaRPr>
            </a:p>
          </p:txBody>
        </p:sp>
        <p:sp>
          <p:nvSpPr>
            <p:cNvPr id="8" name="TextBox 1"/>
            <p:cNvSpPr txBox="1">
              <a:spLocks noChangeArrowheads="1"/>
            </p:cNvSpPr>
            <p:nvPr/>
          </p:nvSpPr>
          <p:spPr bwMode="auto">
            <a:xfrm>
              <a:off x="1303368" y="1431305"/>
              <a:ext cx="255891"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b="1" dirty="0" err="1">
                  <a:solidFill>
                    <a:schemeClr val="bg1"/>
                  </a:solidFill>
                  <a:latin typeface="微软雅黑" pitchFamily="34" charset="-122"/>
                </a:rPr>
                <a:t>肌肉</a:t>
              </a:r>
              <a:endParaRPr lang="en-US" altLang="zh-CN" sz="1140" b="1" dirty="0">
                <a:solidFill>
                  <a:schemeClr val="bg1"/>
                </a:solidFill>
                <a:latin typeface="微软雅黑" pitchFamily="34" charset="-122"/>
              </a:endParaRPr>
            </a:p>
          </p:txBody>
        </p:sp>
        <p:sp>
          <p:nvSpPr>
            <p:cNvPr id="9" name="TextBox 1"/>
            <p:cNvSpPr txBox="1">
              <a:spLocks noChangeArrowheads="1"/>
            </p:cNvSpPr>
            <p:nvPr/>
          </p:nvSpPr>
          <p:spPr bwMode="auto">
            <a:xfrm>
              <a:off x="2051720" y="1413736"/>
              <a:ext cx="255891"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dirty="0" err="1">
                  <a:solidFill>
                    <a:srgbClr val="FFFFFF"/>
                  </a:solidFill>
                  <a:latin typeface="微软雅黑" pitchFamily="34" charset="-122"/>
                </a:rPr>
                <a:t>骨骼</a:t>
              </a:r>
              <a:endParaRPr lang="en-US" altLang="zh-CN" sz="1140" dirty="0">
                <a:solidFill>
                  <a:srgbClr val="FFFFFF"/>
                </a:solidFill>
                <a:latin typeface="微软雅黑" pitchFamily="34" charset="-122"/>
              </a:endParaRPr>
            </a:p>
          </p:txBody>
        </p:sp>
        <p:sp>
          <p:nvSpPr>
            <p:cNvPr id="10" name="TextBox 1"/>
            <p:cNvSpPr txBox="1">
              <a:spLocks noChangeArrowheads="1"/>
            </p:cNvSpPr>
            <p:nvPr/>
          </p:nvSpPr>
          <p:spPr bwMode="auto">
            <a:xfrm>
              <a:off x="2745528" y="1413736"/>
              <a:ext cx="383836"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dirty="0" err="1">
                  <a:solidFill>
                    <a:srgbClr val="FFFFFF"/>
                  </a:solidFill>
                  <a:latin typeface="微软雅黑" pitchFamily="34" charset="-122"/>
                </a:rPr>
                <a:t>心血管</a:t>
              </a:r>
              <a:endParaRPr lang="en-US" altLang="zh-CN" sz="1140" dirty="0">
                <a:solidFill>
                  <a:srgbClr val="FFFFFF"/>
                </a:solidFill>
                <a:latin typeface="微软雅黑" pitchFamily="34" charset="-122"/>
              </a:endParaRPr>
            </a:p>
          </p:txBody>
        </p:sp>
        <p:sp>
          <p:nvSpPr>
            <p:cNvPr id="11" name="TextBox 1"/>
            <p:cNvSpPr txBox="1">
              <a:spLocks noChangeArrowheads="1"/>
            </p:cNvSpPr>
            <p:nvPr/>
          </p:nvSpPr>
          <p:spPr bwMode="auto">
            <a:xfrm>
              <a:off x="3620382" y="1414695"/>
              <a:ext cx="255891"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dirty="0" err="1">
                  <a:solidFill>
                    <a:srgbClr val="FFFFFF"/>
                  </a:solidFill>
                  <a:latin typeface="微软雅黑" pitchFamily="34" charset="-122"/>
                </a:rPr>
                <a:t>神经</a:t>
              </a:r>
              <a:endParaRPr lang="en-US" altLang="zh-CN" sz="1140" dirty="0">
                <a:solidFill>
                  <a:srgbClr val="FFFFFF"/>
                </a:solidFill>
                <a:latin typeface="微软雅黑" pitchFamily="34" charset="-122"/>
              </a:endParaRPr>
            </a:p>
          </p:txBody>
        </p:sp>
        <p:sp>
          <p:nvSpPr>
            <p:cNvPr id="12" name="TextBox 1"/>
            <p:cNvSpPr txBox="1">
              <a:spLocks noChangeArrowheads="1"/>
            </p:cNvSpPr>
            <p:nvPr/>
          </p:nvSpPr>
          <p:spPr bwMode="auto">
            <a:xfrm>
              <a:off x="1405959" y="1647902"/>
              <a:ext cx="255891"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dirty="0" err="1">
                  <a:solidFill>
                    <a:srgbClr val="FFFFFF"/>
                  </a:solidFill>
                  <a:latin typeface="微软雅黑" pitchFamily="34" charset="-122"/>
                </a:rPr>
                <a:t>呼吸</a:t>
              </a:r>
              <a:endParaRPr lang="en-US" altLang="zh-CN" sz="1140" dirty="0">
                <a:solidFill>
                  <a:srgbClr val="FFFFFF"/>
                </a:solidFill>
                <a:latin typeface="微软雅黑" pitchFamily="34" charset="-122"/>
              </a:endParaRPr>
            </a:p>
          </p:txBody>
        </p:sp>
        <p:sp>
          <p:nvSpPr>
            <p:cNvPr id="13" name="TextBox 1"/>
            <p:cNvSpPr txBox="1">
              <a:spLocks noChangeArrowheads="1"/>
            </p:cNvSpPr>
            <p:nvPr/>
          </p:nvSpPr>
          <p:spPr bwMode="auto">
            <a:xfrm>
              <a:off x="2385949" y="1605373"/>
              <a:ext cx="255891"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dirty="0" err="1">
                  <a:solidFill>
                    <a:srgbClr val="FFFFFF"/>
                  </a:solidFill>
                  <a:latin typeface="微软雅黑" pitchFamily="34" charset="-122"/>
                </a:rPr>
                <a:t>心率</a:t>
              </a:r>
              <a:endParaRPr lang="en-US" altLang="zh-CN" sz="1140" dirty="0">
                <a:solidFill>
                  <a:srgbClr val="FFFFFF"/>
                </a:solidFill>
                <a:latin typeface="微软雅黑" pitchFamily="34" charset="-122"/>
              </a:endParaRPr>
            </a:p>
          </p:txBody>
        </p:sp>
        <p:sp>
          <p:nvSpPr>
            <p:cNvPr id="14" name="TextBox 1"/>
            <p:cNvSpPr txBox="1">
              <a:spLocks noChangeArrowheads="1"/>
            </p:cNvSpPr>
            <p:nvPr/>
          </p:nvSpPr>
          <p:spPr bwMode="auto">
            <a:xfrm>
              <a:off x="3312605" y="1616078"/>
              <a:ext cx="255891" cy="23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710"/>
                </a:lnSpc>
              </a:pPr>
              <a:r>
                <a:rPr lang="en-US" altLang="zh-CN" sz="1140" dirty="0" err="1">
                  <a:solidFill>
                    <a:srgbClr val="FFFFFF"/>
                  </a:solidFill>
                  <a:latin typeface="微软雅黑" pitchFamily="34" charset="-122"/>
                </a:rPr>
                <a:t>体温</a:t>
              </a:r>
              <a:endParaRPr lang="en-US" altLang="zh-CN" sz="1140" dirty="0">
                <a:solidFill>
                  <a:srgbClr val="FFFFFF"/>
                </a:solidFill>
                <a:latin typeface="微软雅黑" pitchFamily="34" charset="-122"/>
              </a:endParaRPr>
            </a:p>
          </p:txBody>
        </p:sp>
        <p:sp>
          <p:nvSpPr>
            <p:cNvPr id="15" name="TextBox 1"/>
            <p:cNvSpPr txBox="1"/>
            <p:nvPr/>
          </p:nvSpPr>
          <p:spPr bwMode="auto">
            <a:xfrm>
              <a:off x="5360989" y="1495425"/>
              <a:ext cx="1743429" cy="164220"/>
            </a:xfrm>
            <a:prstGeom prst="rect">
              <a:avLst/>
            </a:prstGeom>
            <a:noFill/>
          </p:spPr>
          <p:txBody>
            <a:bodyPr wrap="none" lIns="0" tIns="0" rIns="0">
              <a:spAutoFit/>
            </a:bodyPr>
            <a:lstStyle/>
            <a:p>
              <a:pPr>
                <a:lnSpc>
                  <a:spcPts val="1140"/>
                </a:lnSpc>
                <a:defRPr/>
              </a:pPr>
              <a:r>
                <a:rPr lang="zh-CN" altLang="en-US" sz="1026" dirty="0">
                  <a:solidFill>
                    <a:schemeClr val="bg1"/>
                  </a:solidFill>
                  <a:latin typeface="+mj-ea"/>
                  <a:ea typeface="+mj-ea"/>
                  <a:cs typeface="Times New Roman" pitchFamily="18" charset="0"/>
                </a:rPr>
                <a:t>资源调度</a:t>
              </a:r>
              <a:r>
                <a:rPr lang="en-US" altLang="zh-CN" sz="1026" dirty="0">
                  <a:solidFill>
                    <a:schemeClr val="bg1"/>
                  </a:solidFill>
                  <a:latin typeface="+mj-ea"/>
                  <a:ea typeface="+mj-ea"/>
                  <a:cs typeface="Times New Roman" pitchFamily="18" charset="0"/>
                </a:rPr>
                <a:t> </a:t>
              </a:r>
              <a:r>
                <a:rPr lang="en-US" altLang="zh-CN" sz="1026" dirty="0">
                  <a:solidFill>
                    <a:schemeClr val="bg1"/>
                  </a:solidFill>
                  <a:latin typeface="+mj-ea"/>
                  <a:ea typeface="+mj-ea"/>
                  <a:cs typeface="微软雅黑" pitchFamily="18" charset="0"/>
                </a:rPr>
                <a:t>–</a:t>
              </a:r>
              <a:r>
                <a:rPr lang="en-US" altLang="zh-CN" sz="1026" dirty="0">
                  <a:solidFill>
                    <a:schemeClr val="bg1"/>
                  </a:solidFill>
                  <a:latin typeface="+mj-ea"/>
                  <a:ea typeface="+mj-ea"/>
                  <a:cs typeface="Times New Roman" pitchFamily="18" charset="0"/>
                </a:rPr>
                <a:t> </a:t>
              </a:r>
              <a:r>
                <a:rPr lang="zh-CN" altLang="en-US" sz="1026" dirty="0">
                  <a:solidFill>
                    <a:schemeClr val="bg1"/>
                  </a:solidFill>
                  <a:latin typeface="+mj-ea"/>
                  <a:ea typeface="+mj-ea"/>
                  <a:cs typeface="Times New Roman" pitchFamily="18" charset="0"/>
                </a:rPr>
                <a:t>根据资源状态，策略等</a:t>
              </a:r>
              <a:endParaRPr lang="en-US" altLang="zh-CN" sz="1026" dirty="0">
                <a:solidFill>
                  <a:schemeClr val="bg1"/>
                </a:solidFill>
                <a:latin typeface="+mj-ea"/>
                <a:ea typeface="+mj-ea"/>
                <a:cs typeface="微软雅黑" pitchFamily="18" charset="0"/>
              </a:endParaRPr>
            </a:p>
          </p:txBody>
        </p:sp>
        <p:sp>
          <p:nvSpPr>
            <p:cNvPr id="16" name="TextBox 1"/>
            <p:cNvSpPr txBox="1">
              <a:spLocks noChangeArrowheads="1"/>
            </p:cNvSpPr>
            <p:nvPr/>
          </p:nvSpPr>
          <p:spPr bwMode="auto">
            <a:xfrm>
              <a:off x="5314768" y="1185308"/>
              <a:ext cx="1941674" cy="24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tabLst>
                  <a:tab pos="4775200" algn="l"/>
                  <a:tab pos="8178800" algn="l"/>
                </a:tabLst>
                <a:defRPr>
                  <a:solidFill>
                    <a:schemeClr val="tx1"/>
                  </a:solidFill>
                  <a:latin typeface="Verdana" pitchFamily="34" charset="0"/>
                  <a:ea typeface="微软雅黑" pitchFamily="34" charset="-122"/>
                </a:defRPr>
              </a:lvl1pPr>
              <a:lvl2pPr marL="742950" indent="-285750">
                <a:tabLst>
                  <a:tab pos="4775200" algn="l"/>
                  <a:tab pos="8178800" algn="l"/>
                </a:tabLst>
                <a:defRPr>
                  <a:solidFill>
                    <a:schemeClr val="tx1"/>
                  </a:solidFill>
                  <a:latin typeface="Verdana" pitchFamily="34" charset="0"/>
                  <a:ea typeface="微软雅黑" pitchFamily="34" charset="-122"/>
                </a:defRPr>
              </a:lvl2pPr>
              <a:lvl3pPr marL="1143000" indent="-228600">
                <a:tabLst>
                  <a:tab pos="4775200" algn="l"/>
                  <a:tab pos="8178800" algn="l"/>
                </a:tabLst>
                <a:defRPr>
                  <a:solidFill>
                    <a:schemeClr val="tx1"/>
                  </a:solidFill>
                  <a:latin typeface="Verdana" pitchFamily="34" charset="0"/>
                  <a:ea typeface="微软雅黑" pitchFamily="34" charset="-122"/>
                </a:defRPr>
              </a:lvl3pPr>
              <a:lvl4pPr marL="1600200" indent="-228600">
                <a:tabLst>
                  <a:tab pos="4775200" algn="l"/>
                  <a:tab pos="8178800" algn="l"/>
                </a:tabLst>
                <a:defRPr>
                  <a:solidFill>
                    <a:schemeClr val="tx1"/>
                  </a:solidFill>
                  <a:latin typeface="Verdana" pitchFamily="34" charset="0"/>
                  <a:ea typeface="微软雅黑" pitchFamily="34" charset="-122"/>
                </a:defRPr>
              </a:lvl4pPr>
              <a:lvl5pPr marL="2057400" indent="-228600">
                <a:tabLst>
                  <a:tab pos="4775200" algn="l"/>
                  <a:tab pos="8178800" algn="l"/>
                </a:tabLst>
                <a:defRPr>
                  <a:solidFill>
                    <a:schemeClr val="tx1"/>
                  </a:solidFill>
                  <a:latin typeface="Verdana" pitchFamily="34" charset="0"/>
                  <a:ea typeface="微软雅黑" pitchFamily="34" charset="-122"/>
                </a:defRPr>
              </a:lvl5pPr>
              <a:lvl6pPr marL="2514600" indent="-228600" fontAlgn="base">
                <a:spcBef>
                  <a:spcPct val="0"/>
                </a:spcBef>
                <a:spcAft>
                  <a:spcPct val="0"/>
                </a:spcAft>
                <a:tabLst>
                  <a:tab pos="4775200" algn="l"/>
                  <a:tab pos="8178800" algn="l"/>
                </a:tabLst>
                <a:defRPr>
                  <a:solidFill>
                    <a:schemeClr val="tx1"/>
                  </a:solidFill>
                  <a:latin typeface="Verdana" pitchFamily="34" charset="0"/>
                  <a:ea typeface="微软雅黑" pitchFamily="34" charset="-122"/>
                </a:defRPr>
              </a:lvl6pPr>
              <a:lvl7pPr marL="2971800" indent="-228600" fontAlgn="base">
                <a:spcBef>
                  <a:spcPct val="0"/>
                </a:spcBef>
                <a:spcAft>
                  <a:spcPct val="0"/>
                </a:spcAft>
                <a:tabLst>
                  <a:tab pos="4775200" algn="l"/>
                  <a:tab pos="8178800" algn="l"/>
                </a:tabLst>
                <a:defRPr>
                  <a:solidFill>
                    <a:schemeClr val="tx1"/>
                  </a:solidFill>
                  <a:latin typeface="Verdana" pitchFamily="34" charset="0"/>
                  <a:ea typeface="微软雅黑" pitchFamily="34" charset="-122"/>
                </a:defRPr>
              </a:lvl7pPr>
              <a:lvl8pPr marL="3429000" indent="-228600" fontAlgn="base">
                <a:spcBef>
                  <a:spcPct val="0"/>
                </a:spcBef>
                <a:spcAft>
                  <a:spcPct val="0"/>
                </a:spcAft>
                <a:tabLst>
                  <a:tab pos="4775200" algn="l"/>
                  <a:tab pos="8178800" algn="l"/>
                </a:tabLst>
                <a:defRPr>
                  <a:solidFill>
                    <a:schemeClr val="tx1"/>
                  </a:solidFill>
                  <a:latin typeface="Verdana" pitchFamily="34" charset="0"/>
                  <a:ea typeface="微软雅黑" pitchFamily="34" charset="-122"/>
                </a:defRPr>
              </a:lvl8pPr>
              <a:lvl9pPr marL="3886200" indent="-228600" fontAlgn="base">
                <a:spcBef>
                  <a:spcPct val="0"/>
                </a:spcBef>
                <a:spcAft>
                  <a:spcPct val="0"/>
                </a:spcAft>
                <a:tabLst>
                  <a:tab pos="4775200" algn="l"/>
                  <a:tab pos="8178800" algn="l"/>
                </a:tabLst>
                <a:defRPr>
                  <a:solidFill>
                    <a:schemeClr val="tx1"/>
                  </a:solidFill>
                  <a:latin typeface="Verdana" pitchFamily="34" charset="0"/>
                  <a:ea typeface="微软雅黑" pitchFamily="34" charset="-122"/>
                </a:defRPr>
              </a:lvl9pPr>
            </a:lstStyle>
            <a:p>
              <a:pPr>
                <a:lnSpc>
                  <a:spcPts val="1824"/>
                </a:lnSpc>
              </a:pPr>
              <a:r>
                <a:rPr lang="en-US" altLang="zh-CN" sz="912" dirty="0" err="1">
                  <a:solidFill>
                    <a:srgbClr val="FFFFFF"/>
                  </a:solidFill>
                  <a:latin typeface="微软雅黑" pitchFamily="34" charset="-122"/>
                </a:rPr>
                <a:t>监控</a:t>
              </a:r>
              <a:r>
                <a:rPr lang="zh-CN" altLang="en-US" sz="912" dirty="0">
                  <a:solidFill>
                    <a:srgbClr val="FFFFFF"/>
                  </a:solidFill>
                  <a:latin typeface="微软雅黑" pitchFamily="34" charset="-122"/>
                </a:rPr>
                <a:t>各类资源</a:t>
              </a:r>
              <a:r>
                <a:rPr lang="en-US" altLang="zh-CN" sz="912" dirty="0">
                  <a:solidFill>
                    <a:srgbClr val="FFFFFF"/>
                  </a:solidFill>
                  <a:latin typeface="微软雅黑" pitchFamily="34" charset="-122"/>
                </a:rPr>
                <a:t>–</a:t>
              </a:r>
              <a:r>
                <a:rPr lang="en-US" altLang="zh-CN" sz="912" dirty="0">
                  <a:latin typeface="Times New Roman" pitchFamily="18" charset="0"/>
                  <a:cs typeface="Times New Roman" pitchFamily="18" charset="0"/>
                </a:rPr>
                <a:t> </a:t>
              </a:r>
              <a:r>
                <a:rPr lang="en-US" altLang="zh-CN" sz="912" dirty="0">
                  <a:solidFill>
                    <a:srgbClr val="FFFFFF"/>
                  </a:solidFill>
                  <a:latin typeface="微软雅黑" pitchFamily="34" charset="-122"/>
                </a:rPr>
                <a:t>CPU,</a:t>
              </a:r>
              <a:r>
                <a:rPr lang="en-US" altLang="zh-CN" sz="912" dirty="0">
                  <a:latin typeface="Times New Roman" pitchFamily="18" charset="0"/>
                  <a:cs typeface="Times New Roman" pitchFamily="18" charset="0"/>
                </a:rPr>
                <a:t> </a:t>
              </a:r>
              <a:r>
                <a:rPr lang="en-US" altLang="zh-CN" sz="912" dirty="0">
                  <a:solidFill>
                    <a:srgbClr val="FFFFFF"/>
                  </a:solidFill>
                  <a:latin typeface="微软雅黑" pitchFamily="34" charset="-122"/>
                </a:rPr>
                <a:t>RAM,</a:t>
              </a:r>
              <a:r>
                <a:rPr lang="en-US" altLang="zh-CN" sz="912" dirty="0">
                  <a:latin typeface="Times New Roman" pitchFamily="18" charset="0"/>
                  <a:cs typeface="Times New Roman" pitchFamily="18" charset="0"/>
                </a:rPr>
                <a:t> </a:t>
              </a:r>
              <a:r>
                <a:rPr lang="en-US" altLang="zh-CN" sz="912" dirty="0">
                  <a:solidFill>
                    <a:srgbClr val="FFFFFF"/>
                  </a:solidFill>
                  <a:latin typeface="微软雅黑" pitchFamily="34" charset="-122"/>
                </a:rPr>
                <a:t>Disk,</a:t>
              </a:r>
              <a:r>
                <a:rPr lang="en-US" altLang="zh-CN" sz="912" dirty="0">
                  <a:latin typeface="Times New Roman" pitchFamily="18" charset="0"/>
                  <a:cs typeface="Times New Roman" pitchFamily="18" charset="0"/>
                </a:rPr>
                <a:t> </a:t>
              </a:r>
              <a:r>
                <a:rPr lang="en-US" altLang="zh-CN" sz="912" dirty="0">
                  <a:solidFill>
                    <a:srgbClr val="FFFFFF"/>
                  </a:solidFill>
                  <a:latin typeface="微软雅黑" pitchFamily="34" charset="-122"/>
                </a:rPr>
                <a:t>I/O,</a:t>
              </a:r>
              <a:r>
                <a:rPr lang="en-US" altLang="zh-CN" sz="912" dirty="0">
                  <a:latin typeface="Times New Roman" pitchFamily="18" charset="0"/>
                  <a:cs typeface="Times New Roman" pitchFamily="18" charset="0"/>
                </a:rPr>
                <a:t> </a:t>
              </a:r>
              <a:r>
                <a:rPr lang="en-US" altLang="zh-CN" sz="912" dirty="0" err="1">
                  <a:solidFill>
                    <a:srgbClr val="FFFFFF"/>
                  </a:solidFill>
                  <a:latin typeface="微软雅黑" pitchFamily="34" charset="-122"/>
                </a:rPr>
                <a:t>等等</a:t>
              </a:r>
              <a:r>
                <a:rPr lang="en-US" altLang="zh-CN" sz="912" dirty="0">
                  <a:solidFill>
                    <a:srgbClr val="FFFFFF"/>
                  </a:solidFill>
                  <a:latin typeface="微软雅黑" pitchFamily="34" charset="-122"/>
                </a:rPr>
                <a:t>.</a:t>
              </a:r>
            </a:p>
          </p:txBody>
        </p:sp>
        <p:sp>
          <p:nvSpPr>
            <p:cNvPr id="17" name="TextBox 1"/>
            <p:cNvSpPr txBox="1">
              <a:spLocks noChangeArrowheads="1"/>
            </p:cNvSpPr>
            <p:nvPr/>
          </p:nvSpPr>
          <p:spPr bwMode="auto">
            <a:xfrm>
              <a:off x="4853103" y="1734545"/>
              <a:ext cx="922330" cy="1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140"/>
                </a:lnSpc>
              </a:pPr>
              <a:r>
                <a:rPr lang="zh-CN" altLang="en-US" sz="1026" b="1" dirty="0">
                  <a:solidFill>
                    <a:srgbClr val="FFFFFF"/>
                  </a:solidFill>
                  <a:latin typeface="微软雅黑" pitchFamily="34" charset="-122"/>
                </a:rPr>
                <a:t>收集外界用户指令</a:t>
              </a:r>
              <a:endParaRPr lang="en-US" altLang="zh-CN" sz="1026" b="1" dirty="0">
                <a:solidFill>
                  <a:srgbClr val="FFFFFF"/>
                </a:solidFill>
                <a:latin typeface="微软雅黑" pitchFamily="34" charset="-122"/>
              </a:endParaRPr>
            </a:p>
          </p:txBody>
        </p:sp>
        <p:sp>
          <p:nvSpPr>
            <p:cNvPr id="18" name="TextBox 1"/>
            <p:cNvSpPr txBox="1">
              <a:spLocks noChangeArrowheads="1"/>
            </p:cNvSpPr>
            <p:nvPr/>
          </p:nvSpPr>
          <p:spPr bwMode="auto">
            <a:xfrm>
              <a:off x="7711872" y="1767401"/>
              <a:ext cx="549743" cy="1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nSpc>
                  <a:spcPts val="1140"/>
                </a:lnSpc>
              </a:pPr>
              <a:r>
                <a:rPr lang="en-US" altLang="zh-CN" sz="1140" b="1" dirty="0" err="1">
                  <a:solidFill>
                    <a:srgbClr val="FFFFFF"/>
                  </a:solidFill>
                  <a:latin typeface="微软雅黑" pitchFamily="34" charset="-122"/>
                </a:rPr>
                <a:t>监控</a:t>
              </a:r>
              <a:r>
                <a:rPr lang="en-US" altLang="zh-CN" sz="1140" b="1" dirty="0">
                  <a:latin typeface="微软雅黑" pitchFamily="34" charset="-122"/>
                  <a:cs typeface="Times New Roman" pitchFamily="18" charset="0"/>
                </a:rPr>
                <a:t> </a:t>
              </a:r>
              <a:r>
                <a:rPr lang="en-US" altLang="zh-CN" sz="1140" b="1" dirty="0" err="1">
                  <a:solidFill>
                    <a:srgbClr val="FFFFFF"/>
                  </a:solidFill>
                  <a:latin typeface="微软雅黑" pitchFamily="34" charset="-122"/>
                </a:rPr>
                <a:t>业务</a:t>
              </a:r>
              <a:endParaRPr lang="en-US" altLang="zh-CN" sz="1140" b="1" dirty="0">
                <a:solidFill>
                  <a:srgbClr val="FFFFFF"/>
                </a:solidFill>
                <a:latin typeface="微软雅黑" pitchFamily="34" charset="-122"/>
              </a:endParaRPr>
            </a:p>
          </p:txBody>
        </p:sp>
        <p:sp>
          <p:nvSpPr>
            <p:cNvPr id="19" name="矩形 18"/>
            <p:cNvSpPr/>
            <p:nvPr/>
          </p:nvSpPr>
          <p:spPr bwMode="auto">
            <a:xfrm>
              <a:off x="5004049" y="3084042"/>
              <a:ext cx="3039816" cy="688373"/>
            </a:xfrm>
            <a:prstGeom prst="rect">
              <a:avLst/>
            </a:prstGeom>
          </p:spPr>
          <p:txBody>
            <a:bodyPr wrap="square">
              <a:spAutoFit/>
            </a:bodyPr>
            <a:lstStyle/>
            <a:p>
              <a:pPr marL="195470" indent="-195470">
                <a:lnSpc>
                  <a:spcPts val="1824"/>
                </a:lnSpc>
                <a:buFont typeface="Wingdings" pitchFamily="2" charset="2"/>
                <a:buChar char="l"/>
                <a:defRPr/>
              </a:pPr>
              <a:r>
                <a:rPr lang="zh-CN" altLang="en-US" sz="1140" b="1" dirty="0">
                  <a:solidFill>
                    <a:srgbClr val="000000"/>
                  </a:solidFill>
                  <a:latin typeface="+mn-ea"/>
                  <a:cs typeface="微软雅黑" pitchFamily="18" charset="0"/>
                </a:rPr>
                <a:t>监控各类</a:t>
              </a:r>
              <a:r>
                <a:rPr lang="en-US" altLang="zh-CN" sz="1140" b="1" dirty="0">
                  <a:solidFill>
                    <a:srgbClr val="000000"/>
                  </a:solidFill>
                  <a:latin typeface="+mn-ea"/>
                  <a:cs typeface="微软雅黑" pitchFamily="18" charset="0"/>
                </a:rPr>
                <a:t>IT</a:t>
              </a:r>
              <a:r>
                <a:rPr lang="zh-CN" altLang="en-US" sz="1140" b="1" dirty="0">
                  <a:solidFill>
                    <a:srgbClr val="000000"/>
                  </a:solidFill>
                  <a:latin typeface="+mn-ea"/>
                  <a:cs typeface="微软雅黑" pitchFamily="18" charset="0"/>
                </a:rPr>
                <a:t>资源的健康、容量等运行情况</a:t>
              </a:r>
              <a:endParaRPr lang="en-US" altLang="zh-CN" sz="1140" b="1" dirty="0">
                <a:solidFill>
                  <a:srgbClr val="000000"/>
                </a:solidFill>
                <a:latin typeface="+mn-ea"/>
                <a:cs typeface="微软雅黑" pitchFamily="18" charset="0"/>
              </a:endParaRPr>
            </a:p>
            <a:p>
              <a:pPr marL="195470" indent="-195470">
                <a:lnSpc>
                  <a:spcPts val="1824"/>
                </a:lnSpc>
                <a:buFont typeface="Wingdings" pitchFamily="2" charset="2"/>
                <a:buChar char="l"/>
                <a:defRPr/>
              </a:pPr>
              <a:r>
                <a:rPr lang="zh-CN" altLang="en-US" sz="1140" b="1" dirty="0">
                  <a:solidFill>
                    <a:srgbClr val="000000"/>
                  </a:solidFill>
                  <a:latin typeface="+mn-ea"/>
                  <a:cs typeface="微软雅黑" pitchFamily="18" charset="0"/>
                </a:rPr>
                <a:t>响应外部指令，根据内置逻辑或策略做出应答</a:t>
              </a:r>
            </a:p>
            <a:p>
              <a:pPr marL="195470" indent="-195470">
                <a:lnSpc>
                  <a:spcPts val="1824"/>
                </a:lnSpc>
                <a:buFont typeface="Wingdings" pitchFamily="2" charset="2"/>
                <a:buChar char="l"/>
                <a:defRPr/>
              </a:pPr>
              <a:r>
                <a:rPr lang="zh-CN" altLang="en-US" sz="1140" b="1" dirty="0">
                  <a:solidFill>
                    <a:srgbClr val="000000"/>
                  </a:solidFill>
                  <a:latin typeface="+mn-ea"/>
                  <a:cs typeface="微软雅黑" pitchFamily="18" charset="0"/>
                </a:rPr>
                <a:t>对环境变化做出判断、分析，给出运维建议</a:t>
              </a:r>
            </a:p>
          </p:txBody>
        </p:sp>
        <p:sp>
          <p:nvSpPr>
            <p:cNvPr id="20" name="TextBox 29"/>
            <p:cNvSpPr txBox="1"/>
            <p:nvPr/>
          </p:nvSpPr>
          <p:spPr bwMode="auto">
            <a:xfrm>
              <a:off x="5980906" y="2139702"/>
              <a:ext cx="895350" cy="450255"/>
            </a:xfrm>
            <a:prstGeom prst="rect">
              <a:avLst/>
            </a:prstGeom>
            <a:noFill/>
          </p:spPr>
          <p:txBody>
            <a:bodyPr>
              <a:spAutoFit/>
            </a:bodyPr>
            <a:lstStyle/>
            <a:p>
              <a:pPr algn="ctr">
                <a:defRPr/>
              </a:pPr>
              <a:r>
                <a:rPr lang="zh-CN" altLang="en-US" sz="1368" b="1" dirty="0">
                  <a:solidFill>
                    <a:srgbClr val="C00000"/>
                  </a:solidFill>
                  <a:latin typeface="+mn-ea"/>
                </a:rPr>
                <a:t>云计算</a:t>
              </a:r>
              <a:endParaRPr lang="en-US" altLang="zh-CN" sz="1368" b="1" dirty="0">
                <a:solidFill>
                  <a:srgbClr val="C00000"/>
                </a:solidFill>
                <a:latin typeface="+mn-ea"/>
              </a:endParaRPr>
            </a:p>
            <a:p>
              <a:pPr algn="ctr">
                <a:defRPr/>
              </a:pPr>
              <a:r>
                <a:rPr lang="zh-CN" altLang="en-US" sz="1368" b="1" dirty="0">
                  <a:solidFill>
                    <a:srgbClr val="C00000"/>
                  </a:solidFill>
                  <a:latin typeface="+mn-ea"/>
                </a:rPr>
                <a:t>管理平台</a:t>
              </a:r>
            </a:p>
          </p:txBody>
        </p:sp>
      </p:grpSp>
    </p:spTree>
    <p:extLst>
      <p:ext uri="{BB962C8B-B14F-4D97-AF65-F5344CB8AC3E}">
        <p14:creationId xmlns:p14="http://schemas.microsoft.com/office/powerpoint/2010/main" val="4921867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云管平台</a:t>
            </a:r>
            <a:r>
              <a:rPr lang="en-US" altLang="zh-CN" dirty="0"/>
              <a:t>——</a:t>
            </a:r>
            <a:r>
              <a:rPr lang="zh-CN" altLang="en-US" dirty="0" smtClean="0"/>
              <a:t>管平台核心特征</a:t>
            </a:r>
            <a:endParaRPr lang="zh-CN" altLang="en-US" dirty="0"/>
          </a:p>
        </p:txBody>
      </p:sp>
      <p:pic>
        <p:nvPicPr>
          <p:cNvPr id="4"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5625" y="1125334"/>
            <a:ext cx="1808137" cy="78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6"/>
          <p:cNvSpPr txBox="1">
            <a:spLocks noChangeArrowheads="1"/>
          </p:cNvSpPr>
          <p:nvPr/>
        </p:nvSpPr>
        <p:spPr bwMode="auto">
          <a:xfrm>
            <a:off x="3768433" y="2057909"/>
            <a:ext cx="1826141"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596" b="1">
                <a:latin typeface="微软雅黑" pitchFamily="34" charset="-122"/>
                <a:cs typeface="Arial" pitchFamily="34" charset="0"/>
              </a:rPr>
              <a:t>层级的多租户架构</a:t>
            </a:r>
          </a:p>
          <a:p>
            <a:pPr algn="ctr"/>
            <a:r>
              <a:rPr lang="zh-CN" altLang="en-US" sz="1596" b="1">
                <a:latin typeface="微软雅黑" pitchFamily="34" charset="-122"/>
                <a:cs typeface="Arial" pitchFamily="34" charset="0"/>
              </a:rPr>
              <a:t>分权分域</a:t>
            </a:r>
            <a:endParaRPr lang="en-US" altLang="zh-CN" sz="1596" b="1">
              <a:latin typeface="微软雅黑" pitchFamily="34" charset="-122"/>
              <a:cs typeface="Arial" pitchFamily="34" charset="0"/>
            </a:endParaRPr>
          </a:p>
        </p:txBody>
      </p:sp>
      <p:sp>
        <p:nvSpPr>
          <p:cNvPr id="6" name="TextBox 7"/>
          <p:cNvSpPr txBox="1">
            <a:spLocks noChangeArrowheads="1"/>
          </p:cNvSpPr>
          <p:nvPr/>
        </p:nvSpPr>
        <p:spPr bwMode="auto">
          <a:xfrm>
            <a:off x="6510171" y="1946597"/>
            <a:ext cx="2031325" cy="107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596" b="1">
                <a:latin typeface="微软雅黑" pitchFamily="34" charset="-122"/>
                <a:cs typeface="Arial" pitchFamily="34" charset="0"/>
              </a:rPr>
              <a:t>网络即服务</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插件式网络设备适配</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自由网络服务组合</a:t>
            </a:r>
            <a:endParaRPr lang="en-US" altLang="zh-CN" sz="1596" b="1">
              <a:latin typeface="微软雅黑" pitchFamily="34" charset="-122"/>
              <a:cs typeface="Arial" pitchFamily="34" charset="0"/>
            </a:endParaRPr>
          </a:p>
          <a:p>
            <a:pPr algn="ctr"/>
            <a:r>
              <a:rPr lang="en-US" altLang="zh-CN" sz="1596" b="1">
                <a:latin typeface="微软雅黑" pitchFamily="34" charset="-122"/>
                <a:cs typeface="Arial" pitchFamily="34" charset="0"/>
              </a:rPr>
              <a:t>SDN</a:t>
            </a:r>
            <a:endParaRPr lang="zh-CN" altLang="en-US" sz="1596" b="1">
              <a:latin typeface="微软雅黑" pitchFamily="34" charset="-122"/>
              <a:cs typeface="Arial" pitchFamily="34" charset="0"/>
            </a:endParaRPr>
          </a:p>
        </p:txBody>
      </p:sp>
      <p:sp>
        <p:nvSpPr>
          <p:cNvPr id="7" name="TextBox 8"/>
          <p:cNvSpPr txBox="1">
            <a:spLocks noChangeArrowheads="1"/>
          </p:cNvSpPr>
          <p:nvPr/>
        </p:nvSpPr>
        <p:spPr bwMode="auto">
          <a:xfrm>
            <a:off x="3870119" y="4593644"/>
            <a:ext cx="1620957"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596" b="1">
                <a:latin typeface="微软雅黑" pitchFamily="34" charset="-122"/>
                <a:cs typeface="Arial" pitchFamily="34" charset="0"/>
              </a:rPr>
              <a:t>自动化、流程化</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自动调度和部署</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快速弹性伸缩</a:t>
            </a:r>
            <a:endParaRPr lang="en-US" altLang="zh-CN" sz="1596" b="1">
              <a:latin typeface="微软雅黑" pitchFamily="34" charset="-122"/>
              <a:cs typeface="Arial" pitchFamily="34" charset="0"/>
            </a:endParaRPr>
          </a:p>
        </p:txBody>
      </p:sp>
      <p:sp>
        <p:nvSpPr>
          <p:cNvPr id="8" name="TextBox 9"/>
          <p:cNvSpPr txBox="1">
            <a:spLocks noChangeArrowheads="1"/>
          </p:cNvSpPr>
          <p:nvPr/>
        </p:nvSpPr>
        <p:spPr bwMode="auto">
          <a:xfrm>
            <a:off x="6512886" y="4593644"/>
            <a:ext cx="2031325"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596" b="1">
                <a:latin typeface="微软雅黑" pitchFamily="34" charset="-122"/>
                <a:cs typeface="Arial" pitchFamily="34" charset="0"/>
              </a:rPr>
              <a:t>统一监控、自助监控</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可计量、计费</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丰富的管理控制台</a:t>
            </a: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75159" y="3629846"/>
            <a:ext cx="1704969" cy="78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p:nvSpPr>
        <p:spPr bwMode="auto">
          <a:xfrm>
            <a:off x="501033" y="1870579"/>
            <a:ext cx="2464136" cy="107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596" b="1">
                <a:latin typeface="微软雅黑" pitchFamily="34" charset="-122"/>
                <a:cs typeface="Arial" pitchFamily="34" charset="0"/>
              </a:rPr>
              <a:t>资源池化</a:t>
            </a:r>
            <a:endParaRPr lang="en-US" altLang="zh-CN" sz="1596" b="1">
              <a:latin typeface="微软雅黑" pitchFamily="34" charset="-122"/>
              <a:cs typeface="Arial" pitchFamily="34" charset="0"/>
            </a:endParaRPr>
          </a:p>
          <a:p>
            <a:pPr algn="ctr"/>
            <a:r>
              <a:rPr lang="zh-CN" altLang="en-US" sz="1596" b="1">
                <a:latin typeface="微软雅黑" pitchFamily="34" charset="-122"/>
                <a:cs typeface="Arial" pitchFamily="34" charset="0"/>
              </a:rPr>
              <a:t>异构资源的支持</a:t>
            </a:r>
          </a:p>
          <a:p>
            <a:pPr algn="ctr"/>
            <a:r>
              <a:rPr lang="zh-CN" altLang="en-US" sz="1596" b="1">
                <a:latin typeface="微软雅黑" pitchFamily="34" charset="-122"/>
                <a:cs typeface="Arial" pitchFamily="34" charset="0"/>
              </a:rPr>
              <a:t>各种虚拟化系统</a:t>
            </a:r>
          </a:p>
          <a:p>
            <a:pPr algn="ctr"/>
            <a:r>
              <a:rPr lang="en-US" altLang="zh-CN" sz="1596" b="1">
                <a:latin typeface="微软雅黑" pitchFamily="34" charset="-122"/>
                <a:cs typeface="Arial" pitchFamily="34" charset="0"/>
              </a:rPr>
              <a:t>+ </a:t>
            </a:r>
            <a:r>
              <a:rPr lang="zh-CN" altLang="en-US" sz="1596" b="1">
                <a:latin typeface="微软雅黑" pitchFamily="34" charset="-122"/>
                <a:cs typeface="Arial" pitchFamily="34" charset="0"/>
              </a:rPr>
              <a:t>物理资源</a:t>
            </a:r>
            <a:r>
              <a:rPr lang="en-US" altLang="zh-CN" sz="1596" b="1">
                <a:latin typeface="微软雅黑" pitchFamily="34" charset="-122"/>
                <a:cs typeface="Arial" pitchFamily="34" charset="0"/>
              </a:rPr>
              <a:t>+ </a:t>
            </a:r>
            <a:r>
              <a:rPr lang="zh-CN" altLang="en-US" sz="1596" b="1">
                <a:latin typeface="微软雅黑" pitchFamily="34" charset="-122"/>
                <a:cs typeface="Arial" pitchFamily="34" charset="0"/>
              </a:rPr>
              <a:t>外部云资源</a:t>
            </a:r>
          </a:p>
        </p:txBody>
      </p:sp>
      <p:grpSp>
        <p:nvGrpSpPr>
          <p:cNvPr id="11" name="Group 33"/>
          <p:cNvGrpSpPr>
            <a:grpSpLocks/>
          </p:cNvGrpSpPr>
          <p:nvPr/>
        </p:nvGrpSpPr>
        <p:grpSpPr bwMode="auto">
          <a:xfrm>
            <a:off x="3851643" y="3760162"/>
            <a:ext cx="1654291" cy="521264"/>
            <a:chOff x="1020436" y="4191000"/>
            <a:chExt cx="1570364" cy="609600"/>
          </a:xfrm>
        </p:grpSpPr>
        <p:pic>
          <p:nvPicPr>
            <p:cNvPr id="12"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b="20000"/>
            <a:stretch>
              <a:fillRect/>
            </a:stretch>
          </p:blipFill>
          <p:spPr bwMode="auto">
            <a:xfrm>
              <a:off x="1020436" y="4191000"/>
              <a:ext cx="62017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26"/>
            <p:cNvGrpSpPr>
              <a:grpSpLocks/>
            </p:cNvGrpSpPr>
            <p:nvPr/>
          </p:nvGrpSpPr>
          <p:grpSpPr bwMode="auto">
            <a:xfrm>
              <a:off x="1934836" y="4305300"/>
              <a:ext cx="655964" cy="381000"/>
              <a:chOff x="6477000" y="3352800"/>
              <a:chExt cx="1828800" cy="1143000"/>
            </a:xfrm>
          </p:grpSpPr>
          <p:sp>
            <p:nvSpPr>
              <p:cNvPr id="15" name="Rectangle 27"/>
              <p:cNvSpPr/>
              <p:nvPr/>
            </p:nvSpPr>
            <p:spPr>
              <a:xfrm>
                <a:off x="6475998" y="4114800"/>
                <a:ext cx="301775"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solidFill>
                    <a:srgbClr val="FFFFFF"/>
                  </a:solidFill>
                  <a:latin typeface="微软雅黑" pitchFamily="34" charset="-122"/>
                  <a:cs typeface="Arial" charset="0"/>
                </a:endParaRPr>
              </a:p>
            </p:txBody>
          </p:sp>
          <p:sp>
            <p:nvSpPr>
              <p:cNvPr id="16" name="Rectangle 28"/>
              <p:cNvSpPr/>
              <p:nvPr/>
            </p:nvSpPr>
            <p:spPr>
              <a:xfrm>
                <a:off x="6854414" y="3581400"/>
                <a:ext cx="30656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solidFill>
                    <a:srgbClr val="FFFFFF"/>
                  </a:solidFill>
                  <a:latin typeface="微软雅黑" pitchFamily="34" charset="-122"/>
                  <a:cs typeface="Arial" charset="0"/>
                </a:endParaRPr>
              </a:p>
            </p:txBody>
          </p:sp>
          <p:sp>
            <p:nvSpPr>
              <p:cNvPr id="17" name="Rectangle 29"/>
              <p:cNvSpPr/>
              <p:nvPr/>
            </p:nvSpPr>
            <p:spPr>
              <a:xfrm>
                <a:off x="7237619" y="4343400"/>
                <a:ext cx="306564"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solidFill>
                    <a:srgbClr val="FFFFFF"/>
                  </a:solidFill>
                  <a:latin typeface="微软雅黑" pitchFamily="34" charset="-122"/>
                  <a:cs typeface="Arial" charset="0"/>
                </a:endParaRPr>
              </a:p>
            </p:txBody>
          </p:sp>
          <p:sp>
            <p:nvSpPr>
              <p:cNvPr id="18" name="Rectangle 30"/>
              <p:cNvSpPr/>
              <p:nvPr/>
            </p:nvSpPr>
            <p:spPr>
              <a:xfrm>
                <a:off x="7620823" y="3352800"/>
                <a:ext cx="306564"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solidFill>
                    <a:srgbClr val="FFFFFF"/>
                  </a:solidFill>
                  <a:latin typeface="微软雅黑" pitchFamily="34" charset="-122"/>
                  <a:cs typeface="Arial" charset="0"/>
                </a:endParaRPr>
              </a:p>
            </p:txBody>
          </p:sp>
          <p:sp>
            <p:nvSpPr>
              <p:cNvPr id="19" name="Rectangle 31"/>
              <p:cNvSpPr/>
              <p:nvPr/>
            </p:nvSpPr>
            <p:spPr>
              <a:xfrm>
                <a:off x="7999236" y="4114800"/>
                <a:ext cx="306564"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solidFill>
                    <a:srgbClr val="FFFFFF"/>
                  </a:solidFill>
                  <a:latin typeface="微软雅黑" pitchFamily="34" charset="-122"/>
                  <a:cs typeface="Arial" charset="0"/>
                </a:endParaRPr>
              </a:p>
            </p:txBody>
          </p:sp>
        </p:grpSp>
        <p:sp>
          <p:nvSpPr>
            <p:cNvPr id="14" name="TextBox 32"/>
            <p:cNvSpPr txBox="1">
              <a:spLocks noChangeArrowheads="1"/>
            </p:cNvSpPr>
            <p:nvPr/>
          </p:nvSpPr>
          <p:spPr bwMode="auto">
            <a:xfrm>
              <a:off x="1488212" y="4242895"/>
              <a:ext cx="360942" cy="47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en-US" altLang="zh-CN" sz="2052">
                  <a:latin typeface="微软雅黑" pitchFamily="34" charset="-122"/>
                  <a:cs typeface="Arial" pitchFamily="34" charset="0"/>
                </a:rPr>
                <a:t>+</a:t>
              </a:r>
            </a:p>
          </p:txBody>
        </p:sp>
      </p:grpSp>
      <p:sp>
        <p:nvSpPr>
          <p:cNvPr id="20" name="Rounded Rectangle 35"/>
          <p:cNvSpPr/>
          <p:nvPr/>
        </p:nvSpPr>
        <p:spPr>
          <a:xfrm>
            <a:off x="3395537" y="893207"/>
            <a:ext cx="2568314" cy="2085058"/>
          </a:xfrm>
          <a:prstGeom prst="roundRect">
            <a:avLst>
              <a:gd name="adj" fmla="val 7586"/>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ln>
                <a:solidFill>
                  <a:srgbClr val="7030A0"/>
                </a:solidFill>
              </a:ln>
              <a:solidFill>
                <a:srgbClr val="FFFFFF"/>
              </a:solidFill>
              <a:latin typeface="Arial" charset="0"/>
              <a:ea typeface="宋体" pitchFamily="2" charset="-122"/>
              <a:cs typeface="Arial" charset="0"/>
            </a:endParaRPr>
          </a:p>
        </p:txBody>
      </p:sp>
      <p:sp>
        <p:nvSpPr>
          <p:cNvPr id="21" name="Rounded Rectangle 36"/>
          <p:cNvSpPr/>
          <p:nvPr/>
        </p:nvSpPr>
        <p:spPr>
          <a:xfrm>
            <a:off x="6244392" y="893207"/>
            <a:ext cx="2566503" cy="2085058"/>
          </a:xfrm>
          <a:prstGeom prst="roundRect">
            <a:avLst>
              <a:gd name="adj" fmla="val 7586"/>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ln>
                <a:solidFill>
                  <a:srgbClr val="7030A0"/>
                </a:solidFill>
              </a:ln>
              <a:solidFill>
                <a:srgbClr val="FFFFFF"/>
              </a:solidFill>
              <a:latin typeface="Arial" charset="0"/>
              <a:ea typeface="宋体" pitchFamily="2" charset="-122"/>
              <a:cs typeface="Arial" charset="0"/>
            </a:endParaRPr>
          </a:p>
        </p:txBody>
      </p:sp>
      <p:sp>
        <p:nvSpPr>
          <p:cNvPr id="22" name="Rounded Rectangle 37"/>
          <p:cNvSpPr/>
          <p:nvPr/>
        </p:nvSpPr>
        <p:spPr>
          <a:xfrm>
            <a:off x="3395537" y="3304056"/>
            <a:ext cx="2568314" cy="2162433"/>
          </a:xfrm>
          <a:prstGeom prst="roundRect">
            <a:avLst>
              <a:gd name="adj" fmla="val 7586"/>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ln>
                <a:solidFill>
                  <a:srgbClr val="7030A0"/>
                </a:solidFill>
              </a:ln>
              <a:solidFill>
                <a:srgbClr val="FFFFFF"/>
              </a:solidFill>
              <a:latin typeface="Arial" charset="0"/>
              <a:ea typeface="宋体" pitchFamily="2" charset="-122"/>
              <a:cs typeface="Arial" charset="0"/>
            </a:endParaRPr>
          </a:p>
        </p:txBody>
      </p:sp>
      <p:sp>
        <p:nvSpPr>
          <p:cNvPr id="23" name="Rounded Rectangle 38"/>
          <p:cNvSpPr/>
          <p:nvPr/>
        </p:nvSpPr>
        <p:spPr>
          <a:xfrm>
            <a:off x="6244392" y="3304056"/>
            <a:ext cx="2566503" cy="2162433"/>
          </a:xfrm>
          <a:prstGeom prst="roundRect">
            <a:avLst>
              <a:gd name="adj" fmla="val 7586"/>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ln>
                <a:solidFill>
                  <a:srgbClr val="7030A0"/>
                </a:solidFill>
              </a:ln>
              <a:solidFill>
                <a:srgbClr val="FFFFFF"/>
              </a:solidFill>
              <a:latin typeface="Arial" charset="0"/>
              <a:ea typeface="宋体" pitchFamily="2" charset="-122"/>
              <a:cs typeface="Arial" charset="0"/>
            </a:endParaRPr>
          </a:p>
        </p:txBody>
      </p:sp>
      <p:sp>
        <p:nvSpPr>
          <p:cNvPr id="24" name="Rounded Rectangle 39"/>
          <p:cNvSpPr/>
          <p:nvPr/>
        </p:nvSpPr>
        <p:spPr>
          <a:xfrm>
            <a:off x="467044" y="893207"/>
            <a:ext cx="2568314" cy="2085058"/>
          </a:xfrm>
          <a:prstGeom prst="roundRect">
            <a:avLst>
              <a:gd name="adj" fmla="val 7586"/>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ln>
                <a:solidFill>
                  <a:srgbClr val="7030A0"/>
                </a:solidFill>
              </a:ln>
              <a:solidFill>
                <a:srgbClr val="FFFFFF"/>
              </a:solidFill>
              <a:latin typeface="Arial" charset="0"/>
              <a:ea typeface="宋体" pitchFamily="2" charset="-122"/>
              <a:cs typeface="Arial" charset="0"/>
            </a:endParaRPr>
          </a:p>
        </p:txBody>
      </p:sp>
      <p:sp>
        <p:nvSpPr>
          <p:cNvPr id="25" name="TextBox 3"/>
          <p:cNvSpPr txBox="1">
            <a:spLocks noChangeArrowheads="1"/>
          </p:cNvSpPr>
          <p:nvPr/>
        </p:nvSpPr>
        <p:spPr bwMode="auto">
          <a:xfrm>
            <a:off x="758445" y="4588214"/>
            <a:ext cx="198551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596" b="1" dirty="0">
                <a:latin typeface="微软雅黑" pitchFamily="34" charset="-122"/>
                <a:cs typeface="Arial" pitchFamily="34" charset="0"/>
              </a:rPr>
              <a:t>按需自助服务</a:t>
            </a:r>
            <a:endParaRPr lang="en-US" altLang="zh-CN" sz="1596" b="1" dirty="0">
              <a:latin typeface="微软雅黑" pitchFamily="34" charset="-122"/>
              <a:cs typeface="Arial" pitchFamily="34" charset="0"/>
            </a:endParaRPr>
          </a:p>
          <a:p>
            <a:pPr algn="ctr"/>
            <a:r>
              <a:rPr lang="en-US" altLang="zh-CN" sz="1596" b="1" dirty="0">
                <a:latin typeface="微软雅黑" pitchFamily="34" charset="-122"/>
                <a:cs typeface="Arial" pitchFamily="34" charset="0"/>
              </a:rPr>
              <a:t>+</a:t>
            </a:r>
            <a:r>
              <a:rPr lang="zh-CN" altLang="en-US" sz="1596" b="1" dirty="0">
                <a:latin typeface="微软雅黑" pitchFamily="34" charset="-122"/>
                <a:cs typeface="Arial" pitchFamily="34" charset="0"/>
              </a:rPr>
              <a:t>全生命周期管理</a:t>
            </a:r>
            <a:endParaRPr lang="en-US" altLang="zh-CN" sz="1596" b="1" dirty="0">
              <a:latin typeface="微软雅黑" pitchFamily="34" charset="-122"/>
              <a:cs typeface="Arial" pitchFamily="34" charset="0"/>
            </a:endParaRPr>
          </a:p>
          <a:p>
            <a:pPr algn="ctr"/>
            <a:r>
              <a:rPr lang="en-US" altLang="zh-CN" sz="1596" b="1" dirty="0">
                <a:latin typeface="微软雅黑" pitchFamily="34" charset="-122"/>
                <a:cs typeface="Arial" pitchFamily="34" charset="0"/>
              </a:rPr>
              <a:t>+</a:t>
            </a:r>
            <a:r>
              <a:rPr lang="zh-CN" altLang="en-US" sz="1596" b="1" dirty="0">
                <a:latin typeface="微软雅黑" pitchFamily="34" charset="-122"/>
                <a:cs typeface="Arial" pitchFamily="34" charset="0"/>
              </a:rPr>
              <a:t>开放性接口组</a:t>
            </a:r>
          </a:p>
        </p:txBody>
      </p:sp>
      <p:sp>
        <p:nvSpPr>
          <p:cNvPr id="26" name="Rounded Rectangle 34"/>
          <p:cNvSpPr/>
          <p:nvPr/>
        </p:nvSpPr>
        <p:spPr>
          <a:xfrm>
            <a:off x="467044" y="3304056"/>
            <a:ext cx="2568314" cy="2162433"/>
          </a:xfrm>
          <a:prstGeom prst="roundRect">
            <a:avLst>
              <a:gd name="adj" fmla="val 7586"/>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052">
              <a:ln>
                <a:solidFill>
                  <a:srgbClr val="7030A0"/>
                </a:solidFill>
              </a:ln>
              <a:solidFill>
                <a:srgbClr val="FFFFFF"/>
              </a:solidFill>
              <a:latin typeface="Arial" charset="0"/>
              <a:ea typeface="宋体" pitchFamily="2" charset="-122"/>
              <a:cs typeface="Arial" charset="0"/>
            </a:endParaRPr>
          </a:p>
        </p:txBody>
      </p:sp>
      <p:pic>
        <p:nvPicPr>
          <p:cNvPr id="27" name="Picture 5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38535" y="3362428"/>
            <a:ext cx="1261532" cy="1081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825383" y="1267868"/>
            <a:ext cx="1554743" cy="496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8529" y="1065154"/>
            <a:ext cx="1421540" cy="699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24146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云管平台</a:t>
            </a:r>
            <a:r>
              <a:rPr lang="en-US" altLang="zh-CN" dirty="0"/>
              <a:t>——</a:t>
            </a:r>
            <a:r>
              <a:rPr lang="zh-CN" altLang="en-US" dirty="0" smtClean="0"/>
              <a:t>云管平台核心特征</a:t>
            </a:r>
            <a:endParaRPr lang="zh-CN" altLang="en-US" dirty="0"/>
          </a:p>
        </p:txBody>
      </p:sp>
      <p:sp>
        <p:nvSpPr>
          <p:cNvPr id="4" name="Text Box 9"/>
          <p:cNvSpPr txBox="1">
            <a:spLocks noChangeArrowheads="1"/>
          </p:cNvSpPr>
          <p:nvPr/>
        </p:nvSpPr>
        <p:spPr bwMode="auto">
          <a:xfrm>
            <a:off x="-101033" y="736155"/>
            <a:ext cx="9277075" cy="829073"/>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285750" indent="-285750" defTabSz="957263">
              <a:defRPr>
                <a:solidFill>
                  <a:schemeClr val="tx1"/>
                </a:solidFill>
                <a:latin typeface="Verdana" pitchFamily="34" charset="0"/>
                <a:ea typeface="微软雅黑" pitchFamily="34" charset="-122"/>
              </a:defRPr>
            </a:lvl1pPr>
            <a:lvl2pPr marL="742950" indent="-285750" defTabSz="957263">
              <a:defRPr>
                <a:solidFill>
                  <a:schemeClr val="tx1"/>
                </a:solidFill>
                <a:latin typeface="Verdana" pitchFamily="34" charset="0"/>
                <a:ea typeface="微软雅黑" pitchFamily="34" charset="-122"/>
              </a:defRPr>
            </a:lvl2pPr>
            <a:lvl3pPr marL="1143000" indent="-228600" defTabSz="957263">
              <a:defRPr>
                <a:solidFill>
                  <a:schemeClr val="tx1"/>
                </a:solidFill>
                <a:latin typeface="Verdana" pitchFamily="34" charset="0"/>
                <a:ea typeface="微软雅黑" pitchFamily="34" charset="-122"/>
              </a:defRPr>
            </a:lvl3pPr>
            <a:lvl4pPr marL="1600200" indent="-228600" defTabSz="957263">
              <a:defRPr>
                <a:solidFill>
                  <a:schemeClr val="tx1"/>
                </a:solidFill>
                <a:latin typeface="Verdana" pitchFamily="34" charset="0"/>
                <a:ea typeface="微软雅黑" pitchFamily="34" charset="-122"/>
              </a:defRPr>
            </a:lvl4pPr>
            <a:lvl5pPr marL="2057400" indent="-228600" defTabSz="957263">
              <a:defRPr>
                <a:solidFill>
                  <a:schemeClr val="tx1"/>
                </a:solidFill>
                <a:latin typeface="Verdana" pitchFamily="34" charset="0"/>
                <a:ea typeface="微软雅黑" pitchFamily="34" charset="-122"/>
              </a:defRPr>
            </a:lvl5pPr>
            <a:lvl6pPr marL="2514600" indent="-228600" defTabSz="957263" fontAlgn="base">
              <a:spcBef>
                <a:spcPct val="0"/>
              </a:spcBef>
              <a:spcAft>
                <a:spcPct val="0"/>
              </a:spcAft>
              <a:defRPr>
                <a:solidFill>
                  <a:schemeClr val="tx1"/>
                </a:solidFill>
                <a:latin typeface="Verdana" pitchFamily="34" charset="0"/>
                <a:ea typeface="微软雅黑" pitchFamily="34" charset="-122"/>
              </a:defRPr>
            </a:lvl6pPr>
            <a:lvl7pPr marL="2971800" indent="-228600" defTabSz="957263" fontAlgn="base">
              <a:spcBef>
                <a:spcPct val="0"/>
              </a:spcBef>
              <a:spcAft>
                <a:spcPct val="0"/>
              </a:spcAft>
              <a:defRPr>
                <a:solidFill>
                  <a:schemeClr val="tx1"/>
                </a:solidFill>
                <a:latin typeface="Verdana" pitchFamily="34" charset="0"/>
                <a:ea typeface="微软雅黑" pitchFamily="34" charset="-122"/>
              </a:defRPr>
            </a:lvl7pPr>
            <a:lvl8pPr marL="3429000" indent="-228600" defTabSz="957263" fontAlgn="base">
              <a:spcBef>
                <a:spcPct val="0"/>
              </a:spcBef>
              <a:spcAft>
                <a:spcPct val="0"/>
              </a:spcAft>
              <a:defRPr>
                <a:solidFill>
                  <a:schemeClr val="tx1"/>
                </a:solidFill>
                <a:latin typeface="Verdana" pitchFamily="34" charset="0"/>
                <a:ea typeface="微软雅黑" pitchFamily="34" charset="-122"/>
              </a:defRPr>
            </a:lvl8pPr>
            <a:lvl9pPr marL="3886200" indent="-228600" defTabSz="957263" fontAlgn="base">
              <a:spcBef>
                <a:spcPct val="0"/>
              </a:spcBef>
              <a:spcAft>
                <a:spcPct val="0"/>
              </a:spcAft>
              <a:defRPr>
                <a:solidFill>
                  <a:schemeClr val="tx1"/>
                </a:solidFill>
                <a:latin typeface="Verdana" pitchFamily="34" charset="0"/>
                <a:ea typeface="微软雅黑" pitchFamily="34" charset="-122"/>
              </a:defRPr>
            </a:lvl9pPr>
          </a:lstStyle>
          <a:p>
            <a:pPr>
              <a:buFont typeface="Arial" pitchFamily="34" charset="0"/>
              <a:buChar char="•"/>
            </a:pPr>
            <a:r>
              <a:rPr lang="zh-CN" altLang="en-US" sz="1596" dirty="0">
                <a:latin typeface="微软雅黑" pitchFamily="34" charset="-122"/>
              </a:rPr>
              <a:t>支持</a:t>
            </a:r>
            <a:r>
              <a:rPr lang="en-US" altLang="zh-CN" sz="1596" dirty="0" err="1">
                <a:latin typeface="微软雅黑" pitchFamily="34" charset="-122"/>
              </a:rPr>
              <a:t>Vmware</a:t>
            </a:r>
            <a:r>
              <a:rPr lang="zh-CN" altLang="en-US" sz="1596" dirty="0">
                <a:latin typeface="微软雅黑" pitchFamily="34" charset="-122"/>
              </a:rPr>
              <a:t>，</a:t>
            </a:r>
            <a:r>
              <a:rPr lang="en-US" altLang="zh-CN" sz="1596" dirty="0">
                <a:latin typeface="微软雅黑" pitchFamily="34" charset="-122"/>
              </a:rPr>
              <a:t>KVM</a:t>
            </a:r>
            <a:r>
              <a:rPr lang="zh-CN" altLang="en-US" sz="1596" dirty="0">
                <a:latin typeface="微软雅黑" pitchFamily="34" charset="-122"/>
              </a:rPr>
              <a:t>，</a:t>
            </a:r>
            <a:r>
              <a:rPr lang="en-US" altLang="zh-CN" sz="1596" dirty="0" err="1">
                <a:latin typeface="微软雅黑" pitchFamily="34" charset="-122"/>
              </a:rPr>
              <a:t>XenServer</a:t>
            </a:r>
            <a:r>
              <a:rPr lang="zh-CN" altLang="en-US" sz="1596" dirty="0">
                <a:latin typeface="微软雅黑" pitchFamily="34" charset="-122"/>
              </a:rPr>
              <a:t>，物理机等各种异构资源</a:t>
            </a:r>
            <a:endParaRPr lang="en-US" altLang="zh-CN" sz="1596" dirty="0">
              <a:latin typeface="微软雅黑" pitchFamily="34" charset="-122"/>
            </a:endParaRPr>
          </a:p>
          <a:p>
            <a:pPr>
              <a:buFont typeface="Arial" pitchFamily="34" charset="0"/>
              <a:buChar char="•"/>
            </a:pPr>
            <a:r>
              <a:rPr lang="zh-CN" altLang="en-US" sz="1596" dirty="0">
                <a:latin typeface="微软雅黑" pitchFamily="34" charset="-122"/>
              </a:rPr>
              <a:t>支持内部资源池，外部资源池统一管理</a:t>
            </a:r>
            <a:endParaRPr lang="en-US" altLang="zh-CN" sz="1596" dirty="0">
              <a:latin typeface="微软雅黑" pitchFamily="34" charset="-122"/>
            </a:endParaRPr>
          </a:p>
          <a:p>
            <a:pPr>
              <a:buFont typeface="Arial" pitchFamily="34" charset="0"/>
              <a:buChar char="•"/>
            </a:pPr>
            <a:r>
              <a:rPr lang="zh-CN" altLang="en-US" sz="1596" dirty="0">
                <a:latin typeface="微软雅黑" pitchFamily="34" charset="-122"/>
              </a:rPr>
              <a:t>新建、已有数据中心统一纳管</a:t>
            </a:r>
            <a:endParaRPr lang="en-US" altLang="zh-CN" sz="1596" dirty="0">
              <a:latin typeface="微软雅黑" pitchFamily="34" charset="-122"/>
            </a:endParaRPr>
          </a:p>
        </p:txBody>
      </p:sp>
      <p:sp>
        <p:nvSpPr>
          <p:cNvPr id="5" name="矩形 1"/>
          <p:cNvSpPr>
            <a:spLocks noChangeArrowheads="1"/>
          </p:cNvSpPr>
          <p:nvPr/>
        </p:nvSpPr>
        <p:spPr bwMode="auto">
          <a:xfrm>
            <a:off x="226016" y="1567085"/>
            <a:ext cx="4396706" cy="2167932"/>
          </a:xfrm>
          <a:prstGeom prst="rect">
            <a:avLst/>
          </a:prstGeom>
          <a:solidFill>
            <a:srgbClr val="CCECFF"/>
          </a:solidFill>
          <a:ln w="6350" algn="ctr">
            <a:solidFill>
              <a:schemeClr val="accent1"/>
            </a:solidFill>
            <a:miter lim="800000"/>
            <a:headEnd/>
            <a:tailEnd/>
          </a:ln>
        </p:spPr>
        <p:txBody>
          <a:bodyPr/>
          <a:lstStyle/>
          <a:p>
            <a:pPr algn="ctr"/>
            <a:endParaRPr lang="en-US" altLang="zh-CN" sz="2052" dirty="0">
              <a:solidFill>
                <a:schemeClr val="bg1"/>
              </a:solidFill>
              <a:latin typeface="微软雅黑" pitchFamily="34" charset="-122"/>
              <a:ea typeface="微软雅黑" pitchFamily="34" charset="-122"/>
            </a:endParaRPr>
          </a:p>
          <a:p>
            <a:pPr algn="ctr"/>
            <a:endParaRPr lang="en-US" altLang="zh-CN" sz="2052" dirty="0">
              <a:solidFill>
                <a:schemeClr val="bg1"/>
              </a:solidFill>
              <a:latin typeface="微软雅黑" pitchFamily="34" charset="-122"/>
              <a:ea typeface="微软雅黑" pitchFamily="34" charset="-122"/>
            </a:endParaRPr>
          </a:p>
        </p:txBody>
      </p:sp>
      <p:sp>
        <p:nvSpPr>
          <p:cNvPr id="6" name="矩形 5"/>
          <p:cNvSpPr/>
          <p:nvPr/>
        </p:nvSpPr>
        <p:spPr>
          <a:xfrm>
            <a:off x="6034558" y="1242949"/>
            <a:ext cx="2154594" cy="841627"/>
          </a:xfrm>
          <a:prstGeom prst="rect">
            <a:avLst/>
          </a:prstGeom>
          <a:noFill/>
          <a:ln>
            <a:solidFill>
              <a:srgbClr val="024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52"/>
          </a:p>
        </p:txBody>
      </p:sp>
      <p:sp>
        <p:nvSpPr>
          <p:cNvPr id="7" name="矩形 6"/>
          <p:cNvSpPr/>
          <p:nvPr/>
        </p:nvSpPr>
        <p:spPr>
          <a:xfrm>
            <a:off x="6034558" y="2381455"/>
            <a:ext cx="2154594" cy="850671"/>
          </a:xfrm>
          <a:prstGeom prst="rect">
            <a:avLst/>
          </a:prstGeom>
          <a:noFill/>
          <a:ln>
            <a:solidFill>
              <a:srgbClr val="024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52"/>
          </a:p>
        </p:txBody>
      </p:sp>
      <p:sp>
        <p:nvSpPr>
          <p:cNvPr id="8" name="矩形 7"/>
          <p:cNvSpPr/>
          <p:nvPr/>
        </p:nvSpPr>
        <p:spPr>
          <a:xfrm>
            <a:off x="6034558" y="3510916"/>
            <a:ext cx="2154594" cy="841624"/>
          </a:xfrm>
          <a:prstGeom prst="rect">
            <a:avLst/>
          </a:prstGeom>
          <a:noFill/>
          <a:ln>
            <a:solidFill>
              <a:srgbClr val="024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52"/>
          </a:p>
        </p:txBody>
      </p:sp>
      <p:sp>
        <p:nvSpPr>
          <p:cNvPr id="9" name="矩形 8"/>
          <p:cNvSpPr/>
          <p:nvPr/>
        </p:nvSpPr>
        <p:spPr>
          <a:xfrm>
            <a:off x="6034558" y="4607153"/>
            <a:ext cx="2154594" cy="888854"/>
          </a:xfrm>
          <a:prstGeom prst="rect">
            <a:avLst/>
          </a:prstGeom>
          <a:noFill/>
          <a:ln>
            <a:solidFill>
              <a:srgbClr val="024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52"/>
          </a:p>
        </p:txBody>
      </p:sp>
      <p:sp>
        <p:nvSpPr>
          <p:cNvPr id="10" name="矩形 9"/>
          <p:cNvSpPr/>
          <p:nvPr/>
        </p:nvSpPr>
        <p:spPr>
          <a:xfrm>
            <a:off x="3154524" y="2251348"/>
            <a:ext cx="1364594" cy="287311"/>
          </a:xfrm>
          <a:prstGeom prst="rect">
            <a:avLst/>
          </a:prstGeom>
          <a:solidFill>
            <a:srgbClr val="FFFF00">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197" dirty="0" err="1">
                <a:solidFill>
                  <a:srgbClr val="02489D"/>
                </a:solidFill>
              </a:rPr>
              <a:t>XenAPI</a:t>
            </a:r>
            <a:endParaRPr lang="zh-CN" altLang="en-US" sz="1197" dirty="0">
              <a:solidFill>
                <a:srgbClr val="02489D"/>
              </a:solidFill>
            </a:endParaRPr>
          </a:p>
        </p:txBody>
      </p:sp>
      <p:sp>
        <p:nvSpPr>
          <p:cNvPr id="11" name="矩形 10"/>
          <p:cNvSpPr/>
          <p:nvPr/>
        </p:nvSpPr>
        <p:spPr>
          <a:xfrm>
            <a:off x="3154524" y="2651690"/>
            <a:ext cx="1364594" cy="287311"/>
          </a:xfrm>
          <a:prstGeom prst="rect">
            <a:avLst/>
          </a:prstGeom>
          <a:solidFill>
            <a:srgbClr val="FFFF00">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197" dirty="0">
                <a:solidFill>
                  <a:srgbClr val="02489D"/>
                </a:solidFill>
              </a:rPr>
              <a:t>REST</a:t>
            </a:r>
            <a:endParaRPr lang="zh-CN" altLang="en-US" sz="1254" dirty="0">
              <a:solidFill>
                <a:srgbClr val="02489D"/>
              </a:solidFill>
            </a:endParaRPr>
          </a:p>
        </p:txBody>
      </p:sp>
      <p:sp>
        <p:nvSpPr>
          <p:cNvPr id="12" name="矩形 11"/>
          <p:cNvSpPr/>
          <p:nvPr/>
        </p:nvSpPr>
        <p:spPr>
          <a:xfrm>
            <a:off x="3154524" y="3025006"/>
            <a:ext cx="1364594" cy="577882"/>
          </a:xfrm>
          <a:prstGeom prst="rect">
            <a:avLst/>
          </a:prstGeom>
          <a:solidFill>
            <a:srgbClr val="FFFF00">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97" dirty="0">
                <a:solidFill>
                  <a:srgbClr val="02489D"/>
                </a:solidFill>
              </a:rPr>
              <a:t>物理机管理工具</a:t>
            </a:r>
            <a:endParaRPr lang="en-US" altLang="zh-CN" sz="1197" dirty="0">
              <a:solidFill>
                <a:srgbClr val="02489D"/>
              </a:solidFill>
            </a:endParaRPr>
          </a:p>
        </p:txBody>
      </p:sp>
      <p:sp>
        <p:nvSpPr>
          <p:cNvPr id="13" name="矩形 12"/>
          <p:cNvSpPr/>
          <p:nvPr/>
        </p:nvSpPr>
        <p:spPr>
          <a:xfrm>
            <a:off x="292068" y="3025006"/>
            <a:ext cx="1326689" cy="577882"/>
          </a:xfrm>
          <a:prstGeom prst="rect">
            <a:avLst/>
          </a:prstGeom>
          <a:solidFill>
            <a:srgbClr val="FFFF00">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97" dirty="0">
                <a:solidFill>
                  <a:srgbClr val="02489D"/>
                </a:solidFill>
              </a:rPr>
              <a:t>网络适配器</a:t>
            </a:r>
            <a:endParaRPr lang="en-US" altLang="zh-CN" sz="1197" dirty="0">
              <a:solidFill>
                <a:srgbClr val="02489D"/>
              </a:solidFill>
            </a:endParaRPr>
          </a:p>
        </p:txBody>
      </p:sp>
      <p:sp>
        <p:nvSpPr>
          <p:cNvPr id="14" name="矩形 13"/>
          <p:cNvSpPr/>
          <p:nvPr/>
        </p:nvSpPr>
        <p:spPr>
          <a:xfrm>
            <a:off x="1732632" y="3025006"/>
            <a:ext cx="1326689" cy="577882"/>
          </a:xfrm>
          <a:prstGeom prst="rect">
            <a:avLst/>
          </a:prstGeom>
          <a:solidFill>
            <a:srgbClr val="FFFF00">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97" dirty="0">
                <a:solidFill>
                  <a:srgbClr val="02489D"/>
                </a:solidFill>
              </a:rPr>
              <a:t>存储适配器</a:t>
            </a:r>
            <a:endParaRPr lang="en-US" altLang="zh-CN" sz="1197" dirty="0">
              <a:solidFill>
                <a:srgbClr val="02489D"/>
              </a:solidFill>
            </a:endParaRPr>
          </a:p>
        </p:txBody>
      </p:sp>
      <p:pic>
        <p:nvPicPr>
          <p:cNvPr id="15" name="Picture 36" descr="Database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33376" y="4245681"/>
            <a:ext cx="470643"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6" descr="Database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70659" y="4546132"/>
            <a:ext cx="471904"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6" descr="Database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07509" y="4582331"/>
            <a:ext cx="471904"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3" descr="Server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14714" y="1043859"/>
            <a:ext cx="660251" cy="8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3" descr="Server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05269" y="1242953"/>
            <a:ext cx="660251" cy="8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3" descr="Server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14714" y="2162450"/>
            <a:ext cx="660251" cy="8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3" descr="Server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05269" y="2361546"/>
            <a:ext cx="660251" cy="8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Server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14714" y="3311822"/>
            <a:ext cx="660251" cy="8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3" descr="Server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05269" y="3510916"/>
            <a:ext cx="660251" cy="84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3" descr="Server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14714" y="4379095"/>
            <a:ext cx="469697" cy="59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3" descr="Server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05269" y="4578189"/>
            <a:ext cx="469697" cy="59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矩形 25"/>
          <p:cNvSpPr/>
          <p:nvPr/>
        </p:nvSpPr>
        <p:spPr>
          <a:xfrm>
            <a:off x="5599963" y="1371458"/>
            <a:ext cx="645208" cy="273302"/>
          </a:xfrm>
          <a:prstGeom prst="rect">
            <a:avLst/>
          </a:prstGeom>
          <a:solidFill>
            <a:srgbClr val="3F7FFF">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140" dirty="0">
                <a:solidFill>
                  <a:schemeClr val="tx1"/>
                </a:solidFill>
              </a:rPr>
              <a:t>Agent</a:t>
            </a:r>
            <a:endParaRPr lang="zh-CN" altLang="en-US" sz="1140" dirty="0">
              <a:solidFill>
                <a:schemeClr val="tx1"/>
              </a:solidFill>
            </a:endParaRPr>
          </a:p>
        </p:txBody>
      </p:sp>
      <p:pic>
        <p:nvPicPr>
          <p:cNvPr id="27" name="Picture 33" descr="Server0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80725" y="4629604"/>
            <a:ext cx="462209" cy="587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3" descr="Server0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11831" y="4724259"/>
            <a:ext cx="462209" cy="587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 descr="C:\Users\XY\Desktop\845304.gif"/>
          <p:cNvPicPr>
            <a:picLocks noChangeAspect="1" noChangeArrowheads="1"/>
          </p:cNvPicPr>
          <p:nvPr/>
        </p:nvPicPr>
        <p:blipFill>
          <a:blip r:embed="rId7" cstate="email">
            <a:extLst>
              <a:ext uri="{28A0092B-C50C-407E-A947-70E740481C1C}">
                <a14:useLocalDpi xmlns:a14="http://schemas.microsoft.com/office/drawing/2010/main"/>
              </a:ext>
            </a:extLst>
          </a:blip>
          <a:srcRect l="1401" t="40286" r="6290" b="38332"/>
          <a:stretch>
            <a:fillRect/>
          </a:stretch>
        </p:blipFill>
        <p:spPr bwMode="auto">
          <a:xfrm>
            <a:off x="451671" y="4476704"/>
            <a:ext cx="991213" cy="33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descr="C:\Users\XY\Desktop\845304.gif"/>
          <p:cNvPicPr>
            <a:picLocks noChangeAspect="1" noChangeArrowheads="1"/>
          </p:cNvPicPr>
          <p:nvPr/>
        </p:nvPicPr>
        <p:blipFill>
          <a:blip r:embed="rId7" cstate="email">
            <a:extLst>
              <a:ext uri="{28A0092B-C50C-407E-A947-70E740481C1C}">
                <a14:useLocalDpi xmlns:a14="http://schemas.microsoft.com/office/drawing/2010/main"/>
              </a:ext>
            </a:extLst>
          </a:blip>
          <a:srcRect l="1401" t="40286" r="6290" b="38332"/>
          <a:stretch>
            <a:fillRect/>
          </a:stretch>
        </p:blipFill>
        <p:spPr bwMode="auto">
          <a:xfrm>
            <a:off x="1422828" y="4496609"/>
            <a:ext cx="991213" cy="33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 descr="C:\Users\XY\Desktop\845304.gif"/>
          <p:cNvPicPr>
            <a:picLocks noChangeAspect="1" noChangeArrowheads="1"/>
          </p:cNvPicPr>
          <p:nvPr/>
        </p:nvPicPr>
        <p:blipFill>
          <a:blip r:embed="rId8" cstate="email">
            <a:extLst>
              <a:ext uri="{28A0092B-C50C-407E-A947-70E740481C1C}">
                <a14:useLocalDpi xmlns:a14="http://schemas.microsoft.com/office/drawing/2010/main"/>
              </a:ext>
            </a:extLst>
          </a:blip>
          <a:srcRect l="1401" t="40286" r="6290" b="38332"/>
          <a:stretch>
            <a:fillRect/>
          </a:stretch>
        </p:blipFill>
        <p:spPr bwMode="auto">
          <a:xfrm>
            <a:off x="953128" y="4163583"/>
            <a:ext cx="991213" cy="3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p:cNvSpPr/>
          <p:nvPr/>
        </p:nvSpPr>
        <p:spPr>
          <a:xfrm>
            <a:off x="6049601" y="4111814"/>
            <a:ext cx="2122835" cy="240726"/>
          </a:xfrm>
          <a:prstGeom prst="rect">
            <a:avLst/>
          </a:prstGeom>
          <a:solidFill>
            <a:srgbClr val="FF6600"/>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368" dirty="0" err="1">
                <a:solidFill>
                  <a:schemeClr val="bg1"/>
                </a:solidFill>
              </a:rPr>
              <a:t>vCenter</a:t>
            </a:r>
            <a:r>
              <a:rPr lang="en-US" altLang="zh-CN" sz="1368" dirty="0">
                <a:solidFill>
                  <a:schemeClr val="bg1"/>
                </a:solidFill>
              </a:rPr>
              <a:t>/</a:t>
            </a:r>
            <a:r>
              <a:rPr lang="en-US" altLang="zh-CN" sz="1368" dirty="0" err="1">
                <a:solidFill>
                  <a:schemeClr val="bg1"/>
                </a:solidFill>
              </a:rPr>
              <a:t>vSphere</a:t>
            </a:r>
            <a:endParaRPr lang="en-US" altLang="zh-CN" sz="1368" dirty="0">
              <a:solidFill>
                <a:schemeClr val="bg1"/>
              </a:solidFill>
            </a:endParaRPr>
          </a:p>
        </p:txBody>
      </p:sp>
      <p:sp>
        <p:nvSpPr>
          <p:cNvPr id="33" name="矩形 32"/>
          <p:cNvSpPr/>
          <p:nvPr/>
        </p:nvSpPr>
        <p:spPr>
          <a:xfrm>
            <a:off x="6049601" y="2991404"/>
            <a:ext cx="2122835" cy="240722"/>
          </a:xfrm>
          <a:prstGeom prst="rect">
            <a:avLst/>
          </a:prstGeom>
          <a:solidFill>
            <a:srgbClr val="FF6600"/>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368" dirty="0" err="1">
                <a:solidFill>
                  <a:schemeClr val="bg1"/>
                </a:solidFill>
              </a:rPr>
              <a:t>XenServer</a:t>
            </a:r>
            <a:r>
              <a:rPr lang="en-US" altLang="zh-CN" sz="1368" dirty="0">
                <a:solidFill>
                  <a:schemeClr val="bg1"/>
                </a:solidFill>
              </a:rPr>
              <a:t>/</a:t>
            </a:r>
            <a:r>
              <a:rPr lang="en-US" altLang="zh-CN" sz="1368" dirty="0" err="1">
                <a:solidFill>
                  <a:schemeClr val="bg1"/>
                </a:solidFill>
              </a:rPr>
              <a:t>Xen</a:t>
            </a:r>
            <a:endParaRPr lang="en-US" altLang="zh-CN" sz="1368" dirty="0">
              <a:solidFill>
                <a:schemeClr val="bg1"/>
              </a:solidFill>
            </a:endParaRPr>
          </a:p>
        </p:txBody>
      </p:sp>
      <p:sp>
        <p:nvSpPr>
          <p:cNvPr id="34" name="矩形 33"/>
          <p:cNvSpPr/>
          <p:nvPr/>
        </p:nvSpPr>
        <p:spPr>
          <a:xfrm>
            <a:off x="6049601" y="1836611"/>
            <a:ext cx="2122835" cy="247964"/>
          </a:xfrm>
          <a:prstGeom prst="rect">
            <a:avLst/>
          </a:prstGeom>
          <a:solidFill>
            <a:srgbClr val="FF6600"/>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368" dirty="0">
                <a:solidFill>
                  <a:schemeClr val="bg1"/>
                </a:solidFill>
              </a:rPr>
              <a:t>KVM</a:t>
            </a:r>
          </a:p>
        </p:txBody>
      </p:sp>
      <p:sp>
        <p:nvSpPr>
          <p:cNvPr id="35" name="矩形 34"/>
          <p:cNvSpPr/>
          <p:nvPr/>
        </p:nvSpPr>
        <p:spPr>
          <a:xfrm>
            <a:off x="6049601" y="5215291"/>
            <a:ext cx="2122835" cy="280715"/>
          </a:xfrm>
          <a:prstGeom prst="rect">
            <a:avLst/>
          </a:prstGeom>
          <a:solidFill>
            <a:srgbClr val="3F7FFF"/>
          </a:solidFill>
          <a:ln w="6350">
            <a:solidFill>
              <a:srgbClr val="3F7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bg1"/>
                </a:solidFill>
              </a:rPr>
              <a:t>物理机</a:t>
            </a:r>
          </a:p>
        </p:txBody>
      </p:sp>
      <p:sp>
        <p:nvSpPr>
          <p:cNvPr id="36" name="矩形 35"/>
          <p:cNvSpPr/>
          <p:nvPr/>
        </p:nvSpPr>
        <p:spPr>
          <a:xfrm>
            <a:off x="2924326" y="4916497"/>
            <a:ext cx="1288743" cy="369229"/>
          </a:xfrm>
          <a:prstGeom prst="rect">
            <a:avLst/>
          </a:prstGeom>
          <a:solidFill>
            <a:srgbClr val="3F7FFF"/>
          </a:solidFill>
          <a:ln w="6350">
            <a:solidFill>
              <a:srgbClr val="3F7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596" dirty="0">
                <a:solidFill>
                  <a:schemeClr val="bg1"/>
                </a:solidFill>
              </a:rPr>
              <a:t>存储资源</a:t>
            </a:r>
          </a:p>
        </p:txBody>
      </p:sp>
      <p:sp>
        <p:nvSpPr>
          <p:cNvPr id="37" name="矩形 36"/>
          <p:cNvSpPr/>
          <p:nvPr/>
        </p:nvSpPr>
        <p:spPr>
          <a:xfrm>
            <a:off x="724130" y="4836879"/>
            <a:ext cx="1288743" cy="369229"/>
          </a:xfrm>
          <a:prstGeom prst="rect">
            <a:avLst/>
          </a:prstGeom>
          <a:solidFill>
            <a:srgbClr val="3F7FFF"/>
          </a:solidFill>
          <a:ln w="6350">
            <a:solidFill>
              <a:srgbClr val="3F7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596" dirty="0">
                <a:solidFill>
                  <a:schemeClr val="bg1"/>
                </a:solidFill>
              </a:rPr>
              <a:t>网络资源</a:t>
            </a:r>
          </a:p>
        </p:txBody>
      </p:sp>
      <p:pic>
        <p:nvPicPr>
          <p:cNvPr id="38" name="Picture 4"/>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629619" y="1290011"/>
            <a:ext cx="1452554" cy="532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5"/>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801787" y="3633992"/>
            <a:ext cx="1243614" cy="33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6"/>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863632" y="2491858"/>
            <a:ext cx="1049716" cy="418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1" name="直接箭头连接符 40"/>
          <p:cNvCxnSpPr>
            <a:stCxn id="13" idx="2"/>
          </p:cNvCxnSpPr>
          <p:nvPr/>
        </p:nvCxnSpPr>
        <p:spPr>
          <a:xfrm flipH="1">
            <a:off x="955412" y="3602888"/>
            <a:ext cx="1" cy="632656"/>
          </a:xfrm>
          <a:prstGeom prst="straightConnector1">
            <a:avLst/>
          </a:prstGeom>
          <a:ln w="25400">
            <a:solidFill>
              <a:srgbClr val="02489D"/>
            </a:solidFill>
            <a:tailEnd type="arrow"/>
          </a:ln>
        </p:spPr>
        <p:style>
          <a:lnRef idx="1">
            <a:schemeClr val="accent1"/>
          </a:lnRef>
          <a:fillRef idx="0">
            <a:schemeClr val="accent1"/>
          </a:fillRef>
          <a:effectRef idx="0">
            <a:schemeClr val="accent1"/>
          </a:effectRef>
          <a:fontRef idx="minor">
            <a:schemeClr val="tx1"/>
          </a:fontRef>
        </p:style>
      </p:cxnSp>
      <p:cxnSp>
        <p:nvCxnSpPr>
          <p:cNvPr id="42" name="肘形连接符 55"/>
          <p:cNvCxnSpPr>
            <a:cxnSpLocks noChangeShapeType="1"/>
            <a:stCxn id="14" idx="2"/>
            <a:endCxn id="15" idx="0"/>
          </p:cNvCxnSpPr>
          <p:nvPr/>
        </p:nvCxnSpPr>
        <p:spPr bwMode="auto">
          <a:xfrm rot="16200000" flipH="1">
            <a:off x="2660940" y="3337923"/>
            <a:ext cx="642794" cy="1172721"/>
          </a:xfrm>
          <a:prstGeom prst="bentConnector3">
            <a:avLst>
              <a:gd name="adj1" fmla="val 50000"/>
            </a:avLst>
          </a:prstGeom>
          <a:noFill/>
          <a:ln w="25400" algn="ctr">
            <a:solidFill>
              <a:srgbClr val="02489D"/>
            </a:solidFill>
            <a:miter lim="800000"/>
            <a:headEnd/>
            <a:tailEnd type="arrow" w="med" len="med"/>
          </a:ln>
          <a:extLst>
            <a:ext uri="{909E8E84-426E-40DD-AFC4-6F175D3DCCD1}">
              <a14:hiddenFill xmlns:a14="http://schemas.microsoft.com/office/drawing/2010/main">
                <a:noFill/>
              </a14:hiddenFill>
            </a:ext>
          </a:extLst>
        </p:spPr>
      </p:cxnSp>
      <p:cxnSp>
        <p:nvCxnSpPr>
          <p:cNvPr id="43" name="肘形连接符 60"/>
          <p:cNvCxnSpPr>
            <a:cxnSpLocks noChangeShapeType="1"/>
            <a:stCxn id="12" idx="3"/>
            <a:endCxn id="24" idx="1"/>
          </p:cNvCxnSpPr>
          <p:nvPr/>
        </p:nvCxnSpPr>
        <p:spPr bwMode="auto">
          <a:xfrm>
            <a:off x="4519118" y="3313948"/>
            <a:ext cx="995597" cy="1364510"/>
          </a:xfrm>
          <a:prstGeom prst="bentConnector3">
            <a:avLst>
              <a:gd name="adj1" fmla="val 50000"/>
            </a:avLst>
          </a:prstGeom>
          <a:noFill/>
          <a:ln w="25400" algn="ctr">
            <a:solidFill>
              <a:srgbClr val="02489D"/>
            </a:solidFill>
            <a:miter lim="800000"/>
            <a:headEnd/>
            <a:tailEnd type="arrow" w="med" len="med"/>
          </a:ln>
          <a:extLst>
            <a:ext uri="{909E8E84-426E-40DD-AFC4-6F175D3DCCD1}">
              <a14:hiddenFill xmlns:a14="http://schemas.microsoft.com/office/drawing/2010/main">
                <a:noFill/>
              </a14:hiddenFill>
            </a:ext>
          </a:extLst>
        </p:spPr>
      </p:cxnSp>
      <p:cxnSp>
        <p:nvCxnSpPr>
          <p:cNvPr id="44" name="肘形连接符 34815"/>
          <p:cNvCxnSpPr>
            <a:cxnSpLocks noChangeShapeType="1"/>
            <a:stCxn id="11" idx="3"/>
            <a:endCxn id="22" idx="1"/>
          </p:cNvCxnSpPr>
          <p:nvPr/>
        </p:nvCxnSpPr>
        <p:spPr bwMode="auto">
          <a:xfrm>
            <a:off x="4519118" y="2795345"/>
            <a:ext cx="995596" cy="937289"/>
          </a:xfrm>
          <a:prstGeom prst="bentConnector3">
            <a:avLst>
              <a:gd name="adj1" fmla="val 50000"/>
            </a:avLst>
          </a:prstGeom>
          <a:noFill/>
          <a:ln w="25400" algn="ctr">
            <a:solidFill>
              <a:srgbClr val="02489D"/>
            </a:solidFill>
            <a:miter lim="800000"/>
            <a:headEnd/>
            <a:tailEnd type="arrow" w="med" len="med"/>
          </a:ln>
          <a:extLst>
            <a:ext uri="{909E8E84-426E-40DD-AFC4-6F175D3DCCD1}">
              <a14:hiddenFill xmlns:a14="http://schemas.microsoft.com/office/drawing/2010/main">
                <a:noFill/>
              </a14:hiddenFill>
            </a:ext>
          </a:extLst>
        </p:spPr>
      </p:cxnSp>
      <p:cxnSp>
        <p:nvCxnSpPr>
          <p:cNvPr id="45" name="肘形连接符 34825"/>
          <p:cNvCxnSpPr>
            <a:cxnSpLocks noChangeShapeType="1"/>
            <a:stCxn id="55" idx="3"/>
            <a:endCxn id="18" idx="1"/>
          </p:cNvCxnSpPr>
          <p:nvPr/>
        </p:nvCxnSpPr>
        <p:spPr bwMode="auto">
          <a:xfrm flipV="1">
            <a:off x="4537504" y="1464671"/>
            <a:ext cx="977209" cy="517583"/>
          </a:xfrm>
          <a:prstGeom prst="bentConnector3">
            <a:avLst>
              <a:gd name="adj1" fmla="val 50000"/>
            </a:avLst>
          </a:prstGeom>
          <a:noFill/>
          <a:ln w="25400" algn="ctr">
            <a:solidFill>
              <a:srgbClr val="02489D"/>
            </a:solidFill>
            <a:miter lim="800000"/>
            <a:headEnd/>
            <a:tailEnd type="arrow" w="med" len="med"/>
          </a:ln>
          <a:extLst>
            <a:ext uri="{909E8E84-426E-40DD-AFC4-6F175D3DCCD1}">
              <a14:hiddenFill xmlns:a14="http://schemas.microsoft.com/office/drawing/2010/main">
                <a:noFill/>
              </a14:hiddenFill>
            </a:ext>
          </a:extLst>
        </p:spPr>
      </p:cxnSp>
      <p:cxnSp>
        <p:nvCxnSpPr>
          <p:cNvPr id="46" name="直接连接符 45"/>
          <p:cNvCxnSpPr/>
          <p:nvPr/>
        </p:nvCxnSpPr>
        <p:spPr>
          <a:xfrm>
            <a:off x="8849402" y="1663764"/>
            <a:ext cx="0" cy="3962252"/>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endCxn id="6" idx="3"/>
          </p:cNvCxnSpPr>
          <p:nvPr/>
        </p:nvCxnSpPr>
        <p:spPr>
          <a:xfrm flipH="1" flipV="1">
            <a:off x="8189153" y="1663763"/>
            <a:ext cx="660249" cy="1"/>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flipH="1">
            <a:off x="8189152" y="2767917"/>
            <a:ext cx="678638" cy="1809"/>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flipH="1">
            <a:off x="8172436" y="3917288"/>
            <a:ext cx="676967" cy="1811"/>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flipH="1">
            <a:off x="8195838" y="4984563"/>
            <a:ext cx="678638" cy="3620"/>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68502" y="5626015"/>
            <a:ext cx="7480065" cy="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endCxn id="37" idx="2"/>
          </p:cNvCxnSpPr>
          <p:nvPr/>
        </p:nvCxnSpPr>
        <p:spPr>
          <a:xfrm flipV="1">
            <a:off x="1369337" y="5206108"/>
            <a:ext cx="0" cy="419907"/>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a:endCxn id="36" idx="2"/>
          </p:cNvCxnSpPr>
          <p:nvPr/>
        </p:nvCxnSpPr>
        <p:spPr>
          <a:xfrm flipV="1">
            <a:off x="3568697" y="5285727"/>
            <a:ext cx="0" cy="340289"/>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54" name="肘形连接符 72"/>
          <p:cNvCxnSpPr>
            <a:cxnSpLocks noChangeShapeType="1"/>
            <a:stCxn id="10" idx="3"/>
            <a:endCxn id="20" idx="1"/>
          </p:cNvCxnSpPr>
          <p:nvPr/>
        </p:nvCxnSpPr>
        <p:spPr bwMode="auto">
          <a:xfrm>
            <a:off x="4519118" y="2395004"/>
            <a:ext cx="995596" cy="188258"/>
          </a:xfrm>
          <a:prstGeom prst="bentConnector3">
            <a:avLst>
              <a:gd name="adj1" fmla="val 50000"/>
            </a:avLst>
          </a:prstGeom>
          <a:noFill/>
          <a:ln w="25400" algn="ctr">
            <a:solidFill>
              <a:srgbClr val="02489D"/>
            </a:solidFill>
            <a:miter lim="800000"/>
            <a:headEnd/>
            <a:tailEnd type="arrow" w="med" len="med"/>
          </a:ln>
          <a:extLst>
            <a:ext uri="{909E8E84-426E-40DD-AFC4-6F175D3DCCD1}">
              <a14:hiddenFill xmlns:a14="http://schemas.microsoft.com/office/drawing/2010/main">
                <a:noFill/>
              </a14:hiddenFill>
            </a:ext>
          </a:extLst>
        </p:spPr>
      </p:cxnSp>
      <p:sp>
        <p:nvSpPr>
          <p:cNvPr id="55" name="矩形 3"/>
          <p:cNvSpPr/>
          <p:nvPr/>
        </p:nvSpPr>
        <p:spPr>
          <a:xfrm>
            <a:off x="3172911" y="1838598"/>
            <a:ext cx="1364594" cy="287311"/>
          </a:xfrm>
          <a:prstGeom prst="rect">
            <a:avLst/>
          </a:prstGeom>
          <a:solidFill>
            <a:srgbClr val="FFFF00">
              <a:alpha val="41000"/>
            </a:srgb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197" dirty="0">
                <a:solidFill>
                  <a:srgbClr val="02489D"/>
                </a:solidFill>
              </a:rPr>
              <a:t>REST</a:t>
            </a:r>
            <a:endParaRPr lang="zh-CN" altLang="en-US" sz="1197" dirty="0">
              <a:solidFill>
                <a:srgbClr val="02489D"/>
              </a:solidFill>
            </a:endParaRPr>
          </a:p>
        </p:txBody>
      </p:sp>
      <p:sp>
        <p:nvSpPr>
          <p:cNvPr id="56" name="TextBox 54"/>
          <p:cNvSpPr txBox="1"/>
          <p:nvPr/>
        </p:nvSpPr>
        <p:spPr>
          <a:xfrm>
            <a:off x="645093" y="2098473"/>
            <a:ext cx="2325566" cy="513346"/>
          </a:xfrm>
          <a:prstGeom prst="rect">
            <a:avLst/>
          </a:prstGeom>
          <a:noFill/>
        </p:spPr>
        <p:txBody>
          <a:bodyPr wrap="square" rtlCol="0">
            <a:spAutoFit/>
          </a:bodyPr>
          <a:lstStyle/>
          <a:p>
            <a:pPr algn="ctr"/>
            <a:r>
              <a:rPr lang="en-US" altLang="zh-CN" sz="2736" dirty="0" err="1">
                <a:latin typeface="微软雅黑" pitchFamily="34" charset="-122"/>
                <a:ea typeface="微软雅黑" pitchFamily="34" charset="-122"/>
              </a:rPr>
              <a:t>IaaS</a:t>
            </a:r>
            <a:endParaRPr lang="zh-CN" altLang="en-US" sz="2736" dirty="0">
              <a:latin typeface="微软雅黑" pitchFamily="34" charset="-122"/>
              <a:ea typeface="微软雅黑" pitchFamily="34" charset="-122"/>
            </a:endParaRPr>
          </a:p>
        </p:txBody>
      </p:sp>
    </p:spTree>
    <p:extLst>
      <p:ext uri="{BB962C8B-B14F-4D97-AF65-F5344CB8AC3E}">
        <p14:creationId xmlns:p14="http://schemas.microsoft.com/office/powerpoint/2010/main" val="28314691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云管平台</a:t>
            </a:r>
            <a:r>
              <a:rPr lang="en-US" altLang="zh-CN" dirty="0"/>
              <a:t>——</a:t>
            </a:r>
            <a:r>
              <a:rPr lang="zh-CN" altLang="en-US" dirty="0" smtClean="0"/>
              <a:t>云管平台功能架构</a:t>
            </a:r>
            <a:endParaRPr lang="zh-CN"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3394" y="797564"/>
            <a:ext cx="7963507" cy="465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9908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云管平台</a:t>
            </a:r>
            <a:r>
              <a:rPr lang="en-US" altLang="zh-CN" dirty="0"/>
              <a:t>——</a:t>
            </a:r>
            <a:r>
              <a:rPr lang="zh-CN" altLang="en-US" dirty="0" smtClean="0"/>
              <a:t>云</a:t>
            </a:r>
            <a:r>
              <a:rPr lang="zh-CN" altLang="en-US" dirty="0"/>
              <a:t>管</a:t>
            </a:r>
            <a:r>
              <a:rPr lang="zh-CN" altLang="en-US" dirty="0" smtClean="0"/>
              <a:t>平台资源管理调度模型</a:t>
            </a:r>
            <a:endParaRPr lang="zh-CN" altLang="en-US" dirty="0"/>
          </a:p>
        </p:txBody>
      </p:sp>
      <p:pic>
        <p:nvPicPr>
          <p:cNvPr id="2050" name="图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945837"/>
            <a:ext cx="5459762" cy="4515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3"/>
          <p:cNvSpPr>
            <a:spLocks noChangeArrowheads="1"/>
          </p:cNvSpPr>
          <p:nvPr/>
        </p:nvSpPr>
        <p:spPr bwMode="auto">
          <a:xfrm>
            <a:off x="6175517" y="642496"/>
            <a:ext cx="3132224" cy="215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25784" indent="-325784">
              <a:lnSpc>
                <a:spcPts val="2280"/>
              </a:lnSpc>
              <a:buFont typeface="Arial" pitchFamily="34" charset="0"/>
              <a:buChar char="•"/>
            </a:pPr>
            <a:r>
              <a:rPr lang="zh-CN" altLang="en-US" sz="1596" dirty="0">
                <a:latin typeface="微软雅黑" pitchFamily="34" charset="-122"/>
                <a:ea typeface="微软雅黑" pitchFamily="34" charset="-122"/>
              </a:rPr>
              <a:t>以项目</a:t>
            </a:r>
            <a:r>
              <a:rPr lang="en-US" altLang="zh-CN" sz="1596" dirty="0">
                <a:latin typeface="微软雅黑" pitchFamily="34" charset="-122"/>
                <a:ea typeface="微软雅黑" pitchFamily="34" charset="-122"/>
              </a:rPr>
              <a:t>/</a:t>
            </a:r>
            <a:r>
              <a:rPr lang="zh-CN" altLang="en-US" sz="1596" dirty="0">
                <a:latin typeface="微软雅黑" pitchFamily="34" charset="-122"/>
                <a:ea typeface="微软雅黑" pitchFamily="34" charset="-122"/>
              </a:rPr>
              <a:t>应用系统为单元，资源分配、调度和使用完全隔离</a:t>
            </a:r>
            <a:endParaRPr lang="en-US" altLang="zh-CN" sz="1596" dirty="0">
              <a:latin typeface="微软雅黑" pitchFamily="34" charset="-122"/>
              <a:ea typeface="微软雅黑" pitchFamily="34" charset="-122"/>
            </a:endParaRPr>
          </a:p>
          <a:p>
            <a:pPr marL="325784" indent="-325784">
              <a:lnSpc>
                <a:spcPts val="2280"/>
              </a:lnSpc>
              <a:buFont typeface="Arial" pitchFamily="34" charset="0"/>
              <a:buChar char="•"/>
            </a:pPr>
            <a:r>
              <a:rPr lang="zh-CN" altLang="en-US" sz="1596" dirty="0">
                <a:latin typeface="微软雅黑" pitchFamily="34" charset="-122"/>
                <a:ea typeface="微软雅黑" pitchFamily="34" charset="-122"/>
              </a:rPr>
              <a:t>对物理资源、调度策略、安全保障机制不可见</a:t>
            </a:r>
            <a:endParaRPr lang="en-US" altLang="zh-CN" sz="1596" dirty="0">
              <a:latin typeface="微软雅黑" pitchFamily="34" charset="-122"/>
              <a:ea typeface="微软雅黑" pitchFamily="34" charset="-122"/>
            </a:endParaRPr>
          </a:p>
          <a:p>
            <a:pPr marL="325784" indent="-325784">
              <a:lnSpc>
                <a:spcPts val="2280"/>
              </a:lnSpc>
              <a:buFont typeface="Arial" pitchFamily="34" charset="0"/>
              <a:buChar char="•"/>
            </a:pPr>
            <a:r>
              <a:rPr lang="zh-CN" altLang="en-US" sz="1596" dirty="0">
                <a:latin typeface="微软雅黑" pitchFamily="34" charset="-122"/>
                <a:ea typeface="微软雅黑" pitchFamily="34" charset="-122"/>
              </a:rPr>
              <a:t>面向虚拟资源全生命周期的使用</a:t>
            </a:r>
          </a:p>
        </p:txBody>
      </p:sp>
      <p:sp>
        <p:nvSpPr>
          <p:cNvPr id="6" name="矩形 49"/>
          <p:cNvSpPr>
            <a:spLocks noChangeArrowheads="1"/>
          </p:cNvSpPr>
          <p:nvPr/>
        </p:nvSpPr>
        <p:spPr bwMode="auto">
          <a:xfrm>
            <a:off x="6194427" y="3041018"/>
            <a:ext cx="3132224"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25784" indent="-325784">
              <a:lnSpc>
                <a:spcPts val="2280"/>
              </a:lnSpc>
              <a:buFont typeface="Arial" pitchFamily="34" charset="0"/>
              <a:buChar char="•"/>
            </a:pPr>
            <a:r>
              <a:rPr lang="zh-CN" altLang="en-US" sz="1596" dirty="0">
                <a:latin typeface="微软雅黑" pitchFamily="34" charset="-122"/>
                <a:ea typeface="微软雅黑" pitchFamily="34" charset="-122"/>
              </a:rPr>
              <a:t>面向管理员，对数据中心内的物理资源实现池化管理</a:t>
            </a:r>
            <a:endParaRPr lang="en-US" altLang="zh-CN" sz="1596" dirty="0">
              <a:latin typeface="微软雅黑" pitchFamily="34" charset="-122"/>
              <a:ea typeface="微软雅黑" pitchFamily="34" charset="-122"/>
            </a:endParaRPr>
          </a:p>
          <a:p>
            <a:pPr marL="325784" indent="-325784">
              <a:lnSpc>
                <a:spcPts val="2280"/>
              </a:lnSpc>
              <a:buFont typeface="Arial" pitchFamily="34" charset="0"/>
              <a:buChar char="•"/>
            </a:pPr>
            <a:r>
              <a:rPr lang="zh-CN" altLang="en-US" sz="1596" dirty="0">
                <a:latin typeface="微软雅黑" pitchFamily="34" charset="-122"/>
                <a:ea typeface="微软雅黑" pitchFamily="34" charset="-122"/>
              </a:rPr>
              <a:t>定义数据中心的资源分配和调度策略</a:t>
            </a:r>
            <a:endParaRPr lang="en-US" altLang="zh-CN" sz="1596" dirty="0">
              <a:latin typeface="微软雅黑" pitchFamily="34" charset="-122"/>
              <a:ea typeface="微软雅黑" pitchFamily="34" charset="-122"/>
            </a:endParaRPr>
          </a:p>
          <a:p>
            <a:pPr marL="325784" indent="-325784">
              <a:lnSpc>
                <a:spcPts val="2280"/>
              </a:lnSpc>
              <a:buFont typeface="Arial" pitchFamily="34" charset="0"/>
              <a:buChar char="•"/>
            </a:pPr>
            <a:r>
              <a:rPr lang="zh-CN" altLang="en-US" sz="1596" dirty="0">
                <a:latin typeface="微软雅黑" pitchFamily="34" charset="-122"/>
                <a:ea typeface="微软雅黑" pitchFamily="34" charset="-122"/>
              </a:rPr>
              <a:t>监控数据中心运行状态，实现主动、精细化运维</a:t>
            </a:r>
            <a:endParaRPr lang="en-US" altLang="zh-CN" sz="1596" dirty="0">
              <a:latin typeface="微软雅黑" pitchFamily="34" charset="-122"/>
              <a:ea typeface="微软雅黑" pitchFamily="34" charset="-122"/>
            </a:endParaRPr>
          </a:p>
          <a:p>
            <a:pPr marL="325784" indent="-325784">
              <a:lnSpc>
                <a:spcPts val="2280"/>
              </a:lnSpc>
              <a:buFont typeface="Arial" pitchFamily="34" charset="0"/>
              <a:buChar char="•"/>
            </a:pPr>
            <a:r>
              <a:rPr lang="zh-CN" altLang="en-US" sz="1596" dirty="0">
                <a:latin typeface="微软雅黑" pitchFamily="34" charset="-122"/>
                <a:ea typeface="微软雅黑" pitchFamily="34" charset="-122"/>
              </a:rPr>
              <a:t>为上层、外部系统对接提供接口支持</a:t>
            </a:r>
          </a:p>
        </p:txBody>
      </p:sp>
    </p:spTree>
    <p:extLst>
      <p:ext uri="{BB962C8B-B14F-4D97-AF65-F5344CB8AC3E}">
        <p14:creationId xmlns:p14="http://schemas.microsoft.com/office/powerpoint/2010/main" val="1404389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云管平台</a:t>
            </a:r>
            <a:r>
              <a:rPr lang="en-US" altLang="zh-CN" dirty="0"/>
              <a:t>——</a:t>
            </a:r>
            <a:r>
              <a:rPr lang="zh-CN" altLang="en-US" dirty="0" smtClean="0"/>
              <a:t>应用场景</a:t>
            </a:r>
            <a:r>
              <a:rPr lang="en-US" altLang="zh-CN" dirty="0" smtClean="0"/>
              <a:t>-</a:t>
            </a:r>
            <a:r>
              <a:rPr lang="zh-CN" altLang="en-US" dirty="0" smtClean="0"/>
              <a:t>基础设施服务过程</a:t>
            </a:r>
            <a:endParaRPr lang="zh-CN" altLang="en-US" dirty="0"/>
          </a:p>
        </p:txBody>
      </p:sp>
      <p:grpSp>
        <p:nvGrpSpPr>
          <p:cNvPr id="109" name="组 294"/>
          <p:cNvGrpSpPr/>
          <p:nvPr/>
        </p:nvGrpSpPr>
        <p:grpSpPr>
          <a:xfrm>
            <a:off x="302903" y="746040"/>
            <a:ext cx="8410422" cy="5173884"/>
            <a:chOff x="1447800" y="1451207"/>
            <a:chExt cx="8908107" cy="5480048"/>
          </a:xfrm>
        </p:grpSpPr>
        <p:sp>
          <p:nvSpPr>
            <p:cNvPr id="110" name="圆角矩形 109"/>
            <p:cNvSpPr/>
            <p:nvPr/>
          </p:nvSpPr>
          <p:spPr bwMode="auto">
            <a:xfrm>
              <a:off x="1531904" y="2058055"/>
              <a:ext cx="1072797" cy="2168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368" dirty="0">
                  <a:solidFill>
                    <a:schemeClr val="tx1"/>
                  </a:solidFill>
                </a:rPr>
                <a:t>CPU</a:t>
              </a:r>
              <a:endParaRPr lang="zh-CN" altLang="en-US" sz="1368" dirty="0">
                <a:solidFill>
                  <a:schemeClr val="tx1"/>
                </a:solidFill>
              </a:endParaRPr>
            </a:p>
          </p:txBody>
        </p:sp>
        <p:sp>
          <p:nvSpPr>
            <p:cNvPr id="111" name="圆角矩形 110"/>
            <p:cNvSpPr/>
            <p:nvPr/>
          </p:nvSpPr>
          <p:spPr bwMode="auto">
            <a:xfrm>
              <a:off x="1531904" y="2317677"/>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内存</a:t>
              </a:r>
            </a:p>
          </p:txBody>
        </p:sp>
        <p:sp>
          <p:nvSpPr>
            <p:cNvPr id="112" name="圆角矩形 111"/>
            <p:cNvSpPr/>
            <p:nvPr/>
          </p:nvSpPr>
          <p:spPr bwMode="auto">
            <a:xfrm>
              <a:off x="1531904" y="2569923"/>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系统存储</a:t>
              </a:r>
            </a:p>
          </p:txBody>
        </p:sp>
        <p:sp>
          <p:nvSpPr>
            <p:cNvPr id="113" name="圆角矩形 112"/>
            <p:cNvSpPr/>
            <p:nvPr/>
          </p:nvSpPr>
          <p:spPr bwMode="auto">
            <a:xfrm>
              <a:off x="1531904" y="2828071"/>
              <a:ext cx="1072797" cy="2168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额外存储</a:t>
              </a:r>
            </a:p>
          </p:txBody>
        </p:sp>
        <p:sp>
          <p:nvSpPr>
            <p:cNvPr id="114" name="圆角矩形 113"/>
            <p:cNvSpPr/>
            <p:nvPr/>
          </p:nvSpPr>
          <p:spPr bwMode="auto">
            <a:xfrm>
              <a:off x="1541249" y="3087694"/>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网卡</a:t>
              </a:r>
            </a:p>
          </p:txBody>
        </p:sp>
        <p:sp>
          <p:nvSpPr>
            <p:cNvPr id="115" name="圆角矩形 114"/>
            <p:cNvSpPr/>
            <p:nvPr/>
          </p:nvSpPr>
          <p:spPr bwMode="auto">
            <a:xfrm>
              <a:off x="1541249" y="3347316"/>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内网</a:t>
              </a:r>
            </a:p>
          </p:txBody>
        </p:sp>
        <p:sp>
          <p:nvSpPr>
            <p:cNvPr id="116" name="圆角矩形 115"/>
            <p:cNvSpPr/>
            <p:nvPr/>
          </p:nvSpPr>
          <p:spPr bwMode="auto">
            <a:xfrm>
              <a:off x="1541249" y="3605463"/>
              <a:ext cx="1072797" cy="2168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外网</a:t>
              </a:r>
            </a:p>
          </p:txBody>
        </p:sp>
        <p:sp>
          <p:nvSpPr>
            <p:cNvPr id="117" name="圆角矩形 116"/>
            <p:cNvSpPr/>
            <p:nvPr/>
          </p:nvSpPr>
          <p:spPr bwMode="auto">
            <a:xfrm>
              <a:off x="1541249" y="3865086"/>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368" dirty="0">
                  <a:solidFill>
                    <a:schemeClr val="tx1"/>
                  </a:solidFill>
                </a:rPr>
                <a:t>IP</a:t>
              </a:r>
              <a:endParaRPr lang="zh-CN" altLang="en-US" sz="1368" dirty="0">
                <a:solidFill>
                  <a:schemeClr val="tx1"/>
                </a:solidFill>
              </a:endParaRPr>
            </a:p>
          </p:txBody>
        </p:sp>
        <p:sp>
          <p:nvSpPr>
            <p:cNvPr id="118" name="圆角矩形 117"/>
            <p:cNvSpPr/>
            <p:nvPr/>
          </p:nvSpPr>
          <p:spPr bwMode="auto">
            <a:xfrm>
              <a:off x="1531904" y="4124708"/>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带宽</a:t>
              </a:r>
            </a:p>
          </p:txBody>
        </p:sp>
        <p:sp>
          <p:nvSpPr>
            <p:cNvPr id="119" name="圆角矩形 118"/>
            <p:cNvSpPr/>
            <p:nvPr/>
          </p:nvSpPr>
          <p:spPr bwMode="auto">
            <a:xfrm>
              <a:off x="1541249" y="4382855"/>
              <a:ext cx="1072797" cy="2168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流量</a:t>
              </a:r>
            </a:p>
          </p:txBody>
        </p:sp>
        <p:sp>
          <p:nvSpPr>
            <p:cNvPr id="120" name="圆角矩形 119"/>
            <p:cNvSpPr/>
            <p:nvPr/>
          </p:nvSpPr>
          <p:spPr bwMode="auto">
            <a:xfrm>
              <a:off x="1541249" y="4642478"/>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防火墙</a:t>
              </a:r>
            </a:p>
          </p:txBody>
        </p:sp>
        <p:sp>
          <p:nvSpPr>
            <p:cNvPr id="121" name="圆角矩形 120"/>
            <p:cNvSpPr/>
            <p:nvPr/>
          </p:nvSpPr>
          <p:spPr bwMode="auto">
            <a:xfrm>
              <a:off x="1541249" y="4902100"/>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负载均衡</a:t>
              </a:r>
            </a:p>
          </p:txBody>
        </p:sp>
        <p:sp>
          <p:nvSpPr>
            <p:cNvPr id="122" name="圆角矩形 121"/>
            <p:cNvSpPr/>
            <p:nvPr/>
          </p:nvSpPr>
          <p:spPr bwMode="auto">
            <a:xfrm>
              <a:off x="1541249" y="5160248"/>
              <a:ext cx="1072797" cy="2168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操作系统</a:t>
              </a:r>
            </a:p>
          </p:txBody>
        </p:sp>
        <p:sp>
          <p:nvSpPr>
            <p:cNvPr id="123" name="圆角矩形 122"/>
            <p:cNvSpPr/>
            <p:nvPr/>
          </p:nvSpPr>
          <p:spPr bwMode="auto">
            <a:xfrm>
              <a:off x="3580312" y="2751365"/>
              <a:ext cx="1072797" cy="2168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计算资源</a:t>
              </a:r>
            </a:p>
          </p:txBody>
        </p:sp>
        <p:sp>
          <p:nvSpPr>
            <p:cNvPr id="124" name="圆角矩形 123"/>
            <p:cNvSpPr/>
            <p:nvPr/>
          </p:nvSpPr>
          <p:spPr bwMode="auto">
            <a:xfrm>
              <a:off x="3580312" y="3431398"/>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存储资源</a:t>
              </a:r>
            </a:p>
          </p:txBody>
        </p:sp>
        <p:sp>
          <p:nvSpPr>
            <p:cNvPr id="125" name="圆角矩形 124"/>
            <p:cNvSpPr/>
            <p:nvPr/>
          </p:nvSpPr>
          <p:spPr bwMode="auto">
            <a:xfrm>
              <a:off x="3580312" y="4080454"/>
              <a:ext cx="1072797"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网络资源</a:t>
              </a:r>
            </a:p>
          </p:txBody>
        </p:sp>
        <p:sp>
          <p:nvSpPr>
            <p:cNvPr id="126" name="矩形 125"/>
            <p:cNvSpPr>
              <a:spLocks noChangeArrowheads="1"/>
            </p:cNvSpPr>
            <p:nvPr/>
          </p:nvSpPr>
          <p:spPr bwMode="auto">
            <a:xfrm rot="5400000" flipV="1">
              <a:off x="904836" y="3821607"/>
              <a:ext cx="4394121" cy="53357"/>
            </a:xfrm>
            <a:prstGeom prst="rect">
              <a:avLst/>
            </a:prstGeom>
            <a:solidFill>
              <a:srgbClr val="0070C0"/>
            </a:solidFill>
            <a:ln>
              <a:noFill/>
            </a:ln>
            <a:extLst/>
          </p:spPr>
          <p:txBody>
            <a:bodyPr/>
            <a:lstStyle/>
            <a:p>
              <a:pPr>
                <a:buFont typeface="Arial" pitchFamily="34" charset="0"/>
                <a:buNone/>
              </a:pPr>
              <a:endParaRPr lang="zh-CN" altLang="en-US" sz="2052">
                <a:ea typeface="微软雅黑" pitchFamily="34" charset="-122"/>
              </a:endParaRPr>
            </a:p>
          </p:txBody>
        </p:sp>
        <p:sp>
          <p:nvSpPr>
            <p:cNvPr id="127" name="矩形 126"/>
            <p:cNvSpPr/>
            <p:nvPr/>
          </p:nvSpPr>
          <p:spPr bwMode="auto">
            <a:xfrm rot="10800000" flipV="1">
              <a:off x="2614047" y="2153938"/>
              <a:ext cx="461639"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28" name="矩形 127"/>
            <p:cNvSpPr/>
            <p:nvPr/>
          </p:nvSpPr>
          <p:spPr bwMode="auto">
            <a:xfrm rot="10800000" flipV="1">
              <a:off x="2625261" y="2403235"/>
              <a:ext cx="459770" cy="39828"/>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29" name="矩形 128"/>
            <p:cNvSpPr/>
            <p:nvPr/>
          </p:nvSpPr>
          <p:spPr bwMode="auto">
            <a:xfrm rot="10800000" flipV="1">
              <a:off x="2625261" y="2648106"/>
              <a:ext cx="459770" cy="39828"/>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0" name="矩形 129"/>
            <p:cNvSpPr/>
            <p:nvPr/>
          </p:nvSpPr>
          <p:spPr bwMode="auto">
            <a:xfrm rot="10800000" flipV="1">
              <a:off x="2625261" y="2897402"/>
              <a:ext cx="459770"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1" name="矩形 130"/>
            <p:cNvSpPr/>
            <p:nvPr/>
          </p:nvSpPr>
          <p:spPr bwMode="auto">
            <a:xfrm rot="10800000" flipV="1">
              <a:off x="2625261" y="3204228"/>
              <a:ext cx="459770"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2" name="矩形 131"/>
            <p:cNvSpPr/>
            <p:nvPr/>
          </p:nvSpPr>
          <p:spPr bwMode="auto">
            <a:xfrm rot="10800000" flipV="1">
              <a:off x="2634605" y="3453526"/>
              <a:ext cx="459770" cy="39828"/>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3" name="矩形 132"/>
            <p:cNvSpPr/>
            <p:nvPr/>
          </p:nvSpPr>
          <p:spPr bwMode="auto">
            <a:xfrm rot="10800000" flipV="1">
              <a:off x="2634605" y="3698396"/>
              <a:ext cx="459770" cy="39828"/>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4" name="矩形 133"/>
            <p:cNvSpPr/>
            <p:nvPr/>
          </p:nvSpPr>
          <p:spPr bwMode="auto">
            <a:xfrm rot="10800000" flipV="1">
              <a:off x="2634605" y="3947693"/>
              <a:ext cx="459770"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5" name="矩形 134"/>
            <p:cNvSpPr/>
            <p:nvPr/>
          </p:nvSpPr>
          <p:spPr bwMode="auto">
            <a:xfrm rot="10800000" flipV="1">
              <a:off x="2625261" y="4233867"/>
              <a:ext cx="459770"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6" name="矩形 135"/>
            <p:cNvSpPr/>
            <p:nvPr/>
          </p:nvSpPr>
          <p:spPr bwMode="auto">
            <a:xfrm rot="10800000" flipV="1">
              <a:off x="2634605" y="4484639"/>
              <a:ext cx="459770" cy="38353"/>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7" name="矩形 136"/>
            <p:cNvSpPr/>
            <p:nvPr/>
          </p:nvSpPr>
          <p:spPr bwMode="auto">
            <a:xfrm rot="10800000" flipV="1">
              <a:off x="2634605" y="4728035"/>
              <a:ext cx="459770" cy="39828"/>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8" name="矩形 137"/>
            <p:cNvSpPr/>
            <p:nvPr/>
          </p:nvSpPr>
          <p:spPr bwMode="auto">
            <a:xfrm rot="10800000" flipV="1">
              <a:off x="2634605" y="4978807"/>
              <a:ext cx="459770" cy="38353"/>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39" name="矩形 138"/>
            <p:cNvSpPr/>
            <p:nvPr/>
          </p:nvSpPr>
          <p:spPr bwMode="auto">
            <a:xfrm rot="10800000" flipV="1">
              <a:off x="2625261" y="5222203"/>
              <a:ext cx="459770"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40" name="矩形 139"/>
            <p:cNvSpPr/>
            <p:nvPr/>
          </p:nvSpPr>
          <p:spPr bwMode="auto">
            <a:xfrm rot="10800000" flipV="1">
              <a:off x="3128017" y="2836922"/>
              <a:ext cx="452294" cy="38353"/>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41" name="矩形 140"/>
            <p:cNvSpPr/>
            <p:nvPr/>
          </p:nvSpPr>
          <p:spPr bwMode="auto">
            <a:xfrm rot="10800000" flipV="1">
              <a:off x="3128017" y="3515481"/>
              <a:ext cx="452294" cy="39828"/>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42" name="矩形 141"/>
            <p:cNvSpPr/>
            <p:nvPr/>
          </p:nvSpPr>
          <p:spPr bwMode="auto">
            <a:xfrm rot="10800000" flipV="1">
              <a:off x="3128017" y="4160111"/>
              <a:ext cx="452294" cy="39829"/>
            </a:xfrm>
            <a:prstGeom prst="rect">
              <a:avLst/>
            </a:prstGeom>
            <a:solidFill>
              <a:schemeClr val="accent6"/>
            </a:solidFill>
            <a:ln w="9525" cap="flat" cmpd="sng" algn="ctr">
              <a:noFill/>
              <a:prstDash val="solid"/>
              <a:round/>
              <a:headEnd type="none" w="med" len="med"/>
              <a:tailEnd type="none" w="med" len="med"/>
            </a:ln>
            <a:effectLst/>
          </p:spPr>
          <p:txBody>
            <a:bodyPr/>
            <a:lstStyle/>
            <a:p>
              <a:pPr>
                <a:defRPr/>
              </a:pPr>
              <a:endParaRPr lang="zh-CN" altLang="en-US" sz="2052"/>
            </a:p>
          </p:txBody>
        </p:sp>
        <p:sp>
          <p:nvSpPr>
            <p:cNvPr id="143" name="矩形 142"/>
            <p:cNvSpPr>
              <a:spLocks noChangeArrowheads="1"/>
            </p:cNvSpPr>
            <p:nvPr/>
          </p:nvSpPr>
          <p:spPr bwMode="auto">
            <a:xfrm rot="10800000" flipV="1">
              <a:off x="4663779" y="2836274"/>
              <a:ext cx="451815"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44" name="矩形 143"/>
            <p:cNvSpPr>
              <a:spLocks noChangeArrowheads="1"/>
            </p:cNvSpPr>
            <p:nvPr/>
          </p:nvSpPr>
          <p:spPr bwMode="auto">
            <a:xfrm rot="10800000" flipV="1">
              <a:off x="4665852" y="3515773"/>
              <a:ext cx="451815"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45" name="矩形 144"/>
            <p:cNvSpPr>
              <a:spLocks noChangeArrowheads="1"/>
            </p:cNvSpPr>
            <p:nvPr/>
          </p:nvSpPr>
          <p:spPr bwMode="auto">
            <a:xfrm rot="10800000" flipV="1">
              <a:off x="4654574" y="4154910"/>
              <a:ext cx="451815"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46" name="圆角矩形 145"/>
            <p:cNvSpPr/>
            <p:nvPr/>
          </p:nvSpPr>
          <p:spPr bwMode="auto">
            <a:xfrm>
              <a:off x="5540877" y="2274898"/>
              <a:ext cx="2117560" cy="21979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微型标准版虚拟主机</a:t>
              </a:r>
            </a:p>
          </p:txBody>
        </p:sp>
        <p:sp>
          <p:nvSpPr>
            <p:cNvPr id="147" name="圆角矩形 146"/>
            <p:cNvSpPr/>
            <p:nvPr/>
          </p:nvSpPr>
          <p:spPr bwMode="auto">
            <a:xfrm>
              <a:off x="5540877" y="2631879"/>
              <a:ext cx="2134381" cy="2242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小型标准版虚拟主机</a:t>
              </a:r>
            </a:p>
          </p:txBody>
        </p:sp>
        <p:sp>
          <p:nvSpPr>
            <p:cNvPr id="148" name="圆角矩形 147"/>
            <p:cNvSpPr/>
            <p:nvPr/>
          </p:nvSpPr>
          <p:spPr bwMode="auto">
            <a:xfrm>
              <a:off x="5540877" y="2975584"/>
              <a:ext cx="2134381"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中型标准版虚拟主机</a:t>
              </a:r>
            </a:p>
          </p:txBody>
        </p:sp>
        <p:sp>
          <p:nvSpPr>
            <p:cNvPr id="149" name="圆角矩形 148"/>
            <p:cNvSpPr/>
            <p:nvPr/>
          </p:nvSpPr>
          <p:spPr bwMode="auto">
            <a:xfrm>
              <a:off x="5540877" y="3317813"/>
              <a:ext cx="2134381" cy="2168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大型标准版虚拟主机</a:t>
              </a:r>
            </a:p>
          </p:txBody>
        </p:sp>
        <p:sp>
          <p:nvSpPr>
            <p:cNvPr id="150" name="圆角矩形 149"/>
            <p:cNvSpPr/>
            <p:nvPr/>
          </p:nvSpPr>
          <p:spPr bwMode="auto">
            <a:xfrm>
              <a:off x="5540877" y="3661518"/>
              <a:ext cx="2134381"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中型高内存虚拟主机</a:t>
              </a:r>
            </a:p>
          </p:txBody>
        </p:sp>
        <p:sp>
          <p:nvSpPr>
            <p:cNvPr id="151" name="圆角矩形 150"/>
            <p:cNvSpPr/>
            <p:nvPr/>
          </p:nvSpPr>
          <p:spPr bwMode="auto">
            <a:xfrm>
              <a:off x="5540877" y="4005224"/>
              <a:ext cx="2134381"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大型高内存虚拟主机</a:t>
              </a:r>
            </a:p>
          </p:txBody>
        </p:sp>
        <p:sp>
          <p:nvSpPr>
            <p:cNvPr id="152" name="圆角矩形 151"/>
            <p:cNvSpPr/>
            <p:nvPr/>
          </p:nvSpPr>
          <p:spPr bwMode="auto">
            <a:xfrm>
              <a:off x="5540877" y="4347452"/>
              <a:ext cx="2134381" cy="2168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中型高计算虚拟主机</a:t>
              </a:r>
            </a:p>
          </p:txBody>
        </p:sp>
        <p:sp>
          <p:nvSpPr>
            <p:cNvPr id="153" name="圆角矩形 152"/>
            <p:cNvSpPr/>
            <p:nvPr/>
          </p:nvSpPr>
          <p:spPr bwMode="auto">
            <a:xfrm>
              <a:off x="5540877" y="4691158"/>
              <a:ext cx="2134381" cy="21536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大型高计算虚拟主机</a:t>
              </a:r>
            </a:p>
          </p:txBody>
        </p:sp>
        <p:sp>
          <p:nvSpPr>
            <p:cNvPr id="154" name="圆角矩形 153"/>
            <p:cNvSpPr/>
            <p:nvPr/>
          </p:nvSpPr>
          <p:spPr bwMode="auto">
            <a:xfrm>
              <a:off x="5540877" y="5034863"/>
              <a:ext cx="2134381" cy="215369"/>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68" dirty="0">
                  <a:solidFill>
                    <a:schemeClr val="tx1"/>
                  </a:solidFill>
                </a:rPr>
                <a:t>自定义</a:t>
              </a:r>
            </a:p>
          </p:txBody>
        </p:sp>
        <p:sp>
          <p:nvSpPr>
            <p:cNvPr id="155" name="矩形 154"/>
            <p:cNvSpPr>
              <a:spLocks noChangeArrowheads="1"/>
            </p:cNvSpPr>
            <p:nvPr/>
          </p:nvSpPr>
          <p:spPr bwMode="auto">
            <a:xfrm rot="5400000" flipV="1">
              <a:off x="5903442" y="3842167"/>
              <a:ext cx="4312900" cy="45980"/>
            </a:xfrm>
            <a:prstGeom prst="rect">
              <a:avLst/>
            </a:prstGeom>
            <a:solidFill>
              <a:srgbClr val="0070C0"/>
            </a:solidFill>
            <a:ln>
              <a:noFill/>
            </a:ln>
            <a:extLst/>
          </p:spPr>
          <p:txBody>
            <a:bodyPr/>
            <a:lstStyle/>
            <a:p>
              <a:pPr>
                <a:buFont typeface="Arial" pitchFamily="34" charset="0"/>
                <a:buNone/>
              </a:pPr>
              <a:endParaRPr lang="zh-CN" altLang="en-US" sz="2052">
                <a:ea typeface="微软雅黑" pitchFamily="34" charset="-122"/>
              </a:endParaRPr>
            </a:p>
          </p:txBody>
        </p:sp>
        <p:sp>
          <p:nvSpPr>
            <p:cNvPr id="156" name="矩形 155"/>
            <p:cNvSpPr>
              <a:spLocks noChangeArrowheads="1"/>
            </p:cNvSpPr>
            <p:nvPr/>
          </p:nvSpPr>
          <p:spPr bwMode="auto">
            <a:xfrm rot="5400000" flipV="1">
              <a:off x="2930418" y="3816016"/>
              <a:ext cx="4405299" cy="53357"/>
            </a:xfrm>
            <a:prstGeom prst="rect">
              <a:avLst/>
            </a:prstGeom>
            <a:solidFill>
              <a:srgbClr val="0070C0"/>
            </a:solidFill>
            <a:ln>
              <a:noFill/>
            </a:ln>
            <a:extLst/>
          </p:spPr>
          <p:txBody>
            <a:bodyPr/>
            <a:lstStyle/>
            <a:p>
              <a:pPr>
                <a:buFont typeface="Arial" pitchFamily="34" charset="0"/>
                <a:buNone/>
              </a:pPr>
              <a:endParaRPr lang="zh-CN" altLang="en-US" sz="2052">
                <a:ea typeface="微软雅黑" pitchFamily="34" charset="-122"/>
              </a:endParaRPr>
            </a:p>
          </p:txBody>
        </p:sp>
        <p:sp>
          <p:nvSpPr>
            <p:cNvPr id="157" name="矩形 156"/>
            <p:cNvSpPr>
              <a:spLocks noChangeArrowheads="1"/>
            </p:cNvSpPr>
            <p:nvPr/>
          </p:nvSpPr>
          <p:spPr bwMode="auto">
            <a:xfrm rot="10800000" flipV="1">
              <a:off x="5140097" y="2381316"/>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58" name="矩形 157"/>
            <p:cNvSpPr>
              <a:spLocks noChangeArrowheads="1"/>
            </p:cNvSpPr>
            <p:nvPr/>
          </p:nvSpPr>
          <p:spPr bwMode="auto">
            <a:xfrm rot="10800000" flipV="1">
              <a:off x="5140098" y="2751950"/>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59" name="矩形 158"/>
            <p:cNvSpPr>
              <a:spLocks noChangeArrowheads="1"/>
            </p:cNvSpPr>
            <p:nvPr/>
          </p:nvSpPr>
          <p:spPr bwMode="auto">
            <a:xfrm rot="10800000" flipV="1">
              <a:off x="5140098" y="3060813"/>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0" name="矩形 159"/>
            <p:cNvSpPr>
              <a:spLocks noChangeArrowheads="1"/>
            </p:cNvSpPr>
            <p:nvPr/>
          </p:nvSpPr>
          <p:spPr bwMode="auto">
            <a:xfrm rot="10800000" flipV="1">
              <a:off x="5140099" y="3431448"/>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1" name="矩形 160"/>
            <p:cNvSpPr>
              <a:spLocks noChangeArrowheads="1"/>
            </p:cNvSpPr>
            <p:nvPr/>
          </p:nvSpPr>
          <p:spPr bwMode="auto">
            <a:xfrm rot="10800000" flipV="1">
              <a:off x="5140098" y="3740311"/>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2" name="矩形 161"/>
            <p:cNvSpPr>
              <a:spLocks noChangeArrowheads="1"/>
            </p:cNvSpPr>
            <p:nvPr/>
          </p:nvSpPr>
          <p:spPr bwMode="auto">
            <a:xfrm rot="10800000" flipV="1">
              <a:off x="5140099" y="4110946"/>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3" name="矩形 162"/>
            <p:cNvSpPr>
              <a:spLocks noChangeArrowheads="1"/>
            </p:cNvSpPr>
            <p:nvPr/>
          </p:nvSpPr>
          <p:spPr bwMode="auto">
            <a:xfrm rot="10800000" flipV="1">
              <a:off x="5140098" y="4419809"/>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4" name="矩形 163"/>
            <p:cNvSpPr>
              <a:spLocks noChangeArrowheads="1"/>
            </p:cNvSpPr>
            <p:nvPr/>
          </p:nvSpPr>
          <p:spPr bwMode="auto">
            <a:xfrm rot="10800000" flipV="1">
              <a:off x="5140099" y="4790445"/>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5" name="矩形 164"/>
            <p:cNvSpPr>
              <a:spLocks noChangeArrowheads="1"/>
            </p:cNvSpPr>
            <p:nvPr/>
          </p:nvSpPr>
          <p:spPr bwMode="auto">
            <a:xfrm rot="10800000" flipV="1">
              <a:off x="5140098" y="5099307"/>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6" name="矩形 165"/>
            <p:cNvSpPr>
              <a:spLocks noChangeArrowheads="1"/>
            </p:cNvSpPr>
            <p:nvPr/>
          </p:nvSpPr>
          <p:spPr bwMode="auto">
            <a:xfrm rot="10800000" flipV="1">
              <a:off x="7674802" y="2381317"/>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7" name="矩形 166"/>
            <p:cNvSpPr>
              <a:spLocks noChangeArrowheads="1"/>
            </p:cNvSpPr>
            <p:nvPr/>
          </p:nvSpPr>
          <p:spPr bwMode="auto">
            <a:xfrm rot="10800000" flipV="1">
              <a:off x="7674803" y="2751951"/>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8" name="矩形 167"/>
            <p:cNvSpPr>
              <a:spLocks noChangeArrowheads="1"/>
            </p:cNvSpPr>
            <p:nvPr/>
          </p:nvSpPr>
          <p:spPr bwMode="auto">
            <a:xfrm rot="10800000" flipV="1">
              <a:off x="7674803" y="3060815"/>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69" name="矩形 168"/>
            <p:cNvSpPr>
              <a:spLocks noChangeArrowheads="1"/>
            </p:cNvSpPr>
            <p:nvPr/>
          </p:nvSpPr>
          <p:spPr bwMode="auto">
            <a:xfrm rot="10800000" flipV="1">
              <a:off x="7674804" y="3431449"/>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70" name="矩形 169"/>
            <p:cNvSpPr>
              <a:spLocks noChangeArrowheads="1"/>
            </p:cNvSpPr>
            <p:nvPr/>
          </p:nvSpPr>
          <p:spPr bwMode="auto">
            <a:xfrm rot="10800000" flipV="1">
              <a:off x="7674803" y="3740312"/>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71" name="矩形 170"/>
            <p:cNvSpPr>
              <a:spLocks noChangeArrowheads="1"/>
            </p:cNvSpPr>
            <p:nvPr/>
          </p:nvSpPr>
          <p:spPr bwMode="auto">
            <a:xfrm rot="10800000" flipV="1">
              <a:off x="7674804" y="4110947"/>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72" name="矩形 171"/>
            <p:cNvSpPr>
              <a:spLocks noChangeArrowheads="1"/>
            </p:cNvSpPr>
            <p:nvPr/>
          </p:nvSpPr>
          <p:spPr bwMode="auto">
            <a:xfrm rot="10800000" flipV="1">
              <a:off x="7674803" y="4419810"/>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73" name="矩形 172"/>
            <p:cNvSpPr>
              <a:spLocks noChangeArrowheads="1"/>
            </p:cNvSpPr>
            <p:nvPr/>
          </p:nvSpPr>
          <p:spPr bwMode="auto">
            <a:xfrm rot="10800000" flipV="1">
              <a:off x="7674804" y="4790445"/>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74" name="矩形 173"/>
            <p:cNvSpPr>
              <a:spLocks noChangeArrowheads="1"/>
            </p:cNvSpPr>
            <p:nvPr/>
          </p:nvSpPr>
          <p:spPr bwMode="auto">
            <a:xfrm rot="10800000" flipV="1">
              <a:off x="7674803" y="5099308"/>
              <a:ext cx="389351" cy="39220"/>
            </a:xfrm>
            <a:prstGeom prst="rect">
              <a:avLst/>
            </a:prstGeom>
            <a:solidFill>
              <a:srgbClr val="00B0F0"/>
            </a:solidFill>
            <a:ln>
              <a:noFill/>
            </a:ln>
            <a:extLst/>
          </p:spPr>
          <p:txBody>
            <a:bodyPr/>
            <a:lstStyle/>
            <a:p>
              <a:pPr>
                <a:buFont typeface="Arial" pitchFamily="34" charset="0"/>
                <a:buNone/>
              </a:pPr>
              <a:endParaRPr lang="zh-CN" altLang="en-US" sz="2052">
                <a:ea typeface="微软雅黑" pitchFamily="34" charset="-122"/>
              </a:endParaRPr>
            </a:p>
          </p:txBody>
        </p:sp>
        <p:sp>
          <p:nvSpPr>
            <p:cNvPr id="175" name="任意多边形 79"/>
            <p:cNvSpPr/>
            <p:nvPr/>
          </p:nvSpPr>
          <p:spPr bwMode="auto">
            <a:xfrm rot="5400000">
              <a:off x="1941074" y="961453"/>
              <a:ext cx="341671" cy="1328219"/>
            </a:xfrm>
            <a:custGeom>
              <a:avLst/>
              <a:gdLst>
                <a:gd name="connsiteX0" fmla="*/ 189683 w 398285"/>
                <a:gd name="connsiteY0" fmla="*/ 0 h 1138075"/>
                <a:gd name="connsiteX1" fmla="*/ 398285 w 398285"/>
                <a:gd name="connsiteY1" fmla="*/ 0 h 1138075"/>
                <a:gd name="connsiteX2" fmla="*/ 398285 w 398285"/>
                <a:gd name="connsiteY2" fmla="*/ 1138075 h 1138075"/>
                <a:gd name="connsiteX3" fmla="*/ 189683 w 398285"/>
                <a:gd name="connsiteY3" fmla="*/ 1138075 h 1138075"/>
                <a:gd name="connsiteX4" fmla="*/ 0 w 398285"/>
                <a:gd name="connsiteY4" fmla="*/ 948392 h 1138075"/>
                <a:gd name="connsiteX5" fmla="*/ 0 w 398285"/>
                <a:gd name="connsiteY5" fmla="*/ 189683 h 1138075"/>
                <a:gd name="connsiteX6" fmla="*/ 189683 w 398285"/>
                <a:gd name="connsiteY6" fmla="*/ 0 h 113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285" h="1138075">
                  <a:moveTo>
                    <a:pt x="189683" y="0"/>
                  </a:moveTo>
                  <a:lnTo>
                    <a:pt x="398285" y="0"/>
                  </a:lnTo>
                  <a:lnTo>
                    <a:pt x="398285" y="1138075"/>
                  </a:lnTo>
                  <a:lnTo>
                    <a:pt x="189683" y="1138075"/>
                  </a:lnTo>
                  <a:cubicBezTo>
                    <a:pt x="84924" y="1138075"/>
                    <a:pt x="0" y="1053151"/>
                    <a:pt x="0" y="948392"/>
                  </a:cubicBezTo>
                  <a:lnTo>
                    <a:pt x="0" y="189683"/>
                  </a:lnTo>
                  <a:cubicBezTo>
                    <a:pt x="0" y="84924"/>
                    <a:pt x="84924" y="0"/>
                    <a:pt x="18968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zh-CN" altLang="en-US" sz="2052" dirty="0"/>
                <a:t>资源</a:t>
              </a:r>
            </a:p>
          </p:txBody>
        </p:sp>
        <p:sp>
          <p:nvSpPr>
            <p:cNvPr id="176" name="任意多边形 80"/>
            <p:cNvSpPr/>
            <p:nvPr/>
          </p:nvSpPr>
          <p:spPr bwMode="auto">
            <a:xfrm rot="5400000">
              <a:off x="3912236" y="976729"/>
              <a:ext cx="341671" cy="1328219"/>
            </a:xfrm>
            <a:custGeom>
              <a:avLst/>
              <a:gdLst>
                <a:gd name="connsiteX0" fmla="*/ 189683 w 398285"/>
                <a:gd name="connsiteY0" fmla="*/ 0 h 1138075"/>
                <a:gd name="connsiteX1" fmla="*/ 398285 w 398285"/>
                <a:gd name="connsiteY1" fmla="*/ 0 h 1138075"/>
                <a:gd name="connsiteX2" fmla="*/ 398285 w 398285"/>
                <a:gd name="connsiteY2" fmla="*/ 1138075 h 1138075"/>
                <a:gd name="connsiteX3" fmla="*/ 189683 w 398285"/>
                <a:gd name="connsiteY3" fmla="*/ 1138075 h 1138075"/>
                <a:gd name="connsiteX4" fmla="*/ 0 w 398285"/>
                <a:gd name="connsiteY4" fmla="*/ 948392 h 1138075"/>
                <a:gd name="connsiteX5" fmla="*/ 0 w 398285"/>
                <a:gd name="connsiteY5" fmla="*/ 189683 h 1138075"/>
                <a:gd name="connsiteX6" fmla="*/ 189683 w 398285"/>
                <a:gd name="connsiteY6" fmla="*/ 0 h 113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285" h="1138075">
                  <a:moveTo>
                    <a:pt x="189683" y="0"/>
                  </a:moveTo>
                  <a:lnTo>
                    <a:pt x="398285" y="0"/>
                  </a:lnTo>
                  <a:lnTo>
                    <a:pt x="398285" y="1138075"/>
                  </a:lnTo>
                  <a:lnTo>
                    <a:pt x="189683" y="1138075"/>
                  </a:lnTo>
                  <a:cubicBezTo>
                    <a:pt x="84924" y="1138075"/>
                    <a:pt x="0" y="1053151"/>
                    <a:pt x="0" y="948392"/>
                  </a:cubicBezTo>
                  <a:lnTo>
                    <a:pt x="0" y="189683"/>
                  </a:lnTo>
                  <a:cubicBezTo>
                    <a:pt x="0" y="84924"/>
                    <a:pt x="84924" y="0"/>
                    <a:pt x="18968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zh-CN" altLang="en-US" sz="2052" dirty="0"/>
                <a:t>基础产品</a:t>
              </a:r>
            </a:p>
          </p:txBody>
        </p:sp>
        <p:sp>
          <p:nvSpPr>
            <p:cNvPr id="177" name="任意多边形 81"/>
            <p:cNvSpPr/>
            <p:nvPr/>
          </p:nvSpPr>
          <p:spPr bwMode="auto">
            <a:xfrm rot="5400000">
              <a:off x="6438917" y="961453"/>
              <a:ext cx="341671" cy="1328219"/>
            </a:xfrm>
            <a:custGeom>
              <a:avLst/>
              <a:gdLst>
                <a:gd name="connsiteX0" fmla="*/ 189683 w 398285"/>
                <a:gd name="connsiteY0" fmla="*/ 0 h 1138075"/>
                <a:gd name="connsiteX1" fmla="*/ 398285 w 398285"/>
                <a:gd name="connsiteY1" fmla="*/ 0 h 1138075"/>
                <a:gd name="connsiteX2" fmla="*/ 398285 w 398285"/>
                <a:gd name="connsiteY2" fmla="*/ 1138075 h 1138075"/>
                <a:gd name="connsiteX3" fmla="*/ 189683 w 398285"/>
                <a:gd name="connsiteY3" fmla="*/ 1138075 h 1138075"/>
                <a:gd name="connsiteX4" fmla="*/ 0 w 398285"/>
                <a:gd name="connsiteY4" fmla="*/ 948392 h 1138075"/>
                <a:gd name="connsiteX5" fmla="*/ 0 w 398285"/>
                <a:gd name="connsiteY5" fmla="*/ 189683 h 1138075"/>
                <a:gd name="connsiteX6" fmla="*/ 189683 w 398285"/>
                <a:gd name="connsiteY6" fmla="*/ 0 h 113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285" h="1138075">
                  <a:moveTo>
                    <a:pt x="189683" y="0"/>
                  </a:moveTo>
                  <a:lnTo>
                    <a:pt x="398285" y="0"/>
                  </a:lnTo>
                  <a:lnTo>
                    <a:pt x="398285" y="1138075"/>
                  </a:lnTo>
                  <a:lnTo>
                    <a:pt x="189683" y="1138075"/>
                  </a:lnTo>
                  <a:cubicBezTo>
                    <a:pt x="84924" y="1138075"/>
                    <a:pt x="0" y="1053151"/>
                    <a:pt x="0" y="948392"/>
                  </a:cubicBezTo>
                  <a:lnTo>
                    <a:pt x="0" y="189683"/>
                  </a:lnTo>
                  <a:cubicBezTo>
                    <a:pt x="0" y="84924"/>
                    <a:pt x="84924" y="0"/>
                    <a:pt x="18968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zh-CN" altLang="en-US" sz="2052" dirty="0"/>
                <a:t>服务目录</a:t>
              </a:r>
            </a:p>
          </p:txBody>
        </p:sp>
        <p:sp>
          <p:nvSpPr>
            <p:cNvPr id="178" name="任意多边形 82"/>
            <p:cNvSpPr/>
            <p:nvPr/>
          </p:nvSpPr>
          <p:spPr bwMode="auto">
            <a:xfrm rot="5400000">
              <a:off x="9520962" y="957933"/>
              <a:ext cx="341671" cy="1328219"/>
            </a:xfrm>
            <a:custGeom>
              <a:avLst/>
              <a:gdLst>
                <a:gd name="connsiteX0" fmla="*/ 189683 w 398285"/>
                <a:gd name="connsiteY0" fmla="*/ 0 h 1138075"/>
                <a:gd name="connsiteX1" fmla="*/ 398285 w 398285"/>
                <a:gd name="connsiteY1" fmla="*/ 0 h 1138075"/>
                <a:gd name="connsiteX2" fmla="*/ 398285 w 398285"/>
                <a:gd name="connsiteY2" fmla="*/ 1138075 h 1138075"/>
                <a:gd name="connsiteX3" fmla="*/ 189683 w 398285"/>
                <a:gd name="connsiteY3" fmla="*/ 1138075 h 1138075"/>
                <a:gd name="connsiteX4" fmla="*/ 0 w 398285"/>
                <a:gd name="connsiteY4" fmla="*/ 948392 h 1138075"/>
                <a:gd name="connsiteX5" fmla="*/ 0 w 398285"/>
                <a:gd name="connsiteY5" fmla="*/ 189683 h 1138075"/>
                <a:gd name="connsiteX6" fmla="*/ 189683 w 398285"/>
                <a:gd name="connsiteY6" fmla="*/ 0 h 113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285" h="1138075">
                  <a:moveTo>
                    <a:pt x="189683" y="0"/>
                  </a:moveTo>
                  <a:lnTo>
                    <a:pt x="398285" y="0"/>
                  </a:lnTo>
                  <a:lnTo>
                    <a:pt x="398285" y="1138075"/>
                  </a:lnTo>
                  <a:lnTo>
                    <a:pt x="189683" y="1138075"/>
                  </a:lnTo>
                  <a:cubicBezTo>
                    <a:pt x="84924" y="1138075"/>
                    <a:pt x="0" y="1053151"/>
                    <a:pt x="0" y="948392"/>
                  </a:cubicBezTo>
                  <a:lnTo>
                    <a:pt x="0" y="189683"/>
                  </a:lnTo>
                  <a:cubicBezTo>
                    <a:pt x="0" y="84924"/>
                    <a:pt x="84924" y="0"/>
                    <a:pt x="18968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zh-CN" altLang="en-US" sz="2052" dirty="0"/>
                <a:t>门户</a:t>
              </a:r>
            </a:p>
          </p:txBody>
        </p:sp>
        <p:sp>
          <p:nvSpPr>
            <p:cNvPr id="179" name="矩形 178"/>
            <p:cNvSpPr>
              <a:spLocks noChangeArrowheads="1"/>
            </p:cNvSpPr>
            <p:nvPr/>
          </p:nvSpPr>
          <p:spPr bwMode="auto">
            <a:xfrm rot="10800000" flipV="1">
              <a:off x="1541591" y="6025735"/>
              <a:ext cx="8730277" cy="39220"/>
            </a:xfrm>
            <a:prstGeom prst="rect">
              <a:avLst/>
            </a:prstGeom>
            <a:solidFill>
              <a:srgbClr val="0070C0"/>
            </a:solidFill>
            <a:ln>
              <a:noFill/>
            </a:ln>
            <a:extLst/>
          </p:spPr>
          <p:txBody>
            <a:bodyPr/>
            <a:lstStyle/>
            <a:p>
              <a:pPr>
                <a:buFont typeface="Arial" pitchFamily="34" charset="0"/>
                <a:buNone/>
              </a:pPr>
              <a:endParaRPr lang="zh-CN" altLang="en-US" sz="2052">
                <a:ea typeface="微软雅黑" pitchFamily="34" charset="-122"/>
              </a:endParaRPr>
            </a:p>
          </p:txBody>
        </p:sp>
        <p:grpSp>
          <p:nvGrpSpPr>
            <p:cNvPr id="180" name="组合 84"/>
            <p:cNvGrpSpPr>
              <a:grpSpLocks/>
            </p:cNvGrpSpPr>
            <p:nvPr/>
          </p:nvGrpSpPr>
          <p:grpSpPr bwMode="auto">
            <a:xfrm>
              <a:off x="2502971" y="6075846"/>
              <a:ext cx="1260582" cy="848988"/>
              <a:chOff x="1587684" y="5863496"/>
              <a:chExt cx="1080120" cy="989662"/>
            </a:xfrm>
          </p:grpSpPr>
          <p:pic>
            <p:nvPicPr>
              <p:cNvPr id="195" name="Picture 2" descr="C:\Users\Mr.L\Desktop\20150612110203563_easyicon_net_56.1687763713.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4223" y="5863496"/>
                <a:ext cx="533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 name="TextBox 109"/>
              <p:cNvSpPr txBox="1">
                <a:spLocks noChangeArrowheads="1"/>
              </p:cNvSpPr>
              <p:nvPr/>
            </p:nvSpPr>
            <p:spPr bwMode="auto">
              <a:xfrm>
                <a:off x="1587684" y="6479249"/>
                <a:ext cx="1080120" cy="37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dirty="0"/>
                  <a:t>资源配置库</a:t>
                </a:r>
              </a:p>
            </p:txBody>
          </p:sp>
        </p:grpSp>
        <p:grpSp>
          <p:nvGrpSpPr>
            <p:cNvPr id="181" name="组合 180"/>
            <p:cNvGrpSpPr>
              <a:grpSpLocks/>
            </p:cNvGrpSpPr>
            <p:nvPr/>
          </p:nvGrpSpPr>
          <p:grpSpPr bwMode="auto">
            <a:xfrm>
              <a:off x="7326533" y="6087660"/>
              <a:ext cx="1512698" cy="837156"/>
              <a:chOff x="1472246" y="5863496"/>
              <a:chExt cx="1296144" cy="975870"/>
            </a:xfrm>
          </p:grpSpPr>
          <p:pic>
            <p:nvPicPr>
              <p:cNvPr id="193" name="Picture 2" descr="C:\Users\Mr.L\Desktop\20150612110203563_easyicon_net_56.1687763713.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4223" y="5863496"/>
                <a:ext cx="533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 name="TextBox 105"/>
              <p:cNvSpPr txBox="1">
                <a:spLocks noChangeArrowheads="1"/>
              </p:cNvSpPr>
              <p:nvPr/>
            </p:nvSpPr>
            <p:spPr bwMode="auto">
              <a:xfrm>
                <a:off x="1472246" y="6465457"/>
                <a:ext cx="1296144" cy="37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dirty="0"/>
                  <a:t>云服务申请库</a:t>
                </a:r>
              </a:p>
            </p:txBody>
          </p:sp>
        </p:grpSp>
        <p:pic>
          <p:nvPicPr>
            <p:cNvPr id="182" name="Picture 5" descr="C:\Users\Mr.L\Desktop\20150612110614274_easyicon_net_7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91094" y="2031973"/>
              <a:ext cx="800380" cy="58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 name="TextBox 88"/>
            <p:cNvSpPr txBox="1">
              <a:spLocks noChangeArrowheads="1"/>
            </p:cNvSpPr>
            <p:nvPr/>
          </p:nvSpPr>
          <p:spPr bwMode="auto">
            <a:xfrm>
              <a:off x="8513540" y="2594528"/>
              <a:ext cx="1154527" cy="32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a:t>存储申请</a:t>
              </a:r>
            </a:p>
          </p:txBody>
        </p:sp>
        <p:pic>
          <p:nvPicPr>
            <p:cNvPr id="184" name="Picture 6" descr="C:\Users\Mr.L\Desktop\2015061211085195_easyicon_net_7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581743" y="2905036"/>
              <a:ext cx="800380" cy="58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 name="TextBox 90"/>
            <p:cNvSpPr txBox="1">
              <a:spLocks noChangeArrowheads="1"/>
            </p:cNvSpPr>
            <p:nvPr/>
          </p:nvSpPr>
          <p:spPr bwMode="auto">
            <a:xfrm>
              <a:off x="8406604" y="3492482"/>
              <a:ext cx="1154527" cy="32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dirty="0"/>
                <a:t>网络申请</a:t>
              </a:r>
            </a:p>
          </p:txBody>
        </p:sp>
        <p:pic>
          <p:nvPicPr>
            <p:cNvPr id="186" name="Picture 9" descr="C:\Users\Mr.L\Desktop\20150612111334401_easyicon_net_72.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448347" y="3979293"/>
              <a:ext cx="1067174" cy="7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 name="TextBox 96"/>
            <p:cNvSpPr txBox="1">
              <a:spLocks noChangeArrowheads="1"/>
            </p:cNvSpPr>
            <p:nvPr/>
          </p:nvSpPr>
          <p:spPr bwMode="auto">
            <a:xfrm>
              <a:off x="8445032" y="4711734"/>
              <a:ext cx="1154527" cy="32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a:t>主机申请</a:t>
              </a:r>
            </a:p>
          </p:txBody>
        </p:sp>
        <p:pic>
          <p:nvPicPr>
            <p:cNvPr id="188" name="Picture 10" descr="C:\Users\Mr.L\Desktop\20150612111523153_easyicon_net_72.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513540" y="5081509"/>
              <a:ext cx="800380" cy="58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 name="TextBox 98"/>
            <p:cNvSpPr txBox="1">
              <a:spLocks noChangeArrowheads="1"/>
            </p:cNvSpPr>
            <p:nvPr/>
          </p:nvSpPr>
          <p:spPr bwMode="auto">
            <a:xfrm>
              <a:off x="8313722" y="5686869"/>
              <a:ext cx="1336421" cy="32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dirty="0"/>
                <a:t>资源池申请</a:t>
              </a:r>
            </a:p>
          </p:txBody>
        </p:sp>
        <p:grpSp>
          <p:nvGrpSpPr>
            <p:cNvPr id="190" name="组合 189"/>
            <p:cNvGrpSpPr>
              <a:grpSpLocks/>
            </p:cNvGrpSpPr>
            <p:nvPr/>
          </p:nvGrpSpPr>
          <p:grpSpPr bwMode="auto">
            <a:xfrm>
              <a:off x="4494386" y="6097010"/>
              <a:ext cx="1680775" cy="834245"/>
              <a:chOff x="1011392" y="5863496"/>
              <a:chExt cx="1440160" cy="972476"/>
            </a:xfrm>
          </p:grpSpPr>
          <p:pic>
            <p:nvPicPr>
              <p:cNvPr id="191" name="Picture 2" descr="C:\Users\Mr.L\Desktop\20150612110203563_easyicon_net_56.1687763713.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91943" y="5863496"/>
                <a:ext cx="533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 name="TextBox 103"/>
              <p:cNvSpPr txBox="1">
                <a:spLocks noChangeArrowheads="1"/>
              </p:cNvSpPr>
              <p:nvPr/>
            </p:nvSpPr>
            <p:spPr bwMode="auto">
              <a:xfrm>
                <a:off x="1011392" y="6462063"/>
                <a:ext cx="1440160" cy="37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368" dirty="0"/>
                  <a:t>云服务配置库</a:t>
                </a:r>
              </a:p>
            </p:txBody>
          </p:sp>
        </p:grpSp>
      </p:grpSp>
    </p:spTree>
    <p:extLst>
      <p:ext uri="{BB962C8B-B14F-4D97-AF65-F5344CB8AC3E}">
        <p14:creationId xmlns:p14="http://schemas.microsoft.com/office/powerpoint/2010/main" val="10844806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云管平台</a:t>
            </a:r>
            <a:r>
              <a:rPr lang="en-US" altLang="zh-CN" dirty="0"/>
              <a:t>——</a:t>
            </a:r>
            <a:r>
              <a:rPr lang="zh-CN" altLang="en-US" dirty="0" smtClean="0"/>
              <a:t>应用场景</a:t>
            </a:r>
            <a:r>
              <a:rPr lang="en-US" altLang="zh-CN" dirty="0" smtClean="0"/>
              <a:t>-</a:t>
            </a:r>
            <a:r>
              <a:rPr lang="zh-CN" altLang="en-US" dirty="0" smtClean="0"/>
              <a:t>云服务生命周期</a:t>
            </a:r>
            <a:endParaRPr lang="zh-CN" altLang="en-US" dirty="0"/>
          </a:p>
        </p:txBody>
      </p:sp>
      <p:sp>
        <p:nvSpPr>
          <p:cNvPr id="4" name="Rectangle 259"/>
          <p:cNvSpPr>
            <a:spLocks noChangeArrowheads="1"/>
          </p:cNvSpPr>
          <p:nvPr/>
        </p:nvSpPr>
        <p:spPr bwMode="auto">
          <a:xfrm>
            <a:off x="1698570" y="669131"/>
            <a:ext cx="210607" cy="42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4253" tIns="52126" rIns="104253" bIns="52126" numCol="1" anchor="ctr" anchorCtr="0" compatLnSpc="1">
            <a:prstTxWarp prst="textNoShape">
              <a:avLst/>
            </a:prstTxWarp>
            <a:spAutoFit/>
          </a:bodyPr>
          <a:lstStyle/>
          <a:p>
            <a:endParaRPr lang="zh-CN" altLang="en-US" sz="2052"/>
          </a:p>
        </p:txBody>
      </p:sp>
      <p:grpSp>
        <p:nvGrpSpPr>
          <p:cNvPr id="264" name="组合 4"/>
          <p:cNvGrpSpPr>
            <a:grpSpLocks/>
          </p:cNvGrpSpPr>
          <p:nvPr/>
        </p:nvGrpSpPr>
        <p:grpSpPr bwMode="auto">
          <a:xfrm>
            <a:off x="121343" y="851127"/>
            <a:ext cx="8883215" cy="4914004"/>
            <a:chOff x="668338" y="995363"/>
            <a:chExt cx="7792094" cy="5746750"/>
          </a:xfrm>
        </p:grpSpPr>
        <p:sp>
          <p:nvSpPr>
            <p:cNvPr id="265" name="矩形 264"/>
            <p:cNvSpPr/>
            <p:nvPr/>
          </p:nvSpPr>
          <p:spPr bwMode="auto">
            <a:xfrm>
              <a:off x="6633068" y="4086225"/>
              <a:ext cx="1755920" cy="2198688"/>
            </a:xfrm>
            <a:prstGeom prst="rect">
              <a:avLst/>
            </a:prstGeom>
            <a:ln>
              <a:headEnd type="none" w="med" len="med"/>
              <a:tailEnd type="triangle" w="med" len="med"/>
            </a:ln>
          </p:spPr>
          <p:style>
            <a:lnRef idx="1">
              <a:schemeClr val="accent4"/>
            </a:lnRef>
            <a:fillRef idx="2">
              <a:schemeClr val="accent4"/>
            </a:fillRef>
            <a:effectRef idx="1">
              <a:schemeClr val="accent4"/>
            </a:effectRef>
            <a:fontRef idx="minor">
              <a:schemeClr val="dk1"/>
            </a:fontRef>
          </p:style>
          <p:txBody>
            <a:bodyPr/>
            <a:lstStyle/>
            <a:p>
              <a:pPr algn="ctr" eaLnBrk="0" hangingPunct="0">
                <a:lnSpc>
                  <a:spcPct val="120000"/>
                </a:lnSpc>
                <a:defRPr/>
              </a:pPr>
              <a:r>
                <a:rPr lang="zh-CN" altLang="en-US" sz="2052" dirty="0">
                  <a:solidFill>
                    <a:schemeClr val="tx1"/>
                  </a:solidFill>
                  <a:latin typeface="微软雅黑" pitchFamily="34" charset="-122"/>
                </a:rPr>
                <a:t>运营管理</a:t>
              </a:r>
            </a:p>
          </p:txBody>
        </p:sp>
        <p:grpSp>
          <p:nvGrpSpPr>
            <p:cNvPr id="266" name="组合 6"/>
            <p:cNvGrpSpPr>
              <a:grpSpLocks/>
            </p:cNvGrpSpPr>
            <p:nvPr/>
          </p:nvGrpSpPr>
          <p:grpSpPr bwMode="auto">
            <a:xfrm>
              <a:off x="668338" y="4175125"/>
              <a:ext cx="3263900" cy="2566988"/>
              <a:chOff x="2843808" y="3282599"/>
              <a:chExt cx="3647947" cy="2868613"/>
            </a:xfrm>
          </p:grpSpPr>
          <p:pic>
            <p:nvPicPr>
              <p:cNvPr id="313" name="Picture 2" descr="C:\Users\jacky\Pictures\cloud4.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43808" y="3282599"/>
                <a:ext cx="3647947"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 name="Picture 7" descr="C:\Users\jacky\Pictures\资源2.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16027" y="3712017"/>
                <a:ext cx="252412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 name="TextBox 1"/>
              <p:cNvSpPr txBox="1">
                <a:spLocks noChangeArrowheads="1"/>
              </p:cNvSpPr>
              <p:nvPr/>
            </p:nvSpPr>
            <p:spPr bwMode="auto">
              <a:xfrm>
                <a:off x="3459974" y="4139396"/>
                <a:ext cx="627835" cy="37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r>
                  <a:rPr lang="zh-CN" altLang="en-US" sz="1254">
                    <a:latin typeface="微软雅黑" pitchFamily="34" charset="-122"/>
                  </a:rPr>
                  <a:t>存储</a:t>
                </a:r>
              </a:p>
            </p:txBody>
          </p:sp>
          <p:sp>
            <p:nvSpPr>
              <p:cNvPr id="316" name="TextBox 47"/>
              <p:cNvSpPr txBox="1">
                <a:spLocks noChangeArrowheads="1"/>
              </p:cNvSpPr>
              <p:nvPr/>
            </p:nvSpPr>
            <p:spPr bwMode="auto">
              <a:xfrm>
                <a:off x="4251336" y="4324627"/>
                <a:ext cx="808955" cy="62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254">
                    <a:latin typeface="微软雅黑" pitchFamily="34" charset="-122"/>
                  </a:rPr>
                  <a:t>虚拟化软件</a:t>
                </a:r>
              </a:p>
            </p:txBody>
          </p:sp>
          <p:sp>
            <p:nvSpPr>
              <p:cNvPr id="317" name="TextBox 48"/>
              <p:cNvSpPr txBox="1">
                <a:spLocks noChangeArrowheads="1"/>
              </p:cNvSpPr>
              <p:nvPr/>
            </p:nvSpPr>
            <p:spPr bwMode="auto">
              <a:xfrm>
                <a:off x="5204306" y="4508559"/>
                <a:ext cx="751611" cy="62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254">
                    <a:latin typeface="微软雅黑" pitchFamily="34" charset="-122"/>
                  </a:rPr>
                  <a:t>增值</a:t>
                </a:r>
                <a:endParaRPr lang="en-US" altLang="zh-CN" sz="1254">
                  <a:latin typeface="微软雅黑" pitchFamily="34" charset="-122"/>
                </a:endParaRPr>
              </a:p>
              <a:p>
                <a:pPr algn="ctr"/>
                <a:r>
                  <a:rPr lang="zh-CN" altLang="en-US" sz="1254">
                    <a:latin typeface="微软雅黑" pitchFamily="34" charset="-122"/>
                  </a:rPr>
                  <a:t>服务</a:t>
                </a:r>
              </a:p>
            </p:txBody>
          </p:sp>
          <p:sp>
            <p:nvSpPr>
              <p:cNvPr id="318" name="TextBox 49"/>
              <p:cNvSpPr txBox="1">
                <a:spLocks noChangeArrowheads="1"/>
              </p:cNvSpPr>
              <p:nvPr/>
            </p:nvSpPr>
            <p:spPr bwMode="auto">
              <a:xfrm>
                <a:off x="5188540" y="5445224"/>
                <a:ext cx="751611" cy="37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254">
                    <a:latin typeface="微软雅黑" pitchFamily="34" charset="-122"/>
                  </a:rPr>
                  <a:t>网络</a:t>
                </a:r>
              </a:p>
            </p:txBody>
          </p:sp>
          <p:sp>
            <p:nvSpPr>
              <p:cNvPr id="319" name="TextBox 50"/>
              <p:cNvSpPr txBox="1">
                <a:spLocks noChangeArrowheads="1"/>
              </p:cNvSpPr>
              <p:nvPr/>
            </p:nvSpPr>
            <p:spPr bwMode="auto">
              <a:xfrm>
                <a:off x="3440110" y="5322112"/>
                <a:ext cx="751611" cy="62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254">
                    <a:latin typeface="微软雅黑" pitchFamily="34" charset="-122"/>
                  </a:rPr>
                  <a:t>平台软件</a:t>
                </a:r>
              </a:p>
            </p:txBody>
          </p:sp>
          <p:sp>
            <p:nvSpPr>
              <p:cNvPr id="320" name="TextBox 51"/>
              <p:cNvSpPr txBox="1">
                <a:spLocks noChangeArrowheads="1"/>
              </p:cNvSpPr>
              <p:nvPr/>
            </p:nvSpPr>
            <p:spPr bwMode="auto">
              <a:xfrm>
                <a:off x="4251336" y="5517233"/>
                <a:ext cx="751611" cy="37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254">
                    <a:latin typeface="微软雅黑" pitchFamily="34" charset="-122"/>
                  </a:rPr>
                  <a:t>云主机</a:t>
                </a:r>
              </a:p>
            </p:txBody>
          </p:sp>
        </p:grpSp>
        <p:grpSp>
          <p:nvGrpSpPr>
            <p:cNvPr id="267" name="组合 8"/>
            <p:cNvGrpSpPr>
              <a:grpSpLocks/>
            </p:cNvGrpSpPr>
            <p:nvPr/>
          </p:nvGrpSpPr>
          <p:grpSpPr bwMode="auto">
            <a:xfrm>
              <a:off x="2408238" y="1389063"/>
              <a:ext cx="996950" cy="1216157"/>
              <a:chOff x="1847996" y="1389362"/>
              <a:chExt cx="995812" cy="1215025"/>
            </a:xfrm>
          </p:grpSpPr>
          <p:pic>
            <p:nvPicPr>
              <p:cNvPr id="311" name="Picture 8" descr="C:\Users\jacky\Pictures\catalo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93250" y="1389362"/>
                <a:ext cx="678149" cy="6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 name="TextBox 58"/>
              <p:cNvSpPr txBox="1">
                <a:spLocks noChangeArrowheads="1"/>
              </p:cNvSpPr>
              <p:nvPr/>
            </p:nvSpPr>
            <p:spPr bwMode="auto">
              <a:xfrm>
                <a:off x="1847996" y="2004606"/>
                <a:ext cx="995812" cy="5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dirty="0">
                    <a:latin typeface="微软雅黑" pitchFamily="34" charset="-122"/>
                  </a:rPr>
                  <a:t>服务目录</a:t>
                </a:r>
                <a:endParaRPr lang="en-US" altLang="zh-CN" sz="1368" dirty="0">
                  <a:latin typeface="微软雅黑" pitchFamily="34" charset="-122"/>
                </a:endParaRPr>
              </a:p>
              <a:p>
                <a:pPr algn="ctr"/>
                <a:r>
                  <a:rPr lang="zh-CN" altLang="en-US" sz="1368" dirty="0">
                    <a:latin typeface="微软雅黑" pitchFamily="34" charset="-122"/>
                  </a:rPr>
                  <a:t>管理</a:t>
                </a:r>
              </a:p>
            </p:txBody>
          </p:sp>
        </p:grpSp>
        <p:sp>
          <p:nvSpPr>
            <p:cNvPr id="268" name="右箭头 267"/>
            <p:cNvSpPr/>
            <p:nvPr/>
          </p:nvSpPr>
          <p:spPr bwMode="auto">
            <a:xfrm>
              <a:off x="1585989" y="1579563"/>
              <a:ext cx="968455" cy="306387"/>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2052">
                <a:solidFill>
                  <a:schemeClr val="tx1"/>
                </a:solidFill>
                <a:latin typeface="微软雅黑" pitchFamily="34" charset="-122"/>
              </a:endParaRPr>
            </a:p>
          </p:txBody>
        </p:sp>
        <p:grpSp>
          <p:nvGrpSpPr>
            <p:cNvPr id="269" name="组合 10"/>
            <p:cNvGrpSpPr>
              <a:grpSpLocks/>
            </p:cNvGrpSpPr>
            <p:nvPr/>
          </p:nvGrpSpPr>
          <p:grpSpPr bwMode="auto">
            <a:xfrm>
              <a:off x="3184524" y="1400175"/>
              <a:ext cx="1016292" cy="485775"/>
              <a:chOff x="2624318" y="1399594"/>
              <a:chExt cx="1015166" cy="486752"/>
            </a:xfrm>
          </p:grpSpPr>
          <p:sp>
            <p:nvSpPr>
              <p:cNvPr id="309" name="右箭头 308"/>
              <p:cNvSpPr/>
              <p:nvPr/>
            </p:nvSpPr>
            <p:spPr bwMode="auto">
              <a:xfrm>
                <a:off x="2672102" y="1574570"/>
                <a:ext cx="967382" cy="311776"/>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1824" dirty="0">
                  <a:solidFill>
                    <a:schemeClr val="tx1"/>
                  </a:solidFill>
                  <a:latin typeface="微软雅黑" pitchFamily="34" charset="-122"/>
                </a:endParaRPr>
              </a:p>
            </p:txBody>
          </p:sp>
          <p:sp>
            <p:nvSpPr>
              <p:cNvPr id="310" name="TextBox 61"/>
              <p:cNvSpPr txBox="1">
                <a:spLocks noChangeArrowheads="1"/>
              </p:cNvSpPr>
              <p:nvPr/>
            </p:nvSpPr>
            <p:spPr bwMode="auto">
              <a:xfrm>
                <a:off x="2624318" y="1399594"/>
                <a:ext cx="995812" cy="35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服务上线</a:t>
                </a:r>
              </a:p>
            </p:txBody>
          </p:sp>
        </p:grpSp>
        <p:grpSp>
          <p:nvGrpSpPr>
            <p:cNvPr id="270" name="组合 9"/>
            <p:cNvGrpSpPr>
              <a:grpSpLocks/>
            </p:cNvGrpSpPr>
            <p:nvPr/>
          </p:nvGrpSpPr>
          <p:grpSpPr bwMode="auto">
            <a:xfrm>
              <a:off x="668338" y="1274762"/>
              <a:ext cx="995362" cy="1086950"/>
              <a:chOff x="107504" y="1274308"/>
              <a:chExt cx="995812" cy="1087495"/>
            </a:xfrm>
          </p:grpSpPr>
          <p:sp>
            <p:nvSpPr>
              <p:cNvPr id="307" name="TextBox 56"/>
              <p:cNvSpPr txBox="1">
                <a:spLocks noChangeArrowheads="1"/>
              </p:cNvSpPr>
              <p:nvPr/>
            </p:nvSpPr>
            <p:spPr bwMode="auto">
              <a:xfrm>
                <a:off x="107504" y="2007465"/>
                <a:ext cx="995812" cy="3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云管理人员</a:t>
                </a:r>
              </a:p>
            </p:txBody>
          </p:sp>
          <p:pic>
            <p:nvPicPr>
              <p:cNvPr id="308" name="Picture 39" descr="j019538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1520" y="1274308"/>
                <a:ext cx="752984" cy="7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1"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286549" y="1312863"/>
              <a:ext cx="1190723" cy="876300"/>
            </a:xfrm>
            <a:prstGeom prst="rect">
              <a:avLst/>
            </a:prstGeom>
            <a:noFill/>
            <a:ln>
              <a:noFill/>
            </a:ln>
            <a:effectLst>
              <a:prstShdw prst="shdw17" dist="17961" dir="2700000">
                <a:schemeClr val="accent1">
                  <a:gamma/>
                  <a:shade val="60000"/>
                  <a:invGamma/>
                </a:schemeClr>
              </a:prstShdw>
            </a:effectLst>
            <a:extLst/>
          </p:spPr>
        </p:pic>
        <p:grpSp>
          <p:nvGrpSpPr>
            <p:cNvPr id="272" name="组合 67"/>
            <p:cNvGrpSpPr>
              <a:grpSpLocks/>
            </p:cNvGrpSpPr>
            <p:nvPr/>
          </p:nvGrpSpPr>
          <p:grpSpPr bwMode="auto">
            <a:xfrm>
              <a:off x="5615399" y="1697037"/>
              <a:ext cx="1017178" cy="585052"/>
              <a:chOff x="2671808" y="1575359"/>
              <a:chExt cx="1016042" cy="584822"/>
            </a:xfrm>
          </p:grpSpPr>
          <p:sp>
            <p:nvSpPr>
              <p:cNvPr id="305" name="右箭头 304"/>
              <p:cNvSpPr/>
              <p:nvPr/>
            </p:nvSpPr>
            <p:spPr bwMode="auto">
              <a:xfrm rot="10800000">
                <a:off x="2671808" y="1575359"/>
                <a:ext cx="967374" cy="311028"/>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1824" dirty="0">
                  <a:solidFill>
                    <a:schemeClr val="tx1"/>
                  </a:solidFill>
                  <a:latin typeface="微软雅黑" pitchFamily="34" charset="-122"/>
                </a:endParaRPr>
              </a:p>
            </p:txBody>
          </p:sp>
          <p:sp>
            <p:nvSpPr>
              <p:cNvPr id="306" name="TextBox 69"/>
              <p:cNvSpPr txBox="1">
                <a:spLocks noChangeArrowheads="1"/>
              </p:cNvSpPr>
              <p:nvPr/>
            </p:nvSpPr>
            <p:spPr bwMode="auto">
              <a:xfrm>
                <a:off x="2692038" y="1806160"/>
                <a:ext cx="995812" cy="354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服务请求</a:t>
                </a:r>
              </a:p>
            </p:txBody>
          </p:sp>
        </p:grpSp>
        <p:sp>
          <p:nvSpPr>
            <p:cNvPr id="273" name="TextBox 70"/>
            <p:cNvSpPr txBox="1">
              <a:spLocks noChangeArrowheads="1"/>
            </p:cNvSpPr>
            <p:nvPr/>
          </p:nvSpPr>
          <p:spPr bwMode="auto">
            <a:xfrm>
              <a:off x="7389813" y="1624419"/>
              <a:ext cx="1070619"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开发测试团队</a:t>
              </a:r>
            </a:p>
          </p:txBody>
        </p:sp>
        <p:pic>
          <p:nvPicPr>
            <p:cNvPr id="274" name="Picture 3"/>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731000" y="1249363"/>
              <a:ext cx="700088"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5" name="Picture 9" descr="C:\Users\jacky\Pictures\content-reorder256.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584700" y="2763838"/>
              <a:ext cx="5857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 name="TextBox 73"/>
            <p:cNvSpPr txBox="1">
              <a:spLocks noChangeArrowheads="1"/>
            </p:cNvSpPr>
            <p:nvPr/>
          </p:nvSpPr>
          <p:spPr bwMode="auto">
            <a:xfrm>
              <a:off x="4397375" y="995363"/>
              <a:ext cx="996950" cy="35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云服务门户</a:t>
              </a:r>
            </a:p>
          </p:txBody>
        </p:sp>
        <p:sp>
          <p:nvSpPr>
            <p:cNvPr id="277" name="TextBox 74"/>
            <p:cNvSpPr txBox="1">
              <a:spLocks noChangeArrowheads="1"/>
            </p:cNvSpPr>
            <p:nvPr/>
          </p:nvSpPr>
          <p:spPr bwMode="auto">
            <a:xfrm>
              <a:off x="4979988" y="2844800"/>
              <a:ext cx="995362"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服务请求</a:t>
              </a:r>
              <a:endParaRPr lang="en-US" altLang="zh-CN" sz="1368">
                <a:latin typeface="微软雅黑" pitchFamily="34" charset="-122"/>
              </a:endParaRPr>
            </a:p>
            <a:p>
              <a:pPr algn="ctr"/>
              <a:r>
                <a:rPr lang="zh-CN" altLang="en-US" sz="1368">
                  <a:latin typeface="微软雅黑" pitchFamily="34" charset="-122"/>
                </a:rPr>
                <a:t>审批</a:t>
              </a:r>
            </a:p>
          </p:txBody>
        </p:sp>
        <p:sp>
          <p:nvSpPr>
            <p:cNvPr id="278" name="右箭头 277"/>
            <p:cNvSpPr/>
            <p:nvPr/>
          </p:nvSpPr>
          <p:spPr bwMode="auto">
            <a:xfrm rot="5400000">
              <a:off x="4583459" y="2376477"/>
              <a:ext cx="546100" cy="266722"/>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2052">
                <a:solidFill>
                  <a:schemeClr val="tx1"/>
                </a:solidFill>
                <a:latin typeface="微软雅黑" pitchFamily="34" charset="-122"/>
              </a:endParaRPr>
            </a:p>
          </p:txBody>
        </p:sp>
        <p:sp>
          <p:nvSpPr>
            <p:cNvPr id="279" name="TextBox 76"/>
            <p:cNvSpPr txBox="1">
              <a:spLocks noChangeArrowheads="1"/>
            </p:cNvSpPr>
            <p:nvPr/>
          </p:nvSpPr>
          <p:spPr bwMode="auto">
            <a:xfrm>
              <a:off x="4697413" y="2254250"/>
              <a:ext cx="995362"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请求</a:t>
              </a:r>
              <a:endParaRPr lang="en-US" altLang="zh-CN" sz="1368">
                <a:latin typeface="微软雅黑" pitchFamily="34" charset="-122"/>
              </a:endParaRPr>
            </a:p>
            <a:p>
              <a:pPr algn="ctr"/>
              <a:r>
                <a:rPr lang="zh-CN" altLang="en-US" sz="1368">
                  <a:latin typeface="微软雅黑" pitchFamily="34" charset="-122"/>
                </a:rPr>
                <a:t>提交</a:t>
              </a:r>
            </a:p>
          </p:txBody>
        </p:sp>
        <p:pic>
          <p:nvPicPr>
            <p:cNvPr id="280" name="Picture 10" descr="C:\Users\jacky\Pictures\categories.pn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595813" y="51403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1" name="组合 11"/>
            <p:cNvGrpSpPr>
              <a:grpSpLocks/>
            </p:cNvGrpSpPr>
            <p:nvPr/>
          </p:nvGrpSpPr>
          <p:grpSpPr bwMode="auto">
            <a:xfrm>
              <a:off x="4556125" y="3933825"/>
              <a:ext cx="601663" cy="534988"/>
              <a:chOff x="4187810" y="3836987"/>
              <a:chExt cx="600214" cy="536501"/>
            </a:xfrm>
          </p:grpSpPr>
          <p:pic>
            <p:nvPicPr>
              <p:cNvPr id="302" name="Picture 11" descr="C:\Users\jacky\Pictures\List.pn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187810" y="3836987"/>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 name="Picture 11" descr="C:\Users\jacky\Pictures\List.pn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339208" y="39162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4" name="Picture 11" descr="C:\Users\jacky\Pictures\List.pn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483224" y="40686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2" name="右箭头 281"/>
            <p:cNvSpPr/>
            <p:nvPr/>
          </p:nvSpPr>
          <p:spPr bwMode="auto">
            <a:xfrm rot="5400000">
              <a:off x="4586634" y="3502014"/>
              <a:ext cx="546100" cy="266722"/>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2052">
                <a:solidFill>
                  <a:schemeClr val="tx1"/>
                </a:solidFill>
                <a:latin typeface="微软雅黑" pitchFamily="34" charset="-122"/>
              </a:endParaRPr>
            </a:p>
          </p:txBody>
        </p:sp>
        <p:sp>
          <p:nvSpPr>
            <p:cNvPr id="283" name="TextBox 116"/>
            <p:cNvSpPr txBox="1">
              <a:spLocks noChangeArrowheads="1"/>
            </p:cNvSpPr>
            <p:nvPr/>
          </p:nvSpPr>
          <p:spPr bwMode="auto">
            <a:xfrm>
              <a:off x="4652963" y="3363913"/>
              <a:ext cx="996950"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工单</a:t>
              </a:r>
              <a:endParaRPr lang="en-US" altLang="zh-CN" sz="1368">
                <a:latin typeface="微软雅黑" pitchFamily="34" charset="-122"/>
              </a:endParaRPr>
            </a:p>
            <a:p>
              <a:pPr algn="ctr"/>
              <a:r>
                <a:rPr lang="zh-CN" altLang="en-US" sz="1368">
                  <a:latin typeface="微软雅黑" pitchFamily="34" charset="-122"/>
                </a:rPr>
                <a:t>生成</a:t>
              </a:r>
            </a:p>
          </p:txBody>
        </p:sp>
        <p:sp>
          <p:nvSpPr>
            <p:cNvPr id="284" name="TextBox 117"/>
            <p:cNvSpPr txBox="1">
              <a:spLocks noChangeArrowheads="1"/>
            </p:cNvSpPr>
            <p:nvPr/>
          </p:nvSpPr>
          <p:spPr bwMode="auto">
            <a:xfrm>
              <a:off x="4403725" y="5678488"/>
              <a:ext cx="995363"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自动化流程</a:t>
              </a:r>
              <a:endParaRPr lang="en-US" altLang="zh-CN" sz="1368">
                <a:latin typeface="微软雅黑" pitchFamily="34" charset="-122"/>
              </a:endParaRPr>
            </a:p>
            <a:p>
              <a:pPr algn="ctr"/>
              <a:r>
                <a:rPr lang="zh-CN" altLang="en-US" sz="1368">
                  <a:latin typeface="微软雅黑" pitchFamily="34" charset="-122"/>
                </a:rPr>
                <a:t>开通</a:t>
              </a:r>
            </a:p>
          </p:txBody>
        </p:sp>
        <p:sp>
          <p:nvSpPr>
            <p:cNvPr id="285" name="右箭头 284"/>
            <p:cNvSpPr/>
            <p:nvPr/>
          </p:nvSpPr>
          <p:spPr bwMode="auto">
            <a:xfrm rot="5400000">
              <a:off x="4542184" y="4692639"/>
              <a:ext cx="631825" cy="263547"/>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2052">
                <a:solidFill>
                  <a:schemeClr val="tx1"/>
                </a:solidFill>
                <a:latin typeface="微软雅黑" pitchFamily="34" charset="-122"/>
              </a:endParaRPr>
            </a:p>
          </p:txBody>
        </p:sp>
        <p:sp>
          <p:nvSpPr>
            <p:cNvPr id="286" name="TextBox 119"/>
            <p:cNvSpPr txBox="1">
              <a:spLocks noChangeArrowheads="1"/>
            </p:cNvSpPr>
            <p:nvPr/>
          </p:nvSpPr>
          <p:spPr bwMode="auto">
            <a:xfrm>
              <a:off x="4652963" y="4557712"/>
              <a:ext cx="996950"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工单</a:t>
              </a:r>
              <a:endParaRPr lang="en-US" altLang="zh-CN" sz="1368">
                <a:latin typeface="微软雅黑" pitchFamily="34" charset="-122"/>
              </a:endParaRPr>
            </a:p>
            <a:p>
              <a:pPr algn="ctr"/>
              <a:r>
                <a:rPr lang="zh-CN" altLang="en-US" sz="1368">
                  <a:latin typeface="微软雅黑" pitchFamily="34" charset="-122"/>
                </a:rPr>
                <a:t>拆分</a:t>
              </a:r>
            </a:p>
          </p:txBody>
        </p:sp>
        <p:sp>
          <p:nvSpPr>
            <p:cNvPr id="287" name="右箭头 286"/>
            <p:cNvSpPr/>
            <p:nvPr/>
          </p:nvSpPr>
          <p:spPr bwMode="auto">
            <a:xfrm rot="10800000">
              <a:off x="3864239" y="5267325"/>
              <a:ext cx="739836" cy="422275"/>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2052">
                <a:solidFill>
                  <a:schemeClr val="tx1"/>
                </a:solidFill>
                <a:latin typeface="微软雅黑" pitchFamily="34" charset="-122"/>
              </a:endParaRPr>
            </a:p>
          </p:txBody>
        </p:sp>
        <p:sp>
          <p:nvSpPr>
            <p:cNvPr id="288" name="TextBox 121"/>
            <p:cNvSpPr txBox="1">
              <a:spLocks noChangeArrowheads="1"/>
            </p:cNvSpPr>
            <p:nvPr/>
          </p:nvSpPr>
          <p:spPr bwMode="auto">
            <a:xfrm>
              <a:off x="3836988" y="4941888"/>
              <a:ext cx="995362"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a:t>
              </a:r>
              <a:endParaRPr lang="en-US" altLang="zh-CN" sz="1368">
                <a:latin typeface="微软雅黑" pitchFamily="34" charset="-122"/>
              </a:endParaRPr>
            </a:p>
            <a:p>
              <a:pPr algn="ctr"/>
              <a:r>
                <a:rPr lang="zh-CN" altLang="en-US" sz="1368">
                  <a:latin typeface="微软雅黑" pitchFamily="34" charset="-122"/>
                </a:rPr>
                <a:t>部署</a:t>
              </a:r>
            </a:p>
          </p:txBody>
        </p:sp>
        <p:sp>
          <p:nvSpPr>
            <p:cNvPr id="289" name="TextBox 122"/>
            <p:cNvSpPr txBox="1">
              <a:spLocks noChangeArrowheads="1"/>
            </p:cNvSpPr>
            <p:nvPr/>
          </p:nvSpPr>
          <p:spPr bwMode="auto">
            <a:xfrm>
              <a:off x="6588125" y="5021263"/>
              <a:ext cx="996950" cy="35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服务监控</a:t>
              </a:r>
            </a:p>
          </p:txBody>
        </p:sp>
        <p:pic>
          <p:nvPicPr>
            <p:cNvPr id="290" name="Picture 13" descr="C:\Users\jacky\Pictures\emblem-money.png"/>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6807200" y="54117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 name="TextBox 123"/>
            <p:cNvSpPr txBox="1">
              <a:spLocks noChangeArrowheads="1"/>
            </p:cNvSpPr>
            <p:nvPr/>
          </p:nvSpPr>
          <p:spPr bwMode="auto">
            <a:xfrm>
              <a:off x="6605588" y="5983288"/>
              <a:ext cx="995362" cy="35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服务计量</a:t>
              </a:r>
            </a:p>
          </p:txBody>
        </p:sp>
        <p:pic>
          <p:nvPicPr>
            <p:cNvPr id="292" name="Picture 14" descr="C:\Users\jacky\Pictures\notes.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558088" y="4448175"/>
              <a:ext cx="6572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 name="TextBox 124"/>
            <p:cNvSpPr txBox="1">
              <a:spLocks noChangeArrowheads="1"/>
            </p:cNvSpPr>
            <p:nvPr/>
          </p:nvSpPr>
          <p:spPr bwMode="auto">
            <a:xfrm>
              <a:off x="7389813" y="5030787"/>
              <a:ext cx="995362" cy="35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服务保障</a:t>
              </a:r>
            </a:p>
          </p:txBody>
        </p:sp>
        <p:pic>
          <p:nvPicPr>
            <p:cNvPr id="294" name="Picture 15" descr="C:\Users\jacky\Pictures\computer_key.png"/>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683500" y="5440363"/>
              <a:ext cx="48895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5" name="TextBox 125"/>
            <p:cNvSpPr txBox="1">
              <a:spLocks noChangeArrowheads="1"/>
            </p:cNvSpPr>
            <p:nvPr/>
          </p:nvSpPr>
          <p:spPr bwMode="auto">
            <a:xfrm>
              <a:off x="7392988" y="5980113"/>
              <a:ext cx="995362" cy="35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服务安全</a:t>
              </a:r>
            </a:p>
          </p:txBody>
        </p:sp>
        <p:pic>
          <p:nvPicPr>
            <p:cNvPr id="296" name="Picture 16" descr="C:\Users\jacky\Pictures\applications-utilities.png"/>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6811963" y="4533900"/>
              <a:ext cx="528637"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 name="右箭头 296"/>
            <p:cNvSpPr/>
            <p:nvPr/>
          </p:nvSpPr>
          <p:spPr bwMode="auto">
            <a:xfrm>
              <a:off x="5326448" y="5284788"/>
              <a:ext cx="1103403" cy="387350"/>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2052">
                <a:solidFill>
                  <a:schemeClr val="tx1"/>
                </a:solidFill>
                <a:latin typeface="微软雅黑" pitchFamily="34" charset="-122"/>
              </a:endParaRPr>
            </a:p>
          </p:txBody>
        </p:sp>
        <p:sp>
          <p:nvSpPr>
            <p:cNvPr id="298" name="TextBox 127"/>
            <p:cNvSpPr txBox="1">
              <a:spLocks noChangeArrowheads="1"/>
            </p:cNvSpPr>
            <p:nvPr/>
          </p:nvSpPr>
          <p:spPr bwMode="auto">
            <a:xfrm>
              <a:off x="5326063" y="4941888"/>
              <a:ext cx="995362" cy="6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a:t>
              </a:r>
              <a:endParaRPr lang="en-US" altLang="zh-CN" sz="1368">
                <a:latin typeface="微软雅黑" pitchFamily="34" charset="-122"/>
              </a:endParaRPr>
            </a:p>
            <a:p>
              <a:pPr algn="ctr"/>
              <a:r>
                <a:rPr lang="zh-CN" altLang="en-US" sz="1368">
                  <a:latin typeface="微软雅黑" pitchFamily="34" charset="-122"/>
                </a:rPr>
                <a:t>交付</a:t>
              </a:r>
            </a:p>
          </p:txBody>
        </p:sp>
        <p:grpSp>
          <p:nvGrpSpPr>
            <p:cNvPr id="299" name="组合 128"/>
            <p:cNvGrpSpPr>
              <a:grpSpLocks/>
            </p:cNvGrpSpPr>
            <p:nvPr/>
          </p:nvGrpSpPr>
          <p:grpSpPr bwMode="auto">
            <a:xfrm rot="2154189">
              <a:off x="5329255" y="2718064"/>
              <a:ext cx="2103612" cy="603677"/>
              <a:chOff x="2275820" y="1778747"/>
              <a:chExt cx="2103083" cy="603530"/>
            </a:xfrm>
          </p:grpSpPr>
          <p:sp>
            <p:nvSpPr>
              <p:cNvPr id="300" name="右箭头 299"/>
              <p:cNvSpPr/>
              <p:nvPr/>
            </p:nvSpPr>
            <p:spPr bwMode="auto">
              <a:xfrm rot="11548992">
                <a:off x="2275820" y="2061680"/>
                <a:ext cx="2103083" cy="320597"/>
              </a:xfrm>
              <a:prstGeom prst="rightArrow">
                <a:avLst/>
              </a:prstGeom>
              <a:ln>
                <a:headEnd type="none" w="med" len="med"/>
                <a:tailEnd type="triangle" w="med" len="med"/>
              </a:ln>
            </p:spPr>
            <p:style>
              <a:lnRef idx="1">
                <a:schemeClr val="accent3"/>
              </a:lnRef>
              <a:fillRef idx="2">
                <a:schemeClr val="accent3"/>
              </a:fillRef>
              <a:effectRef idx="1">
                <a:schemeClr val="accent3"/>
              </a:effectRef>
              <a:fontRef idx="minor">
                <a:schemeClr val="dk1"/>
              </a:fontRef>
            </p:style>
            <p:txBody>
              <a:bodyPr/>
              <a:lstStyle/>
              <a:p>
                <a:pPr algn="ctr" eaLnBrk="0" hangingPunct="0">
                  <a:lnSpc>
                    <a:spcPct val="120000"/>
                  </a:lnSpc>
                  <a:defRPr/>
                </a:pPr>
                <a:endParaRPr lang="zh-CN" altLang="en-US" sz="1824" dirty="0">
                  <a:solidFill>
                    <a:schemeClr val="tx1"/>
                  </a:solidFill>
                  <a:latin typeface="微软雅黑" pitchFamily="34" charset="-122"/>
                </a:endParaRPr>
              </a:p>
            </p:txBody>
          </p:sp>
          <p:sp>
            <p:nvSpPr>
              <p:cNvPr id="301" name="TextBox 130"/>
              <p:cNvSpPr txBox="1">
                <a:spLocks noChangeArrowheads="1"/>
              </p:cNvSpPr>
              <p:nvPr/>
            </p:nvSpPr>
            <p:spPr bwMode="auto">
              <a:xfrm rot="656731">
                <a:off x="2899312" y="1778747"/>
                <a:ext cx="995812" cy="3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defRPr>
                    <a:solidFill>
                      <a:schemeClr val="tx1"/>
                    </a:solidFill>
                    <a:latin typeface="Verdana" pitchFamily="34" charset="0"/>
                    <a:ea typeface="微软雅黑" pitchFamily="34" charset="-122"/>
                  </a:defRPr>
                </a:lvl6pPr>
                <a:lvl7pPr marL="2971800" indent="-228600" fontAlgn="base">
                  <a:spcBef>
                    <a:spcPct val="0"/>
                  </a:spcBef>
                  <a:spcAft>
                    <a:spcPct val="0"/>
                  </a:spcAft>
                  <a:defRPr>
                    <a:solidFill>
                      <a:schemeClr val="tx1"/>
                    </a:solidFill>
                    <a:latin typeface="Verdana" pitchFamily="34" charset="0"/>
                    <a:ea typeface="微软雅黑" pitchFamily="34" charset="-122"/>
                  </a:defRPr>
                </a:lvl7pPr>
                <a:lvl8pPr marL="3429000" indent="-228600" fontAlgn="base">
                  <a:spcBef>
                    <a:spcPct val="0"/>
                  </a:spcBef>
                  <a:spcAft>
                    <a:spcPct val="0"/>
                  </a:spcAft>
                  <a:defRPr>
                    <a:solidFill>
                      <a:schemeClr val="tx1"/>
                    </a:solidFill>
                    <a:latin typeface="Verdana" pitchFamily="34" charset="0"/>
                    <a:ea typeface="微软雅黑" pitchFamily="34" charset="-122"/>
                  </a:defRPr>
                </a:lvl8pPr>
                <a:lvl9pPr marL="3886200" indent="-228600" fontAlgn="base">
                  <a:spcBef>
                    <a:spcPct val="0"/>
                  </a:spcBef>
                  <a:spcAft>
                    <a:spcPct val="0"/>
                  </a:spcAft>
                  <a:defRPr>
                    <a:solidFill>
                      <a:schemeClr val="tx1"/>
                    </a:solidFill>
                    <a:latin typeface="Verdana" pitchFamily="34" charset="0"/>
                    <a:ea typeface="微软雅黑" pitchFamily="34" charset="-122"/>
                  </a:defRPr>
                </a:lvl9pPr>
              </a:lstStyle>
              <a:p>
                <a:pPr algn="ctr"/>
                <a:r>
                  <a:rPr lang="zh-CN" altLang="en-US" sz="1368">
                    <a:latin typeface="微软雅黑" pitchFamily="34" charset="-122"/>
                  </a:rPr>
                  <a:t>服务反馈</a:t>
                </a:r>
              </a:p>
            </p:txBody>
          </p:sp>
        </p:grpSp>
      </p:grpSp>
    </p:spTree>
    <p:extLst>
      <p:ext uri="{BB962C8B-B14F-4D97-AF65-F5344CB8AC3E}">
        <p14:creationId xmlns:p14="http://schemas.microsoft.com/office/powerpoint/2010/main" val="28003505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业务迁云</a:t>
            </a:r>
            <a:r>
              <a:rPr lang="en-US" altLang="zh-CN" dirty="0"/>
              <a:t>——</a:t>
            </a:r>
            <a:r>
              <a:rPr lang="zh-CN" altLang="en-US" dirty="0"/>
              <a:t>系统云化迁移作用</a:t>
            </a:r>
          </a:p>
        </p:txBody>
      </p:sp>
      <p:sp>
        <p:nvSpPr>
          <p:cNvPr id="4" name="圆角矩形 3"/>
          <p:cNvSpPr/>
          <p:nvPr/>
        </p:nvSpPr>
        <p:spPr>
          <a:xfrm>
            <a:off x="273845" y="728917"/>
            <a:ext cx="8568000" cy="56123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285750" indent="-285750">
              <a:buFont typeface="Wingdings" panose="05000000000000000000" pitchFamily="2" charset="2"/>
              <a:buChar char="n"/>
            </a:pPr>
            <a:r>
              <a:rPr lang="zh-CN" altLang="en-US" sz="1600" dirty="0" smtClean="0">
                <a:solidFill>
                  <a:prstClr val="black"/>
                </a:solidFill>
                <a:latin typeface="微软雅黑" pitchFamily="34" charset="-122"/>
                <a:ea typeface="微软雅黑" pitchFamily="34" charset="-122"/>
              </a:rPr>
              <a:t>利用</a:t>
            </a:r>
            <a:r>
              <a:rPr lang="zh-CN" altLang="en-US" sz="1600" dirty="0">
                <a:solidFill>
                  <a:prstClr val="black"/>
                </a:solidFill>
                <a:latin typeface="微软雅黑" pitchFamily="34" charset="-122"/>
                <a:ea typeface="微软雅黑" pitchFamily="34" charset="-122"/>
              </a:rPr>
              <a:t>人工与自动化软件相结合的方法，将用户业务系统从现有物理环境下，迁移至搭建</a:t>
            </a:r>
            <a:r>
              <a:rPr lang="zh-CN" altLang="en-US" sz="1600" dirty="0" smtClean="0">
                <a:solidFill>
                  <a:prstClr val="black"/>
                </a:solidFill>
                <a:latin typeface="微软雅黑" pitchFamily="34" charset="-122"/>
                <a:ea typeface="微软雅黑" pitchFamily="34" charset="-122"/>
              </a:rPr>
              <a:t>好的云计算资源池承载的简称。</a:t>
            </a:r>
            <a:endParaRPr lang="zh-CN" altLang="en-US" sz="1600" dirty="0">
              <a:solidFill>
                <a:prstClr val="black"/>
              </a:solidFill>
              <a:latin typeface="微软雅黑" pitchFamily="34" charset="-122"/>
              <a:ea typeface="微软雅黑" pitchFamily="34" charset="-122"/>
            </a:endParaRPr>
          </a:p>
        </p:txBody>
      </p:sp>
      <p:sp>
        <p:nvSpPr>
          <p:cNvPr id="5" name="Freeform 5"/>
          <p:cNvSpPr>
            <a:spLocks/>
          </p:cNvSpPr>
          <p:nvPr/>
        </p:nvSpPr>
        <p:spPr bwMode="auto">
          <a:xfrm>
            <a:off x="5131876" y="1180395"/>
            <a:ext cx="3904621" cy="2490600"/>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rgbClr val="00BCF2"/>
          </a:solidFill>
          <a:ln>
            <a:noFill/>
          </a:ln>
          <a:extLst/>
        </p:spPr>
        <p:txBody>
          <a:bodyPr vert="horz" wrap="square" lIns="67232" tIns="33616" rIns="67232" bIns="33616" numCol="1" anchor="t" anchorCtr="0" compatLnSpc="1">
            <a:prstTxWarp prst="textNoShape">
              <a:avLst/>
            </a:prstTxWarp>
          </a:bodyPr>
          <a:lstStyle/>
          <a:p>
            <a:endParaRPr lang="en-US" sz="1324" dirty="0">
              <a:latin typeface="+mn-ea"/>
            </a:endParaRPr>
          </a:p>
        </p:txBody>
      </p:sp>
      <p:sp>
        <p:nvSpPr>
          <p:cNvPr id="6" name="TextBox 111"/>
          <p:cNvSpPr txBox="1">
            <a:spLocks noChangeArrowheads="1"/>
          </p:cNvSpPr>
          <p:nvPr/>
        </p:nvSpPr>
        <p:spPr bwMode="auto">
          <a:xfrm>
            <a:off x="1109185" y="3835191"/>
            <a:ext cx="16945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1600">
                <a:solidFill>
                  <a:schemeClr val="tx1"/>
                </a:solidFill>
                <a:latin typeface="Arial" pitchFamily="34" charset="0"/>
                <a:ea typeface="黑体" pitchFamily="49" charset="-122"/>
              </a:defRPr>
            </a:lvl1pPr>
            <a:lvl2pPr marL="742950" indent="-285750" eaLnBrk="0" hangingPunct="0">
              <a:spcBef>
                <a:spcPct val="20000"/>
              </a:spcBef>
              <a:buChar char="–"/>
              <a:defRPr sz="1600">
                <a:solidFill>
                  <a:schemeClr val="tx1"/>
                </a:solidFill>
                <a:latin typeface="Arial" pitchFamily="34" charset="0"/>
                <a:ea typeface="黑体" pitchFamily="49" charset="-122"/>
              </a:defRPr>
            </a:lvl2pPr>
            <a:lvl3pPr marL="1143000" indent="-228600" eaLnBrk="0" hangingPunct="0">
              <a:spcBef>
                <a:spcPct val="20000"/>
              </a:spcBef>
              <a:buChar char="•"/>
              <a:defRPr sz="1600">
                <a:solidFill>
                  <a:schemeClr val="tx1"/>
                </a:solidFill>
                <a:latin typeface="Arial" pitchFamily="34" charset="0"/>
                <a:ea typeface="黑体" pitchFamily="49" charset="-122"/>
              </a:defRPr>
            </a:lvl3pPr>
            <a:lvl4pPr marL="1600200" indent="-228600" eaLnBrk="0" hangingPunct="0">
              <a:spcBef>
                <a:spcPct val="20000"/>
              </a:spcBef>
              <a:buChar char="–"/>
              <a:defRPr sz="1600">
                <a:solidFill>
                  <a:schemeClr val="tx1"/>
                </a:solidFill>
                <a:latin typeface="Arial" pitchFamily="34" charset="0"/>
                <a:ea typeface="黑体" pitchFamily="49" charset="-122"/>
              </a:defRPr>
            </a:lvl4pPr>
            <a:lvl5pPr marL="2057400" indent="-228600" eaLnBrk="0" hangingPunct="0">
              <a:spcBef>
                <a:spcPct val="20000"/>
              </a:spcBef>
              <a:buChar char="»"/>
              <a:defRPr sz="1600">
                <a:solidFill>
                  <a:schemeClr val="tx1"/>
                </a:solidFill>
                <a:latin typeface="Arial" pitchFamily="34" charset="0"/>
                <a:ea typeface="黑体" pitchFamily="49" charset="-122"/>
              </a:defRPr>
            </a:lvl5pPr>
            <a:lvl6pPr marL="25146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6pPr>
            <a:lvl7pPr marL="29718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7pPr>
            <a:lvl8pPr marL="34290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8pPr>
            <a:lvl9pPr marL="38862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9pPr>
          </a:lstStyle>
          <a:p>
            <a:pPr algn="just" eaLnBrk="1" hangingPunct="1">
              <a:lnSpc>
                <a:spcPts val="2400"/>
              </a:lnSpc>
              <a:spcBef>
                <a:spcPct val="0"/>
              </a:spcBef>
              <a:buFontTx/>
              <a:buNone/>
            </a:pPr>
            <a:r>
              <a:rPr lang="zh-CN" altLang="en-US" sz="1800" b="1" kern="100" dirty="0">
                <a:solidFill>
                  <a:srgbClr val="FF0000"/>
                </a:solidFill>
                <a:latin typeface="微软雅黑" panose="020B0503020204020204" pitchFamily="34" charset="-122"/>
                <a:ea typeface="微软雅黑" panose="020B0503020204020204" pitchFamily="34" charset="-122"/>
              </a:rPr>
              <a:t>传统数据中心</a:t>
            </a:r>
          </a:p>
        </p:txBody>
      </p:sp>
      <p:grpSp>
        <p:nvGrpSpPr>
          <p:cNvPr id="7" name="组合 6"/>
          <p:cNvGrpSpPr/>
          <p:nvPr/>
        </p:nvGrpSpPr>
        <p:grpSpPr>
          <a:xfrm>
            <a:off x="145458" y="1454348"/>
            <a:ext cx="2972755" cy="1366680"/>
            <a:chOff x="767072" y="690936"/>
            <a:chExt cx="3660912" cy="1599831"/>
          </a:xfrm>
        </p:grpSpPr>
        <p:pic>
          <p:nvPicPr>
            <p:cNvPr id="8" name="Picture 8" descr="ICON_Server_flat_Q408.png"/>
            <p:cNvPicPr>
              <a:picLocks noChangeAspect="1"/>
            </p:cNvPicPr>
            <p:nvPr>
              <p:custDataLst>
                <p:tags r:id="rId4"/>
              </p:custDataLst>
            </p:nvPr>
          </p:nvPicPr>
          <p:blipFill>
            <a:blip r:embed="rId7">
              <a:extLst>
                <a:ext uri="{28A0092B-C50C-407E-A947-70E740481C1C}">
                  <a14:useLocalDpi xmlns:a14="http://schemas.microsoft.com/office/drawing/2010/main"/>
                </a:ext>
              </a:extLst>
            </a:blip>
            <a:srcRect/>
            <a:stretch>
              <a:fillRect/>
            </a:stretch>
          </p:blipFill>
          <p:spPr bwMode="auto">
            <a:xfrm>
              <a:off x="767072" y="1851670"/>
              <a:ext cx="1743212" cy="42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a:grpSpLocks/>
            </p:cNvGrpSpPr>
            <p:nvPr/>
          </p:nvGrpSpPr>
          <p:grpSpPr bwMode="auto">
            <a:xfrm>
              <a:off x="767072" y="690936"/>
              <a:ext cx="1743212" cy="1061781"/>
              <a:chOff x="827584" y="2204864"/>
              <a:chExt cx="1765300" cy="1368501"/>
            </a:xfrm>
          </p:grpSpPr>
          <p:sp>
            <p:nvSpPr>
              <p:cNvPr id="14" name="矩形 13"/>
              <p:cNvSpPr/>
              <p:nvPr/>
            </p:nvSpPr>
            <p:spPr bwMode="auto">
              <a:xfrm>
                <a:off x="827584" y="2204864"/>
                <a:ext cx="1765300" cy="1368501"/>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endParaRPr lang="en-US" altLang="zh-CN"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endParaRPr lang="zh-CN" alt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矩形 14"/>
              <p:cNvSpPr/>
              <p:nvPr/>
            </p:nvSpPr>
            <p:spPr bwMode="auto">
              <a:xfrm>
                <a:off x="916484" y="2276306"/>
                <a:ext cx="1622425" cy="684250"/>
              </a:xfrm>
              <a:prstGeom prst="rect">
                <a:avLst/>
              </a:prstGeom>
              <a:solidFill>
                <a:srgbClr val="92D05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pic>
          <p:nvPicPr>
            <p:cNvPr id="10" name="Picture 8" descr="ICON_Server_flat_Q408.png"/>
            <p:cNvPicPr>
              <a:picLocks noChangeAspect="1"/>
            </p:cNvPicPr>
            <p:nvPr>
              <p:custDataLst>
                <p:tags r:id="rId5"/>
              </p:custDataLst>
            </p:nvPr>
          </p:nvPicPr>
          <p:blipFill>
            <a:blip r:embed="rId7">
              <a:extLst>
                <a:ext uri="{28A0092B-C50C-407E-A947-70E740481C1C}">
                  <a14:useLocalDpi xmlns:a14="http://schemas.microsoft.com/office/drawing/2010/main"/>
                </a:ext>
              </a:extLst>
            </a:blip>
            <a:srcRect/>
            <a:stretch>
              <a:fillRect/>
            </a:stretch>
          </p:blipFill>
          <p:spPr bwMode="auto">
            <a:xfrm>
              <a:off x="2684772" y="1864370"/>
              <a:ext cx="1743212" cy="42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a:grpSpLocks/>
            </p:cNvGrpSpPr>
            <p:nvPr/>
          </p:nvGrpSpPr>
          <p:grpSpPr bwMode="auto">
            <a:xfrm>
              <a:off x="2684772" y="703636"/>
              <a:ext cx="1743212" cy="1061781"/>
              <a:chOff x="2745284" y="2218706"/>
              <a:chExt cx="1765300" cy="1368501"/>
            </a:xfrm>
          </p:grpSpPr>
          <p:sp>
            <p:nvSpPr>
              <p:cNvPr id="12" name="矩形 11"/>
              <p:cNvSpPr/>
              <p:nvPr/>
            </p:nvSpPr>
            <p:spPr bwMode="auto">
              <a:xfrm>
                <a:off x="2745284" y="2218706"/>
                <a:ext cx="1765300" cy="1368501"/>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endParaRPr lang="en-US" altLang="zh-CN"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endParaRPr lang="zh-CN" alt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p:cNvSpPr/>
              <p:nvPr/>
            </p:nvSpPr>
            <p:spPr bwMode="auto">
              <a:xfrm>
                <a:off x="2834184" y="2290148"/>
                <a:ext cx="1622425" cy="684250"/>
              </a:xfrm>
              <a:prstGeom prst="rect">
                <a:avLst/>
              </a:prstGeom>
              <a:solidFill>
                <a:srgbClr val="92D05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grpSp>
      <p:sp>
        <p:nvSpPr>
          <p:cNvPr id="16" name="右箭头 15"/>
          <p:cNvSpPr/>
          <p:nvPr/>
        </p:nvSpPr>
        <p:spPr bwMode="auto">
          <a:xfrm>
            <a:off x="3574653" y="2161989"/>
            <a:ext cx="1505466" cy="680663"/>
          </a:xfrm>
          <a:prstGeom prst="rightArrow">
            <a:avLst>
              <a:gd name="adj1" fmla="val 36455"/>
              <a:gd name="adj2" fmla="val 68470"/>
            </a:avLst>
          </a:prstGeom>
          <a:gradFill flip="none" rotWithShape="1">
            <a:gsLst>
              <a:gs pos="0">
                <a:srgbClr val="00BCF2">
                  <a:shade val="30000"/>
                  <a:satMod val="115000"/>
                </a:srgbClr>
              </a:gs>
              <a:gs pos="50000">
                <a:srgbClr val="00BCF2">
                  <a:shade val="67500"/>
                  <a:satMod val="115000"/>
                </a:srgbClr>
              </a:gs>
              <a:gs pos="100000">
                <a:srgbClr val="00BCF2">
                  <a:shade val="100000"/>
                  <a:satMod val="115000"/>
                </a:srgbClr>
              </a:gs>
            </a:gsLst>
            <a:lin ang="0" scaled="1"/>
            <a:tileRect/>
          </a:gra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fontAlgn="auto">
              <a:spcBef>
                <a:spcPts val="0"/>
              </a:spcBef>
              <a:spcAft>
                <a:spcPts val="0"/>
              </a:spcAft>
              <a:defRPr/>
            </a:pPr>
            <a:endParaRPr lang="zh-CN" altLang="en-US" kern="0">
              <a:solidFill>
                <a:srgbClr val="FFFFFF"/>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7" name="Picture 4"/>
          <p:cNvPicPr>
            <a:picLocks noChangeAspect="1" noChangeArrowheads="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bwMode="auto">
          <a:xfrm>
            <a:off x="6055394" y="2906376"/>
            <a:ext cx="714504" cy="670993"/>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8" name="Picture 4"/>
          <p:cNvPicPr>
            <a:picLocks noChangeAspect="1" noChangeArrowheads="1"/>
          </p:cNvPicPr>
          <p:nvPr>
            <p:custDataLst>
              <p:tags r:id="rId2"/>
            </p:custDataLst>
          </p:nvPr>
        </p:nvPicPr>
        <p:blipFill>
          <a:blip r:embed="rId8" cstate="email">
            <a:extLst>
              <a:ext uri="{28A0092B-C50C-407E-A947-70E740481C1C}">
                <a14:useLocalDpi xmlns:a14="http://schemas.microsoft.com/office/drawing/2010/main"/>
              </a:ext>
            </a:extLst>
          </a:blip>
          <a:srcRect/>
          <a:stretch>
            <a:fillRect/>
          </a:stretch>
        </p:blipFill>
        <p:spPr bwMode="auto">
          <a:xfrm>
            <a:off x="6835577" y="2906376"/>
            <a:ext cx="714504" cy="670993"/>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9" name="Picture 4"/>
          <p:cNvPicPr>
            <a:picLocks noChangeAspect="1" noChangeArrowheads="1"/>
          </p:cNvPicPr>
          <p:nvPr>
            <p:custDataLst>
              <p:tags r:id="rId3"/>
            </p:custDataLst>
          </p:nvPr>
        </p:nvPicPr>
        <p:blipFill>
          <a:blip r:embed="rId8" cstate="email">
            <a:extLst>
              <a:ext uri="{28A0092B-C50C-407E-A947-70E740481C1C}">
                <a14:useLocalDpi xmlns:a14="http://schemas.microsoft.com/office/drawing/2010/main"/>
              </a:ext>
            </a:extLst>
          </a:blip>
          <a:srcRect/>
          <a:stretch>
            <a:fillRect/>
          </a:stretch>
        </p:blipFill>
        <p:spPr bwMode="auto">
          <a:xfrm>
            <a:off x="7563702" y="2923597"/>
            <a:ext cx="714504" cy="670993"/>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0" name="文本框 47"/>
          <p:cNvSpPr txBox="1"/>
          <p:nvPr/>
        </p:nvSpPr>
        <p:spPr>
          <a:xfrm>
            <a:off x="3189946" y="1613458"/>
            <a:ext cx="1448348" cy="338554"/>
          </a:xfrm>
          <a:prstGeom prst="rect">
            <a:avLst/>
          </a:prstGeom>
          <a:solidFill>
            <a:schemeClr val="accent1"/>
          </a:solid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原物理服务器</a:t>
            </a:r>
          </a:p>
        </p:txBody>
      </p:sp>
      <p:sp>
        <p:nvSpPr>
          <p:cNvPr id="21" name="文本框 48"/>
          <p:cNvSpPr txBox="1"/>
          <p:nvPr/>
        </p:nvSpPr>
        <p:spPr>
          <a:xfrm>
            <a:off x="3189946" y="3186749"/>
            <a:ext cx="1448348" cy="338554"/>
          </a:xfrm>
          <a:prstGeom prst="rect">
            <a:avLst/>
          </a:prstGeom>
          <a:solidFill>
            <a:schemeClr val="accent1"/>
          </a:solid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原存储系统</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bwMode="auto">
          <a:xfrm>
            <a:off x="5894572" y="1821823"/>
            <a:ext cx="1152128" cy="480313"/>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a:t>
            </a:r>
          </a:p>
        </p:txBody>
      </p:sp>
      <p:sp>
        <p:nvSpPr>
          <p:cNvPr id="23" name="矩形 22"/>
          <p:cNvSpPr/>
          <p:nvPr/>
        </p:nvSpPr>
        <p:spPr bwMode="auto">
          <a:xfrm>
            <a:off x="5894572" y="2409889"/>
            <a:ext cx="1152128" cy="475007"/>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24" name="矩形 23"/>
          <p:cNvSpPr/>
          <p:nvPr/>
        </p:nvSpPr>
        <p:spPr bwMode="auto">
          <a:xfrm>
            <a:off x="7148507" y="1843302"/>
            <a:ext cx="1152128" cy="480313"/>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5" name="矩形 24"/>
          <p:cNvSpPr/>
          <p:nvPr/>
        </p:nvSpPr>
        <p:spPr bwMode="auto">
          <a:xfrm>
            <a:off x="7148507" y="2431368"/>
            <a:ext cx="1152128" cy="475007"/>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26" name="TextBox 111"/>
          <p:cNvSpPr txBox="1">
            <a:spLocks noChangeArrowheads="1"/>
          </p:cNvSpPr>
          <p:nvPr/>
        </p:nvSpPr>
        <p:spPr bwMode="auto">
          <a:xfrm>
            <a:off x="6345559" y="3843113"/>
            <a:ext cx="16945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1600">
                <a:solidFill>
                  <a:schemeClr val="tx1"/>
                </a:solidFill>
                <a:latin typeface="Arial" pitchFamily="34" charset="0"/>
                <a:ea typeface="黑体" pitchFamily="49" charset="-122"/>
              </a:defRPr>
            </a:lvl1pPr>
            <a:lvl2pPr marL="742950" indent="-285750" eaLnBrk="0" hangingPunct="0">
              <a:spcBef>
                <a:spcPct val="20000"/>
              </a:spcBef>
              <a:buChar char="–"/>
              <a:defRPr sz="1600">
                <a:solidFill>
                  <a:schemeClr val="tx1"/>
                </a:solidFill>
                <a:latin typeface="Arial" pitchFamily="34" charset="0"/>
                <a:ea typeface="黑体" pitchFamily="49" charset="-122"/>
              </a:defRPr>
            </a:lvl2pPr>
            <a:lvl3pPr marL="1143000" indent="-228600" eaLnBrk="0" hangingPunct="0">
              <a:spcBef>
                <a:spcPct val="20000"/>
              </a:spcBef>
              <a:buChar char="•"/>
              <a:defRPr sz="1600">
                <a:solidFill>
                  <a:schemeClr val="tx1"/>
                </a:solidFill>
                <a:latin typeface="Arial" pitchFamily="34" charset="0"/>
                <a:ea typeface="黑体" pitchFamily="49" charset="-122"/>
              </a:defRPr>
            </a:lvl3pPr>
            <a:lvl4pPr marL="1600200" indent="-228600" eaLnBrk="0" hangingPunct="0">
              <a:spcBef>
                <a:spcPct val="20000"/>
              </a:spcBef>
              <a:buChar char="–"/>
              <a:defRPr sz="1600">
                <a:solidFill>
                  <a:schemeClr val="tx1"/>
                </a:solidFill>
                <a:latin typeface="Arial" pitchFamily="34" charset="0"/>
                <a:ea typeface="黑体" pitchFamily="49" charset="-122"/>
              </a:defRPr>
            </a:lvl4pPr>
            <a:lvl5pPr marL="2057400" indent="-228600" eaLnBrk="0" hangingPunct="0">
              <a:spcBef>
                <a:spcPct val="20000"/>
              </a:spcBef>
              <a:buChar char="»"/>
              <a:defRPr sz="1600">
                <a:solidFill>
                  <a:schemeClr val="tx1"/>
                </a:solidFill>
                <a:latin typeface="Arial" pitchFamily="34" charset="0"/>
                <a:ea typeface="黑体" pitchFamily="49" charset="-122"/>
              </a:defRPr>
            </a:lvl5pPr>
            <a:lvl6pPr marL="25146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6pPr>
            <a:lvl7pPr marL="29718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7pPr>
            <a:lvl8pPr marL="34290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8pPr>
            <a:lvl9pPr marL="38862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9pPr>
          </a:lstStyle>
          <a:p>
            <a:pPr algn="just" eaLnBrk="1" hangingPunct="1">
              <a:lnSpc>
                <a:spcPts val="2400"/>
              </a:lnSpc>
              <a:spcBef>
                <a:spcPct val="0"/>
              </a:spcBef>
              <a:buFontTx/>
              <a:buNone/>
            </a:pPr>
            <a:r>
              <a:rPr lang="zh-CN" altLang="en-US" sz="1800" b="1" kern="100" dirty="0" smtClean="0">
                <a:solidFill>
                  <a:srgbClr val="FF0000"/>
                </a:solidFill>
                <a:latin typeface="微软雅黑" panose="020B0503020204020204" pitchFamily="34" charset="-122"/>
                <a:ea typeface="微软雅黑" panose="020B0503020204020204" pitchFamily="34" charset="-122"/>
              </a:rPr>
              <a:t>云数据</a:t>
            </a:r>
            <a:r>
              <a:rPr lang="zh-CN" altLang="en-US" sz="1800" b="1" kern="100" dirty="0">
                <a:solidFill>
                  <a:srgbClr val="FF0000"/>
                </a:solidFill>
                <a:latin typeface="微软雅黑" panose="020B0503020204020204" pitchFamily="34" charset="-122"/>
                <a:ea typeface="微软雅黑" panose="020B0503020204020204" pitchFamily="34" charset="-122"/>
              </a:rPr>
              <a:t>中心</a:t>
            </a:r>
          </a:p>
        </p:txBody>
      </p:sp>
      <p:sp>
        <p:nvSpPr>
          <p:cNvPr id="27" name="矩形 26"/>
          <p:cNvSpPr/>
          <p:nvPr/>
        </p:nvSpPr>
        <p:spPr>
          <a:xfrm>
            <a:off x="238060" y="4286899"/>
            <a:ext cx="3420000" cy="1518644"/>
          </a:xfrm>
          <a:prstGeom prst="rect">
            <a:avLst/>
          </a:prstGeom>
          <a:solidFill>
            <a:srgbClr val="FFC000"/>
          </a:solidFill>
          <a:ln w="12700" cap="flat" cmpd="sng" algn="ctr">
            <a:noFill/>
            <a:prstDash val="solid"/>
            <a:miter lim="800000"/>
          </a:ln>
          <a:effectLst/>
        </p:spPr>
        <p:txBody>
          <a:bodyPr lIns="68436" tIns="34227" rIns="68436" bIns="34227" anchor="ctr"/>
          <a:lstStyle/>
          <a:p>
            <a:pPr marL="285750" indent="-285750">
              <a:buFont typeface="Wingdings" panose="05000000000000000000" pitchFamily="2" charset="2"/>
              <a:buChar char="n"/>
              <a:defRPr/>
            </a:pPr>
            <a:r>
              <a:rPr lang="zh-CN" altLang="en-US" dirty="0">
                <a:latin typeface="微软雅黑" panose="020B0503020204020204" pitchFamily="34" charset="-122"/>
                <a:ea typeface="微软雅黑" panose="020B0503020204020204" pitchFamily="34" charset="-122"/>
              </a:rPr>
              <a:t>业务系统 相互独立</a:t>
            </a:r>
          </a:p>
          <a:p>
            <a:pPr marL="285750" indent="-285750">
              <a:buFont typeface="Wingdings" panose="05000000000000000000" pitchFamily="2" charset="2"/>
              <a:buChar char="n"/>
              <a:defRPr/>
            </a:pPr>
            <a:r>
              <a:rPr lang="zh-CN" altLang="en-US" dirty="0">
                <a:latin typeface="微软雅黑" panose="020B0503020204020204" pitchFamily="34" charset="-122"/>
                <a:ea typeface="微软雅黑" panose="020B0503020204020204" pitchFamily="34" charset="-122"/>
              </a:rPr>
              <a:t>业务可靠性低</a:t>
            </a:r>
          </a:p>
          <a:p>
            <a:pPr marL="285750" indent="-285750">
              <a:buFont typeface="Wingdings" panose="05000000000000000000" pitchFamily="2" charset="2"/>
              <a:buChar char="n"/>
              <a:defRPr/>
            </a:pPr>
            <a:r>
              <a:rPr lang="en-US" altLang="zh-CN" dirty="0">
                <a:latin typeface="微软雅黑" panose="020B0503020204020204" pitchFamily="34" charset="-122"/>
                <a:ea typeface="微软雅黑" panose="020B0503020204020204" pitchFamily="34" charset="-122"/>
              </a:rPr>
              <a:t>IT</a:t>
            </a:r>
            <a:r>
              <a:rPr lang="zh-CN" altLang="en-US" dirty="0">
                <a:latin typeface="微软雅黑" panose="020B0503020204020204" pitchFamily="34" charset="-122"/>
                <a:ea typeface="微软雅黑" panose="020B0503020204020204" pitchFamily="34" charset="-122"/>
              </a:rPr>
              <a:t>资源受限于设备配置</a:t>
            </a:r>
          </a:p>
          <a:p>
            <a:pPr marL="285750" indent="-285750">
              <a:buFont typeface="Wingdings" panose="05000000000000000000" pitchFamily="2" charset="2"/>
              <a:buChar char="n"/>
              <a:defRPr/>
            </a:pPr>
            <a:r>
              <a:rPr lang="zh-CN" altLang="en-US" dirty="0">
                <a:latin typeface="微软雅黑" panose="020B0503020204020204" pitchFamily="34" charset="-122"/>
                <a:ea typeface="微软雅黑" panose="020B0503020204020204" pitchFamily="34" charset="-122"/>
              </a:rPr>
              <a:t>业务上线速度慢，灵活性差</a:t>
            </a:r>
          </a:p>
        </p:txBody>
      </p:sp>
      <p:sp>
        <p:nvSpPr>
          <p:cNvPr id="28" name="矩形 27"/>
          <p:cNvSpPr/>
          <p:nvPr/>
        </p:nvSpPr>
        <p:spPr>
          <a:xfrm>
            <a:off x="5438507" y="4286899"/>
            <a:ext cx="3420000" cy="1518644"/>
          </a:xfrm>
          <a:prstGeom prst="rect">
            <a:avLst/>
          </a:prstGeom>
          <a:solidFill>
            <a:srgbClr val="00B0F0"/>
          </a:solidFill>
          <a:ln w="12700" cap="flat" cmpd="sng" algn="ctr">
            <a:noFill/>
            <a:prstDash val="solid"/>
            <a:miter lim="800000"/>
          </a:ln>
          <a:effectLst/>
        </p:spPr>
        <p:txBody>
          <a:bodyPr lIns="68436" tIns="34227" rIns="68436" bIns="34227" anchor="ctr"/>
          <a:lstStyle/>
          <a:p>
            <a:pPr marL="285750" indent="-285750">
              <a:buFont typeface="Wingdings" panose="05000000000000000000" pitchFamily="2" charset="2"/>
              <a:buChar char="n"/>
              <a:defRPr/>
            </a:pPr>
            <a:r>
              <a:rPr lang="zh-CN" altLang="en-US" dirty="0" smtClean="0">
                <a:latin typeface="微软雅黑" panose="020B0503020204020204" pitchFamily="34" charset="-122"/>
                <a:ea typeface="微软雅黑" panose="020B0503020204020204" pitchFamily="34" charset="-122"/>
              </a:rPr>
              <a:t>业务与数据高度融合</a:t>
            </a:r>
          </a:p>
          <a:p>
            <a:pPr marL="285750" indent="-285750">
              <a:buFont typeface="Wingdings" panose="05000000000000000000" pitchFamily="2" charset="2"/>
              <a:buChar char="n"/>
              <a:defRPr/>
            </a:pPr>
            <a:r>
              <a:rPr lang="zh-CN" altLang="en-US" dirty="0">
                <a:latin typeface="微软雅黑" panose="020B0503020204020204" pitchFamily="34" charset="-122"/>
                <a:ea typeface="微软雅黑" panose="020B0503020204020204" pitchFamily="34" charset="-122"/>
              </a:rPr>
              <a:t>业务连续性大幅提高</a:t>
            </a:r>
          </a:p>
          <a:p>
            <a:pPr marL="285750" indent="-285750">
              <a:buFont typeface="Wingdings" panose="05000000000000000000" pitchFamily="2" charset="2"/>
              <a:buChar char="n"/>
              <a:defRPr/>
            </a:pPr>
            <a:r>
              <a:rPr lang="en-US" altLang="zh-CN" dirty="0">
                <a:latin typeface="微软雅黑" panose="020B0503020204020204" pitchFamily="34" charset="-122"/>
                <a:ea typeface="微软雅黑" panose="020B0503020204020204" pitchFamily="34" charset="-122"/>
              </a:rPr>
              <a:t>IT</a:t>
            </a:r>
            <a:r>
              <a:rPr lang="zh-CN" altLang="en-US" dirty="0">
                <a:latin typeface="微软雅黑" panose="020B0503020204020204" pitchFamily="34" charset="-122"/>
                <a:ea typeface="微软雅黑" panose="020B0503020204020204" pitchFamily="34" charset="-122"/>
              </a:rPr>
              <a:t>资源按需供给</a:t>
            </a:r>
          </a:p>
          <a:p>
            <a:pPr marL="285750" indent="-285750">
              <a:buFont typeface="Wingdings" panose="05000000000000000000" pitchFamily="2" charset="2"/>
              <a:buChar char="n"/>
              <a:defRPr/>
            </a:pPr>
            <a:r>
              <a:rPr lang="zh-CN" altLang="en-US" dirty="0">
                <a:latin typeface="微软雅黑" panose="020B0503020204020204" pitchFamily="34" charset="-122"/>
                <a:ea typeface="微软雅黑" panose="020B0503020204020204" pitchFamily="34" charset="-122"/>
              </a:rPr>
              <a:t>业务上线速度明显加快</a:t>
            </a:r>
          </a:p>
        </p:txBody>
      </p:sp>
      <p:sp>
        <p:nvSpPr>
          <p:cNvPr id="29" name="右箭头 28"/>
          <p:cNvSpPr/>
          <p:nvPr/>
        </p:nvSpPr>
        <p:spPr bwMode="auto">
          <a:xfrm>
            <a:off x="3811554" y="4745279"/>
            <a:ext cx="1505466" cy="680663"/>
          </a:xfrm>
          <a:prstGeom prst="rightArrow">
            <a:avLst>
              <a:gd name="adj1" fmla="val 36455"/>
              <a:gd name="adj2" fmla="val 68470"/>
            </a:avLst>
          </a:prstGeom>
          <a:gradFill flip="none" rotWithShape="1">
            <a:gsLst>
              <a:gs pos="0">
                <a:srgbClr val="00BCF2">
                  <a:shade val="30000"/>
                  <a:satMod val="115000"/>
                </a:srgbClr>
              </a:gs>
              <a:gs pos="50000">
                <a:srgbClr val="00BCF2">
                  <a:shade val="67500"/>
                  <a:satMod val="115000"/>
                </a:srgbClr>
              </a:gs>
              <a:gs pos="100000">
                <a:srgbClr val="00BCF2">
                  <a:shade val="100000"/>
                  <a:satMod val="115000"/>
                </a:srgbClr>
              </a:gs>
            </a:gsLst>
            <a:lin ang="0" scaled="1"/>
            <a:tileRect/>
          </a:gra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fontAlgn="auto">
              <a:spcBef>
                <a:spcPts val="0"/>
              </a:spcBef>
              <a:spcAft>
                <a:spcPts val="0"/>
              </a:spcAft>
              <a:defRPr/>
            </a:pPr>
            <a:endParaRPr lang="zh-CN" altLang="en-US" kern="0">
              <a:solidFill>
                <a:srgbClr val="FFFFFF"/>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文本框 29"/>
          <p:cNvSpPr txBox="1"/>
          <p:nvPr/>
        </p:nvSpPr>
        <p:spPr>
          <a:xfrm>
            <a:off x="3995937" y="4168057"/>
            <a:ext cx="814185" cy="649188"/>
          </a:xfrm>
          <a:prstGeom prst="ellipse">
            <a:avLst/>
          </a:prstGeom>
          <a:solidFill>
            <a:srgbClr val="029AC9"/>
          </a:solidFill>
        </p:spPr>
        <p:txBody>
          <a:bodyPr wrap="square" rtlCol="0">
            <a:spAutoFit/>
          </a:body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rPr>
              <a:t>资源整合</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1" name="Freeform 5"/>
          <p:cNvSpPr>
            <a:spLocks noEditPoints="1"/>
          </p:cNvSpPr>
          <p:nvPr/>
        </p:nvSpPr>
        <p:spPr bwMode="auto">
          <a:xfrm>
            <a:off x="145458" y="2891687"/>
            <a:ext cx="610118" cy="540253"/>
          </a:xfrm>
          <a:custGeom>
            <a:avLst/>
            <a:gdLst>
              <a:gd name="T0" fmla="*/ 187 w 189"/>
              <a:gd name="T1" fmla="*/ 48 h 140"/>
              <a:gd name="T2" fmla="*/ 105 w 189"/>
              <a:gd name="T3" fmla="*/ 0 h 140"/>
              <a:gd name="T4" fmla="*/ 99 w 189"/>
              <a:gd name="T5" fmla="*/ 0 h 140"/>
              <a:gd name="T6" fmla="*/ 102 w 189"/>
              <a:gd name="T7" fmla="*/ 98 h 140"/>
              <a:gd name="T8" fmla="*/ 24 w 189"/>
              <a:gd name="T9" fmla="*/ 90 h 140"/>
              <a:gd name="T10" fmla="*/ 71 w 189"/>
              <a:gd name="T11" fmla="*/ 124 h 140"/>
              <a:gd name="T12" fmla="*/ 22 w 189"/>
              <a:gd name="T13" fmla="*/ 91 h 140"/>
              <a:gd name="T14" fmla="*/ 105 w 189"/>
              <a:gd name="T15" fmla="*/ 106 h 140"/>
              <a:gd name="T16" fmla="*/ 103 w 189"/>
              <a:gd name="T17" fmla="*/ 140 h 140"/>
              <a:gd name="T18" fmla="*/ 99 w 189"/>
              <a:gd name="T19" fmla="*/ 140 h 140"/>
              <a:gd name="T20" fmla="*/ 85 w 189"/>
              <a:gd name="T21" fmla="*/ 126 h 140"/>
              <a:gd name="T22" fmla="*/ 98 w 189"/>
              <a:gd name="T23" fmla="*/ 132 h 140"/>
              <a:gd name="T24" fmla="*/ 7 w 189"/>
              <a:gd name="T25" fmla="*/ 57 h 140"/>
              <a:gd name="T26" fmla="*/ 7 w 189"/>
              <a:gd name="T27" fmla="*/ 80 h 140"/>
              <a:gd name="T28" fmla="*/ 8 w 189"/>
              <a:gd name="T29" fmla="*/ 88 h 140"/>
              <a:gd name="T30" fmla="*/ 1 w 189"/>
              <a:gd name="T31" fmla="*/ 84 h 140"/>
              <a:gd name="T32" fmla="*/ 0 w 189"/>
              <a:gd name="T33" fmla="*/ 53 h 140"/>
              <a:gd name="T34" fmla="*/ 6 w 189"/>
              <a:gd name="T35" fmla="*/ 49 h 140"/>
              <a:gd name="T36" fmla="*/ 12 w 189"/>
              <a:gd name="T37" fmla="*/ 52 h 140"/>
              <a:gd name="T38" fmla="*/ 105 w 189"/>
              <a:gd name="T39" fmla="*/ 106 h 140"/>
              <a:gd name="T40" fmla="*/ 189 w 189"/>
              <a:gd name="T41" fmla="*/ 53 h 140"/>
              <a:gd name="T42" fmla="*/ 186 w 189"/>
              <a:gd name="T43" fmla="*/ 84 h 140"/>
              <a:gd name="T44" fmla="*/ 109 w 189"/>
              <a:gd name="T45" fmla="*/ 106 h 140"/>
              <a:gd name="T46" fmla="*/ 189 w 189"/>
              <a:gd name="T47" fmla="*/ 52 h 140"/>
              <a:gd name="T48" fmla="*/ 62 w 189"/>
              <a:gd name="T49" fmla="*/ 104 h 140"/>
              <a:gd name="T50" fmla="*/ 37 w 189"/>
              <a:gd name="T51" fmla="*/ 91 h 140"/>
              <a:gd name="T52" fmla="*/ 36 w 189"/>
              <a:gd name="T53" fmla="*/ 85 h 140"/>
              <a:gd name="T54" fmla="*/ 62 w 189"/>
              <a:gd name="T55" fmla="*/ 97 h 140"/>
              <a:gd name="T56" fmla="*/ 64 w 189"/>
              <a:gd name="T57" fmla="*/ 103 h 140"/>
              <a:gd name="T58" fmla="*/ 84 w 189"/>
              <a:gd name="T59" fmla="*/ 122 h 140"/>
              <a:gd name="T60" fmla="*/ 77 w 189"/>
              <a:gd name="T61" fmla="*/ 129 h 140"/>
              <a:gd name="T62" fmla="*/ 73 w 189"/>
              <a:gd name="T63" fmla="*/ 126 h 140"/>
              <a:gd name="T64" fmla="*/ 74 w 189"/>
              <a:gd name="T65" fmla="*/ 108 h 140"/>
              <a:gd name="T66" fmla="*/ 84 w 189"/>
              <a:gd name="T67" fmla="*/ 104 h 140"/>
              <a:gd name="T68" fmla="*/ 84 w 189"/>
              <a:gd name="T69" fmla="*/ 107 h 140"/>
              <a:gd name="T70" fmla="*/ 78 w 189"/>
              <a:gd name="T71" fmla="*/ 123 h 140"/>
              <a:gd name="T72" fmla="*/ 84 w 189"/>
              <a:gd name="T73" fmla="*/ 122 h 140"/>
              <a:gd name="T74" fmla="*/ 21 w 189"/>
              <a:gd name="T75" fmla="*/ 89 h 140"/>
              <a:gd name="T76" fmla="*/ 11 w 189"/>
              <a:gd name="T77" fmla="*/ 93 h 140"/>
              <a:gd name="T78" fmla="*/ 10 w 189"/>
              <a:gd name="T79" fmla="*/ 74 h 140"/>
              <a:gd name="T80" fmla="*/ 18 w 189"/>
              <a:gd name="T81" fmla="*/ 68 h 140"/>
              <a:gd name="T82" fmla="*/ 21 w 189"/>
              <a:gd name="T83" fmla="*/ 69 h 140"/>
              <a:gd name="T84" fmla="*/ 15 w 189"/>
              <a:gd name="T85" fmla="*/ 75 h 140"/>
              <a:gd name="T86" fmla="*/ 18 w 189"/>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40">
                <a:moveTo>
                  <a:pt x="102" y="98"/>
                </a:moveTo>
                <a:cubicBezTo>
                  <a:pt x="187" y="48"/>
                  <a:pt x="187" y="48"/>
                  <a:pt x="187" y="48"/>
                </a:cubicBezTo>
                <a:cubicBezTo>
                  <a:pt x="187" y="48"/>
                  <a:pt x="187" y="48"/>
                  <a:pt x="186" y="47"/>
                </a:cubicBezTo>
                <a:cubicBezTo>
                  <a:pt x="105" y="0"/>
                  <a:pt x="105" y="0"/>
                  <a:pt x="105" y="0"/>
                </a:cubicBezTo>
                <a:cubicBezTo>
                  <a:pt x="105" y="0"/>
                  <a:pt x="103" y="0"/>
                  <a:pt x="102" y="0"/>
                </a:cubicBezTo>
                <a:cubicBezTo>
                  <a:pt x="101" y="0"/>
                  <a:pt x="100" y="0"/>
                  <a:pt x="99" y="0"/>
                </a:cubicBezTo>
                <a:cubicBezTo>
                  <a:pt x="15" y="50"/>
                  <a:pt x="15" y="50"/>
                  <a:pt x="15" y="50"/>
                </a:cubicBezTo>
                <a:cubicBezTo>
                  <a:pt x="102" y="98"/>
                  <a:pt x="102" y="98"/>
                  <a:pt x="102" y="98"/>
                </a:cubicBezTo>
                <a:cubicBezTo>
                  <a:pt x="102" y="98"/>
                  <a:pt x="102" y="98"/>
                  <a:pt x="102" y="98"/>
                </a:cubicBezTo>
                <a:close/>
                <a:moveTo>
                  <a:pt x="24" y="90"/>
                </a:moveTo>
                <a:cubicBezTo>
                  <a:pt x="71" y="116"/>
                  <a:pt x="71" y="116"/>
                  <a:pt x="71" y="116"/>
                </a:cubicBezTo>
                <a:cubicBezTo>
                  <a:pt x="71" y="124"/>
                  <a:pt x="71" y="124"/>
                  <a:pt x="71" y="124"/>
                </a:cubicBezTo>
                <a:cubicBezTo>
                  <a:pt x="18" y="94"/>
                  <a:pt x="18" y="94"/>
                  <a:pt x="18" y="94"/>
                </a:cubicBezTo>
                <a:cubicBezTo>
                  <a:pt x="22" y="91"/>
                  <a:pt x="22" y="91"/>
                  <a:pt x="22" y="91"/>
                </a:cubicBezTo>
                <a:cubicBezTo>
                  <a:pt x="23" y="91"/>
                  <a:pt x="23" y="90"/>
                  <a:pt x="24" y="90"/>
                </a:cubicBezTo>
                <a:close/>
                <a:moveTo>
                  <a:pt x="105" y="106"/>
                </a:moveTo>
                <a:cubicBezTo>
                  <a:pt x="105" y="137"/>
                  <a:pt x="105" y="137"/>
                  <a:pt x="105" y="137"/>
                </a:cubicBezTo>
                <a:cubicBezTo>
                  <a:pt x="105" y="138"/>
                  <a:pt x="104" y="139"/>
                  <a:pt x="103" y="140"/>
                </a:cubicBezTo>
                <a:cubicBezTo>
                  <a:pt x="102" y="140"/>
                  <a:pt x="102" y="140"/>
                  <a:pt x="101" y="140"/>
                </a:cubicBezTo>
                <a:cubicBezTo>
                  <a:pt x="100" y="140"/>
                  <a:pt x="99" y="140"/>
                  <a:pt x="99" y="140"/>
                </a:cubicBezTo>
                <a:cubicBezTo>
                  <a:pt x="80" y="129"/>
                  <a:pt x="80" y="129"/>
                  <a:pt x="80" y="129"/>
                </a:cubicBezTo>
                <a:cubicBezTo>
                  <a:pt x="85" y="126"/>
                  <a:pt x="85" y="126"/>
                  <a:pt x="85" y="126"/>
                </a:cubicBezTo>
                <a:cubicBezTo>
                  <a:pt x="86" y="126"/>
                  <a:pt x="86" y="126"/>
                  <a:pt x="86" y="125"/>
                </a:cubicBezTo>
                <a:cubicBezTo>
                  <a:pt x="98" y="132"/>
                  <a:pt x="98" y="132"/>
                  <a:pt x="98" y="132"/>
                </a:cubicBezTo>
                <a:cubicBezTo>
                  <a:pt x="98" y="109"/>
                  <a:pt x="98" y="109"/>
                  <a:pt x="98" y="109"/>
                </a:cubicBezTo>
                <a:cubicBezTo>
                  <a:pt x="7" y="57"/>
                  <a:pt x="7" y="57"/>
                  <a:pt x="7" y="57"/>
                </a:cubicBezTo>
                <a:cubicBezTo>
                  <a:pt x="7" y="80"/>
                  <a:pt x="7" y="80"/>
                  <a:pt x="7" y="80"/>
                </a:cubicBezTo>
                <a:cubicBezTo>
                  <a:pt x="7" y="80"/>
                  <a:pt x="7" y="80"/>
                  <a:pt x="7" y="80"/>
                </a:cubicBezTo>
                <a:cubicBezTo>
                  <a:pt x="8" y="81"/>
                  <a:pt x="8" y="81"/>
                  <a:pt x="8" y="81"/>
                </a:cubicBezTo>
                <a:cubicBezTo>
                  <a:pt x="8" y="88"/>
                  <a:pt x="8" y="88"/>
                  <a:pt x="8" y="88"/>
                </a:cubicBezTo>
                <a:cubicBezTo>
                  <a:pt x="3" y="86"/>
                  <a:pt x="3" y="86"/>
                  <a:pt x="3" y="86"/>
                </a:cubicBezTo>
                <a:cubicBezTo>
                  <a:pt x="1" y="84"/>
                  <a:pt x="1" y="84"/>
                  <a:pt x="1" y="84"/>
                </a:cubicBezTo>
                <a:cubicBezTo>
                  <a:pt x="0" y="81"/>
                  <a:pt x="0" y="81"/>
                  <a:pt x="0" y="81"/>
                </a:cubicBezTo>
                <a:cubicBezTo>
                  <a:pt x="0" y="53"/>
                  <a:pt x="0" y="53"/>
                  <a:pt x="0" y="53"/>
                </a:cubicBezTo>
                <a:cubicBezTo>
                  <a:pt x="0" y="51"/>
                  <a:pt x="1" y="50"/>
                  <a:pt x="2" y="49"/>
                </a:cubicBezTo>
                <a:cubicBezTo>
                  <a:pt x="3" y="48"/>
                  <a:pt x="5" y="48"/>
                  <a:pt x="6" y="49"/>
                </a:cubicBezTo>
                <a:cubicBezTo>
                  <a:pt x="11" y="52"/>
                  <a:pt x="11" y="52"/>
                  <a:pt x="11" y="52"/>
                </a:cubicBezTo>
                <a:cubicBezTo>
                  <a:pt x="12" y="52"/>
                  <a:pt x="12" y="52"/>
                  <a:pt x="12" y="52"/>
                </a:cubicBezTo>
                <a:cubicBezTo>
                  <a:pt x="104" y="104"/>
                  <a:pt x="104" y="104"/>
                  <a:pt x="104" y="104"/>
                </a:cubicBezTo>
                <a:cubicBezTo>
                  <a:pt x="104" y="104"/>
                  <a:pt x="105" y="105"/>
                  <a:pt x="105" y="106"/>
                </a:cubicBezTo>
                <a:close/>
                <a:moveTo>
                  <a:pt x="189" y="52"/>
                </a:moveTo>
                <a:cubicBezTo>
                  <a:pt x="189" y="52"/>
                  <a:pt x="189" y="52"/>
                  <a:pt x="189" y="53"/>
                </a:cubicBezTo>
                <a:cubicBezTo>
                  <a:pt x="189" y="79"/>
                  <a:pt x="189" y="79"/>
                  <a:pt x="189" y="79"/>
                </a:cubicBezTo>
                <a:cubicBezTo>
                  <a:pt x="189" y="81"/>
                  <a:pt x="188" y="83"/>
                  <a:pt x="186" y="84"/>
                </a:cubicBezTo>
                <a:cubicBezTo>
                  <a:pt x="109" y="128"/>
                  <a:pt x="109" y="128"/>
                  <a:pt x="109" y="128"/>
                </a:cubicBezTo>
                <a:cubicBezTo>
                  <a:pt x="109" y="106"/>
                  <a:pt x="109" y="106"/>
                  <a:pt x="109" y="106"/>
                </a:cubicBezTo>
                <a:cubicBezTo>
                  <a:pt x="109" y="104"/>
                  <a:pt x="107" y="102"/>
                  <a:pt x="106" y="101"/>
                </a:cubicBezTo>
                <a:cubicBezTo>
                  <a:pt x="189" y="52"/>
                  <a:pt x="189" y="52"/>
                  <a:pt x="189" y="52"/>
                </a:cubicBezTo>
                <a:cubicBezTo>
                  <a:pt x="189" y="52"/>
                  <a:pt x="189" y="52"/>
                  <a:pt x="189" y="52"/>
                </a:cubicBezTo>
                <a:close/>
                <a:moveTo>
                  <a:pt x="62" y="104"/>
                </a:moveTo>
                <a:cubicBezTo>
                  <a:pt x="62" y="104"/>
                  <a:pt x="61" y="104"/>
                  <a:pt x="61" y="104"/>
                </a:cubicBezTo>
                <a:cubicBezTo>
                  <a:pt x="37" y="91"/>
                  <a:pt x="37" y="91"/>
                  <a:pt x="37" y="91"/>
                </a:cubicBezTo>
                <a:cubicBezTo>
                  <a:pt x="36" y="90"/>
                  <a:pt x="36" y="89"/>
                  <a:pt x="36" y="87"/>
                </a:cubicBezTo>
                <a:cubicBezTo>
                  <a:pt x="36" y="85"/>
                  <a:pt x="36" y="85"/>
                  <a:pt x="36" y="85"/>
                </a:cubicBezTo>
                <a:cubicBezTo>
                  <a:pt x="36" y="83"/>
                  <a:pt x="37" y="83"/>
                  <a:pt x="38" y="83"/>
                </a:cubicBezTo>
                <a:cubicBezTo>
                  <a:pt x="62" y="97"/>
                  <a:pt x="62" y="97"/>
                  <a:pt x="62" y="97"/>
                </a:cubicBezTo>
                <a:cubicBezTo>
                  <a:pt x="63" y="97"/>
                  <a:pt x="64" y="99"/>
                  <a:pt x="64" y="100"/>
                </a:cubicBezTo>
                <a:cubicBezTo>
                  <a:pt x="64" y="103"/>
                  <a:pt x="64" y="103"/>
                  <a:pt x="64" y="103"/>
                </a:cubicBezTo>
                <a:cubicBezTo>
                  <a:pt x="64" y="104"/>
                  <a:pt x="63" y="104"/>
                  <a:pt x="62" y="104"/>
                </a:cubicBezTo>
                <a:close/>
                <a:moveTo>
                  <a:pt x="84" y="122"/>
                </a:moveTo>
                <a:cubicBezTo>
                  <a:pt x="85" y="123"/>
                  <a:pt x="85" y="124"/>
                  <a:pt x="84" y="124"/>
                </a:cubicBezTo>
                <a:cubicBezTo>
                  <a:pt x="77" y="129"/>
                  <a:pt x="77" y="129"/>
                  <a:pt x="77" y="129"/>
                </a:cubicBezTo>
                <a:cubicBezTo>
                  <a:pt x="76" y="129"/>
                  <a:pt x="74" y="128"/>
                  <a:pt x="74" y="128"/>
                </a:cubicBezTo>
                <a:cubicBezTo>
                  <a:pt x="73" y="128"/>
                  <a:pt x="73" y="126"/>
                  <a:pt x="73" y="126"/>
                </a:cubicBezTo>
                <a:cubicBezTo>
                  <a:pt x="73" y="110"/>
                  <a:pt x="73" y="110"/>
                  <a:pt x="73" y="110"/>
                </a:cubicBezTo>
                <a:cubicBezTo>
                  <a:pt x="73" y="110"/>
                  <a:pt x="73" y="108"/>
                  <a:pt x="74" y="108"/>
                </a:cubicBezTo>
                <a:cubicBezTo>
                  <a:pt x="81" y="104"/>
                  <a:pt x="81" y="104"/>
                  <a:pt x="81" y="104"/>
                </a:cubicBezTo>
                <a:cubicBezTo>
                  <a:pt x="82" y="103"/>
                  <a:pt x="83" y="103"/>
                  <a:pt x="84" y="104"/>
                </a:cubicBezTo>
                <a:cubicBezTo>
                  <a:pt x="84" y="104"/>
                  <a:pt x="84" y="104"/>
                  <a:pt x="84" y="104"/>
                </a:cubicBezTo>
                <a:cubicBezTo>
                  <a:pt x="85" y="105"/>
                  <a:pt x="85" y="107"/>
                  <a:pt x="84" y="107"/>
                </a:cubicBezTo>
                <a:cubicBezTo>
                  <a:pt x="78" y="110"/>
                  <a:pt x="78" y="110"/>
                  <a:pt x="78" y="110"/>
                </a:cubicBezTo>
                <a:cubicBezTo>
                  <a:pt x="78" y="123"/>
                  <a:pt x="78" y="123"/>
                  <a:pt x="78" y="123"/>
                </a:cubicBezTo>
                <a:cubicBezTo>
                  <a:pt x="81" y="121"/>
                  <a:pt x="81" y="121"/>
                  <a:pt x="81" y="121"/>
                </a:cubicBezTo>
                <a:cubicBezTo>
                  <a:pt x="82" y="121"/>
                  <a:pt x="83" y="121"/>
                  <a:pt x="84" y="122"/>
                </a:cubicBezTo>
                <a:close/>
                <a:moveTo>
                  <a:pt x="22" y="86"/>
                </a:moveTo>
                <a:cubicBezTo>
                  <a:pt x="22" y="87"/>
                  <a:pt x="22" y="88"/>
                  <a:pt x="21" y="89"/>
                </a:cubicBezTo>
                <a:cubicBezTo>
                  <a:pt x="14" y="93"/>
                  <a:pt x="14" y="93"/>
                  <a:pt x="14" y="93"/>
                </a:cubicBezTo>
                <a:cubicBezTo>
                  <a:pt x="13" y="94"/>
                  <a:pt x="11" y="93"/>
                  <a:pt x="11" y="93"/>
                </a:cubicBezTo>
                <a:cubicBezTo>
                  <a:pt x="10" y="92"/>
                  <a:pt x="10" y="91"/>
                  <a:pt x="10" y="91"/>
                </a:cubicBezTo>
                <a:cubicBezTo>
                  <a:pt x="10" y="74"/>
                  <a:pt x="10" y="74"/>
                  <a:pt x="10" y="74"/>
                </a:cubicBezTo>
                <a:cubicBezTo>
                  <a:pt x="10" y="74"/>
                  <a:pt x="10" y="73"/>
                  <a:pt x="11" y="72"/>
                </a:cubicBezTo>
                <a:cubicBezTo>
                  <a:pt x="18" y="68"/>
                  <a:pt x="18" y="68"/>
                  <a:pt x="18" y="68"/>
                </a:cubicBezTo>
                <a:cubicBezTo>
                  <a:pt x="19" y="68"/>
                  <a:pt x="21" y="68"/>
                  <a:pt x="21" y="69"/>
                </a:cubicBezTo>
                <a:cubicBezTo>
                  <a:pt x="21" y="69"/>
                  <a:pt x="21" y="69"/>
                  <a:pt x="21" y="69"/>
                </a:cubicBezTo>
                <a:cubicBezTo>
                  <a:pt x="22" y="70"/>
                  <a:pt x="22" y="71"/>
                  <a:pt x="21" y="72"/>
                </a:cubicBezTo>
                <a:cubicBezTo>
                  <a:pt x="15" y="75"/>
                  <a:pt x="15" y="75"/>
                  <a:pt x="15" y="75"/>
                </a:cubicBezTo>
                <a:cubicBezTo>
                  <a:pt x="15" y="88"/>
                  <a:pt x="15" y="88"/>
                  <a:pt x="15" y="88"/>
                </a:cubicBezTo>
                <a:cubicBezTo>
                  <a:pt x="18" y="86"/>
                  <a:pt x="18" y="86"/>
                  <a:pt x="18" y="86"/>
                </a:cubicBezTo>
                <a:cubicBezTo>
                  <a:pt x="19" y="85"/>
                  <a:pt x="21" y="85"/>
                  <a:pt x="22" y="86"/>
                </a:cubicBezTo>
                <a:close/>
              </a:path>
            </a:pathLst>
          </a:custGeom>
          <a:solidFill>
            <a:srgbClr val="00188F"/>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
          <p:cNvSpPr>
            <a:spLocks noEditPoints="1"/>
          </p:cNvSpPr>
          <p:nvPr/>
        </p:nvSpPr>
        <p:spPr bwMode="auto">
          <a:xfrm>
            <a:off x="864814" y="2942558"/>
            <a:ext cx="610118" cy="540253"/>
          </a:xfrm>
          <a:custGeom>
            <a:avLst/>
            <a:gdLst>
              <a:gd name="T0" fmla="*/ 187 w 189"/>
              <a:gd name="T1" fmla="*/ 48 h 140"/>
              <a:gd name="T2" fmla="*/ 105 w 189"/>
              <a:gd name="T3" fmla="*/ 0 h 140"/>
              <a:gd name="T4" fmla="*/ 99 w 189"/>
              <a:gd name="T5" fmla="*/ 0 h 140"/>
              <a:gd name="T6" fmla="*/ 102 w 189"/>
              <a:gd name="T7" fmla="*/ 98 h 140"/>
              <a:gd name="T8" fmla="*/ 24 w 189"/>
              <a:gd name="T9" fmla="*/ 90 h 140"/>
              <a:gd name="T10" fmla="*/ 71 w 189"/>
              <a:gd name="T11" fmla="*/ 124 h 140"/>
              <a:gd name="T12" fmla="*/ 22 w 189"/>
              <a:gd name="T13" fmla="*/ 91 h 140"/>
              <a:gd name="T14" fmla="*/ 105 w 189"/>
              <a:gd name="T15" fmla="*/ 106 h 140"/>
              <a:gd name="T16" fmla="*/ 103 w 189"/>
              <a:gd name="T17" fmla="*/ 140 h 140"/>
              <a:gd name="T18" fmla="*/ 99 w 189"/>
              <a:gd name="T19" fmla="*/ 140 h 140"/>
              <a:gd name="T20" fmla="*/ 85 w 189"/>
              <a:gd name="T21" fmla="*/ 126 h 140"/>
              <a:gd name="T22" fmla="*/ 98 w 189"/>
              <a:gd name="T23" fmla="*/ 132 h 140"/>
              <a:gd name="T24" fmla="*/ 7 w 189"/>
              <a:gd name="T25" fmla="*/ 57 h 140"/>
              <a:gd name="T26" fmla="*/ 7 w 189"/>
              <a:gd name="T27" fmla="*/ 80 h 140"/>
              <a:gd name="T28" fmla="*/ 8 w 189"/>
              <a:gd name="T29" fmla="*/ 88 h 140"/>
              <a:gd name="T30" fmla="*/ 1 w 189"/>
              <a:gd name="T31" fmla="*/ 84 h 140"/>
              <a:gd name="T32" fmla="*/ 0 w 189"/>
              <a:gd name="T33" fmla="*/ 53 h 140"/>
              <a:gd name="T34" fmla="*/ 6 w 189"/>
              <a:gd name="T35" fmla="*/ 49 h 140"/>
              <a:gd name="T36" fmla="*/ 12 w 189"/>
              <a:gd name="T37" fmla="*/ 52 h 140"/>
              <a:gd name="T38" fmla="*/ 105 w 189"/>
              <a:gd name="T39" fmla="*/ 106 h 140"/>
              <a:gd name="T40" fmla="*/ 189 w 189"/>
              <a:gd name="T41" fmla="*/ 53 h 140"/>
              <a:gd name="T42" fmla="*/ 186 w 189"/>
              <a:gd name="T43" fmla="*/ 84 h 140"/>
              <a:gd name="T44" fmla="*/ 109 w 189"/>
              <a:gd name="T45" fmla="*/ 106 h 140"/>
              <a:gd name="T46" fmla="*/ 189 w 189"/>
              <a:gd name="T47" fmla="*/ 52 h 140"/>
              <a:gd name="T48" fmla="*/ 62 w 189"/>
              <a:gd name="T49" fmla="*/ 104 h 140"/>
              <a:gd name="T50" fmla="*/ 37 w 189"/>
              <a:gd name="T51" fmla="*/ 91 h 140"/>
              <a:gd name="T52" fmla="*/ 36 w 189"/>
              <a:gd name="T53" fmla="*/ 85 h 140"/>
              <a:gd name="T54" fmla="*/ 62 w 189"/>
              <a:gd name="T55" fmla="*/ 97 h 140"/>
              <a:gd name="T56" fmla="*/ 64 w 189"/>
              <a:gd name="T57" fmla="*/ 103 h 140"/>
              <a:gd name="T58" fmla="*/ 84 w 189"/>
              <a:gd name="T59" fmla="*/ 122 h 140"/>
              <a:gd name="T60" fmla="*/ 77 w 189"/>
              <a:gd name="T61" fmla="*/ 129 h 140"/>
              <a:gd name="T62" fmla="*/ 73 w 189"/>
              <a:gd name="T63" fmla="*/ 126 h 140"/>
              <a:gd name="T64" fmla="*/ 74 w 189"/>
              <a:gd name="T65" fmla="*/ 108 h 140"/>
              <a:gd name="T66" fmla="*/ 84 w 189"/>
              <a:gd name="T67" fmla="*/ 104 h 140"/>
              <a:gd name="T68" fmla="*/ 84 w 189"/>
              <a:gd name="T69" fmla="*/ 107 h 140"/>
              <a:gd name="T70" fmla="*/ 78 w 189"/>
              <a:gd name="T71" fmla="*/ 123 h 140"/>
              <a:gd name="T72" fmla="*/ 84 w 189"/>
              <a:gd name="T73" fmla="*/ 122 h 140"/>
              <a:gd name="T74" fmla="*/ 21 w 189"/>
              <a:gd name="T75" fmla="*/ 89 h 140"/>
              <a:gd name="T76" fmla="*/ 11 w 189"/>
              <a:gd name="T77" fmla="*/ 93 h 140"/>
              <a:gd name="T78" fmla="*/ 10 w 189"/>
              <a:gd name="T79" fmla="*/ 74 h 140"/>
              <a:gd name="T80" fmla="*/ 18 w 189"/>
              <a:gd name="T81" fmla="*/ 68 h 140"/>
              <a:gd name="T82" fmla="*/ 21 w 189"/>
              <a:gd name="T83" fmla="*/ 69 h 140"/>
              <a:gd name="T84" fmla="*/ 15 w 189"/>
              <a:gd name="T85" fmla="*/ 75 h 140"/>
              <a:gd name="T86" fmla="*/ 18 w 189"/>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40">
                <a:moveTo>
                  <a:pt x="102" y="98"/>
                </a:moveTo>
                <a:cubicBezTo>
                  <a:pt x="187" y="48"/>
                  <a:pt x="187" y="48"/>
                  <a:pt x="187" y="48"/>
                </a:cubicBezTo>
                <a:cubicBezTo>
                  <a:pt x="187" y="48"/>
                  <a:pt x="187" y="48"/>
                  <a:pt x="186" y="47"/>
                </a:cubicBezTo>
                <a:cubicBezTo>
                  <a:pt x="105" y="0"/>
                  <a:pt x="105" y="0"/>
                  <a:pt x="105" y="0"/>
                </a:cubicBezTo>
                <a:cubicBezTo>
                  <a:pt x="105" y="0"/>
                  <a:pt x="103" y="0"/>
                  <a:pt x="102" y="0"/>
                </a:cubicBezTo>
                <a:cubicBezTo>
                  <a:pt x="101" y="0"/>
                  <a:pt x="100" y="0"/>
                  <a:pt x="99" y="0"/>
                </a:cubicBezTo>
                <a:cubicBezTo>
                  <a:pt x="15" y="50"/>
                  <a:pt x="15" y="50"/>
                  <a:pt x="15" y="50"/>
                </a:cubicBezTo>
                <a:cubicBezTo>
                  <a:pt x="102" y="98"/>
                  <a:pt x="102" y="98"/>
                  <a:pt x="102" y="98"/>
                </a:cubicBezTo>
                <a:cubicBezTo>
                  <a:pt x="102" y="98"/>
                  <a:pt x="102" y="98"/>
                  <a:pt x="102" y="98"/>
                </a:cubicBezTo>
                <a:close/>
                <a:moveTo>
                  <a:pt x="24" y="90"/>
                </a:moveTo>
                <a:cubicBezTo>
                  <a:pt x="71" y="116"/>
                  <a:pt x="71" y="116"/>
                  <a:pt x="71" y="116"/>
                </a:cubicBezTo>
                <a:cubicBezTo>
                  <a:pt x="71" y="124"/>
                  <a:pt x="71" y="124"/>
                  <a:pt x="71" y="124"/>
                </a:cubicBezTo>
                <a:cubicBezTo>
                  <a:pt x="18" y="94"/>
                  <a:pt x="18" y="94"/>
                  <a:pt x="18" y="94"/>
                </a:cubicBezTo>
                <a:cubicBezTo>
                  <a:pt x="22" y="91"/>
                  <a:pt x="22" y="91"/>
                  <a:pt x="22" y="91"/>
                </a:cubicBezTo>
                <a:cubicBezTo>
                  <a:pt x="23" y="91"/>
                  <a:pt x="23" y="90"/>
                  <a:pt x="24" y="90"/>
                </a:cubicBezTo>
                <a:close/>
                <a:moveTo>
                  <a:pt x="105" y="106"/>
                </a:moveTo>
                <a:cubicBezTo>
                  <a:pt x="105" y="137"/>
                  <a:pt x="105" y="137"/>
                  <a:pt x="105" y="137"/>
                </a:cubicBezTo>
                <a:cubicBezTo>
                  <a:pt x="105" y="138"/>
                  <a:pt x="104" y="139"/>
                  <a:pt x="103" y="140"/>
                </a:cubicBezTo>
                <a:cubicBezTo>
                  <a:pt x="102" y="140"/>
                  <a:pt x="102" y="140"/>
                  <a:pt x="101" y="140"/>
                </a:cubicBezTo>
                <a:cubicBezTo>
                  <a:pt x="100" y="140"/>
                  <a:pt x="99" y="140"/>
                  <a:pt x="99" y="140"/>
                </a:cubicBezTo>
                <a:cubicBezTo>
                  <a:pt x="80" y="129"/>
                  <a:pt x="80" y="129"/>
                  <a:pt x="80" y="129"/>
                </a:cubicBezTo>
                <a:cubicBezTo>
                  <a:pt x="85" y="126"/>
                  <a:pt x="85" y="126"/>
                  <a:pt x="85" y="126"/>
                </a:cubicBezTo>
                <a:cubicBezTo>
                  <a:pt x="86" y="126"/>
                  <a:pt x="86" y="126"/>
                  <a:pt x="86" y="125"/>
                </a:cubicBezTo>
                <a:cubicBezTo>
                  <a:pt x="98" y="132"/>
                  <a:pt x="98" y="132"/>
                  <a:pt x="98" y="132"/>
                </a:cubicBezTo>
                <a:cubicBezTo>
                  <a:pt x="98" y="109"/>
                  <a:pt x="98" y="109"/>
                  <a:pt x="98" y="109"/>
                </a:cubicBezTo>
                <a:cubicBezTo>
                  <a:pt x="7" y="57"/>
                  <a:pt x="7" y="57"/>
                  <a:pt x="7" y="57"/>
                </a:cubicBezTo>
                <a:cubicBezTo>
                  <a:pt x="7" y="80"/>
                  <a:pt x="7" y="80"/>
                  <a:pt x="7" y="80"/>
                </a:cubicBezTo>
                <a:cubicBezTo>
                  <a:pt x="7" y="80"/>
                  <a:pt x="7" y="80"/>
                  <a:pt x="7" y="80"/>
                </a:cubicBezTo>
                <a:cubicBezTo>
                  <a:pt x="8" y="81"/>
                  <a:pt x="8" y="81"/>
                  <a:pt x="8" y="81"/>
                </a:cubicBezTo>
                <a:cubicBezTo>
                  <a:pt x="8" y="88"/>
                  <a:pt x="8" y="88"/>
                  <a:pt x="8" y="88"/>
                </a:cubicBezTo>
                <a:cubicBezTo>
                  <a:pt x="3" y="86"/>
                  <a:pt x="3" y="86"/>
                  <a:pt x="3" y="86"/>
                </a:cubicBezTo>
                <a:cubicBezTo>
                  <a:pt x="1" y="84"/>
                  <a:pt x="1" y="84"/>
                  <a:pt x="1" y="84"/>
                </a:cubicBezTo>
                <a:cubicBezTo>
                  <a:pt x="0" y="81"/>
                  <a:pt x="0" y="81"/>
                  <a:pt x="0" y="81"/>
                </a:cubicBezTo>
                <a:cubicBezTo>
                  <a:pt x="0" y="53"/>
                  <a:pt x="0" y="53"/>
                  <a:pt x="0" y="53"/>
                </a:cubicBezTo>
                <a:cubicBezTo>
                  <a:pt x="0" y="51"/>
                  <a:pt x="1" y="50"/>
                  <a:pt x="2" y="49"/>
                </a:cubicBezTo>
                <a:cubicBezTo>
                  <a:pt x="3" y="48"/>
                  <a:pt x="5" y="48"/>
                  <a:pt x="6" y="49"/>
                </a:cubicBezTo>
                <a:cubicBezTo>
                  <a:pt x="11" y="52"/>
                  <a:pt x="11" y="52"/>
                  <a:pt x="11" y="52"/>
                </a:cubicBezTo>
                <a:cubicBezTo>
                  <a:pt x="12" y="52"/>
                  <a:pt x="12" y="52"/>
                  <a:pt x="12" y="52"/>
                </a:cubicBezTo>
                <a:cubicBezTo>
                  <a:pt x="104" y="104"/>
                  <a:pt x="104" y="104"/>
                  <a:pt x="104" y="104"/>
                </a:cubicBezTo>
                <a:cubicBezTo>
                  <a:pt x="104" y="104"/>
                  <a:pt x="105" y="105"/>
                  <a:pt x="105" y="106"/>
                </a:cubicBezTo>
                <a:close/>
                <a:moveTo>
                  <a:pt x="189" y="52"/>
                </a:moveTo>
                <a:cubicBezTo>
                  <a:pt x="189" y="52"/>
                  <a:pt x="189" y="52"/>
                  <a:pt x="189" y="53"/>
                </a:cubicBezTo>
                <a:cubicBezTo>
                  <a:pt x="189" y="79"/>
                  <a:pt x="189" y="79"/>
                  <a:pt x="189" y="79"/>
                </a:cubicBezTo>
                <a:cubicBezTo>
                  <a:pt x="189" y="81"/>
                  <a:pt x="188" y="83"/>
                  <a:pt x="186" y="84"/>
                </a:cubicBezTo>
                <a:cubicBezTo>
                  <a:pt x="109" y="128"/>
                  <a:pt x="109" y="128"/>
                  <a:pt x="109" y="128"/>
                </a:cubicBezTo>
                <a:cubicBezTo>
                  <a:pt x="109" y="106"/>
                  <a:pt x="109" y="106"/>
                  <a:pt x="109" y="106"/>
                </a:cubicBezTo>
                <a:cubicBezTo>
                  <a:pt x="109" y="104"/>
                  <a:pt x="107" y="102"/>
                  <a:pt x="106" y="101"/>
                </a:cubicBezTo>
                <a:cubicBezTo>
                  <a:pt x="189" y="52"/>
                  <a:pt x="189" y="52"/>
                  <a:pt x="189" y="52"/>
                </a:cubicBezTo>
                <a:cubicBezTo>
                  <a:pt x="189" y="52"/>
                  <a:pt x="189" y="52"/>
                  <a:pt x="189" y="52"/>
                </a:cubicBezTo>
                <a:close/>
                <a:moveTo>
                  <a:pt x="62" y="104"/>
                </a:moveTo>
                <a:cubicBezTo>
                  <a:pt x="62" y="104"/>
                  <a:pt x="61" y="104"/>
                  <a:pt x="61" y="104"/>
                </a:cubicBezTo>
                <a:cubicBezTo>
                  <a:pt x="37" y="91"/>
                  <a:pt x="37" y="91"/>
                  <a:pt x="37" y="91"/>
                </a:cubicBezTo>
                <a:cubicBezTo>
                  <a:pt x="36" y="90"/>
                  <a:pt x="36" y="89"/>
                  <a:pt x="36" y="87"/>
                </a:cubicBezTo>
                <a:cubicBezTo>
                  <a:pt x="36" y="85"/>
                  <a:pt x="36" y="85"/>
                  <a:pt x="36" y="85"/>
                </a:cubicBezTo>
                <a:cubicBezTo>
                  <a:pt x="36" y="83"/>
                  <a:pt x="37" y="83"/>
                  <a:pt x="38" y="83"/>
                </a:cubicBezTo>
                <a:cubicBezTo>
                  <a:pt x="62" y="97"/>
                  <a:pt x="62" y="97"/>
                  <a:pt x="62" y="97"/>
                </a:cubicBezTo>
                <a:cubicBezTo>
                  <a:pt x="63" y="97"/>
                  <a:pt x="64" y="99"/>
                  <a:pt x="64" y="100"/>
                </a:cubicBezTo>
                <a:cubicBezTo>
                  <a:pt x="64" y="103"/>
                  <a:pt x="64" y="103"/>
                  <a:pt x="64" y="103"/>
                </a:cubicBezTo>
                <a:cubicBezTo>
                  <a:pt x="64" y="104"/>
                  <a:pt x="63" y="104"/>
                  <a:pt x="62" y="104"/>
                </a:cubicBezTo>
                <a:close/>
                <a:moveTo>
                  <a:pt x="84" y="122"/>
                </a:moveTo>
                <a:cubicBezTo>
                  <a:pt x="85" y="123"/>
                  <a:pt x="85" y="124"/>
                  <a:pt x="84" y="124"/>
                </a:cubicBezTo>
                <a:cubicBezTo>
                  <a:pt x="77" y="129"/>
                  <a:pt x="77" y="129"/>
                  <a:pt x="77" y="129"/>
                </a:cubicBezTo>
                <a:cubicBezTo>
                  <a:pt x="76" y="129"/>
                  <a:pt x="74" y="128"/>
                  <a:pt x="74" y="128"/>
                </a:cubicBezTo>
                <a:cubicBezTo>
                  <a:pt x="73" y="128"/>
                  <a:pt x="73" y="126"/>
                  <a:pt x="73" y="126"/>
                </a:cubicBezTo>
                <a:cubicBezTo>
                  <a:pt x="73" y="110"/>
                  <a:pt x="73" y="110"/>
                  <a:pt x="73" y="110"/>
                </a:cubicBezTo>
                <a:cubicBezTo>
                  <a:pt x="73" y="110"/>
                  <a:pt x="73" y="108"/>
                  <a:pt x="74" y="108"/>
                </a:cubicBezTo>
                <a:cubicBezTo>
                  <a:pt x="81" y="104"/>
                  <a:pt x="81" y="104"/>
                  <a:pt x="81" y="104"/>
                </a:cubicBezTo>
                <a:cubicBezTo>
                  <a:pt x="82" y="103"/>
                  <a:pt x="83" y="103"/>
                  <a:pt x="84" y="104"/>
                </a:cubicBezTo>
                <a:cubicBezTo>
                  <a:pt x="84" y="104"/>
                  <a:pt x="84" y="104"/>
                  <a:pt x="84" y="104"/>
                </a:cubicBezTo>
                <a:cubicBezTo>
                  <a:pt x="85" y="105"/>
                  <a:pt x="85" y="107"/>
                  <a:pt x="84" y="107"/>
                </a:cubicBezTo>
                <a:cubicBezTo>
                  <a:pt x="78" y="110"/>
                  <a:pt x="78" y="110"/>
                  <a:pt x="78" y="110"/>
                </a:cubicBezTo>
                <a:cubicBezTo>
                  <a:pt x="78" y="123"/>
                  <a:pt x="78" y="123"/>
                  <a:pt x="78" y="123"/>
                </a:cubicBezTo>
                <a:cubicBezTo>
                  <a:pt x="81" y="121"/>
                  <a:pt x="81" y="121"/>
                  <a:pt x="81" y="121"/>
                </a:cubicBezTo>
                <a:cubicBezTo>
                  <a:pt x="82" y="121"/>
                  <a:pt x="83" y="121"/>
                  <a:pt x="84" y="122"/>
                </a:cubicBezTo>
                <a:close/>
                <a:moveTo>
                  <a:pt x="22" y="86"/>
                </a:moveTo>
                <a:cubicBezTo>
                  <a:pt x="22" y="87"/>
                  <a:pt x="22" y="88"/>
                  <a:pt x="21" y="89"/>
                </a:cubicBezTo>
                <a:cubicBezTo>
                  <a:pt x="14" y="93"/>
                  <a:pt x="14" y="93"/>
                  <a:pt x="14" y="93"/>
                </a:cubicBezTo>
                <a:cubicBezTo>
                  <a:pt x="13" y="94"/>
                  <a:pt x="11" y="93"/>
                  <a:pt x="11" y="93"/>
                </a:cubicBezTo>
                <a:cubicBezTo>
                  <a:pt x="10" y="92"/>
                  <a:pt x="10" y="91"/>
                  <a:pt x="10" y="91"/>
                </a:cubicBezTo>
                <a:cubicBezTo>
                  <a:pt x="10" y="74"/>
                  <a:pt x="10" y="74"/>
                  <a:pt x="10" y="74"/>
                </a:cubicBezTo>
                <a:cubicBezTo>
                  <a:pt x="10" y="74"/>
                  <a:pt x="10" y="73"/>
                  <a:pt x="11" y="72"/>
                </a:cubicBezTo>
                <a:cubicBezTo>
                  <a:pt x="18" y="68"/>
                  <a:pt x="18" y="68"/>
                  <a:pt x="18" y="68"/>
                </a:cubicBezTo>
                <a:cubicBezTo>
                  <a:pt x="19" y="68"/>
                  <a:pt x="21" y="68"/>
                  <a:pt x="21" y="69"/>
                </a:cubicBezTo>
                <a:cubicBezTo>
                  <a:pt x="21" y="69"/>
                  <a:pt x="21" y="69"/>
                  <a:pt x="21" y="69"/>
                </a:cubicBezTo>
                <a:cubicBezTo>
                  <a:pt x="22" y="70"/>
                  <a:pt x="22" y="71"/>
                  <a:pt x="21" y="72"/>
                </a:cubicBezTo>
                <a:cubicBezTo>
                  <a:pt x="15" y="75"/>
                  <a:pt x="15" y="75"/>
                  <a:pt x="15" y="75"/>
                </a:cubicBezTo>
                <a:cubicBezTo>
                  <a:pt x="15" y="88"/>
                  <a:pt x="15" y="88"/>
                  <a:pt x="15" y="88"/>
                </a:cubicBezTo>
                <a:cubicBezTo>
                  <a:pt x="18" y="86"/>
                  <a:pt x="18" y="86"/>
                  <a:pt x="18" y="86"/>
                </a:cubicBezTo>
                <a:cubicBezTo>
                  <a:pt x="19" y="85"/>
                  <a:pt x="21" y="85"/>
                  <a:pt x="22" y="86"/>
                </a:cubicBezTo>
                <a:close/>
              </a:path>
            </a:pathLst>
          </a:custGeom>
          <a:solidFill>
            <a:srgbClr val="00188F"/>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EditPoints="1"/>
          </p:cNvSpPr>
          <p:nvPr/>
        </p:nvSpPr>
        <p:spPr bwMode="auto">
          <a:xfrm>
            <a:off x="1608021" y="2927215"/>
            <a:ext cx="610118" cy="540253"/>
          </a:xfrm>
          <a:custGeom>
            <a:avLst/>
            <a:gdLst>
              <a:gd name="T0" fmla="*/ 187 w 189"/>
              <a:gd name="T1" fmla="*/ 48 h 140"/>
              <a:gd name="T2" fmla="*/ 105 w 189"/>
              <a:gd name="T3" fmla="*/ 0 h 140"/>
              <a:gd name="T4" fmla="*/ 99 w 189"/>
              <a:gd name="T5" fmla="*/ 0 h 140"/>
              <a:gd name="T6" fmla="*/ 102 w 189"/>
              <a:gd name="T7" fmla="*/ 98 h 140"/>
              <a:gd name="T8" fmla="*/ 24 w 189"/>
              <a:gd name="T9" fmla="*/ 90 h 140"/>
              <a:gd name="T10" fmla="*/ 71 w 189"/>
              <a:gd name="T11" fmla="*/ 124 h 140"/>
              <a:gd name="T12" fmla="*/ 22 w 189"/>
              <a:gd name="T13" fmla="*/ 91 h 140"/>
              <a:gd name="T14" fmla="*/ 105 w 189"/>
              <a:gd name="T15" fmla="*/ 106 h 140"/>
              <a:gd name="T16" fmla="*/ 103 w 189"/>
              <a:gd name="T17" fmla="*/ 140 h 140"/>
              <a:gd name="T18" fmla="*/ 99 w 189"/>
              <a:gd name="T19" fmla="*/ 140 h 140"/>
              <a:gd name="T20" fmla="*/ 85 w 189"/>
              <a:gd name="T21" fmla="*/ 126 h 140"/>
              <a:gd name="T22" fmla="*/ 98 w 189"/>
              <a:gd name="T23" fmla="*/ 132 h 140"/>
              <a:gd name="T24" fmla="*/ 7 w 189"/>
              <a:gd name="T25" fmla="*/ 57 h 140"/>
              <a:gd name="T26" fmla="*/ 7 w 189"/>
              <a:gd name="T27" fmla="*/ 80 h 140"/>
              <a:gd name="T28" fmla="*/ 8 w 189"/>
              <a:gd name="T29" fmla="*/ 88 h 140"/>
              <a:gd name="T30" fmla="*/ 1 w 189"/>
              <a:gd name="T31" fmla="*/ 84 h 140"/>
              <a:gd name="T32" fmla="*/ 0 w 189"/>
              <a:gd name="T33" fmla="*/ 53 h 140"/>
              <a:gd name="T34" fmla="*/ 6 w 189"/>
              <a:gd name="T35" fmla="*/ 49 h 140"/>
              <a:gd name="T36" fmla="*/ 12 w 189"/>
              <a:gd name="T37" fmla="*/ 52 h 140"/>
              <a:gd name="T38" fmla="*/ 105 w 189"/>
              <a:gd name="T39" fmla="*/ 106 h 140"/>
              <a:gd name="T40" fmla="*/ 189 w 189"/>
              <a:gd name="T41" fmla="*/ 53 h 140"/>
              <a:gd name="T42" fmla="*/ 186 w 189"/>
              <a:gd name="T43" fmla="*/ 84 h 140"/>
              <a:gd name="T44" fmla="*/ 109 w 189"/>
              <a:gd name="T45" fmla="*/ 106 h 140"/>
              <a:gd name="T46" fmla="*/ 189 w 189"/>
              <a:gd name="T47" fmla="*/ 52 h 140"/>
              <a:gd name="T48" fmla="*/ 62 w 189"/>
              <a:gd name="T49" fmla="*/ 104 h 140"/>
              <a:gd name="T50" fmla="*/ 37 w 189"/>
              <a:gd name="T51" fmla="*/ 91 h 140"/>
              <a:gd name="T52" fmla="*/ 36 w 189"/>
              <a:gd name="T53" fmla="*/ 85 h 140"/>
              <a:gd name="T54" fmla="*/ 62 w 189"/>
              <a:gd name="T55" fmla="*/ 97 h 140"/>
              <a:gd name="T56" fmla="*/ 64 w 189"/>
              <a:gd name="T57" fmla="*/ 103 h 140"/>
              <a:gd name="T58" fmla="*/ 84 w 189"/>
              <a:gd name="T59" fmla="*/ 122 h 140"/>
              <a:gd name="T60" fmla="*/ 77 w 189"/>
              <a:gd name="T61" fmla="*/ 129 h 140"/>
              <a:gd name="T62" fmla="*/ 73 w 189"/>
              <a:gd name="T63" fmla="*/ 126 h 140"/>
              <a:gd name="T64" fmla="*/ 74 w 189"/>
              <a:gd name="T65" fmla="*/ 108 h 140"/>
              <a:gd name="T66" fmla="*/ 84 w 189"/>
              <a:gd name="T67" fmla="*/ 104 h 140"/>
              <a:gd name="T68" fmla="*/ 84 w 189"/>
              <a:gd name="T69" fmla="*/ 107 h 140"/>
              <a:gd name="T70" fmla="*/ 78 w 189"/>
              <a:gd name="T71" fmla="*/ 123 h 140"/>
              <a:gd name="T72" fmla="*/ 84 w 189"/>
              <a:gd name="T73" fmla="*/ 122 h 140"/>
              <a:gd name="T74" fmla="*/ 21 w 189"/>
              <a:gd name="T75" fmla="*/ 89 h 140"/>
              <a:gd name="T76" fmla="*/ 11 w 189"/>
              <a:gd name="T77" fmla="*/ 93 h 140"/>
              <a:gd name="T78" fmla="*/ 10 w 189"/>
              <a:gd name="T79" fmla="*/ 74 h 140"/>
              <a:gd name="T80" fmla="*/ 18 w 189"/>
              <a:gd name="T81" fmla="*/ 68 h 140"/>
              <a:gd name="T82" fmla="*/ 21 w 189"/>
              <a:gd name="T83" fmla="*/ 69 h 140"/>
              <a:gd name="T84" fmla="*/ 15 w 189"/>
              <a:gd name="T85" fmla="*/ 75 h 140"/>
              <a:gd name="T86" fmla="*/ 18 w 189"/>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40">
                <a:moveTo>
                  <a:pt x="102" y="98"/>
                </a:moveTo>
                <a:cubicBezTo>
                  <a:pt x="187" y="48"/>
                  <a:pt x="187" y="48"/>
                  <a:pt x="187" y="48"/>
                </a:cubicBezTo>
                <a:cubicBezTo>
                  <a:pt x="187" y="48"/>
                  <a:pt x="187" y="48"/>
                  <a:pt x="186" y="47"/>
                </a:cubicBezTo>
                <a:cubicBezTo>
                  <a:pt x="105" y="0"/>
                  <a:pt x="105" y="0"/>
                  <a:pt x="105" y="0"/>
                </a:cubicBezTo>
                <a:cubicBezTo>
                  <a:pt x="105" y="0"/>
                  <a:pt x="103" y="0"/>
                  <a:pt x="102" y="0"/>
                </a:cubicBezTo>
                <a:cubicBezTo>
                  <a:pt x="101" y="0"/>
                  <a:pt x="100" y="0"/>
                  <a:pt x="99" y="0"/>
                </a:cubicBezTo>
                <a:cubicBezTo>
                  <a:pt x="15" y="50"/>
                  <a:pt x="15" y="50"/>
                  <a:pt x="15" y="50"/>
                </a:cubicBezTo>
                <a:cubicBezTo>
                  <a:pt x="102" y="98"/>
                  <a:pt x="102" y="98"/>
                  <a:pt x="102" y="98"/>
                </a:cubicBezTo>
                <a:cubicBezTo>
                  <a:pt x="102" y="98"/>
                  <a:pt x="102" y="98"/>
                  <a:pt x="102" y="98"/>
                </a:cubicBezTo>
                <a:close/>
                <a:moveTo>
                  <a:pt x="24" y="90"/>
                </a:moveTo>
                <a:cubicBezTo>
                  <a:pt x="71" y="116"/>
                  <a:pt x="71" y="116"/>
                  <a:pt x="71" y="116"/>
                </a:cubicBezTo>
                <a:cubicBezTo>
                  <a:pt x="71" y="124"/>
                  <a:pt x="71" y="124"/>
                  <a:pt x="71" y="124"/>
                </a:cubicBezTo>
                <a:cubicBezTo>
                  <a:pt x="18" y="94"/>
                  <a:pt x="18" y="94"/>
                  <a:pt x="18" y="94"/>
                </a:cubicBezTo>
                <a:cubicBezTo>
                  <a:pt x="22" y="91"/>
                  <a:pt x="22" y="91"/>
                  <a:pt x="22" y="91"/>
                </a:cubicBezTo>
                <a:cubicBezTo>
                  <a:pt x="23" y="91"/>
                  <a:pt x="23" y="90"/>
                  <a:pt x="24" y="90"/>
                </a:cubicBezTo>
                <a:close/>
                <a:moveTo>
                  <a:pt x="105" y="106"/>
                </a:moveTo>
                <a:cubicBezTo>
                  <a:pt x="105" y="137"/>
                  <a:pt x="105" y="137"/>
                  <a:pt x="105" y="137"/>
                </a:cubicBezTo>
                <a:cubicBezTo>
                  <a:pt x="105" y="138"/>
                  <a:pt x="104" y="139"/>
                  <a:pt x="103" y="140"/>
                </a:cubicBezTo>
                <a:cubicBezTo>
                  <a:pt x="102" y="140"/>
                  <a:pt x="102" y="140"/>
                  <a:pt x="101" y="140"/>
                </a:cubicBezTo>
                <a:cubicBezTo>
                  <a:pt x="100" y="140"/>
                  <a:pt x="99" y="140"/>
                  <a:pt x="99" y="140"/>
                </a:cubicBezTo>
                <a:cubicBezTo>
                  <a:pt x="80" y="129"/>
                  <a:pt x="80" y="129"/>
                  <a:pt x="80" y="129"/>
                </a:cubicBezTo>
                <a:cubicBezTo>
                  <a:pt x="85" y="126"/>
                  <a:pt x="85" y="126"/>
                  <a:pt x="85" y="126"/>
                </a:cubicBezTo>
                <a:cubicBezTo>
                  <a:pt x="86" y="126"/>
                  <a:pt x="86" y="126"/>
                  <a:pt x="86" y="125"/>
                </a:cubicBezTo>
                <a:cubicBezTo>
                  <a:pt x="98" y="132"/>
                  <a:pt x="98" y="132"/>
                  <a:pt x="98" y="132"/>
                </a:cubicBezTo>
                <a:cubicBezTo>
                  <a:pt x="98" y="109"/>
                  <a:pt x="98" y="109"/>
                  <a:pt x="98" y="109"/>
                </a:cubicBezTo>
                <a:cubicBezTo>
                  <a:pt x="7" y="57"/>
                  <a:pt x="7" y="57"/>
                  <a:pt x="7" y="57"/>
                </a:cubicBezTo>
                <a:cubicBezTo>
                  <a:pt x="7" y="80"/>
                  <a:pt x="7" y="80"/>
                  <a:pt x="7" y="80"/>
                </a:cubicBezTo>
                <a:cubicBezTo>
                  <a:pt x="7" y="80"/>
                  <a:pt x="7" y="80"/>
                  <a:pt x="7" y="80"/>
                </a:cubicBezTo>
                <a:cubicBezTo>
                  <a:pt x="8" y="81"/>
                  <a:pt x="8" y="81"/>
                  <a:pt x="8" y="81"/>
                </a:cubicBezTo>
                <a:cubicBezTo>
                  <a:pt x="8" y="88"/>
                  <a:pt x="8" y="88"/>
                  <a:pt x="8" y="88"/>
                </a:cubicBezTo>
                <a:cubicBezTo>
                  <a:pt x="3" y="86"/>
                  <a:pt x="3" y="86"/>
                  <a:pt x="3" y="86"/>
                </a:cubicBezTo>
                <a:cubicBezTo>
                  <a:pt x="1" y="84"/>
                  <a:pt x="1" y="84"/>
                  <a:pt x="1" y="84"/>
                </a:cubicBezTo>
                <a:cubicBezTo>
                  <a:pt x="0" y="81"/>
                  <a:pt x="0" y="81"/>
                  <a:pt x="0" y="81"/>
                </a:cubicBezTo>
                <a:cubicBezTo>
                  <a:pt x="0" y="53"/>
                  <a:pt x="0" y="53"/>
                  <a:pt x="0" y="53"/>
                </a:cubicBezTo>
                <a:cubicBezTo>
                  <a:pt x="0" y="51"/>
                  <a:pt x="1" y="50"/>
                  <a:pt x="2" y="49"/>
                </a:cubicBezTo>
                <a:cubicBezTo>
                  <a:pt x="3" y="48"/>
                  <a:pt x="5" y="48"/>
                  <a:pt x="6" y="49"/>
                </a:cubicBezTo>
                <a:cubicBezTo>
                  <a:pt x="11" y="52"/>
                  <a:pt x="11" y="52"/>
                  <a:pt x="11" y="52"/>
                </a:cubicBezTo>
                <a:cubicBezTo>
                  <a:pt x="12" y="52"/>
                  <a:pt x="12" y="52"/>
                  <a:pt x="12" y="52"/>
                </a:cubicBezTo>
                <a:cubicBezTo>
                  <a:pt x="104" y="104"/>
                  <a:pt x="104" y="104"/>
                  <a:pt x="104" y="104"/>
                </a:cubicBezTo>
                <a:cubicBezTo>
                  <a:pt x="104" y="104"/>
                  <a:pt x="105" y="105"/>
                  <a:pt x="105" y="106"/>
                </a:cubicBezTo>
                <a:close/>
                <a:moveTo>
                  <a:pt x="189" y="52"/>
                </a:moveTo>
                <a:cubicBezTo>
                  <a:pt x="189" y="52"/>
                  <a:pt x="189" y="52"/>
                  <a:pt x="189" y="53"/>
                </a:cubicBezTo>
                <a:cubicBezTo>
                  <a:pt x="189" y="79"/>
                  <a:pt x="189" y="79"/>
                  <a:pt x="189" y="79"/>
                </a:cubicBezTo>
                <a:cubicBezTo>
                  <a:pt x="189" y="81"/>
                  <a:pt x="188" y="83"/>
                  <a:pt x="186" y="84"/>
                </a:cubicBezTo>
                <a:cubicBezTo>
                  <a:pt x="109" y="128"/>
                  <a:pt x="109" y="128"/>
                  <a:pt x="109" y="128"/>
                </a:cubicBezTo>
                <a:cubicBezTo>
                  <a:pt x="109" y="106"/>
                  <a:pt x="109" y="106"/>
                  <a:pt x="109" y="106"/>
                </a:cubicBezTo>
                <a:cubicBezTo>
                  <a:pt x="109" y="104"/>
                  <a:pt x="107" y="102"/>
                  <a:pt x="106" y="101"/>
                </a:cubicBezTo>
                <a:cubicBezTo>
                  <a:pt x="189" y="52"/>
                  <a:pt x="189" y="52"/>
                  <a:pt x="189" y="52"/>
                </a:cubicBezTo>
                <a:cubicBezTo>
                  <a:pt x="189" y="52"/>
                  <a:pt x="189" y="52"/>
                  <a:pt x="189" y="52"/>
                </a:cubicBezTo>
                <a:close/>
                <a:moveTo>
                  <a:pt x="62" y="104"/>
                </a:moveTo>
                <a:cubicBezTo>
                  <a:pt x="62" y="104"/>
                  <a:pt x="61" y="104"/>
                  <a:pt x="61" y="104"/>
                </a:cubicBezTo>
                <a:cubicBezTo>
                  <a:pt x="37" y="91"/>
                  <a:pt x="37" y="91"/>
                  <a:pt x="37" y="91"/>
                </a:cubicBezTo>
                <a:cubicBezTo>
                  <a:pt x="36" y="90"/>
                  <a:pt x="36" y="89"/>
                  <a:pt x="36" y="87"/>
                </a:cubicBezTo>
                <a:cubicBezTo>
                  <a:pt x="36" y="85"/>
                  <a:pt x="36" y="85"/>
                  <a:pt x="36" y="85"/>
                </a:cubicBezTo>
                <a:cubicBezTo>
                  <a:pt x="36" y="83"/>
                  <a:pt x="37" y="83"/>
                  <a:pt x="38" y="83"/>
                </a:cubicBezTo>
                <a:cubicBezTo>
                  <a:pt x="62" y="97"/>
                  <a:pt x="62" y="97"/>
                  <a:pt x="62" y="97"/>
                </a:cubicBezTo>
                <a:cubicBezTo>
                  <a:pt x="63" y="97"/>
                  <a:pt x="64" y="99"/>
                  <a:pt x="64" y="100"/>
                </a:cubicBezTo>
                <a:cubicBezTo>
                  <a:pt x="64" y="103"/>
                  <a:pt x="64" y="103"/>
                  <a:pt x="64" y="103"/>
                </a:cubicBezTo>
                <a:cubicBezTo>
                  <a:pt x="64" y="104"/>
                  <a:pt x="63" y="104"/>
                  <a:pt x="62" y="104"/>
                </a:cubicBezTo>
                <a:close/>
                <a:moveTo>
                  <a:pt x="84" y="122"/>
                </a:moveTo>
                <a:cubicBezTo>
                  <a:pt x="85" y="123"/>
                  <a:pt x="85" y="124"/>
                  <a:pt x="84" y="124"/>
                </a:cubicBezTo>
                <a:cubicBezTo>
                  <a:pt x="77" y="129"/>
                  <a:pt x="77" y="129"/>
                  <a:pt x="77" y="129"/>
                </a:cubicBezTo>
                <a:cubicBezTo>
                  <a:pt x="76" y="129"/>
                  <a:pt x="74" y="128"/>
                  <a:pt x="74" y="128"/>
                </a:cubicBezTo>
                <a:cubicBezTo>
                  <a:pt x="73" y="128"/>
                  <a:pt x="73" y="126"/>
                  <a:pt x="73" y="126"/>
                </a:cubicBezTo>
                <a:cubicBezTo>
                  <a:pt x="73" y="110"/>
                  <a:pt x="73" y="110"/>
                  <a:pt x="73" y="110"/>
                </a:cubicBezTo>
                <a:cubicBezTo>
                  <a:pt x="73" y="110"/>
                  <a:pt x="73" y="108"/>
                  <a:pt x="74" y="108"/>
                </a:cubicBezTo>
                <a:cubicBezTo>
                  <a:pt x="81" y="104"/>
                  <a:pt x="81" y="104"/>
                  <a:pt x="81" y="104"/>
                </a:cubicBezTo>
                <a:cubicBezTo>
                  <a:pt x="82" y="103"/>
                  <a:pt x="83" y="103"/>
                  <a:pt x="84" y="104"/>
                </a:cubicBezTo>
                <a:cubicBezTo>
                  <a:pt x="84" y="104"/>
                  <a:pt x="84" y="104"/>
                  <a:pt x="84" y="104"/>
                </a:cubicBezTo>
                <a:cubicBezTo>
                  <a:pt x="85" y="105"/>
                  <a:pt x="85" y="107"/>
                  <a:pt x="84" y="107"/>
                </a:cubicBezTo>
                <a:cubicBezTo>
                  <a:pt x="78" y="110"/>
                  <a:pt x="78" y="110"/>
                  <a:pt x="78" y="110"/>
                </a:cubicBezTo>
                <a:cubicBezTo>
                  <a:pt x="78" y="123"/>
                  <a:pt x="78" y="123"/>
                  <a:pt x="78" y="123"/>
                </a:cubicBezTo>
                <a:cubicBezTo>
                  <a:pt x="81" y="121"/>
                  <a:pt x="81" y="121"/>
                  <a:pt x="81" y="121"/>
                </a:cubicBezTo>
                <a:cubicBezTo>
                  <a:pt x="82" y="121"/>
                  <a:pt x="83" y="121"/>
                  <a:pt x="84" y="122"/>
                </a:cubicBezTo>
                <a:close/>
                <a:moveTo>
                  <a:pt x="22" y="86"/>
                </a:moveTo>
                <a:cubicBezTo>
                  <a:pt x="22" y="87"/>
                  <a:pt x="22" y="88"/>
                  <a:pt x="21" y="89"/>
                </a:cubicBezTo>
                <a:cubicBezTo>
                  <a:pt x="14" y="93"/>
                  <a:pt x="14" y="93"/>
                  <a:pt x="14" y="93"/>
                </a:cubicBezTo>
                <a:cubicBezTo>
                  <a:pt x="13" y="94"/>
                  <a:pt x="11" y="93"/>
                  <a:pt x="11" y="93"/>
                </a:cubicBezTo>
                <a:cubicBezTo>
                  <a:pt x="10" y="92"/>
                  <a:pt x="10" y="91"/>
                  <a:pt x="10" y="91"/>
                </a:cubicBezTo>
                <a:cubicBezTo>
                  <a:pt x="10" y="74"/>
                  <a:pt x="10" y="74"/>
                  <a:pt x="10" y="74"/>
                </a:cubicBezTo>
                <a:cubicBezTo>
                  <a:pt x="10" y="74"/>
                  <a:pt x="10" y="73"/>
                  <a:pt x="11" y="72"/>
                </a:cubicBezTo>
                <a:cubicBezTo>
                  <a:pt x="18" y="68"/>
                  <a:pt x="18" y="68"/>
                  <a:pt x="18" y="68"/>
                </a:cubicBezTo>
                <a:cubicBezTo>
                  <a:pt x="19" y="68"/>
                  <a:pt x="21" y="68"/>
                  <a:pt x="21" y="69"/>
                </a:cubicBezTo>
                <a:cubicBezTo>
                  <a:pt x="21" y="69"/>
                  <a:pt x="21" y="69"/>
                  <a:pt x="21" y="69"/>
                </a:cubicBezTo>
                <a:cubicBezTo>
                  <a:pt x="22" y="70"/>
                  <a:pt x="22" y="71"/>
                  <a:pt x="21" y="72"/>
                </a:cubicBezTo>
                <a:cubicBezTo>
                  <a:pt x="15" y="75"/>
                  <a:pt x="15" y="75"/>
                  <a:pt x="15" y="75"/>
                </a:cubicBezTo>
                <a:cubicBezTo>
                  <a:pt x="15" y="88"/>
                  <a:pt x="15" y="88"/>
                  <a:pt x="15" y="88"/>
                </a:cubicBezTo>
                <a:cubicBezTo>
                  <a:pt x="18" y="86"/>
                  <a:pt x="18" y="86"/>
                  <a:pt x="18" y="86"/>
                </a:cubicBezTo>
                <a:cubicBezTo>
                  <a:pt x="19" y="85"/>
                  <a:pt x="21" y="85"/>
                  <a:pt x="22" y="86"/>
                </a:cubicBezTo>
                <a:close/>
              </a:path>
            </a:pathLst>
          </a:custGeom>
          <a:solidFill>
            <a:srgbClr val="00188F"/>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5"/>
          <p:cNvSpPr>
            <a:spLocks noEditPoints="1"/>
          </p:cNvSpPr>
          <p:nvPr/>
        </p:nvSpPr>
        <p:spPr bwMode="auto">
          <a:xfrm>
            <a:off x="2321682" y="2981400"/>
            <a:ext cx="610118" cy="540253"/>
          </a:xfrm>
          <a:custGeom>
            <a:avLst/>
            <a:gdLst>
              <a:gd name="T0" fmla="*/ 187 w 189"/>
              <a:gd name="T1" fmla="*/ 48 h 140"/>
              <a:gd name="T2" fmla="*/ 105 w 189"/>
              <a:gd name="T3" fmla="*/ 0 h 140"/>
              <a:gd name="T4" fmla="*/ 99 w 189"/>
              <a:gd name="T5" fmla="*/ 0 h 140"/>
              <a:gd name="T6" fmla="*/ 102 w 189"/>
              <a:gd name="T7" fmla="*/ 98 h 140"/>
              <a:gd name="T8" fmla="*/ 24 w 189"/>
              <a:gd name="T9" fmla="*/ 90 h 140"/>
              <a:gd name="T10" fmla="*/ 71 w 189"/>
              <a:gd name="T11" fmla="*/ 124 h 140"/>
              <a:gd name="T12" fmla="*/ 22 w 189"/>
              <a:gd name="T13" fmla="*/ 91 h 140"/>
              <a:gd name="T14" fmla="*/ 105 w 189"/>
              <a:gd name="T15" fmla="*/ 106 h 140"/>
              <a:gd name="T16" fmla="*/ 103 w 189"/>
              <a:gd name="T17" fmla="*/ 140 h 140"/>
              <a:gd name="T18" fmla="*/ 99 w 189"/>
              <a:gd name="T19" fmla="*/ 140 h 140"/>
              <a:gd name="T20" fmla="*/ 85 w 189"/>
              <a:gd name="T21" fmla="*/ 126 h 140"/>
              <a:gd name="T22" fmla="*/ 98 w 189"/>
              <a:gd name="T23" fmla="*/ 132 h 140"/>
              <a:gd name="T24" fmla="*/ 7 w 189"/>
              <a:gd name="T25" fmla="*/ 57 h 140"/>
              <a:gd name="T26" fmla="*/ 7 w 189"/>
              <a:gd name="T27" fmla="*/ 80 h 140"/>
              <a:gd name="T28" fmla="*/ 8 w 189"/>
              <a:gd name="T29" fmla="*/ 88 h 140"/>
              <a:gd name="T30" fmla="*/ 1 w 189"/>
              <a:gd name="T31" fmla="*/ 84 h 140"/>
              <a:gd name="T32" fmla="*/ 0 w 189"/>
              <a:gd name="T33" fmla="*/ 53 h 140"/>
              <a:gd name="T34" fmla="*/ 6 w 189"/>
              <a:gd name="T35" fmla="*/ 49 h 140"/>
              <a:gd name="T36" fmla="*/ 12 w 189"/>
              <a:gd name="T37" fmla="*/ 52 h 140"/>
              <a:gd name="T38" fmla="*/ 105 w 189"/>
              <a:gd name="T39" fmla="*/ 106 h 140"/>
              <a:gd name="T40" fmla="*/ 189 w 189"/>
              <a:gd name="T41" fmla="*/ 53 h 140"/>
              <a:gd name="T42" fmla="*/ 186 w 189"/>
              <a:gd name="T43" fmla="*/ 84 h 140"/>
              <a:gd name="T44" fmla="*/ 109 w 189"/>
              <a:gd name="T45" fmla="*/ 106 h 140"/>
              <a:gd name="T46" fmla="*/ 189 w 189"/>
              <a:gd name="T47" fmla="*/ 52 h 140"/>
              <a:gd name="T48" fmla="*/ 62 w 189"/>
              <a:gd name="T49" fmla="*/ 104 h 140"/>
              <a:gd name="T50" fmla="*/ 37 w 189"/>
              <a:gd name="T51" fmla="*/ 91 h 140"/>
              <a:gd name="T52" fmla="*/ 36 w 189"/>
              <a:gd name="T53" fmla="*/ 85 h 140"/>
              <a:gd name="T54" fmla="*/ 62 w 189"/>
              <a:gd name="T55" fmla="*/ 97 h 140"/>
              <a:gd name="T56" fmla="*/ 64 w 189"/>
              <a:gd name="T57" fmla="*/ 103 h 140"/>
              <a:gd name="T58" fmla="*/ 84 w 189"/>
              <a:gd name="T59" fmla="*/ 122 h 140"/>
              <a:gd name="T60" fmla="*/ 77 w 189"/>
              <a:gd name="T61" fmla="*/ 129 h 140"/>
              <a:gd name="T62" fmla="*/ 73 w 189"/>
              <a:gd name="T63" fmla="*/ 126 h 140"/>
              <a:gd name="T64" fmla="*/ 74 w 189"/>
              <a:gd name="T65" fmla="*/ 108 h 140"/>
              <a:gd name="T66" fmla="*/ 84 w 189"/>
              <a:gd name="T67" fmla="*/ 104 h 140"/>
              <a:gd name="T68" fmla="*/ 84 w 189"/>
              <a:gd name="T69" fmla="*/ 107 h 140"/>
              <a:gd name="T70" fmla="*/ 78 w 189"/>
              <a:gd name="T71" fmla="*/ 123 h 140"/>
              <a:gd name="T72" fmla="*/ 84 w 189"/>
              <a:gd name="T73" fmla="*/ 122 h 140"/>
              <a:gd name="T74" fmla="*/ 21 w 189"/>
              <a:gd name="T75" fmla="*/ 89 h 140"/>
              <a:gd name="T76" fmla="*/ 11 w 189"/>
              <a:gd name="T77" fmla="*/ 93 h 140"/>
              <a:gd name="T78" fmla="*/ 10 w 189"/>
              <a:gd name="T79" fmla="*/ 74 h 140"/>
              <a:gd name="T80" fmla="*/ 18 w 189"/>
              <a:gd name="T81" fmla="*/ 68 h 140"/>
              <a:gd name="T82" fmla="*/ 21 w 189"/>
              <a:gd name="T83" fmla="*/ 69 h 140"/>
              <a:gd name="T84" fmla="*/ 15 w 189"/>
              <a:gd name="T85" fmla="*/ 75 h 140"/>
              <a:gd name="T86" fmla="*/ 18 w 189"/>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40">
                <a:moveTo>
                  <a:pt x="102" y="98"/>
                </a:moveTo>
                <a:cubicBezTo>
                  <a:pt x="187" y="48"/>
                  <a:pt x="187" y="48"/>
                  <a:pt x="187" y="48"/>
                </a:cubicBezTo>
                <a:cubicBezTo>
                  <a:pt x="187" y="48"/>
                  <a:pt x="187" y="48"/>
                  <a:pt x="186" y="47"/>
                </a:cubicBezTo>
                <a:cubicBezTo>
                  <a:pt x="105" y="0"/>
                  <a:pt x="105" y="0"/>
                  <a:pt x="105" y="0"/>
                </a:cubicBezTo>
                <a:cubicBezTo>
                  <a:pt x="105" y="0"/>
                  <a:pt x="103" y="0"/>
                  <a:pt x="102" y="0"/>
                </a:cubicBezTo>
                <a:cubicBezTo>
                  <a:pt x="101" y="0"/>
                  <a:pt x="100" y="0"/>
                  <a:pt x="99" y="0"/>
                </a:cubicBezTo>
                <a:cubicBezTo>
                  <a:pt x="15" y="50"/>
                  <a:pt x="15" y="50"/>
                  <a:pt x="15" y="50"/>
                </a:cubicBezTo>
                <a:cubicBezTo>
                  <a:pt x="102" y="98"/>
                  <a:pt x="102" y="98"/>
                  <a:pt x="102" y="98"/>
                </a:cubicBezTo>
                <a:cubicBezTo>
                  <a:pt x="102" y="98"/>
                  <a:pt x="102" y="98"/>
                  <a:pt x="102" y="98"/>
                </a:cubicBezTo>
                <a:close/>
                <a:moveTo>
                  <a:pt x="24" y="90"/>
                </a:moveTo>
                <a:cubicBezTo>
                  <a:pt x="71" y="116"/>
                  <a:pt x="71" y="116"/>
                  <a:pt x="71" y="116"/>
                </a:cubicBezTo>
                <a:cubicBezTo>
                  <a:pt x="71" y="124"/>
                  <a:pt x="71" y="124"/>
                  <a:pt x="71" y="124"/>
                </a:cubicBezTo>
                <a:cubicBezTo>
                  <a:pt x="18" y="94"/>
                  <a:pt x="18" y="94"/>
                  <a:pt x="18" y="94"/>
                </a:cubicBezTo>
                <a:cubicBezTo>
                  <a:pt x="22" y="91"/>
                  <a:pt x="22" y="91"/>
                  <a:pt x="22" y="91"/>
                </a:cubicBezTo>
                <a:cubicBezTo>
                  <a:pt x="23" y="91"/>
                  <a:pt x="23" y="90"/>
                  <a:pt x="24" y="90"/>
                </a:cubicBezTo>
                <a:close/>
                <a:moveTo>
                  <a:pt x="105" y="106"/>
                </a:moveTo>
                <a:cubicBezTo>
                  <a:pt x="105" y="137"/>
                  <a:pt x="105" y="137"/>
                  <a:pt x="105" y="137"/>
                </a:cubicBezTo>
                <a:cubicBezTo>
                  <a:pt x="105" y="138"/>
                  <a:pt x="104" y="139"/>
                  <a:pt x="103" y="140"/>
                </a:cubicBezTo>
                <a:cubicBezTo>
                  <a:pt x="102" y="140"/>
                  <a:pt x="102" y="140"/>
                  <a:pt x="101" y="140"/>
                </a:cubicBezTo>
                <a:cubicBezTo>
                  <a:pt x="100" y="140"/>
                  <a:pt x="99" y="140"/>
                  <a:pt x="99" y="140"/>
                </a:cubicBezTo>
                <a:cubicBezTo>
                  <a:pt x="80" y="129"/>
                  <a:pt x="80" y="129"/>
                  <a:pt x="80" y="129"/>
                </a:cubicBezTo>
                <a:cubicBezTo>
                  <a:pt x="85" y="126"/>
                  <a:pt x="85" y="126"/>
                  <a:pt x="85" y="126"/>
                </a:cubicBezTo>
                <a:cubicBezTo>
                  <a:pt x="86" y="126"/>
                  <a:pt x="86" y="126"/>
                  <a:pt x="86" y="125"/>
                </a:cubicBezTo>
                <a:cubicBezTo>
                  <a:pt x="98" y="132"/>
                  <a:pt x="98" y="132"/>
                  <a:pt x="98" y="132"/>
                </a:cubicBezTo>
                <a:cubicBezTo>
                  <a:pt x="98" y="109"/>
                  <a:pt x="98" y="109"/>
                  <a:pt x="98" y="109"/>
                </a:cubicBezTo>
                <a:cubicBezTo>
                  <a:pt x="7" y="57"/>
                  <a:pt x="7" y="57"/>
                  <a:pt x="7" y="57"/>
                </a:cubicBezTo>
                <a:cubicBezTo>
                  <a:pt x="7" y="80"/>
                  <a:pt x="7" y="80"/>
                  <a:pt x="7" y="80"/>
                </a:cubicBezTo>
                <a:cubicBezTo>
                  <a:pt x="7" y="80"/>
                  <a:pt x="7" y="80"/>
                  <a:pt x="7" y="80"/>
                </a:cubicBezTo>
                <a:cubicBezTo>
                  <a:pt x="8" y="81"/>
                  <a:pt x="8" y="81"/>
                  <a:pt x="8" y="81"/>
                </a:cubicBezTo>
                <a:cubicBezTo>
                  <a:pt x="8" y="88"/>
                  <a:pt x="8" y="88"/>
                  <a:pt x="8" y="88"/>
                </a:cubicBezTo>
                <a:cubicBezTo>
                  <a:pt x="3" y="86"/>
                  <a:pt x="3" y="86"/>
                  <a:pt x="3" y="86"/>
                </a:cubicBezTo>
                <a:cubicBezTo>
                  <a:pt x="1" y="84"/>
                  <a:pt x="1" y="84"/>
                  <a:pt x="1" y="84"/>
                </a:cubicBezTo>
                <a:cubicBezTo>
                  <a:pt x="0" y="81"/>
                  <a:pt x="0" y="81"/>
                  <a:pt x="0" y="81"/>
                </a:cubicBezTo>
                <a:cubicBezTo>
                  <a:pt x="0" y="53"/>
                  <a:pt x="0" y="53"/>
                  <a:pt x="0" y="53"/>
                </a:cubicBezTo>
                <a:cubicBezTo>
                  <a:pt x="0" y="51"/>
                  <a:pt x="1" y="50"/>
                  <a:pt x="2" y="49"/>
                </a:cubicBezTo>
                <a:cubicBezTo>
                  <a:pt x="3" y="48"/>
                  <a:pt x="5" y="48"/>
                  <a:pt x="6" y="49"/>
                </a:cubicBezTo>
                <a:cubicBezTo>
                  <a:pt x="11" y="52"/>
                  <a:pt x="11" y="52"/>
                  <a:pt x="11" y="52"/>
                </a:cubicBezTo>
                <a:cubicBezTo>
                  <a:pt x="12" y="52"/>
                  <a:pt x="12" y="52"/>
                  <a:pt x="12" y="52"/>
                </a:cubicBezTo>
                <a:cubicBezTo>
                  <a:pt x="104" y="104"/>
                  <a:pt x="104" y="104"/>
                  <a:pt x="104" y="104"/>
                </a:cubicBezTo>
                <a:cubicBezTo>
                  <a:pt x="104" y="104"/>
                  <a:pt x="105" y="105"/>
                  <a:pt x="105" y="106"/>
                </a:cubicBezTo>
                <a:close/>
                <a:moveTo>
                  <a:pt x="189" y="52"/>
                </a:moveTo>
                <a:cubicBezTo>
                  <a:pt x="189" y="52"/>
                  <a:pt x="189" y="52"/>
                  <a:pt x="189" y="53"/>
                </a:cubicBezTo>
                <a:cubicBezTo>
                  <a:pt x="189" y="79"/>
                  <a:pt x="189" y="79"/>
                  <a:pt x="189" y="79"/>
                </a:cubicBezTo>
                <a:cubicBezTo>
                  <a:pt x="189" y="81"/>
                  <a:pt x="188" y="83"/>
                  <a:pt x="186" y="84"/>
                </a:cubicBezTo>
                <a:cubicBezTo>
                  <a:pt x="109" y="128"/>
                  <a:pt x="109" y="128"/>
                  <a:pt x="109" y="128"/>
                </a:cubicBezTo>
                <a:cubicBezTo>
                  <a:pt x="109" y="106"/>
                  <a:pt x="109" y="106"/>
                  <a:pt x="109" y="106"/>
                </a:cubicBezTo>
                <a:cubicBezTo>
                  <a:pt x="109" y="104"/>
                  <a:pt x="107" y="102"/>
                  <a:pt x="106" y="101"/>
                </a:cubicBezTo>
                <a:cubicBezTo>
                  <a:pt x="189" y="52"/>
                  <a:pt x="189" y="52"/>
                  <a:pt x="189" y="52"/>
                </a:cubicBezTo>
                <a:cubicBezTo>
                  <a:pt x="189" y="52"/>
                  <a:pt x="189" y="52"/>
                  <a:pt x="189" y="52"/>
                </a:cubicBezTo>
                <a:close/>
                <a:moveTo>
                  <a:pt x="62" y="104"/>
                </a:moveTo>
                <a:cubicBezTo>
                  <a:pt x="62" y="104"/>
                  <a:pt x="61" y="104"/>
                  <a:pt x="61" y="104"/>
                </a:cubicBezTo>
                <a:cubicBezTo>
                  <a:pt x="37" y="91"/>
                  <a:pt x="37" y="91"/>
                  <a:pt x="37" y="91"/>
                </a:cubicBezTo>
                <a:cubicBezTo>
                  <a:pt x="36" y="90"/>
                  <a:pt x="36" y="89"/>
                  <a:pt x="36" y="87"/>
                </a:cubicBezTo>
                <a:cubicBezTo>
                  <a:pt x="36" y="85"/>
                  <a:pt x="36" y="85"/>
                  <a:pt x="36" y="85"/>
                </a:cubicBezTo>
                <a:cubicBezTo>
                  <a:pt x="36" y="83"/>
                  <a:pt x="37" y="83"/>
                  <a:pt x="38" y="83"/>
                </a:cubicBezTo>
                <a:cubicBezTo>
                  <a:pt x="62" y="97"/>
                  <a:pt x="62" y="97"/>
                  <a:pt x="62" y="97"/>
                </a:cubicBezTo>
                <a:cubicBezTo>
                  <a:pt x="63" y="97"/>
                  <a:pt x="64" y="99"/>
                  <a:pt x="64" y="100"/>
                </a:cubicBezTo>
                <a:cubicBezTo>
                  <a:pt x="64" y="103"/>
                  <a:pt x="64" y="103"/>
                  <a:pt x="64" y="103"/>
                </a:cubicBezTo>
                <a:cubicBezTo>
                  <a:pt x="64" y="104"/>
                  <a:pt x="63" y="104"/>
                  <a:pt x="62" y="104"/>
                </a:cubicBezTo>
                <a:close/>
                <a:moveTo>
                  <a:pt x="84" y="122"/>
                </a:moveTo>
                <a:cubicBezTo>
                  <a:pt x="85" y="123"/>
                  <a:pt x="85" y="124"/>
                  <a:pt x="84" y="124"/>
                </a:cubicBezTo>
                <a:cubicBezTo>
                  <a:pt x="77" y="129"/>
                  <a:pt x="77" y="129"/>
                  <a:pt x="77" y="129"/>
                </a:cubicBezTo>
                <a:cubicBezTo>
                  <a:pt x="76" y="129"/>
                  <a:pt x="74" y="128"/>
                  <a:pt x="74" y="128"/>
                </a:cubicBezTo>
                <a:cubicBezTo>
                  <a:pt x="73" y="128"/>
                  <a:pt x="73" y="126"/>
                  <a:pt x="73" y="126"/>
                </a:cubicBezTo>
                <a:cubicBezTo>
                  <a:pt x="73" y="110"/>
                  <a:pt x="73" y="110"/>
                  <a:pt x="73" y="110"/>
                </a:cubicBezTo>
                <a:cubicBezTo>
                  <a:pt x="73" y="110"/>
                  <a:pt x="73" y="108"/>
                  <a:pt x="74" y="108"/>
                </a:cubicBezTo>
                <a:cubicBezTo>
                  <a:pt x="81" y="104"/>
                  <a:pt x="81" y="104"/>
                  <a:pt x="81" y="104"/>
                </a:cubicBezTo>
                <a:cubicBezTo>
                  <a:pt x="82" y="103"/>
                  <a:pt x="83" y="103"/>
                  <a:pt x="84" y="104"/>
                </a:cubicBezTo>
                <a:cubicBezTo>
                  <a:pt x="84" y="104"/>
                  <a:pt x="84" y="104"/>
                  <a:pt x="84" y="104"/>
                </a:cubicBezTo>
                <a:cubicBezTo>
                  <a:pt x="85" y="105"/>
                  <a:pt x="85" y="107"/>
                  <a:pt x="84" y="107"/>
                </a:cubicBezTo>
                <a:cubicBezTo>
                  <a:pt x="78" y="110"/>
                  <a:pt x="78" y="110"/>
                  <a:pt x="78" y="110"/>
                </a:cubicBezTo>
                <a:cubicBezTo>
                  <a:pt x="78" y="123"/>
                  <a:pt x="78" y="123"/>
                  <a:pt x="78" y="123"/>
                </a:cubicBezTo>
                <a:cubicBezTo>
                  <a:pt x="81" y="121"/>
                  <a:pt x="81" y="121"/>
                  <a:pt x="81" y="121"/>
                </a:cubicBezTo>
                <a:cubicBezTo>
                  <a:pt x="82" y="121"/>
                  <a:pt x="83" y="121"/>
                  <a:pt x="84" y="122"/>
                </a:cubicBezTo>
                <a:close/>
                <a:moveTo>
                  <a:pt x="22" y="86"/>
                </a:moveTo>
                <a:cubicBezTo>
                  <a:pt x="22" y="87"/>
                  <a:pt x="22" y="88"/>
                  <a:pt x="21" y="89"/>
                </a:cubicBezTo>
                <a:cubicBezTo>
                  <a:pt x="14" y="93"/>
                  <a:pt x="14" y="93"/>
                  <a:pt x="14" y="93"/>
                </a:cubicBezTo>
                <a:cubicBezTo>
                  <a:pt x="13" y="94"/>
                  <a:pt x="11" y="93"/>
                  <a:pt x="11" y="93"/>
                </a:cubicBezTo>
                <a:cubicBezTo>
                  <a:pt x="10" y="92"/>
                  <a:pt x="10" y="91"/>
                  <a:pt x="10" y="91"/>
                </a:cubicBezTo>
                <a:cubicBezTo>
                  <a:pt x="10" y="74"/>
                  <a:pt x="10" y="74"/>
                  <a:pt x="10" y="74"/>
                </a:cubicBezTo>
                <a:cubicBezTo>
                  <a:pt x="10" y="74"/>
                  <a:pt x="10" y="73"/>
                  <a:pt x="11" y="72"/>
                </a:cubicBezTo>
                <a:cubicBezTo>
                  <a:pt x="18" y="68"/>
                  <a:pt x="18" y="68"/>
                  <a:pt x="18" y="68"/>
                </a:cubicBezTo>
                <a:cubicBezTo>
                  <a:pt x="19" y="68"/>
                  <a:pt x="21" y="68"/>
                  <a:pt x="21" y="69"/>
                </a:cubicBezTo>
                <a:cubicBezTo>
                  <a:pt x="21" y="69"/>
                  <a:pt x="21" y="69"/>
                  <a:pt x="21" y="69"/>
                </a:cubicBezTo>
                <a:cubicBezTo>
                  <a:pt x="22" y="70"/>
                  <a:pt x="22" y="71"/>
                  <a:pt x="21" y="72"/>
                </a:cubicBezTo>
                <a:cubicBezTo>
                  <a:pt x="15" y="75"/>
                  <a:pt x="15" y="75"/>
                  <a:pt x="15" y="75"/>
                </a:cubicBezTo>
                <a:cubicBezTo>
                  <a:pt x="15" y="88"/>
                  <a:pt x="15" y="88"/>
                  <a:pt x="15" y="88"/>
                </a:cubicBezTo>
                <a:cubicBezTo>
                  <a:pt x="18" y="86"/>
                  <a:pt x="18" y="86"/>
                  <a:pt x="18" y="86"/>
                </a:cubicBezTo>
                <a:cubicBezTo>
                  <a:pt x="19" y="85"/>
                  <a:pt x="21" y="85"/>
                  <a:pt x="22" y="86"/>
                </a:cubicBezTo>
                <a:close/>
              </a:path>
            </a:pathLst>
          </a:custGeom>
          <a:solidFill>
            <a:srgbClr val="00188F"/>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730713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业务迁云</a:t>
            </a:r>
            <a:r>
              <a:rPr lang="en-US" altLang="zh-CN" dirty="0"/>
              <a:t>——</a:t>
            </a:r>
            <a:r>
              <a:rPr lang="zh-CN" altLang="en-US" dirty="0" smtClean="0"/>
              <a:t>系统</a:t>
            </a:r>
            <a:r>
              <a:rPr lang="zh-CN" altLang="en-US" dirty="0"/>
              <a:t>云迁移实质</a:t>
            </a:r>
            <a:r>
              <a:rPr lang="en-US" altLang="zh-CN" dirty="0"/>
              <a:t>-</a:t>
            </a:r>
            <a:r>
              <a:rPr lang="zh-CN" altLang="en-US" dirty="0"/>
              <a:t>系统架构变化</a:t>
            </a:r>
          </a:p>
        </p:txBody>
      </p:sp>
      <p:sp>
        <p:nvSpPr>
          <p:cNvPr id="4" name="TextBox 111"/>
          <p:cNvSpPr txBox="1">
            <a:spLocks noChangeArrowheads="1"/>
          </p:cNvSpPr>
          <p:nvPr/>
        </p:nvSpPr>
        <p:spPr bwMode="auto">
          <a:xfrm>
            <a:off x="895024" y="3478900"/>
            <a:ext cx="16945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1600">
                <a:solidFill>
                  <a:schemeClr val="tx1"/>
                </a:solidFill>
                <a:latin typeface="Arial" pitchFamily="34" charset="0"/>
                <a:ea typeface="黑体" pitchFamily="49" charset="-122"/>
              </a:defRPr>
            </a:lvl1pPr>
            <a:lvl2pPr marL="742950" indent="-285750" eaLnBrk="0" hangingPunct="0">
              <a:spcBef>
                <a:spcPct val="20000"/>
              </a:spcBef>
              <a:buChar char="–"/>
              <a:defRPr sz="1600">
                <a:solidFill>
                  <a:schemeClr val="tx1"/>
                </a:solidFill>
                <a:latin typeface="Arial" pitchFamily="34" charset="0"/>
                <a:ea typeface="黑体" pitchFamily="49" charset="-122"/>
              </a:defRPr>
            </a:lvl2pPr>
            <a:lvl3pPr marL="1143000" indent="-228600" eaLnBrk="0" hangingPunct="0">
              <a:spcBef>
                <a:spcPct val="20000"/>
              </a:spcBef>
              <a:buChar char="•"/>
              <a:defRPr sz="1600">
                <a:solidFill>
                  <a:schemeClr val="tx1"/>
                </a:solidFill>
                <a:latin typeface="Arial" pitchFamily="34" charset="0"/>
                <a:ea typeface="黑体" pitchFamily="49" charset="-122"/>
              </a:defRPr>
            </a:lvl3pPr>
            <a:lvl4pPr marL="1600200" indent="-228600" eaLnBrk="0" hangingPunct="0">
              <a:spcBef>
                <a:spcPct val="20000"/>
              </a:spcBef>
              <a:buChar char="–"/>
              <a:defRPr sz="1600">
                <a:solidFill>
                  <a:schemeClr val="tx1"/>
                </a:solidFill>
                <a:latin typeface="Arial" pitchFamily="34" charset="0"/>
                <a:ea typeface="黑体" pitchFamily="49" charset="-122"/>
              </a:defRPr>
            </a:lvl4pPr>
            <a:lvl5pPr marL="2057400" indent="-228600" eaLnBrk="0" hangingPunct="0">
              <a:spcBef>
                <a:spcPct val="20000"/>
              </a:spcBef>
              <a:buChar char="»"/>
              <a:defRPr sz="1600">
                <a:solidFill>
                  <a:schemeClr val="tx1"/>
                </a:solidFill>
                <a:latin typeface="Arial" pitchFamily="34" charset="0"/>
                <a:ea typeface="黑体" pitchFamily="49" charset="-122"/>
              </a:defRPr>
            </a:lvl5pPr>
            <a:lvl6pPr marL="25146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6pPr>
            <a:lvl7pPr marL="29718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7pPr>
            <a:lvl8pPr marL="34290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8pPr>
            <a:lvl9pPr marL="38862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9pPr>
          </a:lstStyle>
          <a:p>
            <a:pPr algn="just" eaLnBrk="1" hangingPunct="1">
              <a:lnSpc>
                <a:spcPts val="2400"/>
              </a:lnSpc>
              <a:spcBef>
                <a:spcPct val="0"/>
              </a:spcBef>
              <a:buFontTx/>
              <a:buNone/>
            </a:pPr>
            <a:r>
              <a:rPr lang="zh-CN" altLang="en-US" sz="1800" b="1" kern="100" dirty="0">
                <a:solidFill>
                  <a:srgbClr val="FF0000"/>
                </a:solidFill>
                <a:latin typeface="微软雅黑" panose="020B0503020204020204" pitchFamily="34" charset="-122"/>
                <a:ea typeface="微软雅黑" panose="020B0503020204020204" pitchFamily="34" charset="-122"/>
              </a:rPr>
              <a:t>传统数据中心</a:t>
            </a:r>
          </a:p>
        </p:txBody>
      </p:sp>
      <p:grpSp>
        <p:nvGrpSpPr>
          <p:cNvPr id="5" name="组合 4"/>
          <p:cNvGrpSpPr/>
          <p:nvPr/>
        </p:nvGrpSpPr>
        <p:grpSpPr>
          <a:xfrm>
            <a:off x="179512" y="876147"/>
            <a:ext cx="3789318" cy="2490760"/>
            <a:chOff x="206618" y="1131589"/>
            <a:chExt cx="4946094" cy="2163892"/>
          </a:xfrm>
        </p:grpSpPr>
        <p:grpSp>
          <p:nvGrpSpPr>
            <p:cNvPr id="6" name="组合 5"/>
            <p:cNvGrpSpPr/>
            <p:nvPr/>
          </p:nvGrpSpPr>
          <p:grpSpPr>
            <a:xfrm>
              <a:off x="1939319" y="1131589"/>
              <a:ext cx="1523310" cy="2163891"/>
              <a:chOff x="3192706" y="1015365"/>
              <a:chExt cx="1523310" cy="2163891"/>
            </a:xfrm>
          </p:grpSpPr>
          <p:sp>
            <p:nvSpPr>
              <p:cNvPr id="19" name="圆角矩形 18"/>
              <p:cNvSpPr/>
              <p:nvPr/>
            </p:nvSpPr>
            <p:spPr>
              <a:xfrm>
                <a:off x="3321009" y="2228486"/>
                <a:ext cx="1250991" cy="35379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操作系统</a:t>
                </a:r>
              </a:p>
            </p:txBody>
          </p:sp>
          <p:sp>
            <p:nvSpPr>
              <p:cNvPr id="20" name="圆角矩形 19"/>
              <p:cNvSpPr/>
              <p:nvPr/>
            </p:nvSpPr>
            <p:spPr>
              <a:xfrm>
                <a:off x="3321009" y="2648052"/>
                <a:ext cx="1250991" cy="33855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物理服务器</a:t>
                </a:r>
              </a:p>
            </p:txBody>
          </p:sp>
          <p:sp>
            <p:nvSpPr>
              <p:cNvPr id="21" name="圆角矩形 20"/>
              <p:cNvSpPr/>
              <p:nvPr/>
            </p:nvSpPr>
            <p:spPr>
              <a:xfrm>
                <a:off x="3321009" y="1526752"/>
                <a:ext cx="1250991" cy="298465"/>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圆角矩形 21"/>
              <p:cNvSpPr/>
              <p:nvPr/>
            </p:nvSpPr>
            <p:spPr>
              <a:xfrm>
                <a:off x="3192706" y="1015365"/>
                <a:ext cx="1523310" cy="2163891"/>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69"/>
              <p:cNvSpPr txBox="1"/>
              <p:nvPr/>
            </p:nvSpPr>
            <p:spPr>
              <a:xfrm>
                <a:off x="3499862" y="1190443"/>
                <a:ext cx="933610" cy="294125"/>
              </a:xfrm>
              <a:prstGeom prst="rect">
                <a:avLst/>
              </a:prstGeom>
              <a:noFill/>
            </p:spPr>
            <p:txBody>
              <a:bodyPr wrap="none" rtlCol="0">
                <a:spAutoFit/>
              </a:bodyPr>
              <a:lstStyle/>
              <a:p>
                <a:r>
                  <a:rPr lang="zh-CN" altLang="en-US" sz="1600" dirty="0" smtClean="0">
                    <a:solidFill>
                      <a:prstClr val="black"/>
                    </a:solidFill>
                    <a:latin typeface="微软雅黑" panose="020B0503020204020204" pitchFamily="34" charset="-122"/>
                    <a:ea typeface="微软雅黑" panose="020B0503020204020204" pitchFamily="34" charset="-122"/>
                  </a:rPr>
                  <a:t>部门</a:t>
                </a:r>
                <a:r>
                  <a:rPr lang="en-US" altLang="zh-CN" sz="1600" dirty="0" smtClean="0">
                    <a:solidFill>
                      <a:prstClr val="black"/>
                    </a:solidFill>
                    <a:latin typeface="微软雅黑" panose="020B0503020204020204" pitchFamily="34" charset="-122"/>
                    <a:ea typeface="微软雅黑" panose="020B0503020204020204" pitchFamily="34" charset="-122"/>
                  </a:rPr>
                  <a:t>2</a:t>
                </a:r>
                <a:endParaRPr lang="zh-CN" altLang="en-US" sz="1600" dirty="0">
                  <a:solidFill>
                    <a:prstClr val="black"/>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629402" y="1131589"/>
              <a:ext cx="1523310" cy="2163891"/>
              <a:chOff x="3192706" y="1015365"/>
              <a:chExt cx="1523310" cy="2163891"/>
            </a:xfrm>
          </p:grpSpPr>
          <p:sp>
            <p:nvSpPr>
              <p:cNvPr id="14" name="圆角矩形 13"/>
              <p:cNvSpPr/>
              <p:nvPr/>
            </p:nvSpPr>
            <p:spPr>
              <a:xfrm>
                <a:off x="3321009" y="2228486"/>
                <a:ext cx="1250991" cy="35379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操作系统</a:t>
                </a:r>
              </a:p>
            </p:txBody>
          </p:sp>
          <p:sp>
            <p:nvSpPr>
              <p:cNvPr id="15" name="圆角矩形 14"/>
              <p:cNvSpPr/>
              <p:nvPr/>
            </p:nvSpPr>
            <p:spPr>
              <a:xfrm>
                <a:off x="3321009" y="2648052"/>
                <a:ext cx="1250991" cy="33855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物理服务器</a:t>
                </a:r>
              </a:p>
            </p:txBody>
          </p:sp>
          <p:sp>
            <p:nvSpPr>
              <p:cNvPr id="16" name="圆角矩形 15"/>
              <p:cNvSpPr/>
              <p:nvPr/>
            </p:nvSpPr>
            <p:spPr>
              <a:xfrm>
                <a:off x="3321009" y="1526752"/>
                <a:ext cx="1250991" cy="298465"/>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圆角矩形 16"/>
              <p:cNvSpPr/>
              <p:nvPr/>
            </p:nvSpPr>
            <p:spPr>
              <a:xfrm>
                <a:off x="3192706" y="1015365"/>
                <a:ext cx="1523310" cy="2163891"/>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文本框 76"/>
              <p:cNvSpPr txBox="1"/>
              <p:nvPr/>
            </p:nvSpPr>
            <p:spPr>
              <a:xfrm>
                <a:off x="3501449" y="1199710"/>
                <a:ext cx="933610" cy="294125"/>
              </a:xfrm>
              <a:prstGeom prst="rect">
                <a:avLst/>
              </a:prstGeom>
              <a:noFill/>
            </p:spPr>
            <p:txBody>
              <a:bodyPr wrap="none" rtlCol="0">
                <a:spAutoFit/>
              </a:bodyPr>
              <a:lstStyle/>
              <a:p>
                <a:r>
                  <a:rPr lang="zh-CN" altLang="en-US" sz="1600" dirty="0" smtClean="0">
                    <a:solidFill>
                      <a:prstClr val="black"/>
                    </a:solidFill>
                    <a:latin typeface="微软雅黑" panose="020B0503020204020204" pitchFamily="34" charset="-122"/>
                    <a:ea typeface="微软雅黑" panose="020B0503020204020204" pitchFamily="34" charset="-122"/>
                  </a:rPr>
                  <a:t>部门</a:t>
                </a:r>
                <a:r>
                  <a:rPr lang="en-US" altLang="zh-CN" sz="1600" dirty="0" smtClean="0">
                    <a:solidFill>
                      <a:prstClr val="black"/>
                    </a:solidFill>
                    <a:latin typeface="微软雅黑" panose="020B0503020204020204" pitchFamily="34" charset="-122"/>
                    <a:ea typeface="微软雅黑" panose="020B0503020204020204" pitchFamily="34" charset="-122"/>
                  </a:rPr>
                  <a:t>3</a:t>
                </a:r>
                <a:endParaRPr lang="zh-CN" altLang="en-US" sz="1600" dirty="0">
                  <a:solidFill>
                    <a:prstClr val="black"/>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06618" y="1131590"/>
              <a:ext cx="1523310" cy="2163891"/>
              <a:chOff x="3192706" y="1015365"/>
              <a:chExt cx="1523310" cy="2163891"/>
            </a:xfrm>
          </p:grpSpPr>
          <p:sp>
            <p:nvSpPr>
              <p:cNvPr id="9" name="圆角矩形 8"/>
              <p:cNvSpPr/>
              <p:nvPr/>
            </p:nvSpPr>
            <p:spPr>
              <a:xfrm>
                <a:off x="3321009" y="2228486"/>
                <a:ext cx="1250991" cy="35379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操作系统</a:t>
                </a:r>
              </a:p>
            </p:txBody>
          </p:sp>
          <p:sp>
            <p:nvSpPr>
              <p:cNvPr id="10" name="圆角矩形 9"/>
              <p:cNvSpPr/>
              <p:nvPr/>
            </p:nvSpPr>
            <p:spPr>
              <a:xfrm>
                <a:off x="3321009" y="2648052"/>
                <a:ext cx="1250991" cy="33855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物理服务器</a:t>
                </a:r>
              </a:p>
            </p:txBody>
          </p:sp>
          <p:sp>
            <p:nvSpPr>
              <p:cNvPr id="11" name="圆角矩形 10"/>
              <p:cNvSpPr/>
              <p:nvPr/>
            </p:nvSpPr>
            <p:spPr>
              <a:xfrm>
                <a:off x="3321009" y="1526752"/>
                <a:ext cx="1250991" cy="298465"/>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圆角矩形 11"/>
              <p:cNvSpPr/>
              <p:nvPr/>
            </p:nvSpPr>
            <p:spPr>
              <a:xfrm>
                <a:off x="3192706" y="1015365"/>
                <a:ext cx="1523310" cy="2163891"/>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82"/>
              <p:cNvSpPr txBox="1"/>
              <p:nvPr/>
            </p:nvSpPr>
            <p:spPr>
              <a:xfrm>
                <a:off x="3473393" y="1208214"/>
                <a:ext cx="933610" cy="294125"/>
              </a:xfrm>
              <a:prstGeom prst="rect">
                <a:avLst/>
              </a:prstGeom>
              <a:noFill/>
            </p:spPr>
            <p:txBody>
              <a:bodyPr wrap="none" rtlCol="0">
                <a:spAutoFit/>
              </a:bodyPr>
              <a:lstStyle/>
              <a:p>
                <a:r>
                  <a:rPr lang="zh-CN" altLang="en-US" sz="1600" dirty="0" smtClean="0">
                    <a:solidFill>
                      <a:prstClr val="black"/>
                    </a:solidFill>
                    <a:latin typeface="微软雅黑" panose="020B0503020204020204" pitchFamily="34" charset="-122"/>
                    <a:ea typeface="微软雅黑" panose="020B0503020204020204" pitchFamily="34" charset="-122"/>
                  </a:rPr>
                  <a:t>部门</a:t>
                </a:r>
                <a:r>
                  <a:rPr lang="en-US" altLang="zh-CN" sz="1600" dirty="0" smtClean="0">
                    <a:solidFill>
                      <a:prstClr val="black"/>
                    </a:solidFill>
                    <a:latin typeface="微软雅黑" panose="020B0503020204020204" pitchFamily="34" charset="-122"/>
                    <a:ea typeface="微软雅黑" panose="020B0503020204020204" pitchFamily="34" charset="-122"/>
                  </a:rPr>
                  <a:t>1</a:t>
                </a:r>
                <a:endParaRPr lang="zh-CN" altLang="en-US" sz="1600" dirty="0">
                  <a:solidFill>
                    <a:prstClr val="black"/>
                  </a:solidFill>
                  <a:latin typeface="微软雅黑" panose="020B0503020204020204" pitchFamily="34" charset="-122"/>
                  <a:ea typeface="微软雅黑" panose="020B0503020204020204" pitchFamily="34" charset="-122"/>
                </a:endParaRPr>
              </a:p>
            </p:txBody>
          </p:sp>
        </p:grpSp>
      </p:grpSp>
      <p:sp>
        <p:nvSpPr>
          <p:cNvPr id="24" name="矩形 23"/>
          <p:cNvSpPr/>
          <p:nvPr/>
        </p:nvSpPr>
        <p:spPr>
          <a:xfrm>
            <a:off x="277808" y="4047072"/>
            <a:ext cx="7802136" cy="1477328"/>
          </a:xfrm>
          <a:prstGeom prst="rect">
            <a:avLst/>
          </a:prstGeom>
        </p:spPr>
        <p:txBody>
          <a:bodyPr wrap="none">
            <a:spAutoFit/>
          </a:bodyPr>
          <a:lstStyle/>
          <a:p>
            <a:r>
              <a:rPr lang="zh-CN" altLang="en-US" dirty="0">
                <a:solidFill>
                  <a:srgbClr val="FF0000"/>
                </a:solidFill>
                <a:latin typeface="微软雅黑" panose="020B0503020204020204" pitchFamily="34" charset="-122"/>
                <a:ea typeface="微软雅黑" panose="020B0503020204020204" pitchFamily="34" charset="-122"/>
              </a:rPr>
              <a:t>云迁移的</a:t>
            </a:r>
            <a:r>
              <a:rPr lang="zh-CN" altLang="en-US" dirty="0" smtClean="0">
                <a:solidFill>
                  <a:srgbClr val="FF0000"/>
                </a:solidFill>
                <a:latin typeface="微软雅黑" panose="020B0503020204020204" pitchFamily="34" charset="-122"/>
                <a:ea typeface="微软雅黑" panose="020B0503020204020204" pitchFamily="34" charset="-122"/>
              </a:rPr>
              <a:t>实质</a:t>
            </a: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smtClean="0">
                <a:solidFill>
                  <a:prstClr val="black"/>
                </a:solidFill>
                <a:latin typeface="微软雅黑" panose="020B0503020204020204" pitchFamily="34" charset="-122"/>
                <a:ea typeface="微软雅黑" panose="020B0503020204020204" pitchFamily="34" charset="-122"/>
              </a:rPr>
              <a:t>企业</a:t>
            </a:r>
            <a:r>
              <a:rPr lang="zh-CN" altLang="en-US" dirty="0">
                <a:solidFill>
                  <a:prstClr val="black"/>
                </a:solidFill>
                <a:latin typeface="微软雅黑" panose="020B0503020204020204" pitchFamily="34" charset="-122"/>
                <a:ea typeface="微软雅黑" panose="020B0503020204020204" pitchFamily="34" charset="-122"/>
              </a:rPr>
              <a:t>系统架构的</a:t>
            </a:r>
            <a:r>
              <a:rPr lang="zh-CN" altLang="en-US" dirty="0" smtClean="0">
                <a:solidFill>
                  <a:prstClr val="black"/>
                </a:solidFill>
                <a:latin typeface="微软雅黑" panose="020B0503020204020204" pitchFamily="34" charset="-122"/>
                <a:ea typeface="微软雅黑" panose="020B0503020204020204" pitchFamily="34" charset="-122"/>
              </a:rPr>
              <a:t>变化</a:t>
            </a:r>
            <a:endParaRPr lang="en-US" altLang="zh-CN" dirty="0" smtClean="0">
              <a:solidFill>
                <a:prstClr val="black"/>
              </a:solidFill>
              <a:latin typeface="微软雅黑" panose="020B0503020204020204" pitchFamily="34" charset="-122"/>
              <a:ea typeface="微软雅黑" panose="020B0503020204020204" pitchFamily="34" charset="-122"/>
            </a:endParaRPr>
          </a:p>
          <a:p>
            <a:endParaRPr lang="en-US" altLang="zh-CN" dirty="0" smtClean="0">
              <a:solidFill>
                <a:prstClr val="black"/>
              </a:solidFill>
              <a:latin typeface="微软雅黑" panose="020B0503020204020204" pitchFamily="34" charset="-122"/>
              <a:ea typeface="微软雅黑" panose="020B0503020204020204" pitchFamily="34" charset="-122"/>
            </a:endParaRPr>
          </a:p>
          <a:p>
            <a:r>
              <a:rPr lang="zh-CN" altLang="en-US" dirty="0" smtClean="0">
                <a:solidFill>
                  <a:prstClr val="black"/>
                </a:solidFill>
                <a:latin typeface="微软雅黑" panose="020B0503020204020204" pitchFamily="34" charset="-122"/>
                <a:ea typeface="微软雅黑" panose="020B0503020204020204" pitchFamily="34" charset="-122"/>
                <a:cs typeface="仿宋_GB2312"/>
              </a:rPr>
              <a:t>由传统数据中心烟囱</a:t>
            </a:r>
            <a:r>
              <a:rPr lang="zh-CN" altLang="en-US" dirty="0">
                <a:solidFill>
                  <a:prstClr val="black"/>
                </a:solidFill>
                <a:latin typeface="微软雅黑" panose="020B0503020204020204" pitchFamily="34" charset="-122"/>
                <a:ea typeface="微软雅黑" panose="020B0503020204020204" pitchFamily="34" charset="-122"/>
                <a:cs typeface="仿宋_GB2312"/>
              </a:rPr>
              <a:t>式的系统建设演进</a:t>
            </a:r>
            <a:r>
              <a:rPr lang="zh-CN" altLang="en-US" dirty="0" smtClean="0">
                <a:solidFill>
                  <a:prstClr val="black"/>
                </a:solidFill>
                <a:latin typeface="微软雅黑" panose="020B0503020204020204" pitchFamily="34" charset="-122"/>
                <a:ea typeface="微软雅黑" panose="020B0503020204020204" pitchFamily="34" charset="-122"/>
                <a:cs typeface="仿宋_GB2312"/>
              </a:rPr>
              <a:t>为</a:t>
            </a:r>
            <a:r>
              <a:rPr lang="zh-CN" altLang="en-US" dirty="0" smtClean="0">
                <a:solidFill>
                  <a:prstClr val="black"/>
                </a:solidFill>
                <a:latin typeface="微软雅黑" panose="020B0503020204020204" pitchFamily="34" charset="-122"/>
                <a:ea typeface="微软雅黑" panose="020B0503020204020204" pitchFamily="34" charset="-122"/>
              </a:rPr>
              <a:t>扁平</a:t>
            </a:r>
            <a:r>
              <a:rPr lang="zh-CN" altLang="en-US" dirty="0">
                <a:solidFill>
                  <a:prstClr val="black"/>
                </a:solidFill>
                <a:latin typeface="微软雅黑" panose="020B0503020204020204" pitchFamily="34" charset="-122"/>
                <a:ea typeface="微软雅黑" panose="020B0503020204020204" pitchFamily="34" charset="-122"/>
              </a:rPr>
              <a:t>化，</a:t>
            </a:r>
            <a:r>
              <a:rPr lang="zh-CN" altLang="en-US" dirty="0" smtClean="0">
                <a:solidFill>
                  <a:prstClr val="black"/>
                </a:solidFill>
                <a:latin typeface="微软雅黑" panose="020B0503020204020204" pitchFamily="34" charset="-122"/>
                <a:ea typeface="微软雅黑" panose="020B0503020204020204" pitchFamily="34" charset="-122"/>
              </a:rPr>
              <a:t>网络化的云计算数据中心</a:t>
            </a:r>
            <a:endParaRPr lang="en-US" altLang="zh-CN" dirty="0">
              <a:solidFill>
                <a:prstClr val="black"/>
              </a:solidFill>
              <a:latin typeface="微软雅黑" panose="020B0503020204020204" pitchFamily="34" charset="-122"/>
              <a:ea typeface="微软雅黑" panose="020B0503020204020204" pitchFamily="34" charset="-122"/>
            </a:endParaRPr>
          </a:p>
          <a:p>
            <a:r>
              <a:rPr lang="zh-CN" altLang="en-US" dirty="0" smtClean="0">
                <a:solidFill>
                  <a:prstClr val="black"/>
                </a:solidFill>
                <a:latin typeface="微软雅黑" panose="020B0503020204020204" pitchFamily="34" charset="-122"/>
                <a:ea typeface="微软雅黑" panose="020B0503020204020204" pitchFamily="34" charset="-122"/>
              </a:rPr>
              <a:t>同时，传统数据中心由垂直扩展演进为水平扩展。</a:t>
            </a:r>
            <a:endParaRPr lang="zh-CN" altLang="en-US" dirty="0">
              <a:solidFill>
                <a:prstClr val="black"/>
              </a:solidFill>
              <a:latin typeface="微软雅黑" panose="020B0503020204020204" pitchFamily="34" charset="-122"/>
              <a:ea typeface="微软雅黑" panose="020B0503020204020204" pitchFamily="34" charset="-122"/>
            </a:endParaRPr>
          </a:p>
          <a:p>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25" name="Freeform 5"/>
          <p:cNvSpPr>
            <a:spLocks/>
          </p:cNvSpPr>
          <p:nvPr/>
        </p:nvSpPr>
        <p:spPr bwMode="auto">
          <a:xfrm>
            <a:off x="5053319" y="743807"/>
            <a:ext cx="4018236" cy="2561561"/>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rgbClr val="00B0D3"/>
          </a:solidFill>
          <a:ln>
            <a:noFill/>
          </a:ln>
          <a:extLst/>
        </p:spPr>
        <p:txBody>
          <a:bodyPr vert="horz" wrap="square" lIns="67232" tIns="33616" rIns="67232" bIns="33616" numCol="1" anchor="t" anchorCtr="0" compatLnSpc="1">
            <a:prstTxWarp prst="textNoShape">
              <a:avLst/>
            </a:prstTxWarp>
          </a:bodyPr>
          <a:lstStyle/>
          <a:p>
            <a:endParaRPr lang="en-US" sz="1324" dirty="0">
              <a:solidFill>
                <a:prstClr val="black"/>
              </a:solidFill>
            </a:endParaRPr>
          </a:p>
        </p:txBody>
      </p:sp>
      <p:sp>
        <p:nvSpPr>
          <p:cNvPr id="26" name="右箭头 25"/>
          <p:cNvSpPr/>
          <p:nvPr/>
        </p:nvSpPr>
        <p:spPr>
          <a:xfrm>
            <a:off x="4134512" y="1670246"/>
            <a:ext cx="1080120" cy="574686"/>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圆角矩形 26"/>
          <p:cNvSpPr/>
          <p:nvPr/>
        </p:nvSpPr>
        <p:spPr>
          <a:xfrm>
            <a:off x="5632823" y="2122387"/>
            <a:ext cx="958413" cy="36241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操作系统</a:t>
            </a:r>
          </a:p>
        </p:txBody>
      </p:sp>
      <p:sp>
        <p:nvSpPr>
          <p:cNvPr id="28" name="圆角矩形 27"/>
          <p:cNvSpPr/>
          <p:nvPr/>
        </p:nvSpPr>
        <p:spPr>
          <a:xfrm>
            <a:off x="5632823" y="1165423"/>
            <a:ext cx="958413" cy="46064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圆角矩形 28"/>
          <p:cNvSpPr/>
          <p:nvPr/>
        </p:nvSpPr>
        <p:spPr>
          <a:xfrm>
            <a:off x="6710864" y="2122387"/>
            <a:ext cx="958413" cy="36241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操作系统</a:t>
            </a:r>
          </a:p>
        </p:txBody>
      </p:sp>
      <p:sp>
        <p:nvSpPr>
          <p:cNvPr id="30" name="圆角矩形 29"/>
          <p:cNvSpPr/>
          <p:nvPr/>
        </p:nvSpPr>
        <p:spPr>
          <a:xfrm>
            <a:off x="6710864" y="1165423"/>
            <a:ext cx="958413" cy="46064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1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1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圆角矩形 30"/>
          <p:cNvSpPr/>
          <p:nvPr/>
        </p:nvSpPr>
        <p:spPr>
          <a:xfrm>
            <a:off x="7804174" y="2138397"/>
            <a:ext cx="958413" cy="36241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a:solidFill>
                  <a:prstClr val="white"/>
                </a:solidFill>
                <a:latin typeface="微软雅黑" panose="020B0503020204020204" pitchFamily="34" charset="-122"/>
                <a:ea typeface="微软雅黑" panose="020B0503020204020204" pitchFamily="34" charset="-122"/>
              </a:rPr>
              <a:t>操作系统</a:t>
            </a:r>
          </a:p>
        </p:txBody>
      </p:sp>
      <p:sp>
        <p:nvSpPr>
          <p:cNvPr id="32" name="圆角矩形 31"/>
          <p:cNvSpPr/>
          <p:nvPr/>
        </p:nvSpPr>
        <p:spPr>
          <a:xfrm>
            <a:off x="7804174" y="1181432"/>
            <a:ext cx="958413" cy="46064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应用程序</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圆角矩形 32"/>
          <p:cNvSpPr/>
          <p:nvPr/>
        </p:nvSpPr>
        <p:spPr bwMode="auto">
          <a:xfrm>
            <a:off x="5632822" y="2608869"/>
            <a:ext cx="3129764" cy="384380"/>
          </a:xfrm>
          <a:prstGeom prst="roundRect">
            <a:avLst>
              <a:gd name="adj" fmla="val 10381"/>
            </a:avLst>
          </a:prstGeom>
          <a:solidFill>
            <a:srgbClr val="F2F2F2"/>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base">
              <a:spcBef>
                <a:spcPct val="0"/>
              </a:spcBef>
              <a:spcAft>
                <a:spcPct val="0"/>
              </a:spcAft>
            </a:pPr>
            <a:r>
              <a:rPr lang="zh-CN" altLang="en-US" sz="1200" kern="0" dirty="0">
                <a:solidFill>
                  <a:prstClr val="black"/>
                </a:solidFill>
                <a:latin typeface="微软雅黑" pitchFamily="34" charset="-122"/>
                <a:ea typeface="微软雅黑" pitchFamily="34" charset="-122"/>
              </a:rPr>
              <a:t>基础设施资源池</a:t>
            </a:r>
          </a:p>
        </p:txBody>
      </p:sp>
      <p:sp>
        <p:nvSpPr>
          <p:cNvPr id="34" name="TextBox 111"/>
          <p:cNvSpPr txBox="1">
            <a:spLocks noChangeArrowheads="1"/>
          </p:cNvSpPr>
          <p:nvPr/>
        </p:nvSpPr>
        <p:spPr bwMode="auto">
          <a:xfrm>
            <a:off x="6500073" y="3366907"/>
            <a:ext cx="16945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1600">
                <a:solidFill>
                  <a:schemeClr val="tx1"/>
                </a:solidFill>
                <a:latin typeface="Arial" pitchFamily="34" charset="0"/>
                <a:ea typeface="黑体" pitchFamily="49" charset="-122"/>
              </a:defRPr>
            </a:lvl1pPr>
            <a:lvl2pPr marL="742950" indent="-285750" eaLnBrk="0" hangingPunct="0">
              <a:spcBef>
                <a:spcPct val="20000"/>
              </a:spcBef>
              <a:buChar char="–"/>
              <a:defRPr sz="1600">
                <a:solidFill>
                  <a:schemeClr val="tx1"/>
                </a:solidFill>
                <a:latin typeface="Arial" pitchFamily="34" charset="0"/>
                <a:ea typeface="黑体" pitchFamily="49" charset="-122"/>
              </a:defRPr>
            </a:lvl2pPr>
            <a:lvl3pPr marL="1143000" indent="-228600" eaLnBrk="0" hangingPunct="0">
              <a:spcBef>
                <a:spcPct val="20000"/>
              </a:spcBef>
              <a:buChar char="•"/>
              <a:defRPr sz="1600">
                <a:solidFill>
                  <a:schemeClr val="tx1"/>
                </a:solidFill>
                <a:latin typeface="Arial" pitchFamily="34" charset="0"/>
                <a:ea typeface="黑体" pitchFamily="49" charset="-122"/>
              </a:defRPr>
            </a:lvl3pPr>
            <a:lvl4pPr marL="1600200" indent="-228600" eaLnBrk="0" hangingPunct="0">
              <a:spcBef>
                <a:spcPct val="20000"/>
              </a:spcBef>
              <a:buChar char="–"/>
              <a:defRPr sz="1600">
                <a:solidFill>
                  <a:schemeClr val="tx1"/>
                </a:solidFill>
                <a:latin typeface="Arial" pitchFamily="34" charset="0"/>
                <a:ea typeface="黑体" pitchFamily="49" charset="-122"/>
              </a:defRPr>
            </a:lvl4pPr>
            <a:lvl5pPr marL="2057400" indent="-228600" eaLnBrk="0" hangingPunct="0">
              <a:spcBef>
                <a:spcPct val="20000"/>
              </a:spcBef>
              <a:buChar char="»"/>
              <a:defRPr sz="1600">
                <a:solidFill>
                  <a:schemeClr val="tx1"/>
                </a:solidFill>
                <a:latin typeface="Arial" pitchFamily="34" charset="0"/>
                <a:ea typeface="黑体" pitchFamily="49" charset="-122"/>
              </a:defRPr>
            </a:lvl5pPr>
            <a:lvl6pPr marL="25146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6pPr>
            <a:lvl7pPr marL="29718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7pPr>
            <a:lvl8pPr marL="34290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8pPr>
            <a:lvl9pPr marL="3886200" indent="-228600" eaLnBrk="0" fontAlgn="base" hangingPunct="0">
              <a:spcBef>
                <a:spcPct val="20000"/>
              </a:spcBef>
              <a:spcAft>
                <a:spcPct val="0"/>
              </a:spcAft>
              <a:buChar char="»"/>
              <a:defRPr sz="1600">
                <a:solidFill>
                  <a:schemeClr val="tx1"/>
                </a:solidFill>
                <a:latin typeface="Arial" pitchFamily="34" charset="0"/>
                <a:ea typeface="黑体" pitchFamily="49" charset="-122"/>
              </a:defRPr>
            </a:lvl9pPr>
          </a:lstStyle>
          <a:p>
            <a:pPr algn="just" eaLnBrk="1" hangingPunct="1">
              <a:lnSpc>
                <a:spcPts val="2400"/>
              </a:lnSpc>
              <a:spcBef>
                <a:spcPct val="0"/>
              </a:spcBef>
              <a:buFontTx/>
              <a:buNone/>
            </a:pPr>
            <a:r>
              <a:rPr lang="zh-CN" altLang="en-US" sz="1800" b="1" kern="100" dirty="0" smtClean="0">
                <a:solidFill>
                  <a:srgbClr val="FF0000"/>
                </a:solidFill>
                <a:latin typeface="微软雅黑" panose="020B0503020204020204" pitchFamily="34" charset="-122"/>
                <a:ea typeface="微软雅黑" panose="020B0503020204020204" pitchFamily="34" charset="-122"/>
              </a:rPr>
              <a:t>云数据</a:t>
            </a:r>
            <a:r>
              <a:rPr lang="zh-CN" altLang="en-US" sz="1800" b="1" kern="100" dirty="0">
                <a:solidFill>
                  <a:srgbClr val="FF0000"/>
                </a:solidFill>
                <a:latin typeface="微软雅黑" panose="020B0503020204020204" pitchFamily="34" charset="-122"/>
                <a:ea typeface="微软雅黑" panose="020B0503020204020204" pitchFamily="34" charset="-122"/>
              </a:rPr>
              <a:t>中心</a:t>
            </a:r>
          </a:p>
        </p:txBody>
      </p:sp>
      <p:sp>
        <p:nvSpPr>
          <p:cNvPr id="35" name="矩形 34"/>
          <p:cNvSpPr/>
          <p:nvPr/>
        </p:nvSpPr>
        <p:spPr>
          <a:xfrm>
            <a:off x="4521824" y="2895449"/>
            <a:ext cx="1690891" cy="923330"/>
          </a:xfrm>
          <a:prstGeom prst="rect">
            <a:avLst/>
          </a:prstGeom>
        </p:spPr>
        <p:txBody>
          <a:bodyPr wrap="square">
            <a:spAutoFit/>
          </a:bodyPr>
          <a:lstStyle/>
          <a:p>
            <a:pPr>
              <a:lnSpc>
                <a:spcPct val="150000"/>
              </a:lnSpc>
            </a:pPr>
            <a:r>
              <a:rPr lang="zh-CN" altLang="en-US" sz="1200" u="sng" dirty="0">
                <a:solidFill>
                  <a:prstClr val="black"/>
                </a:solidFill>
                <a:latin typeface="微软雅黑" panose="020B0503020204020204" pitchFamily="34" charset="-122"/>
                <a:ea typeface="微软雅黑" panose="020B0503020204020204" pitchFamily="34" charset="-122"/>
              </a:rPr>
              <a:t>公</a:t>
            </a:r>
            <a:r>
              <a:rPr lang="zh-CN" altLang="en-US" sz="1200" u="sng" dirty="0" smtClean="0">
                <a:solidFill>
                  <a:prstClr val="black"/>
                </a:solidFill>
                <a:latin typeface="微软雅黑" panose="020B0503020204020204" pitchFamily="34" charset="-122"/>
                <a:ea typeface="微软雅黑" panose="020B0503020204020204" pitchFamily="34" charset="-122"/>
              </a:rPr>
              <a:t>有云核心优势</a:t>
            </a:r>
            <a:r>
              <a:rPr lang="zh-CN" altLang="en-US" sz="1200" u="sng" dirty="0">
                <a:solidFill>
                  <a:prstClr val="black"/>
                </a:solidFill>
                <a:latin typeface="微软雅黑" panose="020B0503020204020204" pitchFamily="34" charset="-122"/>
                <a:ea typeface="微软雅黑" panose="020B0503020204020204" pitchFamily="34" charset="-122"/>
              </a:rPr>
              <a:t>：</a:t>
            </a:r>
            <a:endParaRPr lang="en-US" altLang="zh-CN" sz="1200" u="sng" dirty="0">
              <a:solidFill>
                <a:prstClr val="black"/>
              </a:solidFill>
              <a:latin typeface="微软雅黑" panose="020B0503020204020204" pitchFamily="34" charset="-122"/>
              <a:ea typeface="微软雅黑" panose="020B0503020204020204" pitchFamily="34" charset="-122"/>
            </a:endParaRPr>
          </a:p>
          <a:p>
            <a:pPr marL="214313" indent="-214313">
              <a:lnSpc>
                <a:spcPct val="150000"/>
              </a:lnSpc>
              <a:buFont typeface="Arial" panose="020B0604020202020204" pitchFamily="34" charset="0"/>
              <a:buChar char="•"/>
            </a:pPr>
            <a:r>
              <a:rPr lang="zh-CN" altLang="en-US" sz="1200" dirty="0">
                <a:solidFill>
                  <a:prstClr val="black"/>
                </a:solidFill>
                <a:latin typeface="微软雅黑" panose="020B0503020204020204" pitchFamily="34" charset="-122"/>
                <a:ea typeface="微软雅黑" panose="020B0503020204020204" pitchFamily="34" charset="-122"/>
              </a:rPr>
              <a:t>弹性扩展能力大</a:t>
            </a:r>
            <a:endParaRPr lang="en-US" altLang="zh-CN" sz="1200" dirty="0">
              <a:solidFill>
                <a:prstClr val="black"/>
              </a:solidFill>
              <a:latin typeface="微软雅黑" panose="020B0503020204020204" pitchFamily="34" charset="-122"/>
              <a:ea typeface="微软雅黑" panose="020B0503020204020204" pitchFamily="34" charset="-122"/>
            </a:endParaRPr>
          </a:p>
          <a:p>
            <a:pPr marL="214313" indent="-214313">
              <a:lnSpc>
                <a:spcPct val="150000"/>
              </a:lnSpc>
              <a:buFont typeface="Arial" panose="020B0604020202020204" pitchFamily="34" charset="0"/>
              <a:buChar char="•"/>
            </a:pPr>
            <a:r>
              <a:rPr lang="zh-CN" altLang="en-US" sz="1200" dirty="0">
                <a:solidFill>
                  <a:prstClr val="black"/>
                </a:solidFill>
                <a:latin typeface="微软雅黑" panose="020B0503020204020204" pitchFamily="34" charset="-122"/>
                <a:ea typeface="微软雅黑" panose="020B0503020204020204" pitchFamily="34" charset="-122"/>
              </a:rPr>
              <a:t>启动成本低</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6" name="矩形 35"/>
          <p:cNvSpPr/>
          <p:nvPr/>
        </p:nvSpPr>
        <p:spPr>
          <a:xfrm>
            <a:off x="4521823" y="722134"/>
            <a:ext cx="1749612" cy="923330"/>
          </a:xfrm>
          <a:prstGeom prst="rect">
            <a:avLst/>
          </a:prstGeom>
        </p:spPr>
        <p:txBody>
          <a:bodyPr wrap="square">
            <a:spAutoFit/>
          </a:bodyPr>
          <a:lstStyle/>
          <a:p>
            <a:pPr>
              <a:lnSpc>
                <a:spcPct val="150000"/>
              </a:lnSpc>
            </a:pPr>
            <a:r>
              <a:rPr lang="zh-CN" altLang="en-US" sz="1200" u="sng" dirty="0" smtClean="0">
                <a:solidFill>
                  <a:prstClr val="black"/>
                </a:solidFill>
                <a:latin typeface="微软雅黑" panose="020B0503020204020204" pitchFamily="34" charset="-122"/>
                <a:ea typeface="微软雅黑" panose="020B0503020204020204" pitchFamily="34" charset="-122"/>
              </a:rPr>
              <a:t>私有云核心优势</a:t>
            </a:r>
            <a:r>
              <a:rPr lang="zh-CN" altLang="en-US" sz="1200" u="sng" dirty="0">
                <a:solidFill>
                  <a:prstClr val="black"/>
                </a:solidFill>
                <a:latin typeface="微软雅黑" panose="020B0503020204020204" pitchFamily="34" charset="-122"/>
                <a:ea typeface="微软雅黑" panose="020B0503020204020204" pitchFamily="34" charset="-122"/>
              </a:rPr>
              <a:t>：</a:t>
            </a:r>
            <a:endParaRPr lang="en-US" altLang="zh-CN" sz="1200" u="sng" dirty="0">
              <a:solidFill>
                <a:prstClr val="black"/>
              </a:solidFill>
              <a:latin typeface="微软雅黑" panose="020B0503020204020204" pitchFamily="34" charset="-122"/>
              <a:ea typeface="微软雅黑" panose="020B0503020204020204" pitchFamily="34" charset="-122"/>
            </a:endParaRPr>
          </a:p>
          <a:p>
            <a:pPr marL="214313" indent="-214313">
              <a:lnSpc>
                <a:spcPct val="150000"/>
              </a:lnSpc>
              <a:buFont typeface="Arial" panose="020B0604020202020204" pitchFamily="34" charset="0"/>
              <a:buChar char="•"/>
            </a:pPr>
            <a:r>
              <a:rPr lang="zh-CN" altLang="en-US" sz="1200" dirty="0">
                <a:solidFill>
                  <a:prstClr val="black"/>
                </a:solidFill>
                <a:latin typeface="微软雅黑" panose="020B0503020204020204" pitchFamily="34" charset="-122"/>
                <a:ea typeface="微软雅黑" panose="020B0503020204020204" pitchFamily="34" charset="-122"/>
              </a:rPr>
              <a:t>自有可控</a:t>
            </a:r>
            <a:endParaRPr lang="en-US" altLang="zh-CN" sz="1200" dirty="0">
              <a:solidFill>
                <a:prstClr val="black"/>
              </a:solidFill>
              <a:latin typeface="微软雅黑" panose="020B0503020204020204" pitchFamily="34" charset="-122"/>
              <a:ea typeface="微软雅黑" panose="020B0503020204020204" pitchFamily="34" charset="-122"/>
            </a:endParaRPr>
          </a:p>
          <a:p>
            <a:pPr marL="214313" indent="-214313">
              <a:lnSpc>
                <a:spcPct val="150000"/>
              </a:lnSpc>
              <a:buFont typeface="Arial" panose="020B0604020202020204" pitchFamily="34" charset="0"/>
              <a:buChar char="•"/>
            </a:pPr>
            <a:r>
              <a:rPr lang="zh-CN" altLang="en-US" sz="1200" dirty="0">
                <a:solidFill>
                  <a:prstClr val="black"/>
                </a:solidFill>
                <a:latin typeface="微软雅黑" panose="020B0503020204020204" pitchFamily="34" charset="-122"/>
                <a:ea typeface="微软雅黑" panose="020B0503020204020204" pitchFamily="34" charset="-122"/>
              </a:rPr>
              <a:t>个性化定制</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7" name="圆角矩形 36"/>
          <p:cNvSpPr/>
          <p:nvPr/>
        </p:nvSpPr>
        <p:spPr bwMode="auto">
          <a:xfrm>
            <a:off x="5632822" y="1676468"/>
            <a:ext cx="3074452" cy="384380"/>
          </a:xfrm>
          <a:prstGeom prst="roundRect">
            <a:avLst>
              <a:gd name="adj" fmla="val 10381"/>
            </a:avLst>
          </a:prstGeom>
          <a:solidFill>
            <a:srgbClr val="F2F2F2"/>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base">
              <a:spcBef>
                <a:spcPct val="0"/>
              </a:spcBef>
              <a:spcAft>
                <a:spcPct val="0"/>
              </a:spcAft>
            </a:pPr>
            <a:r>
              <a:rPr lang="zh-CN" altLang="en-US" sz="1200" kern="0" dirty="0" smtClean="0">
                <a:solidFill>
                  <a:prstClr val="black"/>
                </a:solidFill>
                <a:latin typeface="微软雅黑" pitchFamily="34" charset="-122"/>
                <a:ea typeface="微软雅黑" pitchFamily="34" charset="-122"/>
              </a:rPr>
              <a:t>中间件集群化</a:t>
            </a:r>
            <a:endParaRPr lang="zh-CN" altLang="en-US" sz="1200" kern="0" dirty="0">
              <a:solidFill>
                <a:prstClr val="black"/>
              </a:solidFill>
              <a:latin typeface="微软雅黑" pitchFamily="34" charset="-122"/>
              <a:ea typeface="微软雅黑" pitchFamily="34" charset="-122"/>
            </a:endParaRPr>
          </a:p>
        </p:txBody>
      </p:sp>
      <p:sp>
        <p:nvSpPr>
          <p:cNvPr id="38" name="圆角矩形 37"/>
          <p:cNvSpPr/>
          <p:nvPr/>
        </p:nvSpPr>
        <p:spPr>
          <a:xfrm>
            <a:off x="1631151" y="1847268"/>
            <a:ext cx="958413" cy="343550"/>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中间</a:t>
            </a: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件</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9" name="圆角矩形 38"/>
          <p:cNvSpPr/>
          <p:nvPr/>
        </p:nvSpPr>
        <p:spPr>
          <a:xfrm>
            <a:off x="2925964" y="1847268"/>
            <a:ext cx="958413" cy="343550"/>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中间</a:t>
            </a: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件</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0" name="圆角矩形 39"/>
          <p:cNvSpPr/>
          <p:nvPr/>
        </p:nvSpPr>
        <p:spPr>
          <a:xfrm>
            <a:off x="303689" y="1847269"/>
            <a:ext cx="958413" cy="343550"/>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中间件</a:t>
            </a:r>
            <a:r>
              <a:rPr lang="en-US" altLang="zh-CN" sz="11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11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5206733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系统云迁移典型场景</a:t>
            </a:r>
            <a:r>
              <a:rPr lang="en-US" altLang="zh-CN" dirty="0"/>
              <a:t>——</a:t>
            </a:r>
            <a:r>
              <a:rPr lang="zh-CN" altLang="en-US" dirty="0"/>
              <a:t>简单系统架构</a:t>
            </a:r>
          </a:p>
        </p:txBody>
      </p:sp>
      <p:sp>
        <p:nvSpPr>
          <p:cNvPr id="4" name="圆角矩形 3"/>
          <p:cNvSpPr/>
          <p:nvPr/>
        </p:nvSpPr>
        <p:spPr>
          <a:xfrm>
            <a:off x="304694" y="2517496"/>
            <a:ext cx="3180970" cy="523247"/>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dirty="0" smtClean="0">
                <a:solidFill>
                  <a:prstClr val="white"/>
                </a:solidFill>
                <a:latin typeface="微软雅黑" panose="020B0503020204020204" pitchFamily="34" charset="-122"/>
                <a:ea typeface="微软雅黑" panose="020B0503020204020204" pitchFamily="34" charset="-122"/>
              </a:rPr>
              <a:t>操作系统</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5" name="圆角矩形 4"/>
          <p:cNvSpPr/>
          <p:nvPr/>
        </p:nvSpPr>
        <p:spPr>
          <a:xfrm>
            <a:off x="292783" y="3171663"/>
            <a:ext cx="3180968" cy="920554"/>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dirty="0" smtClean="0">
                <a:solidFill>
                  <a:prstClr val="white"/>
                </a:solidFill>
                <a:latin typeface="微软雅黑" panose="020B0503020204020204" pitchFamily="34" charset="-122"/>
                <a:ea typeface="微软雅黑" panose="020B0503020204020204" pitchFamily="34" charset="-122"/>
              </a:rPr>
              <a:t>物理服务器</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6" name="圆角矩形 5"/>
          <p:cNvSpPr/>
          <p:nvPr/>
        </p:nvSpPr>
        <p:spPr>
          <a:xfrm>
            <a:off x="276096" y="1396353"/>
            <a:ext cx="1487475" cy="942800"/>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数据库</a:t>
            </a:r>
          </a:p>
        </p:txBody>
      </p:sp>
      <p:sp>
        <p:nvSpPr>
          <p:cNvPr id="7" name="圆角矩形 6"/>
          <p:cNvSpPr/>
          <p:nvPr/>
        </p:nvSpPr>
        <p:spPr>
          <a:xfrm>
            <a:off x="2051720" y="1378753"/>
            <a:ext cx="1467694" cy="97799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业务系统</a:t>
            </a:r>
          </a:p>
        </p:txBody>
      </p:sp>
      <p:grpSp>
        <p:nvGrpSpPr>
          <p:cNvPr id="8" name="组合 7"/>
          <p:cNvGrpSpPr/>
          <p:nvPr/>
        </p:nvGrpSpPr>
        <p:grpSpPr>
          <a:xfrm>
            <a:off x="5828936" y="1119378"/>
            <a:ext cx="3096000" cy="1641778"/>
            <a:chOff x="4860031" y="592961"/>
            <a:chExt cx="3872609" cy="2217221"/>
          </a:xfrm>
        </p:grpSpPr>
        <p:sp>
          <p:nvSpPr>
            <p:cNvPr id="9" name="Freeform 5"/>
            <p:cNvSpPr>
              <a:spLocks/>
            </p:cNvSpPr>
            <p:nvPr/>
          </p:nvSpPr>
          <p:spPr bwMode="auto">
            <a:xfrm>
              <a:off x="4860031" y="592961"/>
              <a:ext cx="3872609" cy="2217221"/>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rgbClr val="00B0D3"/>
            </a:solidFill>
            <a:ln>
              <a:noFill/>
            </a:ln>
            <a:extLst/>
          </p:spPr>
          <p:txBody>
            <a:bodyPr vert="horz" wrap="square" lIns="67232" tIns="33616" rIns="67232" bIns="33616" numCol="1" anchor="t" anchorCtr="0" compatLnSpc="1">
              <a:prstTxWarp prst="textNoShape">
                <a:avLst/>
              </a:prstTxWarp>
            </a:bodyPr>
            <a:lstStyle/>
            <a:p>
              <a:endParaRPr lang="en-US" sz="1324" dirty="0">
                <a:solidFill>
                  <a:prstClr val="black"/>
                </a:solidFill>
              </a:endParaRPr>
            </a:p>
          </p:txBody>
        </p:sp>
        <p:sp>
          <p:nvSpPr>
            <p:cNvPr id="10" name="矩形 9"/>
            <p:cNvSpPr/>
            <p:nvPr/>
          </p:nvSpPr>
          <p:spPr bwMode="auto">
            <a:xfrm>
              <a:off x="5622729" y="1150582"/>
              <a:ext cx="1152128"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数据库</a:t>
              </a:r>
              <a:endParaRPr lang="en-US" altLang="zh-CN"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bwMode="auto">
            <a:xfrm>
              <a:off x="5622728" y="1666374"/>
              <a:ext cx="2406063"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12" name="矩形 11"/>
            <p:cNvSpPr/>
            <p:nvPr/>
          </p:nvSpPr>
          <p:spPr bwMode="auto">
            <a:xfrm>
              <a:off x="6876664" y="1169421"/>
              <a:ext cx="1152128"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业务系统</a:t>
              </a:r>
              <a:endParaRPr lang="en-US" altLang="zh-CN"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p:cNvSpPr/>
            <p:nvPr/>
          </p:nvSpPr>
          <p:spPr bwMode="auto">
            <a:xfrm>
              <a:off x="5609310" y="2177512"/>
              <a:ext cx="2406063"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4" name="组合 13"/>
          <p:cNvGrpSpPr/>
          <p:nvPr/>
        </p:nvGrpSpPr>
        <p:grpSpPr>
          <a:xfrm>
            <a:off x="5828936" y="3342785"/>
            <a:ext cx="3096000" cy="1641778"/>
            <a:chOff x="4822546" y="2906274"/>
            <a:chExt cx="3904621" cy="2184500"/>
          </a:xfrm>
        </p:grpSpPr>
        <p:sp>
          <p:nvSpPr>
            <p:cNvPr id="15" name="Freeform 5"/>
            <p:cNvSpPr>
              <a:spLocks/>
            </p:cNvSpPr>
            <p:nvPr/>
          </p:nvSpPr>
          <p:spPr bwMode="auto">
            <a:xfrm>
              <a:off x="4822546" y="2906274"/>
              <a:ext cx="3904621" cy="2184500"/>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rgbClr val="00B0D3"/>
            </a:solidFill>
            <a:ln>
              <a:noFill/>
            </a:ln>
            <a:extLst/>
          </p:spPr>
          <p:txBody>
            <a:bodyPr vert="horz" wrap="square" lIns="67232" tIns="33616" rIns="67232" bIns="33616" numCol="1" anchor="t" anchorCtr="0" compatLnSpc="1">
              <a:prstTxWarp prst="textNoShape">
                <a:avLst/>
              </a:prstTxWarp>
            </a:bodyPr>
            <a:lstStyle/>
            <a:p>
              <a:endParaRPr lang="en-US" sz="1324" dirty="0">
                <a:solidFill>
                  <a:prstClr val="black"/>
                </a:solidFill>
              </a:endParaRPr>
            </a:p>
          </p:txBody>
        </p:sp>
        <p:sp>
          <p:nvSpPr>
            <p:cNvPr id="16" name="矩形 15"/>
            <p:cNvSpPr/>
            <p:nvPr/>
          </p:nvSpPr>
          <p:spPr bwMode="auto">
            <a:xfrm>
              <a:off x="5585243" y="3463893"/>
              <a:ext cx="1152128"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数据库</a:t>
              </a:r>
              <a:endParaRPr lang="en-US" altLang="zh-CN"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矩形 16"/>
            <p:cNvSpPr/>
            <p:nvPr/>
          </p:nvSpPr>
          <p:spPr bwMode="auto">
            <a:xfrm>
              <a:off x="5585242" y="3979685"/>
              <a:ext cx="1152129"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18" name="矩形 17"/>
            <p:cNvSpPr/>
            <p:nvPr/>
          </p:nvSpPr>
          <p:spPr bwMode="auto">
            <a:xfrm>
              <a:off x="6839178" y="3482732"/>
              <a:ext cx="1152128"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业务系统</a:t>
              </a:r>
              <a:endParaRPr lang="en-US" altLang="zh-CN"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矩形 18"/>
            <p:cNvSpPr/>
            <p:nvPr/>
          </p:nvSpPr>
          <p:spPr bwMode="auto">
            <a:xfrm>
              <a:off x="5571824" y="4490823"/>
              <a:ext cx="1165547"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矩形 19"/>
            <p:cNvSpPr/>
            <p:nvPr/>
          </p:nvSpPr>
          <p:spPr bwMode="auto">
            <a:xfrm>
              <a:off x="6839177" y="3986615"/>
              <a:ext cx="1152129"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21" name="矩形 20"/>
            <p:cNvSpPr/>
            <p:nvPr/>
          </p:nvSpPr>
          <p:spPr bwMode="auto">
            <a:xfrm>
              <a:off x="6825759" y="4497753"/>
              <a:ext cx="1165547"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2" name="组合 21"/>
          <p:cNvGrpSpPr/>
          <p:nvPr/>
        </p:nvGrpSpPr>
        <p:grpSpPr>
          <a:xfrm rot="238106">
            <a:off x="3628191" y="1918330"/>
            <a:ext cx="2196001" cy="697756"/>
            <a:chOff x="3667396" y="1318109"/>
            <a:chExt cx="2156576" cy="588967"/>
          </a:xfrm>
        </p:grpSpPr>
        <p:sp>
          <p:nvSpPr>
            <p:cNvPr id="23" name="右箭头 22"/>
            <p:cNvSpPr/>
            <p:nvPr/>
          </p:nvSpPr>
          <p:spPr>
            <a:xfrm rot="20521087">
              <a:off x="3667396" y="1318109"/>
              <a:ext cx="2156576" cy="588967"/>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矩形 23"/>
            <p:cNvSpPr/>
            <p:nvPr/>
          </p:nvSpPr>
          <p:spPr>
            <a:xfrm rot="20559043">
              <a:off x="4029697" y="1499050"/>
              <a:ext cx="1390355" cy="285769"/>
            </a:xfrm>
            <a:prstGeom prst="rect">
              <a:avLst/>
            </a:prstGeom>
          </p:spPr>
          <p:txBody>
            <a:bodyPr wrap="none">
              <a:spAutoFit/>
            </a:bodyPr>
            <a:lstStyle/>
            <a:p>
              <a:r>
                <a:rPr lang="zh-CN" altLang="en-US" sz="1600" dirty="0" smtClean="0">
                  <a:solidFill>
                    <a:prstClr val="white"/>
                  </a:solidFill>
                  <a:latin typeface="微软雅黑" panose="020B0503020204020204" pitchFamily="34" charset="-122"/>
                  <a:ea typeface="微软雅黑" panose="020B0503020204020204" pitchFamily="34" charset="-122"/>
                </a:rPr>
                <a:t>资源利用率低</a:t>
              </a:r>
              <a:endParaRPr lang="zh-CN" altLang="en-US" sz="1600" dirty="0">
                <a:solidFill>
                  <a:prstClr val="white"/>
                </a:solidFill>
              </a:endParaRPr>
            </a:p>
          </p:txBody>
        </p:sp>
      </p:grpSp>
      <p:grpSp>
        <p:nvGrpSpPr>
          <p:cNvPr id="25" name="组合 24"/>
          <p:cNvGrpSpPr/>
          <p:nvPr/>
        </p:nvGrpSpPr>
        <p:grpSpPr>
          <a:xfrm>
            <a:off x="3594312" y="3597824"/>
            <a:ext cx="2186435" cy="697756"/>
            <a:chOff x="3581652" y="2674892"/>
            <a:chExt cx="2278865" cy="685611"/>
          </a:xfrm>
        </p:grpSpPr>
        <p:sp>
          <p:nvSpPr>
            <p:cNvPr id="26" name="右箭头 25"/>
            <p:cNvSpPr/>
            <p:nvPr/>
          </p:nvSpPr>
          <p:spPr>
            <a:xfrm rot="944053">
              <a:off x="3581652" y="2674892"/>
              <a:ext cx="2278865" cy="685611"/>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矩形 26"/>
            <p:cNvSpPr/>
            <p:nvPr/>
          </p:nvSpPr>
          <p:spPr>
            <a:xfrm rot="965287">
              <a:off x="3660332" y="2744516"/>
              <a:ext cx="1636016" cy="362903"/>
            </a:xfrm>
            <a:prstGeom prst="rect">
              <a:avLst/>
            </a:prstGeom>
          </p:spPr>
          <p:txBody>
            <a:bodyPr wrap="none">
              <a:spAutoFit/>
            </a:bodyPr>
            <a:lstStyle/>
            <a:p>
              <a:r>
                <a:rPr lang="zh-CN" altLang="en-US" dirty="0" smtClean="0">
                  <a:solidFill>
                    <a:prstClr val="white"/>
                  </a:solidFill>
                  <a:latin typeface="微软雅黑" panose="020B0503020204020204" pitchFamily="34" charset="-122"/>
                  <a:ea typeface="微软雅黑" panose="020B0503020204020204" pitchFamily="34" charset="-122"/>
                </a:rPr>
                <a:t>资源利用率高</a:t>
              </a:r>
              <a:endParaRPr lang="zh-CN" altLang="en-US" dirty="0">
                <a:solidFill>
                  <a:prstClr val="white"/>
                </a:solidFill>
              </a:endParaRPr>
            </a:p>
          </p:txBody>
        </p:sp>
      </p:grpSp>
      <p:sp>
        <p:nvSpPr>
          <p:cNvPr id="28" name="矩形 27"/>
          <p:cNvSpPr/>
          <p:nvPr/>
        </p:nvSpPr>
        <p:spPr>
          <a:xfrm>
            <a:off x="3806632" y="2928327"/>
            <a:ext cx="1296000"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altLang="zh-CN" sz="1400" dirty="0">
                <a:solidFill>
                  <a:prstClr val="white"/>
                </a:solidFill>
                <a:latin typeface="微软雅黑" panose="020B0503020204020204" pitchFamily="34" charset="-122"/>
                <a:ea typeface="微软雅黑" panose="020B0503020204020204" pitchFamily="34" charset="-122"/>
              </a:rPr>
              <a:t>P2V </a:t>
            </a:r>
            <a:r>
              <a:rPr lang="zh-CN" altLang="en-US" sz="1400" dirty="0">
                <a:solidFill>
                  <a:prstClr val="white"/>
                </a:solidFill>
                <a:latin typeface="微软雅黑" panose="020B0503020204020204" pitchFamily="34" charset="-122"/>
                <a:ea typeface="微软雅黑" panose="020B0503020204020204" pitchFamily="34" charset="-122"/>
              </a:rPr>
              <a:t>迁移工具</a:t>
            </a:r>
            <a:endParaRPr lang="zh-CN" altLang="en-US" sz="1400" dirty="0">
              <a:solidFill>
                <a:prstClr val="white"/>
              </a:solidFill>
            </a:endParaRPr>
          </a:p>
        </p:txBody>
      </p:sp>
      <p:sp>
        <p:nvSpPr>
          <p:cNvPr id="29" name="矩形 28"/>
          <p:cNvSpPr/>
          <p:nvPr/>
        </p:nvSpPr>
        <p:spPr>
          <a:xfrm>
            <a:off x="7027937" y="2925555"/>
            <a:ext cx="1440000"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zh-CN" altLang="en-US" sz="1400" dirty="0" smtClean="0">
                <a:solidFill>
                  <a:prstClr val="white"/>
                </a:solidFill>
                <a:latin typeface="微软雅黑" panose="020B0503020204020204" pitchFamily="34" charset="-122"/>
                <a:ea typeface="微软雅黑" panose="020B0503020204020204" pitchFamily="34" charset="-122"/>
              </a:rPr>
              <a:t>自动化部署工具</a:t>
            </a:r>
            <a:endParaRPr lang="zh-CN" altLang="en-US" sz="1400" dirty="0">
              <a:solidFill>
                <a:prstClr val="white"/>
              </a:solidFill>
            </a:endParaRPr>
          </a:p>
        </p:txBody>
      </p:sp>
      <p:sp>
        <p:nvSpPr>
          <p:cNvPr id="30" name="矩形 29"/>
          <p:cNvSpPr/>
          <p:nvPr/>
        </p:nvSpPr>
        <p:spPr>
          <a:xfrm>
            <a:off x="5040416" y="3460394"/>
            <a:ext cx="1296000"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zh-CN" altLang="en-US" sz="1400" dirty="0" smtClean="0">
                <a:solidFill>
                  <a:prstClr val="white"/>
                </a:solidFill>
                <a:latin typeface="微软雅黑" panose="020B0503020204020204" pitchFamily="34" charset="-122"/>
                <a:ea typeface="微软雅黑" panose="020B0503020204020204" pitchFamily="34" charset="-122"/>
              </a:rPr>
              <a:t>应用部署工具</a:t>
            </a:r>
            <a:endParaRPr lang="zh-CN" altLang="en-US" sz="1400" dirty="0">
              <a:solidFill>
                <a:prstClr val="white"/>
              </a:solidFill>
            </a:endParaRPr>
          </a:p>
        </p:txBody>
      </p:sp>
      <p:sp>
        <p:nvSpPr>
          <p:cNvPr id="31" name="文本框 31"/>
          <p:cNvSpPr txBox="1"/>
          <p:nvPr/>
        </p:nvSpPr>
        <p:spPr>
          <a:xfrm>
            <a:off x="4704997" y="1192849"/>
            <a:ext cx="1637870" cy="523220"/>
          </a:xfrm>
          <a:prstGeom prst="rect">
            <a:avLst/>
          </a:prstGeom>
          <a:noFill/>
        </p:spPr>
        <p:txBody>
          <a:bodyPr wrap="square" rtlCol="0">
            <a:spAutoFit/>
          </a:bodyPr>
          <a:lstStyle/>
          <a:p>
            <a:r>
              <a:rPr lang="zh-CN" altLang="en-US" sz="1400" dirty="0">
                <a:solidFill>
                  <a:srgbClr val="C00000"/>
                </a:solidFill>
                <a:latin typeface="微软雅黑" panose="020B0503020204020204" pitchFamily="34" charset="-122"/>
                <a:ea typeface="微软雅黑" panose="020B0503020204020204" pitchFamily="34" charset="-122"/>
              </a:rPr>
              <a:t>支持在线迁移，私有</a:t>
            </a:r>
            <a:r>
              <a:rPr lang="en-US" altLang="zh-CN" sz="1400" dirty="0">
                <a:solidFill>
                  <a:srgbClr val="C00000"/>
                </a:solidFill>
                <a:latin typeface="微软雅黑" panose="020B0503020204020204" pitchFamily="34" charset="-122"/>
                <a:ea typeface="微软雅黑" panose="020B0503020204020204" pitchFamily="34" charset="-122"/>
              </a:rPr>
              <a:t>IP</a:t>
            </a:r>
            <a:r>
              <a:rPr lang="zh-CN" altLang="en-US" sz="1400" dirty="0">
                <a:solidFill>
                  <a:srgbClr val="C00000"/>
                </a:solidFill>
                <a:latin typeface="微软雅黑" panose="020B0503020204020204" pitchFamily="34" charset="-122"/>
                <a:ea typeface="微软雅黑" panose="020B0503020204020204" pitchFamily="34" charset="-122"/>
              </a:rPr>
              <a:t>地址可以保留</a:t>
            </a:r>
            <a:endParaRPr lang="en-US" altLang="zh-CN" sz="1400" dirty="0">
              <a:solidFill>
                <a:srgbClr val="C00000"/>
              </a:solidFill>
              <a:latin typeface="微软雅黑" panose="020B0503020204020204" pitchFamily="34" charset="-122"/>
              <a:ea typeface="微软雅黑" panose="020B0503020204020204" pitchFamily="34" charset="-122"/>
            </a:endParaRPr>
          </a:p>
        </p:txBody>
      </p:sp>
      <p:sp>
        <p:nvSpPr>
          <p:cNvPr id="32" name="矩形 31"/>
          <p:cNvSpPr/>
          <p:nvPr/>
        </p:nvSpPr>
        <p:spPr>
          <a:xfrm rot="969710">
            <a:off x="3564062" y="4097740"/>
            <a:ext cx="1562362" cy="369332"/>
          </a:xfrm>
          <a:prstGeom prst="rect">
            <a:avLst/>
          </a:prstGeom>
        </p:spPr>
        <p:txBody>
          <a:bodyPr wrap="square">
            <a:spAutoFit/>
          </a:bodyPr>
          <a:lstStyle/>
          <a:p>
            <a:r>
              <a:rPr lang="zh-CN" altLang="en-US" dirty="0" smtClean="0">
                <a:solidFill>
                  <a:srgbClr val="C00000"/>
                </a:solidFill>
                <a:latin typeface="微软雅黑" panose="020B0503020204020204" pitchFamily="34" charset="-122"/>
                <a:ea typeface="微软雅黑" panose="020B0503020204020204" pitchFamily="34" charset="-122"/>
              </a:rPr>
              <a:t>非</a:t>
            </a:r>
            <a:r>
              <a:rPr lang="zh-CN" altLang="en-US" dirty="0">
                <a:solidFill>
                  <a:srgbClr val="C00000"/>
                </a:solidFill>
                <a:latin typeface="微软雅黑" panose="020B0503020204020204" pitchFamily="34" charset="-122"/>
                <a:ea typeface="微软雅黑" panose="020B0503020204020204" pitchFamily="34" charset="-122"/>
              </a:rPr>
              <a:t>代码级改造</a:t>
            </a:r>
            <a:endParaRPr lang="en-US" altLang="zh-CN" dirty="0">
              <a:solidFill>
                <a:srgbClr val="C00000"/>
              </a:solidFill>
              <a:latin typeface="微软雅黑" panose="020B0503020204020204" pitchFamily="34" charset="-122"/>
              <a:ea typeface="微软雅黑" panose="020B0503020204020204" pitchFamily="34" charset="-122"/>
            </a:endParaRPr>
          </a:p>
        </p:txBody>
      </p:sp>
      <p:sp>
        <p:nvSpPr>
          <p:cNvPr id="33" name="矩形 32"/>
          <p:cNvSpPr/>
          <p:nvPr/>
        </p:nvSpPr>
        <p:spPr>
          <a:xfrm>
            <a:off x="5227536" y="2921967"/>
            <a:ext cx="1613012"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zh-CN" altLang="en-US" sz="1400" dirty="0" smtClean="0">
                <a:solidFill>
                  <a:prstClr val="white"/>
                </a:solidFill>
                <a:latin typeface="微软雅黑" panose="020B0503020204020204" pitchFamily="34" charset="-122"/>
                <a:ea typeface="微软雅黑" panose="020B0503020204020204" pitchFamily="34" charset="-122"/>
              </a:rPr>
              <a:t>数据库迁移</a:t>
            </a:r>
            <a:r>
              <a:rPr lang="zh-CN" altLang="en-US" sz="1400" dirty="0">
                <a:solidFill>
                  <a:prstClr val="white"/>
                </a:solidFill>
                <a:latin typeface="微软雅黑" panose="020B0503020204020204" pitchFamily="34" charset="-122"/>
                <a:ea typeface="微软雅黑" panose="020B0503020204020204" pitchFamily="34" charset="-122"/>
              </a:rPr>
              <a:t>工具</a:t>
            </a:r>
            <a:endParaRPr lang="zh-CN" altLang="en-US" sz="1400" dirty="0">
              <a:solidFill>
                <a:prstClr val="white"/>
              </a:solidFill>
            </a:endParaRPr>
          </a:p>
        </p:txBody>
      </p:sp>
      <p:sp>
        <p:nvSpPr>
          <p:cNvPr id="34" name="文本框 33"/>
          <p:cNvSpPr txBox="1"/>
          <p:nvPr/>
        </p:nvSpPr>
        <p:spPr>
          <a:xfrm>
            <a:off x="179512" y="5039584"/>
            <a:ext cx="8446322" cy="584775"/>
          </a:xfrm>
          <a:prstGeom prst="rect">
            <a:avLst/>
          </a:prstGeom>
          <a:noFill/>
        </p:spPr>
        <p:txBody>
          <a:bodyPr wrap="square" rtlCol="0">
            <a:spAutoFit/>
          </a:bodyPr>
          <a:lstStyle/>
          <a:p>
            <a:pPr marL="285750" indent="-285750">
              <a:buFont typeface="Wingdings" panose="05000000000000000000" pitchFamily="2" charset="2"/>
              <a:buChar char="u"/>
            </a:pPr>
            <a:r>
              <a:rPr lang="zh-CN" altLang="en-US" sz="1600" dirty="0" smtClean="0">
                <a:solidFill>
                  <a:prstClr val="black"/>
                </a:solidFill>
                <a:latin typeface="微软雅黑" panose="020B0503020204020204" pitchFamily="34" charset="-122"/>
                <a:ea typeface="微软雅黑" panose="020B0503020204020204" pitchFamily="34" charset="-122"/>
              </a:rPr>
              <a:t>资源利用率低的，可通过</a:t>
            </a:r>
            <a:r>
              <a:rPr lang="en-US" altLang="zh-CN" sz="1600" dirty="0" smtClean="0">
                <a:solidFill>
                  <a:prstClr val="black"/>
                </a:solidFill>
                <a:latin typeface="微软雅黑" panose="020B0503020204020204" pitchFamily="34" charset="-122"/>
                <a:ea typeface="微软雅黑" panose="020B0503020204020204" pitchFamily="34" charset="-122"/>
              </a:rPr>
              <a:t>P2V</a:t>
            </a:r>
            <a:r>
              <a:rPr lang="zh-CN" altLang="en-US" sz="1600" dirty="0" smtClean="0">
                <a:solidFill>
                  <a:prstClr val="black"/>
                </a:solidFill>
                <a:latin typeface="微软雅黑" panose="020B0503020204020204" pitchFamily="34" charset="-122"/>
                <a:ea typeface="微软雅黑" panose="020B0503020204020204" pitchFamily="34" charset="-122"/>
              </a:rPr>
              <a:t>直接迁移至云平台</a:t>
            </a:r>
            <a:endParaRPr lang="en-US" altLang="zh-CN" sz="1600" dirty="0" smtClean="0">
              <a:solidFill>
                <a:prstClr val="black"/>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smtClean="0">
                <a:solidFill>
                  <a:prstClr val="black"/>
                </a:solidFill>
                <a:latin typeface="微软雅黑" panose="020B0503020204020204" pitchFamily="34" charset="-122"/>
                <a:ea typeface="微软雅黑" panose="020B0503020204020204" pitchFamily="34" charset="-122"/>
              </a:rPr>
              <a:t>资源利用率高的，对性能有更高要求的可进行非代码级改造，迁移至云平台</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3614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系统云迁移典型场景</a:t>
            </a:r>
            <a:r>
              <a:rPr lang="en-US" altLang="zh-CN" dirty="0"/>
              <a:t>——</a:t>
            </a:r>
            <a:r>
              <a:rPr lang="zh-CN" altLang="en-US" dirty="0"/>
              <a:t>业务、数据库系统分离架构</a:t>
            </a:r>
          </a:p>
        </p:txBody>
      </p:sp>
      <p:sp>
        <p:nvSpPr>
          <p:cNvPr id="4" name="右箭头 3"/>
          <p:cNvSpPr/>
          <p:nvPr/>
        </p:nvSpPr>
        <p:spPr>
          <a:xfrm rot="21172">
            <a:off x="3437280" y="2542216"/>
            <a:ext cx="1709135" cy="697756"/>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180162" y="3023524"/>
            <a:ext cx="1403839" cy="574686"/>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pitchFamily="34" charset="-122"/>
                <a:ea typeface="微软雅黑" panose="020B0503020204020204" pitchFamily="34" charset="-122"/>
              </a:rPr>
              <a:t>操作系统</a:t>
            </a:r>
          </a:p>
        </p:txBody>
      </p:sp>
      <p:sp>
        <p:nvSpPr>
          <p:cNvPr id="6" name="圆角矩形 5"/>
          <p:cNvSpPr/>
          <p:nvPr/>
        </p:nvSpPr>
        <p:spPr>
          <a:xfrm>
            <a:off x="180162" y="3705053"/>
            <a:ext cx="1403839" cy="54994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pitchFamily="34" charset="-122"/>
                <a:ea typeface="微软雅黑" panose="020B0503020204020204" pitchFamily="34" charset="-122"/>
              </a:rPr>
              <a:t>物理</a:t>
            </a:r>
            <a:r>
              <a:rPr lang="zh-CN" altLang="en-US" sz="1600" dirty="0" smtClean="0">
                <a:solidFill>
                  <a:prstClr val="white"/>
                </a:solidFill>
                <a:latin typeface="微软雅黑" panose="020B0503020204020204" pitchFamily="34" charset="-122"/>
                <a:ea typeface="微软雅黑" panose="020B0503020204020204" pitchFamily="34" charset="-122"/>
              </a:rPr>
              <a:t>服务器</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80162" y="1898897"/>
            <a:ext cx="1403839" cy="104252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数据库服务器</a:t>
            </a:r>
            <a:endPar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圆角矩形 7"/>
          <p:cNvSpPr/>
          <p:nvPr/>
        </p:nvSpPr>
        <p:spPr>
          <a:xfrm>
            <a:off x="1735023" y="3023524"/>
            <a:ext cx="1403839" cy="574686"/>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pitchFamily="34" charset="-122"/>
                <a:ea typeface="微软雅黑" panose="020B0503020204020204" pitchFamily="34" charset="-122"/>
              </a:rPr>
              <a:t>操作系统</a:t>
            </a:r>
          </a:p>
        </p:txBody>
      </p:sp>
      <p:sp>
        <p:nvSpPr>
          <p:cNvPr id="9" name="圆角矩形 8"/>
          <p:cNvSpPr/>
          <p:nvPr/>
        </p:nvSpPr>
        <p:spPr>
          <a:xfrm>
            <a:off x="1735023" y="3705053"/>
            <a:ext cx="1403839" cy="54994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pitchFamily="34" charset="-122"/>
                <a:ea typeface="微软雅黑" panose="020B0503020204020204" pitchFamily="34" charset="-122"/>
              </a:rPr>
              <a:t>物理</a:t>
            </a:r>
            <a:r>
              <a:rPr lang="zh-CN" altLang="en-US" sz="1600" dirty="0" smtClean="0">
                <a:solidFill>
                  <a:prstClr val="white"/>
                </a:solidFill>
                <a:latin typeface="微软雅黑" panose="020B0503020204020204" pitchFamily="34" charset="-122"/>
                <a:ea typeface="微软雅黑" panose="020B0503020204020204" pitchFamily="34" charset="-122"/>
              </a:rPr>
              <a:t>服务器</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1735023" y="1898897"/>
            <a:ext cx="1403839" cy="104252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a:t>
            </a:r>
            <a:r>
              <a:rPr lang="zh-CN" altLang="en-US" sz="14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系统服务器</a:t>
            </a:r>
            <a:endParaRPr lang="zh-CN" altLang="en-US" sz="14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Freeform 5"/>
          <p:cNvSpPr>
            <a:spLocks/>
          </p:cNvSpPr>
          <p:nvPr/>
        </p:nvSpPr>
        <p:spPr bwMode="auto">
          <a:xfrm>
            <a:off x="5182970" y="1688308"/>
            <a:ext cx="3737575" cy="2289650"/>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rgbClr val="00B0D3"/>
          </a:solidFill>
          <a:ln>
            <a:noFill/>
          </a:ln>
          <a:extLst/>
        </p:spPr>
        <p:txBody>
          <a:bodyPr vert="horz" wrap="square" lIns="67232" tIns="33616" rIns="67232" bIns="33616" numCol="1" anchor="t" anchorCtr="0" compatLnSpc="1">
            <a:prstTxWarp prst="textNoShape">
              <a:avLst/>
            </a:prstTxWarp>
          </a:bodyPr>
          <a:lstStyle/>
          <a:p>
            <a:endParaRPr lang="en-US" sz="1324" dirty="0">
              <a:solidFill>
                <a:prstClr val="black"/>
              </a:solidFill>
            </a:endParaRPr>
          </a:p>
        </p:txBody>
      </p:sp>
      <p:grpSp>
        <p:nvGrpSpPr>
          <p:cNvPr id="12" name="组合 11"/>
          <p:cNvGrpSpPr/>
          <p:nvPr/>
        </p:nvGrpSpPr>
        <p:grpSpPr>
          <a:xfrm>
            <a:off x="5770540" y="2476401"/>
            <a:ext cx="2667847" cy="1370157"/>
            <a:chOff x="6069452" y="2699472"/>
            <a:chExt cx="2966733" cy="1443558"/>
          </a:xfrm>
        </p:grpSpPr>
        <p:sp>
          <p:nvSpPr>
            <p:cNvPr id="13" name="矩形 12"/>
            <p:cNvSpPr/>
            <p:nvPr/>
          </p:nvSpPr>
          <p:spPr bwMode="auto">
            <a:xfrm>
              <a:off x="6082872" y="2699472"/>
              <a:ext cx="1369136"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数据库服务器</a:t>
              </a:r>
              <a:endParaRPr lang="en-US" altLang="zh-CN"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矩形 13"/>
            <p:cNvSpPr/>
            <p:nvPr/>
          </p:nvSpPr>
          <p:spPr bwMode="auto">
            <a:xfrm>
              <a:off x="6082872" y="3215264"/>
              <a:ext cx="1353439"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15" name="矩形 14"/>
            <p:cNvSpPr/>
            <p:nvPr/>
          </p:nvSpPr>
          <p:spPr bwMode="auto">
            <a:xfrm>
              <a:off x="6069452" y="3726402"/>
              <a:ext cx="1366858"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矩形 15"/>
            <p:cNvSpPr/>
            <p:nvPr/>
          </p:nvSpPr>
          <p:spPr bwMode="auto">
            <a:xfrm>
              <a:off x="7667049" y="2699472"/>
              <a:ext cx="1369136"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业务系统服务器</a:t>
              </a:r>
              <a:endParaRPr lang="en-US" altLang="zh-CN"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矩形 16"/>
            <p:cNvSpPr/>
            <p:nvPr/>
          </p:nvSpPr>
          <p:spPr bwMode="auto">
            <a:xfrm>
              <a:off x="7667049" y="3215264"/>
              <a:ext cx="640608"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18" name="矩形 17"/>
            <p:cNvSpPr/>
            <p:nvPr/>
          </p:nvSpPr>
          <p:spPr bwMode="auto">
            <a:xfrm>
              <a:off x="7653630" y="3726402"/>
              <a:ext cx="654027"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矩形 18"/>
            <p:cNvSpPr/>
            <p:nvPr/>
          </p:nvSpPr>
          <p:spPr bwMode="auto">
            <a:xfrm>
              <a:off x="8393083" y="3215264"/>
              <a:ext cx="643102"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20" name="矩形 19"/>
            <p:cNvSpPr/>
            <p:nvPr/>
          </p:nvSpPr>
          <p:spPr bwMode="auto">
            <a:xfrm>
              <a:off x="8379664" y="3726402"/>
              <a:ext cx="656521"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1" name="文本框 57"/>
          <p:cNvSpPr txBox="1"/>
          <p:nvPr/>
        </p:nvSpPr>
        <p:spPr>
          <a:xfrm>
            <a:off x="3417493" y="2015580"/>
            <a:ext cx="1976532" cy="461665"/>
          </a:xfrm>
          <a:prstGeom prst="rect">
            <a:avLst/>
          </a:prstGeom>
          <a:noFill/>
        </p:spPr>
        <p:txBody>
          <a:bodyPr wrap="square" rtlCol="0">
            <a:spAutoFit/>
          </a:bodyPr>
          <a:lstStyle/>
          <a:p>
            <a:r>
              <a:rPr lang="zh-CN" altLang="en-US" sz="1200" dirty="0" smtClean="0">
                <a:solidFill>
                  <a:srgbClr val="C00000"/>
                </a:solidFill>
                <a:latin typeface="微软雅黑" panose="020B0503020204020204" pitchFamily="34" charset="-122"/>
                <a:ea typeface="微软雅黑" panose="020B0503020204020204" pitchFamily="34" charset="-122"/>
              </a:rPr>
              <a:t>支持在线迁移，私有</a:t>
            </a:r>
            <a:r>
              <a:rPr lang="en-US" altLang="zh-CN" sz="1200" dirty="0">
                <a:solidFill>
                  <a:srgbClr val="C00000"/>
                </a:solidFill>
                <a:latin typeface="微软雅黑" panose="020B0503020204020204" pitchFamily="34" charset="-122"/>
                <a:ea typeface="微软雅黑" panose="020B0503020204020204" pitchFamily="34" charset="-122"/>
              </a:rPr>
              <a:t>IP</a:t>
            </a:r>
            <a:r>
              <a:rPr lang="zh-CN" altLang="en-US" sz="1200" dirty="0">
                <a:solidFill>
                  <a:srgbClr val="C00000"/>
                </a:solidFill>
                <a:latin typeface="微软雅黑" panose="020B0503020204020204" pitchFamily="34" charset="-122"/>
                <a:ea typeface="微软雅黑" panose="020B0503020204020204" pitchFamily="34" charset="-122"/>
              </a:rPr>
              <a:t>地址可以保留</a:t>
            </a:r>
            <a:endParaRPr lang="en-US" altLang="zh-CN" sz="1200" dirty="0">
              <a:solidFill>
                <a:srgbClr val="C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5518234" y="834960"/>
            <a:ext cx="3520749" cy="584775"/>
          </a:xfrm>
          <a:prstGeom prst="rect">
            <a:avLst/>
          </a:prstGeom>
        </p:spPr>
        <p:txBody>
          <a:bodyPr wrap="square">
            <a:spAutoFit/>
          </a:bodyPr>
          <a:lstStyle/>
          <a:p>
            <a:r>
              <a:rPr lang="zh-CN" altLang="en-US" sz="1600" dirty="0">
                <a:solidFill>
                  <a:srgbClr val="C00000"/>
                </a:solidFill>
                <a:latin typeface="微软雅黑" panose="020B0503020204020204" pitchFamily="34" charset="-122"/>
                <a:ea typeface="微软雅黑" panose="020B0503020204020204" pitchFamily="34" charset="-122"/>
              </a:rPr>
              <a:t>根据数据库和业务系统服务器的负载压力</a:t>
            </a:r>
            <a:r>
              <a:rPr lang="zh-CN" altLang="en-US" sz="1600" dirty="0" smtClean="0">
                <a:solidFill>
                  <a:srgbClr val="C00000"/>
                </a:solidFill>
                <a:latin typeface="微软雅黑" panose="020B0503020204020204" pitchFamily="34" charset="-122"/>
                <a:ea typeface="微软雅黑" panose="020B0503020204020204" pitchFamily="34" charset="-122"/>
              </a:rPr>
              <a:t>来弹性伸缩虚拟机</a:t>
            </a:r>
            <a:r>
              <a:rPr lang="zh-CN" altLang="en-US" sz="1600" dirty="0">
                <a:solidFill>
                  <a:srgbClr val="C00000"/>
                </a:solidFill>
                <a:latin typeface="微软雅黑" panose="020B0503020204020204" pitchFamily="34" charset="-122"/>
                <a:ea typeface="微软雅黑" panose="020B0503020204020204" pitchFamily="34" charset="-122"/>
              </a:rPr>
              <a:t>承载数量。</a:t>
            </a:r>
          </a:p>
        </p:txBody>
      </p:sp>
      <p:sp>
        <p:nvSpPr>
          <p:cNvPr id="23" name="矩形 22"/>
          <p:cNvSpPr/>
          <p:nvPr/>
        </p:nvSpPr>
        <p:spPr>
          <a:xfrm>
            <a:off x="3273308" y="4124193"/>
            <a:ext cx="1440087"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altLang="zh-CN" sz="1400" dirty="0">
                <a:solidFill>
                  <a:prstClr val="white"/>
                </a:solidFill>
                <a:latin typeface="微软雅黑" panose="020B0503020204020204" pitchFamily="34" charset="-122"/>
                <a:ea typeface="微软雅黑" panose="020B0503020204020204" pitchFamily="34" charset="-122"/>
              </a:rPr>
              <a:t>P2V </a:t>
            </a:r>
            <a:r>
              <a:rPr lang="zh-CN" altLang="en-US" sz="1400" dirty="0">
                <a:solidFill>
                  <a:prstClr val="white"/>
                </a:solidFill>
                <a:latin typeface="微软雅黑" panose="020B0503020204020204" pitchFamily="34" charset="-122"/>
                <a:ea typeface="微软雅黑" panose="020B0503020204020204" pitchFamily="34" charset="-122"/>
              </a:rPr>
              <a:t>迁移工具</a:t>
            </a:r>
            <a:endParaRPr lang="zh-CN" altLang="en-US" sz="1400" dirty="0">
              <a:solidFill>
                <a:prstClr val="white"/>
              </a:solidFill>
            </a:endParaRPr>
          </a:p>
        </p:txBody>
      </p:sp>
      <p:sp>
        <p:nvSpPr>
          <p:cNvPr id="24" name="矩形 23"/>
          <p:cNvSpPr/>
          <p:nvPr/>
        </p:nvSpPr>
        <p:spPr>
          <a:xfrm>
            <a:off x="3273307" y="4628335"/>
            <a:ext cx="1440088"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zh-CN" altLang="en-US" sz="1400" dirty="0" smtClean="0">
                <a:solidFill>
                  <a:prstClr val="white"/>
                </a:solidFill>
                <a:latin typeface="微软雅黑" panose="020B0503020204020204" pitchFamily="34" charset="-122"/>
                <a:ea typeface="微软雅黑" panose="020B0503020204020204" pitchFamily="34" charset="-122"/>
              </a:rPr>
              <a:t>自动化部署工具</a:t>
            </a:r>
            <a:endParaRPr lang="zh-CN" altLang="en-US" sz="1400" dirty="0">
              <a:solidFill>
                <a:prstClr val="white"/>
              </a:solidFill>
            </a:endParaRPr>
          </a:p>
        </p:txBody>
      </p:sp>
      <p:sp>
        <p:nvSpPr>
          <p:cNvPr id="25" name="矩形 24"/>
          <p:cNvSpPr/>
          <p:nvPr/>
        </p:nvSpPr>
        <p:spPr>
          <a:xfrm>
            <a:off x="4825479" y="4628335"/>
            <a:ext cx="1474225"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zh-CN" altLang="en-US" sz="1400" dirty="0" smtClean="0">
                <a:solidFill>
                  <a:prstClr val="white"/>
                </a:solidFill>
                <a:latin typeface="微软雅黑" panose="020B0503020204020204" pitchFamily="34" charset="-122"/>
                <a:ea typeface="微软雅黑" panose="020B0503020204020204" pitchFamily="34" charset="-122"/>
              </a:rPr>
              <a:t>应用部署工具</a:t>
            </a:r>
            <a:endParaRPr lang="zh-CN" altLang="en-US" sz="1400" dirty="0">
              <a:solidFill>
                <a:prstClr val="white"/>
              </a:solidFill>
            </a:endParaRPr>
          </a:p>
        </p:txBody>
      </p:sp>
      <p:sp>
        <p:nvSpPr>
          <p:cNvPr id="26" name="矩形 25"/>
          <p:cNvSpPr/>
          <p:nvPr/>
        </p:nvSpPr>
        <p:spPr>
          <a:xfrm>
            <a:off x="4825478" y="4109357"/>
            <a:ext cx="1466864"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zh-CN" altLang="en-US" sz="1400" dirty="0" smtClean="0">
                <a:solidFill>
                  <a:prstClr val="white"/>
                </a:solidFill>
                <a:latin typeface="微软雅黑" panose="020B0503020204020204" pitchFamily="34" charset="-122"/>
                <a:ea typeface="微软雅黑" panose="020B0503020204020204" pitchFamily="34" charset="-122"/>
              </a:rPr>
              <a:t>数据库迁移</a:t>
            </a:r>
            <a:r>
              <a:rPr lang="zh-CN" altLang="en-US" sz="1400" dirty="0">
                <a:solidFill>
                  <a:prstClr val="white"/>
                </a:solidFill>
                <a:latin typeface="微软雅黑" panose="020B0503020204020204" pitchFamily="34" charset="-122"/>
                <a:ea typeface="微软雅黑" panose="020B0503020204020204" pitchFamily="34" charset="-122"/>
              </a:rPr>
              <a:t>工具</a:t>
            </a:r>
            <a:endParaRPr lang="zh-CN" altLang="en-US" sz="1400" dirty="0">
              <a:solidFill>
                <a:prstClr val="white"/>
              </a:solidFill>
            </a:endParaRPr>
          </a:p>
        </p:txBody>
      </p:sp>
      <p:sp>
        <p:nvSpPr>
          <p:cNvPr id="27" name="圆角矩形 26"/>
          <p:cNvSpPr/>
          <p:nvPr/>
        </p:nvSpPr>
        <p:spPr>
          <a:xfrm>
            <a:off x="7193510" y="2111133"/>
            <a:ext cx="1244877" cy="275563"/>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solidFill>
                  <a:prstClr val="white"/>
                </a:solidFill>
                <a:latin typeface="微软雅黑" panose="020B0503020204020204" pitchFamily="34" charset="-122"/>
                <a:ea typeface="微软雅黑" panose="020B0503020204020204" pitchFamily="34" charset="-122"/>
              </a:rPr>
              <a:t>负载均衡</a:t>
            </a:r>
          </a:p>
        </p:txBody>
      </p:sp>
      <p:sp>
        <p:nvSpPr>
          <p:cNvPr id="28" name="圆角矩形 27"/>
          <p:cNvSpPr/>
          <p:nvPr/>
        </p:nvSpPr>
        <p:spPr>
          <a:xfrm>
            <a:off x="1701705" y="1208055"/>
            <a:ext cx="1244877" cy="51201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prstClr val="white"/>
                </a:solidFill>
                <a:latin typeface="微软雅黑" panose="020B0503020204020204" pitchFamily="34" charset="-122"/>
                <a:ea typeface="微软雅黑" panose="020B0503020204020204" pitchFamily="34" charset="-122"/>
              </a:rPr>
              <a:t>负载均衡</a:t>
            </a:r>
          </a:p>
        </p:txBody>
      </p:sp>
      <p:sp>
        <p:nvSpPr>
          <p:cNvPr id="29" name="文本框 33"/>
          <p:cNvSpPr txBox="1"/>
          <p:nvPr/>
        </p:nvSpPr>
        <p:spPr>
          <a:xfrm>
            <a:off x="323528" y="5259427"/>
            <a:ext cx="8446322" cy="338554"/>
          </a:xfrm>
          <a:prstGeom prst="rect">
            <a:avLst/>
          </a:prstGeom>
          <a:noFill/>
        </p:spPr>
        <p:txBody>
          <a:bodyPr wrap="square" rtlCol="0">
            <a:spAutoFit/>
          </a:bodyPr>
          <a:lstStyle/>
          <a:p>
            <a:r>
              <a:rPr lang="zh-CN" altLang="en-US" sz="1600" dirty="0" smtClean="0">
                <a:solidFill>
                  <a:srgbClr val="C00000"/>
                </a:solidFill>
                <a:latin typeface="微软雅黑" panose="020B0503020204020204" pitchFamily="34" charset="-122"/>
                <a:ea typeface="微软雅黑" panose="020B0503020204020204" pitchFamily="34" charset="-122"/>
              </a:rPr>
              <a:t>业务系统和数据库服务器需要</a:t>
            </a:r>
            <a:r>
              <a:rPr lang="zh-CN" altLang="en-US" sz="1600" dirty="0">
                <a:solidFill>
                  <a:srgbClr val="C00000"/>
                </a:solidFill>
                <a:latin typeface="微软雅黑" panose="020B0503020204020204" pitchFamily="34" charset="-122"/>
                <a:ea typeface="微软雅黑" panose="020B0503020204020204" pitchFamily="34" charset="-122"/>
              </a:rPr>
              <a:t>共同迁移至云平台，保持关联</a:t>
            </a:r>
            <a:r>
              <a:rPr lang="zh-CN" altLang="en-US" sz="1600" dirty="0" smtClean="0">
                <a:solidFill>
                  <a:srgbClr val="C00000"/>
                </a:solidFill>
                <a:latin typeface="微软雅黑" panose="020B0503020204020204" pitchFamily="34" charset="-122"/>
                <a:ea typeface="微软雅黑" panose="020B0503020204020204" pitchFamily="34" charset="-122"/>
              </a:rPr>
              <a:t>关系不变。</a:t>
            </a:r>
            <a:endParaRPr lang="en-US" altLang="zh-CN" sz="16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9719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系统云迁移典型场景</a:t>
            </a:r>
            <a:r>
              <a:rPr lang="en-US" altLang="zh-CN" dirty="0"/>
              <a:t>——</a:t>
            </a:r>
            <a:r>
              <a:rPr lang="zh-CN" altLang="en-US" dirty="0"/>
              <a:t>高性能软硬件设备</a:t>
            </a:r>
          </a:p>
        </p:txBody>
      </p:sp>
      <p:sp>
        <p:nvSpPr>
          <p:cNvPr id="4" name="椭圆 3"/>
          <p:cNvSpPr/>
          <p:nvPr/>
        </p:nvSpPr>
        <p:spPr>
          <a:xfrm>
            <a:off x="2369894" y="1418841"/>
            <a:ext cx="1800200" cy="36172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文本框 6"/>
          <p:cNvSpPr txBox="1"/>
          <p:nvPr/>
        </p:nvSpPr>
        <p:spPr>
          <a:xfrm>
            <a:off x="50372" y="620297"/>
            <a:ext cx="8956953"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1600" dirty="0" smtClean="0">
                <a:solidFill>
                  <a:prstClr val="black"/>
                </a:solidFill>
                <a:latin typeface="微软雅黑" panose="020B0503020204020204" pitchFamily="34" charset="-122"/>
                <a:ea typeface="微软雅黑" panose="020B0503020204020204" pitchFamily="34" charset="-122"/>
              </a:rPr>
              <a:t>业务系统对计算性能，存储性能和空间要求都比较高，企业内部已经部署了高性能高端设备的，建议尽可能保持现状，通过云管平台统一资源管理。</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6" name="圆角矩形 5"/>
          <p:cNvSpPr/>
          <p:nvPr/>
        </p:nvSpPr>
        <p:spPr>
          <a:xfrm>
            <a:off x="2574958" y="3024931"/>
            <a:ext cx="1403839" cy="574686"/>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专用</a:t>
            </a:r>
            <a:endParaRPr lang="en-US" altLang="zh-CN" sz="1400" dirty="0" smtClean="0">
              <a:solidFill>
                <a:prstClr val="white"/>
              </a:solidFill>
              <a:latin typeface="微软雅黑" panose="020B0503020204020204" pitchFamily="34" charset="-122"/>
              <a:ea typeface="微软雅黑" panose="020B0503020204020204" pitchFamily="34" charset="-122"/>
            </a:endParaRPr>
          </a:p>
          <a:p>
            <a:pPr algn="ctr"/>
            <a:r>
              <a:rPr lang="zh-CN" altLang="en-US" sz="1400" dirty="0" smtClean="0">
                <a:solidFill>
                  <a:prstClr val="white"/>
                </a:solidFill>
                <a:latin typeface="微软雅黑" panose="020B0503020204020204" pitchFamily="34" charset="-122"/>
                <a:ea typeface="微软雅黑" panose="020B0503020204020204" pitchFamily="34" charset="-122"/>
              </a:rPr>
              <a:t>操作系统</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574958" y="3706460"/>
            <a:ext cx="1403839" cy="54994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b="1" dirty="0" smtClean="0">
                <a:solidFill>
                  <a:prstClr val="white"/>
                </a:solidFill>
                <a:latin typeface="微软雅黑" panose="020B0503020204020204" pitchFamily="34" charset="-122"/>
                <a:ea typeface="微软雅黑" panose="020B0503020204020204" pitchFamily="34" charset="-122"/>
              </a:rPr>
              <a:t>高端设备</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8" name="圆角矩形 7"/>
          <p:cNvSpPr/>
          <p:nvPr/>
        </p:nvSpPr>
        <p:spPr>
          <a:xfrm>
            <a:off x="2574958" y="2106730"/>
            <a:ext cx="1403839" cy="836103"/>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a:t>
            </a:r>
            <a:r>
              <a:rPr lang="zh-CN" altLang="en-US" sz="1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系统群集</a:t>
            </a:r>
            <a:endParaRPr lang="zh-CN" altLang="en-US" sz="1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圆角矩形 8"/>
          <p:cNvSpPr/>
          <p:nvPr/>
        </p:nvSpPr>
        <p:spPr>
          <a:xfrm>
            <a:off x="495090" y="3024931"/>
            <a:ext cx="1403839" cy="574686"/>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专用</a:t>
            </a:r>
            <a:endParaRPr lang="en-US" altLang="zh-CN" sz="1400" dirty="0" smtClean="0">
              <a:solidFill>
                <a:prstClr val="white"/>
              </a:solidFill>
              <a:latin typeface="微软雅黑" panose="020B0503020204020204" pitchFamily="34" charset="-122"/>
              <a:ea typeface="微软雅黑" panose="020B0503020204020204" pitchFamily="34" charset="-122"/>
            </a:endParaRPr>
          </a:p>
          <a:p>
            <a:pPr algn="ctr"/>
            <a:r>
              <a:rPr lang="zh-CN" altLang="en-US" sz="1400" dirty="0" smtClean="0">
                <a:solidFill>
                  <a:prstClr val="white"/>
                </a:solidFill>
                <a:latin typeface="微软雅黑" panose="020B0503020204020204" pitchFamily="34" charset="-122"/>
                <a:ea typeface="微软雅黑" panose="020B0503020204020204" pitchFamily="34" charset="-122"/>
              </a:rPr>
              <a:t>操作系统</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95090" y="3706460"/>
            <a:ext cx="1403839" cy="54994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b="1" dirty="0">
                <a:solidFill>
                  <a:prstClr val="white"/>
                </a:solidFill>
                <a:latin typeface="微软雅黑" panose="020B0503020204020204" pitchFamily="34" charset="-122"/>
                <a:ea typeface="微软雅黑" panose="020B0503020204020204" pitchFamily="34" charset="-122"/>
              </a:rPr>
              <a:t>高端设备</a:t>
            </a:r>
          </a:p>
        </p:txBody>
      </p:sp>
      <p:sp>
        <p:nvSpPr>
          <p:cNvPr id="11" name="圆角矩形 10"/>
          <p:cNvSpPr/>
          <p:nvPr/>
        </p:nvSpPr>
        <p:spPr>
          <a:xfrm>
            <a:off x="495090" y="1900304"/>
            <a:ext cx="1403839" cy="1042529"/>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数据库</a:t>
            </a:r>
            <a:r>
              <a:rPr lang="zh-CN" altLang="en-US" sz="1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群集</a:t>
            </a:r>
          </a:p>
        </p:txBody>
      </p:sp>
      <p:sp>
        <p:nvSpPr>
          <p:cNvPr id="12" name="圆角矩形 11"/>
          <p:cNvSpPr/>
          <p:nvPr/>
        </p:nvSpPr>
        <p:spPr>
          <a:xfrm>
            <a:off x="495089" y="4426009"/>
            <a:ext cx="1403839" cy="54994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l">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b="1" dirty="0" smtClean="0">
                <a:solidFill>
                  <a:prstClr val="white"/>
                </a:solidFill>
                <a:latin typeface="微软雅黑" panose="020B0503020204020204" pitchFamily="34" charset="-122"/>
                <a:ea typeface="微软雅黑" panose="020B0503020204020204" pitchFamily="34" charset="-122"/>
              </a:rPr>
              <a:t>高端共享存储</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3" name="文本框 36"/>
          <p:cNvSpPr txBox="1"/>
          <p:nvPr/>
        </p:nvSpPr>
        <p:spPr>
          <a:xfrm>
            <a:off x="179512" y="5070933"/>
            <a:ext cx="4391765" cy="584775"/>
          </a:xfrm>
          <a:prstGeom prst="rect">
            <a:avLst/>
          </a:prstGeom>
          <a:noFill/>
        </p:spPr>
        <p:txBody>
          <a:bodyPr wrap="square" rtlCol="0">
            <a:spAutoFit/>
          </a:bodyPr>
          <a:lstStyle/>
          <a:p>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业务</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系统使用</a:t>
            </a:r>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了</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高端</a:t>
            </a:r>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存储设备</a:t>
            </a:r>
            <a:r>
              <a:rPr lang="zh-CN" altLang="en-US" sz="1600" dirty="0">
                <a:solidFill>
                  <a:prstClr val="black"/>
                </a:solidFill>
                <a:latin typeface="微软雅黑" panose="020B0503020204020204" pitchFamily="34" charset="-122"/>
                <a:ea typeface="微软雅黑" panose="020B0503020204020204" pitchFamily="34" charset="-122"/>
              </a:rPr>
              <a:t>，同时</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对存储性能、高并发有要求的，建议保留此存储设备</a:t>
            </a:r>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右箭头 13"/>
          <p:cNvSpPr/>
          <p:nvPr/>
        </p:nvSpPr>
        <p:spPr>
          <a:xfrm>
            <a:off x="4388723" y="2897736"/>
            <a:ext cx="1121288" cy="574686"/>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Freeform 5"/>
          <p:cNvSpPr>
            <a:spLocks/>
          </p:cNvSpPr>
          <p:nvPr/>
        </p:nvSpPr>
        <p:spPr bwMode="auto">
          <a:xfrm>
            <a:off x="5569856" y="1884394"/>
            <a:ext cx="3497313" cy="2158945"/>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rgbClr val="00B0D3"/>
          </a:solidFill>
          <a:ln>
            <a:noFill/>
          </a:ln>
          <a:extLst/>
        </p:spPr>
        <p:txBody>
          <a:bodyPr vert="horz" wrap="square" lIns="67232" tIns="33616" rIns="67232" bIns="33616" numCol="1" anchor="t" anchorCtr="0" compatLnSpc="1">
            <a:prstTxWarp prst="textNoShape">
              <a:avLst/>
            </a:prstTxWarp>
          </a:bodyPr>
          <a:lstStyle/>
          <a:p>
            <a:endParaRPr lang="en-US" sz="1324" dirty="0">
              <a:solidFill>
                <a:prstClr val="black"/>
              </a:solidFill>
            </a:endParaRPr>
          </a:p>
        </p:txBody>
      </p:sp>
      <p:grpSp>
        <p:nvGrpSpPr>
          <p:cNvPr id="16" name="组合 15"/>
          <p:cNvGrpSpPr/>
          <p:nvPr/>
        </p:nvGrpSpPr>
        <p:grpSpPr>
          <a:xfrm>
            <a:off x="6287145" y="2313325"/>
            <a:ext cx="2062731" cy="1635793"/>
            <a:chOff x="7653630" y="2385433"/>
            <a:chExt cx="1382555" cy="1757597"/>
          </a:xfrm>
        </p:grpSpPr>
        <p:sp>
          <p:nvSpPr>
            <p:cNvPr id="17" name="矩形 16"/>
            <p:cNvSpPr/>
            <p:nvPr/>
          </p:nvSpPr>
          <p:spPr bwMode="auto">
            <a:xfrm>
              <a:off x="7667049" y="2699472"/>
              <a:ext cx="1369136" cy="42128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业务系统服务器群集</a:t>
              </a:r>
              <a:endParaRPr lang="en-US" altLang="zh-CN"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矩形 17"/>
            <p:cNvSpPr/>
            <p:nvPr/>
          </p:nvSpPr>
          <p:spPr bwMode="auto">
            <a:xfrm>
              <a:off x="7667049" y="3215264"/>
              <a:ext cx="640608"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19" name="矩形 18"/>
            <p:cNvSpPr/>
            <p:nvPr/>
          </p:nvSpPr>
          <p:spPr bwMode="auto">
            <a:xfrm>
              <a:off x="7653630" y="3726402"/>
              <a:ext cx="654027"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矩形 19"/>
            <p:cNvSpPr/>
            <p:nvPr/>
          </p:nvSpPr>
          <p:spPr bwMode="auto">
            <a:xfrm>
              <a:off x="8393083" y="3215264"/>
              <a:ext cx="643102"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操作系统</a:t>
              </a:r>
            </a:p>
          </p:txBody>
        </p:sp>
        <p:sp>
          <p:nvSpPr>
            <p:cNvPr id="21" name="矩形 20"/>
            <p:cNvSpPr/>
            <p:nvPr/>
          </p:nvSpPr>
          <p:spPr bwMode="auto">
            <a:xfrm>
              <a:off x="8379664" y="3726402"/>
              <a:ext cx="656521" cy="416628"/>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5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虚拟机</a:t>
              </a:r>
              <a:endParaRPr lang="zh-CN" altLang="en-US" sz="105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圆角矩形 21"/>
            <p:cNvSpPr/>
            <p:nvPr/>
          </p:nvSpPr>
          <p:spPr>
            <a:xfrm>
              <a:off x="7653631" y="2385433"/>
              <a:ext cx="1382554" cy="25379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solidFill>
                    <a:prstClr val="white"/>
                  </a:solidFill>
                  <a:latin typeface="微软雅黑" panose="020B0503020204020204" pitchFamily="34" charset="-122"/>
                  <a:ea typeface="微软雅黑" panose="020B0503020204020204" pitchFamily="34" charset="-122"/>
                </a:rPr>
                <a:t>负载均衡</a:t>
              </a:r>
            </a:p>
          </p:txBody>
        </p:sp>
      </p:grpSp>
      <p:sp>
        <p:nvSpPr>
          <p:cNvPr id="23" name="矩形 22"/>
          <p:cNvSpPr/>
          <p:nvPr/>
        </p:nvSpPr>
        <p:spPr>
          <a:xfrm>
            <a:off x="4183859" y="2385059"/>
            <a:ext cx="1415772" cy="338554"/>
          </a:xfrm>
          <a:prstGeom prst="rect">
            <a:avLst/>
          </a:prstGeom>
        </p:spPr>
        <p:txBody>
          <a:bodyPr wrap="none">
            <a:spAutoFit/>
          </a:bodyPr>
          <a:lstStyle/>
          <a:p>
            <a:r>
              <a:rPr lang="zh-CN" altLang="en-US" sz="1600" dirty="0">
                <a:solidFill>
                  <a:srgbClr val="C00000"/>
                </a:solidFill>
                <a:latin typeface="微软雅黑" panose="020B0503020204020204" pitchFamily="34" charset="-122"/>
                <a:ea typeface="微软雅黑" panose="020B0503020204020204" pitchFamily="34" charset="-122"/>
              </a:rPr>
              <a:t>非代码级改造</a:t>
            </a:r>
            <a:endParaRPr lang="en-US" altLang="zh-CN" sz="1600" dirty="0">
              <a:solidFill>
                <a:srgbClr val="C00000"/>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95120" y="4100698"/>
            <a:ext cx="999941" cy="987077"/>
          </a:xfrm>
          <a:prstGeom prst="rect">
            <a:avLst/>
          </a:prstGeom>
        </p:spPr>
      </p:pic>
      <p:sp>
        <p:nvSpPr>
          <p:cNvPr id="25" name="矩形 24"/>
          <p:cNvSpPr/>
          <p:nvPr/>
        </p:nvSpPr>
        <p:spPr>
          <a:xfrm>
            <a:off x="4854557" y="4171430"/>
            <a:ext cx="4071710" cy="1077218"/>
          </a:xfrm>
          <a:prstGeom prst="rect">
            <a:avLst/>
          </a:prstGeom>
        </p:spPr>
        <p:txBody>
          <a:bodyPr wrap="square">
            <a:spAutoFit/>
          </a:bodyPr>
          <a:lstStyle/>
          <a:p>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若单独将</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部署在高端设备的业务系统群集进行非代码级</a:t>
            </a:r>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改造迁移至私有云或公有云，</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业务系统群集与数据库群集之间的</a:t>
            </a:r>
            <a:r>
              <a:rPr lang="zh-CN" altLang="en-US" sz="16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交互该如何解决？公有云网络性能如何满足业务要求？</a:t>
            </a:r>
            <a:endParaRPr lang="en-US" altLang="zh-CN"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左右箭头 25"/>
          <p:cNvSpPr/>
          <p:nvPr/>
        </p:nvSpPr>
        <p:spPr>
          <a:xfrm>
            <a:off x="1876494" y="2336774"/>
            <a:ext cx="720082" cy="394551"/>
          </a:xfrm>
          <a:prstGeom prst="lef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209927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系统云迁移实施周期</a:t>
            </a:r>
          </a:p>
        </p:txBody>
      </p:sp>
      <p:sp>
        <p:nvSpPr>
          <p:cNvPr id="5" name="圆角矩形 4"/>
          <p:cNvSpPr/>
          <p:nvPr/>
        </p:nvSpPr>
        <p:spPr>
          <a:xfrm>
            <a:off x="240248" y="625968"/>
            <a:ext cx="8568000" cy="116821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nSpc>
                <a:spcPct val="150000"/>
              </a:lnSpc>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系统在云化迁移的过程中需要根据各自业务特性的差异及实现技术的方式采取不同的迁移</a:t>
            </a:r>
            <a:r>
              <a:rPr lang="zh-CN" altLang="en-US" sz="1600" dirty="0" smtClean="0">
                <a:latin typeface="微软雅黑" panose="020B0503020204020204" pitchFamily="34" charset="-122"/>
                <a:ea typeface="微软雅黑" panose="020B0503020204020204" pitchFamily="34" charset="-122"/>
              </a:rPr>
              <a:t>策略进行</a:t>
            </a:r>
            <a:r>
              <a:rPr lang="zh-CN" altLang="en-US" sz="1600" dirty="0">
                <a:latin typeface="微软雅黑" panose="020B0503020204020204" pitchFamily="34" charset="-122"/>
                <a:ea typeface="微软雅黑" panose="020B0503020204020204" pitchFamily="34" charset="-122"/>
              </a:rPr>
              <a:t>云化迁移</a:t>
            </a:r>
            <a:r>
              <a:rPr lang="zh-CN" altLang="en-US" sz="1600" dirty="0" smtClean="0">
                <a:latin typeface="微软雅黑" panose="020B0503020204020204" pitchFamily="34" charset="-122"/>
                <a:ea typeface="微软雅黑" panose="020B0503020204020204" pitchFamily="34" charset="-122"/>
              </a:rPr>
              <a:t>。中国电信集成公司</a:t>
            </a:r>
            <a:r>
              <a:rPr lang="zh-CN" altLang="en-US" sz="1600" dirty="0" smtClean="0">
                <a:solidFill>
                  <a:prstClr val="black"/>
                </a:solidFill>
                <a:latin typeface="微软雅黑" pitchFamily="34" charset="-122"/>
                <a:ea typeface="微软雅黑" pitchFamily="34" charset="-122"/>
              </a:rPr>
              <a:t>凭借大量云计算项目</a:t>
            </a:r>
            <a:r>
              <a:rPr lang="zh-CN" altLang="en-US" sz="1600" dirty="0">
                <a:solidFill>
                  <a:prstClr val="black"/>
                </a:solidFill>
                <a:latin typeface="微软雅黑" pitchFamily="34" charset="-122"/>
                <a:ea typeface="微软雅黑" pitchFamily="34" charset="-122"/>
              </a:rPr>
              <a:t>建设</a:t>
            </a:r>
            <a:r>
              <a:rPr lang="zh-CN" altLang="en-US" sz="1600" dirty="0" smtClean="0">
                <a:solidFill>
                  <a:prstClr val="black"/>
                </a:solidFill>
                <a:latin typeface="微软雅黑" pitchFamily="34" charset="-122"/>
                <a:ea typeface="微软雅黑" pitchFamily="34" charset="-122"/>
              </a:rPr>
              <a:t>经验，为客户</a:t>
            </a:r>
            <a:r>
              <a:rPr lang="zh-CN" altLang="en-US" sz="1600" dirty="0">
                <a:solidFill>
                  <a:prstClr val="black"/>
                </a:solidFill>
                <a:latin typeface="微软雅黑" pitchFamily="34" charset="-122"/>
                <a:ea typeface="微软雅黑" pitchFamily="34" charset="-122"/>
              </a:rPr>
              <a:t>量身</a:t>
            </a:r>
            <a:r>
              <a:rPr lang="zh-CN" altLang="en-US" sz="1600" dirty="0" smtClean="0">
                <a:solidFill>
                  <a:prstClr val="black"/>
                </a:solidFill>
                <a:latin typeface="微软雅黑" pitchFamily="34" charset="-122"/>
                <a:ea typeface="微软雅黑" pitchFamily="34" charset="-122"/>
              </a:rPr>
              <a:t>定制全生命周期的迁移服务。</a:t>
            </a:r>
            <a:endParaRPr lang="en-US" altLang="zh-CN" sz="1600" dirty="0" smtClean="0">
              <a:solidFill>
                <a:prstClr val="black"/>
              </a:solidFill>
              <a:latin typeface="微软雅黑" pitchFamily="34" charset="-122"/>
              <a:ea typeface="微软雅黑" pitchFamily="34" charset="-122"/>
            </a:endParaRPr>
          </a:p>
        </p:txBody>
      </p:sp>
      <p:sp>
        <p:nvSpPr>
          <p:cNvPr id="6" name="任意多边形 5"/>
          <p:cNvSpPr/>
          <p:nvPr/>
        </p:nvSpPr>
        <p:spPr>
          <a:xfrm>
            <a:off x="252480" y="23800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a:latin typeface="微软雅黑" panose="020B0503020204020204" pitchFamily="34" charset="-122"/>
                <a:ea typeface="微软雅黑" panose="020B0503020204020204" pitchFamily="34" charset="-122"/>
              </a:rPr>
              <a:t>系统调研</a:t>
            </a:r>
          </a:p>
        </p:txBody>
      </p:sp>
      <p:sp>
        <p:nvSpPr>
          <p:cNvPr id="7" name="任意多边形 6"/>
          <p:cNvSpPr/>
          <p:nvPr/>
        </p:nvSpPr>
        <p:spPr>
          <a:xfrm>
            <a:off x="1476616" y="23800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迁移评估</a:t>
            </a:r>
            <a:endParaRPr lang="zh-CN" altLang="en-US" sz="1600" b="1" dirty="0">
              <a:latin typeface="微软雅黑" panose="020B0503020204020204" pitchFamily="34" charset="-122"/>
              <a:ea typeface="微软雅黑" panose="020B0503020204020204" pitchFamily="34" charset="-122"/>
            </a:endParaRPr>
          </a:p>
        </p:txBody>
      </p:sp>
      <p:sp>
        <p:nvSpPr>
          <p:cNvPr id="8" name="任意多边形 7"/>
          <p:cNvSpPr/>
          <p:nvPr/>
        </p:nvSpPr>
        <p:spPr>
          <a:xfrm>
            <a:off x="2700752" y="23800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a:latin typeface="微软雅黑" panose="020B0503020204020204" pitchFamily="34" charset="-122"/>
                <a:ea typeface="微软雅黑" panose="020B0503020204020204" pitchFamily="34" charset="-122"/>
              </a:rPr>
              <a:t>方案设计</a:t>
            </a:r>
          </a:p>
        </p:txBody>
      </p:sp>
      <p:sp>
        <p:nvSpPr>
          <p:cNvPr id="9" name="任意多边形 8"/>
          <p:cNvSpPr/>
          <p:nvPr/>
        </p:nvSpPr>
        <p:spPr>
          <a:xfrm>
            <a:off x="3924888" y="23800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a:latin typeface="微软雅黑" panose="020B0503020204020204" pitchFamily="34" charset="-122"/>
                <a:ea typeface="微软雅黑" panose="020B0503020204020204" pitchFamily="34" charset="-122"/>
              </a:rPr>
              <a:t>系统改造</a:t>
            </a:r>
          </a:p>
        </p:txBody>
      </p:sp>
      <p:sp>
        <p:nvSpPr>
          <p:cNvPr id="10" name="任意多边形 9"/>
          <p:cNvSpPr/>
          <p:nvPr/>
        </p:nvSpPr>
        <p:spPr>
          <a:xfrm>
            <a:off x="5149024" y="23800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a:latin typeface="微软雅黑" panose="020B0503020204020204" pitchFamily="34" charset="-122"/>
                <a:ea typeface="微软雅黑" panose="020B0503020204020204" pitchFamily="34" charset="-122"/>
              </a:rPr>
              <a:t>迁移实施</a:t>
            </a:r>
          </a:p>
        </p:txBody>
      </p:sp>
      <p:sp>
        <p:nvSpPr>
          <p:cNvPr id="11" name="任意多边形 10"/>
          <p:cNvSpPr/>
          <p:nvPr/>
        </p:nvSpPr>
        <p:spPr>
          <a:xfrm>
            <a:off x="6373160" y="23800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测试割接</a:t>
            </a:r>
            <a:endParaRPr lang="zh-CN" altLang="en-US" sz="1600" b="1" dirty="0">
              <a:latin typeface="微软雅黑" panose="020B0503020204020204" pitchFamily="34" charset="-122"/>
              <a:ea typeface="微软雅黑" panose="020B0503020204020204" pitchFamily="34" charset="-122"/>
            </a:endParaRPr>
          </a:p>
        </p:txBody>
      </p:sp>
      <p:sp>
        <p:nvSpPr>
          <p:cNvPr id="12" name="圆角矩形 11"/>
          <p:cNvSpPr/>
          <p:nvPr/>
        </p:nvSpPr>
        <p:spPr>
          <a:xfrm>
            <a:off x="252608" y="3260778"/>
            <a:ext cx="1152000" cy="2462667"/>
          </a:xfrm>
          <a:prstGeom prst="roundRect">
            <a:avLst>
              <a:gd name="adj" fmla="val 4456"/>
            </a:avLst>
          </a:prstGeom>
          <a:ln>
            <a:solidFill>
              <a:srgbClr val="8064A2"/>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业务调研</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系统</a:t>
            </a:r>
            <a:r>
              <a:rPr lang="zh-CN" altLang="en-US" sz="1200" dirty="0">
                <a:solidFill>
                  <a:prstClr val="black"/>
                </a:solidFill>
                <a:latin typeface="微软雅黑" pitchFamily="34" charset="-122"/>
                <a:ea typeface="微软雅黑" pitchFamily="34" charset="-122"/>
              </a:rPr>
              <a:t>架构</a:t>
            </a:r>
            <a:r>
              <a:rPr lang="zh-CN" altLang="en-US" sz="1200" dirty="0" smtClean="0">
                <a:solidFill>
                  <a:prstClr val="black"/>
                </a:solidFill>
                <a:latin typeface="微软雅黑" pitchFamily="34" charset="-122"/>
                <a:ea typeface="微软雅黑" pitchFamily="34" charset="-122"/>
              </a:rPr>
              <a:t>调研</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数据库调研</a:t>
            </a:r>
            <a:endParaRPr lang="en-US" altLang="zh-CN" sz="1200" dirty="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应用程序调研</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a:solidFill>
                  <a:prstClr val="black"/>
                </a:solidFill>
                <a:latin typeface="微软雅黑" pitchFamily="34" charset="-122"/>
                <a:ea typeface="微软雅黑" pitchFamily="34" charset="-122"/>
              </a:rPr>
              <a:t>目标</a:t>
            </a:r>
            <a:r>
              <a:rPr lang="zh-CN" altLang="en-US" sz="1200" dirty="0" smtClean="0">
                <a:solidFill>
                  <a:prstClr val="black"/>
                </a:solidFill>
                <a:latin typeface="微软雅黑" pitchFamily="34" charset="-122"/>
                <a:ea typeface="微软雅黑" pitchFamily="34" charset="-122"/>
              </a:rPr>
              <a:t>业务</a:t>
            </a:r>
            <a:endParaRPr lang="zh-CN" altLang="en-US" sz="1200" dirty="0">
              <a:solidFill>
                <a:prstClr val="black"/>
              </a:solidFill>
              <a:latin typeface="微软雅黑" pitchFamily="34" charset="-122"/>
              <a:ea typeface="微软雅黑" pitchFamily="34" charset="-122"/>
            </a:endParaRPr>
          </a:p>
        </p:txBody>
      </p:sp>
      <p:cxnSp>
        <p:nvCxnSpPr>
          <p:cNvPr id="13" name="直接箭头连接符 12"/>
          <p:cNvCxnSpPr/>
          <p:nvPr/>
        </p:nvCxnSpPr>
        <p:spPr>
          <a:xfrm>
            <a:off x="324488" y="2215830"/>
            <a:ext cx="8460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直接连接符 13"/>
          <p:cNvCxnSpPr/>
          <p:nvPr/>
        </p:nvCxnSpPr>
        <p:spPr>
          <a:xfrm flipV="1">
            <a:off x="3708864" y="1999422"/>
            <a:ext cx="0" cy="369441"/>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直接连接符 14"/>
          <p:cNvCxnSpPr/>
          <p:nvPr/>
        </p:nvCxnSpPr>
        <p:spPr>
          <a:xfrm flipV="1">
            <a:off x="6156176" y="1969535"/>
            <a:ext cx="0" cy="410488"/>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TextBox 19"/>
          <p:cNvSpPr txBox="1"/>
          <p:nvPr/>
        </p:nvSpPr>
        <p:spPr>
          <a:xfrm>
            <a:off x="578730" y="1805343"/>
            <a:ext cx="2539008" cy="338554"/>
          </a:xfrm>
          <a:prstGeom prst="rect">
            <a:avLst/>
          </a:prstGeom>
          <a:noFill/>
        </p:spPr>
        <p:txBody>
          <a:bodyPr wrap="square" rtlCol="0">
            <a:spAutoFit/>
          </a:bodyPr>
          <a:lstStyle/>
          <a:p>
            <a:pPr algn="ctr"/>
            <a:r>
              <a:rPr lang="zh-CN" altLang="en-US" sz="1600" b="1" dirty="0" smtClean="0">
                <a:solidFill>
                  <a:prstClr val="black"/>
                </a:solidFill>
                <a:latin typeface="微软雅黑" pitchFamily="34" charset="-122"/>
                <a:ea typeface="微软雅黑" pitchFamily="34" charset="-122"/>
              </a:rPr>
              <a:t>迁云前</a:t>
            </a:r>
            <a:endParaRPr lang="zh-CN" altLang="en-US" sz="1600" b="1" dirty="0">
              <a:solidFill>
                <a:prstClr val="black"/>
              </a:solidFill>
              <a:latin typeface="微软雅黑" pitchFamily="34" charset="-122"/>
              <a:ea typeface="微软雅黑" pitchFamily="34" charset="-122"/>
            </a:endParaRPr>
          </a:p>
        </p:txBody>
      </p:sp>
      <p:sp>
        <p:nvSpPr>
          <p:cNvPr id="17" name="TextBox 20"/>
          <p:cNvSpPr txBox="1"/>
          <p:nvPr/>
        </p:nvSpPr>
        <p:spPr>
          <a:xfrm>
            <a:off x="3708864" y="1805343"/>
            <a:ext cx="2539008" cy="338554"/>
          </a:xfrm>
          <a:prstGeom prst="rect">
            <a:avLst/>
          </a:prstGeom>
          <a:noFill/>
        </p:spPr>
        <p:txBody>
          <a:bodyPr wrap="square" rtlCol="0">
            <a:spAutoFit/>
          </a:bodyPr>
          <a:lstStyle/>
          <a:p>
            <a:pPr algn="ctr"/>
            <a:r>
              <a:rPr lang="zh-CN" altLang="en-US" sz="1600" b="1" dirty="0" smtClean="0">
                <a:solidFill>
                  <a:prstClr val="black"/>
                </a:solidFill>
                <a:latin typeface="微软雅黑" pitchFamily="34" charset="-122"/>
                <a:ea typeface="微软雅黑" pitchFamily="34" charset="-122"/>
              </a:rPr>
              <a:t>迁云中</a:t>
            </a:r>
            <a:endParaRPr lang="zh-CN" altLang="en-US" sz="1600" b="1" dirty="0">
              <a:solidFill>
                <a:prstClr val="black"/>
              </a:solidFill>
              <a:latin typeface="微软雅黑" pitchFamily="34" charset="-122"/>
              <a:ea typeface="微软雅黑" pitchFamily="34" charset="-122"/>
            </a:endParaRPr>
          </a:p>
        </p:txBody>
      </p:sp>
      <p:sp>
        <p:nvSpPr>
          <p:cNvPr id="18" name="TextBox 21"/>
          <p:cNvSpPr txBox="1"/>
          <p:nvPr/>
        </p:nvSpPr>
        <p:spPr>
          <a:xfrm>
            <a:off x="6075131" y="1805343"/>
            <a:ext cx="2539008" cy="338554"/>
          </a:xfrm>
          <a:prstGeom prst="rect">
            <a:avLst/>
          </a:prstGeom>
          <a:noFill/>
        </p:spPr>
        <p:txBody>
          <a:bodyPr wrap="square" rtlCol="0">
            <a:spAutoFit/>
          </a:bodyPr>
          <a:lstStyle/>
          <a:p>
            <a:pPr algn="ctr"/>
            <a:r>
              <a:rPr lang="zh-CN" altLang="en-US" sz="1600" b="1" dirty="0" smtClean="0">
                <a:solidFill>
                  <a:prstClr val="black"/>
                </a:solidFill>
                <a:latin typeface="微软雅黑" pitchFamily="34" charset="-122"/>
                <a:ea typeface="微软雅黑" pitchFamily="34" charset="-122"/>
              </a:rPr>
              <a:t>迁云后</a:t>
            </a:r>
            <a:endParaRPr lang="zh-CN" altLang="en-US" sz="1600" b="1" dirty="0">
              <a:solidFill>
                <a:prstClr val="black"/>
              </a:solidFill>
              <a:latin typeface="微软雅黑" pitchFamily="34" charset="-122"/>
              <a:ea typeface="微软雅黑" pitchFamily="34" charset="-122"/>
            </a:endParaRPr>
          </a:p>
        </p:txBody>
      </p:sp>
      <p:sp>
        <p:nvSpPr>
          <p:cNvPr id="19" name="任意多边形 18"/>
          <p:cNvSpPr/>
          <p:nvPr/>
        </p:nvSpPr>
        <p:spPr>
          <a:xfrm>
            <a:off x="7597296" y="2397523"/>
            <a:ext cx="1332000" cy="738800"/>
          </a:xfrm>
          <a:custGeom>
            <a:avLst/>
            <a:gdLst>
              <a:gd name="connsiteX0" fmla="*/ 0 w 1595708"/>
              <a:gd name="connsiteY0" fmla="*/ 0 h 638283"/>
              <a:gd name="connsiteX1" fmla="*/ 1276567 w 1595708"/>
              <a:gd name="connsiteY1" fmla="*/ 0 h 638283"/>
              <a:gd name="connsiteX2" fmla="*/ 1595708 w 1595708"/>
              <a:gd name="connsiteY2" fmla="*/ 319142 h 638283"/>
              <a:gd name="connsiteX3" fmla="*/ 1276567 w 1595708"/>
              <a:gd name="connsiteY3" fmla="*/ 638283 h 638283"/>
              <a:gd name="connsiteX4" fmla="*/ 0 w 1595708"/>
              <a:gd name="connsiteY4" fmla="*/ 638283 h 638283"/>
              <a:gd name="connsiteX5" fmla="*/ 319142 w 1595708"/>
              <a:gd name="connsiteY5" fmla="*/ 319142 h 638283"/>
              <a:gd name="connsiteX6" fmla="*/ 0 w 1595708"/>
              <a:gd name="connsiteY6" fmla="*/ 0 h 6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08" h="638283">
                <a:moveTo>
                  <a:pt x="0" y="0"/>
                </a:moveTo>
                <a:lnTo>
                  <a:pt x="1276567" y="0"/>
                </a:lnTo>
                <a:lnTo>
                  <a:pt x="1595708" y="319142"/>
                </a:lnTo>
                <a:lnTo>
                  <a:pt x="1276567" y="638283"/>
                </a:lnTo>
                <a:lnTo>
                  <a:pt x="0" y="638283"/>
                </a:lnTo>
                <a:lnTo>
                  <a:pt x="319142" y="319142"/>
                </a:lnTo>
                <a:lnTo>
                  <a:pt x="0" y="0"/>
                </a:lnTo>
                <a:close/>
              </a:path>
            </a:pathLst>
          </a:custGeom>
          <a:solidFill>
            <a:srgbClr val="00B0D3"/>
          </a:solidFill>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395152" tIns="25337" rIns="344478" bIns="25337" numCol="1" spcCol="1270" anchor="ctr" anchorCtr="0">
            <a:noAutofit/>
          </a:bodyPr>
          <a:lstStyle/>
          <a:p>
            <a:pPr lvl="0" algn="ctr" defTabSz="400050">
              <a:lnSpc>
                <a:spcPct val="9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验收评估</a:t>
            </a:r>
            <a:endParaRPr lang="zh-CN" altLang="en-US" sz="1600" b="1" dirty="0">
              <a:latin typeface="微软雅黑" panose="020B0503020204020204" pitchFamily="34" charset="-122"/>
              <a:ea typeface="微软雅黑" panose="020B0503020204020204" pitchFamily="34" charset="-122"/>
            </a:endParaRPr>
          </a:p>
        </p:txBody>
      </p:sp>
      <p:sp>
        <p:nvSpPr>
          <p:cNvPr id="20" name="圆角矩形 19"/>
          <p:cNvSpPr/>
          <p:nvPr/>
        </p:nvSpPr>
        <p:spPr>
          <a:xfrm>
            <a:off x="1476616" y="3260778"/>
            <a:ext cx="1152000" cy="2462667"/>
          </a:xfrm>
          <a:prstGeom prst="roundRect">
            <a:avLst>
              <a:gd name="adj" fmla="val 4456"/>
            </a:avLst>
          </a:prstGeom>
          <a:ln>
            <a:solidFill>
              <a:srgbClr val="6E5FA9"/>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评估原则</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评估流程</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a:solidFill>
                  <a:prstClr val="black"/>
                </a:solidFill>
                <a:latin typeface="微软雅黑" pitchFamily="34" charset="-122"/>
                <a:ea typeface="微软雅黑" pitchFamily="34" charset="-122"/>
              </a:rPr>
              <a:t>经济</a:t>
            </a:r>
            <a:r>
              <a:rPr lang="zh-CN" altLang="en-US" sz="1200" dirty="0" smtClean="0">
                <a:solidFill>
                  <a:prstClr val="black"/>
                </a:solidFill>
                <a:latin typeface="微软雅黑" pitchFamily="34" charset="-122"/>
                <a:ea typeface="微软雅黑" pitchFamily="34" charset="-122"/>
              </a:rPr>
              <a:t>效应评估</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评估方法模型</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评估结论</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风险评估</a:t>
            </a:r>
            <a:endParaRPr lang="zh-CN" altLang="en-US" sz="1200" dirty="0">
              <a:solidFill>
                <a:prstClr val="black"/>
              </a:solidFill>
              <a:latin typeface="微软雅黑" pitchFamily="34" charset="-122"/>
              <a:ea typeface="微软雅黑" pitchFamily="34" charset="-122"/>
            </a:endParaRPr>
          </a:p>
        </p:txBody>
      </p:sp>
      <p:sp>
        <p:nvSpPr>
          <p:cNvPr id="21" name="圆角矩形 20"/>
          <p:cNvSpPr/>
          <p:nvPr/>
        </p:nvSpPr>
        <p:spPr>
          <a:xfrm>
            <a:off x="2700752" y="3260778"/>
            <a:ext cx="1152000" cy="2462667"/>
          </a:xfrm>
          <a:prstGeom prst="roundRect">
            <a:avLst>
              <a:gd name="adj" fmla="val 4456"/>
            </a:avLst>
          </a:prstGeom>
          <a:ln>
            <a:solidFill>
              <a:srgbClr val="5A5EB1"/>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业务架构方案设计</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系统架构方案设计</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系统改造方案设计</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实施方案设计</a:t>
            </a:r>
            <a:endParaRPr lang="zh-CN" altLang="en-US" sz="1200" dirty="0">
              <a:solidFill>
                <a:prstClr val="black"/>
              </a:solidFill>
              <a:latin typeface="微软雅黑" pitchFamily="34" charset="-122"/>
              <a:ea typeface="微软雅黑" pitchFamily="34" charset="-122"/>
            </a:endParaRPr>
          </a:p>
        </p:txBody>
      </p:sp>
      <p:sp>
        <p:nvSpPr>
          <p:cNvPr id="22" name="圆角矩形 21"/>
          <p:cNvSpPr/>
          <p:nvPr/>
        </p:nvSpPr>
        <p:spPr>
          <a:xfrm>
            <a:off x="3924888" y="3260777"/>
            <a:ext cx="1152000" cy="2462667"/>
          </a:xfrm>
          <a:prstGeom prst="roundRect">
            <a:avLst>
              <a:gd name="adj" fmla="val 4456"/>
            </a:avLst>
          </a:prstGeom>
          <a:ln>
            <a:solidFill>
              <a:srgbClr val="5572B8"/>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系统架构改造</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数据库改造</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应用程序改造</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系统测试验证</a:t>
            </a:r>
            <a:endParaRPr lang="zh-CN" altLang="en-US" sz="1200" dirty="0">
              <a:solidFill>
                <a:prstClr val="black"/>
              </a:solidFill>
              <a:latin typeface="微软雅黑" pitchFamily="34" charset="-122"/>
              <a:ea typeface="微软雅黑" pitchFamily="34" charset="-122"/>
            </a:endParaRPr>
          </a:p>
        </p:txBody>
      </p:sp>
      <p:sp>
        <p:nvSpPr>
          <p:cNvPr id="23" name="圆角矩形 22"/>
          <p:cNvSpPr/>
          <p:nvPr/>
        </p:nvSpPr>
        <p:spPr>
          <a:xfrm>
            <a:off x="5149024" y="3260776"/>
            <a:ext cx="1152000" cy="2462667"/>
          </a:xfrm>
          <a:prstGeom prst="roundRect">
            <a:avLst>
              <a:gd name="adj" fmla="val 4456"/>
            </a:avLst>
          </a:prstGeom>
          <a:ln>
            <a:solidFill>
              <a:srgbClr val="508CBF"/>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资源准备</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数据库系统迁移</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业务系统迁移实施</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其他数据迁移</a:t>
            </a:r>
            <a:endParaRPr lang="en-US" altLang="zh-CN" sz="1200" dirty="0" smtClean="0">
              <a:solidFill>
                <a:prstClr val="black"/>
              </a:solidFill>
              <a:latin typeface="微软雅黑" pitchFamily="34" charset="-122"/>
              <a:ea typeface="微软雅黑" pitchFamily="34" charset="-122"/>
            </a:endParaRPr>
          </a:p>
        </p:txBody>
      </p:sp>
      <p:sp>
        <p:nvSpPr>
          <p:cNvPr id="24" name="圆角矩形 23"/>
          <p:cNvSpPr/>
          <p:nvPr/>
        </p:nvSpPr>
        <p:spPr>
          <a:xfrm>
            <a:off x="6373160" y="3260775"/>
            <a:ext cx="1152000" cy="2462667"/>
          </a:xfrm>
          <a:prstGeom prst="roundRect">
            <a:avLst>
              <a:gd name="adj" fmla="val 4456"/>
            </a:avLst>
          </a:prstGeom>
          <a:ln>
            <a:solidFill>
              <a:srgbClr val="4BACC6"/>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功能验证</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性能测试</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验证一致性</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业务割接</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a:solidFill>
                  <a:prstClr val="black"/>
                </a:solidFill>
                <a:latin typeface="微软雅黑" pitchFamily="34" charset="-122"/>
                <a:ea typeface="微软雅黑" pitchFamily="34" charset="-122"/>
              </a:rPr>
              <a:t>回</a:t>
            </a:r>
            <a:r>
              <a:rPr lang="zh-CN" altLang="en-US" sz="1200" dirty="0" smtClean="0">
                <a:solidFill>
                  <a:prstClr val="black"/>
                </a:solidFill>
                <a:latin typeface="微软雅黑" pitchFamily="34" charset="-122"/>
                <a:ea typeface="微软雅黑" pitchFamily="34" charset="-122"/>
              </a:rPr>
              <a:t>滚机制</a:t>
            </a:r>
            <a:endParaRPr lang="en-US" altLang="zh-CN" sz="1200" dirty="0" smtClean="0">
              <a:solidFill>
                <a:prstClr val="black"/>
              </a:solidFill>
              <a:latin typeface="微软雅黑" pitchFamily="34" charset="-122"/>
              <a:ea typeface="微软雅黑" pitchFamily="34" charset="-122"/>
            </a:endParaRPr>
          </a:p>
        </p:txBody>
      </p:sp>
      <p:sp>
        <p:nvSpPr>
          <p:cNvPr id="25" name="圆角矩形 24"/>
          <p:cNvSpPr/>
          <p:nvPr/>
        </p:nvSpPr>
        <p:spPr>
          <a:xfrm>
            <a:off x="7597296" y="3260775"/>
            <a:ext cx="1152000" cy="2462667"/>
          </a:xfrm>
          <a:prstGeom prst="roundRect">
            <a:avLst>
              <a:gd name="adj" fmla="val 4456"/>
            </a:avLst>
          </a:prstGeom>
          <a:ln>
            <a:solidFill>
              <a:srgbClr val="00B0D3"/>
            </a:solidFill>
          </a:ln>
        </p:spPr>
        <p:style>
          <a:lnRef idx="2">
            <a:schemeClr val="accent4"/>
          </a:lnRef>
          <a:fillRef idx="1">
            <a:schemeClr val="lt1"/>
          </a:fillRef>
          <a:effectRef idx="0">
            <a:schemeClr val="accent4"/>
          </a:effectRef>
          <a:fontRef idx="minor">
            <a:schemeClr val="dk1"/>
          </a:fontRef>
        </p:style>
        <p:txBody>
          <a:bodyPr rtlCol="0" anchor="t" anchorCtr="0"/>
          <a:lstStyle/>
          <a:p>
            <a:pPr marL="285750" indent="-108000">
              <a:lnSpc>
                <a:spcPts val="2000"/>
              </a:lnSpc>
              <a:buFont typeface="Wingdings" panose="05000000000000000000" pitchFamily="2" charset="2"/>
              <a:buChar char="l"/>
            </a:pPr>
            <a:r>
              <a:rPr lang="zh-CN" altLang="en-US" sz="1200" dirty="0">
                <a:solidFill>
                  <a:prstClr val="black"/>
                </a:solidFill>
                <a:latin typeface="微软雅黑" pitchFamily="34" charset="-122"/>
                <a:ea typeface="微软雅黑" pitchFamily="34" charset="-122"/>
              </a:rPr>
              <a:t>试</a:t>
            </a:r>
            <a:r>
              <a:rPr lang="zh-CN" altLang="en-US" sz="1200" dirty="0" smtClean="0">
                <a:solidFill>
                  <a:prstClr val="black"/>
                </a:solidFill>
                <a:latin typeface="微软雅黑" pitchFamily="34" charset="-122"/>
                <a:ea typeface="微软雅黑" pitchFamily="34" charset="-122"/>
              </a:rPr>
              <a:t>运行</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a:solidFill>
                  <a:prstClr val="black"/>
                </a:solidFill>
                <a:latin typeface="微软雅黑" pitchFamily="34" charset="-122"/>
                <a:ea typeface="微软雅黑" pitchFamily="34" charset="-122"/>
              </a:rPr>
              <a:t>安全</a:t>
            </a:r>
            <a:r>
              <a:rPr lang="zh-CN" altLang="en-US" sz="1200" dirty="0" smtClean="0">
                <a:solidFill>
                  <a:prstClr val="black"/>
                </a:solidFill>
                <a:latin typeface="微软雅黑" pitchFamily="34" charset="-122"/>
                <a:ea typeface="微软雅黑" pitchFamily="34" charset="-122"/>
              </a:rPr>
              <a:t>加固</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正式运行</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验收评估</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后期运维</a:t>
            </a:r>
            <a:endParaRPr lang="en-US" altLang="zh-CN" sz="1200" dirty="0" smtClean="0">
              <a:solidFill>
                <a:prstClr val="black"/>
              </a:solidFill>
              <a:latin typeface="微软雅黑" pitchFamily="34" charset="-122"/>
              <a:ea typeface="微软雅黑" pitchFamily="34" charset="-122"/>
            </a:endParaRPr>
          </a:p>
          <a:p>
            <a:pPr marL="285750" indent="-108000">
              <a:lnSpc>
                <a:spcPts val="2000"/>
              </a:lnSpc>
              <a:buFont typeface="Wingdings" panose="05000000000000000000" pitchFamily="2" charset="2"/>
              <a:buChar char="l"/>
            </a:pPr>
            <a:r>
              <a:rPr lang="zh-CN" altLang="en-US" sz="1200" dirty="0" smtClean="0">
                <a:solidFill>
                  <a:prstClr val="black"/>
                </a:solidFill>
                <a:latin typeface="微软雅黑" pitchFamily="34" charset="-122"/>
                <a:ea typeface="微软雅黑" pitchFamily="34" charset="-122"/>
              </a:rPr>
              <a:t>售后服务</a:t>
            </a:r>
            <a:endParaRPr lang="en-US" altLang="zh-CN" sz="1200" dirty="0" smtClean="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54894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Group 2"/>
          <p:cNvGraphicFramePr>
            <a:graphicFrameLocks noGrp="1"/>
          </p:cNvGraphicFramePr>
          <p:nvPr>
            <p:extLst>
              <p:ext uri="{D42A27DB-BD31-4B8C-83A1-F6EECF244321}">
                <p14:modId xmlns:p14="http://schemas.microsoft.com/office/powerpoint/2010/main" val="1135232262"/>
              </p:ext>
            </p:extLst>
          </p:nvPr>
        </p:nvGraphicFramePr>
        <p:xfrm>
          <a:off x="616254" y="715466"/>
          <a:ext cx="7403863" cy="3445077"/>
        </p:xfrm>
        <a:graphic>
          <a:graphicData uri="http://schemas.openxmlformats.org/drawingml/2006/table">
            <a:tbl>
              <a:tblPr/>
              <a:tblGrid>
                <a:gridCol w="487248">
                  <a:extLst>
                    <a:ext uri="{9D8B030D-6E8A-4147-A177-3AD203B41FA5}">
                      <a16:colId xmlns:a16="http://schemas.microsoft.com/office/drawing/2014/main" val="20000"/>
                    </a:ext>
                  </a:extLst>
                </a:gridCol>
                <a:gridCol w="6916615">
                  <a:extLst>
                    <a:ext uri="{9D8B030D-6E8A-4147-A177-3AD203B41FA5}">
                      <a16:colId xmlns:a16="http://schemas.microsoft.com/office/drawing/2014/main" val="20001"/>
                    </a:ext>
                  </a:extLst>
                </a:gridCol>
              </a:tblGrid>
              <a:tr h="775865">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104243" marR="104243" marT="215503"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zh-CN" altLang="en-US" sz="3400" b="1" i="0" u="none" strike="noStrike" cap="none" normalizeH="0" baseline="0" dirty="0" smtClean="0">
                          <a:ln>
                            <a:noFill/>
                          </a:ln>
                          <a:solidFill>
                            <a:srgbClr val="FFFFFF"/>
                          </a:solidFill>
                          <a:effectLst/>
                          <a:latin typeface="微软雅黑" pitchFamily="34" charset="-122"/>
                          <a:ea typeface="微软雅黑" pitchFamily="34" charset="-122"/>
                        </a:rPr>
                        <a:t>提  纲</a:t>
                      </a:r>
                    </a:p>
                  </a:txBody>
                  <a:tcPr marL="104243" marR="104243" marT="215503"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rgbClr val="0198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1453">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省级电子政务应</a:t>
                      </a: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用现状</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智慧政务云解</a:t>
                      </a: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决方案</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rPr>
                        <a:t>运营运维思路及建议</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优势及相关案例</a:t>
                      </a:r>
                      <a:endPar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endParaRP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765718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运维服务总体视图</a:t>
            </a:r>
            <a:endParaRPr lang="zh-CN" altLang="en-US" dirty="0"/>
          </a:p>
        </p:txBody>
      </p:sp>
      <p:pic>
        <p:nvPicPr>
          <p:cNvPr id="5" name="图片 4" descr="无标题"/>
          <p:cNvPicPr/>
          <p:nvPr/>
        </p:nvPicPr>
        <p:blipFill>
          <a:blip r:embed="rId2"/>
          <a:srcRect/>
          <a:stretch>
            <a:fillRect/>
          </a:stretch>
        </p:blipFill>
        <p:spPr bwMode="auto">
          <a:xfrm>
            <a:off x="539552" y="797565"/>
            <a:ext cx="7891055" cy="4652466"/>
          </a:xfrm>
          <a:prstGeom prst="rect">
            <a:avLst/>
          </a:prstGeom>
          <a:noFill/>
          <a:ln w="9525">
            <a:noFill/>
            <a:miter lim="800000"/>
            <a:headEnd/>
            <a:tailEnd/>
          </a:ln>
        </p:spPr>
      </p:pic>
      <p:sp>
        <p:nvSpPr>
          <p:cNvPr id="7" name="矩形 6"/>
          <p:cNvSpPr/>
          <p:nvPr/>
        </p:nvSpPr>
        <p:spPr bwMode="auto">
          <a:xfrm>
            <a:off x="3616320" y="1336498"/>
            <a:ext cx="1806156" cy="164196"/>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104977" tIns="0" rIns="104977" bIns="0" numCol="1" rtlCol="0" anchor="t" anchorCtr="0" compatLnSpc="1">
            <a:prstTxWarp prst="textNoShape">
              <a:avLst/>
            </a:prstTxWarp>
            <a:noAutofit/>
          </a:bodyPr>
          <a:lstStyle/>
          <a:p>
            <a:pPr algn="ctr" defTabSz="1042507" eaLnBrk="0" fontAlgn="base" hangingPunct="0">
              <a:lnSpc>
                <a:spcPct val="125000"/>
              </a:lnSpc>
              <a:spcBef>
                <a:spcPct val="50000"/>
              </a:spcBef>
              <a:spcAft>
                <a:spcPct val="0"/>
              </a:spcAft>
              <a:buClr>
                <a:srgbClr val="FF0000"/>
              </a:buClr>
              <a:buFont typeface="Arial" charset="0"/>
              <a:buChar char="•"/>
            </a:pPr>
            <a:endParaRPr lang="zh-CN" altLang="en-US" sz="2280">
              <a:latin typeface="Arial" charset="0"/>
              <a:ea typeface="黑体" pitchFamily="2" charset="-122"/>
            </a:endParaRPr>
          </a:p>
        </p:txBody>
      </p:sp>
      <p:sp>
        <p:nvSpPr>
          <p:cNvPr id="8" name="文本框 7"/>
          <p:cNvSpPr txBox="1"/>
          <p:nvPr/>
        </p:nvSpPr>
        <p:spPr>
          <a:xfrm>
            <a:off x="4108908" y="1243144"/>
            <a:ext cx="1641960" cy="337913"/>
          </a:xfrm>
          <a:prstGeom prst="rect">
            <a:avLst/>
          </a:prstGeom>
          <a:noFill/>
        </p:spPr>
        <p:txBody>
          <a:bodyPr wrap="square" rtlCol="0">
            <a:spAutoFit/>
          </a:bodyPr>
          <a:lstStyle/>
          <a:p>
            <a:r>
              <a:rPr lang="zh-CN" altLang="en-US" sz="1596" dirty="0">
                <a:solidFill>
                  <a:srgbClr val="FF0000"/>
                </a:solidFill>
                <a:latin typeface="微软雅黑" panose="020B0503020204020204" pitchFamily="34" charset="-122"/>
                <a:ea typeface="微软雅黑" panose="020B0503020204020204" pitchFamily="34" charset="-122"/>
              </a:rPr>
              <a:t>陕西省政府</a:t>
            </a:r>
          </a:p>
        </p:txBody>
      </p:sp>
    </p:spTree>
    <p:extLst>
      <p:ext uri="{BB962C8B-B14F-4D97-AF65-F5344CB8AC3E}">
        <p14:creationId xmlns:p14="http://schemas.microsoft.com/office/powerpoint/2010/main" val="16332364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运维服务内容</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952689902"/>
              </p:ext>
            </p:extLst>
          </p:nvPr>
        </p:nvGraphicFramePr>
        <p:xfrm>
          <a:off x="109694" y="699864"/>
          <a:ext cx="6406522" cy="5212080"/>
        </p:xfrm>
        <a:graphic>
          <a:graphicData uri="http://schemas.openxmlformats.org/drawingml/2006/table">
            <a:tbl>
              <a:tblPr firstRow="1" firstCol="1" bandRow="1">
                <a:tableStyleId>{5C22544A-7EE6-4342-B048-85BDC9FD1C3A}</a:tableStyleId>
              </a:tblPr>
              <a:tblGrid>
                <a:gridCol w="1153666">
                  <a:extLst>
                    <a:ext uri="{9D8B030D-6E8A-4147-A177-3AD203B41FA5}">
                      <a16:colId xmlns:a16="http://schemas.microsoft.com/office/drawing/2014/main" val="20000"/>
                    </a:ext>
                  </a:extLst>
                </a:gridCol>
                <a:gridCol w="1692046">
                  <a:extLst>
                    <a:ext uri="{9D8B030D-6E8A-4147-A177-3AD203B41FA5}">
                      <a16:colId xmlns:a16="http://schemas.microsoft.com/office/drawing/2014/main" val="20001"/>
                    </a:ext>
                  </a:extLst>
                </a:gridCol>
                <a:gridCol w="3560810">
                  <a:extLst>
                    <a:ext uri="{9D8B030D-6E8A-4147-A177-3AD203B41FA5}">
                      <a16:colId xmlns:a16="http://schemas.microsoft.com/office/drawing/2014/main" val="20002"/>
                    </a:ext>
                  </a:extLst>
                </a:gridCol>
              </a:tblGrid>
              <a:tr h="258750">
                <a:tc>
                  <a:txBody>
                    <a:bodyPr/>
                    <a:lstStyle/>
                    <a:p>
                      <a:pPr indent="127000" algn="ctr">
                        <a:lnSpc>
                          <a:spcPct val="150000"/>
                        </a:lnSpc>
                        <a:spcAft>
                          <a:spcPts val="0"/>
                        </a:spcAft>
                      </a:pPr>
                      <a:r>
                        <a:rPr lang="zh-CN" sz="1200" kern="100" dirty="0">
                          <a:effectLst/>
                        </a:rPr>
                        <a:t>服务范围</a:t>
                      </a:r>
                      <a:endParaRPr lang="zh-CN" sz="1300" kern="100" dirty="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服务内容</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dirty="0">
                          <a:effectLst/>
                        </a:rPr>
                        <a:t>服务方式</a:t>
                      </a:r>
                      <a:endParaRPr lang="zh-CN" sz="1300" kern="100" dirty="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00"/>
                  </a:ext>
                </a:extLst>
              </a:tr>
              <a:tr h="258750">
                <a:tc rowSpan="2">
                  <a:txBody>
                    <a:bodyPr/>
                    <a:lstStyle/>
                    <a:p>
                      <a:pPr indent="127000" algn="ctr">
                        <a:lnSpc>
                          <a:spcPct val="150000"/>
                        </a:lnSpc>
                        <a:spcAft>
                          <a:spcPts val="0"/>
                        </a:spcAft>
                      </a:pPr>
                      <a:r>
                        <a:rPr lang="zh-CN" sz="1200" kern="100">
                          <a:effectLst/>
                        </a:rPr>
                        <a:t>数据中心机房</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值守服务</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2">
                  <a:txBody>
                    <a:bodyPr/>
                    <a:lstStyle/>
                    <a:p>
                      <a:pPr indent="127000" algn="ctr">
                        <a:lnSpc>
                          <a:spcPct val="150000"/>
                        </a:lnSpc>
                        <a:spcAft>
                          <a:spcPts val="0"/>
                        </a:spcAft>
                      </a:pPr>
                      <a:r>
                        <a:rPr lang="zh-CN" sz="1200" kern="100" dirty="0">
                          <a:effectLst/>
                        </a:rPr>
                        <a:t>人员值守，每日例行巡检</a:t>
                      </a:r>
                      <a:endParaRPr lang="zh-CN" sz="1300" kern="100" dirty="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01"/>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例行巡检服务</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02"/>
                  </a:ext>
                </a:extLst>
              </a:tr>
              <a:tr h="258750">
                <a:tc rowSpan="4">
                  <a:txBody>
                    <a:bodyPr/>
                    <a:lstStyle/>
                    <a:p>
                      <a:pPr indent="127000" algn="ctr">
                        <a:lnSpc>
                          <a:spcPct val="150000"/>
                        </a:lnSpc>
                        <a:spcAft>
                          <a:spcPts val="0"/>
                        </a:spcAft>
                      </a:pPr>
                      <a:r>
                        <a:rPr lang="zh-CN" sz="1200" kern="100">
                          <a:effectLst/>
                        </a:rPr>
                        <a:t>政务云平台</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服务器硬件维护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4">
                  <a:txBody>
                    <a:bodyPr/>
                    <a:lstStyle/>
                    <a:p>
                      <a:pPr indent="127000" algn="ctr">
                        <a:lnSpc>
                          <a:spcPct val="150000"/>
                        </a:lnSpc>
                        <a:spcAft>
                          <a:spcPts val="0"/>
                        </a:spcAft>
                      </a:pPr>
                      <a:r>
                        <a:rPr lang="zh-CN" sz="1200" kern="100" dirty="0">
                          <a:effectLst/>
                        </a:rPr>
                        <a:t>热线支持、现场支持、远程维护</a:t>
                      </a:r>
                      <a:endParaRPr lang="zh-CN" sz="1300" kern="100" dirty="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03"/>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操作系统维护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04"/>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应用管理服务</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05"/>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数据备份服务</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06"/>
                  </a:ext>
                </a:extLst>
              </a:tr>
              <a:tr h="258750">
                <a:tc rowSpan="2">
                  <a:txBody>
                    <a:bodyPr/>
                    <a:lstStyle/>
                    <a:p>
                      <a:pPr indent="127000" algn="ctr">
                        <a:lnSpc>
                          <a:spcPct val="150000"/>
                        </a:lnSpc>
                        <a:spcAft>
                          <a:spcPts val="0"/>
                        </a:spcAft>
                      </a:pPr>
                      <a:r>
                        <a:rPr lang="zh-CN" sz="1200" kern="100">
                          <a:effectLst/>
                        </a:rPr>
                        <a:t>网络环境</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网络设备维护管理</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2">
                  <a:txBody>
                    <a:bodyPr/>
                    <a:lstStyle/>
                    <a:p>
                      <a:pPr indent="127000" algn="ctr">
                        <a:lnSpc>
                          <a:spcPct val="150000"/>
                        </a:lnSpc>
                        <a:spcAft>
                          <a:spcPts val="0"/>
                        </a:spcAft>
                      </a:pPr>
                      <a:r>
                        <a:rPr lang="zh-CN" sz="1200" kern="100">
                          <a:effectLst/>
                        </a:rPr>
                        <a:t>热线支持、现场支持、远程维护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07"/>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网络日常配置维护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08"/>
                  </a:ext>
                </a:extLst>
              </a:tr>
              <a:tr h="258750">
                <a:tc rowSpan="2">
                  <a:txBody>
                    <a:bodyPr/>
                    <a:lstStyle/>
                    <a:p>
                      <a:pPr indent="127000" algn="ctr">
                        <a:lnSpc>
                          <a:spcPct val="150000"/>
                        </a:lnSpc>
                        <a:spcAft>
                          <a:spcPts val="0"/>
                        </a:spcAft>
                      </a:pPr>
                      <a:r>
                        <a:rPr lang="zh-CN" sz="1200" kern="100">
                          <a:effectLst/>
                        </a:rPr>
                        <a:t>存储</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存储维护管理</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2">
                  <a:txBody>
                    <a:bodyPr/>
                    <a:lstStyle/>
                    <a:p>
                      <a:pPr indent="127000" algn="ctr">
                        <a:lnSpc>
                          <a:spcPct val="150000"/>
                        </a:lnSpc>
                        <a:spcAft>
                          <a:spcPts val="0"/>
                        </a:spcAft>
                      </a:pPr>
                      <a:r>
                        <a:rPr lang="zh-CN" sz="1200" kern="100">
                          <a:effectLst/>
                        </a:rPr>
                        <a:t>热线支持、现场支持、远程维护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09"/>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存储日常配置维护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10"/>
                  </a:ext>
                </a:extLst>
              </a:tr>
              <a:tr h="258750">
                <a:tc rowSpan="2">
                  <a:txBody>
                    <a:bodyPr/>
                    <a:lstStyle/>
                    <a:p>
                      <a:pPr indent="127000" algn="ctr">
                        <a:lnSpc>
                          <a:spcPct val="150000"/>
                        </a:lnSpc>
                        <a:spcAft>
                          <a:spcPts val="0"/>
                        </a:spcAft>
                      </a:pPr>
                      <a:r>
                        <a:rPr lang="zh-CN" sz="1200" kern="100">
                          <a:effectLst/>
                        </a:rPr>
                        <a:t>安全平台</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安全设备维护管理</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2">
                  <a:txBody>
                    <a:bodyPr/>
                    <a:lstStyle/>
                    <a:p>
                      <a:pPr indent="127000" algn="ctr">
                        <a:lnSpc>
                          <a:spcPct val="150000"/>
                        </a:lnSpc>
                        <a:spcAft>
                          <a:spcPts val="0"/>
                        </a:spcAft>
                      </a:pPr>
                      <a:r>
                        <a:rPr lang="zh-CN" sz="1200" kern="100">
                          <a:effectLst/>
                        </a:rPr>
                        <a:t>热线支持、现场支持、远程维护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11"/>
                  </a:ext>
                </a:extLst>
              </a:tr>
              <a:tr h="517501">
                <a:tc vMerge="1">
                  <a:txBody>
                    <a:bodyPr/>
                    <a:lstStyle/>
                    <a:p>
                      <a:endParaRPr lang="zh-CN" altLang="en-US"/>
                    </a:p>
                  </a:txBody>
                  <a:tcPr/>
                </a:tc>
                <a:tc>
                  <a:txBody>
                    <a:bodyPr/>
                    <a:lstStyle/>
                    <a:p>
                      <a:pPr indent="127000" algn="ctr">
                        <a:lnSpc>
                          <a:spcPct val="150000"/>
                        </a:lnSpc>
                        <a:spcAft>
                          <a:spcPts val="0"/>
                        </a:spcAft>
                      </a:pPr>
                      <a:r>
                        <a:rPr lang="zh-CN" sz="1200" kern="100">
                          <a:effectLst/>
                        </a:rPr>
                        <a:t>安全平台日常配置维护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12"/>
                  </a:ext>
                </a:extLst>
              </a:tr>
              <a:tr h="258750">
                <a:tc rowSpan="2">
                  <a:txBody>
                    <a:bodyPr/>
                    <a:lstStyle/>
                    <a:p>
                      <a:pPr indent="127000" algn="ctr">
                        <a:lnSpc>
                          <a:spcPct val="150000"/>
                        </a:lnSpc>
                        <a:spcAft>
                          <a:spcPts val="0"/>
                        </a:spcAft>
                      </a:pPr>
                      <a:r>
                        <a:rPr lang="zh-CN" sz="1200" kern="100">
                          <a:effectLst/>
                        </a:rPr>
                        <a:t>安全管理</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病毒防护服务</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2">
                  <a:txBody>
                    <a:bodyPr/>
                    <a:lstStyle/>
                    <a:p>
                      <a:pPr indent="127000" algn="ctr">
                        <a:lnSpc>
                          <a:spcPct val="150000"/>
                        </a:lnSpc>
                        <a:spcAft>
                          <a:spcPts val="0"/>
                        </a:spcAft>
                      </a:pPr>
                      <a:r>
                        <a:rPr lang="zh-CN" sz="1200" kern="100">
                          <a:effectLst/>
                        </a:rPr>
                        <a:t>热线支持、现场支持、安全培训</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13"/>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信息安全应急服务</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14"/>
                  </a:ext>
                </a:extLst>
              </a:tr>
              <a:tr h="258750">
                <a:tc rowSpan="3">
                  <a:txBody>
                    <a:bodyPr/>
                    <a:lstStyle/>
                    <a:p>
                      <a:pPr indent="127000" algn="ctr">
                        <a:lnSpc>
                          <a:spcPct val="150000"/>
                        </a:lnSpc>
                        <a:spcAft>
                          <a:spcPts val="0"/>
                        </a:spcAft>
                      </a:pPr>
                      <a:r>
                        <a:rPr lang="zh-CN" sz="1200" kern="100">
                          <a:effectLst/>
                        </a:rPr>
                        <a:t>存储备份</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a:txBody>
                    <a:bodyPr/>
                    <a:lstStyle/>
                    <a:p>
                      <a:pPr indent="127000" algn="ctr">
                        <a:lnSpc>
                          <a:spcPct val="150000"/>
                        </a:lnSpc>
                        <a:spcAft>
                          <a:spcPts val="0"/>
                        </a:spcAft>
                      </a:pPr>
                      <a:r>
                        <a:rPr lang="zh-CN" sz="1200" kern="100">
                          <a:effectLst/>
                        </a:rPr>
                        <a:t>服务器硬件维护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rowSpan="3">
                  <a:txBody>
                    <a:bodyPr/>
                    <a:lstStyle/>
                    <a:p>
                      <a:pPr indent="127000" algn="ctr">
                        <a:lnSpc>
                          <a:spcPct val="150000"/>
                        </a:lnSpc>
                        <a:spcAft>
                          <a:spcPts val="0"/>
                        </a:spcAft>
                      </a:pPr>
                      <a:r>
                        <a:rPr lang="zh-CN" sz="1200" kern="100">
                          <a:effectLst/>
                        </a:rPr>
                        <a:t>热线支持、现场支持、远程维护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extLst>
                  <a:ext uri="{0D108BD9-81ED-4DB2-BD59-A6C34878D82A}">
                    <a16:rowId xmlns:a16="http://schemas.microsoft.com/office/drawing/2014/main" val="10015"/>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a:effectLst/>
                        </a:rPr>
                        <a:t>操作系统维护</a:t>
                      </a:r>
                      <a:endParaRPr lang="zh-CN" sz="1300" kern="10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16"/>
                  </a:ext>
                </a:extLst>
              </a:tr>
              <a:tr h="258750">
                <a:tc vMerge="1">
                  <a:txBody>
                    <a:bodyPr/>
                    <a:lstStyle/>
                    <a:p>
                      <a:endParaRPr lang="zh-CN" altLang="en-US"/>
                    </a:p>
                  </a:txBody>
                  <a:tcPr/>
                </a:tc>
                <a:tc>
                  <a:txBody>
                    <a:bodyPr/>
                    <a:lstStyle/>
                    <a:p>
                      <a:pPr indent="127000" algn="ctr">
                        <a:lnSpc>
                          <a:spcPct val="150000"/>
                        </a:lnSpc>
                        <a:spcAft>
                          <a:spcPts val="0"/>
                        </a:spcAft>
                      </a:pPr>
                      <a:r>
                        <a:rPr lang="zh-CN" sz="1200" kern="100" dirty="0">
                          <a:effectLst/>
                        </a:rPr>
                        <a:t>数据备份服务</a:t>
                      </a:r>
                      <a:endParaRPr lang="zh-CN" sz="1300" kern="100" dirty="0">
                        <a:effectLst/>
                        <a:latin typeface="Arial" panose="020B0604020202020204" pitchFamily="34" charset="0"/>
                        <a:ea typeface="宋体" panose="02010600030101010101" pitchFamily="2" charset="-122"/>
                        <a:cs typeface="Times New Roman" panose="02020603050405020304" pitchFamily="18" charset="0"/>
                      </a:endParaRPr>
                    </a:p>
                  </a:txBody>
                  <a:tcPr marL="59039" marR="59039" marT="0" marB="0" anchor="ctr"/>
                </a:tc>
                <a:tc vMerge="1">
                  <a:txBody>
                    <a:bodyPr/>
                    <a:lstStyle/>
                    <a:p>
                      <a:endParaRPr lang="zh-CN" altLang="en-US"/>
                    </a:p>
                  </a:txBody>
                  <a:tcPr/>
                </a:tc>
                <a:extLst>
                  <a:ext uri="{0D108BD9-81ED-4DB2-BD59-A6C34878D82A}">
                    <a16:rowId xmlns:a16="http://schemas.microsoft.com/office/drawing/2014/main" val="10017"/>
                  </a:ext>
                </a:extLst>
              </a:tr>
            </a:tbl>
          </a:graphicData>
        </a:graphic>
      </p:graphicFrame>
      <p:sp>
        <p:nvSpPr>
          <p:cNvPr id="5" name="矩形 4"/>
          <p:cNvSpPr/>
          <p:nvPr/>
        </p:nvSpPr>
        <p:spPr>
          <a:xfrm>
            <a:off x="6516216" y="891941"/>
            <a:ext cx="2569039" cy="4724178"/>
          </a:xfrm>
          <a:prstGeom prst="rect">
            <a:avLst/>
          </a:prstGeom>
        </p:spPr>
        <p:txBody>
          <a:bodyPr wrap="square">
            <a:spAutoFit/>
          </a:bodyPr>
          <a:lstStyle/>
          <a:p>
            <a:pPr indent="347502" algn="just">
              <a:lnSpc>
                <a:spcPct val="150000"/>
              </a:lnSpc>
            </a:pPr>
            <a:r>
              <a:rPr lang="zh-CN" altLang="en-US" sz="1824" kern="100" dirty="0">
                <a:latin typeface="微软雅黑" panose="020B0503020204020204" pitchFamily="34" charset="-122"/>
                <a:ea typeface="微软雅黑" panose="020B0503020204020204" pitchFamily="34" charset="-122"/>
              </a:rPr>
              <a:t>陕西省政务云运维内容主要包括：</a:t>
            </a:r>
            <a:r>
              <a:rPr lang="zh-CN" altLang="zh-CN" sz="1824" kern="100" dirty="0">
                <a:latin typeface="微软雅黑" panose="020B0503020204020204" pitchFamily="34" charset="-122"/>
                <a:ea typeface="微软雅黑" panose="020B0503020204020204" pitchFamily="34" charset="-122"/>
              </a:rPr>
              <a:t>机房管理，物理设备、虚拟设备、数据、平台资源及云管理平台等系统、设备、安全等日常管理与维护管理，负责承担云管理平台对</a:t>
            </a:r>
            <a:r>
              <a:rPr lang="zh-CN" altLang="en-US" sz="1824" kern="100" dirty="0">
                <a:latin typeface="微软雅黑" panose="020B0503020204020204" pitchFamily="34" charset="-122"/>
                <a:ea typeface="微软雅黑" panose="020B0503020204020204" pitchFamily="34" charset="-122"/>
              </a:rPr>
              <a:t>陕西省各委办厅局</a:t>
            </a:r>
            <a:r>
              <a:rPr lang="zh-CN" altLang="zh-CN" sz="1824" kern="100" dirty="0">
                <a:latin typeface="微软雅黑" panose="020B0503020204020204" pitchFamily="34" charset="-122"/>
                <a:ea typeface="微软雅黑" panose="020B0503020204020204" pitchFamily="34" charset="-122"/>
              </a:rPr>
              <a:t>及其</a:t>
            </a:r>
            <a:r>
              <a:rPr lang="zh-CN" altLang="en-US" sz="1824" kern="100" dirty="0">
                <a:latin typeface="微软雅黑" panose="020B0503020204020204" pitchFamily="34" charset="-122"/>
                <a:ea typeface="微软雅黑" panose="020B0503020204020204" pitchFamily="34" charset="-122"/>
              </a:rPr>
              <a:t>地市部门</a:t>
            </a:r>
            <a:r>
              <a:rPr lang="zh-CN" altLang="zh-CN" sz="1824" kern="100" dirty="0">
                <a:latin typeface="微软雅黑" panose="020B0503020204020204" pitchFamily="34" charset="-122"/>
                <a:ea typeface="微软雅黑" panose="020B0503020204020204" pitchFamily="34" charset="-122"/>
              </a:rPr>
              <a:t>所提供政务云的接入服务、数据服务、安全管理等。</a:t>
            </a:r>
          </a:p>
        </p:txBody>
      </p:sp>
    </p:spTree>
    <p:extLst>
      <p:ext uri="{BB962C8B-B14F-4D97-AF65-F5344CB8AC3E}">
        <p14:creationId xmlns:p14="http://schemas.microsoft.com/office/powerpoint/2010/main" val="8869904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云运营模式建议</a:t>
            </a:r>
            <a:endParaRPr lang="zh-CN" altLang="en-US" dirty="0"/>
          </a:p>
        </p:txBody>
      </p:sp>
      <p:sp>
        <p:nvSpPr>
          <p:cNvPr id="6" name="矩形 5"/>
          <p:cNvSpPr/>
          <p:nvPr/>
        </p:nvSpPr>
        <p:spPr>
          <a:xfrm>
            <a:off x="-396552" y="986467"/>
            <a:ext cx="2380842" cy="499624"/>
          </a:xfrm>
          <a:prstGeom prst="rect">
            <a:avLst/>
          </a:prstGeom>
        </p:spPr>
        <p:txBody>
          <a:bodyPr wrap="square">
            <a:spAutoFit/>
          </a:bodyPr>
          <a:lstStyle/>
          <a:p>
            <a:pPr indent="347502" algn="just">
              <a:lnSpc>
                <a:spcPct val="150000"/>
              </a:lnSpc>
            </a:pPr>
            <a:r>
              <a:rPr lang="zh-CN" altLang="zh-CN" sz="2000" kern="100" dirty="0">
                <a:solidFill>
                  <a:srgbClr val="FF0000"/>
                </a:solidFill>
                <a:latin typeface="微软雅黑" panose="020B0503020204020204" pitchFamily="34" charset="-122"/>
                <a:ea typeface="微软雅黑" panose="020B0503020204020204" pitchFamily="34" charset="-122"/>
              </a:rPr>
              <a:t>政府统筹协调</a:t>
            </a:r>
          </a:p>
        </p:txBody>
      </p:sp>
      <p:sp>
        <p:nvSpPr>
          <p:cNvPr id="7" name="矩形 6"/>
          <p:cNvSpPr/>
          <p:nvPr/>
        </p:nvSpPr>
        <p:spPr>
          <a:xfrm>
            <a:off x="1788371" y="797564"/>
            <a:ext cx="7248125" cy="934487"/>
          </a:xfrm>
          <a:prstGeom prst="rect">
            <a:avLst/>
          </a:prstGeom>
          <a:solidFill>
            <a:srgbClr val="3399FF"/>
          </a:solidFill>
          <a:ln>
            <a:solidFill>
              <a:schemeClr val="accent2"/>
            </a:solidFill>
          </a:ln>
        </p:spPr>
        <p:txBody>
          <a:bodyPr wrap="square">
            <a:spAutoFit/>
          </a:bodyPr>
          <a:lstStyle/>
          <a:p>
            <a:r>
              <a:rPr lang="zh-CN" altLang="zh-CN" sz="1824" kern="100" dirty="0">
                <a:solidFill>
                  <a:schemeClr val="bg1"/>
                </a:solidFill>
                <a:latin typeface="微软雅黑" panose="020B0503020204020204" pitchFamily="34" charset="-122"/>
                <a:ea typeface="微软雅黑" panose="020B0503020204020204" pitchFamily="34" charset="-122"/>
              </a:rPr>
              <a:t>根</a:t>
            </a:r>
            <a:r>
              <a:rPr lang="zh-CN" altLang="zh-CN" sz="1824" kern="100" dirty="0" smtClean="0">
                <a:solidFill>
                  <a:schemeClr val="bg1"/>
                </a:solidFill>
                <a:latin typeface="微软雅黑" panose="020B0503020204020204" pitchFamily="34" charset="-122"/>
                <a:ea typeface="微软雅黑" panose="020B0503020204020204" pitchFamily="34" charset="-122"/>
              </a:rPr>
              <a:t>据</a:t>
            </a:r>
            <a:r>
              <a:rPr lang="zh-CN" altLang="en-US" sz="1824" kern="100" dirty="0" smtClean="0">
                <a:solidFill>
                  <a:schemeClr val="bg1"/>
                </a:solidFill>
                <a:latin typeface="微软雅黑" panose="020B0503020204020204" pitchFamily="34" charset="-122"/>
                <a:ea typeface="微软雅黑" panose="020B0503020204020204" pitchFamily="34" charset="-122"/>
              </a:rPr>
              <a:t>省级电子政务</a:t>
            </a:r>
            <a:r>
              <a:rPr lang="zh-CN" altLang="zh-CN" sz="1824" kern="100" dirty="0" smtClean="0">
                <a:solidFill>
                  <a:schemeClr val="bg1"/>
                </a:solidFill>
                <a:latin typeface="微软雅黑" panose="020B0503020204020204" pitchFamily="34" charset="-122"/>
                <a:ea typeface="微软雅黑" panose="020B0503020204020204" pitchFamily="34" charset="-122"/>
              </a:rPr>
              <a:t>云</a:t>
            </a:r>
            <a:r>
              <a:rPr lang="zh-CN" altLang="zh-CN" sz="1824" kern="100" dirty="0">
                <a:solidFill>
                  <a:schemeClr val="bg1"/>
                </a:solidFill>
                <a:latin typeface="微软雅黑" panose="020B0503020204020204" pitchFamily="34" charset="-122"/>
                <a:ea typeface="微软雅黑" panose="020B0503020204020204" pitchFamily="34" charset="-122"/>
              </a:rPr>
              <a:t>中心建设及各委办局的资源需求，审核编制年度需求计划，统一建设</a:t>
            </a:r>
            <a:r>
              <a:rPr lang="zh-CN" altLang="en-US" sz="1824" kern="100" dirty="0">
                <a:solidFill>
                  <a:schemeClr val="bg1"/>
                </a:solidFill>
                <a:latin typeface="微软雅黑" panose="020B0503020204020204" pitchFamily="34" charset="-122"/>
                <a:ea typeface="微软雅黑" panose="020B0503020204020204" pitchFamily="34" charset="-122"/>
              </a:rPr>
              <a:t>陕西省</a:t>
            </a:r>
            <a:r>
              <a:rPr lang="zh-CN" altLang="zh-CN" sz="1824" kern="100" dirty="0">
                <a:solidFill>
                  <a:schemeClr val="bg1"/>
                </a:solidFill>
                <a:latin typeface="微软雅黑" panose="020B0503020204020204" pitchFamily="34" charset="-122"/>
                <a:ea typeface="微软雅黑" panose="020B0503020204020204" pitchFamily="34" charset="-122"/>
              </a:rPr>
              <a:t>政务云中心，向各部门提供计算、存储、网络、信息、应用支撑等资源和服务。</a:t>
            </a:r>
            <a:endParaRPr lang="zh-CN" altLang="en-US" sz="1824"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70709" y="1919040"/>
            <a:ext cx="2074286" cy="553998"/>
          </a:xfrm>
          <a:prstGeom prst="rect">
            <a:avLst/>
          </a:prstGeom>
        </p:spPr>
        <p:txBody>
          <a:bodyPr wrap="none">
            <a:spAutoFit/>
          </a:bodyPr>
          <a:lstStyle/>
          <a:p>
            <a:pPr indent="347502" algn="just">
              <a:lnSpc>
                <a:spcPct val="150000"/>
              </a:lnSpc>
            </a:pPr>
            <a:r>
              <a:rPr lang="zh-CN" altLang="zh-CN" sz="2000" kern="100" dirty="0">
                <a:solidFill>
                  <a:srgbClr val="FF0000"/>
                </a:solidFill>
                <a:latin typeface="微软雅黑" panose="020B0503020204020204" pitchFamily="34" charset="-122"/>
                <a:ea typeface="微软雅黑" panose="020B0503020204020204" pitchFamily="34" charset="-122"/>
              </a:rPr>
              <a:t>政府投资建设</a:t>
            </a:r>
          </a:p>
        </p:txBody>
      </p:sp>
      <p:sp>
        <p:nvSpPr>
          <p:cNvPr id="9" name="矩形 8"/>
          <p:cNvSpPr/>
          <p:nvPr/>
        </p:nvSpPr>
        <p:spPr>
          <a:xfrm>
            <a:off x="1788371" y="1840774"/>
            <a:ext cx="7248125" cy="653769"/>
          </a:xfrm>
          <a:prstGeom prst="rect">
            <a:avLst/>
          </a:prstGeom>
          <a:solidFill>
            <a:srgbClr val="92D050"/>
          </a:solidFill>
          <a:ln>
            <a:solidFill>
              <a:srgbClr val="92D050"/>
            </a:solidFill>
          </a:ln>
        </p:spPr>
        <p:txBody>
          <a:bodyPr wrap="square">
            <a:spAutoFit/>
          </a:bodyPr>
          <a:lstStyle/>
          <a:p>
            <a:r>
              <a:rPr lang="zh-CN" altLang="zh-CN" sz="1824" kern="100" dirty="0">
                <a:solidFill>
                  <a:schemeClr val="bg1"/>
                </a:solidFill>
                <a:latin typeface="微软雅黑" panose="020B0503020204020204" pitchFamily="34" charset="-122"/>
                <a:ea typeface="微软雅黑" panose="020B0503020204020204" pitchFamily="34" charset="-122"/>
              </a:rPr>
              <a:t>政务云中心由</a:t>
            </a:r>
            <a:r>
              <a:rPr lang="zh-CN" altLang="en-US" sz="1824" kern="100" dirty="0">
                <a:solidFill>
                  <a:schemeClr val="bg1"/>
                </a:solidFill>
                <a:latin typeface="微软雅黑" panose="020B0503020204020204" pitchFamily="34" charset="-122"/>
                <a:ea typeface="微软雅黑" panose="020B0503020204020204" pitchFamily="34" charset="-122"/>
              </a:rPr>
              <a:t>陕西省</a:t>
            </a:r>
            <a:r>
              <a:rPr lang="zh-CN" altLang="zh-CN" sz="1824" kern="100" dirty="0">
                <a:solidFill>
                  <a:schemeClr val="bg1"/>
                </a:solidFill>
                <a:latin typeface="微软雅黑" panose="020B0503020204020204" pitchFamily="34" charset="-122"/>
                <a:ea typeface="微软雅黑" panose="020B0503020204020204" pitchFamily="34" charset="-122"/>
              </a:rPr>
              <a:t>人民政府出资建设，各厅局信息化通用的基础设施及通用软件原则上不再单独购买，</a:t>
            </a:r>
            <a:r>
              <a:rPr lang="zh-CN" altLang="zh-CN" sz="1824" kern="100" dirty="0" smtClean="0">
                <a:solidFill>
                  <a:schemeClr val="bg1"/>
                </a:solidFill>
                <a:latin typeface="微软雅黑" panose="020B0503020204020204" pitchFamily="34" charset="-122"/>
                <a:ea typeface="微软雅黑" panose="020B0503020204020204" pitchFamily="34" charset="-122"/>
              </a:rPr>
              <a:t>由</a:t>
            </a:r>
            <a:r>
              <a:rPr lang="zh-CN" altLang="en-US" sz="1824" kern="100" dirty="0" smtClean="0">
                <a:solidFill>
                  <a:schemeClr val="bg1"/>
                </a:solidFill>
                <a:latin typeface="微软雅黑" panose="020B0503020204020204" pitchFamily="34" charset="-122"/>
                <a:ea typeface="微软雅黑" panose="020B0503020204020204" pitchFamily="34" charset="-122"/>
              </a:rPr>
              <a:t>省级电子政务</a:t>
            </a:r>
            <a:r>
              <a:rPr lang="zh-CN" altLang="zh-CN" sz="1824" kern="100" dirty="0" smtClean="0">
                <a:solidFill>
                  <a:schemeClr val="bg1"/>
                </a:solidFill>
                <a:latin typeface="微软雅黑" panose="020B0503020204020204" pitchFamily="34" charset="-122"/>
                <a:ea typeface="微软雅黑" panose="020B0503020204020204" pitchFamily="34" charset="-122"/>
              </a:rPr>
              <a:t>云</a:t>
            </a:r>
            <a:r>
              <a:rPr lang="zh-CN" altLang="zh-CN" sz="1824" kern="100" dirty="0">
                <a:solidFill>
                  <a:schemeClr val="bg1"/>
                </a:solidFill>
                <a:latin typeface="微软雅黑" panose="020B0503020204020204" pitchFamily="34" charset="-122"/>
                <a:ea typeface="微软雅黑" panose="020B0503020204020204" pitchFamily="34" charset="-122"/>
              </a:rPr>
              <a:t>中心统一提供。</a:t>
            </a:r>
          </a:p>
        </p:txBody>
      </p:sp>
      <p:sp>
        <p:nvSpPr>
          <p:cNvPr id="10" name="矩形 9"/>
          <p:cNvSpPr/>
          <p:nvPr/>
        </p:nvSpPr>
        <p:spPr>
          <a:xfrm>
            <a:off x="-337747" y="2826075"/>
            <a:ext cx="2074286" cy="553998"/>
          </a:xfrm>
          <a:prstGeom prst="rect">
            <a:avLst/>
          </a:prstGeom>
        </p:spPr>
        <p:txBody>
          <a:bodyPr wrap="none">
            <a:spAutoFit/>
          </a:bodyPr>
          <a:lstStyle/>
          <a:p>
            <a:pPr indent="347502" algn="just">
              <a:lnSpc>
                <a:spcPct val="150000"/>
              </a:lnSpc>
            </a:pPr>
            <a:r>
              <a:rPr lang="zh-CN" altLang="zh-CN" sz="2000" kern="100" dirty="0">
                <a:solidFill>
                  <a:srgbClr val="FF0000"/>
                </a:solidFill>
                <a:latin typeface="微软雅黑" panose="020B0503020204020204" pitchFamily="34" charset="-122"/>
                <a:ea typeface="微软雅黑" panose="020B0503020204020204" pitchFamily="34" charset="-122"/>
              </a:rPr>
              <a:t>部门按需应用</a:t>
            </a:r>
          </a:p>
        </p:txBody>
      </p:sp>
      <p:sp>
        <p:nvSpPr>
          <p:cNvPr id="11" name="矩形 10"/>
          <p:cNvSpPr/>
          <p:nvPr/>
        </p:nvSpPr>
        <p:spPr>
          <a:xfrm>
            <a:off x="1814701" y="2589587"/>
            <a:ext cx="7248125" cy="934487"/>
          </a:xfrm>
          <a:prstGeom prst="rect">
            <a:avLst/>
          </a:prstGeom>
          <a:solidFill>
            <a:schemeClr val="tx1">
              <a:lumMod val="60000"/>
              <a:lumOff val="40000"/>
            </a:schemeClr>
          </a:solidFill>
          <a:ln>
            <a:solidFill>
              <a:schemeClr val="tx1">
                <a:lumMod val="60000"/>
                <a:lumOff val="40000"/>
              </a:schemeClr>
            </a:solidFill>
          </a:ln>
        </p:spPr>
        <p:txBody>
          <a:bodyPr wrap="square">
            <a:spAutoFit/>
          </a:bodyPr>
          <a:lstStyle/>
          <a:p>
            <a:pPr algn="just"/>
            <a:r>
              <a:rPr lang="zh-CN" altLang="zh-CN" sz="1824" kern="100" dirty="0">
                <a:solidFill>
                  <a:schemeClr val="bg1"/>
                </a:solidFill>
                <a:latin typeface="微软雅黑" panose="020B0503020204020204" pitchFamily="34" charset="-122"/>
                <a:ea typeface="微软雅黑" panose="020B0503020204020204" pitchFamily="34" charset="-122"/>
              </a:rPr>
              <a:t>各委办局按需</a:t>
            </a:r>
            <a:r>
              <a:rPr lang="zh-CN" altLang="zh-CN" sz="1824" kern="100" dirty="0" smtClean="0">
                <a:solidFill>
                  <a:schemeClr val="bg1"/>
                </a:solidFill>
                <a:latin typeface="微软雅黑" panose="020B0503020204020204" pitchFamily="34" charset="-122"/>
                <a:ea typeface="微软雅黑" panose="020B0503020204020204" pitchFamily="34" charset="-122"/>
              </a:rPr>
              <a:t>向</a:t>
            </a:r>
            <a:r>
              <a:rPr lang="zh-CN" altLang="en-US" sz="1824" kern="100" dirty="0" smtClean="0">
                <a:solidFill>
                  <a:schemeClr val="bg1"/>
                </a:solidFill>
                <a:latin typeface="微软雅黑" panose="020B0503020204020204" pitchFamily="34" charset="-122"/>
                <a:ea typeface="微软雅黑" panose="020B0503020204020204" pitchFamily="34" charset="-122"/>
              </a:rPr>
              <a:t>省级电子政务</a:t>
            </a:r>
            <a:r>
              <a:rPr lang="zh-CN" altLang="zh-CN" sz="1824" kern="100" dirty="0" smtClean="0">
                <a:solidFill>
                  <a:schemeClr val="bg1"/>
                </a:solidFill>
                <a:latin typeface="微软雅黑" panose="020B0503020204020204" pitchFamily="34" charset="-122"/>
                <a:ea typeface="微软雅黑" panose="020B0503020204020204" pitchFamily="34" charset="-122"/>
              </a:rPr>
              <a:t>办</a:t>
            </a:r>
            <a:r>
              <a:rPr lang="zh-CN" altLang="zh-CN" sz="1824" kern="100" dirty="0">
                <a:solidFill>
                  <a:schemeClr val="bg1"/>
                </a:solidFill>
                <a:latin typeface="微软雅黑" panose="020B0503020204020204" pitchFamily="34" charset="-122"/>
                <a:ea typeface="微软雅黑" panose="020B0503020204020204" pitchFamily="34" charset="-122"/>
              </a:rPr>
              <a:t>申请资源和服务，与云平台做好对接，经审核同意后</a:t>
            </a:r>
            <a:r>
              <a:rPr lang="zh-CN" altLang="zh-CN" sz="1824" kern="100" dirty="0" smtClean="0">
                <a:solidFill>
                  <a:schemeClr val="bg1"/>
                </a:solidFill>
                <a:latin typeface="微软雅黑" panose="020B0503020204020204" pitchFamily="34" charset="-122"/>
                <a:ea typeface="微软雅黑" panose="020B0503020204020204" pitchFamily="34" charset="-122"/>
              </a:rPr>
              <a:t>在</a:t>
            </a:r>
            <a:r>
              <a:rPr lang="zh-CN" altLang="en-US" sz="1824" kern="100" dirty="0" smtClean="0">
                <a:solidFill>
                  <a:schemeClr val="bg1"/>
                </a:solidFill>
                <a:latin typeface="微软雅黑" panose="020B0503020204020204" pitchFamily="34" charset="-122"/>
                <a:ea typeface="微软雅黑" panose="020B0503020204020204" pitchFamily="34" charset="-122"/>
              </a:rPr>
              <a:t>省级电子政务</a:t>
            </a:r>
            <a:r>
              <a:rPr lang="zh-CN" altLang="zh-CN" sz="1824" kern="100" dirty="0" smtClean="0">
                <a:solidFill>
                  <a:schemeClr val="bg1"/>
                </a:solidFill>
                <a:latin typeface="微软雅黑" panose="020B0503020204020204" pitchFamily="34" charset="-122"/>
                <a:ea typeface="微软雅黑" panose="020B0503020204020204" pitchFamily="34" charset="-122"/>
              </a:rPr>
              <a:t>云</a:t>
            </a:r>
            <a:r>
              <a:rPr lang="zh-CN" altLang="zh-CN" sz="1824" kern="100" dirty="0">
                <a:solidFill>
                  <a:schemeClr val="bg1"/>
                </a:solidFill>
                <a:latin typeface="微软雅黑" panose="020B0503020204020204" pitchFamily="34" charset="-122"/>
                <a:ea typeface="微软雅黑" panose="020B0503020204020204" pitchFamily="34" charset="-122"/>
              </a:rPr>
              <a:t>中心开发、部署业务应用系统及部门内资源的分配。</a:t>
            </a:r>
          </a:p>
        </p:txBody>
      </p:sp>
      <p:sp>
        <p:nvSpPr>
          <p:cNvPr id="12" name="矩形 11"/>
          <p:cNvSpPr/>
          <p:nvPr/>
        </p:nvSpPr>
        <p:spPr>
          <a:xfrm>
            <a:off x="-309764" y="3800070"/>
            <a:ext cx="2074286" cy="553998"/>
          </a:xfrm>
          <a:prstGeom prst="rect">
            <a:avLst/>
          </a:prstGeom>
        </p:spPr>
        <p:txBody>
          <a:bodyPr wrap="none">
            <a:spAutoFit/>
          </a:bodyPr>
          <a:lstStyle/>
          <a:p>
            <a:pPr indent="347502" algn="just">
              <a:lnSpc>
                <a:spcPct val="150000"/>
              </a:lnSpc>
            </a:pPr>
            <a:r>
              <a:rPr lang="zh-CN" altLang="zh-CN" sz="2000" kern="100" dirty="0">
                <a:solidFill>
                  <a:srgbClr val="FF0000"/>
                </a:solidFill>
                <a:latin typeface="微软雅黑" panose="020B0503020204020204" pitchFamily="34" charset="-122"/>
                <a:ea typeface="微软雅黑" panose="020B0503020204020204" pitchFamily="34" charset="-122"/>
              </a:rPr>
              <a:t>企业负责运维</a:t>
            </a:r>
          </a:p>
        </p:txBody>
      </p:sp>
      <p:sp>
        <p:nvSpPr>
          <p:cNvPr id="13" name="矩形 12"/>
          <p:cNvSpPr/>
          <p:nvPr/>
        </p:nvSpPr>
        <p:spPr>
          <a:xfrm>
            <a:off x="1814701" y="3656861"/>
            <a:ext cx="7248125" cy="934487"/>
          </a:xfrm>
          <a:prstGeom prst="rect">
            <a:avLst/>
          </a:prstGeom>
          <a:solidFill>
            <a:schemeClr val="accent3">
              <a:lumMod val="75000"/>
            </a:schemeClr>
          </a:solidFill>
          <a:ln>
            <a:solidFill>
              <a:schemeClr val="accent3">
                <a:lumMod val="75000"/>
              </a:schemeClr>
            </a:solidFill>
          </a:ln>
        </p:spPr>
        <p:txBody>
          <a:bodyPr wrap="square">
            <a:spAutoFit/>
          </a:bodyPr>
          <a:lstStyle/>
          <a:p>
            <a:pPr algn="just"/>
            <a:r>
              <a:rPr lang="zh-CN" altLang="en-US" sz="1824" kern="100" dirty="0" smtClean="0">
                <a:solidFill>
                  <a:schemeClr val="bg1"/>
                </a:solidFill>
                <a:latin typeface="微软雅黑" panose="020B0503020204020204" pitchFamily="34" charset="-122"/>
                <a:ea typeface="微软雅黑" panose="020B0503020204020204" pitchFamily="34" charset="-122"/>
              </a:rPr>
              <a:t>省级电子政务</a:t>
            </a:r>
            <a:r>
              <a:rPr lang="zh-CN" altLang="zh-CN" sz="1824" kern="100" dirty="0" smtClean="0">
                <a:solidFill>
                  <a:schemeClr val="bg1"/>
                </a:solidFill>
                <a:latin typeface="微软雅黑" panose="020B0503020204020204" pitchFamily="34" charset="-122"/>
                <a:ea typeface="微软雅黑" panose="020B0503020204020204" pitchFamily="34" charset="-122"/>
              </a:rPr>
              <a:t>云</a:t>
            </a:r>
            <a:r>
              <a:rPr lang="zh-CN" altLang="zh-CN" sz="1824" kern="100" dirty="0">
                <a:solidFill>
                  <a:schemeClr val="bg1"/>
                </a:solidFill>
                <a:latin typeface="微软雅黑" panose="020B0503020204020204" pitchFamily="34" charset="-122"/>
                <a:ea typeface="微软雅黑" panose="020B0503020204020204" pitchFamily="34" charset="-122"/>
              </a:rPr>
              <a:t>中心建设完成后，运营维护走市场化、专业化道路，委托中国电信负</a:t>
            </a:r>
            <a:r>
              <a:rPr lang="zh-CN" altLang="zh-CN" sz="1824" kern="100" dirty="0" smtClean="0">
                <a:solidFill>
                  <a:schemeClr val="bg1"/>
                </a:solidFill>
                <a:latin typeface="微软雅黑" panose="020B0503020204020204" pitchFamily="34" charset="-122"/>
                <a:ea typeface="微软雅黑" panose="020B0503020204020204" pitchFamily="34" charset="-122"/>
              </a:rPr>
              <a:t>责</a:t>
            </a:r>
            <a:r>
              <a:rPr lang="zh-CN" altLang="en-US" sz="1824" kern="100" dirty="0" smtClean="0">
                <a:solidFill>
                  <a:schemeClr val="bg1"/>
                </a:solidFill>
                <a:latin typeface="微软雅黑" panose="020B0503020204020204" pitchFamily="34" charset="-122"/>
                <a:ea typeface="微软雅黑" panose="020B0503020204020204" pitchFamily="34" charset="-122"/>
              </a:rPr>
              <a:t>省级电子政务</a:t>
            </a:r>
            <a:r>
              <a:rPr lang="zh-CN" altLang="zh-CN" sz="1824" kern="100" dirty="0" smtClean="0">
                <a:solidFill>
                  <a:schemeClr val="bg1"/>
                </a:solidFill>
                <a:latin typeface="微软雅黑" panose="020B0503020204020204" pitchFamily="34" charset="-122"/>
                <a:ea typeface="微软雅黑" panose="020B0503020204020204" pitchFamily="34" charset="-122"/>
              </a:rPr>
              <a:t>云</a:t>
            </a:r>
            <a:r>
              <a:rPr lang="zh-CN" altLang="zh-CN" sz="1824" kern="100" dirty="0">
                <a:solidFill>
                  <a:schemeClr val="bg1"/>
                </a:solidFill>
                <a:latin typeface="微软雅黑" panose="020B0503020204020204" pitchFamily="34" charset="-122"/>
                <a:ea typeface="微软雅黑" panose="020B0503020204020204" pitchFamily="34" charset="-122"/>
              </a:rPr>
              <a:t>中心的运营运维工作，确保服务能力，降低电子政务建设和运维成本。</a:t>
            </a:r>
          </a:p>
        </p:txBody>
      </p:sp>
      <p:sp>
        <p:nvSpPr>
          <p:cNvPr id="14" name="矩形 13"/>
          <p:cNvSpPr/>
          <p:nvPr/>
        </p:nvSpPr>
        <p:spPr>
          <a:xfrm>
            <a:off x="-309764" y="4888332"/>
            <a:ext cx="2074286" cy="553998"/>
          </a:xfrm>
          <a:prstGeom prst="rect">
            <a:avLst/>
          </a:prstGeom>
        </p:spPr>
        <p:txBody>
          <a:bodyPr wrap="none">
            <a:spAutoFit/>
          </a:bodyPr>
          <a:lstStyle/>
          <a:p>
            <a:pPr indent="347502" algn="just">
              <a:lnSpc>
                <a:spcPct val="150000"/>
              </a:lnSpc>
            </a:pPr>
            <a:r>
              <a:rPr lang="zh-CN" altLang="zh-CN" sz="2000" kern="100" dirty="0">
                <a:solidFill>
                  <a:srgbClr val="FF0000"/>
                </a:solidFill>
                <a:latin typeface="微软雅黑" panose="020B0503020204020204" pitchFamily="34" charset="-122"/>
                <a:ea typeface="微软雅黑" panose="020B0503020204020204" pitchFamily="34" charset="-122"/>
              </a:rPr>
              <a:t>政府实施监管</a:t>
            </a:r>
          </a:p>
        </p:txBody>
      </p:sp>
      <p:sp>
        <p:nvSpPr>
          <p:cNvPr id="16" name="矩形 15"/>
          <p:cNvSpPr/>
          <p:nvPr/>
        </p:nvSpPr>
        <p:spPr>
          <a:xfrm>
            <a:off x="1814701" y="4692004"/>
            <a:ext cx="7248125" cy="934487"/>
          </a:xfrm>
          <a:prstGeom prst="rect">
            <a:avLst/>
          </a:prstGeom>
          <a:solidFill>
            <a:schemeClr val="accent6">
              <a:lumMod val="40000"/>
              <a:lumOff val="60000"/>
            </a:schemeClr>
          </a:solidFill>
          <a:ln>
            <a:solidFill>
              <a:schemeClr val="accent6">
                <a:lumMod val="40000"/>
                <a:lumOff val="60000"/>
              </a:schemeClr>
            </a:solidFill>
          </a:ln>
        </p:spPr>
        <p:txBody>
          <a:bodyPr wrap="square">
            <a:spAutoFit/>
          </a:bodyPr>
          <a:lstStyle/>
          <a:p>
            <a:pPr algn="just"/>
            <a:r>
              <a:rPr lang="zh-CN" altLang="zh-CN" sz="1824" kern="100" dirty="0">
                <a:solidFill>
                  <a:schemeClr val="bg1"/>
                </a:solidFill>
                <a:latin typeface="微软雅黑" panose="020B0503020204020204" pitchFamily="34" charset="-122"/>
                <a:ea typeface="微软雅黑" panose="020B0503020204020204" pitchFamily="34" charset="-122"/>
              </a:rPr>
              <a:t>为</a:t>
            </a:r>
            <a:r>
              <a:rPr lang="zh-CN" altLang="zh-CN" sz="1824" kern="100" dirty="0" smtClean="0">
                <a:solidFill>
                  <a:schemeClr val="bg1"/>
                </a:solidFill>
                <a:latin typeface="微软雅黑" panose="020B0503020204020204" pitchFamily="34" charset="-122"/>
                <a:ea typeface="微软雅黑" panose="020B0503020204020204" pitchFamily="34" charset="-122"/>
              </a:rPr>
              <a:t>保障电子</a:t>
            </a:r>
            <a:r>
              <a:rPr lang="zh-CN" altLang="zh-CN" sz="1824" kern="100" dirty="0">
                <a:solidFill>
                  <a:schemeClr val="bg1"/>
                </a:solidFill>
                <a:latin typeface="微软雅黑" panose="020B0503020204020204" pitchFamily="34" charset="-122"/>
                <a:ea typeface="微软雅黑" panose="020B0503020204020204" pitchFamily="34" charset="-122"/>
              </a:rPr>
              <a:t>政务云中心建设顺利推进，确保云平台发挥应用效用</a:t>
            </a:r>
            <a:r>
              <a:rPr lang="zh-CN" altLang="zh-CN" sz="1824" kern="100" dirty="0" smtClean="0">
                <a:solidFill>
                  <a:schemeClr val="bg1"/>
                </a:solidFill>
                <a:latin typeface="微软雅黑" panose="020B0503020204020204" pitchFamily="34" charset="-122"/>
                <a:ea typeface="微软雅黑" panose="020B0503020204020204" pitchFamily="34" charset="-122"/>
              </a:rPr>
              <a:t>，</a:t>
            </a:r>
            <a:r>
              <a:rPr lang="zh-CN" altLang="en-US" sz="1824" kern="100" dirty="0" smtClean="0">
                <a:solidFill>
                  <a:schemeClr val="bg1"/>
                </a:solidFill>
                <a:latin typeface="微软雅黑" panose="020B0503020204020204" pitchFamily="34" charset="-122"/>
                <a:ea typeface="微软雅黑" panose="020B0503020204020204" pitchFamily="34" charset="-122"/>
              </a:rPr>
              <a:t>陕西</a:t>
            </a:r>
            <a:r>
              <a:rPr lang="zh-CN" altLang="zh-CN" sz="1824" kern="100" dirty="0" smtClean="0">
                <a:solidFill>
                  <a:schemeClr val="bg1"/>
                </a:solidFill>
                <a:latin typeface="微软雅黑" panose="020B0503020204020204" pitchFamily="34" charset="-122"/>
                <a:ea typeface="微软雅黑" panose="020B0503020204020204" pitchFamily="34" charset="-122"/>
              </a:rPr>
              <a:t>人民政府</a:t>
            </a:r>
            <a:r>
              <a:rPr lang="zh-CN" altLang="zh-CN" sz="1824" kern="100" dirty="0">
                <a:solidFill>
                  <a:schemeClr val="bg1"/>
                </a:solidFill>
                <a:latin typeface="微软雅黑" panose="020B0503020204020204" pitchFamily="34" charset="-122"/>
                <a:ea typeface="微软雅黑" panose="020B0503020204020204" pitchFamily="34" charset="-122"/>
              </a:rPr>
              <a:t>需建立并完善云平台的协调与监管机制，对云平台的建设、应用、运维和安全等工作实施全程、全方位的监管。</a:t>
            </a:r>
          </a:p>
        </p:txBody>
      </p:sp>
    </p:spTree>
    <p:extLst>
      <p:ext uri="{BB962C8B-B14F-4D97-AF65-F5344CB8AC3E}">
        <p14:creationId xmlns:p14="http://schemas.microsoft.com/office/powerpoint/2010/main" val="7282482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陕西省政府角色定位</a:t>
            </a:r>
            <a:endParaRPr lang="zh-CN" altLang="en-US" dirty="0"/>
          </a:p>
        </p:txBody>
      </p:sp>
      <p:pic>
        <p:nvPicPr>
          <p:cNvPr id="17" name="图片 16"/>
          <p:cNvPicPr/>
          <p:nvPr/>
        </p:nvPicPr>
        <p:blipFill>
          <a:blip r:embed="rId2" cstate="email">
            <a:extLst>
              <a:ext uri="{28A0092B-C50C-407E-A947-70E740481C1C}">
                <a14:useLocalDpi xmlns:a14="http://schemas.microsoft.com/office/drawing/2010/main"/>
              </a:ext>
            </a:extLst>
          </a:blip>
          <a:srcRect/>
          <a:stretch>
            <a:fillRect/>
          </a:stretch>
        </p:blipFill>
        <p:spPr bwMode="auto">
          <a:xfrm>
            <a:off x="385001" y="961761"/>
            <a:ext cx="8127703" cy="4393813"/>
          </a:xfrm>
          <a:prstGeom prst="rect">
            <a:avLst/>
          </a:prstGeom>
          <a:noFill/>
          <a:ln w="9525">
            <a:noFill/>
            <a:miter lim="800000"/>
            <a:headEnd/>
            <a:tailEnd/>
          </a:ln>
        </p:spPr>
      </p:pic>
    </p:spTree>
    <p:extLst>
      <p:ext uri="{BB962C8B-B14F-4D97-AF65-F5344CB8AC3E}">
        <p14:creationId xmlns:p14="http://schemas.microsoft.com/office/powerpoint/2010/main" val="2086299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云运营流程及体系</a:t>
            </a:r>
            <a:endParaRPr lang="zh-CN" altLang="en-US" dirty="0"/>
          </a:p>
        </p:txBody>
      </p:sp>
      <p:pic>
        <p:nvPicPr>
          <p:cNvPr id="4" name="图片 3"/>
          <p:cNvPicPr/>
          <p:nvPr/>
        </p:nvPicPr>
        <p:blipFill>
          <a:blip r:embed="rId2" cstate="email">
            <a:extLst>
              <a:ext uri="{28A0092B-C50C-407E-A947-70E740481C1C}">
                <a14:useLocalDpi xmlns:a14="http://schemas.microsoft.com/office/drawing/2010/main"/>
              </a:ext>
            </a:extLst>
          </a:blip>
          <a:srcRect/>
          <a:stretch>
            <a:fillRect/>
          </a:stretch>
        </p:blipFill>
        <p:spPr bwMode="auto">
          <a:xfrm>
            <a:off x="1123884" y="961760"/>
            <a:ext cx="6016260" cy="2410848"/>
          </a:xfrm>
          <a:prstGeom prst="rect">
            <a:avLst/>
          </a:prstGeom>
          <a:noFill/>
          <a:ln w="9525">
            <a:noFill/>
            <a:miter lim="800000"/>
            <a:headEnd/>
            <a:tailEnd/>
          </a:ln>
        </p:spPr>
      </p:pic>
      <p:sp>
        <p:nvSpPr>
          <p:cNvPr id="3" name="矩形 2"/>
          <p:cNvSpPr/>
          <p:nvPr/>
        </p:nvSpPr>
        <p:spPr>
          <a:xfrm>
            <a:off x="68368" y="3606722"/>
            <a:ext cx="8608533" cy="1811393"/>
          </a:xfrm>
          <a:prstGeom prst="rect">
            <a:avLst/>
          </a:prstGeom>
        </p:spPr>
        <p:txBody>
          <a:bodyPr wrap="square">
            <a:spAutoFit/>
          </a:bodyPr>
          <a:lstStyle/>
          <a:p>
            <a:pPr marL="325784" indent="-325784" algn="just">
              <a:buFont typeface="Arial" panose="020B0604020202020204" pitchFamily="34" charset="0"/>
              <a:buChar char="•"/>
            </a:pPr>
            <a:r>
              <a:rPr lang="zh-CN" altLang="zh-CN" sz="1596" kern="100" dirty="0">
                <a:latin typeface="微软雅黑" panose="020B0503020204020204" pitchFamily="34" charset="-122"/>
                <a:ea typeface="微软雅黑" panose="020B0503020204020204" pitchFamily="34" charset="-122"/>
              </a:rPr>
              <a:t>通过政策支撑、组织架构、建设模式、方案架构、管理模式五大维度的顶层设计保障委办局业务迁移至云平台，并联合电信梳理云服务目录及评价体系。</a:t>
            </a:r>
          </a:p>
          <a:p>
            <a:pPr marL="325784" indent="-325784" algn="just">
              <a:buFont typeface="Arial" panose="020B0604020202020204" pitchFamily="34" charset="0"/>
              <a:buChar char="•"/>
            </a:pPr>
            <a:r>
              <a:rPr lang="zh-CN" altLang="zh-CN" sz="1596" kern="100" dirty="0">
                <a:latin typeface="微软雅黑" panose="020B0503020204020204" pitchFamily="34" charset="-122"/>
                <a:ea typeface="微软雅黑" panose="020B0503020204020204" pitchFamily="34" charset="-122"/>
              </a:rPr>
              <a:t>通过树立上云标杆，举办发布会扩大标杆影响，并完善方案构架，通过容灾、安全等高级云服务打消云平台使用者顾虑。</a:t>
            </a:r>
          </a:p>
          <a:p>
            <a:pPr marL="325784" indent="-325784" algn="just">
              <a:buFont typeface="Arial" panose="020B0604020202020204" pitchFamily="34" charset="0"/>
              <a:buChar char="•"/>
            </a:pPr>
            <a:r>
              <a:rPr lang="zh-CN" altLang="zh-CN" sz="1596" kern="100" dirty="0">
                <a:latin typeface="微软雅黑" panose="020B0503020204020204" pitchFamily="34" charset="-122"/>
                <a:ea typeface="微软雅黑" panose="020B0503020204020204" pitchFamily="34" charset="-122"/>
              </a:rPr>
              <a:t>业务迁移及运营运维方面</a:t>
            </a:r>
            <a:r>
              <a:rPr lang="zh-CN" altLang="zh-CN" sz="1596" b="1" kern="100" dirty="0">
                <a:latin typeface="微软雅黑" panose="020B0503020204020204" pitchFamily="34" charset="-122"/>
                <a:ea typeface="微软雅黑" panose="020B0503020204020204" pitchFamily="34" charset="-122"/>
              </a:rPr>
              <a:t>，</a:t>
            </a:r>
            <a:r>
              <a:rPr lang="zh-CN" altLang="zh-CN" sz="1596" kern="100" dirty="0">
                <a:latin typeface="微软雅黑" panose="020B0503020204020204" pitchFamily="34" charset="-122"/>
                <a:ea typeface="微软雅黑" panose="020B0503020204020204" pitchFamily="34" charset="-122"/>
              </a:rPr>
              <a:t>合作伙伴提供完善的业务迁移方案，联合运营团队及开放的政务行业生态链；数据共享方面，分步走，先建管道，再建共享目录，最后大数据分析，以业务规范约束新建系统必须支持数据共享。</a:t>
            </a:r>
          </a:p>
        </p:txBody>
      </p:sp>
    </p:spTree>
    <p:extLst>
      <p:ext uri="{BB962C8B-B14F-4D97-AF65-F5344CB8AC3E}">
        <p14:creationId xmlns:p14="http://schemas.microsoft.com/office/powerpoint/2010/main" val="29131423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Group 2"/>
          <p:cNvGraphicFramePr>
            <a:graphicFrameLocks noGrp="1"/>
          </p:cNvGraphicFramePr>
          <p:nvPr>
            <p:extLst>
              <p:ext uri="{D42A27DB-BD31-4B8C-83A1-F6EECF244321}">
                <p14:modId xmlns:p14="http://schemas.microsoft.com/office/powerpoint/2010/main" val="1590485755"/>
              </p:ext>
            </p:extLst>
          </p:nvPr>
        </p:nvGraphicFramePr>
        <p:xfrm>
          <a:off x="616254" y="715466"/>
          <a:ext cx="7403863" cy="3445077"/>
        </p:xfrm>
        <a:graphic>
          <a:graphicData uri="http://schemas.openxmlformats.org/drawingml/2006/table">
            <a:tbl>
              <a:tblPr/>
              <a:tblGrid>
                <a:gridCol w="487248">
                  <a:extLst>
                    <a:ext uri="{9D8B030D-6E8A-4147-A177-3AD203B41FA5}">
                      <a16:colId xmlns:a16="http://schemas.microsoft.com/office/drawing/2014/main" val="20000"/>
                    </a:ext>
                  </a:extLst>
                </a:gridCol>
                <a:gridCol w="6916615">
                  <a:extLst>
                    <a:ext uri="{9D8B030D-6E8A-4147-A177-3AD203B41FA5}">
                      <a16:colId xmlns:a16="http://schemas.microsoft.com/office/drawing/2014/main" val="20001"/>
                    </a:ext>
                  </a:extLst>
                </a:gridCol>
              </a:tblGrid>
              <a:tr h="775865">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endParaRPr>
                    </a:p>
                  </a:txBody>
                  <a:tcPr marL="104243" marR="104243" marT="215503"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zh-CN" altLang="en-US" sz="3400" b="1" i="0" u="none" strike="noStrike" cap="none" normalizeH="0" baseline="0" dirty="0" smtClean="0">
                          <a:ln>
                            <a:noFill/>
                          </a:ln>
                          <a:solidFill>
                            <a:srgbClr val="FFFFFF"/>
                          </a:solidFill>
                          <a:effectLst/>
                          <a:latin typeface="微软雅黑" pitchFamily="34" charset="-122"/>
                          <a:ea typeface="微软雅黑" pitchFamily="34" charset="-122"/>
                        </a:rPr>
                        <a:t>提  纲</a:t>
                      </a:r>
                    </a:p>
                  </a:txBody>
                  <a:tcPr marL="104243" marR="104243" marT="215503"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rgbClr val="0198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1453">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rgbClr val="0198FF"/>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6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省级电子政务应</a:t>
                      </a: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用现状</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智慧政务云解</a:t>
                      </a: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决方案</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1600" b="0" i="0" u="none" strike="noStrike" kern="1200" cap="none" normalizeH="0" baseline="0" dirty="0" smtClean="0">
                          <a:ln>
                            <a:noFill/>
                          </a:ln>
                          <a:solidFill>
                            <a:srgbClr val="FFFFFF"/>
                          </a:solidFill>
                          <a:effectLst/>
                          <a:latin typeface="微软雅黑" pitchFamily="34" charset="-122"/>
                          <a:ea typeface="微软雅黑" pitchFamily="34" charset="-122"/>
                          <a:cs typeface="+mn-cs"/>
                        </a:rPr>
                        <a:t>运营运维思路及建议</a:t>
                      </a: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6794">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zh-CN" altLang="en-US" sz="1300" b="0" i="0" u="none" strike="noStrike" cap="none" normalizeH="0" baseline="0" dirty="0" smtClean="0">
                        <a:ln>
                          <a:noFill/>
                        </a:ln>
                        <a:solidFill>
                          <a:srgbClr val="203C96"/>
                        </a:solidFill>
                        <a:effectLst/>
                        <a:latin typeface="微软雅黑" pitchFamily="34" charset="-122"/>
                        <a:ea typeface="微软雅黑" pitchFamily="34" charset="-122"/>
                      </a:endParaRPr>
                    </a:p>
                  </a:txBody>
                  <a:tcPr marL="104243" marR="104243" marT="39098" marB="39098"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rPr>
                        <a:t>优势及相关案例</a:t>
                      </a:r>
                      <a:endParaRPr kumimoji="0" lang="zh-CN" altLang="en-US" sz="2100" b="1" i="0" u="none" strike="noStrike" kern="1200" cap="none" normalizeH="0" baseline="0" dirty="0" smtClean="0">
                        <a:ln>
                          <a:noFill/>
                        </a:ln>
                        <a:solidFill>
                          <a:srgbClr val="FFFFFF"/>
                        </a:solidFill>
                        <a:effectLst/>
                        <a:latin typeface="微软雅黑" pitchFamily="34" charset="-122"/>
                        <a:ea typeface="微软雅黑" pitchFamily="34" charset="-122"/>
                        <a:cs typeface="+mn-cs"/>
                      </a:endParaRPr>
                    </a:p>
                  </a:txBody>
                  <a:tcPr marL="205203" marR="205203" marT="39098" marB="39098" anchor="ctr" horzOverflow="overflow">
                    <a:lnL w="12700" cap="flat" cmpd="sng" algn="ctr">
                      <a:noFill/>
                      <a:prstDash val="solid"/>
                      <a:round/>
                      <a:headEnd type="none" w="med" len="med"/>
                      <a:tailEnd type="none" w="med" len="med"/>
                    </a:lnL>
                    <a:lnR w="12700" cap="flat" cmpd="sng" algn="ctr">
                      <a:solidFill>
                        <a:srgbClr val="0198FF"/>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854304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bwMode="auto">
          <a:xfrm>
            <a:off x="113770" y="58683"/>
            <a:ext cx="8773402" cy="43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智慧政务云整</a:t>
            </a:r>
            <a:r>
              <a:rPr lang="zh-CN" altLang="en-US" dirty="0" smtClean="0"/>
              <a:t>体优势：优质丰富的基础网络和</a:t>
            </a:r>
            <a:r>
              <a:rPr lang="en-US" altLang="zh-CN" dirty="0" smtClean="0"/>
              <a:t>IDC</a:t>
            </a:r>
            <a:r>
              <a:rPr lang="zh-CN" altLang="en-US" dirty="0" smtClean="0"/>
              <a:t>资源</a:t>
            </a:r>
          </a:p>
        </p:txBody>
      </p:sp>
      <p:sp>
        <p:nvSpPr>
          <p:cNvPr id="7" name="矩形 6"/>
          <p:cNvSpPr/>
          <p:nvPr/>
        </p:nvSpPr>
        <p:spPr>
          <a:xfrm>
            <a:off x="277145" y="991150"/>
            <a:ext cx="4178917" cy="315394"/>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lIns="68480" tIns="34252" rIns="68480" bIns="34252">
            <a:spAutoFit/>
          </a:bodyPr>
          <a:lstStyle/>
          <a:p>
            <a:pPr algn="ctr" defTabSz="684750">
              <a:defRPr/>
            </a:pPr>
            <a:r>
              <a:rPr lang="zh-CN" altLang="en-US" sz="1600" b="1" dirty="0" smtClean="0">
                <a:solidFill>
                  <a:prstClr val="white"/>
                </a:solidFill>
                <a:latin typeface="微软雅黑" pitchFamily="34" charset="-122"/>
                <a:ea typeface="微软雅黑" pitchFamily="34" charset="-122"/>
              </a:rPr>
              <a:t>全球最大基础网络运营商</a:t>
            </a:r>
            <a:endParaRPr lang="zh-CN" altLang="en-US" sz="1600" b="1" dirty="0">
              <a:solidFill>
                <a:prstClr val="white"/>
              </a:solidFill>
              <a:latin typeface="微软雅黑" pitchFamily="34" charset="-122"/>
              <a:ea typeface="微软雅黑" pitchFamily="34" charset="-122"/>
            </a:endParaRPr>
          </a:p>
        </p:txBody>
      </p:sp>
      <p:sp>
        <p:nvSpPr>
          <p:cNvPr id="8" name="矩形 7"/>
          <p:cNvSpPr/>
          <p:nvPr/>
        </p:nvSpPr>
        <p:spPr>
          <a:xfrm>
            <a:off x="4821450" y="991150"/>
            <a:ext cx="4065723" cy="315394"/>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lIns="68480" tIns="34252" rIns="68480" bIns="34252">
            <a:spAutoFit/>
          </a:bodyPr>
          <a:lstStyle/>
          <a:p>
            <a:pPr algn="ctr" defTabSz="684750">
              <a:defRPr/>
            </a:pPr>
            <a:r>
              <a:rPr lang="zh-CN" altLang="en-US" sz="1600" b="1" dirty="0" smtClean="0">
                <a:solidFill>
                  <a:prstClr val="white"/>
                </a:solidFill>
                <a:latin typeface="微软雅黑" pitchFamily="34" charset="-122"/>
                <a:ea typeface="微软雅黑" pitchFamily="34" charset="-122"/>
              </a:rPr>
              <a:t>云网</a:t>
            </a:r>
            <a:r>
              <a:rPr lang="zh-CN" altLang="en-US" sz="1600" b="1" dirty="0">
                <a:solidFill>
                  <a:prstClr val="white"/>
                </a:solidFill>
                <a:latin typeface="微软雅黑" pitchFamily="34" charset="-122"/>
                <a:ea typeface="微软雅黑" pitchFamily="34" charset="-122"/>
              </a:rPr>
              <a:t>协同与</a:t>
            </a:r>
            <a:r>
              <a:rPr lang="en-US" altLang="zh-CN" sz="1600" b="1" dirty="0">
                <a:solidFill>
                  <a:prstClr val="white"/>
                </a:solidFill>
                <a:latin typeface="微软雅黑" pitchFamily="34" charset="-122"/>
                <a:ea typeface="微软雅黑" pitchFamily="34" charset="-122"/>
              </a:rPr>
              <a:t>IDC</a:t>
            </a:r>
            <a:r>
              <a:rPr lang="zh-CN" altLang="en-US" sz="1600" b="1" dirty="0">
                <a:solidFill>
                  <a:prstClr val="white"/>
                </a:solidFill>
                <a:latin typeface="微软雅黑" pitchFamily="34" charset="-122"/>
                <a:ea typeface="微软雅黑" pitchFamily="34" charset="-122"/>
              </a:rPr>
              <a:t>设施结合</a:t>
            </a:r>
          </a:p>
        </p:txBody>
      </p:sp>
      <p:sp>
        <p:nvSpPr>
          <p:cNvPr id="46091" name="TextBox 231"/>
          <p:cNvSpPr txBox="1">
            <a:spLocks noChangeArrowheads="1"/>
          </p:cNvSpPr>
          <p:nvPr/>
        </p:nvSpPr>
        <p:spPr bwMode="auto">
          <a:xfrm>
            <a:off x="4882899" y="1422823"/>
            <a:ext cx="4004273" cy="9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0" tIns="34252" rIns="68480" bIns="34252">
            <a:spAutoFit/>
          </a:bodyPr>
          <a:lstStyle>
            <a:lvl1pPr defTabSz="698500">
              <a:defRPr sz="1700">
                <a:solidFill>
                  <a:schemeClr val="tx1"/>
                </a:solidFill>
                <a:latin typeface="Arial" pitchFamily="34" charset="0"/>
                <a:ea typeface="宋体" pitchFamily="2" charset="-122"/>
              </a:defRPr>
            </a:lvl1pPr>
            <a:lvl2pPr marL="742950" indent="-285750" defTabSz="698500">
              <a:defRPr sz="1700">
                <a:solidFill>
                  <a:schemeClr val="tx1"/>
                </a:solidFill>
                <a:latin typeface="Arial" pitchFamily="34" charset="0"/>
                <a:ea typeface="宋体" pitchFamily="2" charset="-122"/>
              </a:defRPr>
            </a:lvl2pPr>
            <a:lvl3pPr marL="1143000" indent="-228600" defTabSz="698500">
              <a:defRPr sz="1700">
                <a:solidFill>
                  <a:schemeClr val="tx1"/>
                </a:solidFill>
                <a:latin typeface="Arial" pitchFamily="34" charset="0"/>
                <a:ea typeface="宋体" pitchFamily="2" charset="-122"/>
              </a:defRPr>
            </a:lvl3pPr>
            <a:lvl4pPr marL="1600200" indent="-228600" defTabSz="698500">
              <a:defRPr sz="1700">
                <a:solidFill>
                  <a:schemeClr val="tx1"/>
                </a:solidFill>
                <a:latin typeface="Arial" pitchFamily="34" charset="0"/>
                <a:ea typeface="宋体" pitchFamily="2" charset="-122"/>
              </a:defRPr>
            </a:lvl4pPr>
            <a:lvl5pPr marL="2057400" indent="-228600" defTabSz="698500">
              <a:defRPr sz="1700">
                <a:solidFill>
                  <a:schemeClr val="tx1"/>
                </a:solidFill>
                <a:latin typeface="Arial" pitchFamily="34" charset="0"/>
                <a:ea typeface="宋体" pitchFamily="2" charset="-122"/>
              </a:defRPr>
            </a:lvl5pPr>
            <a:lvl6pPr marL="2514600" indent="-228600" defTabSz="698500" eaLnBrk="0" fontAlgn="base" hangingPunct="0">
              <a:spcBef>
                <a:spcPct val="0"/>
              </a:spcBef>
              <a:spcAft>
                <a:spcPct val="0"/>
              </a:spcAft>
              <a:defRPr sz="1700">
                <a:solidFill>
                  <a:schemeClr val="tx1"/>
                </a:solidFill>
                <a:latin typeface="Arial" pitchFamily="34" charset="0"/>
                <a:ea typeface="宋体" pitchFamily="2" charset="-122"/>
              </a:defRPr>
            </a:lvl6pPr>
            <a:lvl7pPr marL="2971800" indent="-228600" defTabSz="698500" eaLnBrk="0" fontAlgn="base" hangingPunct="0">
              <a:spcBef>
                <a:spcPct val="0"/>
              </a:spcBef>
              <a:spcAft>
                <a:spcPct val="0"/>
              </a:spcAft>
              <a:defRPr sz="1700">
                <a:solidFill>
                  <a:schemeClr val="tx1"/>
                </a:solidFill>
                <a:latin typeface="Arial" pitchFamily="34" charset="0"/>
                <a:ea typeface="宋体" pitchFamily="2" charset="-122"/>
              </a:defRPr>
            </a:lvl7pPr>
            <a:lvl8pPr marL="3429000" indent="-228600" defTabSz="698500" eaLnBrk="0" fontAlgn="base" hangingPunct="0">
              <a:spcBef>
                <a:spcPct val="0"/>
              </a:spcBef>
              <a:spcAft>
                <a:spcPct val="0"/>
              </a:spcAft>
              <a:defRPr sz="1700">
                <a:solidFill>
                  <a:schemeClr val="tx1"/>
                </a:solidFill>
                <a:latin typeface="Arial" pitchFamily="34" charset="0"/>
                <a:ea typeface="宋体" pitchFamily="2" charset="-122"/>
              </a:defRPr>
            </a:lvl8pPr>
            <a:lvl9pPr marL="3886200" indent="-228600" defTabSz="698500" eaLnBrk="0" fontAlgn="base" hangingPunct="0">
              <a:spcBef>
                <a:spcPct val="0"/>
              </a:spcBef>
              <a:spcAft>
                <a:spcPct val="0"/>
              </a:spcAft>
              <a:defRPr sz="1700">
                <a:solidFill>
                  <a:schemeClr val="tx1"/>
                </a:solidFill>
                <a:latin typeface="Arial" pitchFamily="34" charset="0"/>
                <a:ea typeface="宋体" pitchFamily="2" charset="-122"/>
              </a:defRPr>
            </a:lvl9pPr>
          </a:lstStyle>
          <a:p>
            <a:pPr marL="285750" indent="-285750" fontAlgn="base">
              <a:lnSpc>
                <a:spcPct val="150000"/>
              </a:lnSpc>
              <a:spcBef>
                <a:spcPct val="0"/>
              </a:spcBef>
              <a:spcAft>
                <a:spcPct val="0"/>
              </a:spcAft>
              <a:buFont typeface="Wingdings" panose="05000000000000000000" pitchFamily="2" charset="2"/>
              <a:buChar char="p"/>
            </a:pPr>
            <a:r>
              <a:rPr lang="zh-CN" altLang="en-US" sz="1200" b="1" dirty="0" smtClean="0">
                <a:solidFill>
                  <a:srgbClr val="2E75B6"/>
                </a:solidFill>
                <a:latin typeface="微软雅黑" pitchFamily="34" charset="-122"/>
                <a:ea typeface="微软雅黑" pitchFamily="34" charset="-122"/>
              </a:rPr>
              <a:t>拥有</a:t>
            </a:r>
            <a:r>
              <a:rPr lang="zh-CN" altLang="en-US" sz="1200" b="1" dirty="0">
                <a:solidFill>
                  <a:srgbClr val="2E75B6"/>
                </a:solidFill>
                <a:latin typeface="微软雅黑" pitchFamily="34" charset="-122"/>
                <a:ea typeface="微软雅黑" pitchFamily="34" charset="-122"/>
              </a:rPr>
              <a:t>全国最丰富云及</a:t>
            </a:r>
            <a:r>
              <a:rPr lang="en-US" altLang="zh-CN" sz="1200" b="1" dirty="0">
                <a:solidFill>
                  <a:srgbClr val="2E75B6"/>
                </a:solidFill>
                <a:latin typeface="微软雅黑" pitchFamily="34" charset="-122"/>
                <a:ea typeface="微软雅黑" pitchFamily="34" charset="-122"/>
              </a:rPr>
              <a:t>IDC</a:t>
            </a:r>
            <a:r>
              <a:rPr lang="zh-CN" altLang="en-US" sz="1200" b="1" dirty="0">
                <a:solidFill>
                  <a:srgbClr val="2E75B6"/>
                </a:solidFill>
                <a:latin typeface="微软雅黑" pitchFamily="34" charset="-122"/>
                <a:ea typeface="微软雅黑" pitchFamily="34" charset="-122"/>
              </a:rPr>
              <a:t>资源，全国各类</a:t>
            </a:r>
            <a:r>
              <a:rPr lang="en-US" altLang="zh-CN" sz="1200" b="1" dirty="0" smtClean="0">
                <a:solidFill>
                  <a:srgbClr val="2E75B6"/>
                </a:solidFill>
                <a:latin typeface="微软雅黑" pitchFamily="34" charset="-122"/>
                <a:ea typeface="微软雅黑" pitchFamily="34" charset="-122"/>
              </a:rPr>
              <a:t>IDC</a:t>
            </a:r>
          </a:p>
          <a:p>
            <a:pPr fontAlgn="base">
              <a:lnSpc>
                <a:spcPct val="150000"/>
              </a:lnSpc>
              <a:spcBef>
                <a:spcPct val="0"/>
              </a:spcBef>
              <a:spcAft>
                <a:spcPct val="0"/>
              </a:spcAft>
            </a:pPr>
            <a:r>
              <a:rPr lang="en-US" altLang="zh-CN" sz="1200" b="1" dirty="0">
                <a:solidFill>
                  <a:srgbClr val="2E75B6"/>
                </a:solidFill>
                <a:latin typeface="微软雅黑" pitchFamily="34" charset="-122"/>
                <a:ea typeface="微软雅黑" pitchFamily="34" charset="-122"/>
              </a:rPr>
              <a:t> </a:t>
            </a:r>
            <a:r>
              <a:rPr lang="en-US" altLang="zh-CN" sz="1200" b="1" dirty="0" smtClean="0">
                <a:solidFill>
                  <a:srgbClr val="2E75B6"/>
                </a:solidFill>
                <a:latin typeface="微软雅黑" pitchFamily="34" charset="-122"/>
                <a:ea typeface="微软雅黑" pitchFamily="34" charset="-122"/>
              </a:rPr>
              <a:t>     </a:t>
            </a:r>
            <a:r>
              <a:rPr lang="zh-CN" altLang="en-US" sz="1200" b="1" dirty="0" smtClean="0">
                <a:solidFill>
                  <a:srgbClr val="2E75B6"/>
                </a:solidFill>
                <a:latin typeface="微软雅黑" pitchFamily="34" charset="-122"/>
                <a:ea typeface="微软雅黑" pitchFamily="34" charset="-122"/>
              </a:rPr>
              <a:t>达</a:t>
            </a:r>
            <a:r>
              <a:rPr lang="en-US" altLang="zh-CN" sz="1200" b="1" dirty="0">
                <a:solidFill>
                  <a:srgbClr val="C00000"/>
                </a:solidFill>
                <a:latin typeface="微软雅黑" pitchFamily="34" charset="-122"/>
                <a:ea typeface="微软雅黑" pitchFamily="34" charset="-122"/>
              </a:rPr>
              <a:t>380</a:t>
            </a:r>
            <a:r>
              <a:rPr lang="zh-CN" altLang="en-US" sz="1200" b="1" dirty="0">
                <a:solidFill>
                  <a:srgbClr val="C00000"/>
                </a:solidFill>
                <a:latin typeface="微软雅黑" pitchFamily="34" charset="-122"/>
                <a:ea typeface="微软雅黑" pitchFamily="34" charset="-122"/>
              </a:rPr>
              <a:t>多座</a:t>
            </a:r>
            <a:r>
              <a:rPr lang="zh-CN" altLang="en-US" sz="1200" b="1" dirty="0">
                <a:solidFill>
                  <a:srgbClr val="2E75B6"/>
                </a:solidFill>
                <a:latin typeface="微软雅黑" pitchFamily="34" charset="-122"/>
                <a:ea typeface="微软雅黑" pitchFamily="34" charset="-122"/>
              </a:rPr>
              <a:t>，其中五星级</a:t>
            </a:r>
            <a:r>
              <a:rPr lang="en-US" altLang="zh-CN" sz="1200" b="1" dirty="0">
                <a:solidFill>
                  <a:srgbClr val="C00000"/>
                </a:solidFill>
                <a:latin typeface="微软雅黑" pitchFamily="34" charset="-122"/>
                <a:ea typeface="微软雅黑" pitchFamily="34" charset="-122"/>
              </a:rPr>
              <a:t>15</a:t>
            </a:r>
            <a:r>
              <a:rPr lang="zh-CN" altLang="en-US" sz="1200" b="1" dirty="0">
                <a:solidFill>
                  <a:srgbClr val="C00000"/>
                </a:solidFill>
                <a:latin typeface="微软雅黑" pitchFamily="34" charset="-122"/>
                <a:ea typeface="微软雅黑" pitchFamily="34" charset="-122"/>
              </a:rPr>
              <a:t>座</a:t>
            </a:r>
            <a:r>
              <a:rPr lang="zh-CN" altLang="en-US" sz="1200" b="1" dirty="0">
                <a:solidFill>
                  <a:srgbClr val="2E75B6"/>
                </a:solidFill>
                <a:latin typeface="微软雅黑" pitchFamily="34" charset="-122"/>
                <a:ea typeface="微软雅黑" pitchFamily="34" charset="-122"/>
              </a:rPr>
              <a:t>，四星级</a:t>
            </a:r>
            <a:r>
              <a:rPr lang="en-US" altLang="zh-CN" sz="1200" b="1" dirty="0">
                <a:solidFill>
                  <a:srgbClr val="C00000"/>
                </a:solidFill>
                <a:latin typeface="微软雅黑" pitchFamily="34" charset="-122"/>
                <a:ea typeface="微软雅黑" pitchFamily="34" charset="-122"/>
              </a:rPr>
              <a:t>90</a:t>
            </a:r>
            <a:r>
              <a:rPr lang="zh-CN" altLang="en-US" sz="1200" b="1" dirty="0">
                <a:solidFill>
                  <a:srgbClr val="C00000"/>
                </a:solidFill>
                <a:latin typeface="微软雅黑" pitchFamily="34" charset="-122"/>
                <a:ea typeface="微软雅黑" pitchFamily="34" charset="-122"/>
              </a:rPr>
              <a:t>座</a:t>
            </a:r>
            <a:endParaRPr lang="en-US" altLang="zh-CN" sz="1200" b="1" dirty="0">
              <a:solidFill>
                <a:srgbClr val="C00000"/>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panose="05000000000000000000" pitchFamily="2" charset="2"/>
              <a:buChar char="p"/>
            </a:pPr>
            <a:r>
              <a:rPr lang="zh-CN" altLang="en-US" sz="1200" b="1" dirty="0">
                <a:solidFill>
                  <a:srgbClr val="2E75B6"/>
                </a:solidFill>
                <a:latin typeface="微软雅黑" pitchFamily="34" charset="-122"/>
                <a:ea typeface="微软雅黑" pitchFamily="34" charset="-122"/>
              </a:rPr>
              <a:t>专用传输网络实现</a:t>
            </a:r>
            <a:r>
              <a:rPr lang="en-US" altLang="zh-CN" sz="1200" b="1" dirty="0">
                <a:solidFill>
                  <a:srgbClr val="2E75B6"/>
                </a:solidFill>
                <a:latin typeface="微软雅黑" pitchFamily="34" charset="-122"/>
                <a:ea typeface="微软雅黑" pitchFamily="34" charset="-122"/>
              </a:rPr>
              <a:t>IDC</a:t>
            </a:r>
            <a:r>
              <a:rPr lang="zh-CN" altLang="en-US" sz="1200" b="1" dirty="0">
                <a:solidFill>
                  <a:srgbClr val="2E75B6"/>
                </a:solidFill>
                <a:latin typeface="微软雅黑" pitchFamily="34" charset="-122"/>
                <a:ea typeface="微软雅黑" pitchFamily="34" charset="-122"/>
              </a:rPr>
              <a:t>间高速互联</a:t>
            </a:r>
          </a:p>
        </p:txBody>
      </p:sp>
      <p:sp>
        <p:nvSpPr>
          <p:cNvPr id="46092" name="TextBox 470"/>
          <p:cNvSpPr txBox="1">
            <a:spLocks noChangeArrowheads="1"/>
          </p:cNvSpPr>
          <p:nvPr/>
        </p:nvSpPr>
        <p:spPr bwMode="auto">
          <a:xfrm>
            <a:off x="212455" y="1476343"/>
            <a:ext cx="4437871" cy="117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80" tIns="34252" rIns="68480" bIns="34252">
            <a:spAutoFit/>
          </a:bodyPr>
          <a:lstStyle>
            <a:lvl1pPr defTabSz="698500">
              <a:defRPr sz="1700">
                <a:solidFill>
                  <a:schemeClr val="tx1"/>
                </a:solidFill>
                <a:latin typeface="Arial" pitchFamily="34" charset="0"/>
                <a:ea typeface="宋体" pitchFamily="2" charset="-122"/>
              </a:defRPr>
            </a:lvl1pPr>
            <a:lvl2pPr marL="742950" indent="-285750" defTabSz="698500">
              <a:defRPr sz="1700">
                <a:solidFill>
                  <a:schemeClr val="tx1"/>
                </a:solidFill>
                <a:latin typeface="Arial" pitchFamily="34" charset="0"/>
                <a:ea typeface="宋体" pitchFamily="2" charset="-122"/>
              </a:defRPr>
            </a:lvl2pPr>
            <a:lvl3pPr marL="1143000" indent="-228600" defTabSz="698500">
              <a:defRPr sz="1700">
                <a:solidFill>
                  <a:schemeClr val="tx1"/>
                </a:solidFill>
                <a:latin typeface="Arial" pitchFamily="34" charset="0"/>
                <a:ea typeface="宋体" pitchFamily="2" charset="-122"/>
              </a:defRPr>
            </a:lvl3pPr>
            <a:lvl4pPr marL="1600200" indent="-228600" defTabSz="698500">
              <a:defRPr sz="1700">
                <a:solidFill>
                  <a:schemeClr val="tx1"/>
                </a:solidFill>
                <a:latin typeface="Arial" pitchFamily="34" charset="0"/>
                <a:ea typeface="宋体" pitchFamily="2" charset="-122"/>
              </a:defRPr>
            </a:lvl4pPr>
            <a:lvl5pPr marL="2057400" indent="-228600" defTabSz="698500">
              <a:defRPr sz="1700">
                <a:solidFill>
                  <a:schemeClr val="tx1"/>
                </a:solidFill>
                <a:latin typeface="Arial" pitchFamily="34" charset="0"/>
                <a:ea typeface="宋体" pitchFamily="2" charset="-122"/>
              </a:defRPr>
            </a:lvl5pPr>
            <a:lvl6pPr marL="2514600" indent="-228600" defTabSz="698500" eaLnBrk="0" fontAlgn="base" hangingPunct="0">
              <a:spcBef>
                <a:spcPct val="0"/>
              </a:spcBef>
              <a:spcAft>
                <a:spcPct val="0"/>
              </a:spcAft>
              <a:defRPr sz="1700">
                <a:solidFill>
                  <a:schemeClr val="tx1"/>
                </a:solidFill>
                <a:latin typeface="Arial" pitchFamily="34" charset="0"/>
                <a:ea typeface="宋体" pitchFamily="2" charset="-122"/>
              </a:defRPr>
            </a:lvl6pPr>
            <a:lvl7pPr marL="2971800" indent="-228600" defTabSz="698500" eaLnBrk="0" fontAlgn="base" hangingPunct="0">
              <a:spcBef>
                <a:spcPct val="0"/>
              </a:spcBef>
              <a:spcAft>
                <a:spcPct val="0"/>
              </a:spcAft>
              <a:defRPr sz="1700">
                <a:solidFill>
                  <a:schemeClr val="tx1"/>
                </a:solidFill>
                <a:latin typeface="Arial" pitchFamily="34" charset="0"/>
                <a:ea typeface="宋体" pitchFamily="2" charset="-122"/>
              </a:defRPr>
            </a:lvl7pPr>
            <a:lvl8pPr marL="3429000" indent="-228600" defTabSz="698500" eaLnBrk="0" fontAlgn="base" hangingPunct="0">
              <a:spcBef>
                <a:spcPct val="0"/>
              </a:spcBef>
              <a:spcAft>
                <a:spcPct val="0"/>
              </a:spcAft>
              <a:defRPr sz="1700">
                <a:solidFill>
                  <a:schemeClr val="tx1"/>
                </a:solidFill>
                <a:latin typeface="Arial" pitchFamily="34" charset="0"/>
                <a:ea typeface="宋体" pitchFamily="2" charset="-122"/>
              </a:defRPr>
            </a:lvl8pPr>
            <a:lvl9pPr marL="3886200" indent="-228600" defTabSz="698500" eaLnBrk="0" fontAlgn="base" hangingPunct="0">
              <a:spcBef>
                <a:spcPct val="0"/>
              </a:spcBef>
              <a:spcAft>
                <a:spcPct val="0"/>
              </a:spcAft>
              <a:defRPr sz="1700">
                <a:solidFill>
                  <a:schemeClr val="tx1"/>
                </a:solidFill>
                <a:latin typeface="Arial" pitchFamily="34" charset="0"/>
                <a:ea typeface="宋体" pitchFamily="2" charset="-122"/>
              </a:defRPr>
            </a:lvl9pPr>
          </a:lstStyle>
          <a:p>
            <a:pPr marL="285750" indent="-285750" fontAlgn="base">
              <a:lnSpc>
                <a:spcPct val="150000"/>
              </a:lnSpc>
              <a:spcBef>
                <a:spcPct val="0"/>
              </a:spcBef>
              <a:spcAft>
                <a:spcPct val="0"/>
              </a:spcAft>
              <a:buFont typeface="Wingdings" panose="05000000000000000000" pitchFamily="2" charset="2"/>
              <a:buChar char="p"/>
            </a:pPr>
            <a:r>
              <a:rPr lang="zh-CN" altLang="en-US" sz="1200" b="1" dirty="0">
                <a:solidFill>
                  <a:srgbClr val="2E75B6"/>
                </a:solidFill>
                <a:latin typeface="微软雅黑" pitchFamily="34" charset="-122"/>
                <a:ea typeface="微软雅黑" pitchFamily="34" charset="-122"/>
              </a:rPr>
              <a:t>覆盖最广、容量最大、速率最快的立体化网络基础</a:t>
            </a:r>
            <a:r>
              <a:rPr lang="zh-CN" altLang="en-US" sz="1200" b="1" dirty="0" smtClean="0">
                <a:solidFill>
                  <a:srgbClr val="2E75B6"/>
                </a:solidFill>
                <a:latin typeface="微软雅黑" pitchFamily="34" charset="-122"/>
                <a:ea typeface="微软雅黑" pitchFamily="34" charset="-122"/>
              </a:rPr>
              <a:t>设施</a:t>
            </a:r>
            <a:endParaRPr lang="en-US" altLang="zh-CN" sz="1200" b="1" dirty="0" smtClean="0">
              <a:solidFill>
                <a:srgbClr val="2E75B6"/>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panose="05000000000000000000" pitchFamily="2" charset="2"/>
              <a:buChar char="p"/>
            </a:pPr>
            <a:r>
              <a:rPr lang="en-US" altLang="zh-CN" sz="1200" b="1" dirty="0" smtClean="0">
                <a:solidFill>
                  <a:srgbClr val="C00000"/>
                </a:solidFill>
                <a:latin typeface="微软雅黑" pitchFamily="34" charset="-122"/>
                <a:ea typeface="微软雅黑" pitchFamily="34" charset="-122"/>
              </a:rPr>
              <a:t>23</a:t>
            </a:r>
            <a:r>
              <a:rPr lang="zh-CN" altLang="en-US" sz="1200" b="1" dirty="0" smtClean="0">
                <a:solidFill>
                  <a:srgbClr val="C00000"/>
                </a:solidFill>
                <a:latin typeface="微软雅黑" pitchFamily="34" charset="-122"/>
                <a:ea typeface="微软雅黑" pitchFamily="34" charset="-122"/>
              </a:rPr>
              <a:t>万</a:t>
            </a:r>
            <a:r>
              <a:rPr lang="zh-CN" altLang="en-US" sz="1200" b="1" dirty="0" smtClean="0">
                <a:solidFill>
                  <a:srgbClr val="2E75B6"/>
                </a:solidFill>
                <a:latin typeface="微软雅黑" pitchFamily="34" charset="-122"/>
                <a:ea typeface="微软雅黑" pitchFamily="34" charset="-122"/>
              </a:rPr>
              <a:t>公里光网干线，</a:t>
            </a:r>
            <a:r>
              <a:rPr lang="en-US" altLang="zh-CN" sz="1200" b="1" dirty="0" smtClean="0">
                <a:solidFill>
                  <a:srgbClr val="C00000"/>
                </a:solidFill>
                <a:latin typeface="微软雅黑" pitchFamily="34" charset="-122"/>
                <a:ea typeface="微软雅黑" pitchFamily="34" charset="-122"/>
              </a:rPr>
              <a:t>71</a:t>
            </a:r>
            <a:r>
              <a:rPr lang="zh-CN" altLang="en-US" sz="1200" b="1" dirty="0" smtClean="0">
                <a:solidFill>
                  <a:srgbClr val="C00000"/>
                </a:solidFill>
                <a:latin typeface="微软雅黑" pitchFamily="34" charset="-122"/>
                <a:ea typeface="微软雅黑" pitchFamily="34" charset="-122"/>
              </a:rPr>
              <a:t>万</a:t>
            </a:r>
            <a:r>
              <a:rPr lang="zh-CN" altLang="en-US" sz="1200" b="1" dirty="0" smtClean="0">
                <a:solidFill>
                  <a:srgbClr val="2E75B6"/>
                </a:solidFill>
                <a:latin typeface="微软雅黑" pitchFamily="34" charset="-122"/>
                <a:ea typeface="微软雅黑" pitchFamily="34" charset="-122"/>
              </a:rPr>
              <a:t>公里本地光缆，覆盖全国</a:t>
            </a:r>
            <a:r>
              <a:rPr lang="en-US" altLang="zh-CN" sz="1200" b="1" dirty="0" smtClean="0">
                <a:solidFill>
                  <a:srgbClr val="C00000"/>
                </a:solidFill>
                <a:latin typeface="微软雅黑" pitchFamily="34" charset="-122"/>
                <a:ea typeface="微软雅黑" pitchFamily="34" charset="-122"/>
              </a:rPr>
              <a:t>3.5</a:t>
            </a:r>
            <a:r>
              <a:rPr lang="zh-CN" altLang="en-US" sz="1200" b="1" dirty="0" smtClean="0">
                <a:solidFill>
                  <a:srgbClr val="C00000"/>
                </a:solidFill>
                <a:latin typeface="微软雅黑" pitchFamily="34" charset="-122"/>
                <a:ea typeface="微软雅黑" pitchFamily="34" charset="-122"/>
              </a:rPr>
              <a:t>万</a:t>
            </a:r>
            <a:r>
              <a:rPr lang="zh-CN" altLang="en-US" sz="1200" b="1" dirty="0" smtClean="0">
                <a:solidFill>
                  <a:srgbClr val="2E75B6"/>
                </a:solidFill>
                <a:latin typeface="微软雅黑" pitchFamily="34" charset="-122"/>
                <a:ea typeface="微软雅黑" pitchFamily="34" charset="-122"/>
              </a:rPr>
              <a:t>乡镇；全国首个全光网省，数百个光网城市</a:t>
            </a:r>
            <a:endParaRPr lang="en-US" altLang="zh-CN" sz="1200" b="1" dirty="0">
              <a:solidFill>
                <a:srgbClr val="2E75B6"/>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panose="05000000000000000000" pitchFamily="2" charset="2"/>
              <a:buChar char="p"/>
            </a:pPr>
            <a:r>
              <a:rPr lang="zh-CN" altLang="en-US" sz="1200" b="1" dirty="0">
                <a:solidFill>
                  <a:srgbClr val="2E75B6"/>
                </a:solidFill>
                <a:latin typeface="微软雅黑" pitchFamily="34" charset="-122"/>
                <a:ea typeface="微软雅黑" pitchFamily="34" charset="-122"/>
                <a:sym typeface="Arial" pitchFamily="34" charset="0"/>
              </a:rPr>
              <a:t>“</a:t>
            </a:r>
            <a:r>
              <a:rPr lang="zh-CN" altLang="en-US" sz="1200" b="1" dirty="0">
                <a:solidFill>
                  <a:srgbClr val="C00000"/>
                </a:solidFill>
                <a:latin typeface="微软雅黑" pitchFamily="34" charset="-122"/>
                <a:ea typeface="微软雅黑" pitchFamily="34" charset="-122"/>
                <a:sym typeface="Arial" pitchFamily="34" charset="0"/>
              </a:rPr>
              <a:t>双百兆</a:t>
            </a:r>
            <a:r>
              <a:rPr lang="zh-CN" altLang="en-US" sz="1200" b="1" dirty="0">
                <a:solidFill>
                  <a:srgbClr val="2E75B6"/>
                </a:solidFill>
                <a:latin typeface="微软雅黑" pitchFamily="34" charset="-122"/>
                <a:ea typeface="微软雅黑" pitchFamily="34" charset="-122"/>
                <a:sym typeface="Arial" pitchFamily="34" charset="0"/>
              </a:rPr>
              <a:t>” 新时代：宽带上网</a:t>
            </a:r>
            <a:r>
              <a:rPr lang="en-US" altLang="zh-CN" sz="1200" b="1" dirty="0">
                <a:solidFill>
                  <a:srgbClr val="2E75B6"/>
                </a:solidFill>
                <a:latin typeface="微软雅黑" pitchFamily="34" charset="-122"/>
                <a:ea typeface="微软雅黑" pitchFamily="34" charset="-122"/>
                <a:sym typeface="Arial" pitchFamily="34" charset="0"/>
              </a:rPr>
              <a:t>100M</a:t>
            </a:r>
            <a:r>
              <a:rPr lang="zh-CN" altLang="en-US" sz="1200" b="1" dirty="0">
                <a:solidFill>
                  <a:srgbClr val="2E75B6"/>
                </a:solidFill>
                <a:latin typeface="微软雅黑" pitchFamily="34" charset="-122"/>
                <a:ea typeface="微软雅黑" pitchFamily="34" charset="-122"/>
                <a:sym typeface="Arial" pitchFamily="34" charset="0"/>
              </a:rPr>
              <a:t>，</a:t>
            </a:r>
            <a:r>
              <a:rPr lang="en-US" altLang="zh-CN" sz="1200" b="1" dirty="0">
                <a:solidFill>
                  <a:srgbClr val="2E75B6"/>
                </a:solidFill>
                <a:latin typeface="微软雅黑" pitchFamily="34" charset="-122"/>
                <a:ea typeface="微软雅黑" pitchFamily="34" charset="-122"/>
                <a:sym typeface="Arial" pitchFamily="34" charset="0"/>
              </a:rPr>
              <a:t>4G+</a:t>
            </a:r>
            <a:r>
              <a:rPr lang="zh-CN" altLang="en-US" sz="1200" b="1" dirty="0">
                <a:solidFill>
                  <a:srgbClr val="2E75B6"/>
                </a:solidFill>
                <a:latin typeface="微软雅黑" pitchFamily="34" charset="-122"/>
                <a:ea typeface="微软雅黑" pitchFamily="34" charset="-122"/>
                <a:sym typeface="Arial" pitchFamily="34" charset="0"/>
              </a:rPr>
              <a:t>上网</a:t>
            </a:r>
            <a:r>
              <a:rPr lang="en-US" altLang="zh-CN" sz="1200" b="1" dirty="0">
                <a:solidFill>
                  <a:srgbClr val="2E75B6"/>
                </a:solidFill>
                <a:latin typeface="微软雅黑" pitchFamily="34" charset="-122"/>
                <a:ea typeface="微软雅黑" pitchFamily="34" charset="-122"/>
                <a:sym typeface="Arial" pitchFamily="34" charset="0"/>
              </a:rPr>
              <a:t>300M</a:t>
            </a:r>
            <a:endParaRPr lang="zh-CN" altLang="en-US" sz="1200" b="1" dirty="0">
              <a:solidFill>
                <a:srgbClr val="2E75B6"/>
              </a:solidFill>
              <a:latin typeface="微软雅黑" pitchFamily="34" charset="-122"/>
              <a:ea typeface="微软雅黑" pitchFamily="34" charset="-122"/>
            </a:endParaRPr>
          </a:p>
        </p:txBody>
      </p:sp>
      <p:pic>
        <p:nvPicPr>
          <p:cNvPr id="4609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46446" y="2479880"/>
            <a:ext cx="3830011" cy="2915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4"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552" y="2850015"/>
            <a:ext cx="3654024" cy="262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904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bwMode="auto">
          <a:xfrm>
            <a:off x="113291" y="140781"/>
            <a:ext cx="8773402" cy="43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智慧政务云整</a:t>
            </a:r>
            <a:r>
              <a:rPr lang="zh-CN" altLang="en-US" dirty="0" smtClean="0"/>
              <a:t>体优势：安全可靠的一站式集成服务能力</a:t>
            </a:r>
          </a:p>
        </p:txBody>
      </p:sp>
      <p:sp>
        <p:nvSpPr>
          <p:cNvPr id="7" name="矩形 6"/>
          <p:cNvSpPr/>
          <p:nvPr/>
        </p:nvSpPr>
        <p:spPr>
          <a:xfrm>
            <a:off x="251521" y="879663"/>
            <a:ext cx="4178917" cy="315394"/>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lIns="68480" tIns="34252" rIns="68480" bIns="34252">
            <a:spAutoFit/>
          </a:bodyPr>
          <a:lstStyle/>
          <a:p>
            <a:pPr algn="ctr" defTabSz="684750">
              <a:defRPr/>
            </a:pPr>
            <a:r>
              <a:rPr lang="zh-CN" altLang="en-US" sz="1600" b="1" dirty="0" smtClean="0">
                <a:solidFill>
                  <a:prstClr val="white"/>
                </a:solidFill>
                <a:latin typeface="微软雅黑" pitchFamily="34" charset="-122"/>
                <a:ea typeface="微软雅黑" pitchFamily="34" charset="-122"/>
              </a:rPr>
              <a:t>全球最大的</a:t>
            </a:r>
            <a:r>
              <a:rPr lang="en-US" altLang="zh-CN" sz="1600" b="1" dirty="0" smtClean="0">
                <a:solidFill>
                  <a:prstClr val="white"/>
                </a:solidFill>
                <a:latin typeface="微软雅黑" pitchFamily="34" charset="-122"/>
                <a:ea typeface="微软雅黑" pitchFamily="34" charset="-122"/>
              </a:rPr>
              <a:t>ICT</a:t>
            </a:r>
            <a:r>
              <a:rPr lang="zh-CN" altLang="en-US" sz="1600" b="1" dirty="0" smtClean="0">
                <a:solidFill>
                  <a:prstClr val="white"/>
                </a:solidFill>
                <a:latin typeface="微软雅黑" pitchFamily="34" charset="-122"/>
                <a:ea typeface="微软雅黑" pitchFamily="34" charset="-122"/>
              </a:rPr>
              <a:t>提供商</a:t>
            </a:r>
            <a:endParaRPr lang="zh-CN" altLang="en-US" sz="1600" b="1" dirty="0">
              <a:solidFill>
                <a:prstClr val="white"/>
              </a:solidFill>
              <a:latin typeface="微软雅黑" pitchFamily="34" charset="-122"/>
              <a:ea typeface="微软雅黑" pitchFamily="34" charset="-122"/>
            </a:endParaRPr>
          </a:p>
        </p:txBody>
      </p:sp>
      <p:sp>
        <p:nvSpPr>
          <p:cNvPr id="8" name="矩形 7"/>
          <p:cNvSpPr/>
          <p:nvPr/>
        </p:nvSpPr>
        <p:spPr>
          <a:xfrm>
            <a:off x="4795826" y="879663"/>
            <a:ext cx="4065723" cy="315394"/>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lIns="68480" tIns="34252" rIns="68480" bIns="34252">
            <a:spAutoFit/>
          </a:bodyPr>
          <a:lstStyle/>
          <a:p>
            <a:pPr algn="ctr" defTabSz="684750">
              <a:defRPr/>
            </a:pPr>
            <a:r>
              <a:rPr lang="zh-CN" altLang="en-US" sz="1600" b="1" dirty="0" smtClean="0">
                <a:solidFill>
                  <a:prstClr val="white"/>
                </a:solidFill>
                <a:latin typeface="微软雅黑" pitchFamily="34" charset="-122"/>
                <a:ea typeface="微软雅黑" pitchFamily="34" charset="-122"/>
              </a:rPr>
              <a:t>全网一站式运营服务体系</a:t>
            </a:r>
            <a:endParaRPr lang="zh-CN" altLang="en-US" sz="1600" b="1" dirty="0">
              <a:solidFill>
                <a:prstClr val="white"/>
              </a:solidFill>
              <a:latin typeface="微软雅黑" pitchFamily="34" charset="-122"/>
              <a:ea typeface="微软雅黑" pitchFamily="34" charset="-122"/>
            </a:endParaRPr>
          </a:p>
        </p:txBody>
      </p:sp>
      <p:sp>
        <p:nvSpPr>
          <p:cNvPr id="9" name="矩形 8"/>
          <p:cNvSpPr/>
          <p:nvPr/>
        </p:nvSpPr>
        <p:spPr>
          <a:xfrm>
            <a:off x="251521" y="3229226"/>
            <a:ext cx="4178917" cy="315394"/>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lIns="68480" tIns="34252" rIns="68480" bIns="34252">
            <a:spAutoFit/>
          </a:bodyPr>
          <a:lstStyle/>
          <a:p>
            <a:pPr algn="ctr" defTabSz="684750">
              <a:defRPr/>
            </a:pPr>
            <a:r>
              <a:rPr lang="zh-CN" altLang="en-US" sz="1600" b="1" dirty="0" smtClean="0">
                <a:solidFill>
                  <a:prstClr val="white"/>
                </a:solidFill>
                <a:latin typeface="微软雅黑" pitchFamily="34" charset="-122"/>
                <a:ea typeface="微软雅黑" pitchFamily="34" charset="-122"/>
                <a:sym typeface="Arial" pitchFamily="34" charset="0"/>
              </a:rPr>
              <a:t>多层次、体系化的安全服务能力</a:t>
            </a:r>
            <a:endParaRPr lang="zh-CN" altLang="en-US" sz="1600" b="1" dirty="0">
              <a:solidFill>
                <a:prstClr val="white"/>
              </a:solidFill>
              <a:latin typeface="微软雅黑" pitchFamily="34" charset="-122"/>
              <a:ea typeface="微软雅黑" pitchFamily="34" charset="-122"/>
            </a:endParaRPr>
          </a:p>
        </p:txBody>
      </p:sp>
      <p:sp>
        <p:nvSpPr>
          <p:cNvPr id="10" name="矩形 9"/>
          <p:cNvSpPr/>
          <p:nvPr/>
        </p:nvSpPr>
        <p:spPr>
          <a:xfrm>
            <a:off x="4795826" y="3229226"/>
            <a:ext cx="4065723" cy="315394"/>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lIns="68480" tIns="34252" rIns="68480" bIns="34252">
            <a:spAutoFit/>
          </a:bodyPr>
          <a:lstStyle/>
          <a:p>
            <a:pPr algn="ctr" defTabSz="684750">
              <a:defRPr/>
            </a:pPr>
            <a:r>
              <a:rPr lang="zh-CN" altLang="en-US" sz="1600" b="1" dirty="0" smtClean="0">
                <a:solidFill>
                  <a:prstClr val="white"/>
                </a:solidFill>
                <a:latin typeface="微软雅黑" pitchFamily="34" charset="-122"/>
                <a:ea typeface="微软雅黑" pitchFamily="34" charset="-122"/>
              </a:rPr>
              <a:t>丰富的政务云产业合作及项目实施经验</a:t>
            </a:r>
            <a:endParaRPr lang="zh-CN" altLang="en-US" sz="1600" b="1" dirty="0">
              <a:solidFill>
                <a:prstClr val="white"/>
              </a:solidFill>
              <a:latin typeface="微软雅黑" pitchFamily="34" charset="-122"/>
              <a:ea typeface="微软雅黑" pitchFamily="34" charset="-122"/>
            </a:endParaRPr>
          </a:p>
        </p:txBody>
      </p:sp>
      <p:sp>
        <p:nvSpPr>
          <p:cNvPr id="62" name="矩形 61"/>
          <p:cNvSpPr/>
          <p:nvPr/>
        </p:nvSpPr>
        <p:spPr bwMode="auto">
          <a:xfrm>
            <a:off x="4788024" y="1503415"/>
            <a:ext cx="936104" cy="1477764"/>
          </a:xfrm>
          <a:prstGeom prst="rect">
            <a:avLst/>
          </a:prstGeom>
          <a:ln>
            <a:headEnd type="none" w="med" len="med"/>
            <a:tailEnd type="none" w="med" len="med"/>
          </a:ln>
          <a:extLst/>
        </p:spPr>
        <p:style>
          <a:lnRef idx="1">
            <a:schemeClr val="accent5"/>
          </a:lnRef>
          <a:fillRef idx="2">
            <a:schemeClr val="accent5"/>
          </a:fillRef>
          <a:effectRef idx="1">
            <a:schemeClr val="accent5"/>
          </a:effectRef>
          <a:fontRef idx="minor">
            <a:schemeClr val="dk1"/>
          </a:fontRef>
        </p:style>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b="0" i="0" u="none" strike="noStrike" cap="none" normalizeH="0" baseline="0" smtClean="0">
              <a:ln>
                <a:noFill/>
              </a:ln>
              <a:solidFill>
                <a:schemeClr val="tx1"/>
              </a:solidFill>
              <a:effectLst/>
              <a:latin typeface="Arial" charset="0"/>
              <a:ea typeface="黑体" pitchFamily="2" charset="-122"/>
            </a:endParaRPr>
          </a:p>
        </p:txBody>
      </p:sp>
      <p:pic>
        <p:nvPicPr>
          <p:cNvPr id="63" name="Picture 3" descr="C:\Users\Administrator\Desktop\新建文件夹\未标题-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6200000" flipH="1" flipV="1">
            <a:off x="4934276" y="1619283"/>
            <a:ext cx="643603" cy="576063"/>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4714903" y="2163842"/>
            <a:ext cx="1082348" cy="723275"/>
          </a:xfrm>
          <a:prstGeom prst="rect">
            <a:avLst/>
          </a:prstGeom>
          <a:noFill/>
        </p:spPr>
        <p:txBody>
          <a:bodyPr wrap="none" rtlCol="0">
            <a:spAutoFit/>
          </a:bodyPr>
          <a:lstStyle/>
          <a:p>
            <a:pPr algn="ctr"/>
            <a:r>
              <a:rPr lang="zh-CN" altLang="en-US" sz="1600" b="1" dirty="0" smtClean="0">
                <a:solidFill>
                  <a:srgbClr val="FF6600"/>
                </a:solidFill>
                <a:latin typeface="微软雅黑" panose="020B0503020204020204" pitchFamily="34" charset="-122"/>
                <a:ea typeface="微软雅黑" panose="020B0503020204020204" pitchFamily="34" charset="-122"/>
              </a:rPr>
              <a:t>六万</a:t>
            </a:r>
            <a:endParaRPr lang="en-US" altLang="zh-CN" sz="16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400" b="1" dirty="0" smtClean="0">
                <a:solidFill>
                  <a:srgbClr val="FF6600"/>
                </a:solidFill>
                <a:latin typeface="微软雅黑" panose="020B0503020204020204" pitchFamily="34" charset="-122"/>
                <a:ea typeface="微软雅黑" panose="020B0503020204020204" pitchFamily="34" charset="-122"/>
              </a:rPr>
              <a:t>大客户经理</a:t>
            </a:r>
            <a:endParaRPr lang="en-US" altLang="zh-CN" sz="14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tx2">
                    <a:lumMod val="65000"/>
                    <a:lumOff val="35000"/>
                  </a:schemeClr>
                </a:solidFill>
                <a:latin typeface="微软雅黑" panose="020B0503020204020204" pitchFamily="34" charset="-122"/>
                <a:ea typeface="微软雅黑" panose="020B0503020204020204" pitchFamily="34" charset="-122"/>
              </a:rPr>
              <a:t>贴心服务</a:t>
            </a:r>
          </a:p>
        </p:txBody>
      </p:sp>
      <p:sp>
        <p:nvSpPr>
          <p:cNvPr id="65" name="矩形 64"/>
          <p:cNvSpPr/>
          <p:nvPr/>
        </p:nvSpPr>
        <p:spPr bwMode="auto">
          <a:xfrm>
            <a:off x="5795125" y="1503415"/>
            <a:ext cx="1080120" cy="1477764"/>
          </a:xfrm>
          <a:prstGeom prst="rect">
            <a:avLst/>
          </a:prstGeom>
          <a:ln>
            <a:headEnd type="none" w="med" len="med"/>
            <a:tailEnd type="none" w="med" len="med"/>
          </a:ln>
          <a:extLst/>
        </p:spPr>
        <p:style>
          <a:lnRef idx="1">
            <a:schemeClr val="accent5"/>
          </a:lnRef>
          <a:fillRef idx="2">
            <a:schemeClr val="accent5"/>
          </a:fillRef>
          <a:effectRef idx="1">
            <a:schemeClr val="accent5"/>
          </a:effectRef>
          <a:fontRef idx="minor">
            <a:schemeClr val="dk1"/>
          </a:fontRef>
        </p:style>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b="0" i="0" u="none" strike="noStrike" cap="none" normalizeH="0" baseline="0" smtClean="0">
              <a:ln>
                <a:noFill/>
              </a:ln>
              <a:solidFill>
                <a:schemeClr val="tx1"/>
              </a:solidFill>
              <a:effectLst/>
              <a:latin typeface="Arial" charset="0"/>
              <a:ea typeface="黑体" pitchFamily="2" charset="-122"/>
            </a:endParaRPr>
          </a:p>
        </p:txBody>
      </p:sp>
      <p:sp>
        <p:nvSpPr>
          <p:cNvPr id="67" name="TextBox 66"/>
          <p:cNvSpPr txBox="1"/>
          <p:nvPr/>
        </p:nvSpPr>
        <p:spPr>
          <a:xfrm>
            <a:off x="5704243" y="2163842"/>
            <a:ext cx="1261884" cy="723275"/>
          </a:xfrm>
          <a:prstGeom prst="rect">
            <a:avLst/>
          </a:prstGeom>
          <a:noFill/>
        </p:spPr>
        <p:txBody>
          <a:bodyPr wrap="none" rtlCol="0">
            <a:spAutoFit/>
          </a:bodyPr>
          <a:lstStyle/>
          <a:p>
            <a:pPr algn="ctr"/>
            <a:r>
              <a:rPr lang="zh-CN" altLang="en-US" sz="1600" b="1" dirty="0" smtClean="0">
                <a:solidFill>
                  <a:srgbClr val="FF6600"/>
                </a:solidFill>
                <a:latin typeface="微软雅黑" panose="020B0503020204020204" pitchFamily="34" charset="-122"/>
                <a:ea typeface="微软雅黑" panose="020B0503020204020204" pitchFamily="34" charset="-122"/>
              </a:rPr>
              <a:t>壹万</a:t>
            </a:r>
            <a:endParaRPr lang="en-US" altLang="zh-CN" sz="16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400" b="1" dirty="0" smtClean="0">
                <a:solidFill>
                  <a:srgbClr val="FF6600"/>
                </a:solidFill>
                <a:latin typeface="微软雅黑" panose="020B0503020204020204" pitchFamily="34" charset="-122"/>
                <a:ea typeface="微软雅黑" panose="020B0503020204020204" pitchFamily="34" charset="-122"/>
              </a:rPr>
              <a:t>解决方案经理</a:t>
            </a:r>
            <a:endParaRPr lang="en-US" altLang="zh-CN" sz="14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tx2">
                    <a:lumMod val="65000"/>
                    <a:lumOff val="35000"/>
                  </a:schemeClr>
                </a:solidFill>
                <a:latin typeface="微软雅黑" panose="020B0503020204020204" pitchFamily="34" charset="-122"/>
                <a:ea typeface="微软雅黑" panose="020B0503020204020204" pitchFamily="34" charset="-122"/>
              </a:rPr>
              <a:t>量身定制</a:t>
            </a:r>
          </a:p>
        </p:txBody>
      </p:sp>
      <p:pic>
        <p:nvPicPr>
          <p:cNvPr id="68" name="Picture 2" descr="D:\中国电信\未标题-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1149" y="1585513"/>
            <a:ext cx="648072" cy="618455"/>
          </a:xfrm>
          <a:prstGeom prst="rect">
            <a:avLst/>
          </a:prstGeom>
          <a:noFill/>
          <a:extLst>
            <a:ext uri="{909E8E84-426E-40DD-AFC4-6F175D3DCCD1}">
              <a14:hiddenFill xmlns:a14="http://schemas.microsoft.com/office/drawing/2010/main">
                <a:solidFill>
                  <a:srgbClr val="FFFFFF"/>
                </a:solidFill>
              </a14:hiddenFill>
            </a:ext>
          </a:extLst>
        </p:spPr>
      </p:pic>
      <p:sp>
        <p:nvSpPr>
          <p:cNvPr id="73" name="矩形 72"/>
          <p:cNvSpPr/>
          <p:nvPr/>
        </p:nvSpPr>
        <p:spPr bwMode="auto">
          <a:xfrm>
            <a:off x="6928379" y="1503415"/>
            <a:ext cx="936104" cy="1477764"/>
          </a:xfrm>
          <a:prstGeom prst="rect">
            <a:avLst/>
          </a:prstGeom>
          <a:ln>
            <a:headEnd type="none" w="med" len="med"/>
            <a:tailEnd type="none" w="med" len="med"/>
          </a:ln>
          <a:extLst/>
        </p:spPr>
        <p:style>
          <a:lnRef idx="1">
            <a:schemeClr val="accent5"/>
          </a:lnRef>
          <a:fillRef idx="2">
            <a:schemeClr val="accent5"/>
          </a:fillRef>
          <a:effectRef idx="1">
            <a:schemeClr val="accent5"/>
          </a:effectRef>
          <a:fontRef idx="minor">
            <a:schemeClr val="dk1"/>
          </a:fontRef>
        </p:style>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b="0" i="0" u="none" strike="noStrike" cap="none" normalizeH="0" baseline="0" smtClean="0">
              <a:ln>
                <a:noFill/>
              </a:ln>
              <a:solidFill>
                <a:schemeClr val="tx1"/>
              </a:solidFill>
              <a:effectLst/>
              <a:latin typeface="Arial" charset="0"/>
              <a:ea typeface="黑体" pitchFamily="2" charset="-122"/>
            </a:endParaRPr>
          </a:p>
        </p:txBody>
      </p:sp>
      <p:sp>
        <p:nvSpPr>
          <p:cNvPr id="75" name="TextBox 74"/>
          <p:cNvSpPr txBox="1"/>
          <p:nvPr/>
        </p:nvSpPr>
        <p:spPr>
          <a:xfrm>
            <a:off x="6945027" y="2163842"/>
            <a:ext cx="902811" cy="723275"/>
          </a:xfrm>
          <a:prstGeom prst="rect">
            <a:avLst/>
          </a:prstGeom>
          <a:noFill/>
        </p:spPr>
        <p:txBody>
          <a:bodyPr wrap="none" rtlCol="0">
            <a:spAutoFit/>
          </a:bodyPr>
          <a:lstStyle/>
          <a:p>
            <a:pPr algn="ctr"/>
            <a:r>
              <a:rPr lang="zh-CN" altLang="en-US" sz="1600" b="1" dirty="0" smtClean="0">
                <a:solidFill>
                  <a:srgbClr val="FF6600"/>
                </a:solidFill>
                <a:latin typeface="微软雅黑" panose="020B0503020204020204" pitchFamily="34" charset="-122"/>
                <a:ea typeface="微软雅黑" panose="020B0503020204020204" pitchFamily="34" charset="-122"/>
              </a:rPr>
              <a:t>十万</a:t>
            </a:r>
            <a:endParaRPr lang="en-US" altLang="zh-CN" sz="16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400" b="1" dirty="0" smtClean="0">
                <a:solidFill>
                  <a:srgbClr val="FF6600"/>
                </a:solidFill>
                <a:latin typeface="微软雅黑" panose="020B0503020204020204" pitchFamily="34" charset="-122"/>
                <a:ea typeface="微软雅黑" panose="020B0503020204020204" pitchFamily="34" charset="-122"/>
              </a:rPr>
              <a:t>维护大军</a:t>
            </a:r>
            <a:endParaRPr lang="en-US" altLang="zh-CN" sz="14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tx2">
                    <a:lumMod val="65000"/>
                    <a:lumOff val="35000"/>
                  </a:schemeClr>
                </a:solidFill>
                <a:latin typeface="微软雅黑" panose="020B0503020204020204" pitchFamily="34" charset="-122"/>
                <a:ea typeface="微软雅黑" panose="020B0503020204020204" pitchFamily="34" charset="-122"/>
              </a:rPr>
              <a:t>可用性保障</a:t>
            </a:r>
          </a:p>
        </p:txBody>
      </p:sp>
      <p:sp>
        <p:nvSpPr>
          <p:cNvPr id="76" name="矩形 75"/>
          <p:cNvSpPr/>
          <p:nvPr/>
        </p:nvSpPr>
        <p:spPr bwMode="auto">
          <a:xfrm>
            <a:off x="7936491" y="1503415"/>
            <a:ext cx="936104" cy="1477764"/>
          </a:xfrm>
          <a:prstGeom prst="rect">
            <a:avLst/>
          </a:prstGeom>
          <a:ln>
            <a:headEnd type="none" w="med" len="med"/>
            <a:tailEnd type="none" w="med" len="med"/>
          </a:ln>
          <a:extLst/>
        </p:spPr>
        <p:style>
          <a:lnRef idx="1">
            <a:schemeClr val="accent5"/>
          </a:lnRef>
          <a:fillRef idx="2">
            <a:schemeClr val="accent5"/>
          </a:fillRef>
          <a:effectRef idx="1">
            <a:schemeClr val="accent5"/>
          </a:effectRef>
          <a:fontRef idx="minor">
            <a:schemeClr val="dk1"/>
          </a:fontRef>
        </p:style>
        <p:txBody>
          <a:bodyPr vert="horz" wrap="square" lIns="92075" tIns="0" rIns="92075" bIns="0" numCol="1" rtlCol="0" anchor="t" anchorCtr="0" compatLnSpc="1">
            <a:prstTxWarp prst="textNoShape">
              <a:avLst/>
            </a:prstTxWarp>
            <a:noAutofit/>
          </a:bodyPr>
          <a:lstStyle/>
          <a:p>
            <a: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pPr>
            <a:endParaRPr kumimoji="0" lang="zh-CN" altLang="en-US" sz="2000" b="0" i="0" u="none" strike="noStrike" cap="none" normalizeH="0" baseline="0" smtClean="0">
              <a:ln>
                <a:noFill/>
              </a:ln>
              <a:solidFill>
                <a:schemeClr val="tx1"/>
              </a:solidFill>
              <a:effectLst/>
              <a:latin typeface="Arial" charset="0"/>
              <a:ea typeface="黑体" pitchFamily="2" charset="-122"/>
            </a:endParaRPr>
          </a:p>
        </p:txBody>
      </p:sp>
      <p:sp>
        <p:nvSpPr>
          <p:cNvPr id="77" name="TextBox 76"/>
          <p:cNvSpPr txBox="1"/>
          <p:nvPr/>
        </p:nvSpPr>
        <p:spPr>
          <a:xfrm>
            <a:off x="8030083" y="2163842"/>
            <a:ext cx="748923" cy="723275"/>
          </a:xfrm>
          <a:prstGeom prst="rect">
            <a:avLst/>
          </a:prstGeom>
          <a:noFill/>
        </p:spPr>
        <p:txBody>
          <a:bodyPr wrap="none" rtlCol="0">
            <a:spAutoFit/>
          </a:bodyPr>
          <a:lstStyle/>
          <a:p>
            <a:pPr algn="ctr"/>
            <a:r>
              <a:rPr lang="zh-CN" altLang="en-US" sz="1600" b="1" dirty="0" smtClean="0">
                <a:solidFill>
                  <a:srgbClr val="FF6600"/>
                </a:solidFill>
                <a:latin typeface="微软雅黑" panose="020B0503020204020204" pitchFamily="34" charset="-122"/>
                <a:ea typeface="微软雅黑" panose="020B0503020204020204" pitchFamily="34" charset="-122"/>
              </a:rPr>
              <a:t>三大</a:t>
            </a:r>
            <a:endParaRPr lang="en-US" altLang="zh-CN" sz="14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400" b="1" dirty="0" smtClean="0">
                <a:solidFill>
                  <a:srgbClr val="FF6600"/>
                </a:solidFill>
                <a:latin typeface="微软雅黑" panose="020B0503020204020204" pitchFamily="34" charset="-122"/>
                <a:ea typeface="微软雅黑" panose="020B0503020204020204" pitchFamily="34" charset="-122"/>
              </a:rPr>
              <a:t>研究院</a:t>
            </a:r>
            <a:endParaRPr lang="en-US" altLang="zh-CN" sz="1400" b="1" dirty="0" smtClean="0">
              <a:solidFill>
                <a:srgbClr val="FF6600"/>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tx2">
                    <a:lumMod val="65000"/>
                    <a:lumOff val="35000"/>
                  </a:schemeClr>
                </a:solidFill>
                <a:latin typeface="微软雅黑" panose="020B0503020204020204" pitchFamily="34" charset="-122"/>
                <a:ea typeface="微软雅黑" panose="020B0503020204020204" pitchFamily="34" charset="-122"/>
              </a:rPr>
              <a:t>研发后盾</a:t>
            </a:r>
          </a:p>
        </p:txBody>
      </p:sp>
      <p:pic>
        <p:nvPicPr>
          <p:cNvPr id="78" name="Picture 14" descr="三人看电脑"/>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08499" y="1589155"/>
            <a:ext cx="720080" cy="554374"/>
          </a:xfrm>
          <a:prstGeom prst="rect">
            <a:avLst/>
          </a:prstGeom>
          <a:noFill/>
        </p:spPr>
      </p:pic>
      <p:pic>
        <p:nvPicPr>
          <p:cNvPr id="44" name="Picture 40"/>
          <p:cNvPicPr>
            <a:picLocks noChangeAspect="1" noChangeArrowheads="1"/>
          </p:cNvPicPr>
          <p:nvPr/>
        </p:nvPicPr>
        <p:blipFill>
          <a:blip r:embed="rId5" cstate="email">
            <a:extLst>
              <a:ext uri="{28A0092B-C50C-407E-A947-70E740481C1C}">
                <a14:useLocalDpi xmlns:a14="http://schemas.microsoft.com/office/drawing/2010/main"/>
              </a:ext>
            </a:extLst>
          </a:blip>
          <a:srcRect r="40822" b="3152"/>
          <a:stretch>
            <a:fillRect/>
          </a:stretch>
        </p:blipFill>
        <p:spPr bwMode="auto">
          <a:xfrm>
            <a:off x="251522" y="1424959"/>
            <a:ext cx="2016223" cy="155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extBox 231"/>
          <p:cNvSpPr txBox="1">
            <a:spLocks noChangeArrowheads="1"/>
          </p:cNvSpPr>
          <p:nvPr/>
        </p:nvSpPr>
        <p:spPr bwMode="auto">
          <a:xfrm>
            <a:off x="2195736" y="1290153"/>
            <a:ext cx="2304256" cy="160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0" tIns="34252" rIns="68480" bIns="34252">
            <a:spAutoFit/>
          </a:bodyPr>
          <a:lstStyle>
            <a:lvl1pPr defTabSz="698500">
              <a:defRPr sz="1700">
                <a:solidFill>
                  <a:schemeClr val="tx1"/>
                </a:solidFill>
                <a:latin typeface="Arial" pitchFamily="34" charset="0"/>
                <a:ea typeface="宋体" pitchFamily="2" charset="-122"/>
              </a:defRPr>
            </a:lvl1pPr>
            <a:lvl2pPr marL="742950" indent="-285750" defTabSz="698500">
              <a:defRPr sz="1700">
                <a:solidFill>
                  <a:schemeClr val="tx1"/>
                </a:solidFill>
                <a:latin typeface="Arial" pitchFamily="34" charset="0"/>
                <a:ea typeface="宋体" pitchFamily="2" charset="-122"/>
              </a:defRPr>
            </a:lvl2pPr>
            <a:lvl3pPr marL="1143000" indent="-228600" defTabSz="698500">
              <a:defRPr sz="1700">
                <a:solidFill>
                  <a:schemeClr val="tx1"/>
                </a:solidFill>
                <a:latin typeface="Arial" pitchFamily="34" charset="0"/>
                <a:ea typeface="宋体" pitchFamily="2" charset="-122"/>
              </a:defRPr>
            </a:lvl3pPr>
            <a:lvl4pPr marL="1600200" indent="-228600" defTabSz="698500">
              <a:defRPr sz="1700">
                <a:solidFill>
                  <a:schemeClr val="tx1"/>
                </a:solidFill>
                <a:latin typeface="Arial" pitchFamily="34" charset="0"/>
                <a:ea typeface="宋体" pitchFamily="2" charset="-122"/>
              </a:defRPr>
            </a:lvl4pPr>
            <a:lvl5pPr marL="2057400" indent="-228600" defTabSz="698500">
              <a:defRPr sz="1700">
                <a:solidFill>
                  <a:schemeClr val="tx1"/>
                </a:solidFill>
                <a:latin typeface="Arial" pitchFamily="34" charset="0"/>
                <a:ea typeface="宋体" pitchFamily="2" charset="-122"/>
              </a:defRPr>
            </a:lvl5pPr>
            <a:lvl6pPr marL="2514600" indent="-228600" defTabSz="698500" eaLnBrk="0" fontAlgn="base" hangingPunct="0">
              <a:spcBef>
                <a:spcPct val="0"/>
              </a:spcBef>
              <a:spcAft>
                <a:spcPct val="0"/>
              </a:spcAft>
              <a:defRPr sz="1700">
                <a:solidFill>
                  <a:schemeClr val="tx1"/>
                </a:solidFill>
                <a:latin typeface="Arial" pitchFamily="34" charset="0"/>
                <a:ea typeface="宋体" pitchFamily="2" charset="-122"/>
              </a:defRPr>
            </a:lvl6pPr>
            <a:lvl7pPr marL="2971800" indent="-228600" defTabSz="698500" eaLnBrk="0" fontAlgn="base" hangingPunct="0">
              <a:spcBef>
                <a:spcPct val="0"/>
              </a:spcBef>
              <a:spcAft>
                <a:spcPct val="0"/>
              </a:spcAft>
              <a:defRPr sz="1700">
                <a:solidFill>
                  <a:schemeClr val="tx1"/>
                </a:solidFill>
                <a:latin typeface="Arial" pitchFamily="34" charset="0"/>
                <a:ea typeface="宋体" pitchFamily="2" charset="-122"/>
              </a:defRPr>
            </a:lvl7pPr>
            <a:lvl8pPr marL="3429000" indent="-228600" defTabSz="698500" eaLnBrk="0" fontAlgn="base" hangingPunct="0">
              <a:spcBef>
                <a:spcPct val="0"/>
              </a:spcBef>
              <a:spcAft>
                <a:spcPct val="0"/>
              </a:spcAft>
              <a:defRPr sz="1700">
                <a:solidFill>
                  <a:schemeClr val="tx1"/>
                </a:solidFill>
                <a:latin typeface="Arial" pitchFamily="34" charset="0"/>
                <a:ea typeface="宋体" pitchFamily="2" charset="-122"/>
              </a:defRPr>
            </a:lvl8pPr>
            <a:lvl9pPr marL="3886200" indent="-228600" defTabSz="698500" eaLnBrk="0" fontAlgn="base" hangingPunct="0">
              <a:spcBef>
                <a:spcPct val="0"/>
              </a:spcBef>
              <a:spcAft>
                <a:spcPct val="0"/>
              </a:spcAft>
              <a:defRPr sz="1700">
                <a:solidFill>
                  <a:schemeClr val="tx1"/>
                </a:solidFill>
                <a:latin typeface="Arial" pitchFamily="34" charset="0"/>
                <a:ea typeface="宋体" pitchFamily="2" charset="-122"/>
              </a:defRPr>
            </a:lvl9pPr>
          </a:lstStyle>
          <a:p>
            <a:pPr marL="285750" indent="-285750" fontAlgn="base">
              <a:lnSpc>
                <a:spcPct val="130000"/>
              </a:lnSpc>
              <a:spcBef>
                <a:spcPct val="0"/>
              </a:spcBef>
              <a:spcAft>
                <a:spcPct val="0"/>
              </a:spcAft>
              <a:buFont typeface="Wingdings" panose="05000000000000000000" pitchFamily="2" charset="2"/>
              <a:buChar char="p"/>
            </a:pPr>
            <a:r>
              <a:rPr lang="zh-CN" altLang="en-US" sz="1100" b="1" dirty="0" smtClean="0">
                <a:solidFill>
                  <a:srgbClr val="2E75B6"/>
                </a:solidFill>
                <a:latin typeface="微软雅黑" pitchFamily="34" charset="-122"/>
                <a:ea typeface="微软雅黑" pitchFamily="34" charset="-122"/>
              </a:rPr>
              <a:t>注册资金</a:t>
            </a:r>
            <a:r>
              <a:rPr lang="en-US" altLang="zh-CN" sz="1100" b="1" dirty="0" smtClean="0">
                <a:solidFill>
                  <a:srgbClr val="C00000"/>
                </a:solidFill>
                <a:latin typeface="微软雅黑" pitchFamily="34" charset="-122"/>
                <a:ea typeface="微软雅黑" pitchFamily="34" charset="-122"/>
              </a:rPr>
              <a:t>3.94</a:t>
            </a:r>
            <a:r>
              <a:rPr lang="zh-CN" altLang="en-US" sz="1100" b="1" dirty="0" smtClean="0">
                <a:solidFill>
                  <a:srgbClr val="C00000"/>
                </a:solidFill>
                <a:latin typeface="微软雅黑" pitchFamily="34" charset="-122"/>
                <a:ea typeface="微软雅黑" pitchFamily="34" charset="-122"/>
              </a:rPr>
              <a:t>亿</a:t>
            </a:r>
            <a:r>
              <a:rPr lang="zh-CN" altLang="en-US" sz="1100" b="1" dirty="0" smtClean="0">
                <a:solidFill>
                  <a:srgbClr val="2E75B6"/>
                </a:solidFill>
                <a:latin typeface="微软雅黑" pitchFamily="34" charset="-122"/>
                <a:ea typeface="微软雅黑" pitchFamily="34" charset="-122"/>
              </a:rPr>
              <a:t>，三级服务体系，</a:t>
            </a:r>
            <a:r>
              <a:rPr lang="en-US" altLang="zh-CN" sz="1100" b="1" dirty="0" smtClean="0">
                <a:solidFill>
                  <a:srgbClr val="C00000"/>
                </a:solidFill>
                <a:latin typeface="微软雅黑" pitchFamily="34" charset="-122"/>
                <a:ea typeface="微软雅黑" pitchFamily="34" charset="-122"/>
              </a:rPr>
              <a:t>7000</a:t>
            </a:r>
            <a:r>
              <a:rPr lang="zh-CN" altLang="en-US" sz="1100" b="1" dirty="0" smtClean="0">
                <a:solidFill>
                  <a:srgbClr val="C00000"/>
                </a:solidFill>
                <a:latin typeface="微软雅黑" pitchFamily="34" charset="-122"/>
                <a:ea typeface="微软雅黑" pitchFamily="34" charset="-122"/>
              </a:rPr>
              <a:t>余人</a:t>
            </a:r>
            <a:r>
              <a:rPr lang="zh-CN" altLang="en-US" sz="1100" b="1" dirty="0" smtClean="0">
                <a:solidFill>
                  <a:srgbClr val="2E75B6"/>
                </a:solidFill>
                <a:latin typeface="微软雅黑" pitchFamily="34" charset="-122"/>
                <a:ea typeface="微软雅黑" pitchFamily="34" charset="-122"/>
              </a:rPr>
              <a:t>集成服务团队</a:t>
            </a:r>
            <a:endParaRPr lang="en-US" altLang="zh-CN" sz="1100" b="1" dirty="0" smtClean="0">
              <a:solidFill>
                <a:srgbClr val="2E75B6"/>
              </a:solidFill>
              <a:latin typeface="微软雅黑" pitchFamily="34" charset="-122"/>
              <a:ea typeface="微软雅黑" pitchFamily="34" charset="-122"/>
            </a:endParaRPr>
          </a:p>
          <a:p>
            <a:pPr marL="285750" indent="-285750" fontAlgn="base">
              <a:lnSpc>
                <a:spcPct val="130000"/>
              </a:lnSpc>
              <a:spcBef>
                <a:spcPct val="0"/>
              </a:spcBef>
              <a:spcAft>
                <a:spcPct val="0"/>
              </a:spcAft>
              <a:buFont typeface="Wingdings" panose="05000000000000000000" pitchFamily="2" charset="2"/>
              <a:buChar char="p"/>
            </a:pPr>
            <a:r>
              <a:rPr lang="zh-CN" altLang="en-US" sz="1100" b="1" dirty="0" smtClean="0">
                <a:solidFill>
                  <a:srgbClr val="2E75B6"/>
                </a:solidFill>
                <a:latin typeface="微软雅黑" pitchFamily="34" charset="-122"/>
                <a:ea typeface="微软雅黑" pitchFamily="34" charset="-122"/>
              </a:rPr>
              <a:t>年营业收入超过</a:t>
            </a:r>
            <a:r>
              <a:rPr lang="en-US" altLang="zh-CN" sz="1100" b="1" dirty="0" smtClean="0">
                <a:solidFill>
                  <a:srgbClr val="C00000"/>
                </a:solidFill>
                <a:latin typeface="微软雅黑" pitchFamily="34" charset="-122"/>
                <a:ea typeface="微软雅黑" pitchFamily="34" charset="-122"/>
              </a:rPr>
              <a:t>40</a:t>
            </a:r>
            <a:r>
              <a:rPr lang="zh-CN" altLang="en-US" sz="1100" b="1" dirty="0" smtClean="0">
                <a:solidFill>
                  <a:srgbClr val="C00000"/>
                </a:solidFill>
                <a:latin typeface="微软雅黑" pitchFamily="34" charset="-122"/>
                <a:ea typeface="微软雅黑" pitchFamily="34" charset="-122"/>
              </a:rPr>
              <a:t>亿</a:t>
            </a:r>
            <a:r>
              <a:rPr lang="zh-CN" altLang="en-US" sz="1100" b="1" dirty="0" smtClean="0">
                <a:solidFill>
                  <a:srgbClr val="2E75B6"/>
                </a:solidFill>
                <a:latin typeface="微软雅黑" pitchFamily="34" charset="-122"/>
                <a:ea typeface="微软雅黑" pitchFamily="34" charset="-122"/>
              </a:rPr>
              <a:t>，年均复合增长率</a:t>
            </a:r>
            <a:r>
              <a:rPr lang="en-US" altLang="zh-CN" sz="1100" b="1" dirty="0" smtClean="0">
                <a:solidFill>
                  <a:srgbClr val="C00000"/>
                </a:solidFill>
                <a:latin typeface="微软雅黑" pitchFamily="34" charset="-122"/>
                <a:ea typeface="微软雅黑" pitchFamily="34" charset="-122"/>
              </a:rPr>
              <a:t>30%</a:t>
            </a:r>
            <a:r>
              <a:rPr lang="zh-CN" altLang="en-US" sz="1100" b="1" dirty="0" smtClean="0">
                <a:solidFill>
                  <a:srgbClr val="2E75B6"/>
                </a:solidFill>
                <a:latin typeface="微软雅黑" pitchFamily="34" charset="-122"/>
                <a:ea typeface="微软雅黑" pitchFamily="34" charset="-122"/>
              </a:rPr>
              <a:t>以上</a:t>
            </a:r>
          </a:p>
          <a:p>
            <a:pPr marL="285750" indent="-285750" fontAlgn="base">
              <a:lnSpc>
                <a:spcPct val="130000"/>
              </a:lnSpc>
              <a:spcBef>
                <a:spcPct val="0"/>
              </a:spcBef>
              <a:spcAft>
                <a:spcPct val="0"/>
              </a:spcAft>
              <a:buFont typeface="Wingdings" panose="05000000000000000000" pitchFamily="2" charset="2"/>
              <a:buChar char="p"/>
            </a:pPr>
            <a:r>
              <a:rPr lang="zh-CN" altLang="en-US" sz="1100" b="1" dirty="0" smtClean="0">
                <a:solidFill>
                  <a:srgbClr val="2E75B6"/>
                </a:solidFill>
                <a:latin typeface="微软雅黑" pitchFamily="34" charset="-122"/>
                <a:ea typeface="微软雅黑" pitchFamily="34" charset="-122"/>
              </a:rPr>
              <a:t>业务涵盖电信资源提供、系统集成、灾备、安全服务、运维服务、行业应用、软件开发等</a:t>
            </a:r>
            <a:endParaRPr lang="en-US" altLang="zh-CN" sz="1100" b="1" dirty="0" smtClean="0">
              <a:solidFill>
                <a:srgbClr val="2E75B6"/>
              </a:solidFill>
              <a:latin typeface="微软雅黑" pitchFamily="34" charset="-122"/>
              <a:ea typeface="微软雅黑" pitchFamily="34" charset="-122"/>
            </a:endParaRPr>
          </a:p>
        </p:txBody>
      </p:sp>
      <p:pic>
        <p:nvPicPr>
          <p:cNvPr id="46"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1520" y="3748643"/>
            <a:ext cx="4208380" cy="1646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176"/>
          <p:cNvPicPr>
            <a:picLocks noChangeAspect="1" noChangeArrowheads="1"/>
          </p:cNvPicPr>
          <p:nvPr/>
        </p:nvPicPr>
        <p:blipFill>
          <a:blip r:embed="rId7" cstate="email">
            <a:extLst>
              <a:ext uri="{28A0092B-C50C-407E-A947-70E740481C1C}">
                <a14:useLocalDpi xmlns:a14="http://schemas.microsoft.com/office/drawing/2010/main"/>
              </a:ext>
            </a:extLst>
          </a:blip>
          <a:srcRect l="7134" t="9531" r="7252" b="4691"/>
          <a:stretch>
            <a:fillRect/>
          </a:stretch>
        </p:blipFill>
        <p:spPr bwMode="auto">
          <a:xfrm>
            <a:off x="7020272" y="1536446"/>
            <a:ext cx="792089" cy="677310"/>
          </a:xfrm>
          <a:prstGeom prst="ellipse">
            <a:avLst/>
          </a:prstGeom>
          <a:ln>
            <a:noFill/>
          </a:ln>
          <a:effectLst>
            <a:softEdge rad="112500"/>
          </a:effectLst>
        </p:spPr>
      </p:pic>
      <p:grpSp>
        <p:nvGrpSpPr>
          <p:cNvPr id="53" name="组合 52"/>
          <p:cNvGrpSpPr/>
          <p:nvPr/>
        </p:nvGrpSpPr>
        <p:grpSpPr>
          <a:xfrm>
            <a:off x="4445421" y="3753093"/>
            <a:ext cx="2646859" cy="1888254"/>
            <a:chOff x="2261235" y="1556267"/>
            <a:chExt cx="4453568" cy="2819675"/>
          </a:xfrm>
        </p:grpSpPr>
        <p:graphicFrame>
          <p:nvGraphicFramePr>
            <p:cNvPr id="54" name="图示 53"/>
            <p:cNvGraphicFramePr/>
            <p:nvPr>
              <p:extLst>
                <p:ext uri="{D42A27DB-BD31-4B8C-83A1-F6EECF244321}">
                  <p14:modId xmlns:p14="http://schemas.microsoft.com/office/powerpoint/2010/main" val="3215109836"/>
                </p:ext>
              </p:extLst>
            </p:nvPr>
          </p:nvGraphicFramePr>
          <p:xfrm>
            <a:off x="2261235" y="1556267"/>
            <a:ext cx="4453568" cy="28196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5" name="AutoShape 27"/>
            <p:cNvSpPr>
              <a:spLocks noChangeArrowheads="1"/>
            </p:cNvSpPr>
            <p:nvPr/>
          </p:nvSpPr>
          <p:spPr bwMode="gray">
            <a:xfrm>
              <a:off x="4168065" y="1712434"/>
              <a:ext cx="586134" cy="509815"/>
            </a:xfrm>
            <a:prstGeom prst="cube">
              <a:avLst>
                <a:gd name="adj" fmla="val 25000"/>
              </a:avLst>
            </a:prstGeom>
            <a:solidFill>
              <a:srgbClr val="292929">
                <a:alpha val="50195"/>
              </a:srgbClr>
            </a:solidFill>
            <a:ln w="19050">
              <a:solidFill>
                <a:srgbClr val="FFFFFF"/>
              </a:solidFill>
              <a:miter lim="800000"/>
              <a:headEnd/>
              <a:tailEnd/>
            </a:ln>
          </p:spPr>
          <p:txBody>
            <a:bodyPr wrap="none" lIns="89457" tIns="44727" rIns="89457" bIns="44727" anchor="ctr"/>
            <a:lstStyle/>
            <a:p>
              <a:pPr eaLnBrk="0" fontAlgn="base" hangingPunct="0">
                <a:spcBef>
                  <a:spcPct val="0"/>
                </a:spcBef>
                <a:spcAft>
                  <a:spcPct val="0"/>
                </a:spcAft>
              </a:pPr>
              <a:endParaRPr lang="zh-CN" altLang="en-US" sz="900">
                <a:solidFill>
                  <a:srgbClr val="203C96"/>
                </a:solidFill>
                <a:latin typeface="微软雅黑" pitchFamily="34" charset="-122"/>
                <a:ea typeface="微软雅黑" pitchFamily="34" charset="-122"/>
              </a:endParaRPr>
            </a:p>
          </p:txBody>
        </p:sp>
        <p:grpSp>
          <p:nvGrpSpPr>
            <p:cNvPr id="56" name="Group 28"/>
            <p:cNvGrpSpPr>
              <a:grpSpLocks/>
            </p:cNvGrpSpPr>
            <p:nvPr/>
          </p:nvGrpSpPr>
          <p:grpSpPr bwMode="auto">
            <a:xfrm>
              <a:off x="5281408" y="2486520"/>
              <a:ext cx="561324" cy="442570"/>
              <a:chOff x="3422" y="1347"/>
              <a:chExt cx="330" cy="313"/>
            </a:xfrm>
          </p:grpSpPr>
          <p:sp>
            <p:nvSpPr>
              <p:cNvPr id="86" name="AutoShape 29"/>
              <p:cNvSpPr>
                <a:spLocks noChangeArrowheads="1"/>
              </p:cNvSpPr>
              <p:nvPr/>
            </p:nvSpPr>
            <p:spPr bwMode="gray">
              <a:xfrm>
                <a:off x="3422" y="1411"/>
                <a:ext cx="330" cy="249"/>
              </a:xfrm>
              <a:prstGeom prst="roundRect">
                <a:avLst>
                  <a:gd name="adj" fmla="val 16667"/>
                </a:avLst>
              </a:prstGeom>
              <a:solidFill>
                <a:srgbClr val="292929">
                  <a:alpha val="50195"/>
                </a:srgbClr>
              </a:solidFill>
              <a:ln w="19050" algn="ctr">
                <a:solidFill>
                  <a:srgbClr val="FFFFFF"/>
                </a:solidFill>
                <a:round/>
                <a:headEnd/>
                <a:tailEnd/>
              </a:ln>
            </p:spPr>
            <p:txBody>
              <a:bodyPr wrap="none" anchor="ctr"/>
              <a:lstStyle/>
              <a:p>
                <a:pPr eaLnBrk="0" fontAlgn="base" hangingPunct="0">
                  <a:spcBef>
                    <a:spcPct val="0"/>
                  </a:spcBef>
                  <a:spcAft>
                    <a:spcPct val="0"/>
                  </a:spcAft>
                </a:pPr>
                <a:endParaRPr lang="zh-CN" altLang="en-US" sz="900">
                  <a:solidFill>
                    <a:srgbClr val="203C96"/>
                  </a:solidFill>
                  <a:latin typeface="微软雅黑" pitchFamily="34" charset="-122"/>
                  <a:ea typeface="微软雅黑" pitchFamily="34" charset="-122"/>
                </a:endParaRPr>
              </a:p>
            </p:txBody>
          </p:sp>
          <p:sp>
            <p:nvSpPr>
              <p:cNvPr id="87" name="AutoShape 30"/>
              <p:cNvSpPr>
                <a:spLocks noChangeArrowheads="1"/>
              </p:cNvSpPr>
              <p:nvPr/>
            </p:nvSpPr>
            <p:spPr bwMode="gray">
              <a:xfrm>
                <a:off x="3522" y="1347"/>
                <a:ext cx="122" cy="11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4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292929">
                  <a:alpha val="50195"/>
                </a:srgbClr>
              </a:solidFill>
              <a:ln w="12700" algn="ctr">
                <a:solidFill>
                  <a:srgbClr val="FFFFFF"/>
                </a:solidFill>
                <a:miter lim="800000"/>
                <a:headEnd/>
                <a:tailEnd/>
              </a:ln>
            </p:spPr>
            <p:txBody>
              <a:bodyPr wrap="none" anchor="ct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grpSp>
        <p:grpSp>
          <p:nvGrpSpPr>
            <p:cNvPr id="57" name="Group 31"/>
            <p:cNvGrpSpPr>
              <a:grpSpLocks/>
            </p:cNvGrpSpPr>
            <p:nvPr/>
          </p:nvGrpSpPr>
          <p:grpSpPr bwMode="auto">
            <a:xfrm>
              <a:off x="4889133" y="3737602"/>
              <a:ext cx="542717" cy="561422"/>
              <a:chOff x="984" y="878"/>
              <a:chExt cx="3312" cy="4086"/>
            </a:xfrm>
          </p:grpSpPr>
          <p:sp>
            <p:nvSpPr>
              <p:cNvPr id="84" name="Freeform 32"/>
              <p:cNvSpPr>
                <a:spLocks/>
              </p:cNvSpPr>
              <p:nvPr/>
            </p:nvSpPr>
            <p:spPr bwMode="gray">
              <a:xfrm>
                <a:off x="984" y="1002"/>
                <a:ext cx="3312" cy="3962"/>
              </a:xfrm>
              <a:custGeom>
                <a:avLst/>
                <a:gdLst>
                  <a:gd name="T0" fmla="*/ 1376 w 3312"/>
                  <a:gd name="T1" fmla="*/ 696 h 3962"/>
                  <a:gd name="T2" fmla="*/ 1639 w 3312"/>
                  <a:gd name="T3" fmla="*/ 920 h 3962"/>
                  <a:gd name="T4" fmla="*/ 1926 w 3312"/>
                  <a:gd name="T5" fmla="*/ 708 h 3962"/>
                  <a:gd name="T6" fmla="*/ 2940 w 3312"/>
                  <a:gd name="T7" fmla="*/ 66 h 3962"/>
                  <a:gd name="T8" fmla="*/ 3204 w 3312"/>
                  <a:gd name="T9" fmla="*/ 78 h 3962"/>
                  <a:gd name="T10" fmla="*/ 3072 w 3312"/>
                  <a:gd name="T11" fmla="*/ 444 h 3962"/>
                  <a:gd name="T12" fmla="*/ 2139 w 3312"/>
                  <a:gd name="T13" fmla="*/ 1081 h 3962"/>
                  <a:gd name="T14" fmla="*/ 2476 w 3312"/>
                  <a:gd name="T15" fmla="*/ 2372 h 3962"/>
                  <a:gd name="T16" fmla="*/ 2251 w 3312"/>
                  <a:gd name="T17" fmla="*/ 2435 h 3962"/>
                  <a:gd name="T18" fmla="*/ 2614 w 3312"/>
                  <a:gd name="T19" fmla="*/ 3589 h 3962"/>
                  <a:gd name="T20" fmla="*/ 2539 w 3312"/>
                  <a:gd name="T21" fmla="*/ 3925 h 3962"/>
                  <a:gd name="T22" fmla="*/ 2226 w 3312"/>
                  <a:gd name="T23" fmla="*/ 3689 h 3962"/>
                  <a:gd name="T24" fmla="*/ 1789 w 3312"/>
                  <a:gd name="T25" fmla="*/ 2534 h 3962"/>
                  <a:gd name="T26" fmla="*/ 1414 w 3312"/>
                  <a:gd name="T27" fmla="*/ 2534 h 3962"/>
                  <a:gd name="T28" fmla="*/ 1051 w 3312"/>
                  <a:gd name="T29" fmla="*/ 3689 h 3962"/>
                  <a:gd name="T30" fmla="*/ 789 w 3312"/>
                  <a:gd name="T31" fmla="*/ 3925 h 3962"/>
                  <a:gd name="T32" fmla="*/ 676 w 3312"/>
                  <a:gd name="T33" fmla="*/ 3577 h 3962"/>
                  <a:gd name="T34" fmla="*/ 1001 w 3312"/>
                  <a:gd name="T35" fmla="*/ 2459 h 3962"/>
                  <a:gd name="T36" fmla="*/ 751 w 3312"/>
                  <a:gd name="T37" fmla="*/ 2397 h 3962"/>
                  <a:gd name="T38" fmla="*/ 1126 w 3312"/>
                  <a:gd name="T39" fmla="*/ 1081 h 3962"/>
                  <a:gd name="T40" fmla="*/ 139 w 3312"/>
                  <a:gd name="T41" fmla="*/ 497 h 3962"/>
                  <a:gd name="T42" fmla="*/ 60 w 3312"/>
                  <a:gd name="T43" fmla="*/ 180 h 3962"/>
                  <a:gd name="T44" fmla="*/ 389 w 3312"/>
                  <a:gd name="T45" fmla="*/ 162 h 3962"/>
                  <a:gd name="T46" fmla="*/ 1376 w 3312"/>
                  <a:gd name="T47" fmla="*/ 696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292929">
                  <a:alpha val="50195"/>
                </a:srgbClr>
              </a:solidFill>
              <a:ln w="19050">
                <a:solidFill>
                  <a:srgbClr val="FFFFFF"/>
                </a:solidFill>
                <a:round/>
                <a:headEnd/>
                <a:tailEnd/>
              </a:ln>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85" name="Oval 33"/>
              <p:cNvSpPr>
                <a:spLocks noChangeArrowheads="1"/>
              </p:cNvSpPr>
              <p:nvPr/>
            </p:nvSpPr>
            <p:spPr bwMode="gray">
              <a:xfrm>
                <a:off x="2208" y="878"/>
                <a:ext cx="862" cy="845"/>
              </a:xfrm>
              <a:prstGeom prst="ellipse">
                <a:avLst/>
              </a:prstGeom>
              <a:solidFill>
                <a:srgbClr val="292929">
                  <a:alpha val="50195"/>
                </a:srgbClr>
              </a:solidFill>
              <a:ln w="19050">
                <a:solidFill>
                  <a:srgbClr val="FFFFFF"/>
                </a:solidFill>
                <a:round/>
                <a:headEnd/>
                <a:tailEnd/>
              </a:ln>
            </p:spPr>
            <p:txBody>
              <a:bodyPr wrap="none" anchor="ctr"/>
              <a:lstStyle/>
              <a:p>
                <a:pPr eaLnBrk="0" fontAlgn="base" hangingPunct="0">
                  <a:spcBef>
                    <a:spcPct val="0"/>
                  </a:spcBef>
                  <a:spcAft>
                    <a:spcPct val="0"/>
                  </a:spcAft>
                </a:pPr>
                <a:endParaRPr lang="zh-CN" altLang="en-US" sz="900">
                  <a:solidFill>
                    <a:srgbClr val="203C96"/>
                  </a:solidFill>
                  <a:latin typeface="微软雅黑" pitchFamily="34" charset="-122"/>
                  <a:ea typeface="微软雅黑" pitchFamily="34" charset="-122"/>
                </a:endParaRPr>
              </a:p>
            </p:txBody>
          </p:sp>
        </p:grpSp>
        <p:grpSp>
          <p:nvGrpSpPr>
            <p:cNvPr id="58" name="Group 20"/>
            <p:cNvGrpSpPr>
              <a:grpSpLocks/>
            </p:cNvGrpSpPr>
            <p:nvPr/>
          </p:nvGrpSpPr>
          <p:grpSpPr bwMode="auto">
            <a:xfrm>
              <a:off x="3526110" y="3762652"/>
              <a:ext cx="631102" cy="450389"/>
              <a:chOff x="2640" y="3304"/>
              <a:chExt cx="294" cy="252"/>
            </a:xfrm>
          </p:grpSpPr>
          <p:sp>
            <p:nvSpPr>
              <p:cNvPr id="74" name="AutoShape 21"/>
              <p:cNvSpPr>
                <a:spLocks noChangeArrowheads="1"/>
              </p:cNvSpPr>
              <p:nvPr/>
            </p:nvSpPr>
            <p:spPr bwMode="gray">
              <a:xfrm>
                <a:off x="2700" y="3304"/>
                <a:ext cx="176" cy="176"/>
              </a:xfrm>
              <a:prstGeom prst="roundRect">
                <a:avLst>
                  <a:gd name="adj" fmla="val 6250"/>
                </a:avLst>
              </a:prstGeom>
              <a:solidFill>
                <a:srgbClr val="292929">
                  <a:alpha val="50195"/>
                </a:srgbClr>
              </a:solidFill>
              <a:ln w="19050" algn="ctr">
                <a:solidFill>
                  <a:srgbClr val="FFFFFF"/>
                </a:solidFill>
                <a:round/>
                <a:headEnd/>
                <a:tailEnd/>
              </a:ln>
            </p:spPr>
            <p:txBody>
              <a:bodyPr wrap="none" anchor="ctr"/>
              <a:lstStyle/>
              <a:p>
                <a:pPr eaLnBrk="0" fontAlgn="base" hangingPunct="0">
                  <a:spcBef>
                    <a:spcPct val="0"/>
                  </a:spcBef>
                  <a:spcAft>
                    <a:spcPct val="0"/>
                  </a:spcAft>
                </a:pPr>
                <a:endParaRPr lang="zh-CN" altLang="en-US" sz="900">
                  <a:solidFill>
                    <a:srgbClr val="203C96"/>
                  </a:solidFill>
                  <a:latin typeface="微软雅黑" pitchFamily="34" charset="-122"/>
                  <a:ea typeface="微软雅黑" pitchFamily="34" charset="-122"/>
                </a:endParaRPr>
              </a:p>
            </p:txBody>
          </p:sp>
          <p:sp>
            <p:nvSpPr>
              <p:cNvPr id="79" name="AutoShape 22"/>
              <p:cNvSpPr>
                <a:spLocks noChangeArrowheads="1"/>
              </p:cNvSpPr>
              <p:nvPr/>
            </p:nvSpPr>
            <p:spPr bwMode="gray">
              <a:xfrm>
                <a:off x="2640" y="3478"/>
                <a:ext cx="294" cy="78"/>
              </a:xfrm>
              <a:prstGeom prst="roundRect">
                <a:avLst>
                  <a:gd name="adj" fmla="val 16667"/>
                </a:avLst>
              </a:prstGeom>
              <a:solidFill>
                <a:srgbClr val="292929">
                  <a:alpha val="50195"/>
                </a:srgbClr>
              </a:solidFill>
              <a:ln w="19050" algn="ctr">
                <a:solidFill>
                  <a:srgbClr val="FFFFFF"/>
                </a:solidFill>
                <a:round/>
                <a:headEnd/>
                <a:tailEnd/>
              </a:ln>
            </p:spPr>
            <p:txBody>
              <a:bodyPr wrap="none" anchor="ctr"/>
              <a:lstStyle/>
              <a:p>
                <a:pPr eaLnBrk="0" fontAlgn="base" hangingPunct="0">
                  <a:spcBef>
                    <a:spcPct val="0"/>
                  </a:spcBef>
                  <a:spcAft>
                    <a:spcPct val="0"/>
                  </a:spcAft>
                </a:pPr>
                <a:endParaRPr lang="zh-CN" altLang="en-US" sz="900">
                  <a:solidFill>
                    <a:srgbClr val="203C96"/>
                  </a:solidFill>
                  <a:latin typeface="微软雅黑" pitchFamily="34" charset="-122"/>
                  <a:ea typeface="微软雅黑" pitchFamily="34" charset="-122"/>
                </a:endParaRPr>
              </a:p>
            </p:txBody>
          </p:sp>
          <p:sp>
            <p:nvSpPr>
              <p:cNvPr id="80" name="Line 23"/>
              <p:cNvSpPr>
                <a:spLocks noChangeShapeType="1"/>
              </p:cNvSpPr>
              <p:nvPr/>
            </p:nvSpPr>
            <p:spPr bwMode="gray">
              <a:xfrm flipH="1">
                <a:off x="2847" y="3517"/>
                <a:ext cx="45"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81" name="Line 24"/>
              <p:cNvSpPr>
                <a:spLocks noChangeShapeType="1"/>
              </p:cNvSpPr>
              <p:nvPr/>
            </p:nvSpPr>
            <p:spPr bwMode="gray">
              <a:xfrm flipH="1">
                <a:off x="2759" y="3359"/>
                <a:ext cx="7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82" name="Line 25"/>
              <p:cNvSpPr>
                <a:spLocks noChangeShapeType="1"/>
              </p:cNvSpPr>
              <p:nvPr/>
            </p:nvSpPr>
            <p:spPr bwMode="gray">
              <a:xfrm flipH="1">
                <a:off x="2787" y="3385"/>
                <a:ext cx="45"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83" name="Line 26"/>
              <p:cNvSpPr>
                <a:spLocks noChangeShapeType="1"/>
              </p:cNvSpPr>
              <p:nvPr/>
            </p:nvSpPr>
            <p:spPr bwMode="gray">
              <a:xfrm flipH="1">
                <a:off x="2800" y="3434"/>
                <a:ext cx="3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grpSp>
        <p:grpSp>
          <p:nvGrpSpPr>
            <p:cNvPr id="59" name="Group 12"/>
            <p:cNvGrpSpPr>
              <a:grpSpLocks/>
            </p:cNvGrpSpPr>
            <p:nvPr/>
          </p:nvGrpSpPr>
          <p:grpSpPr bwMode="auto">
            <a:xfrm>
              <a:off x="3104357" y="2452136"/>
              <a:ext cx="629551" cy="514507"/>
              <a:chOff x="523" y="2809"/>
              <a:chExt cx="876" cy="882"/>
            </a:xfrm>
          </p:grpSpPr>
          <p:sp>
            <p:nvSpPr>
              <p:cNvPr id="60" name="Oval 13"/>
              <p:cNvSpPr>
                <a:spLocks noChangeArrowheads="1"/>
              </p:cNvSpPr>
              <p:nvPr/>
            </p:nvSpPr>
            <p:spPr bwMode="gray">
              <a:xfrm>
                <a:off x="523" y="2809"/>
                <a:ext cx="876" cy="876"/>
              </a:xfrm>
              <a:prstGeom prst="ellipse">
                <a:avLst/>
              </a:prstGeom>
              <a:solidFill>
                <a:srgbClr val="292929">
                  <a:alpha val="50195"/>
                </a:srgbClr>
              </a:solidFill>
              <a:ln w="19050" algn="ctr">
                <a:solidFill>
                  <a:srgbClr val="FFFFFF"/>
                </a:solidFill>
                <a:round/>
                <a:headEnd/>
                <a:tailEnd/>
              </a:ln>
            </p:spPr>
            <p:txBody>
              <a:bodyPr wrap="none" anchor="ctr"/>
              <a:lstStyle/>
              <a:p>
                <a:pPr eaLnBrk="0" fontAlgn="base" hangingPunct="0">
                  <a:spcBef>
                    <a:spcPct val="0"/>
                  </a:spcBef>
                  <a:spcAft>
                    <a:spcPct val="0"/>
                  </a:spcAft>
                </a:pPr>
                <a:endParaRPr lang="zh-CN" altLang="en-US" sz="900">
                  <a:solidFill>
                    <a:srgbClr val="203C96"/>
                  </a:solidFill>
                  <a:latin typeface="微软雅黑" pitchFamily="34" charset="-122"/>
                  <a:ea typeface="微软雅黑" pitchFamily="34" charset="-122"/>
                </a:endParaRPr>
              </a:p>
            </p:txBody>
          </p:sp>
          <p:sp>
            <p:nvSpPr>
              <p:cNvPr id="61" name="Line 14"/>
              <p:cNvSpPr>
                <a:spLocks noChangeShapeType="1"/>
              </p:cNvSpPr>
              <p:nvPr/>
            </p:nvSpPr>
            <p:spPr bwMode="gray">
              <a:xfrm>
                <a:off x="964" y="2809"/>
                <a:ext cx="0" cy="87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66" name="Line 15"/>
              <p:cNvSpPr>
                <a:spLocks noChangeShapeType="1"/>
              </p:cNvSpPr>
              <p:nvPr/>
            </p:nvSpPr>
            <p:spPr bwMode="gray">
              <a:xfrm>
                <a:off x="523" y="3244"/>
                <a:ext cx="87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69" name="Freeform 16"/>
              <p:cNvSpPr>
                <a:spLocks/>
              </p:cNvSpPr>
              <p:nvPr/>
            </p:nvSpPr>
            <p:spPr bwMode="gray">
              <a:xfrm>
                <a:off x="1023" y="2815"/>
                <a:ext cx="182" cy="864"/>
              </a:xfrm>
              <a:custGeom>
                <a:avLst/>
                <a:gdLst>
                  <a:gd name="T0" fmla="*/ 0 w 182"/>
                  <a:gd name="T1" fmla="*/ 0 h 864"/>
                  <a:gd name="T2" fmla="*/ 182 w 182"/>
                  <a:gd name="T3" fmla="*/ 435 h 864"/>
                  <a:gd name="T4" fmla="*/ 6 w 182"/>
                  <a:gd name="T5" fmla="*/ 864 h 864"/>
                  <a:gd name="T6" fmla="*/ 0 60000 65536"/>
                  <a:gd name="T7" fmla="*/ 0 60000 65536"/>
                  <a:gd name="T8" fmla="*/ 0 60000 65536"/>
                  <a:gd name="T9" fmla="*/ 0 w 182"/>
                  <a:gd name="T10" fmla="*/ 0 h 864"/>
                  <a:gd name="T11" fmla="*/ 182 w 182"/>
                  <a:gd name="T12" fmla="*/ 864 h 864"/>
                </a:gdLst>
                <a:ahLst/>
                <a:cxnLst>
                  <a:cxn ang="T6">
                    <a:pos x="T0" y="T1"/>
                  </a:cxn>
                  <a:cxn ang="T7">
                    <a:pos x="T2" y="T3"/>
                  </a:cxn>
                  <a:cxn ang="T8">
                    <a:pos x="T4" y="T5"/>
                  </a:cxn>
                </a:cxnLst>
                <a:rect l="T9" t="T10" r="T11" b="T12"/>
                <a:pathLst>
                  <a:path w="182" h="864">
                    <a:moveTo>
                      <a:pt x="0" y="0"/>
                    </a:moveTo>
                    <a:cubicBezTo>
                      <a:pt x="59" y="89"/>
                      <a:pt x="182" y="177"/>
                      <a:pt x="182" y="435"/>
                    </a:cubicBezTo>
                    <a:cubicBezTo>
                      <a:pt x="182" y="693"/>
                      <a:pt x="70" y="800"/>
                      <a:pt x="6" y="864"/>
                    </a:cubicBezTo>
                  </a:path>
                </a:pathLst>
              </a:cu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70" name="Freeform 17"/>
              <p:cNvSpPr>
                <a:spLocks/>
              </p:cNvSpPr>
              <p:nvPr/>
            </p:nvSpPr>
            <p:spPr bwMode="gray">
              <a:xfrm>
                <a:off x="726" y="2821"/>
                <a:ext cx="197" cy="870"/>
              </a:xfrm>
              <a:custGeom>
                <a:avLst/>
                <a:gdLst>
                  <a:gd name="T0" fmla="*/ 167 w 197"/>
                  <a:gd name="T1" fmla="*/ 0 h 870"/>
                  <a:gd name="T2" fmla="*/ 0 w 197"/>
                  <a:gd name="T3" fmla="*/ 436 h 870"/>
                  <a:gd name="T4" fmla="*/ 197 w 197"/>
                  <a:gd name="T5" fmla="*/ 870 h 870"/>
                  <a:gd name="T6" fmla="*/ 0 60000 65536"/>
                  <a:gd name="T7" fmla="*/ 0 60000 65536"/>
                  <a:gd name="T8" fmla="*/ 0 60000 65536"/>
                  <a:gd name="T9" fmla="*/ 0 w 197"/>
                  <a:gd name="T10" fmla="*/ 0 h 870"/>
                  <a:gd name="T11" fmla="*/ 197 w 197"/>
                  <a:gd name="T12" fmla="*/ 870 h 870"/>
                </a:gdLst>
                <a:ahLst/>
                <a:cxnLst>
                  <a:cxn ang="T6">
                    <a:pos x="T0" y="T1"/>
                  </a:cxn>
                  <a:cxn ang="T7">
                    <a:pos x="T2" y="T3"/>
                  </a:cxn>
                  <a:cxn ang="T8">
                    <a:pos x="T4" y="T5"/>
                  </a:cxn>
                </a:cxnLst>
                <a:rect l="T9" t="T10" r="T11" b="T12"/>
                <a:pathLst>
                  <a:path w="197" h="870">
                    <a:moveTo>
                      <a:pt x="167" y="0"/>
                    </a:moveTo>
                    <a:cubicBezTo>
                      <a:pt x="117" y="64"/>
                      <a:pt x="0" y="178"/>
                      <a:pt x="0" y="436"/>
                    </a:cubicBezTo>
                    <a:cubicBezTo>
                      <a:pt x="0" y="694"/>
                      <a:pt x="124" y="769"/>
                      <a:pt x="197" y="870"/>
                    </a:cubicBezTo>
                  </a:path>
                </a:pathLst>
              </a:cu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71" name="Freeform 18"/>
              <p:cNvSpPr>
                <a:spLocks/>
              </p:cNvSpPr>
              <p:nvPr/>
            </p:nvSpPr>
            <p:spPr bwMode="gray">
              <a:xfrm rot="5400000">
                <a:off x="892" y="3171"/>
                <a:ext cx="114" cy="653"/>
              </a:xfrm>
              <a:custGeom>
                <a:avLst/>
                <a:gdLst>
                  <a:gd name="T0" fmla="*/ 1 w 197"/>
                  <a:gd name="T1" fmla="*/ 0 h 870"/>
                  <a:gd name="T2" fmla="*/ 0 w 197"/>
                  <a:gd name="T3" fmla="*/ 6 h 870"/>
                  <a:gd name="T4" fmla="*/ 1 w 197"/>
                  <a:gd name="T5" fmla="*/ 12 h 870"/>
                  <a:gd name="T6" fmla="*/ 0 60000 65536"/>
                  <a:gd name="T7" fmla="*/ 0 60000 65536"/>
                  <a:gd name="T8" fmla="*/ 0 60000 65536"/>
                  <a:gd name="T9" fmla="*/ 0 w 197"/>
                  <a:gd name="T10" fmla="*/ 0 h 870"/>
                  <a:gd name="T11" fmla="*/ 197 w 197"/>
                  <a:gd name="T12" fmla="*/ 870 h 870"/>
                </a:gdLst>
                <a:ahLst/>
                <a:cxnLst>
                  <a:cxn ang="T6">
                    <a:pos x="T0" y="T1"/>
                  </a:cxn>
                  <a:cxn ang="T7">
                    <a:pos x="T2" y="T3"/>
                  </a:cxn>
                  <a:cxn ang="T8">
                    <a:pos x="T4" y="T5"/>
                  </a:cxn>
                </a:cxnLst>
                <a:rect l="T9" t="T10" r="T11" b="T12"/>
                <a:pathLst>
                  <a:path w="197" h="870">
                    <a:moveTo>
                      <a:pt x="167" y="0"/>
                    </a:moveTo>
                    <a:cubicBezTo>
                      <a:pt x="117" y="64"/>
                      <a:pt x="0" y="178"/>
                      <a:pt x="0" y="436"/>
                    </a:cubicBezTo>
                    <a:cubicBezTo>
                      <a:pt x="0" y="694"/>
                      <a:pt x="124" y="769"/>
                      <a:pt x="197" y="870"/>
                    </a:cubicBezTo>
                  </a:path>
                </a:pathLst>
              </a:cu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sp>
            <p:nvSpPr>
              <p:cNvPr id="72" name="Freeform 19"/>
              <p:cNvSpPr>
                <a:spLocks/>
              </p:cNvSpPr>
              <p:nvPr/>
            </p:nvSpPr>
            <p:spPr bwMode="gray">
              <a:xfrm rot="16200000" flipV="1">
                <a:off x="900" y="2668"/>
                <a:ext cx="114" cy="653"/>
              </a:xfrm>
              <a:custGeom>
                <a:avLst/>
                <a:gdLst>
                  <a:gd name="T0" fmla="*/ 1 w 197"/>
                  <a:gd name="T1" fmla="*/ 0 h 870"/>
                  <a:gd name="T2" fmla="*/ 0 w 197"/>
                  <a:gd name="T3" fmla="*/ 6 h 870"/>
                  <a:gd name="T4" fmla="*/ 1 w 197"/>
                  <a:gd name="T5" fmla="*/ 12 h 870"/>
                  <a:gd name="T6" fmla="*/ 0 60000 65536"/>
                  <a:gd name="T7" fmla="*/ 0 60000 65536"/>
                  <a:gd name="T8" fmla="*/ 0 60000 65536"/>
                  <a:gd name="T9" fmla="*/ 0 w 197"/>
                  <a:gd name="T10" fmla="*/ 0 h 870"/>
                  <a:gd name="T11" fmla="*/ 197 w 197"/>
                  <a:gd name="T12" fmla="*/ 870 h 870"/>
                </a:gdLst>
                <a:ahLst/>
                <a:cxnLst>
                  <a:cxn ang="T6">
                    <a:pos x="T0" y="T1"/>
                  </a:cxn>
                  <a:cxn ang="T7">
                    <a:pos x="T2" y="T3"/>
                  </a:cxn>
                  <a:cxn ang="T8">
                    <a:pos x="T4" y="T5"/>
                  </a:cxn>
                </a:cxnLst>
                <a:rect l="T9" t="T10" r="T11" b="T12"/>
                <a:pathLst>
                  <a:path w="197" h="870">
                    <a:moveTo>
                      <a:pt x="167" y="0"/>
                    </a:moveTo>
                    <a:cubicBezTo>
                      <a:pt x="117" y="64"/>
                      <a:pt x="0" y="178"/>
                      <a:pt x="0" y="436"/>
                    </a:cubicBezTo>
                    <a:cubicBezTo>
                      <a:pt x="0" y="694"/>
                      <a:pt x="124" y="769"/>
                      <a:pt x="197" y="870"/>
                    </a:cubicBezTo>
                  </a:path>
                </a:pathLst>
              </a:cu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zh-CN" altLang="en-US" sz="900">
                  <a:solidFill>
                    <a:srgbClr val="203C96"/>
                  </a:solidFill>
                  <a:latin typeface="Arial" pitchFamily="34" charset="0"/>
                  <a:ea typeface="宋体" pitchFamily="2" charset="-122"/>
                </a:endParaRPr>
              </a:p>
            </p:txBody>
          </p:sp>
        </p:grpSp>
      </p:grpSp>
      <p:sp>
        <p:nvSpPr>
          <p:cNvPr id="88" name="TextBox 231"/>
          <p:cNvSpPr txBox="1">
            <a:spLocks noChangeArrowheads="1"/>
          </p:cNvSpPr>
          <p:nvPr/>
        </p:nvSpPr>
        <p:spPr bwMode="auto">
          <a:xfrm>
            <a:off x="6660232" y="3755330"/>
            <a:ext cx="2304257" cy="160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0" tIns="34252" rIns="68480" bIns="34252">
            <a:spAutoFit/>
          </a:bodyPr>
          <a:lstStyle>
            <a:lvl1pPr defTabSz="698500">
              <a:defRPr sz="1700">
                <a:solidFill>
                  <a:schemeClr val="tx1"/>
                </a:solidFill>
                <a:latin typeface="Arial" pitchFamily="34" charset="0"/>
                <a:ea typeface="宋体" pitchFamily="2" charset="-122"/>
              </a:defRPr>
            </a:lvl1pPr>
            <a:lvl2pPr marL="742950" indent="-285750" defTabSz="698500">
              <a:defRPr sz="1700">
                <a:solidFill>
                  <a:schemeClr val="tx1"/>
                </a:solidFill>
                <a:latin typeface="Arial" pitchFamily="34" charset="0"/>
                <a:ea typeface="宋体" pitchFamily="2" charset="-122"/>
              </a:defRPr>
            </a:lvl2pPr>
            <a:lvl3pPr marL="1143000" indent="-228600" defTabSz="698500">
              <a:defRPr sz="1700">
                <a:solidFill>
                  <a:schemeClr val="tx1"/>
                </a:solidFill>
                <a:latin typeface="Arial" pitchFamily="34" charset="0"/>
                <a:ea typeface="宋体" pitchFamily="2" charset="-122"/>
              </a:defRPr>
            </a:lvl3pPr>
            <a:lvl4pPr marL="1600200" indent="-228600" defTabSz="698500">
              <a:defRPr sz="1700">
                <a:solidFill>
                  <a:schemeClr val="tx1"/>
                </a:solidFill>
                <a:latin typeface="Arial" pitchFamily="34" charset="0"/>
                <a:ea typeface="宋体" pitchFamily="2" charset="-122"/>
              </a:defRPr>
            </a:lvl4pPr>
            <a:lvl5pPr marL="2057400" indent="-228600" defTabSz="698500">
              <a:defRPr sz="1700">
                <a:solidFill>
                  <a:schemeClr val="tx1"/>
                </a:solidFill>
                <a:latin typeface="Arial" pitchFamily="34" charset="0"/>
                <a:ea typeface="宋体" pitchFamily="2" charset="-122"/>
              </a:defRPr>
            </a:lvl5pPr>
            <a:lvl6pPr marL="2514600" indent="-228600" defTabSz="698500" eaLnBrk="0" fontAlgn="base" hangingPunct="0">
              <a:spcBef>
                <a:spcPct val="0"/>
              </a:spcBef>
              <a:spcAft>
                <a:spcPct val="0"/>
              </a:spcAft>
              <a:defRPr sz="1700">
                <a:solidFill>
                  <a:schemeClr val="tx1"/>
                </a:solidFill>
                <a:latin typeface="Arial" pitchFamily="34" charset="0"/>
                <a:ea typeface="宋体" pitchFamily="2" charset="-122"/>
              </a:defRPr>
            </a:lvl6pPr>
            <a:lvl7pPr marL="2971800" indent="-228600" defTabSz="698500" eaLnBrk="0" fontAlgn="base" hangingPunct="0">
              <a:spcBef>
                <a:spcPct val="0"/>
              </a:spcBef>
              <a:spcAft>
                <a:spcPct val="0"/>
              </a:spcAft>
              <a:defRPr sz="1700">
                <a:solidFill>
                  <a:schemeClr val="tx1"/>
                </a:solidFill>
                <a:latin typeface="Arial" pitchFamily="34" charset="0"/>
                <a:ea typeface="宋体" pitchFamily="2" charset="-122"/>
              </a:defRPr>
            </a:lvl7pPr>
            <a:lvl8pPr marL="3429000" indent="-228600" defTabSz="698500" eaLnBrk="0" fontAlgn="base" hangingPunct="0">
              <a:spcBef>
                <a:spcPct val="0"/>
              </a:spcBef>
              <a:spcAft>
                <a:spcPct val="0"/>
              </a:spcAft>
              <a:defRPr sz="1700">
                <a:solidFill>
                  <a:schemeClr val="tx1"/>
                </a:solidFill>
                <a:latin typeface="Arial" pitchFamily="34" charset="0"/>
                <a:ea typeface="宋体" pitchFamily="2" charset="-122"/>
              </a:defRPr>
            </a:lvl8pPr>
            <a:lvl9pPr marL="3886200" indent="-228600" defTabSz="698500" eaLnBrk="0" fontAlgn="base" hangingPunct="0">
              <a:spcBef>
                <a:spcPct val="0"/>
              </a:spcBef>
              <a:spcAft>
                <a:spcPct val="0"/>
              </a:spcAft>
              <a:defRPr sz="1700">
                <a:solidFill>
                  <a:schemeClr val="tx1"/>
                </a:solidFill>
                <a:latin typeface="Arial" pitchFamily="34" charset="0"/>
                <a:ea typeface="宋体" pitchFamily="2" charset="-122"/>
              </a:defRPr>
            </a:lvl9pPr>
          </a:lstStyle>
          <a:p>
            <a:pPr marL="285750" indent="-285750" fontAlgn="base">
              <a:lnSpc>
                <a:spcPct val="130000"/>
              </a:lnSpc>
              <a:spcBef>
                <a:spcPct val="0"/>
              </a:spcBef>
              <a:spcAft>
                <a:spcPct val="0"/>
              </a:spcAft>
              <a:buFont typeface="Wingdings" panose="05000000000000000000" pitchFamily="2" charset="2"/>
              <a:buChar char="p"/>
            </a:pPr>
            <a:r>
              <a:rPr lang="zh-CN" altLang="en-US" sz="1100" b="1" dirty="0" smtClean="0">
                <a:solidFill>
                  <a:srgbClr val="2E75B6"/>
                </a:solidFill>
                <a:latin typeface="微软雅黑" pitchFamily="34" charset="-122"/>
                <a:ea typeface="微软雅黑" pitchFamily="34" charset="-122"/>
              </a:rPr>
              <a:t>实施</a:t>
            </a:r>
            <a:r>
              <a:rPr lang="en-US" altLang="zh-CN" sz="1100" b="1" dirty="0">
                <a:solidFill>
                  <a:srgbClr val="C00000"/>
                </a:solidFill>
                <a:latin typeface="微软雅黑" pitchFamily="34" charset="-122"/>
                <a:ea typeface="微软雅黑" pitchFamily="34" charset="-122"/>
              </a:rPr>
              <a:t>7</a:t>
            </a:r>
            <a:r>
              <a:rPr lang="zh-CN" altLang="en-US" sz="1100" b="1" dirty="0" smtClean="0">
                <a:solidFill>
                  <a:srgbClr val="C00000"/>
                </a:solidFill>
                <a:latin typeface="微软雅黑" pitchFamily="34" charset="-122"/>
                <a:ea typeface="微软雅黑" pitchFamily="34" charset="-122"/>
              </a:rPr>
              <a:t>个省级</a:t>
            </a:r>
            <a:r>
              <a:rPr lang="zh-CN" altLang="en-US" sz="1100" b="1" dirty="0" smtClean="0">
                <a:solidFill>
                  <a:srgbClr val="2E75B6"/>
                </a:solidFill>
                <a:latin typeface="微软雅黑" pitchFamily="34" charset="-122"/>
                <a:ea typeface="微软雅黑" pitchFamily="34" charset="-122"/>
              </a:rPr>
              <a:t>政务云项目，</a:t>
            </a:r>
            <a:r>
              <a:rPr lang="en-US" altLang="zh-CN" sz="1100" b="1" dirty="0" smtClean="0">
                <a:solidFill>
                  <a:srgbClr val="C00000"/>
                </a:solidFill>
                <a:latin typeface="微软雅黑" pitchFamily="34" charset="-122"/>
                <a:ea typeface="微软雅黑" pitchFamily="34" charset="-122"/>
              </a:rPr>
              <a:t>40</a:t>
            </a:r>
            <a:r>
              <a:rPr lang="zh-CN" altLang="en-US" sz="1100" b="1" dirty="0" smtClean="0">
                <a:solidFill>
                  <a:srgbClr val="C00000"/>
                </a:solidFill>
                <a:latin typeface="微软雅黑" pitchFamily="34" charset="-122"/>
                <a:ea typeface="微软雅黑" pitchFamily="34" charset="-122"/>
              </a:rPr>
              <a:t>余个</a:t>
            </a:r>
            <a:r>
              <a:rPr lang="zh-CN" altLang="en-US" sz="1100" b="1" dirty="0" smtClean="0">
                <a:solidFill>
                  <a:srgbClr val="2E75B6"/>
                </a:solidFill>
                <a:latin typeface="微软雅黑" pitchFamily="34" charset="-122"/>
                <a:ea typeface="微软雅黑" pitchFamily="34" charset="-122"/>
              </a:rPr>
              <a:t>地市级政务云项目</a:t>
            </a:r>
            <a:endParaRPr lang="en-US" altLang="zh-CN" sz="1100" b="1" dirty="0" smtClean="0">
              <a:solidFill>
                <a:srgbClr val="2E75B6"/>
              </a:solidFill>
              <a:latin typeface="微软雅黑" pitchFamily="34" charset="-122"/>
              <a:ea typeface="微软雅黑" pitchFamily="34" charset="-122"/>
            </a:endParaRPr>
          </a:p>
          <a:p>
            <a:pPr marL="285750" indent="-285750" fontAlgn="base">
              <a:lnSpc>
                <a:spcPct val="130000"/>
              </a:lnSpc>
              <a:spcBef>
                <a:spcPct val="0"/>
              </a:spcBef>
              <a:spcAft>
                <a:spcPct val="0"/>
              </a:spcAft>
              <a:buFont typeface="Wingdings" panose="05000000000000000000" pitchFamily="2" charset="2"/>
              <a:buChar char="p"/>
            </a:pPr>
            <a:r>
              <a:rPr lang="zh-CN" altLang="en-US" sz="1100" b="1" dirty="0" smtClean="0">
                <a:solidFill>
                  <a:srgbClr val="2E75B6"/>
                </a:solidFill>
                <a:latin typeface="微软雅黑" pitchFamily="34" charset="-122"/>
                <a:ea typeface="微软雅黑" pitchFamily="34" charset="-122"/>
              </a:rPr>
              <a:t>签约</a:t>
            </a:r>
            <a:r>
              <a:rPr lang="zh-CN" altLang="en-US" sz="1100" b="1" dirty="0" smtClean="0">
                <a:solidFill>
                  <a:srgbClr val="C00000"/>
                </a:solidFill>
                <a:latin typeface="微软雅黑" pitchFamily="34" charset="-122"/>
                <a:ea typeface="微软雅黑" pitchFamily="34" charset="-122"/>
              </a:rPr>
              <a:t>阿里、华为</a:t>
            </a:r>
            <a:r>
              <a:rPr lang="zh-CN" altLang="en-US" sz="1100" b="1" dirty="0" smtClean="0">
                <a:solidFill>
                  <a:srgbClr val="2E75B6"/>
                </a:solidFill>
                <a:latin typeface="微软雅黑" pitchFamily="34" charset="-122"/>
                <a:ea typeface="微软雅黑" pitchFamily="34" charset="-122"/>
              </a:rPr>
              <a:t>两大集团级政务云合作伙伴，</a:t>
            </a:r>
            <a:r>
              <a:rPr lang="en-US" altLang="zh-CN" sz="1100" b="1" dirty="0" smtClean="0">
                <a:solidFill>
                  <a:srgbClr val="C00000"/>
                </a:solidFill>
                <a:latin typeface="微软雅黑" pitchFamily="34" charset="-122"/>
                <a:ea typeface="微软雅黑" pitchFamily="34" charset="-122"/>
              </a:rPr>
              <a:t>100+</a:t>
            </a:r>
            <a:r>
              <a:rPr lang="zh-CN" altLang="en-US" sz="1100" b="1" dirty="0" smtClean="0">
                <a:solidFill>
                  <a:srgbClr val="2E75B6"/>
                </a:solidFill>
                <a:latin typeface="微软雅黑" pitchFamily="34" charset="-122"/>
                <a:ea typeface="微软雅黑" pitchFamily="34" charset="-122"/>
              </a:rPr>
              <a:t>政务云产业链合作厂商</a:t>
            </a:r>
            <a:endParaRPr lang="en-US" altLang="zh-CN" sz="1100" b="1" dirty="0" smtClean="0">
              <a:solidFill>
                <a:srgbClr val="2E75B6"/>
              </a:solidFill>
              <a:latin typeface="微软雅黑" pitchFamily="34" charset="-122"/>
              <a:ea typeface="微软雅黑" pitchFamily="34" charset="-122"/>
            </a:endParaRPr>
          </a:p>
          <a:p>
            <a:pPr marL="285750" indent="-285750" fontAlgn="base">
              <a:lnSpc>
                <a:spcPct val="130000"/>
              </a:lnSpc>
              <a:spcBef>
                <a:spcPct val="0"/>
              </a:spcBef>
              <a:spcAft>
                <a:spcPct val="0"/>
              </a:spcAft>
              <a:buFont typeface="Wingdings" panose="05000000000000000000" pitchFamily="2" charset="2"/>
              <a:buChar char="p"/>
            </a:pPr>
            <a:r>
              <a:rPr lang="zh-CN" altLang="en-US" sz="1100" b="1" dirty="0" smtClean="0">
                <a:solidFill>
                  <a:srgbClr val="2E75B6"/>
                </a:solidFill>
                <a:latin typeface="微软雅黑" pitchFamily="34" charset="-122"/>
                <a:ea typeface="微软雅黑" pitchFamily="34" charset="-122"/>
              </a:rPr>
              <a:t>助力</a:t>
            </a:r>
            <a:r>
              <a:rPr lang="en-US" altLang="zh-CN" sz="1100" b="1" dirty="0" smtClean="0">
                <a:solidFill>
                  <a:srgbClr val="C00000"/>
                </a:solidFill>
                <a:latin typeface="微软雅黑" pitchFamily="34" charset="-122"/>
                <a:ea typeface="微软雅黑" pitchFamily="34" charset="-122"/>
              </a:rPr>
              <a:t>229</a:t>
            </a:r>
            <a:r>
              <a:rPr lang="zh-CN" altLang="en-US" sz="1100" b="1" dirty="0" smtClean="0">
                <a:solidFill>
                  <a:srgbClr val="C00000"/>
                </a:solidFill>
                <a:latin typeface="微软雅黑" pitchFamily="34" charset="-122"/>
                <a:ea typeface="微软雅黑" pitchFamily="34" charset="-122"/>
              </a:rPr>
              <a:t>个</a:t>
            </a:r>
            <a:r>
              <a:rPr lang="zh-CN" altLang="en-US" sz="1100" b="1" dirty="0" smtClean="0">
                <a:solidFill>
                  <a:srgbClr val="2E75B6"/>
                </a:solidFill>
                <a:latin typeface="微软雅黑" pitchFamily="34" charset="-122"/>
                <a:ea typeface="微软雅黑" pitchFamily="34" charset="-122"/>
              </a:rPr>
              <a:t>智慧城市建设，</a:t>
            </a:r>
            <a:r>
              <a:rPr lang="en-US" altLang="zh-CN" sz="1100" b="1" dirty="0" smtClean="0">
                <a:solidFill>
                  <a:srgbClr val="C00000"/>
                </a:solidFill>
                <a:latin typeface="微软雅黑" pitchFamily="34" charset="-122"/>
                <a:ea typeface="微软雅黑" pitchFamily="34" charset="-122"/>
              </a:rPr>
              <a:t>1000+</a:t>
            </a:r>
            <a:r>
              <a:rPr lang="zh-CN" altLang="en-US" sz="1100" b="1" dirty="0" smtClean="0">
                <a:solidFill>
                  <a:srgbClr val="2E75B6"/>
                </a:solidFill>
                <a:latin typeface="微软雅黑" pitchFamily="34" charset="-122"/>
                <a:ea typeface="微软雅黑" pitchFamily="34" charset="-122"/>
              </a:rPr>
              <a:t>智慧城市应用项目</a:t>
            </a:r>
            <a:endParaRPr lang="zh-CN" altLang="en-US" sz="1100" b="1" dirty="0">
              <a:solidFill>
                <a:srgbClr val="2E75B6"/>
              </a:solidFill>
              <a:latin typeface="微软雅黑" pitchFamily="34" charset="-122"/>
              <a:ea typeface="微软雅黑" pitchFamily="34" charset="-122"/>
            </a:endParaRPr>
          </a:p>
        </p:txBody>
      </p:sp>
      <p:sp>
        <p:nvSpPr>
          <p:cNvPr id="89" name="TextBox 88"/>
          <p:cNvSpPr txBox="1"/>
          <p:nvPr/>
        </p:nvSpPr>
        <p:spPr>
          <a:xfrm>
            <a:off x="5004047" y="3689864"/>
            <a:ext cx="648072" cy="415498"/>
          </a:xfrm>
          <a:prstGeom prst="rect">
            <a:avLst/>
          </a:prstGeom>
          <a:noFill/>
        </p:spPr>
        <p:txBody>
          <a:bodyPr wrap="square" rtlCol="0">
            <a:spAutoFit/>
          </a:bodyPr>
          <a:lstStyle/>
          <a:p>
            <a:pPr algn="ctr"/>
            <a:r>
              <a:rPr lang="zh-CN" altLang="en-US" sz="1050" dirty="0" smtClean="0">
                <a:solidFill>
                  <a:schemeClr val="tx2">
                    <a:lumMod val="65000"/>
                    <a:lumOff val="35000"/>
                  </a:schemeClr>
                </a:solidFill>
                <a:latin typeface="微软雅黑" panose="020B0503020204020204" pitchFamily="34" charset="-122"/>
                <a:ea typeface="微软雅黑" panose="020B0503020204020204" pitchFamily="34" charset="-122"/>
              </a:rPr>
              <a:t>云平台管理方</a:t>
            </a:r>
          </a:p>
        </p:txBody>
      </p:sp>
      <p:sp>
        <p:nvSpPr>
          <p:cNvPr id="90" name="TextBox 89"/>
          <p:cNvSpPr txBox="1"/>
          <p:nvPr/>
        </p:nvSpPr>
        <p:spPr>
          <a:xfrm>
            <a:off x="4427985" y="4245681"/>
            <a:ext cx="648071" cy="415498"/>
          </a:xfrm>
          <a:prstGeom prst="rect">
            <a:avLst/>
          </a:prstGeom>
          <a:noFill/>
        </p:spPr>
        <p:txBody>
          <a:bodyPr wrap="square" rtlCol="0">
            <a:spAutoFit/>
          </a:bodyPr>
          <a:lstStyle/>
          <a:p>
            <a:pPr algn="ctr"/>
            <a:r>
              <a:rPr lang="zh-CN" altLang="en-US" sz="1050" dirty="0" smtClean="0">
                <a:solidFill>
                  <a:schemeClr val="tx2">
                    <a:lumMod val="65000"/>
                    <a:lumOff val="35000"/>
                  </a:schemeClr>
                </a:solidFill>
                <a:latin typeface="微软雅黑" panose="020B0503020204020204" pitchFamily="34" charset="-122"/>
                <a:ea typeface="微软雅黑" panose="020B0503020204020204" pitchFamily="34" charset="-122"/>
              </a:rPr>
              <a:t>云平台服务商</a:t>
            </a:r>
          </a:p>
        </p:txBody>
      </p:sp>
      <p:sp>
        <p:nvSpPr>
          <p:cNvPr id="91" name="TextBox 90"/>
          <p:cNvSpPr txBox="1"/>
          <p:nvPr/>
        </p:nvSpPr>
        <p:spPr>
          <a:xfrm>
            <a:off x="4644007" y="5148759"/>
            <a:ext cx="648071" cy="415498"/>
          </a:xfrm>
          <a:prstGeom prst="rect">
            <a:avLst/>
          </a:prstGeom>
          <a:noFill/>
        </p:spPr>
        <p:txBody>
          <a:bodyPr wrap="square" rtlCol="0">
            <a:spAutoFit/>
          </a:bodyPr>
          <a:lstStyle/>
          <a:p>
            <a:pPr algn="ctr"/>
            <a:r>
              <a:rPr lang="zh-CN" altLang="en-US" sz="1050" dirty="0" smtClean="0">
                <a:solidFill>
                  <a:schemeClr val="tx2">
                    <a:lumMod val="65000"/>
                    <a:lumOff val="35000"/>
                  </a:schemeClr>
                </a:solidFill>
                <a:latin typeface="微软雅黑" panose="020B0503020204020204" pitchFamily="34" charset="-122"/>
                <a:ea typeface="微软雅黑" panose="020B0503020204020204" pitchFamily="34" charset="-122"/>
              </a:rPr>
              <a:t>云产品提供商</a:t>
            </a:r>
          </a:p>
        </p:txBody>
      </p:sp>
      <p:sp>
        <p:nvSpPr>
          <p:cNvPr id="92" name="TextBox 91"/>
          <p:cNvSpPr txBox="1"/>
          <p:nvPr/>
        </p:nvSpPr>
        <p:spPr>
          <a:xfrm>
            <a:off x="6156175" y="3917289"/>
            <a:ext cx="648072" cy="415498"/>
          </a:xfrm>
          <a:prstGeom prst="rect">
            <a:avLst/>
          </a:prstGeom>
          <a:noFill/>
        </p:spPr>
        <p:txBody>
          <a:bodyPr wrap="square" rtlCol="0">
            <a:spAutoFit/>
          </a:bodyPr>
          <a:lstStyle/>
          <a:p>
            <a:pPr algn="ctr"/>
            <a:r>
              <a:rPr lang="zh-CN" altLang="en-US" sz="1050" dirty="0" smtClean="0">
                <a:solidFill>
                  <a:schemeClr val="tx2">
                    <a:lumMod val="65000"/>
                    <a:lumOff val="35000"/>
                  </a:schemeClr>
                </a:solidFill>
                <a:latin typeface="微软雅黑" panose="020B0503020204020204" pitchFamily="34" charset="-122"/>
                <a:ea typeface="微软雅黑" panose="020B0503020204020204" pitchFamily="34" charset="-122"/>
              </a:rPr>
              <a:t>各部门用户</a:t>
            </a:r>
          </a:p>
        </p:txBody>
      </p:sp>
      <p:sp>
        <p:nvSpPr>
          <p:cNvPr id="93" name="TextBox 92"/>
          <p:cNvSpPr txBox="1"/>
          <p:nvPr/>
        </p:nvSpPr>
        <p:spPr>
          <a:xfrm>
            <a:off x="6228183" y="5269753"/>
            <a:ext cx="648072" cy="253916"/>
          </a:xfrm>
          <a:prstGeom prst="rect">
            <a:avLst/>
          </a:prstGeom>
          <a:noFill/>
        </p:spPr>
        <p:txBody>
          <a:bodyPr wrap="square" rtlCol="0">
            <a:spAutoFit/>
          </a:bodyPr>
          <a:lstStyle/>
          <a:p>
            <a:pPr algn="ctr"/>
            <a:r>
              <a:rPr lang="en-US" altLang="zh-CN" sz="1050" dirty="0" smtClean="0">
                <a:solidFill>
                  <a:schemeClr val="tx2">
                    <a:lumMod val="65000"/>
                    <a:lumOff val="35000"/>
                  </a:schemeClr>
                </a:solidFill>
                <a:latin typeface="微软雅黑" panose="020B0503020204020204" pitchFamily="34" charset="-122"/>
                <a:ea typeface="微软雅黑" panose="020B0503020204020204" pitchFamily="34" charset="-122"/>
              </a:rPr>
              <a:t>ISV</a:t>
            </a:r>
            <a:endParaRPr lang="zh-CN" altLang="en-US" sz="1050" dirty="0" smtClean="0">
              <a:solidFill>
                <a:schemeClr val="tx2">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355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bwMode="auto">
          <a:xfrm>
            <a:off x="107504" y="119790"/>
            <a:ext cx="8568720" cy="4314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智慧政务云整</a:t>
            </a:r>
            <a:r>
              <a:rPr lang="zh-CN" altLang="en-US" dirty="0" smtClean="0"/>
              <a:t>体优势：最全最优的业内权威资质</a:t>
            </a:r>
            <a:br>
              <a:rPr lang="zh-CN" altLang="en-US" dirty="0" smtClean="0"/>
            </a:br>
            <a:endParaRPr lang="zh-CN" altLang="en-US" dirty="0" smtClean="0"/>
          </a:p>
        </p:txBody>
      </p:sp>
      <p:pic>
        <p:nvPicPr>
          <p:cNvPr id="51203" name="图片 6" descr="D:\电信集成\海南政务云\系统集成资质\资质\系统集成一级资质证书新正本2016033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2059" y="1208054"/>
            <a:ext cx="2595736" cy="189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425335" y="3144572"/>
            <a:ext cx="2363524" cy="353329"/>
          </a:xfrm>
          <a:prstGeom prst="rect">
            <a:avLst/>
          </a:prstGeom>
        </p:spPr>
        <p:txBody>
          <a:bodyPr wrap="none" lIns="90833" tIns="45416" rIns="90833" bIns="45416">
            <a:spAutoFit/>
          </a:bodyPr>
          <a:lstStyle/>
          <a:p>
            <a:pPr algn="r" eaLnBrk="0" fontAlgn="base" hangingPunct="0">
              <a:spcBef>
                <a:spcPct val="0"/>
              </a:spcBef>
              <a:spcAft>
                <a:spcPct val="0"/>
              </a:spcAft>
              <a:defRPr/>
            </a:pPr>
            <a:r>
              <a:rPr lang="zh-CN" altLang="en-US" sz="1700" dirty="0">
                <a:latin typeface="微软雅黑" pitchFamily="34" charset="-122"/>
                <a:ea typeface="微软雅黑" pitchFamily="34" charset="-122"/>
              </a:rPr>
              <a:t>信息系统集成</a:t>
            </a:r>
            <a:r>
              <a:rPr lang="zh-CN" altLang="en-US" sz="1700" b="1" dirty="0">
                <a:solidFill>
                  <a:srgbClr val="C00000"/>
                </a:solidFill>
                <a:latin typeface="微软雅黑" pitchFamily="34" charset="-122"/>
                <a:ea typeface="微软雅黑" pitchFamily="34" charset="-122"/>
              </a:rPr>
              <a:t>一级</a:t>
            </a:r>
            <a:r>
              <a:rPr lang="zh-CN" altLang="en-US" sz="1700" dirty="0">
                <a:latin typeface="微软雅黑" pitchFamily="34" charset="-122"/>
                <a:ea typeface="微软雅黑" pitchFamily="34" charset="-122"/>
              </a:rPr>
              <a:t>资质</a:t>
            </a:r>
          </a:p>
        </p:txBody>
      </p:sp>
      <p:pic>
        <p:nvPicPr>
          <p:cNvPr id="51205" name="图片 8" descr="D:\电信集成\海南政务云\系统集成资质\资质\国家信息安全测评 信息安全服务资质证书（安全工程二级）.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94246" y="1208055"/>
            <a:ext cx="1584732" cy="25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3203848" y="4096685"/>
            <a:ext cx="2581532" cy="353329"/>
          </a:xfrm>
          <a:prstGeom prst="rect">
            <a:avLst/>
          </a:prstGeom>
        </p:spPr>
        <p:txBody>
          <a:bodyPr wrap="none" lIns="90833" tIns="45416" rIns="90833" bIns="45416">
            <a:spAutoFit/>
          </a:bodyPr>
          <a:lstStyle/>
          <a:p>
            <a:pPr algn="r" eaLnBrk="0" fontAlgn="base" hangingPunct="0">
              <a:spcBef>
                <a:spcPct val="0"/>
              </a:spcBef>
              <a:spcAft>
                <a:spcPct val="0"/>
              </a:spcAft>
              <a:defRPr/>
            </a:pPr>
            <a:r>
              <a:rPr lang="zh-CN" altLang="en-US" sz="1700" b="1" dirty="0">
                <a:solidFill>
                  <a:srgbClr val="C00000"/>
                </a:solidFill>
                <a:latin typeface="微软雅黑" pitchFamily="34" charset="-122"/>
                <a:ea typeface="微软雅黑" pitchFamily="34" charset="-122"/>
              </a:rPr>
              <a:t>顶级</a:t>
            </a:r>
            <a:r>
              <a:rPr lang="zh-CN" altLang="en-US" sz="1700" dirty="0">
                <a:latin typeface="微软雅黑" pitchFamily="34" charset="-122"/>
                <a:ea typeface="微软雅黑" pitchFamily="34" charset="-122"/>
              </a:rPr>
              <a:t>的国家安全服务资质</a:t>
            </a:r>
          </a:p>
        </p:txBody>
      </p:sp>
      <p:sp>
        <p:nvSpPr>
          <p:cNvPr id="9" name="矩形 8"/>
          <p:cNvSpPr/>
          <p:nvPr/>
        </p:nvSpPr>
        <p:spPr>
          <a:xfrm>
            <a:off x="3219352" y="4654756"/>
            <a:ext cx="2581532" cy="353329"/>
          </a:xfrm>
          <a:prstGeom prst="rect">
            <a:avLst/>
          </a:prstGeom>
        </p:spPr>
        <p:txBody>
          <a:bodyPr wrap="none" lIns="90833" tIns="45416" rIns="90833" bIns="45416">
            <a:spAutoFit/>
          </a:bodyPr>
          <a:lstStyle/>
          <a:p>
            <a:pPr algn="r" eaLnBrk="0" fontAlgn="base" hangingPunct="0">
              <a:spcBef>
                <a:spcPct val="0"/>
              </a:spcBef>
              <a:spcAft>
                <a:spcPct val="0"/>
              </a:spcAft>
              <a:defRPr/>
            </a:pPr>
            <a:r>
              <a:rPr lang="zh-CN" altLang="en-US" sz="1700" b="1" dirty="0">
                <a:solidFill>
                  <a:srgbClr val="C00000"/>
                </a:solidFill>
                <a:latin typeface="微软雅黑" pitchFamily="34" charset="-122"/>
                <a:ea typeface="微软雅黑" pitchFamily="34" charset="-122"/>
              </a:rPr>
              <a:t>顶级</a:t>
            </a:r>
            <a:r>
              <a:rPr lang="zh-CN" altLang="en-US" sz="1700" dirty="0">
                <a:latin typeface="微软雅黑" pitchFamily="34" charset="-122"/>
                <a:ea typeface="微软雅黑" pitchFamily="34" charset="-122"/>
              </a:rPr>
              <a:t>的国家灾难恢复资质</a:t>
            </a:r>
          </a:p>
        </p:txBody>
      </p:sp>
      <p:pic>
        <p:nvPicPr>
          <p:cNvPr id="51208" name="Picture 3" descr="ITSS运维标准符合性证书副本"/>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217" y="3606381"/>
            <a:ext cx="2606591" cy="162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388465" y="5268103"/>
            <a:ext cx="2400393" cy="353329"/>
          </a:xfrm>
          <a:prstGeom prst="rect">
            <a:avLst/>
          </a:prstGeom>
        </p:spPr>
        <p:txBody>
          <a:bodyPr wrap="none" lIns="90833" tIns="45416" rIns="90833" bIns="45416">
            <a:spAutoFit/>
          </a:bodyPr>
          <a:lstStyle/>
          <a:p>
            <a:pPr algn="r" eaLnBrk="0" fontAlgn="base" hangingPunct="0">
              <a:spcBef>
                <a:spcPct val="0"/>
              </a:spcBef>
              <a:spcAft>
                <a:spcPct val="0"/>
              </a:spcAft>
              <a:defRPr/>
            </a:pPr>
            <a:r>
              <a:rPr lang="en-US" altLang="zh-CN" sz="1700" b="1" dirty="0">
                <a:solidFill>
                  <a:srgbClr val="C00000"/>
                </a:solidFill>
                <a:latin typeface="微软雅黑" pitchFamily="34" charset="-122"/>
                <a:ea typeface="微软雅黑" pitchFamily="34" charset="-122"/>
              </a:rPr>
              <a:t>ITSS</a:t>
            </a:r>
            <a:r>
              <a:rPr lang="zh-CN" altLang="en-US" sz="1700" dirty="0">
                <a:latin typeface="微软雅黑" pitchFamily="34" charset="-122"/>
                <a:ea typeface="微软雅黑" pitchFamily="34" charset="-122"/>
              </a:rPr>
              <a:t>运维服务能力资质</a:t>
            </a:r>
          </a:p>
        </p:txBody>
      </p:sp>
      <p:pic>
        <p:nvPicPr>
          <p:cNvPr id="51210" name="图片 10" descr="D:\电信集成\海南政务云\系统集成资质\资质\国家信息安全测评 信息安全服务资质证书（灾难恢复二级）.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85181" y="1208055"/>
            <a:ext cx="1643656" cy="25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图片 1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35039" y="1101259"/>
            <a:ext cx="2825228" cy="3997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6660232" y="5196902"/>
            <a:ext cx="2145516" cy="353329"/>
          </a:xfrm>
          <a:prstGeom prst="rect">
            <a:avLst/>
          </a:prstGeom>
        </p:spPr>
        <p:txBody>
          <a:bodyPr wrap="none" lIns="90833" tIns="45416" rIns="90833" bIns="45416">
            <a:spAutoFit/>
          </a:bodyPr>
          <a:lstStyle/>
          <a:p>
            <a:pPr algn="r" eaLnBrk="0" fontAlgn="base" hangingPunct="0">
              <a:spcBef>
                <a:spcPct val="0"/>
              </a:spcBef>
              <a:spcAft>
                <a:spcPct val="0"/>
              </a:spcAft>
              <a:defRPr/>
            </a:pPr>
            <a:r>
              <a:rPr lang="zh-CN" altLang="en-US" sz="1700" b="1" dirty="0">
                <a:solidFill>
                  <a:srgbClr val="C00000"/>
                </a:solidFill>
                <a:latin typeface="微软雅黑" pitchFamily="34" charset="-122"/>
                <a:ea typeface="微软雅黑" pitchFamily="34" charset="-122"/>
              </a:rPr>
              <a:t>首</a:t>
            </a:r>
            <a:r>
              <a:rPr lang="zh-CN" altLang="en-US" sz="1700" b="1" dirty="0" smtClean="0">
                <a:solidFill>
                  <a:srgbClr val="C00000"/>
                </a:solidFill>
                <a:latin typeface="微软雅黑" pitchFamily="34" charset="-122"/>
                <a:ea typeface="微软雅黑" pitchFamily="34" charset="-122"/>
              </a:rPr>
              <a:t>批</a:t>
            </a:r>
            <a:r>
              <a:rPr lang="zh-CN" altLang="en-US" sz="1700" dirty="0">
                <a:latin typeface="微软雅黑" pitchFamily="34" charset="-122"/>
                <a:ea typeface="微软雅黑" pitchFamily="34" charset="-122"/>
              </a:rPr>
              <a:t>获得可信云认证</a:t>
            </a:r>
          </a:p>
        </p:txBody>
      </p:sp>
      <p:sp>
        <p:nvSpPr>
          <p:cNvPr id="2" name="TextBox 1"/>
          <p:cNvSpPr txBox="1"/>
          <p:nvPr/>
        </p:nvSpPr>
        <p:spPr>
          <a:xfrm>
            <a:off x="105090" y="696923"/>
            <a:ext cx="8794075" cy="337940"/>
          </a:xfrm>
          <a:prstGeom prst="rect">
            <a:avLst/>
          </a:prstGeom>
        </p:spPr>
        <p:txBody>
          <a:bodyPr wrap="square" lIns="90833" tIns="45416" rIns="90833" bIns="45416">
            <a:spAutoFit/>
          </a:bodyPr>
          <a:lstStyle>
            <a:defPPr>
              <a:defRPr lang="zh-CN"/>
            </a:defPPr>
            <a:lvl1pPr algn="r" eaLnBrk="0" fontAlgn="base" hangingPunct="0">
              <a:spcBef>
                <a:spcPct val="0"/>
              </a:spcBef>
              <a:spcAft>
                <a:spcPct val="0"/>
              </a:spcAft>
              <a:defRPr sz="1700" b="1" u="sng">
                <a:solidFill>
                  <a:srgbClr val="C0C0C0">
                    <a:lumMod val="25000"/>
                  </a:srgbClr>
                </a:solidFill>
                <a:latin typeface="微软雅黑" pitchFamily="34" charset="-122"/>
                <a:ea typeface="微软雅黑" pitchFamily="34" charset="-122"/>
              </a:defRPr>
            </a:lvl1pPr>
          </a:lstStyle>
          <a:p>
            <a:pPr marL="285750" indent="-285750" algn="l">
              <a:buClr>
                <a:srgbClr val="FF0000"/>
              </a:buClr>
              <a:buFont typeface="Wingdings" panose="05000000000000000000" pitchFamily="2" charset="2"/>
              <a:buChar char="p"/>
              <a:defRPr/>
            </a:pPr>
            <a:r>
              <a:rPr lang="zh-CN" altLang="en-US" sz="1600" u="none" dirty="0">
                <a:solidFill>
                  <a:schemeClr val="accent1"/>
                </a:solidFill>
              </a:rPr>
              <a:t>拥有</a:t>
            </a:r>
            <a:r>
              <a:rPr lang="zh-CN" altLang="en-US" sz="1600" u="none" dirty="0" smtClean="0">
                <a:solidFill>
                  <a:schemeClr val="accent1"/>
                </a:solidFill>
              </a:rPr>
              <a:t>覆盖集成</a:t>
            </a:r>
            <a:r>
              <a:rPr lang="en-US" altLang="zh-CN" sz="1600" u="none" dirty="0">
                <a:solidFill>
                  <a:schemeClr val="accent1"/>
                </a:solidFill>
              </a:rPr>
              <a:t>/</a:t>
            </a:r>
            <a:r>
              <a:rPr lang="zh-CN" altLang="en-US" sz="1600" u="none" dirty="0">
                <a:solidFill>
                  <a:schemeClr val="accent1"/>
                </a:solidFill>
              </a:rPr>
              <a:t>安全</a:t>
            </a:r>
            <a:r>
              <a:rPr lang="en-US" altLang="zh-CN" sz="1600" u="none" dirty="0">
                <a:solidFill>
                  <a:schemeClr val="accent1"/>
                </a:solidFill>
              </a:rPr>
              <a:t>/</a:t>
            </a:r>
            <a:r>
              <a:rPr lang="zh-CN" altLang="en-US" sz="1600" u="none" dirty="0">
                <a:solidFill>
                  <a:schemeClr val="accent1"/>
                </a:solidFill>
              </a:rPr>
              <a:t>灾备</a:t>
            </a:r>
            <a:r>
              <a:rPr lang="en-US" altLang="zh-CN" sz="1600" u="none" dirty="0">
                <a:solidFill>
                  <a:schemeClr val="accent1"/>
                </a:solidFill>
              </a:rPr>
              <a:t>/</a:t>
            </a:r>
            <a:r>
              <a:rPr lang="zh-CN" altLang="en-US" sz="1600" u="none" dirty="0">
                <a:solidFill>
                  <a:schemeClr val="accent1"/>
                </a:solidFill>
              </a:rPr>
              <a:t>云服务的各类专业顶级资质</a:t>
            </a:r>
          </a:p>
        </p:txBody>
      </p:sp>
    </p:spTree>
    <p:extLst>
      <p:ext uri="{BB962C8B-B14F-4D97-AF65-F5344CB8AC3E}">
        <p14:creationId xmlns:p14="http://schemas.microsoft.com/office/powerpoint/2010/main" val="10621785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bwMode="auto">
          <a:xfrm>
            <a:off x="-459089" y="140780"/>
            <a:ext cx="10002761" cy="4368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zh-CN" altLang="en-US" dirty="0" smtClean="0"/>
              <a:t>中国电信助力各地政务云建设运营</a:t>
            </a:r>
          </a:p>
        </p:txBody>
      </p:sp>
      <p:sp>
        <p:nvSpPr>
          <p:cNvPr id="211" name="矩形 210"/>
          <p:cNvSpPr/>
          <p:nvPr/>
        </p:nvSpPr>
        <p:spPr bwMode="auto">
          <a:xfrm>
            <a:off x="5885568" y="1125956"/>
            <a:ext cx="3366018" cy="1477764"/>
          </a:xfrm>
          <a:prstGeom prst="rect">
            <a:avLst/>
          </a:prstGeom>
          <a:solidFill>
            <a:srgbClr val="0070C0"/>
          </a:solidFill>
          <a:ln>
            <a:headEnd type="none" w="med" len="med"/>
            <a:tailEnd type="none" w="med" len="med"/>
          </a:ln>
          <a:extLst/>
        </p:spPr>
        <p:style>
          <a:lnRef idx="3">
            <a:schemeClr val="lt1"/>
          </a:lnRef>
          <a:fillRef idx="1">
            <a:schemeClr val="dk1"/>
          </a:fillRef>
          <a:effectRef idx="1">
            <a:schemeClr val="dk1"/>
          </a:effectRef>
          <a:fontRef idx="minor">
            <a:schemeClr val="lt1"/>
          </a:fontRef>
        </p:style>
        <p:txBody>
          <a:bodyPr vert="horz" wrap="square" lIns="104977" tIns="0" rIns="104977" bIns="0" numCol="1" rtlCol="0" anchor="t" anchorCtr="0" compatLnSpc="1">
            <a:prstTxWarp prst="textNoShape">
              <a:avLst/>
            </a:prstTxWarp>
            <a:noAutofit/>
          </a:bodyPr>
          <a:lstStyle/>
          <a:p>
            <a:pPr marL="325784" indent="-325784" algn="ctr" fontAlgn="base">
              <a:lnSpc>
                <a:spcPct val="150000"/>
              </a:lnSpc>
              <a:spcBef>
                <a:spcPct val="0"/>
              </a:spcBef>
              <a:spcAft>
                <a:spcPct val="0"/>
              </a:spcAft>
            </a:pPr>
            <a:r>
              <a:rPr lang="en-US" altLang="zh-CN" sz="2280" b="1" dirty="0">
                <a:solidFill>
                  <a:srgbClr val="FF0000"/>
                </a:solidFill>
                <a:latin typeface="微软雅黑" pitchFamily="34" charset="-122"/>
                <a:ea typeface="微软雅黑" pitchFamily="34" charset="-122"/>
              </a:rPr>
              <a:t>7</a:t>
            </a:r>
            <a:r>
              <a:rPr lang="zh-CN" altLang="en-US" sz="2280" b="1" dirty="0">
                <a:solidFill>
                  <a:srgbClr val="FF0000"/>
                </a:solidFill>
                <a:latin typeface="微软雅黑" pitchFamily="34" charset="-122"/>
                <a:ea typeface="微软雅黑" pitchFamily="34" charset="-122"/>
              </a:rPr>
              <a:t>个省级</a:t>
            </a:r>
            <a:r>
              <a:rPr lang="zh-CN" altLang="en-US" sz="2052" b="1" dirty="0">
                <a:solidFill>
                  <a:srgbClr val="FFFFFF"/>
                </a:solidFill>
                <a:latin typeface="微软雅黑" pitchFamily="34" charset="-122"/>
                <a:ea typeface="微软雅黑" pitchFamily="34" charset="-122"/>
              </a:rPr>
              <a:t>政务云项目</a:t>
            </a:r>
            <a:endParaRPr lang="en-US" altLang="zh-CN" sz="2280" b="1" dirty="0">
              <a:solidFill>
                <a:srgbClr val="FFFFFF"/>
              </a:solidFill>
              <a:latin typeface="微软雅黑" pitchFamily="34" charset="-122"/>
              <a:ea typeface="微软雅黑" pitchFamily="34" charset="-122"/>
            </a:endParaRPr>
          </a:p>
          <a:p>
            <a:pPr marL="325784" indent="-325784" algn="ctr" fontAlgn="base">
              <a:lnSpc>
                <a:spcPct val="150000"/>
              </a:lnSpc>
              <a:spcBef>
                <a:spcPct val="0"/>
              </a:spcBef>
              <a:spcAft>
                <a:spcPct val="0"/>
              </a:spcAft>
            </a:pPr>
            <a:r>
              <a:rPr lang="zh-CN" altLang="en-US" sz="1824" b="1" dirty="0">
                <a:solidFill>
                  <a:srgbClr val="FFFFFF"/>
                </a:solidFill>
                <a:latin typeface="微软雅黑" pitchFamily="34" charset="-122"/>
                <a:ea typeface="微软雅黑" pitchFamily="34" charset="-122"/>
              </a:rPr>
              <a:t>浙江、福建、四川、安徽、宁夏、甘肃、内蒙</a:t>
            </a:r>
            <a:r>
              <a:rPr lang="en-US" altLang="zh-CN" sz="1824" b="1" dirty="0">
                <a:solidFill>
                  <a:srgbClr val="FFFFFF"/>
                </a:solidFill>
                <a:latin typeface="微软雅黑" pitchFamily="34" charset="-122"/>
                <a:ea typeface="微软雅黑" pitchFamily="34" charset="-122"/>
              </a:rPr>
              <a:t>……</a:t>
            </a:r>
          </a:p>
          <a:p>
            <a:pPr algn="ctr" defTabSz="1042507" eaLnBrk="0" fontAlgn="base" hangingPunct="0">
              <a:lnSpc>
                <a:spcPct val="150000"/>
              </a:lnSpc>
              <a:spcBef>
                <a:spcPct val="50000"/>
              </a:spcBef>
              <a:spcAft>
                <a:spcPct val="0"/>
              </a:spcAft>
              <a:buClr>
                <a:srgbClr val="FF0000"/>
              </a:buClr>
            </a:pPr>
            <a:endParaRPr lang="zh-CN" altLang="en-US" sz="2052" dirty="0">
              <a:solidFill>
                <a:srgbClr val="203C96"/>
              </a:solidFill>
              <a:latin typeface="Arial" charset="0"/>
              <a:ea typeface="黑体" pitchFamily="2" charset="-122"/>
            </a:endParaRPr>
          </a:p>
        </p:txBody>
      </p:sp>
      <p:sp>
        <p:nvSpPr>
          <p:cNvPr id="212" name="矩形 211"/>
          <p:cNvSpPr/>
          <p:nvPr/>
        </p:nvSpPr>
        <p:spPr bwMode="auto">
          <a:xfrm>
            <a:off x="5885568" y="2767916"/>
            <a:ext cx="3366018" cy="2216646"/>
          </a:xfrm>
          <a:prstGeom prst="rect">
            <a:avLst/>
          </a:prstGeom>
          <a:ln>
            <a:headEnd type="none" w="med" len="med"/>
            <a:tailEnd type="none" w="med" len="med"/>
          </a:ln>
          <a:extLst/>
        </p:spPr>
        <p:style>
          <a:lnRef idx="3">
            <a:schemeClr val="lt1"/>
          </a:lnRef>
          <a:fillRef idx="1">
            <a:schemeClr val="accent1"/>
          </a:fillRef>
          <a:effectRef idx="1">
            <a:schemeClr val="accent1"/>
          </a:effectRef>
          <a:fontRef idx="minor">
            <a:schemeClr val="lt1"/>
          </a:fontRef>
        </p:style>
        <p:txBody>
          <a:bodyPr vert="horz" wrap="square" lIns="104977" tIns="0" rIns="104977" bIns="0" numCol="1" rtlCol="0" anchor="t" anchorCtr="0" compatLnSpc="1">
            <a:prstTxWarp prst="textNoShape">
              <a:avLst/>
            </a:prstTxWarp>
            <a:noAutofit/>
          </a:bodyPr>
          <a:lstStyle/>
          <a:p>
            <a:pPr marL="325784" indent="-325784" algn="ctr" fontAlgn="base">
              <a:lnSpc>
                <a:spcPct val="150000"/>
              </a:lnSpc>
              <a:spcBef>
                <a:spcPct val="0"/>
              </a:spcBef>
              <a:spcAft>
                <a:spcPct val="0"/>
              </a:spcAft>
            </a:pPr>
            <a:r>
              <a:rPr lang="en-US" altLang="zh-CN" sz="2280" b="1" dirty="0">
                <a:solidFill>
                  <a:srgbClr val="FF0000"/>
                </a:solidFill>
                <a:latin typeface="微软雅黑" pitchFamily="34" charset="-122"/>
                <a:ea typeface="微软雅黑" pitchFamily="34" charset="-122"/>
              </a:rPr>
              <a:t>40+</a:t>
            </a:r>
            <a:r>
              <a:rPr lang="zh-CN" altLang="en-US" sz="2280" b="1" dirty="0">
                <a:solidFill>
                  <a:srgbClr val="FF0000"/>
                </a:solidFill>
                <a:latin typeface="微软雅黑" pitchFamily="34" charset="-122"/>
                <a:ea typeface="微软雅黑" pitchFamily="34" charset="-122"/>
              </a:rPr>
              <a:t>地市级</a:t>
            </a:r>
            <a:r>
              <a:rPr lang="zh-CN" altLang="en-US" sz="2052" b="1" dirty="0">
                <a:solidFill>
                  <a:srgbClr val="FFFFFF"/>
                </a:solidFill>
                <a:latin typeface="微软雅黑" pitchFamily="34" charset="-122"/>
                <a:ea typeface="微软雅黑" pitchFamily="34" charset="-122"/>
              </a:rPr>
              <a:t>政务云项目</a:t>
            </a:r>
            <a:endParaRPr lang="en-US" altLang="zh-CN" sz="2280" b="1" dirty="0">
              <a:solidFill>
                <a:srgbClr val="FFFFFF"/>
              </a:solidFill>
              <a:latin typeface="微软雅黑" pitchFamily="34" charset="-122"/>
              <a:ea typeface="微软雅黑" pitchFamily="34" charset="-122"/>
            </a:endParaRPr>
          </a:p>
          <a:p>
            <a:pPr marL="325784" indent="-325784" fontAlgn="base">
              <a:lnSpc>
                <a:spcPct val="150000"/>
              </a:lnSpc>
              <a:spcBef>
                <a:spcPct val="0"/>
              </a:spcBef>
              <a:spcAft>
                <a:spcPct val="0"/>
              </a:spcAft>
            </a:pPr>
            <a:r>
              <a:rPr lang="zh-CN" altLang="en-US" sz="1596" b="1" dirty="0">
                <a:solidFill>
                  <a:srgbClr val="FFFFFF"/>
                </a:solidFill>
                <a:latin typeface="微软雅黑" pitchFamily="34" charset="-122"/>
                <a:ea typeface="微软雅黑" pitchFamily="34" charset="-122"/>
              </a:rPr>
              <a:t>  杭州、嘉兴、丽水、金华、舟山、珠海、清远、佛山、徐州、淮北、九江、内江、南宁、柳州、孝感、海口</a:t>
            </a:r>
            <a:r>
              <a:rPr lang="en-US" altLang="zh-CN" sz="1596" b="1" dirty="0">
                <a:solidFill>
                  <a:srgbClr val="FFFFFF"/>
                </a:solidFill>
                <a:latin typeface="微软雅黑" pitchFamily="34" charset="-122"/>
                <a:ea typeface="微软雅黑" pitchFamily="34" charset="-122"/>
              </a:rPr>
              <a:t>……</a:t>
            </a:r>
            <a:endParaRPr lang="zh-CN" altLang="en-US" sz="1368" dirty="0">
              <a:solidFill>
                <a:srgbClr val="FFFFFF"/>
              </a:solidFill>
              <a:latin typeface="Arial" charset="0"/>
              <a:ea typeface="黑体" pitchFamily="2" charset="-122"/>
            </a:endParaRPr>
          </a:p>
        </p:txBody>
      </p:sp>
      <p:grpSp>
        <p:nvGrpSpPr>
          <p:cNvPr id="169" name="组合 171"/>
          <p:cNvGrpSpPr>
            <a:grpSpLocks/>
          </p:cNvGrpSpPr>
          <p:nvPr/>
        </p:nvGrpSpPr>
        <p:grpSpPr bwMode="auto">
          <a:xfrm>
            <a:off x="-277039" y="1029848"/>
            <a:ext cx="5752117" cy="3994003"/>
            <a:chOff x="963662" y="1301065"/>
            <a:chExt cx="6705600" cy="4691752"/>
          </a:xfrm>
          <a:solidFill>
            <a:srgbClr val="D9D9D9"/>
          </a:solidFill>
        </p:grpSpPr>
        <p:pic>
          <p:nvPicPr>
            <p:cNvPr id="171" name="Picture 4" descr="icn_bes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67075" y="3642627"/>
              <a:ext cx="228600" cy="209550"/>
            </a:xfrm>
            <a:prstGeom prst="rect">
              <a:avLst/>
            </a:prstGeom>
            <a:grpFill/>
            <a:ln w="9525">
              <a:solidFill>
                <a:srgbClr val="000000"/>
              </a:solidFill>
              <a:miter lim="800000"/>
              <a:headEnd/>
              <a:tailEnd/>
            </a:ln>
            <a:extLst/>
          </p:spPr>
        </p:pic>
        <p:pic>
          <p:nvPicPr>
            <p:cNvPr id="174" name="Picture 5" descr="icn_bes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58075" y="2232927"/>
              <a:ext cx="228600" cy="209550"/>
            </a:xfrm>
            <a:prstGeom prst="rect">
              <a:avLst/>
            </a:prstGeom>
            <a:grpFill/>
            <a:ln w="9525">
              <a:solidFill>
                <a:srgbClr val="000000"/>
              </a:solidFill>
              <a:miter lim="800000"/>
              <a:headEnd/>
              <a:tailEnd/>
            </a:ln>
            <a:extLst/>
          </p:spPr>
        </p:pic>
        <p:sp>
          <p:nvSpPr>
            <p:cNvPr id="176" name="Freeform 6"/>
            <p:cNvSpPr>
              <a:spLocks/>
            </p:cNvSpPr>
            <p:nvPr/>
          </p:nvSpPr>
          <p:spPr bwMode="auto">
            <a:xfrm>
              <a:off x="971600" y="1313765"/>
              <a:ext cx="6683375" cy="4664075"/>
            </a:xfrm>
            <a:custGeom>
              <a:avLst/>
              <a:gdLst>
                <a:gd name="T0" fmla="*/ 2147483647 w 3675"/>
                <a:gd name="T1" fmla="*/ 2147483647 h 2851"/>
                <a:gd name="T2" fmla="*/ 2147483647 w 3675"/>
                <a:gd name="T3" fmla="*/ 2147483647 h 2851"/>
                <a:gd name="T4" fmla="*/ 2147483647 w 3675"/>
                <a:gd name="T5" fmla="*/ 2147483647 h 2851"/>
                <a:gd name="T6" fmla="*/ 2147483647 w 3675"/>
                <a:gd name="T7" fmla="*/ 2147483647 h 2851"/>
                <a:gd name="T8" fmla="*/ 2147483647 w 3675"/>
                <a:gd name="T9" fmla="*/ 2147483647 h 2851"/>
                <a:gd name="T10" fmla="*/ 2147483647 w 3675"/>
                <a:gd name="T11" fmla="*/ 2147483647 h 2851"/>
                <a:gd name="T12" fmla="*/ 2147483647 w 3675"/>
                <a:gd name="T13" fmla="*/ 2147483647 h 2851"/>
                <a:gd name="T14" fmla="*/ 2147483647 w 3675"/>
                <a:gd name="T15" fmla="*/ 2147483647 h 2851"/>
                <a:gd name="T16" fmla="*/ 2147483647 w 3675"/>
                <a:gd name="T17" fmla="*/ 2147483647 h 2851"/>
                <a:gd name="T18" fmla="*/ 2147483647 w 3675"/>
                <a:gd name="T19" fmla="*/ 2147483647 h 2851"/>
                <a:gd name="T20" fmla="*/ 2147483647 w 3675"/>
                <a:gd name="T21" fmla="*/ 2147483647 h 2851"/>
                <a:gd name="T22" fmla="*/ 2147483647 w 3675"/>
                <a:gd name="T23" fmla="*/ 2147483647 h 2851"/>
                <a:gd name="T24" fmla="*/ 2147483647 w 3675"/>
                <a:gd name="T25" fmla="*/ 2147483647 h 2851"/>
                <a:gd name="T26" fmla="*/ 2147483647 w 3675"/>
                <a:gd name="T27" fmla="*/ 2147483647 h 2851"/>
                <a:gd name="T28" fmla="*/ 2147483647 w 3675"/>
                <a:gd name="T29" fmla="*/ 2147483647 h 2851"/>
                <a:gd name="T30" fmla="*/ 2147483647 w 3675"/>
                <a:gd name="T31" fmla="*/ 2147483647 h 2851"/>
                <a:gd name="T32" fmla="*/ 2147483647 w 3675"/>
                <a:gd name="T33" fmla="*/ 2147483647 h 2851"/>
                <a:gd name="T34" fmla="*/ 2147483647 w 3675"/>
                <a:gd name="T35" fmla="*/ 2147483647 h 2851"/>
                <a:gd name="T36" fmla="*/ 2147483647 w 3675"/>
                <a:gd name="T37" fmla="*/ 2147483647 h 2851"/>
                <a:gd name="T38" fmla="*/ 2147483647 w 3675"/>
                <a:gd name="T39" fmla="*/ 2147483647 h 2851"/>
                <a:gd name="T40" fmla="*/ 2147483647 w 3675"/>
                <a:gd name="T41" fmla="*/ 2147483647 h 2851"/>
                <a:gd name="T42" fmla="*/ 2147483647 w 3675"/>
                <a:gd name="T43" fmla="*/ 2147483647 h 2851"/>
                <a:gd name="T44" fmla="*/ 2147483647 w 3675"/>
                <a:gd name="T45" fmla="*/ 2147483647 h 2851"/>
                <a:gd name="T46" fmla="*/ 2147483647 w 3675"/>
                <a:gd name="T47" fmla="*/ 2147483647 h 2851"/>
                <a:gd name="T48" fmla="*/ 2147483647 w 3675"/>
                <a:gd name="T49" fmla="*/ 2147483647 h 2851"/>
                <a:gd name="T50" fmla="*/ 2147483647 w 3675"/>
                <a:gd name="T51" fmla="*/ 2147483647 h 2851"/>
                <a:gd name="T52" fmla="*/ 2147483647 w 3675"/>
                <a:gd name="T53" fmla="*/ 2147483647 h 2851"/>
                <a:gd name="T54" fmla="*/ 2147483647 w 3675"/>
                <a:gd name="T55" fmla="*/ 2147483647 h 2851"/>
                <a:gd name="T56" fmla="*/ 2147483647 w 3675"/>
                <a:gd name="T57" fmla="*/ 2147483647 h 2851"/>
                <a:gd name="T58" fmla="*/ 2147483647 w 3675"/>
                <a:gd name="T59" fmla="*/ 2147483647 h 2851"/>
                <a:gd name="T60" fmla="*/ 2147483647 w 3675"/>
                <a:gd name="T61" fmla="*/ 2147483647 h 2851"/>
                <a:gd name="T62" fmla="*/ 2147483647 w 3675"/>
                <a:gd name="T63" fmla="*/ 2147483647 h 2851"/>
                <a:gd name="T64" fmla="*/ 2147483647 w 3675"/>
                <a:gd name="T65" fmla="*/ 2147483647 h 2851"/>
                <a:gd name="T66" fmla="*/ 2147483647 w 3675"/>
                <a:gd name="T67" fmla="*/ 2147483647 h 2851"/>
                <a:gd name="T68" fmla="*/ 2147483647 w 3675"/>
                <a:gd name="T69" fmla="*/ 2147483647 h 2851"/>
                <a:gd name="T70" fmla="*/ 2147483647 w 3675"/>
                <a:gd name="T71" fmla="*/ 2147483647 h 2851"/>
                <a:gd name="T72" fmla="*/ 2147483647 w 3675"/>
                <a:gd name="T73" fmla="*/ 2147483647 h 2851"/>
                <a:gd name="T74" fmla="*/ 2147483647 w 3675"/>
                <a:gd name="T75" fmla="*/ 2147483647 h 2851"/>
                <a:gd name="T76" fmla="*/ 2147483647 w 3675"/>
                <a:gd name="T77" fmla="*/ 2147483647 h 2851"/>
                <a:gd name="T78" fmla="*/ 2147483647 w 3675"/>
                <a:gd name="T79" fmla="*/ 2147483647 h 2851"/>
                <a:gd name="T80" fmla="*/ 2147483647 w 3675"/>
                <a:gd name="T81" fmla="*/ 2147483647 h 2851"/>
                <a:gd name="T82" fmla="*/ 2147483647 w 3675"/>
                <a:gd name="T83" fmla="*/ 2147483647 h 2851"/>
                <a:gd name="T84" fmla="*/ 2147483647 w 3675"/>
                <a:gd name="T85" fmla="*/ 2147483647 h 2851"/>
                <a:gd name="T86" fmla="*/ 2147483647 w 3675"/>
                <a:gd name="T87" fmla="*/ 2147483647 h 2851"/>
                <a:gd name="T88" fmla="*/ 2147483647 w 3675"/>
                <a:gd name="T89" fmla="*/ 2147483647 h 2851"/>
                <a:gd name="T90" fmla="*/ 2147483647 w 3675"/>
                <a:gd name="T91" fmla="*/ 2147483647 h 2851"/>
                <a:gd name="T92" fmla="*/ 2147483647 w 3675"/>
                <a:gd name="T93" fmla="*/ 2147483647 h 2851"/>
                <a:gd name="T94" fmla="*/ 2147483647 w 3675"/>
                <a:gd name="T95" fmla="*/ 2147483647 h 2851"/>
                <a:gd name="T96" fmla="*/ 0 w 3675"/>
                <a:gd name="T97" fmla="*/ 2147483647 h 2851"/>
                <a:gd name="T98" fmla="*/ 2147483647 w 3675"/>
                <a:gd name="T99" fmla="*/ 2147483647 h 2851"/>
                <a:gd name="T100" fmla="*/ 2147483647 w 3675"/>
                <a:gd name="T101" fmla="*/ 2147483647 h 2851"/>
                <a:gd name="T102" fmla="*/ 2147483647 w 3675"/>
                <a:gd name="T103" fmla="*/ 2147483647 h 2851"/>
                <a:gd name="T104" fmla="*/ 2147483647 w 3675"/>
                <a:gd name="T105" fmla="*/ 2147483647 h 2851"/>
                <a:gd name="T106" fmla="*/ 2147483647 w 3675"/>
                <a:gd name="T107" fmla="*/ 2147483647 h 2851"/>
                <a:gd name="T108" fmla="*/ 2147483647 w 3675"/>
                <a:gd name="T109" fmla="*/ 2147483647 h 2851"/>
                <a:gd name="T110" fmla="*/ 2147483647 w 3675"/>
                <a:gd name="T111" fmla="*/ 2147483647 h 2851"/>
                <a:gd name="T112" fmla="*/ 2147483647 w 3675"/>
                <a:gd name="T113" fmla="*/ 2147483647 h 2851"/>
                <a:gd name="T114" fmla="*/ 2147483647 w 3675"/>
                <a:gd name="T115" fmla="*/ 2147483647 h 2851"/>
                <a:gd name="T116" fmla="*/ 2147483647 w 3675"/>
                <a:gd name="T117" fmla="*/ 2147483647 h 2851"/>
                <a:gd name="T118" fmla="*/ 2147483647 w 3675"/>
                <a:gd name="T119" fmla="*/ 2147483647 h 2851"/>
                <a:gd name="T120" fmla="*/ 2147483647 w 3675"/>
                <a:gd name="T121" fmla="*/ 2147483647 h 2851"/>
                <a:gd name="T122" fmla="*/ 2147483647 w 3675"/>
                <a:gd name="T123" fmla="*/ 2147483647 h 2851"/>
                <a:gd name="T124" fmla="*/ 2147483647 w 3675"/>
                <a:gd name="T125" fmla="*/ 2147483647 h 28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75"/>
                <a:gd name="T190" fmla="*/ 0 h 2851"/>
                <a:gd name="T191" fmla="*/ 3675 w 3675"/>
                <a:gd name="T192" fmla="*/ 2851 h 285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75" h="2851">
                  <a:moveTo>
                    <a:pt x="2872" y="28"/>
                  </a:moveTo>
                  <a:lnTo>
                    <a:pt x="2886" y="14"/>
                  </a:lnTo>
                  <a:lnTo>
                    <a:pt x="2994" y="0"/>
                  </a:lnTo>
                  <a:lnTo>
                    <a:pt x="3032" y="21"/>
                  </a:lnTo>
                  <a:lnTo>
                    <a:pt x="3096" y="21"/>
                  </a:lnTo>
                  <a:lnTo>
                    <a:pt x="3154" y="86"/>
                  </a:lnTo>
                  <a:lnTo>
                    <a:pt x="3147" y="108"/>
                  </a:lnTo>
                  <a:lnTo>
                    <a:pt x="3212" y="187"/>
                  </a:lnTo>
                  <a:lnTo>
                    <a:pt x="3255" y="273"/>
                  </a:lnTo>
                  <a:lnTo>
                    <a:pt x="3284" y="280"/>
                  </a:lnTo>
                  <a:lnTo>
                    <a:pt x="3276" y="259"/>
                  </a:lnTo>
                  <a:lnTo>
                    <a:pt x="3298" y="259"/>
                  </a:lnTo>
                  <a:lnTo>
                    <a:pt x="3305" y="273"/>
                  </a:lnTo>
                  <a:lnTo>
                    <a:pt x="3348" y="280"/>
                  </a:lnTo>
                  <a:lnTo>
                    <a:pt x="3377" y="302"/>
                  </a:lnTo>
                  <a:lnTo>
                    <a:pt x="3420" y="302"/>
                  </a:lnTo>
                  <a:lnTo>
                    <a:pt x="3420" y="332"/>
                  </a:lnTo>
                  <a:lnTo>
                    <a:pt x="3456" y="390"/>
                  </a:lnTo>
                  <a:lnTo>
                    <a:pt x="3515" y="390"/>
                  </a:lnTo>
                  <a:lnTo>
                    <a:pt x="3558" y="368"/>
                  </a:lnTo>
                  <a:lnTo>
                    <a:pt x="3558" y="346"/>
                  </a:lnTo>
                  <a:lnTo>
                    <a:pt x="3645" y="280"/>
                  </a:lnTo>
                  <a:lnTo>
                    <a:pt x="3674" y="273"/>
                  </a:lnTo>
                  <a:lnTo>
                    <a:pt x="3652" y="318"/>
                  </a:lnTo>
                  <a:lnTo>
                    <a:pt x="3659" y="332"/>
                  </a:lnTo>
                  <a:lnTo>
                    <a:pt x="3659" y="361"/>
                  </a:lnTo>
                  <a:lnTo>
                    <a:pt x="3652" y="375"/>
                  </a:lnTo>
                  <a:lnTo>
                    <a:pt x="3652" y="454"/>
                  </a:lnTo>
                  <a:lnTo>
                    <a:pt x="3630" y="591"/>
                  </a:lnTo>
                  <a:lnTo>
                    <a:pt x="3594" y="570"/>
                  </a:lnTo>
                  <a:lnTo>
                    <a:pt x="3558" y="584"/>
                  </a:lnTo>
                  <a:lnTo>
                    <a:pt x="3515" y="634"/>
                  </a:lnTo>
                  <a:lnTo>
                    <a:pt x="3551" y="699"/>
                  </a:lnTo>
                  <a:lnTo>
                    <a:pt x="3558" y="793"/>
                  </a:lnTo>
                  <a:lnTo>
                    <a:pt x="3530" y="800"/>
                  </a:lnTo>
                  <a:lnTo>
                    <a:pt x="3522" y="822"/>
                  </a:lnTo>
                  <a:lnTo>
                    <a:pt x="3544" y="836"/>
                  </a:lnTo>
                  <a:lnTo>
                    <a:pt x="3530" y="843"/>
                  </a:lnTo>
                  <a:lnTo>
                    <a:pt x="3501" y="829"/>
                  </a:lnTo>
                  <a:lnTo>
                    <a:pt x="3494" y="800"/>
                  </a:lnTo>
                  <a:lnTo>
                    <a:pt x="3479" y="800"/>
                  </a:lnTo>
                  <a:lnTo>
                    <a:pt x="3472" y="858"/>
                  </a:lnTo>
                  <a:lnTo>
                    <a:pt x="3449" y="865"/>
                  </a:lnTo>
                  <a:lnTo>
                    <a:pt x="3456" y="886"/>
                  </a:lnTo>
                  <a:lnTo>
                    <a:pt x="3392" y="915"/>
                  </a:lnTo>
                  <a:lnTo>
                    <a:pt x="3399" y="960"/>
                  </a:lnTo>
                  <a:lnTo>
                    <a:pt x="3377" y="967"/>
                  </a:lnTo>
                  <a:lnTo>
                    <a:pt x="3334" y="967"/>
                  </a:lnTo>
                  <a:lnTo>
                    <a:pt x="3327" y="952"/>
                  </a:lnTo>
                  <a:lnTo>
                    <a:pt x="3320" y="945"/>
                  </a:lnTo>
                  <a:lnTo>
                    <a:pt x="3298" y="952"/>
                  </a:lnTo>
                  <a:lnTo>
                    <a:pt x="3276" y="1010"/>
                  </a:lnTo>
                  <a:lnTo>
                    <a:pt x="3248" y="1032"/>
                  </a:lnTo>
                  <a:lnTo>
                    <a:pt x="3248" y="1053"/>
                  </a:lnTo>
                  <a:lnTo>
                    <a:pt x="3219" y="1060"/>
                  </a:lnTo>
                  <a:lnTo>
                    <a:pt x="3183" y="1089"/>
                  </a:lnTo>
                  <a:lnTo>
                    <a:pt x="3176" y="1132"/>
                  </a:lnTo>
                  <a:lnTo>
                    <a:pt x="3118" y="1147"/>
                  </a:lnTo>
                  <a:lnTo>
                    <a:pt x="3046" y="1190"/>
                  </a:lnTo>
                  <a:lnTo>
                    <a:pt x="3046" y="1212"/>
                  </a:lnTo>
                  <a:lnTo>
                    <a:pt x="3032" y="1233"/>
                  </a:lnTo>
                  <a:lnTo>
                    <a:pt x="3010" y="1233"/>
                  </a:lnTo>
                  <a:lnTo>
                    <a:pt x="3010" y="1255"/>
                  </a:lnTo>
                  <a:lnTo>
                    <a:pt x="2987" y="1269"/>
                  </a:lnTo>
                  <a:lnTo>
                    <a:pt x="2966" y="1248"/>
                  </a:lnTo>
                  <a:lnTo>
                    <a:pt x="3017" y="1197"/>
                  </a:lnTo>
                  <a:lnTo>
                    <a:pt x="2994" y="1197"/>
                  </a:lnTo>
                  <a:lnTo>
                    <a:pt x="3003" y="1176"/>
                  </a:lnTo>
                  <a:lnTo>
                    <a:pt x="2994" y="1147"/>
                  </a:lnTo>
                  <a:lnTo>
                    <a:pt x="3010" y="1147"/>
                  </a:lnTo>
                  <a:lnTo>
                    <a:pt x="3046" y="1089"/>
                  </a:lnTo>
                  <a:lnTo>
                    <a:pt x="3024" y="1089"/>
                  </a:lnTo>
                  <a:lnTo>
                    <a:pt x="3032" y="1075"/>
                  </a:lnTo>
                  <a:lnTo>
                    <a:pt x="3003" y="1060"/>
                  </a:lnTo>
                  <a:lnTo>
                    <a:pt x="2958" y="1075"/>
                  </a:lnTo>
                  <a:lnTo>
                    <a:pt x="2937" y="1111"/>
                  </a:lnTo>
                  <a:lnTo>
                    <a:pt x="2894" y="1168"/>
                  </a:lnTo>
                  <a:lnTo>
                    <a:pt x="2865" y="1176"/>
                  </a:lnTo>
                  <a:lnTo>
                    <a:pt x="2843" y="1226"/>
                  </a:lnTo>
                  <a:lnTo>
                    <a:pt x="2807" y="1255"/>
                  </a:lnTo>
                  <a:lnTo>
                    <a:pt x="2786" y="1248"/>
                  </a:lnTo>
                  <a:lnTo>
                    <a:pt x="2764" y="1248"/>
                  </a:lnTo>
                  <a:lnTo>
                    <a:pt x="2757" y="1284"/>
                  </a:lnTo>
                  <a:lnTo>
                    <a:pt x="2764" y="1320"/>
                  </a:lnTo>
                  <a:lnTo>
                    <a:pt x="2793" y="1348"/>
                  </a:lnTo>
                  <a:lnTo>
                    <a:pt x="2793" y="1327"/>
                  </a:lnTo>
                  <a:lnTo>
                    <a:pt x="2807" y="1320"/>
                  </a:lnTo>
                  <a:lnTo>
                    <a:pt x="2836" y="1327"/>
                  </a:lnTo>
                  <a:lnTo>
                    <a:pt x="2850" y="1356"/>
                  </a:lnTo>
                  <a:lnTo>
                    <a:pt x="2829" y="1377"/>
                  </a:lnTo>
                  <a:lnTo>
                    <a:pt x="2836" y="1399"/>
                  </a:lnTo>
                  <a:lnTo>
                    <a:pt x="2908" y="1399"/>
                  </a:lnTo>
                  <a:lnTo>
                    <a:pt x="2908" y="1377"/>
                  </a:lnTo>
                  <a:lnTo>
                    <a:pt x="2973" y="1327"/>
                  </a:lnTo>
                  <a:lnTo>
                    <a:pt x="3003" y="1356"/>
                  </a:lnTo>
                  <a:lnTo>
                    <a:pt x="3053" y="1356"/>
                  </a:lnTo>
                  <a:lnTo>
                    <a:pt x="3060" y="1341"/>
                  </a:lnTo>
                  <a:lnTo>
                    <a:pt x="3089" y="1341"/>
                  </a:lnTo>
                  <a:lnTo>
                    <a:pt x="3096" y="1356"/>
                  </a:lnTo>
                  <a:lnTo>
                    <a:pt x="3082" y="1406"/>
                  </a:lnTo>
                  <a:lnTo>
                    <a:pt x="3068" y="1399"/>
                  </a:lnTo>
                  <a:lnTo>
                    <a:pt x="3039" y="1420"/>
                  </a:lnTo>
                  <a:lnTo>
                    <a:pt x="3024" y="1413"/>
                  </a:lnTo>
                  <a:lnTo>
                    <a:pt x="2994" y="1435"/>
                  </a:lnTo>
                  <a:lnTo>
                    <a:pt x="2958" y="1492"/>
                  </a:lnTo>
                  <a:lnTo>
                    <a:pt x="2951" y="1478"/>
                  </a:lnTo>
                  <a:lnTo>
                    <a:pt x="2937" y="1492"/>
                  </a:lnTo>
                  <a:lnTo>
                    <a:pt x="2937" y="1507"/>
                  </a:lnTo>
                  <a:lnTo>
                    <a:pt x="2886" y="1587"/>
                  </a:lnTo>
                  <a:lnTo>
                    <a:pt x="2901" y="1616"/>
                  </a:lnTo>
                  <a:lnTo>
                    <a:pt x="2930" y="1623"/>
                  </a:lnTo>
                  <a:lnTo>
                    <a:pt x="2966" y="1630"/>
                  </a:lnTo>
                  <a:lnTo>
                    <a:pt x="2973" y="1659"/>
                  </a:lnTo>
                  <a:lnTo>
                    <a:pt x="3017" y="1731"/>
                  </a:lnTo>
                  <a:lnTo>
                    <a:pt x="3032" y="1774"/>
                  </a:lnTo>
                  <a:lnTo>
                    <a:pt x="3068" y="1789"/>
                  </a:lnTo>
                  <a:lnTo>
                    <a:pt x="3068" y="1810"/>
                  </a:lnTo>
                  <a:lnTo>
                    <a:pt x="3111" y="1832"/>
                  </a:lnTo>
                  <a:lnTo>
                    <a:pt x="3111" y="1846"/>
                  </a:lnTo>
                  <a:lnTo>
                    <a:pt x="3082" y="1846"/>
                  </a:lnTo>
                  <a:lnTo>
                    <a:pt x="3068" y="1839"/>
                  </a:lnTo>
                  <a:lnTo>
                    <a:pt x="3032" y="1854"/>
                  </a:lnTo>
                  <a:lnTo>
                    <a:pt x="3075" y="1868"/>
                  </a:lnTo>
                  <a:lnTo>
                    <a:pt x="3111" y="1897"/>
                  </a:lnTo>
                  <a:lnTo>
                    <a:pt x="3111" y="1911"/>
                  </a:lnTo>
                  <a:lnTo>
                    <a:pt x="3060" y="1933"/>
                  </a:lnTo>
                  <a:lnTo>
                    <a:pt x="3046" y="1962"/>
                  </a:lnTo>
                  <a:lnTo>
                    <a:pt x="3032" y="1962"/>
                  </a:lnTo>
                  <a:lnTo>
                    <a:pt x="3046" y="1990"/>
                  </a:lnTo>
                  <a:lnTo>
                    <a:pt x="3060" y="1969"/>
                  </a:lnTo>
                  <a:lnTo>
                    <a:pt x="3082" y="1976"/>
                  </a:lnTo>
                  <a:lnTo>
                    <a:pt x="3132" y="1998"/>
                  </a:lnTo>
                  <a:lnTo>
                    <a:pt x="3111" y="2041"/>
                  </a:lnTo>
                  <a:lnTo>
                    <a:pt x="3132" y="2034"/>
                  </a:lnTo>
                  <a:lnTo>
                    <a:pt x="3140" y="2055"/>
                  </a:lnTo>
                  <a:lnTo>
                    <a:pt x="3111" y="2055"/>
                  </a:lnTo>
                  <a:lnTo>
                    <a:pt x="3118" y="2077"/>
                  </a:lnTo>
                  <a:lnTo>
                    <a:pt x="3125" y="2091"/>
                  </a:lnTo>
                  <a:lnTo>
                    <a:pt x="3111" y="2098"/>
                  </a:lnTo>
                  <a:lnTo>
                    <a:pt x="3111" y="2113"/>
                  </a:lnTo>
                  <a:lnTo>
                    <a:pt x="3125" y="2127"/>
                  </a:lnTo>
                  <a:lnTo>
                    <a:pt x="3096" y="2149"/>
                  </a:lnTo>
                  <a:lnTo>
                    <a:pt x="3082" y="2134"/>
                  </a:lnTo>
                  <a:lnTo>
                    <a:pt x="3089" y="2157"/>
                  </a:lnTo>
                  <a:lnTo>
                    <a:pt x="3082" y="2164"/>
                  </a:lnTo>
                  <a:lnTo>
                    <a:pt x="3075" y="2164"/>
                  </a:lnTo>
                  <a:lnTo>
                    <a:pt x="3060" y="2229"/>
                  </a:lnTo>
                  <a:lnTo>
                    <a:pt x="3046" y="2244"/>
                  </a:lnTo>
                  <a:lnTo>
                    <a:pt x="3032" y="2236"/>
                  </a:lnTo>
                  <a:lnTo>
                    <a:pt x="3039" y="2258"/>
                  </a:lnTo>
                  <a:lnTo>
                    <a:pt x="3010" y="2287"/>
                  </a:lnTo>
                  <a:lnTo>
                    <a:pt x="3003" y="2272"/>
                  </a:lnTo>
                  <a:lnTo>
                    <a:pt x="2987" y="2287"/>
                  </a:lnTo>
                  <a:lnTo>
                    <a:pt x="3003" y="2301"/>
                  </a:lnTo>
                  <a:lnTo>
                    <a:pt x="2987" y="2308"/>
                  </a:lnTo>
                  <a:lnTo>
                    <a:pt x="3010" y="2344"/>
                  </a:lnTo>
                  <a:lnTo>
                    <a:pt x="2994" y="2388"/>
                  </a:lnTo>
                  <a:lnTo>
                    <a:pt x="2973" y="2395"/>
                  </a:lnTo>
                  <a:lnTo>
                    <a:pt x="2966" y="2416"/>
                  </a:lnTo>
                  <a:lnTo>
                    <a:pt x="2951" y="2424"/>
                  </a:lnTo>
                  <a:lnTo>
                    <a:pt x="2930" y="2474"/>
                  </a:lnTo>
                  <a:lnTo>
                    <a:pt x="2894" y="2481"/>
                  </a:lnTo>
                  <a:lnTo>
                    <a:pt x="2894" y="2503"/>
                  </a:lnTo>
                  <a:lnTo>
                    <a:pt x="2858" y="2539"/>
                  </a:lnTo>
                  <a:lnTo>
                    <a:pt x="2843" y="2532"/>
                  </a:lnTo>
                  <a:lnTo>
                    <a:pt x="2814" y="2575"/>
                  </a:lnTo>
                  <a:lnTo>
                    <a:pt x="2786" y="2575"/>
                  </a:lnTo>
                  <a:lnTo>
                    <a:pt x="2786" y="2611"/>
                  </a:lnTo>
                  <a:lnTo>
                    <a:pt x="2764" y="2618"/>
                  </a:lnTo>
                  <a:lnTo>
                    <a:pt x="2721" y="2640"/>
                  </a:lnTo>
                  <a:lnTo>
                    <a:pt x="2706" y="2632"/>
                  </a:lnTo>
                  <a:lnTo>
                    <a:pt x="2706" y="2647"/>
                  </a:lnTo>
                  <a:lnTo>
                    <a:pt x="2692" y="2647"/>
                  </a:lnTo>
                  <a:lnTo>
                    <a:pt x="2685" y="2640"/>
                  </a:lnTo>
                  <a:lnTo>
                    <a:pt x="2678" y="2640"/>
                  </a:lnTo>
                  <a:lnTo>
                    <a:pt x="2656" y="2654"/>
                  </a:lnTo>
                  <a:lnTo>
                    <a:pt x="2634" y="2647"/>
                  </a:lnTo>
                  <a:lnTo>
                    <a:pt x="2613" y="2661"/>
                  </a:lnTo>
                  <a:lnTo>
                    <a:pt x="2620" y="2683"/>
                  </a:lnTo>
                  <a:lnTo>
                    <a:pt x="2577" y="2683"/>
                  </a:lnTo>
                  <a:lnTo>
                    <a:pt x="2570" y="2654"/>
                  </a:lnTo>
                  <a:lnTo>
                    <a:pt x="2548" y="2625"/>
                  </a:lnTo>
                  <a:lnTo>
                    <a:pt x="2541" y="2661"/>
                  </a:lnTo>
                  <a:lnTo>
                    <a:pt x="2555" y="2690"/>
                  </a:lnTo>
                  <a:lnTo>
                    <a:pt x="2548" y="2697"/>
                  </a:lnTo>
                  <a:lnTo>
                    <a:pt x="2532" y="2676"/>
                  </a:lnTo>
                  <a:lnTo>
                    <a:pt x="2525" y="2704"/>
                  </a:lnTo>
                  <a:lnTo>
                    <a:pt x="2482" y="2719"/>
                  </a:lnTo>
                  <a:lnTo>
                    <a:pt x="2468" y="2755"/>
                  </a:lnTo>
                  <a:lnTo>
                    <a:pt x="2453" y="2733"/>
                  </a:lnTo>
                  <a:lnTo>
                    <a:pt x="2424" y="2733"/>
                  </a:lnTo>
                  <a:lnTo>
                    <a:pt x="2367" y="2769"/>
                  </a:lnTo>
                  <a:lnTo>
                    <a:pt x="2338" y="2762"/>
                  </a:lnTo>
                  <a:lnTo>
                    <a:pt x="2302" y="2778"/>
                  </a:lnTo>
                  <a:lnTo>
                    <a:pt x="2288" y="2814"/>
                  </a:lnTo>
                  <a:lnTo>
                    <a:pt x="2302" y="2828"/>
                  </a:lnTo>
                  <a:lnTo>
                    <a:pt x="2309" y="2850"/>
                  </a:lnTo>
                  <a:lnTo>
                    <a:pt x="2266" y="2850"/>
                  </a:lnTo>
                  <a:lnTo>
                    <a:pt x="2259" y="2821"/>
                  </a:lnTo>
                  <a:lnTo>
                    <a:pt x="2252" y="2814"/>
                  </a:lnTo>
                  <a:lnTo>
                    <a:pt x="2252" y="2778"/>
                  </a:lnTo>
                  <a:lnTo>
                    <a:pt x="2259" y="2762"/>
                  </a:lnTo>
                  <a:lnTo>
                    <a:pt x="2237" y="2755"/>
                  </a:lnTo>
                  <a:lnTo>
                    <a:pt x="2223" y="2769"/>
                  </a:lnTo>
                  <a:lnTo>
                    <a:pt x="2194" y="2762"/>
                  </a:lnTo>
                  <a:lnTo>
                    <a:pt x="2187" y="2740"/>
                  </a:lnTo>
                  <a:lnTo>
                    <a:pt x="2151" y="2733"/>
                  </a:lnTo>
                  <a:lnTo>
                    <a:pt x="2151" y="2762"/>
                  </a:lnTo>
                  <a:lnTo>
                    <a:pt x="2144" y="2748"/>
                  </a:lnTo>
                  <a:lnTo>
                    <a:pt x="2129" y="2755"/>
                  </a:lnTo>
                  <a:lnTo>
                    <a:pt x="2108" y="2748"/>
                  </a:lnTo>
                  <a:lnTo>
                    <a:pt x="2013" y="2712"/>
                  </a:lnTo>
                  <a:lnTo>
                    <a:pt x="2013" y="2690"/>
                  </a:lnTo>
                  <a:lnTo>
                    <a:pt x="1998" y="2668"/>
                  </a:lnTo>
                  <a:lnTo>
                    <a:pt x="2013" y="2654"/>
                  </a:lnTo>
                  <a:lnTo>
                    <a:pt x="2013" y="2640"/>
                  </a:lnTo>
                  <a:lnTo>
                    <a:pt x="1934" y="2611"/>
                  </a:lnTo>
                  <a:lnTo>
                    <a:pt x="1919" y="2596"/>
                  </a:lnTo>
                  <a:lnTo>
                    <a:pt x="1898" y="2596"/>
                  </a:lnTo>
                  <a:lnTo>
                    <a:pt x="1883" y="2604"/>
                  </a:lnTo>
                  <a:lnTo>
                    <a:pt x="1876" y="2632"/>
                  </a:lnTo>
                  <a:lnTo>
                    <a:pt x="1826" y="2647"/>
                  </a:lnTo>
                  <a:lnTo>
                    <a:pt x="1811" y="2632"/>
                  </a:lnTo>
                  <a:lnTo>
                    <a:pt x="1804" y="2661"/>
                  </a:lnTo>
                  <a:lnTo>
                    <a:pt x="1783" y="2640"/>
                  </a:lnTo>
                  <a:lnTo>
                    <a:pt x="1768" y="2654"/>
                  </a:lnTo>
                  <a:lnTo>
                    <a:pt x="1761" y="2640"/>
                  </a:lnTo>
                  <a:lnTo>
                    <a:pt x="1739" y="2647"/>
                  </a:lnTo>
                  <a:lnTo>
                    <a:pt x="1725" y="2640"/>
                  </a:lnTo>
                  <a:lnTo>
                    <a:pt x="1703" y="2640"/>
                  </a:lnTo>
                  <a:lnTo>
                    <a:pt x="1689" y="2647"/>
                  </a:lnTo>
                  <a:lnTo>
                    <a:pt x="1646" y="2647"/>
                  </a:lnTo>
                  <a:lnTo>
                    <a:pt x="1631" y="2661"/>
                  </a:lnTo>
                  <a:lnTo>
                    <a:pt x="1631" y="2740"/>
                  </a:lnTo>
                  <a:lnTo>
                    <a:pt x="1624" y="2762"/>
                  </a:lnTo>
                  <a:lnTo>
                    <a:pt x="1594" y="2755"/>
                  </a:lnTo>
                  <a:lnTo>
                    <a:pt x="1580" y="2733"/>
                  </a:lnTo>
                  <a:lnTo>
                    <a:pt x="1580" y="2712"/>
                  </a:lnTo>
                  <a:lnTo>
                    <a:pt x="1573" y="2697"/>
                  </a:lnTo>
                  <a:lnTo>
                    <a:pt x="1551" y="2719"/>
                  </a:lnTo>
                  <a:lnTo>
                    <a:pt x="1508" y="2719"/>
                  </a:lnTo>
                  <a:lnTo>
                    <a:pt x="1493" y="2697"/>
                  </a:lnTo>
                  <a:lnTo>
                    <a:pt x="1486" y="2668"/>
                  </a:lnTo>
                  <a:lnTo>
                    <a:pt x="1443" y="2661"/>
                  </a:lnTo>
                  <a:lnTo>
                    <a:pt x="1436" y="2640"/>
                  </a:lnTo>
                  <a:lnTo>
                    <a:pt x="1450" y="2640"/>
                  </a:lnTo>
                  <a:lnTo>
                    <a:pt x="1450" y="2604"/>
                  </a:lnTo>
                  <a:lnTo>
                    <a:pt x="1465" y="2596"/>
                  </a:lnTo>
                  <a:lnTo>
                    <a:pt x="1457" y="2582"/>
                  </a:lnTo>
                  <a:lnTo>
                    <a:pt x="1429" y="2575"/>
                  </a:lnTo>
                  <a:lnTo>
                    <a:pt x="1414" y="2560"/>
                  </a:lnTo>
                  <a:lnTo>
                    <a:pt x="1429" y="2532"/>
                  </a:lnTo>
                  <a:lnTo>
                    <a:pt x="1414" y="2524"/>
                  </a:lnTo>
                  <a:lnTo>
                    <a:pt x="1421" y="2510"/>
                  </a:lnTo>
                  <a:lnTo>
                    <a:pt x="1421" y="2496"/>
                  </a:lnTo>
                  <a:lnTo>
                    <a:pt x="1378" y="2488"/>
                  </a:lnTo>
                  <a:lnTo>
                    <a:pt x="1357" y="2496"/>
                  </a:lnTo>
                  <a:lnTo>
                    <a:pt x="1321" y="2496"/>
                  </a:lnTo>
                  <a:lnTo>
                    <a:pt x="1335" y="2481"/>
                  </a:lnTo>
                  <a:lnTo>
                    <a:pt x="1328" y="2431"/>
                  </a:lnTo>
                  <a:lnTo>
                    <a:pt x="1349" y="2388"/>
                  </a:lnTo>
                  <a:lnTo>
                    <a:pt x="1378" y="2388"/>
                  </a:lnTo>
                  <a:lnTo>
                    <a:pt x="1429" y="2344"/>
                  </a:lnTo>
                  <a:lnTo>
                    <a:pt x="1443" y="2258"/>
                  </a:lnTo>
                  <a:lnTo>
                    <a:pt x="1443" y="2200"/>
                  </a:lnTo>
                  <a:lnTo>
                    <a:pt x="1421" y="2208"/>
                  </a:lnTo>
                  <a:lnTo>
                    <a:pt x="1407" y="2149"/>
                  </a:lnTo>
                  <a:lnTo>
                    <a:pt x="1385" y="2134"/>
                  </a:lnTo>
                  <a:lnTo>
                    <a:pt x="1378" y="2120"/>
                  </a:lnTo>
                  <a:lnTo>
                    <a:pt x="1357" y="2127"/>
                  </a:lnTo>
                  <a:lnTo>
                    <a:pt x="1277" y="2098"/>
                  </a:lnTo>
                  <a:lnTo>
                    <a:pt x="1277" y="2084"/>
                  </a:lnTo>
                  <a:lnTo>
                    <a:pt x="1299" y="2077"/>
                  </a:lnTo>
                  <a:lnTo>
                    <a:pt x="1306" y="2062"/>
                  </a:lnTo>
                  <a:lnTo>
                    <a:pt x="1277" y="2048"/>
                  </a:lnTo>
                  <a:lnTo>
                    <a:pt x="1292" y="2041"/>
                  </a:lnTo>
                  <a:lnTo>
                    <a:pt x="1270" y="2019"/>
                  </a:lnTo>
                  <a:lnTo>
                    <a:pt x="1256" y="2034"/>
                  </a:lnTo>
                  <a:lnTo>
                    <a:pt x="1234" y="2034"/>
                  </a:lnTo>
                  <a:lnTo>
                    <a:pt x="1227" y="2048"/>
                  </a:lnTo>
                  <a:lnTo>
                    <a:pt x="1205" y="2048"/>
                  </a:lnTo>
                  <a:lnTo>
                    <a:pt x="1169" y="2012"/>
                  </a:lnTo>
                  <a:lnTo>
                    <a:pt x="1096" y="2062"/>
                  </a:lnTo>
                  <a:lnTo>
                    <a:pt x="1060" y="2062"/>
                  </a:lnTo>
                  <a:lnTo>
                    <a:pt x="1053" y="2084"/>
                  </a:lnTo>
                  <a:lnTo>
                    <a:pt x="981" y="2113"/>
                  </a:lnTo>
                  <a:lnTo>
                    <a:pt x="945" y="2113"/>
                  </a:lnTo>
                  <a:lnTo>
                    <a:pt x="923" y="2084"/>
                  </a:lnTo>
                  <a:lnTo>
                    <a:pt x="859" y="2084"/>
                  </a:lnTo>
                  <a:lnTo>
                    <a:pt x="866" y="2055"/>
                  </a:lnTo>
                  <a:lnTo>
                    <a:pt x="830" y="2041"/>
                  </a:lnTo>
                  <a:lnTo>
                    <a:pt x="787" y="2048"/>
                  </a:lnTo>
                  <a:lnTo>
                    <a:pt x="779" y="2077"/>
                  </a:lnTo>
                  <a:lnTo>
                    <a:pt x="743" y="2106"/>
                  </a:lnTo>
                  <a:lnTo>
                    <a:pt x="722" y="2098"/>
                  </a:lnTo>
                  <a:lnTo>
                    <a:pt x="722" y="2041"/>
                  </a:lnTo>
                  <a:lnTo>
                    <a:pt x="620" y="2041"/>
                  </a:lnTo>
                  <a:lnTo>
                    <a:pt x="584" y="1998"/>
                  </a:lnTo>
                  <a:lnTo>
                    <a:pt x="555" y="2012"/>
                  </a:lnTo>
                  <a:lnTo>
                    <a:pt x="490" y="1954"/>
                  </a:lnTo>
                  <a:lnTo>
                    <a:pt x="425" y="1890"/>
                  </a:lnTo>
                  <a:lnTo>
                    <a:pt x="418" y="1868"/>
                  </a:lnTo>
                  <a:lnTo>
                    <a:pt x="404" y="1854"/>
                  </a:lnTo>
                  <a:lnTo>
                    <a:pt x="389" y="1854"/>
                  </a:lnTo>
                  <a:lnTo>
                    <a:pt x="361" y="1810"/>
                  </a:lnTo>
                  <a:lnTo>
                    <a:pt x="346" y="1803"/>
                  </a:lnTo>
                  <a:lnTo>
                    <a:pt x="289" y="1717"/>
                  </a:lnTo>
                  <a:lnTo>
                    <a:pt x="267" y="1717"/>
                  </a:lnTo>
                  <a:lnTo>
                    <a:pt x="245" y="1746"/>
                  </a:lnTo>
                  <a:lnTo>
                    <a:pt x="179" y="1659"/>
                  </a:lnTo>
                  <a:lnTo>
                    <a:pt x="151" y="1623"/>
                  </a:lnTo>
                  <a:lnTo>
                    <a:pt x="143" y="1594"/>
                  </a:lnTo>
                  <a:lnTo>
                    <a:pt x="122" y="1594"/>
                  </a:lnTo>
                  <a:lnTo>
                    <a:pt x="107" y="1573"/>
                  </a:lnTo>
                  <a:lnTo>
                    <a:pt x="122" y="1566"/>
                  </a:lnTo>
                  <a:lnTo>
                    <a:pt x="122" y="1485"/>
                  </a:lnTo>
                  <a:lnTo>
                    <a:pt x="136" y="1478"/>
                  </a:lnTo>
                  <a:lnTo>
                    <a:pt x="158" y="1507"/>
                  </a:lnTo>
                  <a:lnTo>
                    <a:pt x="172" y="1492"/>
                  </a:lnTo>
                  <a:lnTo>
                    <a:pt x="201" y="1492"/>
                  </a:lnTo>
                  <a:lnTo>
                    <a:pt x="187" y="1449"/>
                  </a:lnTo>
                  <a:lnTo>
                    <a:pt x="194" y="1435"/>
                  </a:lnTo>
                  <a:lnTo>
                    <a:pt x="172" y="1420"/>
                  </a:lnTo>
                  <a:lnTo>
                    <a:pt x="179" y="1348"/>
                  </a:lnTo>
                  <a:lnTo>
                    <a:pt x="194" y="1341"/>
                  </a:lnTo>
                  <a:lnTo>
                    <a:pt x="172" y="1305"/>
                  </a:lnTo>
                  <a:lnTo>
                    <a:pt x="165" y="1233"/>
                  </a:lnTo>
                  <a:lnTo>
                    <a:pt x="122" y="1219"/>
                  </a:lnTo>
                  <a:lnTo>
                    <a:pt x="57" y="1147"/>
                  </a:lnTo>
                  <a:lnTo>
                    <a:pt x="50" y="1125"/>
                  </a:lnTo>
                  <a:lnTo>
                    <a:pt x="64" y="1125"/>
                  </a:lnTo>
                  <a:lnTo>
                    <a:pt x="64" y="1089"/>
                  </a:lnTo>
                  <a:lnTo>
                    <a:pt x="43" y="1046"/>
                  </a:lnTo>
                  <a:lnTo>
                    <a:pt x="14" y="1046"/>
                  </a:lnTo>
                  <a:lnTo>
                    <a:pt x="0" y="1024"/>
                  </a:lnTo>
                  <a:lnTo>
                    <a:pt x="14" y="1010"/>
                  </a:lnTo>
                  <a:lnTo>
                    <a:pt x="28" y="1024"/>
                  </a:lnTo>
                  <a:lnTo>
                    <a:pt x="43" y="1010"/>
                  </a:lnTo>
                  <a:lnTo>
                    <a:pt x="35" y="938"/>
                  </a:lnTo>
                  <a:lnTo>
                    <a:pt x="50" y="915"/>
                  </a:lnTo>
                  <a:lnTo>
                    <a:pt x="21" y="894"/>
                  </a:lnTo>
                  <a:lnTo>
                    <a:pt x="0" y="886"/>
                  </a:lnTo>
                  <a:lnTo>
                    <a:pt x="0" y="836"/>
                  </a:lnTo>
                  <a:lnTo>
                    <a:pt x="50" y="778"/>
                  </a:lnTo>
                  <a:lnTo>
                    <a:pt x="100" y="764"/>
                  </a:lnTo>
                  <a:lnTo>
                    <a:pt x="122" y="757"/>
                  </a:lnTo>
                  <a:lnTo>
                    <a:pt x="151" y="764"/>
                  </a:lnTo>
                  <a:lnTo>
                    <a:pt x="158" y="757"/>
                  </a:lnTo>
                  <a:lnTo>
                    <a:pt x="172" y="786"/>
                  </a:lnTo>
                  <a:lnTo>
                    <a:pt x="187" y="778"/>
                  </a:lnTo>
                  <a:lnTo>
                    <a:pt x="223" y="793"/>
                  </a:lnTo>
                  <a:lnTo>
                    <a:pt x="238" y="764"/>
                  </a:lnTo>
                  <a:lnTo>
                    <a:pt x="339" y="764"/>
                  </a:lnTo>
                  <a:lnTo>
                    <a:pt x="368" y="742"/>
                  </a:lnTo>
                  <a:lnTo>
                    <a:pt x="469" y="728"/>
                  </a:lnTo>
                  <a:lnTo>
                    <a:pt x="483" y="706"/>
                  </a:lnTo>
                  <a:lnTo>
                    <a:pt x="483" y="678"/>
                  </a:lnTo>
                  <a:lnTo>
                    <a:pt x="526" y="656"/>
                  </a:lnTo>
                  <a:lnTo>
                    <a:pt x="533" y="519"/>
                  </a:lnTo>
                  <a:lnTo>
                    <a:pt x="519" y="512"/>
                  </a:lnTo>
                  <a:lnTo>
                    <a:pt x="519" y="483"/>
                  </a:lnTo>
                  <a:lnTo>
                    <a:pt x="656" y="490"/>
                  </a:lnTo>
                  <a:lnTo>
                    <a:pt x="677" y="505"/>
                  </a:lnTo>
                  <a:lnTo>
                    <a:pt x="693" y="454"/>
                  </a:lnTo>
                  <a:lnTo>
                    <a:pt x="758" y="368"/>
                  </a:lnTo>
                  <a:lnTo>
                    <a:pt x="851" y="404"/>
                  </a:lnTo>
                  <a:lnTo>
                    <a:pt x="895" y="404"/>
                  </a:lnTo>
                  <a:lnTo>
                    <a:pt x="909" y="375"/>
                  </a:lnTo>
                  <a:lnTo>
                    <a:pt x="895" y="354"/>
                  </a:lnTo>
                  <a:lnTo>
                    <a:pt x="938" y="310"/>
                  </a:lnTo>
                  <a:lnTo>
                    <a:pt x="959" y="310"/>
                  </a:lnTo>
                  <a:lnTo>
                    <a:pt x="1003" y="280"/>
                  </a:lnTo>
                  <a:lnTo>
                    <a:pt x="1003" y="259"/>
                  </a:lnTo>
                  <a:lnTo>
                    <a:pt x="1053" y="266"/>
                  </a:lnTo>
                  <a:lnTo>
                    <a:pt x="1060" y="273"/>
                  </a:lnTo>
                  <a:lnTo>
                    <a:pt x="1039" y="288"/>
                  </a:lnTo>
                  <a:lnTo>
                    <a:pt x="1060" y="318"/>
                  </a:lnTo>
                  <a:lnTo>
                    <a:pt x="1067" y="346"/>
                  </a:lnTo>
                  <a:lnTo>
                    <a:pt x="1096" y="390"/>
                  </a:lnTo>
                  <a:lnTo>
                    <a:pt x="1125" y="390"/>
                  </a:lnTo>
                  <a:lnTo>
                    <a:pt x="1169" y="418"/>
                  </a:lnTo>
                  <a:lnTo>
                    <a:pt x="1169" y="490"/>
                  </a:lnTo>
                  <a:lnTo>
                    <a:pt x="1184" y="534"/>
                  </a:lnTo>
                  <a:lnTo>
                    <a:pt x="1155" y="598"/>
                  </a:lnTo>
                  <a:lnTo>
                    <a:pt x="1162" y="642"/>
                  </a:lnTo>
                  <a:lnTo>
                    <a:pt x="1198" y="663"/>
                  </a:lnTo>
                  <a:lnTo>
                    <a:pt x="1277" y="670"/>
                  </a:lnTo>
                  <a:lnTo>
                    <a:pt x="1335" y="699"/>
                  </a:lnTo>
                  <a:lnTo>
                    <a:pt x="1378" y="750"/>
                  </a:lnTo>
                  <a:lnTo>
                    <a:pt x="1407" y="750"/>
                  </a:lnTo>
                  <a:lnTo>
                    <a:pt x="1407" y="800"/>
                  </a:lnTo>
                  <a:lnTo>
                    <a:pt x="1450" y="894"/>
                  </a:lnTo>
                  <a:lnTo>
                    <a:pt x="1501" y="901"/>
                  </a:lnTo>
                  <a:lnTo>
                    <a:pt x="1580" y="915"/>
                  </a:lnTo>
                  <a:lnTo>
                    <a:pt x="1617" y="931"/>
                  </a:lnTo>
                  <a:lnTo>
                    <a:pt x="1682" y="938"/>
                  </a:lnTo>
                  <a:lnTo>
                    <a:pt x="1754" y="945"/>
                  </a:lnTo>
                  <a:lnTo>
                    <a:pt x="1790" y="988"/>
                  </a:lnTo>
                  <a:lnTo>
                    <a:pt x="1819" y="988"/>
                  </a:lnTo>
                  <a:lnTo>
                    <a:pt x="1854" y="1017"/>
                  </a:lnTo>
                  <a:lnTo>
                    <a:pt x="1905" y="1017"/>
                  </a:lnTo>
                  <a:lnTo>
                    <a:pt x="1941" y="1039"/>
                  </a:lnTo>
                  <a:lnTo>
                    <a:pt x="1970" y="1039"/>
                  </a:lnTo>
                  <a:lnTo>
                    <a:pt x="2027" y="1003"/>
                  </a:lnTo>
                  <a:lnTo>
                    <a:pt x="2115" y="981"/>
                  </a:lnTo>
                  <a:lnTo>
                    <a:pt x="2237" y="974"/>
                  </a:lnTo>
                  <a:lnTo>
                    <a:pt x="2288" y="945"/>
                  </a:lnTo>
                  <a:lnTo>
                    <a:pt x="2324" y="901"/>
                  </a:lnTo>
                  <a:lnTo>
                    <a:pt x="2374" y="865"/>
                  </a:lnTo>
                  <a:lnTo>
                    <a:pt x="2338" y="807"/>
                  </a:lnTo>
                  <a:lnTo>
                    <a:pt x="2360" y="778"/>
                  </a:lnTo>
                  <a:lnTo>
                    <a:pt x="2367" y="750"/>
                  </a:lnTo>
                  <a:lnTo>
                    <a:pt x="2396" y="750"/>
                  </a:lnTo>
                  <a:lnTo>
                    <a:pt x="2417" y="764"/>
                  </a:lnTo>
                  <a:lnTo>
                    <a:pt x="2496" y="764"/>
                  </a:lnTo>
                  <a:lnTo>
                    <a:pt x="2548" y="714"/>
                  </a:lnTo>
                  <a:lnTo>
                    <a:pt x="2634" y="692"/>
                  </a:lnTo>
                  <a:lnTo>
                    <a:pt x="2642" y="649"/>
                  </a:lnTo>
                  <a:lnTo>
                    <a:pt x="2670" y="627"/>
                  </a:lnTo>
                  <a:lnTo>
                    <a:pt x="2692" y="627"/>
                  </a:lnTo>
                  <a:lnTo>
                    <a:pt x="2699" y="606"/>
                  </a:lnTo>
                  <a:lnTo>
                    <a:pt x="2807" y="591"/>
                  </a:lnTo>
                  <a:lnTo>
                    <a:pt x="2836" y="598"/>
                  </a:lnTo>
                  <a:lnTo>
                    <a:pt x="2829" y="562"/>
                  </a:lnTo>
                  <a:lnTo>
                    <a:pt x="2764" y="490"/>
                  </a:lnTo>
                  <a:lnTo>
                    <a:pt x="2735" y="483"/>
                  </a:lnTo>
                  <a:lnTo>
                    <a:pt x="2706" y="490"/>
                  </a:lnTo>
                  <a:lnTo>
                    <a:pt x="2685" y="519"/>
                  </a:lnTo>
                  <a:lnTo>
                    <a:pt x="2678" y="512"/>
                  </a:lnTo>
                  <a:lnTo>
                    <a:pt x="2642" y="505"/>
                  </a:lnTo>
                  <a:lnTo>
                    <a:pt x="2598" y="512"/>
                  </a:lnTo>
                  <a:lnTo>
                    <a:pt x="2584" y="490"/>
                  </a:lnTo>
                  <a:lnTo>
                    <a:pt x="2642" y="332"/>
                  </a:lnTo>
                  <a:lnTo>
                    <a:pt x="2714" y="354"/>
                  </a:lnTo>
                  <a:lnTo>
                    <a:pt x="2786" y="295"/>
                  </a:lnTo>
                  <a:lnTo>
                    <a:pt x="2771" y="288"/>
                  </a:lnTo>
                  <a:lnTo>
                    <a:pt x="2771" y="252"/>
                  </a:lnTo>
                  <a:lnTo>
                    <a:pt x="2800" y="216"/>
                  </a:lnTo>
                  <a:lnTo>
                    <a:pt x="2807" y="180"/>
                  </a:lnTo>
                  <a:lnTo>
                    <a:pt x="2843" y="122"/>
                  </a:lnTo>
                  <a:lnTo>
                    <a:pt x="2829" y="93"/>
                  </a:lnTo>
                  <a:lnTo>
                    <a:pt x="2793" y="93"/>
                  </a:lnTo>
                  <a:lnTo>
                    <a:pt x="2800" y="72"/>
                  </a:lnTo>
                  <a:lnTo>
                    <a:pt x="2843" y="28"/>
                  </a:lnTo>
                  <a:lnTo>
                    <a:pt x="2872" y="28"/>
                  </a:lnTo>
                </a:path>
              </a:pathLst>
            </a:custGeom>
            <a:grpFill/>
            <a:ln w="12700"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177" name="Freeform 7"/>
            <p:cNvSpPr>
              <a:spLocks/>
            </p:cNvSpPr>
            <p:nvPr/>
          </p:nvSpPr>
          <p:spPr bwMode="auto">
            <a:xfrm>
              <a:off x="6197650" y="1313765"/>
              <a:ext cx="1471612" cy="1265237"/>
            </a:xfrm>
            <a:custGeom>
              <a:avLst/>
              <a:gdLst>
                <a:gd name="T0" fmla="*/ 2147483647 w 810"/>
                <a:gd name="T1" fmla="*/ 2147483647 h 773"/>
                <a:gd name="T2" fmla="*/ 2147483647 w 810"/>
                <a:gd name="T3" fmla="*/ 2147483647 h 773"/>
                <a:gd name="T4" fmla="*/ 2147483647 w 810"/>
                <a:gd name="T5" fmla="*/ 2147483647 h 773"/>
                <a:gd name="T6" fmla="*/ 2147483647 w 810"/>
                <a:gd name="T7" fmla="*/ 2147483647 h 773"/>
                <a:gd name="T8" fmla="*/ 2147483647 w 810"/>
                <a:gd name="T9" fmla="*/ 2147483647 h 773"/>
                <a:gd name="T10" fmla="*/ 2147483647 w 810"/>
                <a:gd name="T11" fmla="*/ 2147483647 h 773"/>
                <a:gd name="T12" fmla="*/ 2147483647 w 810"/>
                <a:gd name="T13" fmla="*/ 2147483647 h 773"/>
                <a:gd name="T14" fmla="*/ 2147483647 w 810"/>
                <a:gd name="T15" fmla="*/ 2147483647 h 773"/>
                <a:gd name="T16" fmla="*/ 2147483647 w 810"/>
                <a:gd name="T17" fmla="*/ 2147483647 h 773"/>
                <a:gd name="T18" fmla="*/ 2147483647 w 810"/>
                <a:gd name="T19" fmla="*/ 2147483647 h 773"/>
                <a:gd name="T20" fmla="*/ 2147483647 w 810"/>
                <a:gd name="T21" fmla="*/ 2147483647 h 773"/>
                <a:gd name="T22" fmla="*/ 2147483647 w 810"/>
                <a:gd name="T23" fmla="*/ 2147483647 h 773"/>
                <a:gd name="T24" fmla="*/ 2147483647 w 810"/>
                <a:gd name="T25" fmla="*/ 2147483647 h 773"/>
                <a:gd name="T26" fmla="*/ 2147483647 w 810"/>
                <a:gd name="T27" fmla="*/ 2147483647 h 773"/>
                <a:gd name="T28" fmla="*/ 2147483647 w 810"/>
                <a:gd name="T29" fmla="*/ 2147483647 h 773"/>
                <a:gd name="T30" fmla="*/ 2147483647 w 810"/>
                <a:gd name="T31" fmla="*/ 2147483647 h 773"/>
                <a:gd name="T32" fmla="*/ 2147483647 w 810"/>
                <a:gd name="T33" fmla="*/ 2147483647 h 773"/>
                <a:gd name="T34" fmla="*/ 2147483647 w 810"/>
                <a:gd name="T35" fmla="*/ 2147483647 h 773"/>
                <a:gd name="T36" fmla="*/ 2147483647 w 810"/>
                <a:gd name="T37" fmla="*/ 2147483647 h 773"/>
                <a:gd name="T38" fmla="*/ 2147483647 w 810"/>
                <a:gd name="T39" fmla="*/ 2147483647 h 773"/>
                <a:gd name="T40" fmla="*/ 2147483647 w 810"/>
                <a:gd name="T41" fmla="*/ 2147483647 h 773"/>
                <a:gd name="T42" fmla="*/ 2147483647 w 810"/>
                <a:gd name="T43" fmla="*/ 2147483647 h 773"/>
                <a:gd name="T44" fmla="*/ 2147483647 w 810"/>
                <a:gd name="T45" fmla="*/ 2147483647 h 773"/>
                <a:gd name="T46" fmla="*/ 2147483647 w 810"/>
                <a:gd name="T47" fmla="*/ 2147483647 h 773"/>
                <a:gd name="T48" fmla="*/ 2147483647 w 810"/>
                <a:gd name="T49" fmla="*/ 2147483647 h 773"/>
                <a:gd name="T50" fmla="*/ 2147483647 w 810"/>
                <a:gd name="T51" fmla="*/ 2147483647 h 773"/>
                <a:gd name="T52" fmla="*/ 2147483647 w 810"/>
                <a:gd name="T53" fmla="*/ 2147483647 h 773"/>
                <a:gd name="T54" fmla="*/ 2147483647 w 810"/>
                <a:gd name="T55" fmla="*/ 2147483647 h 773"/>
                <a:gd name="T56" fmla="*/ 2147483647 w 810"/>
                <a:gd name="T57" fmla="*/ 2147483647 h 773"/>
                <a:gd name="T58" fmla="*/ 2147483647 w 810"/>
                <a:gd name="T59" fmla="*/ 2147483647 h 773"/>
                <a:gd name="T60" fmla="*/ 2147483647 w 810"/>
                <a:gd name="T61" fmla="*/ 2147483647 h 773"/>
                <a:gd name="T62" fmla="*/ 2147483647 w 810"/>
                <a:gd name="T63" fmla="*/ 2147483647 h 773"/>
                <a:gd name="T64" fmla="*/ 2147483647 w 810"/>
                <a:gd name="T65" fmla="*/ 2147483647 h 773"/>
                <a:gd name="T66" fmla="*/ 2147483647 w 810"/>
                <a:gd name="T67" fmla="*/ 2147483647 h 773"/>
                <a:gd name="T68" fmla="*/ 2147483647 w 810"/>
                <a:gd name="T69" fmla="*/ 2147483647 h 773"/>
                <a:gd name="T70" fmla="*/ 2147483647 w 810"/>
                <a:gd name="T71" fmla="*/ 2147483647 h 773"/>
                <a:gd name="T72" fmla="*/ 2147483647 w 810"/>
                <a:gd name="T73" fmla="*/ 2147483647 h 773"/>
                <a:gd name="T74" fmla="*/ 2147483647 w 810"/>
                <a:gd name="T75" fmla="*/ 2147483647 h 77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10"/>
                <a:gd name="T115" fmla="*/ 0 h 773"/>
                <a:gd name="T116" fmla="*/ 810 w 810"/>
                <a:gd name="T117" fmla="*/ 773 h 77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10" h="773">
                  <a:moveTo>
                    <a:pt x="7" y="36"/>
                  </a:moveTo>
                  <a:lnTo>
                    <a:pt x="14" y="72"/>
                  </a:lnTo>
                  <a:lnTo>
                    <a:pt x="0" y="100"/>
                  </a:lnTo>
                  <a:lnTo>
                    <a:pt x="36" y="115"/>
                  </a:lnTo>
                  <a:lnTo>
                    <a:pt x="50" y="93"/>
                  </a:lnTo>
                  <a:lnTo>
                    <a:pt x="79" y="115"/>
                  </a:lnTo>
                  <a:lnTo>
                    <a:pt x="93" y="165"/>
                  </a:lnTo>
                  <a:lnTo>
                    <a:pt x="115" y="187"/>
                  </a:lnTo>
                  <a:lnTo>
                    <a:pt x="159" y="172"/>
                  </a:lnTo>
                  <a:lnTo>
                    <a:pt x="188" y="172"/>
                  </a:lnTo>
                  <a:lnTo>
                    <a:pt x="224" y="136"/>
                  </a:lnTo>
                  <a:lnTo>
                    <a:pt x="260" y="180"/>
                  </a:lnTo>
                  <a:lnTo>
                    <a:pt x="238" y="273"/>
                  </a:lnTo>
                  <a:lnTo>
                    <a:pt x="246" y="346"/>
                  </a:lnTo>
                  <a:lnTo>
                    <a:pt x="224" y="368"/>
                  </a:lnTo>
                  <a:lnTo>
                    <a:pt x="224" y="433"/>
                  </a:lnTo>
                  <a:lnTo>
                    <a:pt x="195" y="411"/>
                  </a:lnTo>
                  <a:lnTo>
                    <a:pt x="115" y="512"/>
                  </a:lnTo>
                  <a:lnTo>
                    <a:pt x="145" y="555"/>
                  </a:lnTo>
                  <a:lnTo>
                    <a:pt x="174" y="541"/>
                  </a:lnTo>
                  <a:lnTo>
                    <a:pt x="188" y="555"/>
                  </a:lnTo>
                  <a:lnTo>
                    <a:pt x="152" y="577"/>
                  </a:lnTo>
                  <a:lnTo>
                    <a:pt x="152" y="606"/>
                  </a:lnTo>
                  <a:lnTo>
                    <a:pt x="202" y="606"/>
                  </a:lnTo>
                  <a:lnTo>
                    <a:pt x="217" y="591"/>
                  </a:lnTo>
                  <a:lnTo>
                    <a:pt x="224" y="642"/>
                  </a:lnTo>
                  <a:lnTo>
                    <a:pt x="267" y="663"/>
                  </a:lnTo>
                  <a:lnTo>
                    <a:pt x="325" y="649"/>
                  </a:lnTo>
                  <a:lnTo>
                    <a:pt x="325" y="671"/>
                  </a:lnTo>
                  <a:lnTo>
                    <a:pt x="368" y="656"/>
                  </a:lnTo>
                  <a:lnTo>
                    <a:pt x="418" y="707"/>
                  </a:lnTo>
                  <a:lnTo>
                    <a:pt x="440" y="707"/>
                  </a:lnTo>
                  <a:lnTo>
                    <a:pt x="462" y="743"/>
                  </a:lnTo>
                  <a:lnTo>
                    <a:pt x="483" y="735"/>
                  </a:lnTo>
                  <a:lnTo>
                    <a:pt x="483" y="699"/>
                  </a:lnTo>
                  <a:lnTo>
                    <a:pt x="490" y="685"/>
                  </a:lnTo>
                  <a:lnTo>
                    <a:pt x="498" y="735"/>
                  </a:lnTo>
                  <a:lnTo>
                    <a:pt x="548" y="772"/>
                  </a:lnTo>
                  <a:lnTo>
                    <a:pt x="555" y="743"/>
                  </a:lnTo>
                  <a:lnTo>
                    <a:pt x="562" y="757"/>
                  </a:lnTo>
                  <a:lnTo>
                    <a:pt x="607" y="721"/>
                  </a:lnTo>
                  <a:lnTo>
                    <a:pt x="636" y="750"/>
                  </a:lnTo>
                  <a:lnTo>
                    <a:pt x="686" y="750"/>
                  </a:lnTo>
                  <a:lnTo>
                    <a:pt x="679" y="699"/>
                  </a:lnTo>
                  <a:lnTo>
                    <a:pt x="650" y="635"/>
                  </a:lnTo>
                  <a:lnTo>
                    <a:pt x="686" y="584"/>
                  </a:lnTo>
                  <a:lnTo>
                    <a:pt x="722" y="577"/>
                  </a:lnTo>
                  <a:lnTo>
                    <a:pt x="765" y="599"/>
                  </a:lnTo>
                  <a:lnTo>
                    <a:pt x="787" y="469"/>
                  </a:lnTo>
                  <a:lnTo>
                    <a:pt x="780" y="382"/>
                  </a:lnTo>
                  <a:lnTo>
                    <a:pt x="794" y="368"/>
                  </a:lnTo>
                  <a:lnTo>
                    <a:pt x="794" y="332"/>
                  </a:lnTo>
                  <a:lnTo>
                    <a:pt x="780" y="318"/>
                  </a:lnTo>
                  <a:lnTo>
                    <a:pt x="809" y="280"/>
                  </a:lnTo>
                  <a:lnTo>
                    <a:pt x="780" y="288"/>
                  </a:lnTo>
                  <a:lnTo>
                    <a:pt x="693" y="354"/>
                  </a:lnTo>
                  <a:lnTo>
                    <a:pt x="693" y="375"/>
                  </a:lnTo>
                  <a:lnTo>
                    <a:pt x="643" y="397"/>
                  </a:lnTo>
                  <a:lnTo>
                    <a:pt x="592" y="397"/>
                  </a:lnTo>
                  <a:lnTo>
                    <a:pt x="555" y="339"/>
                  </a:lnTo>
                  <a:lnTo>
                    <a:pt x="555" y="310"/>
                  </a:lnTo>
                  <a:lnTo>
                    <a:pt x="505" y="310"/>
                  </a:lnTo>
                  <a:lnTo>
                    <a:pt x="476" y="280"/>
                  </a:lnTo>
                  <a:lnTo>
                    <a:pt x="433" y="280"/>
                  </a:lnTo>
                  <a:lnTo>
                    <a:pt x="433" y="266"/>
                  </a:lnTo>
                  <a:lnTo>
                    <a:pt x="411" y="266"/>
                  </a:lnTo>
                  <a:lnTo>
                    <a:pt x="411" y="280"/>
                  </a:lnTo>
                  <a:lnTo>
                    <a:pt x="390" y="273"/>
                  </a:lnTo>
                  <a:lnTo>
                    <a:pt x="339" y="194"/>
                  </a:lnTo>
                  <a:lnTo>
                    <a:pt x="296" y="136"/>
                  </a:lnTo>
                  <a:lnTo>
                    <a:pt x="282" y="115"/>
                  </a:lnTo>
                  <a:lnTo>
                    <a:pt x="282" y="93"/>
                  </a:lnTo>
                  <a:lnTo>
                    <a:pt x="231" y="28"/>
                  </a:lnTo>
                  <a:lnTo>
                    <a:pt x="159" y="21"/>
                  </a:lnTo>
                  <a:lnTo>
                    <a:pt x="122" y="0"/>
                  </a:lnTo>
                  <a:lnTo>
                    <a:pt x="21" y="14"/>
                  </a:lnTo>
                  <a:lnTo>
                    <a:pt x="7" y="36"/>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178" name="Freeform 8"/>
            <p:cNvSpPr>
              <a:spLocks/>
            </p:cNvSpPr>
            <p:nvPr/>
          </p:nvSpPr>
          <p:spPr bwMode="auto">
            <a:xfrm>
              <a:off x="6197579" y="1301065"/>
              <a:ext cx="1471683" cy="1265581"/>
            </a:xfrm>
            <a:custGeom>
              <a:avLst/>
              <a:gdLst>
                <a:gd name="T0" fmla="*/ 14 w 810"/>
                <a:gd name="T1" fmla="*/ 72 h 773"/>
                <a:gd name="T2" fmla="*/ 36 w 810"/>
                <a:gd name="T3" fmla="*/ 115 h 773"/>
                <a:gd name="T4" fmla="*/ 79 w 810"/>
                <a:gd name="T5" fmla="*/ 115 h 773"/>
                <a:gd name="T6" fmla="*/ 115 w 810"/>
                <a:gd name="T7" fmla="*/ 187 h 773"/>
                <a:gd name="T8" fmla="*/ 188 w 810"/>
                <a:gd name="T9" fmla="*/ 172 h 773"/>
                <a:gd name="T10" fmla="*/ 260 w 810"/>
                <a:gd name="T11" fmla="*/ 180 h 773"/>
                <a:gd name="T12" fmla="*/ 246 w 810"/>
                <a:gd name="T13" fmla="*/ 346 h 773"/>
                <a:gd name="T14" fmla="*/ 224 w 810"/>
                <a:gd name="T15" fmla="*/ 433 h 773"/>
                <a:gd name="T16" fmla="*/ 115 w 810"/>
                <a:gd name="T17" fmla="*/ 512 h 773"/>
                <a:gd name="T18" fmla="*/ 174 w 810"/>
                <a:gd name="T19" fmla="*/ 541 h 773"/>
                <a:gd name="T20" fmla="*/ 152 w 810"/>
                <a:gd name="T21" fmla="*/ 577 h 773"/>
                <a:gd name="T22" fmla="*/ 202 w 810"/>
                <a:gd name="T23" fmla="*/ 606 h 773"/>
                <a:gd name="T24" fmla="*/ 224 w 810"/>
                <a:gd name="T25" fmla="*/ 642 h 773"/>
                <a:gd name="T26" fmla="*/ 325 w 810"/>
                <a:gd name="T27" fmla="*/ 649 h 773"/>
                <a:gd name="T28" fmla="*/ 368 w 810"/>
                <a:gd name="T29" fmla="*/ 656 h 773"/>
                <a:gd name="T30" fmla="*/ 440 w 810"/>
                <a:gd name="T31" fmla="*/ 707 h 773"/>
                <a:gd name="T32" fmla="*/ 483 w 810"/>
                <a:gd name="T33" fmla="*/ 735 h 773"/>
                <a:gd name="T34" fmla="*/ 490 w 810"/>
                <a:gd name="T35" fmla="*/ 685 h 773"/>
                <a:gd name="T36" fmla="*/ 548 w 810"/>
                <a:gd name="T37" fmla="*/ 772 h 773"/>
                <a:gd name="T38" fmla="*/ 562 w 810"/>
                <a:gd name="T39" fmla="*/ 757 h 773"/>
                <a:gd name="T40" fmla="*/ 636 w 810"/>
                <a:gd name="T41" fmla="*/ 750 h 773"/>
                <a:gd name="T42" fmla="*/ 679 w 810"/>
                <a:gd name="T43" fmla="*/ 699 h 773"/>
                <a:gd name="T44" fmla="*/ 686 w 810"/>
                <a:gd name="T45" fmla="*/ 584 h 773"/>
                <a:gd name="T46" fmla="*/ 765 w 810"/>
                <a:gd name="T47" fmla="*/ 599 h 773"/>
                <a:gd name="T48" fmla="*/ 780 w 810"/>
                <a:gd name="T49" fmla="*/ 382 h 773"/>
                <a:gd name="T50" fmla="*/ 794 w 810"/>
                <a:gd name="T51" fmla="*/ 332 h 773"/>
                <a:gd name="T52" fmla="*/ 809 w 810"/>
                <a:gd name="T53" fmla="*/ 280 h 773"/>
                <a:gd name="T54" fmla="*/ 693 w 810"/>
                <a:gd name="T55" fmla="*/ 354 h 773"/>
                <a:gd name="T56" fmla="*/ 643 w 810"/>
                <a:gd name="T57" fmla="*/ 397 h 773"/>
                <a:gd name="T58" fmla="*/ 555 w 810"/>
                <a:gd name="T59" fmla="*/ 339 h 773"/>
                <a:gd name="T60" fmla="*/ 505 w 810"/>
                <a:gd name="T61" fmla="*/ 310 h 773"/>
                <a:gd name="T62" fmla="*/ 433 w 810"/>
                <a:gd name="T63" fmla="*/ 280 h 773"/>
                <a:gd name="T64" fmla="*/ 411 w 810"/>
                <a:gd name="T65" fmla="*/ 266 h 773"/>
                <a:gd name="T66" fmla="*/ 390 w 810"/>
                <a:gd name="T67" fmla="*/ 273 h 773"/>
                <a:gd name="T68" fmla="*/ 296 w 810"/>
                <a:gd name="T69" fmla="*/ 136 h 773"/>
                <a:gd name="T70" fmla="*/ 282 w 810"/>
                <a:gd name="T71" fmla="*/ 93 h 773"/>
                <a:gd name="T72" fmla="*/ 159 w 810"/>
                <a:gd name="T73" fmla="*/ 21 h 773"/>
                <a:gd name="T74" fmla="*/ 21 w 810"/>
                <a:gd name="T75" fmla="*/ 14 h 77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10"/>
                <a:gd name="T115" fmla="*/ 0 h 773"/>
                <a:gd name="T116" fmla="*/ 810 w 810"/>
                <a:gd name="T117" fmla="*/ 773 h 77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10" h="773">
                  <a:moveTo>
                    <a:pt x="7" y="36"/>
                  </a:moveTo>
                  <a:lnTo>
                    <a:pt x="14" y="72"/>
                  </a:lnTo>
                  <a:lnTo>
                    <a:pt x="0" y="100"/>
                  </a:lnTo>
                  <a:lnTo>
                    <a:pt x="36" y="115"/>
                  </a:lnTo>
                  <a:lnTo>
                    <a:pt x="50" y="93"/>
                  </a:lnTo>
                  <a:lnTo>
                    <a:pt x="79" y="115"/>
                  </a:lnTo>
                  <a:lnTo>
                    <a:pt x="93" y="165"/>
                  </a:lnTo>
                  <a:lnTo>
                    <a:pt x="115" y="187"/>
                  </a:lnTo>
                  <a:lnTo>
                    <a:pt x="159" y="172"/>
                  </a:lnTo>
                  <a:lnTo>
                    <a:pt x="188" y="172"/>
                  </a:lnTo>
                  <a:lnTo>
                    <a:pt x="224" y="136"/>
                  </a:lnTo>
                  <a:lnTo>
                    <a:pt x="260" y="180"/>
                  </a:lnTo>
                  <a:lnTo>
                    <a:pt x="238" y="273"/>
                  </a:lnTo>
                  <a:lnTo>
                    <a:pt x="246" y="346"/>
                  </a:lnTo>
                  <a:lnTo>
                    <a:pt x="224" y="368"/>
                  </a:lnTo>
                  <a:lnTo>
                    <a:pt x="224" y="433"/>
                  </a:lnTo>
                  <a:lnTo>
                    <a:pt x="195" y="411"/>
                  </a:lnTo>
                  <a:lnTo>
                    <a:pt x="115" y="512"/>
                  </a:lnTo>
                  <a:lnTo>
                    <a:pt x="145" y="555"/>
                  </a:lnTo>
                  <a:lnTo>
                    <a:pt x="174" y="541"/>
                  </a:lnTo>
                  <a:lnTo>
                    <a:pt x="188" y="555"/>
                  </a:lnTo>
                  <a:lnTo>
                    <a:pt x="152" y="577"/>
                  </a:lnTo>
                  <a:lnTo>
                    <a:pt x="152" y="606"/>
                  </a:lnTo>
                  <a:lnTo>
                    <a:pt x="202" y="606"/>
                  </a:lnTo>
                  <a:lnTo>
                    <a:pt x="217" y="591"/>
                  </a:lnTo>
                  <a:lnTo>
                    <a:pt x="224" y="642"/>
                  </a:lnTo>
                  <a:lnTo>
                    <a:pt x="267" y="663"/>
                  </a:lnTo>
                  <a:lnTo>
                    <a:pt x="325" y="649"/>
                  </a:lnTo>
                  <a:lnTo>
                    <a:pt x="325" y="671"/>
                  </a:lnTo>
                  <a:lnTo>
                    <a:pt x="368" y="656"/>
                  </a:lnTo>
                  <a:lnTo>
                    <a:pt x="418" y="707"/>
                  </a:lnTo>
                  <a:lnTo>
                    <a:pt x="440" y="707"/>
                  </a:lnTo>
                  <a:lnTo>
                    <a:pt x="462" y="743"/>
                  </a:lnTo>
                  <a:lnTo>
                    <a:pt x="483" y="735"/>
                  </a:lnTo>
                  <a:lnTo>
                    <a:pt x="483" y="699"/>
                  </a:lnTo>
                  <a:lnTo>
                    <a:pt x="490" y="685"/>
                  </a:lnTo>
                  <a:lnTo>
                    <a:pt x="498" y="735"/>
                  </a:lnTo>
                  <a:lnTo>
                    <a:pt x="548" y="772"/>
                  </a:lnTo>
                  <a:lnTo>
                    <a:pt x="555" y="743"/>
                  </a:lnTo>
                  <a:lnTo>
                    <a:pt x="562" y="757"/>
                  </a:lnTo>
                  <a:lnTo>
                    <a:pt x="607" y="721"/>
                  </a:lnTo>
                  <a:lnTo>
                    <a:pt x="636" y="750"/>
                  </a:lnTo>
                  <a:lnTo>
                    <a:pt x="686" y="750"/>
                  </a:lnTo>
                  <a:lnTo>
                    <a:pt x="679" y="699"/>
                  </a:lnTo>
                  <a:lnTo>
                    <a:pt x="650" y="635"/>
                  </a:lnTo>
                  <a:lnTo>
                    <a:pt x="686" y="584"/>
                  </a:lnTo>
                  <a:lnTo>
                    <a:pt x="722" y="577"/>
                  </a:lnTo>
                  <a:lnTo>
                    <a:pt x="765" y="599"/>
                  </a:lnTo>
                  <a:lnTo>
                    <a:pt x="787" y="469"/>
                  </a:lnTo>
                  <a:lnTo>
                    <a:pt x="780" y="382"/>
                  </a:lnTo>
                  <a:lnTo>
                    <a:pt x="794" y="368"/>
                  </a:lnTo>
                  <a:lnTo>
                    <a:pt x="794" y="332"/>
                  </a:lnTo>
                  <a:lnTo>
                    <a:pt x="780" y="318"/>
                  </a:lnTo>
                  <a:lnTo>
                    <a:pt x="809" y="280"/>
                  </a:lnTo>
                  <a:lnTo>
                    <a:pt x="780" y="288"/>
                  </a:lnTo>
                  <a:lnTo>
                    <a:pt x="693" y="354"/>
                  </a:lnTo>
                  <a:lnTo>
                    <a:pt x="693" y="375"/>
                  </a:lnTo>
                  <a:lnTo>
                    <a:pt x="643" y="397"/>
                  </a:lnTo>
                  <a:lnTo>
                    <a:pt x="592" y="397"/>
                  </a:lnTo>
                  <a:lnTo>
                    <a:pt x="555" y="339"/>
                  </a:lnTo>
                  <a:lnTo>
                    <a:pt x="555" y="310"/>
                  </a:lnTo>
                  <a:lnTo>
                    <a:pt x="505" y="310"/>
                  </a:lnTo>
                  <a:lnTo>
                    <a:pt x="476" y="280"/>
                  </a:lnTo>
                  <a:lnTo>
                    <a:pt x="433" y="280"/>
                  </a:lnTo>
                  <a:lnTo>
                    <a:pt x="433" y="266"/>
                  </a:lnTo>
                  <a:lnTo>
                    <a:pt x="411" y="266"/>
                  </a:lnTo>
                  <a:lnTo>
                    <a:pt x="411" y="280"/>
                  </a:lnTo>
                  <a:lnTo>
                    <a:pt x="390" y="273"/>
                  </a:lnTo>
                  <a:lnTo>
                    <a:pt x="339" y="194"/>
                  </a:lnTo>
                  <a:lnTo>
                    <a:pt x="296" y="136"/>
                  </a:lnTo>
                  <a:lnTo>
                    <a:pt x="282" y="115"/>
                  </a:lnTo>
                  <a:lnTo>
                    <a:pt x="282" y="93"/>
                  </a:lnTo>
                  <a:lnTo>
                    <a:pt x="231" y="28"/>
                  </a:lnTo>
                  <a:lnTo>
                    <a:pt x="159" y="21"/>
                  </a:lnTo>
                  <a:lnTo>
                    <a:pt x="122" y="0"/>
                  </a:lnTo>
                  <a:lnTo>
                    <a:pt x="21" y="14"/>
                  </a:lnTo>
                  <a:lnTo>
                    <a:pt x="7" y="36"/>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179" name="Freeform 9"/>
            <p:cNvSpPr>
              <a:spLocks/>
            </p:cNvSpPr>
            <p:nvPr/>
          </p:nvSpPr>
          <p:spPr bwMode="auto">
            <a:xfrm>
              <a:off x="6340525" y="2280552"/>
              <a:ext cx="1103312" cy="731838"/>
            </a:xfrm>
            <a:custGeom>
              <a:avLst/>
              <a:gdLst>
                <a:gd name="T0" fmla="*/ 2147483647 w 609"/>
                <a:gd name="T1" fmla="*/ 2147483647 h 448"/>
                <a:gd name="T2" fmla="*/ 2147483647 w 609"/>
                <a:gd name="T3" fmla="*/ 2147483647 h 448"/>
                <a:gd name="T4" fmla="*/ 2147483647 w 609"/>
                <a:gd name="T5" fmla="*/ 2147483647 h 448"/>
                <a:gd name="T6" fmla="*/ 2147483647 w 609"/>
                <a:gd name="T7" fmla="*/ 2147483647 h 448"/>
                <a:gd name="T8" fmla="*/ 2147483647 w 609"/>
                <a:gd name="T9" fmla="*/ 2147483647 h 448"/>
                <a:gd name="T10" fmla="*/ 2147483647 w 609"/>
                <a:gd name="T11" fmla="*/ 2147483647 h 448"/>
                <a:gd name="T12" fmla="*/ 2147483647 w 609"/>
                <a:gd name="T13" fmla="*/ 2147483647 h 448"/>
                <a:gd name="T14" fmla="*/ 2147483647 w 609"/>
                <a:gd name="T15" fmla="*/ 2147483647 h 448"/>
                <a:gd name="T16" fmla="*/ 2147483647 w 609"/>
                <a:gd name="T17" fmla="*/ 2147483647 h 448"/>
                <a:gd name="T18" fmla="*/ 2147483647 w 609"/>
                <a:gd name="T19" fmla="*/ 2147483647 h 448"/>
                <a:gd name="T20" fmla="*/ 2147483647 w 609"/>
                <a:gd name="T21" fmla="*/ 2147483647 h 448"/>
                <a:gd name="T22" fmla="*/ 2147483647 w 609"/>
                <a:gd name="T23" fmla="*/ 2147483647 h 448"/>
                <a:gd name="T24" fmla="*/ 2147483647 w 609"/>
                <a:gd name="T25" fmla="*/ 2147483647 h 448"/>
                <a:gd name="T26" fmla="*/ 2147483647 w 609"/>
                <a:gd name="T27" fmla="*/ 2147483647 h 448"/>
                <a:gd name="T28" fmla="*/ 2147483647 w 609"/>
                <a:gd name="T29" fmla="*/ 2147483647 h 448"/>
                <a:gd name="T30" fmla="*/ 2147483647 w 609"/>
                <a:gd name="T31" fmla="*/ 2147483647 h 448"/>
                <a:gd name="T32" fmla="*/ 2147483647 w 609"/>
                <a:gd name="T33" fmla="*/ 2147483647 h 448"/>
                <a:gd name="T34" fmla="*/ 2147483647 w 609"/>
                <a:gd name="T35" fmla="*/ 2147483647 h 448"/>
                <a:gd name="T36" fmla="*/ 2147483647 w 609"/>
                <a:gd name="T37" fmla="*/ 0 h 448"/>
                <a:gd name="T38" fmla="*/ 2147483647 w 609"/>
                <a:gd name="T39" fmla="*/ 2147483647 h 448"/>
                <a:gd name="T40" fmla="*/ 2147483647 w 609"/>
                <a:gd name="T41" fmla="*/ 2147483647 h 448"/>
                <a:gd name="T42" fmla="*/ 2147483647 w 609"/>
                <a:gd name="T43" fmla="*/ 2147483647 h 448"/>
                <a:gd name="T44" fmla="*/ 2147483647 w 609"/>
                <a:gd name="T45" fmla="*/ 2147483647 h 448"/>
                <a:gd name="T46" fmla="*/ 2147483647 w 609"/>
                <a:gd name="T47" fmla="*/ 2147483647 h 448"/>
                <a:gd name="T48" fmla="*/ 0 w 609"/>
                <a:gd name="T49" fmla="*/ 2147483647 h 448"/>
                <a:gd name="T50" fmla="*/ 2147483647 w 609"/>
                <a:gd name="T51" fmla="*/ 2147483647 h 448"/>
                <a:gd name="T52" fmla="*/ 2147483647 w 609"/>
                <a:gd name="T53" fmla="*/ 2147483647 h 448"/>
                <a:gd name="T54" fmla="*/ 2147483647 w 609"/>
                <a:gd name="T55" fmla="*/ 2147483647 h 448"/>
                <a:gd name="T56" fmla="*/ 2147483647 w 609"/>
                <a:gd name="T57" fmla="*/ 2147483647 h 448"/>
                <a:gd name="T58" fmla="*/ 2147483647 w 609"/>
                <a:gd name="T59" fmla="*/ 2147483647 h 448"/>
                <a:gd name="T60" fmla="*/ 2147483647 w 609"/>
                <a:gd name="T61" fmla="*/ 2147483647 h 448"/>
                <a:gd name="T62" fmla="*/ 2147483647 w 609"/>
                <a:gd name="T63" fmla="*/ 2147483647 h 448"/>
                <a:gd name="T64" fmla="*/ 2147483647 w 609"/>
                <a:gd name="T65" fmla="*/ 2147483647 h 448"/>
                <a:gd name="T66" fmla="*/ 2147483647 w 609"/>
                <a:gd name="T67" fmla="*/ 2147483647 h 448"/>
                <a:gd name="T68" fmla="*/ 2147483647 w 609"/>
                <a:gd name="T69" fmla="*/ 2147483647 h 448"/>
                <a:gd name="T70" fmla="*/ 2147483647 w 609"/>
                <a:gd name="T71" fmla="*/ 2147483647 h 448"/>
                <a:gd name="T72" fmla="*/ 2147483647 w 609"/>
                <a:gd name="T73" fmla="*/ 2147483647 h 448"/>
                <a:gd name="T74" fmla="*/ 2147483647 w 609"/>
                <a:gd name="T75" fmla="*/ 2147483647 h 448"/>
                <a:gd name="T76" fmla="*/ 2147483647 w 609"/>
                <a:gd name="T77" fmla="*/ 2147483647 h 448"/>
                <a:gd name="T78" fmla="*/ 2147483647 w 609"/>
                <a:gd name="T79" fmla="*/ 2147483647 h 448"/>
                <a:gd name="T80" fmla="*/ 2147483647 w 609"/>
                <a:gd name="T81" fmla="*/ 2147483647 h 448"/>
                <a:gd name="T82" fmla="*/ 2147483647 w 609"/>
                <a:gd name="T83" fmla="*/ 2147483647 h 448"/>
                <a:gd name="T84" fmla="*/ 2147483647 w 609"/>
                <a:gd name="T85" fmla="*/ 2147483647 h 448"/>
                <a:gd name="T86" fmla="*/ 2147483647 w 609"/>
                <a:gd name="T87" fmla="*/ 2147483647 h 448"/>
                <a:gd name="T88" fmla="*/ 2147483647 w 609"/>
                <a:gd name="T89" fmla="*/ 2147483647 h 448"/>
                <a:gd name="T90" fmla="*/ 2147483647 w 609"/>
                <a:gd name="T91" fmla="*/ 2147483647 h 448"/>
                <a:gd name="T92" fmla="*/ 2147483647 w 609"/>
                <a:gd name="T93" fmla="*/ 2147483647 h 448"/>
                <a:gd name="T94" fmla="*/ 2147483647 w 609"/>
                <a:gd name="T95" fmla="*/ 2147483647 h 448"/>
                <a:gd name="T96" fmla="*/ 2147483647 w 609"/>
                <a:gd name="T97" fmla="*/ 2147483647 h 448"/>
                <a:gd name="T98" fmla="*/ 2147483647 w 609"/>
                <a:gd name="T99" fmla="*/ 2147483647 h 448"/>
                <a:gd name="T100" fmla="*/ 2147483647 w 609"/>
                <a:gd name="T101" fmla="*/ 2147483647 h 448"/>
                <a:gd name="T102" fmla="*/ 2147483647 w 609"/>
                <a:gd name="T103" fmla="*/ 2147483647 h 448"/>
                <a:gd name="T104" fmla="*/ 2147483647 w 609"/>
                <a:gd name="T105" fmla="*/ 2147483647 h 448"/>
                <a:gd name="T106" fmla="*/ 2147483647 w 609"/>
                <a:gd name="T107" fmla="*/ 2147483647 h 448"/>
                <a:gd name="T108" fmla="*/ 2147483647 w 609"/>
                <a:gd name="T109" fmla="*/ 2147483647 h 448"/>
                <a:gd name="T110" fmla="*/ 2147483647 w 609"/>
                <a:gd name="T111" fmla="*/ 2147483647 h 448"/>
                <a:gd name="T112" fmla="*/ 2147483647 w 609"/>
                <a:gd name="T113" fmla="*/ 2147483647 h 448"/>
                <a:gd name="T114" fmla="*/ 2147483647 w 609"/>
                <a:gd name="T115" fmla="*/ 2147483647 h 448"/>
                <a:gd name="T116" fmla="*/ 2147483647 w 609"/>
                <a:gd name="T117" fmla="*/ 2147483647 h 448"/>
                <a:gd name="T118" fmla="*/ 2147483647 w 609"/>
                <a:gd name="T119" fmla="*/ 2147483647 h 4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9"/>
                <a:gd name="T181" fmla="*/ 0 h 448"/>
                <a:gd name="T182" fmla="*/ 609 w 609"/>
                <a:gd name="T183" fmla="*/ 448 h 44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9" h="448">
                  <a:moveTo>
                    <a:pt x="608" y="158"/>
                  </a:moveTo>
                  <a:lnTo>
                    <a:pt x="557" y="158"/>
                  </a:lnTo>
                  <a:lnTo>
                    <a:pt x="528" y="129"/>
                  </a:lnTo>
                  <a:lnTo>
                    <a:pt x="491" y="165"/>
                  </a:lnTo>
                  <a:lnTo>
                    <a:pt x="477" y="150"/>
                  </a:lnTo>
                  <a:lnTo>
                    <a:pt x="469" y="179"/>
                  </a:lnTo>
                  <a:lnTo>
                    <a:pt x="419" y="143"/>
                  </a:lnTo>
                  <a:lnTo>
                    <a:pt x="412" y="93"/>
                  </a:lnTo>
                  <a:lnTo>
                    <a:pt x="404" y="107"/>
                  </a:lnTo>
                  <a:lnTo>
                    <a:pt x="404" y="143"/>
                  </a:lnTo>
                  <a:lnTo>
                    <a:pt x="383" y="143"/>
                  </a:lnTo>
                  <a:lnTo>
                    <a:pt x="361" y="115"/>
                  </a:lnTo>
                  <a:lnTo>
                    <a:pt x="340" y="115"/>
                  </a:lnTo>
                  <a:lnTo>
                    <a:pt x="289" y="64"/>
                  </a:lnTo>
                  <a:lnTo>
                    <a:pt x="253" y="79"/>
                  </a:lnTo>
                  <a:lnTo>
                    <a:pt x="246" y="57"/>
                  </a:lnTo>
                  <a:lnTo>
                    <a:pt x="188" y="71"/>
                  </a:lnTo>
                  <a:lnTo>
                    <a:pt x="138" y="50"/>
                  </a:lnTo>
                  <a:lnTo>
                    <a:pt x="138" y="0"/>
                  </a:lnTo>
                  <a:lnTo>
                    <a:pt x="123" y="14"/>
                  </a:lnTo>
                  <a:lnTo>
                    <a:pt x="73" y="14"/>
                  </a:lnTo>
                  <a:lnTo>
                    <a:pt x="80" y="64"/>
                  </a:lnTo>
                  <a:lnTo>
                    <a:pt x="51" y="64"/>
                  </a:lnTo>
                  <a:lnTo>
                    <a:pt x="7" y="35"/>
                  </a:lnTo>
                  <a:lnTo>
                    <a:pt x="0" y="64"/>
                  </a:lnTo>
                  <a:lnTo>
                    <a:pt x="43" y="100"/>
                  </a:lnTo>
                  <a:lnTo>
                    <a:pt x="28" y="129"/>
                  </a:lnTo>
                  <a:lnTo>
                    <a:pt x="58" y="179"/>
                  </a:lnTo>
                  <a:lnTo>
                    <a:pt x="109" y="150"/>
                  </a:lnTo>
                  <a:lnTo>
                    <a:pt x="130" y="208"/>
                  </a:lnTo>
                  <a:lnTo>
                    <a:pt x="138" y="251"/>
                  </a:lnTo>
                  <a:lnTo>
                    <a:pt x="174" y="251"/>
                  </a:lnTo>
                  <a:lnTo>
                    <a:pt x="195" y="294"/>
                  </a:lnTo>
                  <a:lnTo>
                    <a:pt x="203" y="258"/>
                  </a:lnTo>
                  <a:lnTo>
                    <a:pt x="246" y="309"/>
                  </a:lnTo>
                  <a:lnTo>
                    <a:pt x="267" y="353"/>
                  </a:lnTo>
                  <a:lnTo>
                    <a:pt x="267" y="382"/>
                  </a:lnTo>
                  <a:lnTo>
                    <a:pt x="311" y="447"/>
                  </a:lnTo>
                  <a:lnTo>
                    <a:pt x="332" y="418"/>
                  </a:lnTo>
                  <a:lnTo>
                    <a:pt x="354" y="360"/>
                  </a:lnTo>
                  <a:lnTo>
                    <a:pt x="376" y="353"/>
                  </a:lnTo>
                  <a:lnTo>
                    <a:pt x="383" y="367"/>
                  </a:lnTo>
                  <a:lnTo>
                    <a:pt x="383" y="382"/>
                  </a:lnTo>
                  <a:lnTo>
                    <a:pt x="433" y="382"/>
                  </a:lnTo>
                  <a:lnTo>
                    <a:pt x="448" y="367"/>
                  </a:lnTo>
                  <a:lnTo>
                    <a:pt x="448" y="346"/>
                  </a:lnTo>
                  <a:lnTo>
                    <a:pt x="440" y="323"/>
                  </a:lnTo>
                  <a:lnTo>
                    <a:pt x="491" y="301"/>
                  </a:lnTo>
                  <a:lnTo>
                    <a:pt x="514" y="294"/>
                  </a:lnTo>
                  <a:lnTo>
                    <a:pt x="505" y="273"/>
                  </a:lnTo>
                  <a:lnTo>
                    <a:pt x="528" y="266"/>
                  </a:lnTo>
                  <a:lnTo>
                    <a:pt x="528" y="215"/>
                  </a:lnTo>
                  <a:lnTo>
                    <a:pt x="543" y="215"/>
                  </a:lnTo>
                  <a:lnTo>
                    <a:pt x="550" y="237"/>
                  </a:lnTo>
                  <a:lnTo>
                    <a:pt x="579" y="258"/>
                  </a:lnTo>
                  <a:lnTo>
                    <a:pt x="593" y="251"/>
                  </a:lnTo>
                  <a:lnTo>
                    <a:pt x="579" y="230"/>
                  </a:lnTo>
                  <a:lnTo>
                    <a:pt x="586" y="215"/>
                  </a:lnTo>
                  <a:lnTo>
                    <a:pt x="608" y="208"/>
                  </a:lnTo>
                  <a:lnTo>
                    <a:pt x="608" y="158"/>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180" name="Freeform 10"/>
            <p:cNvSpPr>
              <a:spLocks/>
            </p:cNvSpPr>
            <p:nvPr/>
          </p:nvSpPr>
          <p:spPr bwMode="auto">
            <a:xfrm>
              <a:off x="6340880" y="2280590"/>
              <a:ext cx="1103195" cy="732477"/>
            </a:xfrm>
            <a:custGeom>
              <a:avLst/>
              <a:gdLst>
                <a:gd name="T0" fmla="*/ 608 w 609"/>
                <a:gd name="T1" fmla="*/ 158 h 448"/>
                <a:gd name="T2" fmla="*/ 557 w 609"/>
                <a:gd name="T3" fmla="*/ 158 h 448"/>
                <a:gd name="T4" fmla="*/ 528 w 609"/>
                <a:gd name="T5" fmla="*/ 129 h 448"/>
                <a:gd name="T6" fmla="*/ 491 w 609"/>
                <a:gd name="T7" fmla="*/ 165 h 448"/>
                <a:gd name="T8" fmla="*/ 477 w 609"/>
                <a:gd name="T9" fmla="*/ 150 h 448"/>
                <a:gd name="T10" fmla="*/ 469 w 609"/>
                <a:gd name="T11" fmla="*/ 179 h 448"/>
                <a:gd name="T12" fmla="*/ 419 w 609"/>
                <a:gd name="T13" fmla="*/ 143 h 448"/>
                <a:gd name="T14" fmla="*/ 412 w 609"/>
                <a:gd name="T15" fmla="*/ 93 h 448"/>
                <a:gd name="T16" fmla="*/ 404 w 609"/>
                <a:gd name="T17" fmla="*/ 107 h 448"/>
                <a:gd name="T18" fmla="*/ 404 w 609"/>
                <a:gd name="T19" fmla="*/ 143 h 448"/>
                <a:gd name="T20" fmla="*/ 383 w 609"/>
                <a:gd name="T21" fmla="*/ 143 h 448"/>
                <a:gd name="T22" fmla="*/ 361 w 609"/>
                <a:gd name="T23" fmla="*/ 115 h 448"/>
                <a:gd name="T24" fmla="*/ 340 w 609"/>
                <a:gd name="T25" fmla="*/ 115 h 448"/>
                <a:gd name="T26" fmla="*/ 289 w 609"/>
                <a:gd name="T27" fmla="*/ 64 h 448"/>
                <a:gd name="T28" fmla="*/ 253 w 609"/>
                <a:gd name="T29" fmla="*/ 79 h 448"/>
                <a:gd name="T30" fmla="*/ 246 w 609"/>
                <a:gd name="T31" fmla="*/ 57 h 448"/>
                <a:gd name="T32" fmla="*/ 188 w 609"/>
                <a:gd name="T33" fmla="*/ 71 h 448"/>
                <a:gd name="T34" fmla="*/ 138 w 609"/>
                <a:gd name="T35" fmla="*/ 50 h 448"/>
                <a:gd name="T36" fmla="*/ 138 w 609"/>
                <a:gd name="T37" fmla="*/ 0 h 448"/>
                <a:gd name="T38" fmla="*/ 123 w 609"/>
                <a:gd name="T39" fmla="*/ 14 h 448"/>
                <a:gd name="T40" fmla="*/ 73 w 609"/>
                <a:gd name="T41" fmla="*/ 14 h 448"/>
                <a:gd name="T42" fmla="*/ 80 w 609"/>
                <a:gd name="T43" fmla="*/ 64 h 448"/>
                <a:gd name="T44" fmla="*/ 51 w 609"/>
                <a:gd name="T45" fmla="*/ 64 h 448"/>
                <a:gd name="T46" fmla="*/ 7 w 609"/>
                <a:gd name="T47" fmla="*/ 35 h 448"/>
                <a:gd name="T48" fmla="*/ 0 w 609"/>
                <a:gd name="T49" fmla="*/ 64 h 448"/>
                <a:gd name="T50" fmla="*/ 43 w 609"/>
                <a:gd name="T51" fmla="*/ 100 h 448"/>
                <a:gd name="T52" fmla="*/ 28 w 609"/>
                <a:gd name="T53" fmla="*/ 129 h 448"/>
                <a:gd name="T54" fmla="*/ 58 w 609"/>
                <a:gd name="T55" fmla="*/ 179 h 448"/>
                <a:gd name="T56" fmla="*/ 109 w 609"/>
                <a:gd name="T57" fmla="*/ 150 h 448"/>
                <a:gd name="T58" fmla="*/ 130 w 609"/>
                <a:gd name="T59" fmla="*/ 208 h 448"/>
                <a:gd name="T60" fmla="*/ 138 w 609"/>
                <a:gd name="T61" fmla="*/ 251 h 448"/>
                <a:gd name="T62" fmla="*/ 174 w 609"/>
                <a:gd name="T63" fmla="*/ 251 h 448"/>
                <a:gd name="T64" fmla="*/ 195 w 609"/>
                <a:gd name="T65" fmla="*/ 294 h 448"/>
                <a:gd name="T66" fmla="*/ 203 w 609"/>
                <a:gd name="T67" fmla="*/ 258 h 448"/>
                <a:gd name="T68" fmla="*/ 246 w 609"/>
                <a:gd name="T69" fmla="*/ 309 h 448"/>
                <a:gd name="T70" fmla="*/ 267 w 609"/>
                <a:gd name="T71" fmla="*/ 353 h 448"/>
                <a:gd name="T72" fmla="*/ 267 w 609"/>
                <a:gd name="T73" fmla="*/ 382 h 448"/>
                <a:gd name="T74" fmla="*/ 311 w 609"/>
                <a:gd name="T75" fmla="*/ 447 h 448"/>
                <a:gd name="T76" fmla="*/ 332 w 609"/>
                <a:gd name="T77" fmla="*/ 418 h 448"/>
                <a:gd name="T78" fmla="*/ 354 w 609"/>
                <a:gd name="T79" fmla="*/ 360 h 448"/>
                <a:gd name="T80" fmla="*/ 376 w 609"/>
                <a:gd name="T81" fmla="*/ 353 h 448"/>
                <a:gd name="T82" fmla="*/ 383 w 609"/>
                <a:gd name="T83" fmla="*/ 367 h 448"/>
                <a:gd name="T84" fmla="*/ 383 w 609"/>
                <a:gd name="T85" fmla="*/ 382 h 448"/>
                <a:gd name="T86" fmla="*/ 433 w 609"/>
                <a:gd name="T87" fmla="*/ 382 h 448"/>
                <a:gd name="T88" fmla="*/ 448 w 609"/>
                <a:gd name="T89" fmla="*/ 367 h 448"/>
                <a:gd name="T90" fmla="*/ 448 w 609"/>
                <a:gd name="T91" fmla="*/ 346 h 448"/>
                <a:gd name="T92" fmla="*/ 440 w 609"/>
                <a:gd name="T93" fmla="*/ 323 h 448"/>
                <a:gd name="T94" fmla="*/ 491 w 609"/>
                <a:gd name="T95" fmla="*/ 301 h 448"/>
                <a:gd name="T96" fmla="*/ 514 w 609"/>
                <a:gd name="T97" fmla="*/ 294 h 448"/>
                <a:gd name="T98" fmla="*/ 505 w 609"/>
                <a:gd name="T99" fmla="*/ 273 h 448"/>
                <a:gd name="T100" fmla="*/ 528 w 609"/>
                <a:gd name="T101" fmla="*/ 266 h 448"/>
                <a:gd name="T102" fmla="*/ 528 w 609"/>
                <a:gd name="T103" fmla="*/ 215 h 448"/>
                <a:gd name="T104" fmla="*/ 543 w 609"/>
                <a:gd name="T105" fmla="*/ 215 h 448"/>
                <a:gd name="T106" fmla="*/ 550 w 609"/>
                <a:gd name="T107" fmla="*/ 237 h 448"/>
                <a:gd name="T108" fmla="*/ 579 w 609"/>
                <a:gd name="T109" fmla="*/ 258 h 448"/>
                <a:gd name="T110" fmla="*/ 593 w 609"/>
                <a:gd name="T111" fmla="*/ 251 h 448"/>
                <a:gd name="T112" fmla="*/ 579 w 609"/>
                <a:gd name="T113" fmla="*/ 230 h 448"/>
                <a:gd name="T114" fmla="*/ 586 w 609"/>
                <a:gd name="T115" fmla="*/ 215 h 448"/>
                <a:gd name="T116" fmla="*/ 608 w 609"/>
                <a:gd name="T117" fmla="*/ 208 h 448"/>
                <a:gd name="T118" fmla="*/ 608 w 609"/>
                <a:gd name="T119" fmla="*/ 158 h 4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9"/>
                <a:gd name="T181" fmla="*/ 0 h 448"/>
                <a:gd name="T182" fmla="*/ 609 w 609"/>
                <a:gd name="T183" fmla="*/ 448 h 44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9" h="448">
                  <a:moveTo>
                    <a:pt x="608" y="158"/>
                  </a:moveTo>
                  <a:lnTo>
                    <a:pt x="557" y="158"/>
                  </a:lnTo>
                  <a:lnTo>
                    <a:pt x="528" y="129"/>
                  </a:lnTo>
                  <a:lnTo>
                    <a:pt x="491" y="165"/>
                  </a:lnTo>
                  <a:lnTo>
                    <a:pt x="477" y="150"/>
                  </a:lnTo>
                  <a:lnTo>
                    <a:pt x="469" y="179"/>
                  </a:lnTo>
                  <a:lnTo>
                    <a:pt x="419" y="143"/>
                  </a:lnTo>
                  <a:lnTo>
                    <a:pt x="412" y="93"/>
                  </a:lnTo>
                  <a:lnTo>
                    <a:pt x="404" y="107"/>
                  </a:lnTo>
                  <a:lnTo>
                    <a:pt x="404" y="143"/>
                  </a:lnTo>
                  <a:lnTo>
                    <a:pt x="383" y="143"/>
                  </a:lnTo>
                  <a:lnTo>
                    <a:pt x="361" y="115"/>
                  </a:lnTo>
                  <a:lnTo>
                    <a:pt x="340" y="115"/>
                  </a:lnTo>
                  <a:lnTo>
                    <a:pt x="289" y="64"/>
                  </a:lnTo>
                  <a:lnTo>
                    <a:pt x="253" y="79"/>
                  </a:lnTo>
                  <a:lnTo>
                    <a:pt x="246" y="57"/>
                  </a:lnTo>
                  <a:lnTo>
                    <a:pt x="188" y="71"/>
                  </a:lnTo>
                  <a:lnTo>
                    <a:pt x="138" y="50"/>
                  </a:lnTo>
                  <a:lnTo>
                    <a:pt x="138" y="0"/>
                  </a:lnTo>
                  <a:lnTo>
                    <a:pt x="123" y="14"/>
                  </a:lnTo>
                  <a:lnTo>
                    <a:pt x="73" y="14"/>
                  </a:lnTo>
                  <a:lnTo>
                    <a:pt x="80" y="64"/>
                  </a:lnTo>
                  <a:lnTo>
                    <a:pt x="51" y="64"/>
                  </a:lnTo>
                  <a:lnTo>
                    <a:pt x="7" y="35"/>
                  </a:lnTo>
                  <a:lnTo>
                    <a:pt x="0" y="64"/>
                  </a:lnTo>
                  <a:lnTo>
                    <a:pt x="43" y="100"/>
                  </a:lnTo>
                  <a:lnTo>
                    <a:pt x="28" y="129"/>
                  </a:lnTo>
                  <a:lnTo>
                    <a:pt x="58" y="179"/>
                  </a:lnTo>
                  <a:lnTo>
                    <a:pt x="109" y="150"/>
                  </a:lnTo>
                  <a:lnTo>
                    <a:pt x="130" y="208"/>
                  </a:lnTo>
                  <a:lnTo>
                    <a:pt x="138" y="251"/>
                  </a:lnTo>
                  <a:lnTo>
                    <a:pt x="174" y="251"/>
                  </a:lnTo>
                  <a:lnTo>
                    <a:pt x="195" y="294"/>
                  </a:lnTo>
                  <a:lnTo>
                    <a:pt x="203" y="258"/>
                  </a:lnTo>
                  <a:lnTo>
                    <a:pt x="246" y="309"/>
                  </a:lnTo>
                  <a:lnTo>
                    <a:pt x="267" y="353"/>
                  </a:lnTo>
                  <a:lnTo>
                    <a:pt x="267" y="382"/>
                  </a:lnTo>
                  <a:lnTo>
                    <a:pt x="311" y="447"/>
                  </a:lnTo>
                  <a:lnTo>
                    <a:pt x="332" y="418"/>
                  </a:lnTo>
                  <a:lnTo>
                    <a:pt x="354" y="360"/>
                  </a:lnTo>
                  <a:lnTo>
                    <a:pt x="376" y="353"/>
                  </a:lnTo>
                  <a:lnTo>
                    <a:pt x="383" y="367"/>
                  </a:lnTo>
                  <a:lnTo>
                    <a:pt x="383" y="382"/>
                  </a:lnTo>
                  <a:lnTo>
                    <a:pt x="433" y="382"/>
                  </a:lnTo>
                  <a:lnTo>
                    <a:pt x="448" y="367"/>
                  </a:lnTo>
                  <a:lnTo>
                    <a:pt x="448" y="346"/>
                  </a:lnTo>
                  <a:lnTo>
                    <a:pt x="440" y="323"/>
                  </a:lnTo>
                  <a:lnTo>
                    <a:pt x="491" y="301"/>
                  </a:lnTo>
                  <a:lnTo>
                    <a:pt x="514" y="294"/>
                  </a:lnTo>
                  <a:lnTo>
                    <a:pt x="505" y="273"/>
                  </a:lnTo>
                  <a:lnTo>
                    <a:pt x="528" y="266"/>
                  </a:lnTo>
                  <a:lnTo>
                    <a:pt x="528" y="215"/>
                  </a:lnTo>
                  <a:lnTo>
                    <a:pt x="543" y="215"/>
                  </a:lnTo>
                  <a:lnTo>
                    <a:pt x="550" y="237"/>
                  </a:lnTo>
                  <a:lnTo>
                    <a:pt x="579" y="258"/>
                  </a:lnTo>
                  <a:lnTo>
                    <a:pt x="593" y="251"/>
                  </a:lnTo>
                  <a:lnTo>
                    <a:pt x="579" y="230"/>
                  </a:lnTo>
                  <a:lnTo>
                    <a:pt x="586" y="215"/>
                  </a:lnTo>
                  <a:lnTo>
                    <a:pt x="608" y="208"/>
                  </a:lnTo>
                  <a:lnTo>
                    <a:pt x="608" y="158"/>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183" name="Freeform 11"/>
            <p:cNvSpPr>
              <a:spLocks/>
            </p:cNvSpPr>
            <p:nvPr/>
          </p:nvSpPr>
          <p:spPr bwMode="auto">
            <a:xfrm>
              <a:off x="6116687" y="2693302"/>
              <a:ext cx="788988" cy="709613"/>
            </a:xfrm>
            <a:custGeom>
              <a:avLst/>
              <a:gdLst>
                <a:gd name="T0" fmla="*/ 2147483647 w 434"/>
                <a:gd name="T1" fmla="*/ 2147483647 h 434"/>
                <a:gd name="T2" fmla="*/ 2147483647 w 434"/>
                <a:gd name="T3" fmla="*/ 2147483647 h 434"/>
                <a:gd name="T4" fmla="*/ 2147483647 w 434"/>
                <a:gd name="T5" fmla="*/ 2147483647 h 434"/>
                <a:gd name="T6" fmla="*/ 2147483647 w 434"/>
                <a:gd name="T7" fmla="*/ 2147483647 h 434"/>
                <a:gd name="T8" fmla="*/ 2147483647 w 434"/>
                <a:gd name="T9" fmla="*/ 2147483647 h 434"/>
                <a:gd name="T10" fmla="*/ 2147483647 w 434"/>
                <a:gd name="T11" fmla="*/ 2147483647 h 434"/>
                <a:gd name="T12" fmla="*/ 2147483647 w 434"/>
                <a:gd name="T13" fmla="*/ 0 h 434"/>
                <a:gd name="T14" fmla="*/ 2147483647 w 434"/>
                <a:gd name="T15" fmla="*/ 0 h 434"/>
                <a:gd name="T16" fmla="*/ 2147483647 w 434"/>
                <a:gd name="T17" fmla="*/ 2147483647 h 434"/>
                <a:gd name="T18" fmla="*/ 2147483647 w 434"/>
                <a:gd name="T19" fmla="*/ 2147483647 h 434"/>
                <a:gd name="T20" fmla="*/ 2147483647 w 434"/>
                <a:gd name="T21" fmla="*/ 2147483647 h 434"/>
                <a:gd name="T22" fmla="*/ 2147483647 w 434"/>
                <a:gd name="T23" fmla="*/ 2147483647 h 434"/>
                <a:gd name="T24" fmla="*/ 2147483647 w 434"/>
                <a:gd name="T25" fmla="*/ 2147483647 h 434"/>
                <a:gd name="T26" fmla="*/ 2147483647 w 434"/>
                <a:gd name="T27" fmla="*/ 2147483647 h 434"/>
                <a:gd name="T28" fmla="*/ 2147483647 w 434"/>
                <a:gd name="T29" fmla="*/ 2147483647 h 434"/>
                <a:gd name="T30" fmla="*/ 2147483647 w 434"/>
                <a:gd name="T31" fmla="*/ 2147483647 h 434"/>
                <a:gd name="T32" fmla="*/ 2147483647 w 434"/>
                <a:gd name="T33" fmla="*/ 2147483647 h 434"/>
                <a:gd name="T34" fmla="*/ 2147483647 w 434"/>
                <a:gd name="T35" fmla="*/ 2147483647 h 434"/>
                <a:gd name="T36" fmla="*/ 0 w 434"/>
                <a:gd name="T37" fmla="*/ 2147483647 h 434"/>
                <a:gd name="T38" fmla="*/ 0 w 434"/>
                <a:gd name="T39" fmla="*/ 2147483647 h 434"/>
                <a:gd name="T40" fmla="*/ 2147483647 w 434"/>
                <a:gd name="T41" fmla="*/ 2147483647 h 434"/>
                <a:gd name="T42" fmla="*/ 2147483647 w 434"/>
                <a:gd name="T43" fmla="*/ 2147483647 h 434"/>
                <a:gd name="T44" fmla="*/ 2147483647 w 434"/>
                <a:gd name="T45" fmla="*/ 2147483647 h 434"/>
                <a:gd name="T46" fmla="*/ 2147483647 w 434"/>
                <a:gd name="T47" fmla="*/ 2147483647 h 434"/>
                <a:gd name="T48" fmla="*/ 2147483647 w 434"/>
                <a:gd name="T49" fmla="*/ 2147483647 h 434"/>
                <a:gd name="T50" fmla="*/ 2147483647 w 434"/>
                <a:gd name="T51" fmla="*/ 2147483647 h 434"/>
                <a:gd name="T52" fmla="*/ 2147483647 w 434"/>
                <a:gd name="T53" fmla="*/ 2147483647 h 434"/>
                <a:gd name="T54" fmla="*/ 2147483647 w 434"/>
                <a:gd name="T55" fmla="*/ 2147483647 h 434"/>
                <a:gd name="T56" fmla="*/ 2147483647 w 434"/>
                <a:gd name="T57" fmla="*/ 2147483647 h 434"/>
                <a:gd name="T58" fmla="*/ 2147483647 w 434"/>
                <a:gd name="T59" fmla="*/ 2147483647 h 434"/>
                <a:gd name="T60" fmla="*/ 2147483647 w 434"/>
                <a:gd name="T61" fmla="*/ 2147483647 h 434"/>
                <a:gd name="T62" fmla="*/ 2147483647 w 434"/>
                <a:gd name="T63" fmla="*/ 2147483647 h 434"/>
                <a:gd name="T64" fmla="*/ 2147483647 w 434"/>
                <a:gd name="T65" fmla="*/ 2147483647 h 434"/>
                <a:gd name="T66" fmla="*/ 2147483647 w 434"/>
                <a:gd name="T67" fmla="*/ 2147483647 h 434"/>
                <a:gd name="T68" fmla="*/ 2147483647 w 434"/>
                <a:gd name="T69" fmla="*/ 2147483647 h 434"/>
                <a:gd name="T70" fmla="*/ 2147483647 w 434"/>
                <a:gd name="T71" fmla="*/ 2147483647 h 434"/>
                <a:gd name="T72" fmla="*/ 2147483647 w 434"/>
                <a:gd name="T73" fmla="*/ 2147483647 h 434"/>
                <a:gd name="T74" fmla="*/ 2147483647 w 434"/>
                <a:gd name="T75" fmla="*/ 2147483647 h 434"/>
                <a:gd name="T76" fmla="*/ 2147483647 w 434"/>
                <a:gd name="T77" fmla="*/ 2147483647 h 434"/>
                <a:gd name="T78" fmla="*/ 2147483647 w 434"/>
                <a:gd name="T79" fmla="*/ 2147483647 h 434"/>
                <a:gd name="T80" fmla="*/ 2147483647 w 434"/>
                <a:gd name="T81" fmla="*/ 2147483647 h 434"/>
                <a:gd name="T82" fmla="*/ 2147483647 w 434"/>
                <a:gd name="T83" fmla="*/ 2147483647 h 434"/>
                <a:gd name="T84" fmla="*/ 2147483647 w 434"/>
                <a:gd name="T85" fmla="*/ 2147483647 h 434"/>
                <a:gd name="T86" fmla="*/ 2147483647 w 434"/>
                <a:gd name="T87" fmla="*/ 2147483647 h 434"/>
                <a:gd name="T88" fmla="*/ 2147483647 w 434"/>
                <a:gd name="T89" fmla="*/ 2147483647 h 434"/>
                <a:gd name="T90" fmla="*/ 2147483647 w 434"/>
                <a:gd name="T91" fmla="*/ 2147483647 h 4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34"/>
                <a:gd name="T139" fmla="*/ 0 h 434"/>
                <a:gd name="T140" fmla="*/ 434 w 434"/>
                <a:gd name="T141" fmla="*/ 434 h 4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34" h="434">
                  <a:moveTo>
                    <a:pt x="433" y="188"/>
                  </a:moveTo>
                  <a:lnTo>
                    <a:pt x="382" y="130"/>
                  </a:lnTo>
                  <a:lnTo>
                    <a:pt x="397" y="101"/>
                  </a:lnTo>
                  <a:lnTo>
                    <a:pt x="353" y="35"/>
                  </a:lnTo>
                  <a:lnTo>
                    <a:pt x="325" y="7"/>
                  </a:lnTo>
                  <a:lnTo>
                    <a:pt x="317" y="43"/>
                  </a:lnTo>
                  <a:lnTo>
                    <a:pt x="303" y="0"/>
                  </a:lnTo>
                  <a:lnTo>
                    <a:pt x="267" y="0"/>
                  </a:lnTo>
                  <a:lnTo>
                    <a:pt x="267" y="28"/>
                  </a:lnTo>
                  <a:lnTo>
                    <a:pt x="224" y="57"/>
                  </a:lnTo>
                  <a:lnTo>
                    <a:pt x="195" y="57"/>
                  </a:lnTo>
                  <a:lnTo>
                    <a:pt x="57" y="159"/>
                  </a:lnTo>
                  <a:lnTo>
                    <a:pt x="28" y="123"/>
                  </a:lnTo>
                  <a:lnTo>
                    <a:pt x="7" y="116"/>
                  </a:lnTo>
                  <a:lnTo>
                    <a:pt x="21" y="152"/>
                  </a:lnTo>
                  <a:lnTo>
                    <a:pt x="21" y="173"/>
                  </a:lnTo>
                  <a:lnTo>
                    <a:pt x="21" y="202"/>
                  </a:lnTo>
                  <a:lnTo>
                    <a:pt x="7" y="209"/>
                  </a:lnTo>
                  <a:lnTo>
                    <a:pt x="0" y="238"/>
                  </a:lnTo>
                  <a:lnTo>
                    <a:pt x="0" y="260"/>
                  </a:lnTo>
                  <a:lnTo>
                    <a:pt x="28" y="267"/>
                  </a:lnTo>
                  <a:lnTo>
                    <a:pt x="64" y="325"/>
                  </a:lnTo>
                  <a:lnTo>
                    <a:pt x="115" y="260"/>
                  </a:lnTo>
                  <a:lnTo>
                    <a:pt x="136" y="231"/>
                  </a:lnTo>
                  <a:lnTo>
                    <a:pt x="181" y="217"/>
                  </a:lnTo>
                  <a:lnTo>
                    <a:pt x="209" y="238"/>
                  </a:lnTo>
                  <a:lnTo>
                    <a:pt x="202" y="253"/>
                  </a:lnTo>
                  <a:lnTo>
                    <a:pt x="217" y="253"/>
                  </a:lnTo>
                  <a:lnTo>
                    <a:pt x="188" y="303"/>
                  </a:lnTo>
                  <a:lnTo>
                    <a:pt x="173" y="310"/>
                  </a:lnTo>
                  <a:lnTo>
                    <a:pt x="173" y="339"/>
                  </a:lnTo>
                  <a:lnTo>
                    <a:pt x="173" y="353"/>
                  </a:lnTo>
                  <a:lnTo>
                    <a:pt x="195" y="353"/>
                  </a:lnTo>
                  <a:lnTo>
                    <a:pt x="151" y="411"/>
                  </a:lnTo>
                  <a:lnTo>
                    <a:pt x="165" y="433"/>
                  </a:lnTo>
                  <a:lnTo>
                    <a:pt x="181" y="411"/>
                  </a:lnTo>
                  <a:lnTo>
                    <a:pt x="188" y="389"/>
                  </a:lnTo>
                  <a:lnTo>
                    <a:pt x="209" y="389"/>
                  </a:lnTo>
                  <a:lnTo>
                    <a:pt x="224" y="375"/>
                  </a:lnTo>
                  <a:lnTo>
                    <a:pt x="231" y="346"/>
                  </a:lnTo>
                  <a:lnTo>
                    <a:pt x="289" y="310"/>
                  </a:lnTo>
                  <a:lnTo>
                    <a:pt x="346" y="296"/>
                  </a:lnTo>
                  <a:lnTo>
                    <a:pt x="353" y="253"/>
                  </a:lnTo>
                  <a:lnTo>
                    <a:pt x="389" y="224"/>
                  </a:lnTo>
                  <a:lnTo>
                    <a:pt x="418" y="217"/>
                  </a:lnTo>
                  <a:lnTo>
                    <a:pt x="433" y="188"/>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185" name="Freeform 12"/>
            <p:cNvSpPr>
              <a:spLocks/>
            </p:cNvSpPr>
            <p:nvPr/>
          </p:nvSpPr>
          <p:spPr bwMode="auto">
            <a:xfrm>
              <a:off x="6115693" y="2692338"/>
              <a:ext cx="789295" cy="710806"/>
            </a:xfrm>
            <a:custGeom>
              <a:avLst/>
              <a:gdLst>
                <a:gd name="T0" fmla="*/ 433 w 434"/>
                <a:gd name="T1" fmla="*/ 188 h 434"/>
                <a:gd name="T2" fmla="*/ 382 w 434"/>
                <a:gd name="T3" fmla="*/ 130 h 434"/>
                <a:gd name="T4" fmla="*/ 397 w 434"/>
                <a:gd name="T5" fmla="*/ 101 h 434"/>
                <a:gd name="T6" fmla="*/ 353 w 434"/>
                <a:gd name="T7" fmla="*/ 35 h 434"/>
                <a:gd name="T8" fmla="*/ 325 w 434"/>
                <a:gd name="T9" fmla="*/ 7 h 434"/>
                <a:gd name="T10" fmla="*/ 317 w 434"/>
                <a:gd name="T11" fmla="*/ 43 h 434"/>
                <a:gd name="T12" fmla="*/ 303 w 434"/>
                <a:gd name="T13" fmla="*/ 0 h 434"/>
                <a:gd name="T14" fmla="*/ 267 w 434"/>
                <a:gd name="T15" fmla="*/ 0 h 434"/>
                <a:gd name="T16" fmla="*/ 267 w 434"/>
                <a:gd name="T17" fmla="*/ 28 h 434"/>
                <a:gd name="T18" fmla="*/ 224 w 434"/>
                <a:gd name="T19" fmla="*/ 57 h 434"/>
                <a:gd name="T20" fmla="*/ 195 w 434"/>
                <a:gd name="T21" fmla="*/ 57 h 434"/>
                <a:gd name="T22" fmla="*/ 57 w 434"/>
                <a:gd name="T23" fmla="*/ 159 h 434"/>
                <a:gd name="T24" fmla="*/ 28 w 434"/>
                <a:gd name="T25" fmla="*/ 123 h 434"/>
                <a:gd name="T26" fmla="*/ 7 w 434"/>
                <a:gd name="T27" fmla="*/ 116 h 434"/>
                <a:gd name="T28" fmla="*/ 21 w 434"/>
                <a:gd name="T29" fmla="*/ 152 h 434"/>
                <a:gd name="T30" fmla="*/ 21 w 434"/>
                <a:gd name="T31" fmla="*/ 173 h 434"/>
                <a:gd name="T32" fmla="*/ 21 w 434"/>
                <a:gd name="T33" fmla="*/ 202 h 434"/>
                <a:gd name="T34" fmla="*/ 7 w 434"/>
                <a:gd name="T35" fmla="*/ 209 h 434"/>
                <a:gd name="T36" fmla="*/ 0 w 434"/>
                <a:gd name="T37" fmla="*/ 238 h 434"/>
                <a:gd name="T38" fmla="*/ 0 w 434"/>
                <a:gd name="T39" fmla="*/ 260 h 434"/>
                <a:gd name="T40" fmla="*/ 28 w 434"/>
                <a:gd name="T41" fmla="*/ 267 h 434"/>
                <a:gd name="T42" fmla="*/ 64 w 434"/>
                <a:gd name="T43" fmla="*/ 325 h 434"/>
                <a:gd name="T44" fmla="*/ 115 w 434"/>
                <a:gd name="T45" fmla="*/ 260 h 434"/>
                <a:gd name="T46" fmla="*/ 136 w 434"/>
                <a:gd name="T47" fmla="*/ 231 h 434"/>
                <a:gd name="T48" fmla="*/ 181 w 434"/>
                <a:gd name="T49" fmla="*/ 217 h 434"/>
                <a:gd name="T50" fmla="*/ 209 w 434"/>
                <a:gd name="T51" fmla="*/ 238 h 434"/>
                <a:gd name="T52" fmla="*/ 202 w 434"/>
                <a:gd name="T53" fmla="*/ 253 h 434"/>
                <a:gd name="T54" fmla="*/ 217 w 434"/>
                <a:gd name="T55" fmla="*/ 253 h 434"/>
                <a:gd name="T56" fmla="*/ 188 w 434"/>
                <a:gd name="T57" fmla="*/ 303 h 434"/>
                <a:gd name="T58" fmla="*/ 173 w 434"/>
                <a:gd name="T59" fmla="*/ 310 h 434"/>
                <a:gd name="T60" fmla="*/ 173 w 434"/>
                <a:gd name="T61" fmla="*/ 339 h 434"/>
                <a:gd name="T62" fmla="*/ 173 w 434"/>
                <a:gd name="T63" fmla="*/ 353 h 434"/>
                <a:gd name="T64" fmla="*/ 195 w 434"/>
                <a:gd name="T65" fmla="*/ 353 h 434"/>
                <a:gd name="T66" fmla="*/ 151 w 434"/>
                <a:gd name="T67" fmla="*/ 411 h 434"/>
                <a:gd name="T68" fmla="*/ 165 w 434"/>
                <a:gd name="T69" fmla="*/ 433 h 434"/>
                <a:gd name="T70" fmla="*/ 181 w 434"/>
                <a:gd name="T71" fmla="*/ 411 h 434"/>
                <a:gd name="T72" fmla="*/ 188 w 434"/>
                <a:gd name="T73" fmla="*/ 389 h 434"/>
                <a:gd name="T74" fmla="*/ 209 w 434"/>
                <a:gd name="T75" fmla="*/ 389 h 434"/>
                <a:gd name="T76" fmla="*/ 224 w 434"/>
                <a:gd name="T77" fmla="*/ 375 h 434"/>
                <a:gd name="T78" fmla="*/ 231 w 434"/>
                <a:gd name="T79" fmla="*/ 346 h 434"/>
                <a:gd name="T80" fmla="*/ 289 w 434"/>
                <a:gd name="T81" fmla="*/ 310 h 434"/>
                <a:gd name="T82" fmla="*/ 346 w 434"/>
                <a:gd name="T83" fmla="*/ 296 h 434"/>
                <a:gd name="T84" fmla="*/ 353 w 434"/>
                <a:gd name="T85" fmla="*/ 253 h 434"/>
                <a:gd name="T86" fmla="*/ 389 w 434"/>
                <a:gd name="T87" fmla="*/ 224 h 434"/>
                <a:gd name="T88" fmla="*/ 418 w 434"/>
                <a:gd name="T89" fmla="*/ 217 h 434"/>
                <a:gd name="T90" fmla="*/ 433 w 434"/>
                <a:gd name="T91" fmla="*/ 188 h 4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34"/>
                <a:gd name="T139" fmla="*/ 0 h 434"/>
                <a:gd name="T140" fmla="*/ 434 w 434"/>
                <a:gd name="T141" fmla="*/ 434 h 4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34" h="434">
                  <a:moveTo>
                    <a:pt x="433" y="188"/>
                  </a:moveTo>
                  <a:lnTo>
                    <a:pt x="382" y="130"/>
                  </a:lnTo>
                  <a:lnTo>
                    <a:pt x="397" y="101"/>
                  </a:lnTo>
                  <a:lnTo>
                    <a:pt x="353" y="35"/>
                  </a:lnTo>
                  <a:lnTo>
                    <a:pt x="325" y="7"/>
                  </a:lnTo>
                  <a:lnTo>
                    <a:pt x="317" y="43"/>
                  </a:lnTo>
                  <a:lnTo>
                    <a:pt x="303" y="0"/>
                  </a:lnTo>
                  <a:lnTo>
                    <a:pt x="267" y="0"/>
                  </a:lnTo>
                  <a:lnTo>
                    <a:pt x="267" y="28"/>
                  </a:lnTo>
                  <a:lnTo>
                    <a:pt x="224" y="57"/>
                  </a:lnTo>
                  <a:lnTo>
                    <a:pt x="195" y="57"/>
                  </a:lnTo>
                  <a:lnTo>
                    <a:pt x="57" y="159"/>
                  </a:lnTo>
                  <a:lnTo>
                    <a:pt x="28" y="123"/>
                  </a:lnTo>
                  <a:lnTo>
                    <a:pt x="7" y="116"/>
                  </a:lnTo>
                  <a:lnTo>
                    <a:pt x="21" y="152"/>
                  </a:lnTo>
                  <a:lnTo>
                    <a:pt x="21" y="173"/>
                  </a:lnTo>
                  <a:lnTo>
                    <a:pt x="21" y="202"/>
                  </a:lnTo>
                  <a:lnTo>
                    <a:pt x="7" y="209"/>
                  </a:lnTo>
                  <a:lnTo>
                    <a:pt x="0" y="238"/>
                  </a:lnTo>
                  <a:lnTo>
                    <a:pt x="0" y="260"/>
                  </a:lnTo>
                  <a:lnTo>
                    <a:pt x="28" y="267"/>
                  </a:lnTo>
                  <a:lnTo>
                    <a:pt x="64" y="325"/>
                  </a:lnTo>
                  <a:lnTo>
                    <a:pt x="115" y="260"/>
                  </a:lnTo>
                  <a:lnTo>
                    <a:pt x="136" y="231"/>
                  </a:lnTo>
                  <a:lnTo>
                    <a:pt x="181" y="217"/>
                  </a:lnTo>
                  <a:lnTo>
                    <a:pt x="209" y="238"/>
                  </a:lnTo>
                  <a:lnTo>
                    <a:pt x="202" y="253"/>
                  </a:lnTo>
                  <a:lnTo>
                    <a:pt x="217" y="253"/>
                  </a:lnTo>
                  <a:lnTo>
                    <a:pt x="188" y="303"/>
                  </a:lnTo>
                  <a:lnTo>
                    <a:pt x="173" y="310"/>
                  </a:lnTo>
                  <a:lnTo>
                    <a:pt x="173" y="339"/>
                  </a:lnTo>
                  <a:lnTo>
                    <a:pt x="173" y="353"/>
                  </a:lnTo>
                  <a:lnTo>
                    <a:pt x="195" y="353"/>
                  </a:lnTo>
                  <a:lnTo>
                    <a:pt x="151" y="411"/>
                  </a:lnTo>
                  <a:lnTo>
                    <a:pt x="165" y="433"/>
                  </a:lnTo>
                  <a:lnTo>
                    <a:pt x="181" y="411"/>
                  </a:lnTo>
                  <a:lnTo>
                    <a:pt x="188" y="389"/>
                  </a:lnTo>
                  <a:lnTo>
                    <a:pt x="209" y="389"/>
                  </a:lnTo>
                  <a:lnTo>
                    <a:pt x="224" y="375"/>
                  </a:lnTo>
                  <a:lnTo>
                    <a:pt x="231" y="346"/>
                  </a:lnTo>
                  <a:lnTo>
                    <a:pt x="289" y="310"/>
                  </a:lnTo>
                  <a:lnTo>
                    <a:pt x="346" y="296"/>
                  </a:lnTo>
                  <a:lnTo>
                    <a:pt x="353" y="253"/>
                  </a:lnTo>
                  <a:lnTo>
                    <a:pt x="389" y="224"/>
                  </a:lnTo>
                  <a:lnTo>
                    <a:pt x="418" y="217"/>
                  </a:lnTo>
                  <a:lnTo>
                    <a:pt x="433" y="188"/>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186" name="Freeform 13"/>
            <p:cNvSpPr>
              <a:spLocks/>
            </p:cNvSpPr>
            <p:nvPr/>
          </p:nvSpPr>
          <p:spPr bwMode="auto">
            <a:xfrm>
              <a:off x="5513437" y="2859990"/>
              <a:ext cx="727075" cy="957262"/>
            </a:xfrm>
            <a:custGeom>
              <a:avLst/>
              <a:gdLst>
                <a:gd name="T0" fmla="*/ 2147483647 w 399"/>
                <a:gd name="T1" fmla="*/ 2147483647 h 584"/>
                <a:gd name="T2" fmla="*/ 2147483647 w 399"/>
                <a:gd name="T3" fmla="*/ 2147483647 h 584"/>
                <a:gd name="T4" fmla="*/ 2147483647 w 399"/>
                <a:gd name="T5" fmla="*/ 2147483647 h 584"/>
                <a:gd name="T6" fmla="*/ 2147483647 w 399"/>
                <a:gd name="T7" fmla="*/ 0 h 584"/>
                <a:gd name="T8" fmla="*/ 2147483647 w 399"/>
                <a:gd name="T9" fmla="*/ 2147483647 h 584"/>
                <a:gd name="T10" fmla="*/ 2147483647 w 399"/>
                <a:gd name="T11" fmla="*/ 2147483647 h 584"/>
                <a:gd name="T12" fmla="*/ 2147483647 w 399"/>
                <a:gd name="T13" fmla="*/ 2147483647 h 584"/>
                <a:gd name="T14" fmla="*/ 2147483647 w 399"/>
                <a:gd name="T15" fmla="*/ 2147483647 h 584"/>
                <a:gd name="T16" fmla="*/ 2147483647 w 399"/>
                <a:gd name="T17" fmla="*/ 2147483647 h 584"/>
                <a:gd name="T18" fmla="*/ 2147483647 w 399"/>
                <a:gd name="T19" fmla="*/ 2147483647 h 584"/>
                <a:gd name="T20" fmla="*/ 2147483647 w 399"/>
                <a:gd name="T21" fmla="*/ 2147483647 h 584"/>
                <a:gd name="T22" fmla="*/ 2147483647 w 399"/>
                <a:gd name="T23" fmla="*/ 2147483647 h 584"/>
                <a:gd name="T24" fmla="*/ 2147483647 w 399"/>
                <a:gd name="T25" fmla="*/ 2147483647 h 584"/>
                <a:gd name="T26" fmla="*/ 2147483647 w 399"/>
                <a:gd name="T27" fmla="*/ 2147483647 h 584"/>
                <a:gd name="T28" fmla="*/ 2147483647 w 399"/>
                <a:gd name="T29" fmla="*/ 2147483647 h 584"/>
                <a:gd name="T30" fmla="*/ 2147483647 w 399"/>
                <a:gd name="T31" fmla="*/ 2147483647 h 584"/>
                <a:gd name="T32" fmla="*/ 2147483647 w 399"/>
                <a:gd name="T33" fmla="*/ 2147483647 h 584"/>
                <a:gd name="T34" fmla="*/ 2147483647 w 399"/>
                <a:gd name="T35" fmla="*/ 2147483647 h 584"/>
                <a:gd name="T36" fmla="*/ 2147483647 w 399"/>
                <a:gd name="T37" fmla="*/ 2147483647 h 584"/>
                <a:gd name="T38" fmla="*/ 2147483647 w 399"/>
                <a:gd name="T39" fmla="*/ 2147483647 h 584"/>
                <a:gd name="T40" fmla="*/ 2147483647 w 399"/>
                <a:gd name="T41" fmla="*/ 2147483647 h 584"/>
                <a:gd name="T42" fmla="*/ 2147483647 w 399"/>
                <a:gd name="T43" fmla="*/ 2147483647 h 584"/>
                <a:gd name="T44" fmla="*/ 2147483647 w 399"/>
                <a:gd name="T45" fmla="*/ 2147483647 h 584"/>
                <a:gd name="T46" fmla="*/ 2147483647 w 399"/>
                <a:gd name="T47" fmla="*/ 2147483647 h 584"/>
                <a:gd name="T48" fmla="*/ 2147483647 w 399"/>
                <a:gd name="T49" fmla="*/ 2147483647 h 584"/>
                <a:gd name="T50" fmla="*/ 2147483647 w 399"/>
                <a:gd name="T51" fmla="*/ 2147483647 h 584"/>
                <a:gd name="T52" fmla="*/ 2147483647 w 399"/>
                <a:gd name="T53" fmla="*/ 2147483647 h 584"/>
                <a:gd name="T54" fmla="*/ 2147483647 w 399"/>
                <a:gd name="T55" fmla="*/ 2147483647 h 584"/>
                <a:gd name="T56" fmla="*/ 2147483647 w 399"/>
                <a:gd name="T57" fmla="*/ 2147483647 h 584"/>
                <a:gd name="T58" fmla="*/ 2147483647 w 399"/>
                <a:gd name="T59" fmla="*/ 2147483647 h 584"/>
                <a:gd name="T60" fmla="*/ 2147483647 w 399"/>
                <a:gd name="T61" fmla="*/ 2147483647 h 584"/>
                <a:gd name="T62" fmla="*/ 2147483647 w 399"/>
                <a:gd name="T63" fmla="*/ 2147483647 h 584"/>
                <a:gd name="T64" fmla="*/ 2147483647 w 399"/>
                <a:gd name="T65" fmla="*/ 2147483647 h 5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9"/>
                <a:gd name="T100" fmla="*/ 0 h 584"/>
                <a:gd name="T101" fmla="*/ 399 w 399"/>
                <a:gd name="T102" fmla="*/ 584 h 5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9" h="584">
                  <a:moveTo>
                    <a:pt x="398" y="223"/>
                  </a:moveTo>
                  <a:lnTo>
                    <a:pt x="361" y="165"/>
                  </a:lnTo>
                  <a:lnTo>
                    <a:pt x="333" y="158"/>
                  </a:lnTo>
                  <a:lnTo>
                    <a:pt x="340" y="100"/>
                  </a:lnTo>
                  <a:lnTo>
                    <a:pt x="304" y="107"/>
                  </a:lnTo>
                  <a:lnTo>
                    <a:pt x="282" y="93"/>
                  </a:lnTo>
                  <a:lnTo>
                    <a:pt x="282" y="43"/>
                  </a:lnTo>
                  <a:lnTo>
                    <a:pt x="253" y="0"/>
                  </a:lnTo>
                  <a:lnTo>
                    <a:pt x="203" y="21"/>
                  </a:lnTo>
                  <a:lnTo>
                    <a:pt x="195" y="64"/>
                  </a:lnTo>
                  <a:lnTo>
                    <a:pt x="159" y="57"/>
                  </a:lnTo>
                  <a:lnTo>
                    <a:pt x="152" y="79"/>
                  </a:lnTo>
                  <a:lnTo>
                    <a:pt x="131" y="71"/>
                  </a:lnTo>
                  <a:lnTo>
                    <a:pt x="94" y="107"/>
                  </a:lnTo>
                  <a:lnTo>
                    <a:pt x="66" y="57"/>
                  </a:lnTo>
                  <a:lnTo>
                    <a:pt x="36" y="71"/>
                  </a:lnTo>
                  <a:lnTo>
                    <a:pt x="28" y="115"/>
                  </a:lnTo>
                  <a:lnTo>
                    <a:pt x="14" y="122"/>
                  </a:lnTo>
                  <a:lnTo>
                    <a:pt x="28" y="201"/>
                  </a:lnTo>
                  <a:lnTo>
                    <a:pt x="58" y="223"/>
                  </a:lnTo>
                  <a:lnTo>
                    <a:pt x="36" y="230"/>
                  </a:lnTo>
                  <a:lnTo>
                    <a:pt x="21" y="251"/>
                  </a:lnTo>
                  <a:lnTo>
                    <a:pt x="58" y="259"/>
                  </a:lnTo>
                  <a:lnTo>
                    <a:pt x="66" y="302"/>
                  </a:lnTo>
                  <a:lnTo>
                    <a:pt x="58" y="331"/>
                  </a:lnTo>
                  <a:lnTo>
                    <a:pt x="36" y="316"/>
                  </a:lnTo>
                  <a:lnTo>
                    <a:pt x="14" y="331"/>
                  </a:lnTo>
                  <a:lnTo>
                    <a:pt x="14" y="352"/>
                  </a:lnTo>
                  <a:lnTo>
                    <a:pt x="0" y="381"/>
                  </a:lnTo>
                  <a:lnTo>
                    <a:pt x="36" y="431"/>
                  </a:lnTo>
                  <a:lnTo>
                    <a:pt x="7" y="539"/>
                  </a:lnTo>
                  <a:lnTo>
                    <a:pt x="21" y="568"/>
                  </a:lnTo>
                  <a:lnTo>
                    <a:pt x="80" y="568"/>
                  </a:lnTo>
                  <a:lnTo>
                    <a:pt x="102" y="583"/>
                  </a:lnTo>
                  <a:lnTo>
                    <a:pt x="145" y="583"/>
                  </a:lnTo>
                  <a:lnTo>
                    <a:pt x="131" y="561"/>
                  </a:lnTo>
                  <a:lnTo>
                    <a:pt x="131" y="525"/>
                  </a:lnTo>
                  <a:lnTo>
                    <a:pt x="174" y="467"/>
                  </a:lnTo>
                  <a:lnTo>
                    <a:pt x="217" y="417"/>
                  </a:lnTo>
                  <a:lnTo>
                    <a:pt x="268" y="410"/>
                  </a:lnTo>
                  <a:lnTo>
                    <a:pt x="289" y="395"/>
                  </a:lnTo>
                  <a:lnTo>
                    <a:pt x="268" y="374"/>
                  </a:lnTo>
                  <a:lnTo>
                    <a:pt x="260" y="345"/>
                  </a:lnTo>
                  <a:lnTo>
                    <a:pt x="224" y="352"/>
                  </a:lnTo>
                  <a:lnTo>
                    <a:pt x="203" y="338"/>
                  </a:lnTo>
                  <a:lnTo>
                    <a:pt x="210" y="309"/>
                  </a:lnTo>
                  <a:lnTo>
                    <a:pt x="210" y="273"/>
                  </a:lnTo>
                  <a:lnTo>
                    <a:pt x="181" y="287"/>
                  </a:lnTo>
                  <a:lnTo>
                    <a:pt x="145" y="273"/>
                  </a:lnTo>
                  <a:lnTo>
                    <a:pt x="123" y="273"/>
                  </a:lnTo>
                  <a:lnTo>
                    <a:pt x="123" y="244"/>
                  </a:lnTo>
                  <a:lnTo>
                    <a:pt x="152" y="179"/>
                  </a:lnTo>
                  <a:lnTo>
                    <a:pt x="174" y="179"/>
                  </a:lnTo>
                  <a:lnTo>
                    <a:pt x="181" y="143"/>
                  </a:lnTo>
                  <a:lnTo>
                    <a:pt x="203" y="151"/>
                  </a:lnTo>
                  <a:lnTo>
                    <a:pt x="217" y="165"/>
                  </a:lnTo>
                  <a:lnTo>
                    <a:pt x="246" y="165"/>
                  </a:lnTo>
                  <a:lnTo>
                    <a:pt x="232" y="194"/>
                  </a:lnTo>
                  <a:lnTo>
                    <a:pt x="239" y="215"/>
                  </a:lnTo>
                  <a:lnTo>
                    <a:pt x="260" y="223"/>
                  </a:lnTo>
                  <a:lnTo>
                    <a:pt x="260" y="259"/>
                  </a:lnTo>
                  <a:lnTo>
                    <a:pt x="296" y="280"/>
                  </a:lnTo>
                  <a:lnTo>
                    <a:pt x="296" y="302"/>
                  </a:lnTo>
                  <a:lnTo>
                    <a:pt x="311" y="309"/>
                  </a:lnTo>
                  <a:lnTo>
                    <a:pt x="354" y="280"/>
                  </a:lnTo>
                  <a:lnTo>
                    <a:pt x="376" y="230"/>
                  </a:lnTo>
                  <a:lnTo>
                    <a:pt x="398" y="223"/>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187" name="Freeform 14"/>
            <p:cNvSpPr>
              <a:spLocks/>
            </p:cNvSpPr>
            <p:nvPr/>
          </p:nvSpPr>
          <p:spPr bwMode="auto">
            <a:xfrm>
              <a:off x="5512916" y="2859204"/>
              <a:ext cx="727881" cy="957854"/>
            </a:xfrm>
            <a:custGeom>
              <a:avLst/>
              <a:gdLst>
                <a:gd name="T0" fmla="*/ 361 w 399"/>
                <a:gd name="T1" fmla="*/ 165 h 584"/>
                <a:gd name="T2" fmla="*/ 340 w 399"/>
                <a:gd name="T3" fmla="*/ 100 h 584"/>
                <a:gd name="T4" fmla="*/ 282 w 399"/>
                <a:gd name="T5" fmla="*/ 93 h 584"/>
                <a:gd name="T6" fmla="*/ 253 w 399"/>
                <a:gd name="T7" fmla="*/ 0 h 584"/>
                <a:gd name="T8" fmla="*/ 195 w 399"/>
                <a:gd name="T9" fmla="*/ 64 h 584"/>
                <a:gd name="T10" fmla="*/ 152 w 399"/>
                <a:gd name="T11" fmla="*/ 79 h 584"/>
                <a:gd name="T12" fmla="*/ 94 w 399"/>
                <a:gd name="T13" fmla="*/ 107 h 584"/>
                <a:gd name="T14" fmla="*/ 36 w 399"/>
                <a:gd name="T15" fmla="*/ 71 h 584"/>
                <a:gd name="T16" fmla="*/ 14 w 399"/>
                <a:gd name="T17" fmla="*/ 122 h 584"/>
                <a:gd name="T18" fmla="*/ 58 w 399"/>
                <a:gd name="T19" fmla="*/ 223 h 584"/>
                <a:gd name="T20" fmla="*/ 21 w 399"/>
                <a:gd name="T21" fmla="*/ 251 h 584"/>
                <a:gd name="T22" fmla="*/ 66 w 399"/>
                <a:gd name="T23" fmla="*/ 302 h 584"/>
                <a:gd name="T24" fmla="*/ 36 w 399"/>
                <a:gd name="T25" fmla="*/ 316 h 584"/>
                <a:gd name="T26" fmla="*/ 14 w 399"/>
                <a:gd name="T27" fmla="*/ 352 h 584"/>
                <a:gd name="T28" fmla="*/ 36 w 399"/>
                <a:gd name="T29" fmla="*/ 431 h 584"/>
                <a:gd name="T30" fmla="*/ 21 w 399"/>
                <a:gd name="T31" fmla="*/ 568 h 584"/>
                <a:gd name="T32" fmla="*/ 102 w 399"/>
                <a:gd name="T33" fmla="*/ 583 h 584"/>
                <a:gd name="T34" fmla="*/ 131 w 399"/>
                <a:gd name="T35" fmla="*/ 561 h 584"/>
                <a:gd name="T36" fmla="*/ 174 w 399"/>
                <a:gd name="T37" fmla="*/ 467 h 584"/>
                <a:gd name="T38" fmla="*/ 268 w 399"/>
                <a:gd name="T39" fmla="*/ 410 h 584"/>
                <a:gd name="T40" fmla="*/ 268 w 399"/>
                <a:gd name="T41" fmla="*/ 374 h 584"/>
                <a:gd name="T42" fmla="*/ 224 w 399"/>
                <a:gd name="T43" fmla="*/ 352 h 584"/>
                <a:gd name="T44" fmla="*/ 210 w 399"/>
                <a:gd name="T45" fmla="*/ 309 h 584"/>
                <a:gd name="T46" fmla="*/ 181 w 399"/>
                <a:gd name="T47" fmla="*/ 287 h 584"/>
                <a:gd name="T48" fmla="*/ 123 w 399"/>
                <a:gd name="T49" fmla="*/ 273 h 584"/>
                <a:gd name="T50" fmla="*/ 152 w 399"/>
                <a:gd name="T51" fmla="*/ 179 h 584"/>
                <a:gd name="T52" fmla="*/ 181 w 399"/>
                <a:gd name="T53" fmla="*/ 143 h 584"/>
                <a:gd name="T54" fmla="*/ 217 w 399"/>
                <a:gd name="T55" fmla="*/ 165 h 584"/>
                <a:gd name="T56" fmla="*/ 232 w 399"/>
                <a:gd name="T57" fmla="*/ 194 h 584"/>
                <a:gd name="T58" fmla="*/ 260 w 399"/>
                <a:gd name="T59" fmla="*/ 223 h 584"/>
                <a:gd name="T60" fmla="*/ 296 w 399"/>
                <a:gd name="T61" fmla="*/ 280 h 584"/>
                <a:gd name="T62" fmla="*/ 311 w 399"/>
                <a:gd name="T63" fmla="*/ 309 h 584"/>
                <a:gd name="T64" fmla="*/ 376 w 399"/>
                <a:gd name="T65" fmla="*/ 230 h 5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9"/>
                <a:gd name="T100" fmla="*/ 0 h 584"/>
                <a:gd name="T101" fmla="*/ 399 w 399"/>
                <a:gd name="T102" fmla="*/ 584 h 5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9" h="584">
                  <a:moveTo>
                    <a:pt x="398" y="223"/>
                  </a:moveTo>
                  <a:lnTo>
                    <a:pt x="361" y="165"/>
                  </a:lnTo>
                  <a:lnTo>
                    <a:pt x="333" y="158"/>
                  </a:lnTo>
                  <a:lnTo>
                    <a:pt x="340" y="100"/>
                  </a:lnTo>
                  <a:lnTo>
                    <a:pt x="304" y="107"/>
                  </a:lnTo>
                  <a:lnTo>
                    <a:pt x="282" y="93"/>
                  </a:lnTo>
                  <a:lnTo>
                    <a:pt x="282" y="43"/>
                  </a:lnTo>
                  <a:lnTo>
                    <a:pt x="253" y="0"/>
                  </a:lnTo>
                  <a:lnTo>
                    <a:pt x="203" y="21"/>
                  </a:lnTo>
                  <a:lnTo>
                    <a:pt x="195" y="64"/>
                  </a:lnTo>
                  <a:lnTo>
                    <a:pt x="159" y="57"/>
                  </a:lnTo>
                  <a:lnTo>
                    <a:pt x="152" y="79"/>
                  </a:lnTo>
                  <a:lnTo>
                    <a:pt x="131" y="71"/>
                  </a:lnTo>
                  <a:lnTo>
                    <a:pt x="94" y="107"/>
                  </a:lnTo>
                  <a:lnTo>
                    <a:pt x="66" y="57"/>
                  </a:lnTo>
                  <a:lnTo>
                    <a:pt x="36" y="71"/>
                  </a:lnTo>
                  <a:lnTo>
                    <a:pt x="28" y="115"/>
                  </a:lnTo>
                  <a:lnTo>
                    <a:pt x="14" y="122"/>
                  </a:lnTo>
                  <a:lnTo>
                    <a:pt x="28" y="201"/>
                  </a:lnTo>
                  <a:lnTo>
                    <a:pt x="58" y="223"/>
                  </a:lnTo>
                  <a:lnTo>
                    <a:pt x="36" y="230"/>
                  </a:lnTo>
                  <a:lnTo>
                    <a:pt x="21" y="251"/>
                  </a:lnTo>
                  <a:lnTo>
                    <a:pt x="58" y="259"/>
                  </a:lnTo>
                  <a:lnTo>
                    <a:pt x="66" y="302"/>
                  </a:lnTo>
                  <a:lnTo>
                    <a:pt x="58" y="331"/>
                  </a:lnTo>
                  <a:lnTo>
                    <a:pt x="36" y="316"/>
                  </a:lnTo>
                  <a:lnTo>
                    <a:pt x="14" y="331"/>
                  </a:lnTo>
                  <a:lnTo>
                    <a:pt x="14" y="352"/>
                  </a:lnTo>
                  <a:lnTo>
                    <a:pt x="0" y="381"/>
                  </a:lnTo>
                  <a:lnTo>
                    <a:pt x="36" y="431"/>
                  </a:lnTo>
                  <a:lnTo>
                    <a:pt x="7" y="539"/>
                  </a:lnTo>
                  <a:lnTo>
                    <a:pt x="21" y="568"/>
                  </a:lnTo>
                  <a:lnTo>
                    <a:pt x="80" y="568"/>
                  </a:lnTo>
                  <a:lnTo>
                    <a:pt x="102" y="583"/>
                  </a:lnTo>
                  <a:lnTo>
                    <a:pt x="145" y="583"/>
                  </a:lnTo>
                  <a:lnTo>
                    <a:pt x="131" y="561"/>
                  </a:lnTo>
                  <a:lnTo>
                    <a:pt x="131" y="525"/>
                  </a:lnTo>
                  <a:lnTo>
                    <a:pt x="174" y="467"/>
                  </a:lnTo>
                  <a:lnTo>
                    <a:pt x="217" y="417"/>
                  </a:lnTo>
                  <a:lnTo>
                    <a:pt x="268" y="410"/>
                  </a:lnTo>
                  <a:lnTo>
                    <a:pt x="289" y="395"/>
                  </a:lnTo>
                  <a:lnTo>
                    <a:pt x="268" y="374"/>
                  </a:lnTo>
                  <a:lnTo>
                    <a:pt x="260" y="345"/>
                  </a:lnTo>
                  <a:lnTo>
                    <a:pt x="224" y="352"/>
                  </a:lnTo>
                  <a:lnTo>
                    <a:pt x="203" y="338"/>
                  </a:lnTo>
                  <a:lnTo>
                    <a:pt x="210" y="309"/>
                  </a:lnTo>
                  <a:lnTo>
                    <a:pt x="210" y="273"/>
                  </a:lnTo>
                  <a:lnTo>
                    <a:pt x="181" y="287"/>
                  </a:lnTo>
                  <a:lnTo>
                    <a:pt x="145" y="273"/>
                  </a:lnTo>
                  <a:lnTo>
                    <a:pt x="123" y="273"/>
                  </a:lnTo>
                  <a:lnTo>
                    <a:pt x="123" y="244"/>
                  </a:lnTo>
                  <a:lnTo>
                    <a:pt x="152" y="179"/>
                  </a:lnTo>
                  <a:lnTo>
                    <a:pt x="174" y="179"/>
                  </a:lnTo>
                  <a:lnTo>
                    <a:pt x="181" y="143"/>
                  </a:lnTo>
                  <a:lnTo>
                    <a:pt x="203" y="151"/>
                  </a:lnTo>
                  <a:lnTo>
                    <a:pt x="217" y="165"/>
                  </a:lnTo>
                  <a:lnTo>
                    <a:pt x="246" y="165"/>
                  </a:lnTo>
                  <a:lnTo>
                    <a:pt x="232" y="194"/>
                  </a:lnTo>
                  <a:lnTo>
                    <a:pt x="239" y="215"/>
                  </a:lnTo>
                  <a:lnTo>
                    <a:pt x="260" y="223"/>
                  </a:lnTo>
                  <a:lnTo>
                    <a:pt x="260" y="259"/>
                  </a:lnTo>
                  <a:lnTo>
                    <a:pt x="296" y="280"/>
                  </a:lnTo>
                  <a:lnTo>
                    <a:pt x="296" y="302"/>
                  </a:lnTo>
                  <a:lnTo>
                    <a:pt x="311" y="309"/>
                  </a:lnTo>
                  <a:lnTo>
                    <a:pt x="354" y="280"/>
                  </a:lnTo>
                  <a:lnTo>
                    <a:pt x="376" y="230"/>
                  </a:lnTo>
                  <a:lnTo>
                    <a:pt x="398" y="223"/>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188" name="Freeform 15"/>
            <p:cNvSpPr>
              <a:spLocks/>
            </p:cNvSpPr>
            <p:nvPr/>
          </p:nvSpPr>
          <p:spPr bwMode="auto">
            <a:xfrm>
              <a:off x="5724575" y="3098115"/>
              <a:ext cx="238125" cy="234950"/>
            </a:xfrm>
            <a:custGeom>
              <a:avLst/>
              <a:gdLst>
                <a:gd name="T0" fmla="*/ 2147483647 w 130"/>
                <a:gd name="T1" fmla="*/ 2147483647 h 145"/>
                <a:gd name="T2" fmla="*/ 2147483647 w 130"/>
                <a:gd name="T3" fmla="*/ 2147483647 h 145"/>
                <a:gd name="T4" fmla="*/ 2147483647 w 130"/>
                <a:gd name="T5" fmla="*/ 2147483647 h 145"/>
                <a:gd name="T6" fmla="*/ 2147483647 w 130"/>
                <a:gd name="T7" fmla="*/ 2147483647 h 145"/>
                <a:gd name="T8" fmla="*/ 2147483647 w 130"/>
                <a:gd name="T9" fmla="*/ 0 h 145"/>
                <a:gd name="T10" fmla="*/ 2147483647 w 130"/>
                <a:gd name="T11" fmla="*/ 0 h 145"/>
                <a:gd name="T12" fmla="*/ 2147483647 w 130"/>
                <a:gd name="T13" fmla="*/ 2147483647 h 145"/>
                <a:gd name="T14" fmla="*/ 2147483647 w 130"/>
                <a:gd name="T15" fmla="*/ 2147483647 h 145"/>
                <a:gd name="T16" fmla="*/ 0 w 130"/>
                <a:gd name="T17" fmla="*/ 2147483647 h 145"/>
                <a:gd name="T18" fmla="*/ 2147483647 w 130"/>
                <a:gd name="T19" fmla="*/ 2147483647 h 145"/>
                <a:gd name="T20" fmla="*/ 2147483647 w 130"/>
                <a:gd name="T21" fmla="*/ 2147483647 h 145"/>
                <a:gd name="T22" fmla="*/ 2147483647 w 130"/>
                <a:gd name="T23" fmla="*/ 2147483647 h 145"/>
                <a:gd name="T24" fmla="*/ 2147483647 w 130"/>
                <a:gd name="T25" fmla="*/ 2147483647 h 145"/>
                <a:gd name="T26" fmla="*/ 2147483647 w 130"/>
                <a:gd name="T27" fmla="*/ 2147483647 h 145"/>
                <a:gd name="T28" fmla="*/ 2147483647 w 130"/>
                <a:gd name="T29" fmla="*/ 2147483647 h 145"/>
                <a:gd name="T30" fmla="*/ 2147483647 w 130"/>
                <a:gd name="T31" fmla="*/ 2147483647 h 145"/>
                <a:gd name="T32" fmla="*/ 2147483647 w 130"/>
                <a:gd name="T33" fmla="*/ 2147483647 h 1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0"/>
                <a:gd name="T52" fmla="*/ 0 h 145"/>
                <a:gd name="T53" fmla="*/ 130 w 130"/>
                <a:gd name="T54" fmla="*/ 145 h 1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0" h="145">
                  <a:moveTo>
                    <a:pt x="129" y="72"/>
                  </a:moveTo>
                  <a:lnTo>
                    <a:pt x="114" y="50"/>
                  </a:lnTo>
                  <a:lnTo>
                    <a:pt x="129" y="21"/>
                  </a:lnTo>
                  <a:lnTo>
                    <a:pt x="100" y="21"/>
                  </a:lnTo>
                  <a:lnTo>
                    <a:pt x="86" y="0"/>
                  </a:lnTo>
                  <a:lnTo>
                    <a:pt x="64" y="0"/>
                  </a:lnTo>
                  <a:lnTo>
                    <a:pt x="57" y="36"/>
                  </a:lnTo>
                  <a:lnTo>
                    <a:pt x="35" y="36"/>
                  </a:lnTo>
                  <a:lnTo>
                    <a:pt x="0" y="100"/>
                  </a:lnTo>
                  <a:lnTo>
                    <a:pt x="7" y="129"/>
                  </a:lnTo>
                  <a:lnTo>
                    <a:pt x="35" y="129"/>
                  </a:lnTo>
                  <a:lnTo>
                    <a:pt x="57" y="144"/>
                  </a:lnTo>
                  <a:lnTo>
                    <a:pt x="93" y="129"/>
                  </a:lnTo>
                  <a:lnTo>
                    <a:pt x="93" y="108"/>
                  </a:lnTo>
                  <a:lnTo>
                    <a:pt x="86" y="86"/>
                  </a:lnTo>
                  <a:lnTo>
                    <a:pt x="107" y="86"/>
                  </a:lnTo>
                  <a:lnTo>
                    <a:pt x="129" y="72"/>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189" name="Freeform 16"/>
            <p:cNvSpPr>
              <a:spLocks/>
            </p:cNvSpPr>
            <p:nvPr/>
          </p:nvSpPr>
          <p:spPr bwMode="auto">
            <a:xfrm>
              <a:off x="5724457" y="3097584"/>
              <a:ext cx="238835" cy="236212"/>
            </a:xfrm>
            <a:custGeom>
              <a:avLst/>
              <a:gdLst>
                <a:gd name="T0" fmla="*/ 129 w 130"/>
                <a:gd name="T1" fmla="*/ 72 h 145"/>
                <a:gd name="T2" fmla="*/ 114 w 130"/>
                <a:gd name="T3" fmla="*/ 50 h 145"/>
                <a:gd name="T4" fmla="*/ 129 w 130"/>
                <a:gd name="T5" fmla="*/ 21 h 145"/>
                <a:gd name="T6" fmla="*/ 100 w 130"/>
                <a:gd name="T7" fmla="*/ 21 h 145"/>
                <a:gd name="T8" fmla="*/ 86 w 130"/>
                <a:gd name="T9" fmla="*/ 0 h 145"/>
                <a:gd name="T10" fmla="*/ 64 w 130"/>
                <a:gd name="T11" fmla="*/ 0 h 145"/>
                <a:gd name="T12" fmla="*/ 57 w 130"/>
                <a:gd name="T13" fmla="*/ 36 h 145"/>
                <a:gd name="T14" fmla="*/ 35 w 130"/>
                <a:gd name="T15" fmla="*/ 36 h 145"/>
                <a:gd name="T16" fmla="*/ 0 w 130"/>
                <a:gd name="T17" fmla="*/ 100 h 145"/>
                <a:gd name="T18" fmla="*/ 7 w 130"/>
                <a:gd name="T19" fmla="*/ 129 h 145"/>
                <a:gd name="T20" fmla="*/ 35 w 130"/>
                <a:gd name="T21" fmla="*/ 129 h 145"/>
                <a:gd name="T22" fmla="*/ 57 w 130"/>
                <a:gd name="T23" fmla="*/ 144 h 145"/>
                <a:gd name="T24" fmla="*/ 93 w 130"/>
                <a:gd name="T25" fmla="*/ 129 h 145"/>
                <a:gd name="T26" fmla="*/ 93 w 130"/>
                <a:gd name="T27" fmla="*/ 108 h 145"/>
                <a:gd name="T28" fmla="*/ 86 w 130"/>
                <a:gd name="T29" fmla="*/ 86 h 145"/>
                <a:gd name="T30" fmla="*/ 107 w 130"/>
                <a:gd name="T31" fmla="*/ 86 h 145"/>
                <a:gd name="T32" fmla="*/ 129 w 130"/>
                <a:gd name="T33" fmla="*/ 72 h 1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0"/>
                <a:gd name="T52" fmla="*/ 0 h 145"/>
                <a:gd name="T53" fmla="*/ 130 w 130"/>
                <a:gd name="T54" fmla="*/ 145 h 1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0" h="145">
                  <a:moveTo>
                    <a:pt x="129" y="72"/>
                  </a:moveTo>
                  <a:lnTo>
                    <a:pt x="114" y="50"/>
                  </a:lnTo>
                  <a:lnTo>
                    <a:pt x="129" y="21"/>
                  </a:lnTo>
                  <a:lnTo>
                    <a:pt x="100" y="21"/>
                  </a:lnTo>
                  <a:lnTo>
                    <a:pt x="86" y="0"/>
                  </a:lnTo>
                  <a:lnTo>
                    <a:pt x="64" y="0"/>
                  </a:lnTo>
                  <a:lnTo>
                    <a:pt x="57" y="36"/>
                  </a:lnTo>
                  <a:lnTo>
                    <a:pt x="35" y="36"/>
                  </a:lnTo>
                  <a:lnTo>
                    <a:pt x="0" y="100"/>
                  </a:lnTo>
                  <a:lnTo>
                    <a:pt x="7" y="129"/>
                  </a:lnTo>
                  <a:lnTo>
                    <a:pt x="35" y="129"/>
                  </a:lnTo>
                  <a:lnTo>
                    <a:pt x="57" y="144"/>
                  </a:lnTo>
                  <a:lnTo>
                    <a:pt x="93" y="129"/>
                  </a:lnTo>
                  <a:lnTo>
                    <a:pt x="93" y="108"/>
                  </a:lnTo>
                  <a:lnTo>
                    <a:pt x="86" y="86"/>
                  </a:lnTo>
                  <a:lnTo>
                    <a:pt x="107" y="86"/>
                  </a:lnTo>
                  <a:lnTo>
                    <a:pt x="129" y="72"/>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190" name="Freeform 17"/>
            <p:cNvSpPr>
              <a:spLocks/>
            </p:cNvSpPr>
            <p:nvPr/>
          </p:nvSpPr>
          <p:spPr bwMode="auto">
            <a:xfrm>
              <a:off x="5876975" y="3214002"/>
              <a:ext cx="176212" cy="223838"/>
            </a:xfrm>
            <a:custGeom>
              <a:avLst/>
              <a:gdLst>
                <a:gd name="T0" fmla="*/ 2147483647 w 95"/>
                <a:gd name="T1" fmla="*/ 2147483647 h 137"/>
                <a:gd name="T2" fmla="*/ 2147483647 w 95"/>
                <a:gd name="T3" fmla="*/ 2147483647 h 137"/>
                <a:gd name="T4" fmla="*/ 2147483647 w 95"/>
                <a:gd name="T5" fmla="*/ 2147483647 h 137"/>
                <a:gd name="T6" fmla="*/ 2147483647 w 95"/>
                <a:gd name="T7" fmla="*/ 2147483647 h 137"/>
                <a:gd name="T8" fmla="*/ 2147483647 w 95"/>
                <a:gd name="T9" fmla="*/ 0 h 137"/>
                <a:gd name="T10" fmla="*/ 2147483647 w 95"/>
                <a:gd name="T11" fmla="*/ 2147483647 h 137"/>
                <a:gd name="T12" fmla="*/ 2147483647 w 95"/>
                <a:gd name="T13" fmla="*/ 2147483647 h 137"/>
                <a:gd name="T14" fmla="*/ 2147483647 w 95"/>
                <a:gd name="T15" fmla="*/ 2147483647 h 137"/>
                <a:gd name="T16" fmla="*/ 0 w 95"/>
                <a:gd name="T17" fmla="*/ 2147483647 h 137"/>
                <a:gd name="T18" fmla="*/ 2147483647 w 95"/>
                <a:gd name="T19" fmla="*/ 2147483647 h 137"/>
                <a:gd name="T20" fmla="*/ 2147483647 w 95"/>
                <a:gd name="T21" fmla="*/ 2147483647 h 137"/>
                <a:gd name="T22" fmla="*/ 2147483647 w 95"/>
                <a:gd name="T23" fmla="*/ 2147483647 h 137"/>
                <a:gd name="T24" fmla="*/ 2147483647 w 95"/>
                <a:gd name="T25" fmla="*/ 2147483647 h 1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5"/>
                <a:gd name="T40" fmla="*/ 0 h 137"/>
                <a:gd name="T41" fmla="*/ 95 w 95"/>
                <a:gd name="T42" fmla="*/ 137 h 1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5" h="137">
                  <a:moveTo>
                    <a:pt x="94" y="85"/>
                  </a:moveTo>
                  <a:lnTo>
                    <a:pt x="94" y="64"/>
                  </a:lnTo>
                  <a:lnTo>
                    <a:pt x="57" y="42"/>
                  </a:lnTo>
                  <a:lnTo>
                    <a:pt x="57" y="7"/>
                  </a:lnTo>
                  <a:lnTo>
                    <a:pt x="36" y="0"/>
                  </a:lnTo>
                  <a:lnTo>
                    <a:pt x="21" y="7"/>
                  </a:lnTo>
                  <a:lnTo>
                    <a:pt x="36" y="50"/>
                  </a:lnTo>
                  <a:lnTo>
                    <a:pt x="7" y="50"/>
                  </a:lnTo>
                  <a:lnTo>
                    <a:pt x="0" y="121"/>
                  </a:lnTo>
                  <a:lnTo>
                    <a:pt x="14" y="136"/>
                  </a:lnTo>
                  <a:lnTo>
                    <a:pt x="57" y="121"/>
                  </a:lnTo>
                  <a:lnTo>
                    <a:pt x="65" y="93"/>
                  </a:lnTo>
                  <a:lnTo>
                    <a:pt x="94" y="85"/>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15" name="Freeform 18"/>
            <p:cNvSpPr>
              <a:spLocks/>
            </p:cNvSpPr>
            <p:nvPr/>
          </p:nvSpPr>
          <p:spPr bwMode="auto">
            <a:xfrm>
              <a:off x="5876856" y="3214607"/>
              <a:ext cx="177421" cy="223210"/>
            </a:xfrm>
            <a:custGeom>
              <a:avLst/>
              <a:gdLst>
                <a:gd name="T0" fmla="*/ 94 w 95"/>
                <a:gd name="T1" fmla="*/ 85 h 137"/>
                <a:gd name="T2" fmla="*/ 94 w 95"/>
                <a:gd name="T3" fmla="*/ 64 h 137"/>
                <a:gd name="T4" fmla="*/ 57 w 95"/>
                <a:gd name="T5" fmla="*/ 42 h 137"/>
                <a:gd name="T6" fmla="*/ 57 w 95"/>
                <a:gd name="T7" fmla="*/ 7 h 137"/>
                <a:gd name="T8" fmla="*/ 36 w 95"/>
                <a:gd name="T9" fmla="*/ 0 h 137"/>
                <a:gd name="T10" fmla="*/ 21 w 95"/>
                <a:gd name="T11" fmla="*/ 7 h 137"/>
                <a:gd name="T12" fmla="*/ 36 w 95"/>
                <a:gd name="T13" fmla="*/ 50 h 137"/>
                <a:gd name="T14" fmla="*/ 7 w 95"/>
                <a:gd name="T15" fmla="*/ 50 h 137"/>
                <a:gd name="T16" fmla="*/ 0 w 95"/>
                <a:gd name="T17" fmla="*/ 121 h 137"/>
                <a:gd name="T18" fmla="*/ 14 w 95"/>
                <a:gd name="T19" fmla="*/ 136 h 137"/>
                <a:gd name="T20" fmla="*/ 57 w 95"/>
                <a:gd name="T21" fmla="*/ 121 h 137"/>
                <a:gd name="T22" fmla="*/ 65 w 95"/>
                <a:gd name="T23" fmla="*/ 93 h 137"/>
                <a:gd name="T24" fmla="*/ 94 w 95"/>
                <a:gd name="T25" fmla="*/ 85 h 1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5"/>
                <a:gd name="T40" fmla="*/ 0 h 137"/>
                <a:gd name="T41" fmla="*/ 95 w 95"/>
                <a:gd name="T42" fmla="*/ 137 h 1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5" h="137">
                  <a:moveTo>
                    <a:pt x="94" y="85"/>
                  </a:moveTo>
                  <a:lnTo>
                    <a:pt x="94" y="64"/>
                  </a:lnTo>
                  <a:lnTo>
                    <a:pt x="57" y="42"/>
                  </a:lnTo>
                  <a:lnTo>
                    <a:pt x="57" y="7"/>
                  </a:lnTo>
                  <a:lnTo>
                    <a:pt x="36" y="0"/>
                  </a:lnTo>
                  <a:lnTo>
                    <a:pt x="21" y="7"/>
                  </a:lnTo>
                  <a:lnTo>
                    <a:pt x="36" y="50"/>
                  </a:lnTo>
                  <a:lnTo>
                    <a:pt x="7" y="50"/>
                  </a:lnTo>
                  <a:lnTo>
                    <a:pt x="0" y="121"/>
                  </a:lnTo>
                  <a:lnTo>
                    <a:pt x="14" y="136"/>
                  </a:lnTo>
                  <a:lnTo>
                    <a:pt x="57" y="121"/>
                  </a:lnTo>
                  <a:lnTo>
                    <a:pt x="65" y="93"/>
                  </a:lnTo>
                  <a:lnTo>
                    <a:pt x="94" y="85"/>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16" name="Freeform 19"/>
            <p:cNvSpPr>
              <a:spLocks/>
            </p:cNvSpPr>
            <p:nvPr/>
          </p:nvSpPr>
          <p:spPr bwMode="auto">
            <a:xfrm>
              <a:off x="5876975" y="3237815"/>
              <a:ext cx="69850" cy="58737"/>
            </a:xfrm>
            <a:custGeom>
              <a:avLst/>
              <a:gdLst>
                <a:gd name="T0" fmla="*/ 2147483647 w 37"/>
                <a:gd name="T1" fmla="*/ 2147483647 h 37"/>
                <a:gd name="T2" fmla="*/ 2147483647 w 37"/>
                <a:gd name="T3" fmla="*/ 2147483647 h 37"/>
                <a:gd name="T4" fmla="*/ 2147483647 w 37"/>
                <a:gd name="T5" fmla="*/ 2147483647 h 37"/>
                <a:gd name="T6" fmla="*/ 0 w 37"/>
                <a:gd name="T7" fmla="*/ 0 h 37"/>
                <a:gd name="T8" fmla="*/ 2147483647 w 37"/>
                <a:gd name="T9" fmla="*/ 0 h 37"/>
                <a:gd name="T10" fmla="*/ 2147483647 w 37"/>
                <a:gd name="T11" fmla="*/ 2147483647 h 37"/>
                <a:gd name="T12" fmla="*/ 0 60000 65536"/>
                <a:gd name="T13" fmla="*/ 0 60000 65536"/>
                <a:gd name="T14" fmla="*/ 0 60000 65536"/>
                <a:gd name="T15" fmla="*/ 0 60000 65536"/>
                <a:gd name="T16" fmla="*/ 0 60000 65536"/>
                <a:gd name="T17" fmla="*/ 0 60000 65536"/>
                <a:gd name="T18" fmla="*/ 0 w 37"/>
                <a:gd name="T19" fmla="*/ 0 h 37"/>
                <a:gd name="T20" fmla="*/ 37 w 37"/>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37" h="37">
                  <a:moveTo>
                    <a:pt x="36" y="36"/>
                  </a:moveTo>
                  <a:lnTo>
                    <a:pt x="7" y="36"/>
                  </a:lnTo>
                  <a:lnTo>
                    <a:pt x="7" y="21"/>
                  </a:lnTo>
                  <a:lnTo>
                    <a:pt x="0" y="0"/>
                  </a:lnTo>
                  <a:lnTo>
                    <a:pt x="28" y="0"/>
                  </a:lnTo>
                  <a:lnTo>
                    <a:pt x="36" y="36"/>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17" name="Freeform 20"/>
            <p:cNvSpPr>
              <a:spLocks/>
            </p:cNvSpPr>
            <p:nvPr/>
          </p:nvSpPr>
          <p:spPr bwMode="auto">
            <a:xfrm>
              <a:off x="5699175" y="3487052"/>
              <a:ext cx="909637" cy="531813"/>
            </a:xfrm>
            <a:custGeom>
              <a:avLst/>
              <a:gdLst>
                <a:gd name="T0" fmla="*/ 2147483647 w 500"/>
                <a:gd name="T1" fmla="*/ 2147483647 h 327"/>
                <a:gd name="T2" fmla="*/ 2147483647 w 500"/>
                <a:gd name="T3" fmla="*/ 2147483647 h 327"/>
                <a:gd name="T4" fmla="*/ 2147483647 w 500"/>
                <a:gd name="T5" fmla="*/ 2147483647 h 327"/>
                <a:gd name="T6" fmla="*/ 2147483647 w 500"/>
                <a:gd name="T7" fmla="*/ 2147483647 h 327"/>
                <a:gd name="T8" fmla="*/ 2147483647 w 500"/>
                <a:gd name="T9" fmla="*/ 2147483647 h 327"/>
                <a:gd name="T10" fmla="*/ 2147483647 w 500"/>
                <a:gd name="T11" fmla="*/ 2147483647 h 327"/>
                <a:gd name="T12" fmla="*/ 2147483647 w 500"/>
                <a:gd name="T13" fmla="*/ 2147483647 h 327"/>
                <a:gd name="T14" fmla="*/ 2147483647 w 500"/>
                <a:gd name="T15" fmla="*/ 2147483647 h 327"/>
                <a:gd name="T16" fmla="*/ 2147483647 w 500"/>
                <a:gd name="T17" fmla="*/ 2147483647 h 327"/>
                <a:gd name="T18" fmla="*/ 2147483647 w 500"/>
                <a:gd name="T19" fmla="*/ 2147483647 h 327"/>
                <a:gd name="T20" fmla="*/ 0 w 500"/>
                <a:gd name="T21" fmla="*/ 2147483647 h 327"/>
                <a:gd name="T22" fmla="*/ 2147483647 w 500"/>
                <a:gd name="T23" fmla="*/ 2147483647 h 327"/>
                <a:gd name="T24" fmla="*/ 2147483647 w 500"/>
                <a:gd name="T25" fmla="*/ 2147483647 h 327"/>
                <a:gd name="T26" fmla="*/ 2147483647 w 500"/>
                <a:gd name="T27" fmla="*/ 2147483647 h 327"/>
                <a:gd name="T28" fmla="*/ 2147483647 w 500"/>
                <a:gd name="T29" fmla="*/ 2147483647 h 327"/>
                <a:gd name="T30" fmla="*/ 2147483647 w 500"/>
                <a:gd name="T31" fmla="*/ 2147483647 h 327"/>
                <a:gd name="T32" fmla="*/ 2147483647 w 500"/>
                <a:gd name="T33" fmla="*/ 2147483647 h 327"/>
                <a:gd name="T34" fmla="*/ 2147483647 w 500"/>
                <a:gd name="T35" fmla="*/ 2147483647 h 327"/>
                <a:gd name="T36" fmla="*/ 2147483647 w 500"/>
                <a:gd name="T37" fmla="*/ 2147483647 h 327"/>
                <a:gd name="T38" fmla="*/ 2147483647 w 500"/>
                <a:gd name="T39" fmla="*/ 2147483647 h 327"/>
                <a:gd name="T40" fmla="*/ 2147483647 w 500"/>
                <a:gd name="T41" fmla="*/ 2147483647 h 327"/>
                <a:gd name="T42" fmla="*/ 2147483647 w 500"/>
                <a:gd name="T43" fmla="*/ 2147483647 h 327"/>
                <a:gd name="T44" fmla="*/ 2147483647 w 500"/>
                <a:gd name="T45" fmla="*/ 2147483647 h 327"/>
                <a:gd name="T46" fmla="*/ 2147483647 w 500"/>
                <a:gd name="T47" fmla="*/ 2147483647 h 327"/>
                <a:gd name="T48" fmla="*/ 2147483647 w 500"/>
                <a:gd name="T49" fmla="*/ 2147483647 h 327"/>
                <a:gd name="T50" fmla="*/ 2147483647 w 500"/>
                <a:gd name="T51" fmla="*/ 2147483647 h 327"/>
                <a:gd name="T52" fmla="*/ 2147483647 w 500"/>
                <a:gd name="T53" fmla="*/ 2147483647 h 327"/>
                <a:gd name="T54" fmla="*/ 2147483647 w 500"/>
                <a:gd name="T55" fmla="*/ 2147483647 h 327"/>
                <a:gd name="T56" fmla="*/ 2147483647 w 500"/>
                <a:gd name="T57" fmla="*/ 2147483647 h 327"/>
                <a:gd name="T58" fmla="*/ 2147483647 w 500"/>
                <a:gd name="T59" fmla="*/ 2147483647 h 327"/>
                <a:gd name="T60" fmla="*/ 2147483647 w 500"/>
                <a:gd name="T61" fmla="*/ 2147483647 h 327"/>
                <a:gd name="T62" fmla="*/ 2147483647 w 500"/>
                <a:gd name="T63" fmla="*/ 2147483647 h 327"/>
                <a:gd name="T64" fmla="*/ 2147483647 w 500"/>
                <a:gd name="T65" fmla="*/ 2147483647 h 327"/>
                <a:gd name="T66" fmla="*/ 2147483647 w 500"/>
                <a:gd name="T67" fmla="*/ 2147483647 h 327"/>
                <a:gd name="T68" fmla="*/ 2147483647 w 500"/>
                <a:gd name="T69" fmla="*/ 2147483647 h 327"/>
                <a:gd name="T70" fmla="*/ 2147483647 w 500"/>
                <a:gd name="T71" fmla="*/ 2147483647 h 327"/>
                <a:gd name="T72" fmla="*/ 2147483647 w 500"/>
                <a:gd name="T73" fmla="*/ 2147483647 h 327"/>
                <a:gd name="T74" fmla="*/ 2147483647 w 500"/>
                <a:gd name="T75" fmla="*/ 2147483647 h 327"/>
                <a:gd name="T76" fmla="*/ 2147483647 w 500"/>
                <a:gd name="T77" fmla="*/ 2147483647 h 327"/>
                <a:gd name="T78" fmla="*/ 2147483647 w 500"/>
                <a:gd name="T79" fmla="*/ 2147483647 h 327"/>
                <a:gd name="T80" fmla="*/ 2147483647 w 500"/>
                <a:gd name="T81" fmla="*/ 2147483647 h 327"/>
                <a:gd name="T82" fmla="*/ 2147483647 w 500"/>
                <a:gd name="T83" fmla="*/ 2147483647 h 327"/>
                <a:gd name="T84" fmla="*/ 2147483647 w 500"/>
                <a:gd name="T85" fmla="*/ 2147483647 h 327"/>
                <a:gd name="T86" fmla="*/ 2147483647 w 500"/>
                <a:gd name="T87" fmla="*/ 2147483647 h 327"/>
                <a:gd name="T88" fmla="*/ 2147483647 w 500"/>
                <a:gd name="T89" fmla="*/ 2147483647 h 327"/>
                <a:gd name="T90" fmla="*/ 2147483647 w 500"/>
                <a:gd name="T91" fmla="*/ 2147483647 h 327"/>
                <a:gd name="T92" fmla="*/ 2147483647 w 500"/>
                <a:gd name="T93" fmla="*/ 0 h 327"/>
                <a:gd name="T94" fmla="*/ 2147483647 w 500"/>
                <a:gd name="T95" fmla="*/ 0 h 327"/>
                <a:gd name="T96" fmla="*/ 2147483647 w 500"/>
                <a:gd name="T97" fmla="*/ 0 h 327"/>
                <a:gd name="T98" fmla="*/ 2147483647 w 500"/>
                <a:gd name="T99" fmla="*/ 2147483647 h 327"/>
                <a:gd name="T100" fmla="*/ 2147483647 w 500"/>
                <a:gd name="T101" fmla="*/ 2147483647 h 32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0"/>
                <a:gd name="T154" fmla="*/ 0 h 327"/>
                <a:gd name="T155" fmla="*/ 500 w 500"/>
                <a:gd name="T156" fmla="*/ 327 h 32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0" h="327">
                  <a:moveTo>
                    <a:pt x="187" y="7"/>
                  </a:moveTo>
                  <a:lnTo>
                    <a:pt x="165" y="28"/>
                  </a:lnTo>
                  <a:lnTo>
                    <a:pt x="115" y="36"/>
                  </a:lnTo>
                  <a:lnTo>
                    <a:pt x="72" y="86"/>
                  </a:lnTo>
                  <a:lnTo>
                    <a:pt x="28" y="144"/>
                  </a:lnTo>
                  <a:lnTo>
                    <a:pt x="28" y="180"/>
                  </a:lnTo>
                  <a:lnTo>
                    <a:pt x="43" y="202"/>
                  </a:lnTo>
                  <a:lnTo>
                    <a:pt x="57" y="194"/>
                  </a:lnTo>
                  <a:lnTo>
                    <a:pt x="86" y="194"/>
                  </a:lnTo>
                  <a:lnTo>
                    <a:pt x="21" y="253"/>
                  </a:lnTo>
                  <a:lnTo>
                    <a:pt x="0" y="282"/>
                  </a:lnTo>
                  <a:lnTo>
                    <a:pt x="28" y="289"/>
                  </a:lnTo>
                  <a:lnTo>
                    <a:pt x="64" y="326"/>
                  </a:lnTo>
                  <a:lnTo>
                    <a:pt x="101" y="326"/>
                  </a:lnTo>
                  <a:lnTo>
                    <a:pt x="115" y="311"/>
                  </a:lnTo>
                  <a:lnTo>
                    <a:pt x="115" y="289"/>
                  </a:lnTo>
                  <a:lnTo>
                    <a:pt x="137" y="297"/>
                  </a:lnTo>
                  <a:lnTo>
                    <a:pt x="144" y="304"/>
                  </a:lnTo>
                  <a:lnTo>
                    <a:pt x="180" y="326"/>
                  </a:lnTo>
                  <a:lnTo>
                    <a:pt x="202" y="304"/>
                  </a:lnTo>
                  <a:lnTo>
                    <a:pt x="223" y="304"/>
                  </a:lnTo>
                  <a:lnTo>
                    <a:pt x="223" y="326"/>
                  </a:lnTo>
                  <a:lnTo>
                    <a:pt x="245" y="318"/>
                  </a:lnTo>
                  <a:lnTo>
                    <a:pt x="281" y="268"/>
                  </a:lnTo>
                  <a:lnTo>
                    <a:pt x="295" y="261"/>
                  </a:lnTo>
                  <a:lnTo>
                    <a:pt x="339" y="187"/>
                  </a:lnTo>
                  <a:lnTo>
                    <a:pt x="346" y="166"/>
                  </a:lnTo>
                  <a:lnTo>
                    <a:pt x="360" y="151"/>
                  </a:lnTo>
                  <a:lnTo>
                    <a:pt x="367" y="173"/>
                  </a:lnTo>
                  <a:lnTo>
                    <a:pt x="405" y="115"/>
                  </a:lnTo>
                  <a:lnTo>
                    <a:pt x="434" y="93"/>
                  </a:lnTo>
                  <a:lnTo>
                    <a:pt x="441" y="101"/>
                  </a:lnTo>
                  <a:lnTo>
                    <a:pt x="470" y="72"/>
                  </a:lnTo>
                  <a:lnTo>
                    <a:pt x="491" y="86"/>
                  </a:lnTo>
                  <a:lnTo>
                    <a:pt x="499" y="28"/>
                  </a:lnTo>
                  <a:lnTo>
                    <a:pt x="491" y="21"/>
                  </a:lnTo>
                  <a:lnTo>
                    <a:pt x="462" y="21"/>
                  </a:lnTo>
                  <a:lnTo>
                    <a:pt x="455" y="28"/>
                  </a:lnTo>
                  <a:lnTo>
                    <a:pt x="405" y="36"/>
                  </a:lnTo>
                  <a:lnTo>
                    <a:pt x="382" y="7"/>
                  </a:lnTo>
                  <a:lnTo>
                    <a:pt x="317" y="50"/>
                  </a:lnTo>
                  <a:lnTo>
                    <a:pt x="317" y="79"/>
                  </a:lnTo>
                  <a:lnTo>
                    <a:pt x="288" y="79"/>
                  </a:lnTo>
                  <a:lnTo>
                    <a:pt x="238" y="72"/>
                  </a:lnTo>
                  <a:lnTo>
                    <a:pt x="238" y="57"/>
                  </a:lnTo>
                  <a:lnTo>
                    <a:pt x="252" y="36"/>
                  </a:lnTo>
                  <a:lnTo>
                    <a:pt x="238" y="0"/>
                  </a:lnTo>
                  <a:lnTo>
                    <a:pt x="209" y="0"/>
                  </a:lnTo>
                  <a:lnTo>
                    <a:pt x="202" y="0"/>
                  </a:lnTo>
                  <a:lnTo>
                    <a:pt x="194" y="21"/>
                  </a:lnTo>
                  <a:lnTo>
                    <a:pt x="187" y="7"/>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24" name="Freeform 21"/>
            <p:cNvSpPr>
              <a:spLocks/>
            </p:cNvSpPr>
            <p:nvPr/>
          </p:nvSpPr>
          <p:spPr bwMode="auto">
            <a:xfrm>
              <a:off x="5699435" y="3487661"/>
              <a:ext cx="909851" cy="530937"/>
            </a:xfrm>
            <a:custGeom>
              <a:avLst/>
              <a:gdLst>
                <a:gd name="T0" fmla="*/ 187 w 500"/>
                <a:gd name="T1" fmla="*/ 7 h 327"/>
                <a:gd name="T2" fmla="*/ 165 w 500"/>
                <a:gd name="T3" fmla="*/ 28 h 327"/>
                <a:gd name="T4" fmla="*/ 115 w 500"/>
                <a:gd name="T5" fmla="*/ 36 h 327"/>
                <a:gd name="T6" fmla="*/ 72 w 500"/>
                <a:gd name="T7" fmla="*/ 86 h 327"/>
                <a:gd name="T8" fmla="*/ 28 w 500"/>
                <a:gd name="T9" fmla="*/ 144 h 327"/>
                <a:gd name="T10" fmla="*/ 28 w 500"/>
                <a:gd name="T11" fmla="*/ 180 h 327"/>
                <a:gd name="T12" fmla="*/ 43 w 500"/>
                <a:gd name="T13" fmla="*/ 202 h 327"/>
                <a:gd name="T14" fmla="*/ 57 w 500"/>
                <a:gd name="T15" fmla="*/ 194 h 327"/>
                <a:gd name="T16" fmla="*/ 86 w 500"/>
                <a:gd name="T17" fmla="*/ 194 h 327"/>
                <a:gd name="T18" fmla="*/ 21 w 500"/>
                <a:gd name="T19" fmla="*/ 253 h 327"/>
                <a:gd name="T20" fmla="*/ 0 w 500"/>
                <a:gd name="T21" fmla="*/ 282 h 327"/>
                <a:gd name="T22" fmla="*/ 28 w 500"/>
                <a:gd name="T23" fmla="*/ 289 h 327"/>
                <a:gd name="T24" fmla="*/ 64 w 500"/>
                <a:gd name="T25" fmla="*/ 326 h 327"/>
                <a:gd name="T26" fmla="*/ 101 w 500"/>
                <a:gd name="T27" fmla="*/ 326 h 327"/>
                <a:gd name="T28" fmla="*/ 115 w 500"/>
                <a:gd name="T29" fmla="*/ 311 h 327"/>
                <a:gd name="T30" fmla="*/ 115 w 500"/>
                <a:gd name="T31" fmla="*/ 289 h 327"/>
                <a:gd name="T32" fmla="*/ 137 w 500"/>
                <a:gd name="T33" fmla="*/ 297 h 327"/>
                <a:gd name="T34" fmla="*/ 144 w 500"/>
                <a:gd name="T35" fmla="*/ 304 h 327"/>
                <a:gd name="T36" fmla="*/ 180 w 500"/>
                <a:gd name="T37" fmla="*/ 326 h 327"/>
                <a:gd name="T38" fmla="*/ 202 w 500"/>
                <a:gd name="T39" fmla="*/ 304 h 327"/>
                <a:gd name="T40" fmla="*/ 223 w 500"/>
                <a:gd name="T41" fmla="*/ 304 h 327"/>
                <a:gd name="T42" fmla="*/ 223 w 500"/>
                <a:gd name="T43" fmla="*/ 326 h 327"/>
                <a:gd name="T44" fmla="*/ 245 w 500"/>
                <a:gd name="T45" fmla="*/ 318 h 327"/>
                <a:gd name="T46" fmla="*/ 281 w 500"/>
                <a:gd name="T47" fmla="*/ 268 h 327"/>
                <a:gd name="T48" fmla="*/ 295 w 500"/>
                <a:gd name="T49" fmla="*/ 261 h 327"/>
                <a:gd name="T50" fmla="*/ 339 w 500"/>
                <a:gd name="T51" fmla="*/ 187 h 327"/>
                <a:gd name="T52" fmla="*/ 346 w 500"/>
                <a:gd name="T53" fmla="*/ 166 h 327"/>
                <a:gd name="T54" fmla="*/ 360 w 500"/>
                <a:gd name="T55" fmla="*/ 151 h 327"/>
                <a:gd name="T56" fmla="*/ 367 w 500"/>
                <a:gd name="T57" fmla="*/ 173 h 327"/>
                <a:gd name="T58" fmla="*/ 405 w 500"/>
                <a:gd name="T59" fmla="*/ 115 h 327"/>
                <a:gd name="T60" fmla="*/ 434 w 500"/>
                <a:gd name="T61" fmla="*/ 93 h 327"/>
                <a:gd name="T62" fmla="*/ 441 w 500"/>
                <a:gd name="T63" fmla="*/ 101 h 327"/>
                <a:gd name="T64" fmla="*/ 470 w 500"/>
                <a:gd name="T65" fmla="*/ 72 h 327"/>
                <a:gd name="T66" fmla="*/ 491 w 500"/>
                <a:gd name="T67" fmla="*/ 86 h 327"/>
                <a:gd name="T68" fmla="*/ 499 w 500"/>
                <a:gd name="T69" fmla="*/ 28 h 327"/>
                <a:gd name="T70" fmla="*/ 491 w 500"/>
                <a:gd name="T71" fmla="*/ 21 h 327"/>
                <a:gd name="T72" fmla="*/ 462 w 500"/>
                <a:gd name="T73" fmla="*/ 21 h 327"/>
                <a:gd name="T74" fmla="*/ 455 w 500"/>
                <a:gd name="T75" fmla="*/ 28 h 327"/>
                <a:gd name="T76" fmla="*/ 405 w 500"/>
                <a:gd name="T77" fmla="*/ 36 h 327"/>
                <a:gd name="T78" fmla="*/ 382 w 500"/>
                <a:gd name="T79" fmla="*/ 7 h 327"/>
                <a:gd name="T80" fmla="*/ 317 w 500"/>
                <a:gd name="T81" fmla="*/ 50 h 327"/>
                <a:gd name="T82" fmla="*/ 317 w 500"/>
                <a:gd name="T83" fmla="*/ 79 h 327"/>
                <a:gd name="T84" fmla="*/ 288 w 500"/>
                <a:gd name="T85" fmla="*/ 79 h 327"/>
                <a:gd name="T86" fmla="*/ 238 w 500"/>
                <a:gd name="T87" fmla="*/ 72 h 327"/>
                <a:gd name="T88" fmla="*/ 238 w 500"/>
                <a:gd name="T89" fmla="*/ 57 h 327"/>
                <a:gd name="T90" fmla="*/ 252 w 500"/>
                <a:gd name="T91" fmla="*/ 36 h 327"/>
                <a:gd name="T92" fmla="*/ 238 w 500"/>
                <a:gd name="T93" fmla="*/ 0 h 327"/>
                <a:gd name="T94" fmla="*/ 209 w 500"/>
                <a:gd name="T95" fmla="*/ 0 h 327"/>
                <a:gd name="T96" fmla="*/ 202 w 500"/>
                <a:gd name="T97" fmla="*/ 0 h 327"/>
                <a:gd name="T98" fmla="*/ 194 w 500"/>
                <a:gd name="T99" fmla="*/ 21 h 327"/>
                <a:gd name="T100" fmla="*/ 187 w 500"/>
                <a:gd name="T101" fmla="*/ 7 h 32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0"/>
                <a:gd name="T154" fmla="*/ 0 h 327"/>
                <a:gd name="T155" fmla="*/ 500 w 500"/>
                <a:gd name="T156" fmla="*/ 327 h 32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0" h="327">
                  <a:moveTo>
                    <a:pt x="187" y="7"/>
                  </a:moveTo>
                  <a:lnTo>
                    <a:pt x="165" y="28"/>
                  </a:lnTo>
                  <a:lnTo>
                    <a:pt x="115" y="36"/>
                  </a:lnTo>
                  <a:lnTo>
                    <a:pt x="72" y="86"/>
                  </a:lnTo>
                  <a:lnTo>
                    <a:pt x="28" y="144"/>
                  </a:lnTo>
                  <a:lnTo>
                    <a:pt x="28" y="180"/>
                  </a:lnTo>
                  <a:lnTo>
                    <a:pt x="43" y="202"/>
                  </a:lnTo>
                  <a:lnTo>
                    <a:pt x="57" y="194"/>
                  </a:lnTo>
                  <a:lnTo>
                    <a:pt x="86" y="194"/>
                  </a:lnTo>
                  <a:lnTo>
                    <a:pt x="21" y="253"/>
                  </a:lnTo>
                  <a:lnTo>
                    <a:pt x="0" y="282"/>
                  </a:lnTo>
                  <a:lnTo>
                    <a:pt x="28" y="289"/>
                  </a:lnTo>
                  <a:lnTo>
                    <a:pt x="64" y="326"/>
                  </a:lnTo>
                  <a:lnTo>
                    <a:pt x="101" y="326"/>
                  </a:lnTo>
                  <a:lnTo>
                    <a:pt x="115" y="311"/>
                  </a:lnTo>
                  <a:lnTo>
                    <a:pt x="115" y="289"/>
                  </a:lnTo>
                  <a:lnTo>
                    <a:pt x="137" y="297"/>
                  </a:lnTo>
                  <a:lnTo>
                    <a:pt x="144" y="304"/>
                  </a:lnTo>
                  <a:lnTo>
                    <a:pt x="180" y="326"/>
                  </a:lnTo>
                  <a:lnTo>
                    <a:pt x="202" y="304"/>
                  </a:lnTo>
                  <a:lnTo>
                    <a:pt x="223" y="304"/>
                  </a:lnTo>
                  <a:lnTo>
                    <a:pt x="223" y="326"/>
                  </a:lnTo>
                  <a:lnTo>
                    <a:pt x="245" y="318"/>
                  </a:lnTo>
                  <a:lnTo>
                    <a:pt x="281" y="268"/>
                  </a:lnTo>
                  <a:lnTo>
                    <a:pt x="295" y="261"/>
                  </a:lnTo>
                  <a:lnTo>
                    <a:pt x="339" y="187"/>
                  </a:lnTo>
                  <a:lnTo>
                    <a:pt x="346" y="166"/>
                  </a:lnTo>
                  <a:lnTo>
                    <a:pt x="360" y="151"/>
                  </a:lnTo>
                  <a:lnTo>
                    <a:pt x="367" y="173"/>
                  </a:lnTo>
                  <a:lnTo>
                    <a:pt x="405" y="115"/>
                  </a:lnTo>
                  <a:lnTo>
                    <a:pt x="434" y="93"/>
                  </a:lnTo>
                  <a:lnTo>
                    <a:pt x="441" y="101"/>
                  </a:lnTo>
                  <a:lnTo>
                    <a:pt x="470" y="72"/>
                  </a:lnTo>
                  <a:lnTo>
                    <a:pt x="491" y="86"/>
                  </a:lnTo>
                  <a:lnTo>
                    <a:pt x="499" y="28"/>
                  </a:lnTo>
                  <a:lnTo>
                    <a:pt x="491" y="21"/>
                  </a:lnTo>
                  <a:lnTo>
                    <a:pt x="462" y="21"/>
                  </a:lnTo>
                  <a:lnTo>
                    <a:pt x="455" y="28"/>
                  </a:lnTo>
                  <a:lnTo>
                    <a:pt x="405" y="36"/>
                  </a:lnTo>
                  <a:lnTo>
                    <a:pt x="382" y="7"/>
                  </a:lnTo>
                  <a:lnTo>
                    <a:pt x="317" y="50"/>
                  </a:lnTo>
                  <a:lnTo>
                    <a:pt x="317" y="79"/>
                  </a:lnTo>
                  <a:lnTo>
                    <a:pt x="288" y="79"/>
                  </a:lnTo>
                  <a:lnTo>
                    <a:pt x="238" y="72"/>
                  </a:lnTo>
                  <a:lnTo>
                    <a:pt x="238" y="57"/>
                  </a:lnTo>
                  <a:lnTo>
                    <a:pt x="252" y="36"/>
                  </a:lnTo>
                  <a:lnTo>
                    <a:pt x="238" y="0"/>
                  </a:lnTo>
                  <a:lnTo>
                    <a:pt x="209" y="0"/>
                  </a:lnTo>
                  <a:lnTo>
                    <a:pt x="202" y="0"/>
                  </a:lnTo>
                  <a:lnTo>
                    <a:pt x="194" y="21"/>
                  </a:lnTo>
                  <a:lnTo>
                    <a:pt x="187" y="7"/>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30" name="Freeform 22"/>
            <p:cNvSpPr>
              <a:spLocks/>
            </p:cNvSpPr>
            <p:nvPr/>
          </p:nvSpPr>
          <p:spPr bwMode="auto">
            <a:xfrm>
              <a:off x="5896025" y="3912502"/>
              <a:ext cx="752475" cy="579438"/>
            </a:xfrm>
            <a:custGeom>
              <a:avLst/>
              <a:gdLst>
                <a:gd name="T0" fmla="*/ 2147483647 w 413"/>
                <a:gd name="T1" fmla="*/ 0 h 354"/>
                <a:gd name="T2" fmla="*/ 2147483647 w 413"/>
                <a:gd name="T3" fmla="*/ 0 h 354"/>
                <a:gd name="T4" fmla="*/ 2147483647 w 413"/>
                <a:gd name="T5" fmla="*/ 2147483647 h 354"/>
                <a:gd name="T6" fmla="*/ 2147483647 w 413"/>
                <a:gd name="T7" fmla="*/ 2147483647 h 354"/>
                <a:gd name="T8" fmla="*/ 2147483647 w 413"/>
                <a:gd name="T9" fmla="*/ 2147483647 h 354"/>
                <a:gd name="T10" fmla="*/ 2147483647 w 413"/>
                <a:gd name="T11" fmla="*/ 2147483647 h 354"/>
                <a:gd name="T12" fmla="*/ 2147483647 w 413"/>
                <a:gd name="T13" fmla="*/ 2147483647 h 354"/>
                <a:gd name="T14" fmla="*/ 2147483647 w 413"/>
                <a:gd name="T15" fmla="*/ 2147483647 h 354"/>
                <a:gd name="T16" fmla="*/ 2147483647 w 413"/>
                <a:gd name="T17" fmla="*/ 2147483647 h 354"/>
                <a:gd name="T18" fmla="*/ 2147483647 w 413"/>
                <a:gd name="T19" fmla="*/ 2147483647 h 354"/>
                <a:gd name="T20" fmla="*/ 2147483647 w 413"/>
                <a:gd name="T21" fmla="*/ 2147483647 h 354"/>
                <a:gd name="T22" fmla="*/ 0 w 413"/>
                <a:gd name="T23" fmla="*/ 2147483647 h 354"/>
                <a:gd name="T24" fmla="*/ 2147483647 w 413"/>
                <a:gd name="T25" fmla="*/ 2147483647 h 354"/>
                <a:gd name="T26" fmla="*/ 2147483647 w 413"/>
                <a:gd name="T27" fmla="*/ 2147483647 h 354"/>
                <a:gd name="T28" fmla="*/ 2147483647 w 413"/>
                <a:gd name="T29" fmla="*/ 2147483647 h 354"/>
                <a:gd name="T30" fmla="*/ 2147483647 w 413"/>
                <a:gd name="T31" fmla="*/ 2147483647 h 354"/>
                <a:gd name="T32" fmla="*/ 2147483647 w 413"/>
                <a:gd name="T33" fmla="*/ 2147483647 h 354"/>
                <a:gd name="T34" fmla="*/ 2147483647 w 413"/>
                <a:gd name="T35" fmla="*/ 2147483647 h 354"/>
                <a:gd name="T36" fmla="*/ 2147483647 w 413"/>
                <a:gd name="T37" fmla="*/ 2147483647 h 354"/>
                <a:gd name="T38" fmla="*/ 2147483647 w 413"/>
                <a:gd name="T39" fmla="*/ 2147483647 h 354"/>
                <a:gd name="T40" fmla="*/ 2147483647 w 413"/>
                <a:gd name="T41" fmla="*/ 2147483647 h 354"/>
                <a:gd name="T42" fmla="*/ 2147483647 w 413"/>
                <a:gd name="T43" fmla="*/ 2147483647 h 354"/>
                <a:gd name="T44" fmla="*/ 2147483647 w 413"/>
                <a:gd name="T45" fmla="*/ 2147483647 h 354"/>
                <a:gd name="T46" fmla="*/ 2147483647 w 413"/>
                <a:gd name="T47" fmla="*/ 2147483647 h 354"/>
                <a:gd name="T48" fmla="*/ 2147483647 w 413"/>
                <a:gd name="T49" fmla="*/ 2147483647 h 354"/>
                <a:gd name="T50" fmla="*/ 2147483647 w 413"/>
                <a:gd name="T51" fmla="*/ 2147483647 h 354"/>
                <a:gd name="T52" fmla="*/ 2147483647 w 413"/>
                <a:gd name="T53" fmla="*/ 2147483647 h 354"/>
                <a:gd name="T54" fmla="*/ 2147483647 w 413"/>
                <a:gd name="T55" fmla="*/ 2147483647 h 354"/>
                <a:gd name="T56" fmla="*/ 2147483647 w 413"/>
                <a:gd name="T57" fmla="*/ 2147483647 h 354"/>
                <a:gd name="T58" fmla="*/ 2147483647 w 413"/>
                <a:gd name="T59" fmla="*/ 2147483647 h 354"/>
                <a:gd name="T60" fmla="*/ 2147483647 w 413"/>
                <a:gd name="T61" fmla="*/ 2147483647 h 354"/>
                <a:gd name="T62" fmla="*/ 2147483647 w 413"/>
                <a:gd name="T63" fmla="*/ 2147483647 h 354"/>
                <a:gd name="T64" fmla="*/ 2147483647 w 413"/>
                <a:gd name="T65" fmla="*/ 2147483647 h 354"/>
                <a:gd name="T66" fmla="*/ 2147483647 w 413"/>
                <a:gd name="T67" fmla="*/ 2147483647 h 354"/>
                <a:gd name="T68" fmla="*/ 2147483647 w 413"/>
                <a:gd name="T69" fmla="*/ 2147483647 h 354"/>
                <a:gd name="T70" fmla="*/ 2147483647 w 413"/>
                <a:gd name="T71" fmla="*/ 2147483647 h 354"/>
                <a:gd name="T72" fmla="*/ 2147483647 w 413"/>
                <a:gd name="T73" fmla="*/ 2147483647 h 354"/>
                <a:gd name="T74" fmla="*/ 2147483647 w 413"/>
                <a:gd name="T75" fmla="*/ 2147483647 h 354"/>
                <a:gd name="T76" fmla="*/ 2147483647 w 413"/>
                <a:gd name="T77" fmla="*/ 2147483647 h 354"/>
                <a:gd name="T78" fmla="*/ 2147483647 w 413"/>
                <a:gd name="T79" fmla="*/ 2147483647 h 354"/>
                <a:gd name="T80" fmla="*/ 2147483647 w 413"/>
                <a:gd name="T81" fmla="*/ 2147483647 h 354"/>
                <a:gd name="T82" fmla="*/ 2147483647 w 413"/>
                <a:gd name="T83" fmla="*/ 2147483647 h 354"/>
                <a:gd name="T84" fmla="*/ 2147483647 w 413"/>
                <a:gd name="T85" fmla="*/ 2147483647 h 354"/>
                <a:gd name="T86" fmla="*/ 2147483647 w 413"/>
                <a:gd name="T87" fmla="*/ 2147483647 h 354"/>
                <a:gd name="T88" fmla="*/ 2147483647 w 413"/>
                <a:gd name="T89" fmla="*/ 2147483647 h 354"/>
                <a:gd name="T90" fmla="*/ 2147483647 w 413"/>
                <a:gd name="T91" fmla="*/ 2147483647 h 354"/>
                <a:gd name="T92" fmla="*/ 2147483647 w 413"/>
                <a:gd name="T93" fmla="*/ 2147483647 h 354"/>
                <a:gd name="T94" fmla="*/ 2147483647 w 413"/>
                <a:gd name="T95" fmla="*/ 2147483647 h 354"/>
                <a:gd name="T96" fmla="*/ 2147483647 w 413"/>
                <a:gd name="T97" fmla="*/ 2147483647 h 354"/>
                <a:gd name="T98" fmla="*/ 2147483647 w 413"/>
                <a:gd name="T99" fmla="*/ 0 h 35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3"/>
                <a:gd name="T151" fmla="*/ 0 h 354"/>
                <a:gd name="T152" fmla="*/ 413 w 413"/>
                <a:gd name="T153" fmla="*/ 354 h 35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3" h="354">
                  <a:moveTo>
                    <a:pt x="187" y="0"/>
                  </a:moveTo>
                  <a:lnTo>
                    <a:pt x="172" y="0"/>
                  </a:lnTo>
                  <a:lnTo>
                    <a:pt x="136" y="57"/>
                  </a:lnTo>
                  <a:lnTo>
                    <a:pt x="115" y="64"/>
                  </a:lnTo>
                  <a:lnTo>
                    <a:pt x="115" y="43"/>
                  </a:lnTo>
                  <a:lnTo>
                    <a:pt x="93" y="43"/>
                  </a:lnTo>
                  <a:lnTo>
                    <a:pt x="72" y="64"/>
                  </a:lnTo>
                  <a:lnTo>
                    <a:pt x="36" y="43"/>
                  </a:lnTo>
                  <a:lnTo>
                    <a:pt x="28" y="36"/>
                  </a:lnTo>
                  <a:lnTo>
                    <a:pt x="14" y="28"/>
                  </a:lnTo>
                  <a:lnTo>
                    <a:pt x="7" y="50"/>
                  </a:lnTo>
                  <a:lnTo>
                    <a:pt x="0" y="57"/>
                  </a:lnTo>
                  <a:lnTo>
                    <a:pt x="36" y="64"/>
                  </a:lnTo>
                  <a:lnTo>
                    <a:pt x="43" y="93"/>
                  </a:lnTo>
                  <a:lnTo>
                    <a:pt x="64" y="93"/>
                  </a:lnTo>
                  <a:lnTo>
                    <a:pt x="93" y="122"/>
                  </a:lnTo>
                  <a:lnTo>
                    <a:pt x="115" y="122"/>
                  </a:lnTo>
                  <a:lnTo>
                    <a:pt x="122" y="165"/>
                  </a:lnTo>
                  <a:lnTo>
                    <a:pt x="151" y="201"/>
                  </a:lnTo>
                  <a:lnTo>
                    <a:pt x="172" y="201"/>
                  </a:lnTo>
                  <a:lnTo>
                    <a:pt x="187" y="187"/>
                  </a:lnTo>
                  <a:lnTo>
                    <a:pt x="209" y="208"/>
                  </a:lnTo>
                  <a:lnTo>
                    <a:pt x="194" y="230"/>
                  </a:lnTo>
                  <a:lnTo>
                    <a:pt x="180" y="216"/>
                  </a:lnTo>
                  <a:lnTo>
                    <a:pt x="165" y="216"/>
                  </a:lnTo>
                  <a:lnTo>
                    <a:pt x="165" y="252"/>
                  </a:lnTo>
                  <a:lnTo>
                    <a:pt x="151" y="266"/>
                  </a:lnTo>
                  <a:lnTo>
                    <a:pt x="180" y="302"/>
                  </a:lnTo>
                  <a:lnTo>
                    <a:pt x="180" y="331"/>
                  </a:lnTo>
                  <a:lnTo>
                    <a:pt x="230" y="324"/>
                  </a:lnTo>
                  <a:lnTo>
                    <a:pt x="245" y="345"/>
                  </a:lnTo>
                  <a:lnTo>
                    <a:pt x="273" y="338"/>
                  </a:lnTo>
                  <a:lnTo>
                    <a:pt x="311" y="353"/>
                  </a:lnTo>
                  <a:lnTo>
                    <a:pt x="339" y="331"/>
                  </a:lnTo>
                  <a:lnTo>
                    <a:pt x="368" y="280"/>
                  </a:lnTo>
                  <a:lnTo>
                    <a:pt x="325" y="266"/>
                  </a:lnTo>
                  <a:lnTo>
                    <a:pt x="368" y="259"/>
                  </a:lnTo>
                  <a:lnTo>
                    <a:pt x="383" y="266"/>
                  </a:lnTo>
                  <a:lnTo>
                    <a:pt x="412" y="259"/>
                  </a:lnTo>
                  <a:lnTo>
                    <a:pt x="412" y="252"/>
                  </a:lnTo>
                  <a:lnTo>
                    <a:pt x="368" y="223"/>
                  </a:lnTo>
                  <a:lnTo>
                    <a:pt x="361" y="201"/>
                  </a:lnTo>
                  <a:lnTo>
                    <a:pt x="347" y="201"/>
                  </a:lnTo>
                  <a:lnTo>
                    <a:pt x="325" y="187"/>
                  </a:lnTo>
                  <a:lnTo>
                    <a:pt x="318" y="144"/>
                  </a:lnTo>
                  <a:lnTo>
                    <a:pt x="266" y="72"/>
                  </a:lnTo>
                  <a:lnTo>
                    <a:pt x="266" y="50"/>
                  </a:lnTo>
                  <a:lnTo>
                    <a:pt x="223" y="43"/>
                  </a:lnTo>
                  <a:lnTo>
                    <a:pt x="194" y="28"/>
                  </a:lnTo>
                  <a:lnTo>
                    <a:pt x="187" y="0"/>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59" name="Freeform 23"/>
            <p:cNvSpPr>
              <a:spLocks/>
            </p:cNvSpPr>
            <p:nvPr/>
          </p:nvSpPr>
          <p:spPr bwMode="auto">
            <a:xfrm>
              <a:off x="5906427" y="3899408"/>
              <a:ext cx="755176" cy="580781"/>
            </a:xfrm>
            <a:custGeom>
              <a:avLst/>
              <a:gdLst>
                <a:gd name="T0" fmla="*/ 187 w 413"/>
                <a:gd name="T1" fmla="*/ 0 h 354"/>
                <a:gd name="T2" fmla="*/ 172 w 413"/>
                <a:gd name="T3" fmla="*/ 0 h 354"/>
                <a:gd name="T4" fmla="*/ 136 w 413"/>
                <a:gd name="T5" fmla="*/ 57 h 354"/>
                <a:gd name="T6" fmla="*/ 115 w 413"/>
                <a:gd name="T7" fmla="*/ 64 h 354"/>
                <a:gd name="T8" fmla="*/ 115 w 413"/>
                <a:gd name="T9" fmla="*/ 43 h 354"/>
                <a:gd name="T10" fmla="*/ 93 w 413"/>
                <a:gd name="T11" fmla="*/ 43 h 354"/>
                <a:gd name="T12" fmla="*/ 72 w 413"/>
                <a:gd name="T13" fmla="*/ 64 h 354"/>
                <a:gd name="T14" fmla="*/ 36 w 413"/>
                <a:gd name="T15" fmla="*/ 43 h 354"/>
                <a:gd name="T16" fmla="*/ 28 w 413"/>
                <a:gd name="T17" fmla="*/ 36 h 354"/>
                <a:gd name="T18" fmla="*/ 14 w 413"/>
                <a:gd name="T19" fmla="*/ 28 h 354"/>
                <a:gd name="T20" fmla="*/ 7 w 413"/>
                <a:gd name="T21" fmla="*/ 50 h 354"/>
                <a:gd name="T22" fmla="*/ 0 w 413"/>
                <a:gd name="T23" fmla="*/ 57 h 354"/>
                <a:gd name="T24" fmla="*/ 36 w 413"/>
                <a:gd name="T25" fmla="*/ 64 h 354"/>
                <a:gd name="T26" fmla="*/ 43 w 413"/>
                <a:gd name="T27" fmla="*/ 93 h 354"/>
                <a:gd name="T28" fmla="*/ 64 w 413"/>
                <a:gd name="T29" fmla="*/ 93 h 354"/>
                <a:gd name="T30" fmla="*/ 93 w 413"/>
                <a:gd name="T31" fmla="*/ 122 h 354"/>
                <a:gd name="T32" fmla="*/ 115 w 413"/>
                <a:gd name="T33" fmla="*/ 122 h 354"/>
                <a:gd name="T34" fmla="*/ 122 w 413"/>
                <a:gd name="T35" fmla="*/ 165 h 354"/>
                <a:gd name="T36" fmla="*/ 151 w 413"/>
                <a:gd name="T37" fmla="*/ 201 h 354"/>
                <a:gd name="T38" fmla="*/ 172 w 413"/>
                <a:gd name="T39" fmla="*/ 201 h 354"/>
                <a:gd name="T40" fmla="*/ 187 w 413"/>
                <a:gd name="T41" fmla="*/ 187 h 354"/>
                <a:gd name="T42" fmla="*/ 209 w 413"/>
                <a:gd name="T43" fmla="*/ 208 h 354"/>
                <a:gd name="T44" fmla="*/ 194 w 413"/>
                <a:gd name="T45" fmla="*/ 230 h 354"/>
                <a:gd name="T46" fmla="*/ 180 w 413"/>
                <a:gd name="T47" fmla="*/ 216 h 354"/>
                <a:gd name="T48" fmla="*/ 165 w 413"/>
                <a:gd name="T49" fmla="*/ 216 h 354"/>
                <a:gd name="T50" fmla="*/ 165 w 413"/>
                <a:gd name="T51" fmla="*/ 252 h 354"/>
                <a:gd name="T52" fmla="*/ 151 w 413"/>
                <a:gd name="T53" fmla="*/ 266 h 354"/>
                <a:gd name="T54" fmla="*/ 180 w 413"/>
                <a:gd name="T55" fmla="*/ 302 h 354"/>
                <a:gd name="T56" fmla="*/ 180 w 413"/>
                <a:gd name="T57" fmla="*/ 331 h 354"/>
                <a:gd name="T58" fmla="*/ 230 w 413"/>
                <a:gd name="T59" fmla="*/ 324 h 354"/>
                <a:gd name="T60" fmla="*/ 245 w 413"/>
                <a:gd name="T61" fmla="*/ 345 h 354"/>
                <a:gd name="T62" fmla="*/ 273 w 413"/>
                <a:gd name="T63" fmla="*/ 338 h 354"/>
                <a:gd name="T64" fmla="*/ 311 w 413"/>
                <a:gd name="T65" fmla="*/ 353 h 354"/>
                <a:gd name="T66" fmla="*/ 339 w 413"/>
                <a:gd name="T67" fmla="*/ 331 h 354"/>
                <a:gd name="T68" fmla="*/ 368 w 413"/>
                <a:gd name="T69" fmla="*/ 280 h 354"/>
                <a:gd name="T70" fmla="*/ 325 w 413"/>
                <a:gd name="T71" fmla="*/ 266 h 354"/>
                <a:gd name="T72" fmla="*/ 368 w 413"/>
                <a:gd name="T73" fmla="*/ 259 h 354"/>
                <a:gd name="T74" fmla="*/ 383 w 413"/>
                <a:gd name="T75" fmla="*/ 266 h 354"/>
                <a:gd name="T76" fmla="*/ 412 w 413"/>
                <a:gd name="T77" fmla="*/ 259 h 354"/>
                <a:gd name="T78" fmla="*/ 412 w 413"/>
                <a:gd name="T79" fmla="*/ 252 h 354"/>
                <a:gd name="T80" fmla="*/ 368 w 413"/>
                <a:gd name="T81" fmla="*/ 223 h 354"/>
                <a:gd name="T82" fmla="*/ 361 w 413"/>
                <a:gd name="T83" fmla="*/ 201 h 354"/>
                <a:gd name="T84" fmla="*/ 347 w 413"/>
                <a:gd name="T85" fmla="*/ 201 h 354"/>
                <a:gd name="T86" fmla="*/ 325 w 413"/>
                <a:gd name="T87" fmla="*/ 187 h 354"/>
                <a:gd name="T88" fmla="*/ 318 w 413"/>
                <a:gd name="T89" fmla="*/ 144 h 354"/>
                <a:gd name="T90" fmla="*/ 266 w 413"/>
                <a:gd name="T91" fmla="*/ 72 h 354"/>
                <a:gd name="T92" fmla="*/ 266 w 413"/>
                <a:gd name="T93" fmla="*/ 50 h 354"/>
                <a:gd name="T94" fmla="*/ 223 w 413"/>
                <a:gd name="T95" fmla="*/ 43 h 354"/>
                <a:gd name="T96" fmla="*/ 194 w 413"/>
                <a:gd name="T97" fmla="*/ 28 h 354"/>
                <a:gd name="T98" fmla="*/ 187 w 413"/>
                <a:gd name="T99" fmla="*/ 0 h 35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3"/>
                <a:gd name="T151" fmla="*/ 0 h 354"/>
                <a:gd name="T152" fmla="*/ 413 w 413"/>
                <a:gd name="T153" fmla="*/ 354 h 35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3" h="354">
                  <a:moveTo>
                    <a:pt x="187" y="0"/>
                  </a:moveTo>
                  <a:lnTo>
                    <a:pt x="172" y="0"/>
                  </a:lnTo>
                  <a:lnTo>
                    <a:pt x="136" y="57"/>
                  </a:lnTo>
                  <a:lnTo>
                    <a:pt x="115" y="64"/>
                  </a:lnTo>
                  <a:lnTo>
                    <a:pt x="115" y="43"/>
                  </a:lnTo>
                  <a:lnTo>
                    <a:pt x="93" y="43"/>
                  </a:lnTo>
                  <a:lnTo>
                    <a:pt x="72" y="64"/>
                  </a:lnTo>
                  <a:lnTo>
                    <a:pt x="36" y="43"/>
                  </a:lnTo>
                  <a:lnTo>
                    <a:pt x="28" y="36"/>
                  </a:lnTo>
                  <a:lnTo>
                    <a:pt x="14" y="28"/>
                  </a:lnTo>
                  <a:lnTo>
                    <a:pt x="7" y="50"/>
                  </a:lnTo>
                  <a:lnTo>
                    <a:pt x="0" y="57"/>
                  </a:lnTo>
                  <a:lnTo>
                    <a:pt x="36" y="64"/>
                  </a:lnTo>
                  <a:lnTo>
                    <a:pt x="43" y="93"/>
                  </a:lnTo>
                  <a:lnTo>
                    <a:pt x="64" y="93"/>
                  </a:lnTo>
                  <a:lnTo>
                    <a:pt x="93" y="122"/>
                  </a:lnTo>
                  <a:lnTo>
                    <a:pt x="115" y="122"/>
                  </a:lnTo>
                  <a:lnTo>
                    <a:pt x="122" y="165"/>
                  </a:lnTo>
                  <a:lnTo>
                    <a:pt x="151" y="201"/>
                  </a:lnTo>
                  <a:lnTo>
                    <a:pt x="172" y="201"/>
                  </a:lnTo>
                  <a:lnTo>
                    <a:pt x="187" y="187"/>
                  </a:lnTo>
                  <a:lnTo>
                    <a:pt x="209" y="208"/>
                  </a:lnTo>
                  <a:lnTo>
                    <a:pt x="194" y="230"/>
                  </a:lnTo>
                  <a:lnTo>
                    <a:pt x="180" y="216"/>
                  </a:lnTo>
                  <a:lnTo>
                    <a:pt x="165" y="216"/>
                  </a:lnTo>
                  <a:lnTo>
                    <a:pt x="165" y="252"/>
                  </a:lnTo>
                  <a:lnTo>
                    <a:pt x="151" y="266"/>
                  </a:lnTo>
                  <a:lnTo>
                    <a:pt x="180" y="302"/>
                  </a:lnTo>
                  <a:lnTo>
                    <a:pt x="180" y="331"/>
                  </a:lnTo>
                  <a:lnTo>
                    <a:pt x="230" y="324"/>
                  </a:lnTo>
                  <a:lnTo>
                    <a:pt x="245" y="345"/>
                  </a:lnTo>
                  <a:lnTo>
                    <a:pt x="273" y="338"/>
                  </a:lnTo>
                  <a:lnTo>
                    <a:pt x="311" y="353"/>
                  </a:lnTo>
                  <a:lnTo>
                    <a:pt x="339" y="331"/>
                  </a:lnTo>
                  <a:lnTo>
                    <a:pt x="368" y="280"/>
                  </a:lnTo>
                  <a:lnTo>
                    <a:pt x="325" y="266"/>
                  </a:lnTo>
                  <a:lnTo>
                    <a:pt x="368" y="259"/>
                  </a:lnTo>
                  <a:lnTo>
                    <a:pt x="383" y="266"/>
                  </a:lnTo>
                  <a:lnTo>
                    <a:pt x="412" y="259"/>
                  </a:lnTo>
                  <a:lnTo>
                    <a:pt x="412" y="252"/>
                  </a:lnTo>
                  <a:lnTo>
                    <a:pt x="368" y="223"/>
                  </a:lnTo>
                  <a:lnTo>
                    <a:pt x="361" y="201"/>
                  </a:lnTo>
                  <a:lnTo>
                    <a:pt x="347" y="201"/>
                  </a:lnTo>
                  <a:lnTo>
                    <a:pt x="325" y="187"/>
                  </a:lnTo>
                  <a:lnTo>
                    <a:pt x="318" y="144"/>
                  </a:lnTo>
                  <a:lnTo>
                    <a:pt x="266" y="72"/>
                  </a:lnTo>
                  <a:lnTo>
                    <a:pt x="266" y="50"/>
                  </a:lnTo>
                  <a:lnTo>
                    <a:pt x="223" y="43"/>
                  </a:lnTo>
                  <a:lnTo>
                    <a:pt x="194" y="28"/>
                  </a:lnTo>
                  <a:lnTo>
                    <a:pt x="187" y="0"/>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60" name="Freeform 24"/>
            <p:cNvSpPr>
              <a:spLocks/>
            </p:cNvSpPr>
            <p:nvPr/>
          </p:nvSpPr>
          <p:spPr bwMode="auto">
            <a:xfrm>
              <a:off x="6510387" y="4369702"/>
              <a:ext cx="138113" cy="103188"/>
            </a:xfrm>
            <a:custGeom>
              <a:avLst/>
              <a:gdLst>
                <a:gd name="T0" fmla="*/ 2147483647 w 73"/>
                <a:gd name="T1" fmla="*/ 0 h 65"/>
                <a:gd name="T2" fmla="*/ 0 w 73"/>
                <a:gd name="T3" fmla="*/ 2147483647 h 65"/>
                <a:gd name="T4" fmla="*/ 2147483647 w 73"/>
                <a:gd name="T5" fmla="*/ 2147483647 h 65"/>
                <a:gd name="T6" fmla="*/ 2147483647 w 73"/>
                <a:gd name="T7" fmla="*/ 2147483647 h 65"/>
                <a:gd name="T8" fmla="*/ 2147483647 w 73"/>
                <a:gd name="T9" fmla="*/ 2147483647 h 65"/>
                <a:gd name="T10" fmla="*/ 2147483647 w 73"/>
                <a:gd name="T11" fmla="*/ 0 h 65"/>
                <a:gd name="T12" fmla="*/ 0 60000 65536"/>
                <a:gd name="T13" fmla="*/ 0 60000 65536"/>
                <a:gd name="T14" fmla="*/ 0 60000 65536"/>
                <a:gd name="T15" fmla="*/ 0 60000 65536"/>
                <a:gd name="T16" fmla="*/ 0 60000 65536"/>
                <a:gd name="T17" fmla="*/ 0 60000 65536"/>
                <a:gd name="T18" fmla="*/ 0 w 73"/>
                <a:gd name="T19" fmla="*/ 0 h 65"/>
                <a:gd name="T20" fmla="*/ 73 w 73"/>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73" h="65">
                  <a:moveTo>
                    <a:pt x="28" y="0"/>
                  </a:moveTo>
                  <a:lnTo>
                    <a:pt x="0" y="49"/>
                  </a:lnTo>
                  <a:lnTo>
                    <a:pt x="21" y="64"/>
                  </a:lnTo>
                  <a:lnTo>
                    <a:pt x="72" y="42"/>
                  </a:lnTo>
                  <a:lnTo>
                    <a:pt x="72" y="28"/>
                  </a:lnTo>
                  <a:lnTo>
                    <a:pt x="28" y="0"/>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61" name="Freeform 25"/>
            <p:cNvSpPr>
              <a:spLocks/>
            </p:cNvSpPr>
            <p:nvPr/>
          </p:nvSpPr>
          <p:spPr bwMode="auto">
            <a:xfrm>
              <a:off x="6511478" y="4369666"/>
              <a:ext cx="136478" cy="104020"/>
            </a:xfrm>
            <a:custGeom>
              <a:avLst/>
              <a:gdLst>
                <a:gd name="T0" fmla="*/ 28 w 73"/>
                <a:gd name="T1" fmla="*/ 0 h 65"/>
                <a:gd name="T2" fmla="*/ 0 w 73"/>
                <a:gd name="T3" fmla="*/ 49 h 65"/>
                <a:gd name="T4" fmla="*/ 21 w 73"/>
                <a:gd name="T5" fmla="*/ 64 h 65"/>
                <a:gd name="T6" fmla="*/ 72 w 73"/>
                <a:gd name="T7" fmla="*/ 42 h 65"/>
                <a:gd name="T8" fmla="*/ 72 w 73"/>
                <a:gd name="T9" fmla="*/ 28 h 65"/>
                <a:gd name="T10" fmla="*/ 28 w 73"/>
                <a:gd name="T11" fmla="*/ 0 h 65"/>
                <a:gd name="T12" fmla="*/ 0 60000 65536"/>
                <a:gd name="T13" fmla="*/ 0 60000 65536"/>
                <a:gd name="T14" fmla="*/ 0 60000 65536"/>
                <a:gd name="T15" fmla="*/ 0 60000 65536"/>
                <a:gd name="T16" fmla="*/ 0 60000 65536"/>
                <a:gd name="T17" fmla="*/ 0 60000 65536"/>
                <a:gd name="T18" fmla="*/ 0 w 73"/>
                <a:gd name="T19" fmla="*/ 0 h 65"/>
                <a:gd name="T20" fmla="*/ 73 w 73"/>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73" h="65">
                  <a:moveTo>
                    <a:pt x="28" y="0"/>
                  </a:moveTo>
                  <a:lnTo>
                    <a:pt x="0" y="49"/>
                  </a:lnTo>
                  <a:lnTo>
                    <a:pt x="21" y="64"/>
                  </a:lnTo>
                  <a:lnTo>
                    <a:pt x="72" y="42"/>
                  </a:lnTo>
                  <a:lnTo>
                    <a:pt x="72" y="28"/>
                  </a:lnTo>
                  <a:lnTo>
                    <a:pt x="28" y="0"/>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62" name="Freeform 26"/>
            <p:cNvSpPr>
              <a:spLocks/>
            </p:cNvSpPr>
            <p:nvPr/>
          </p:nvSpPr>
          <p:spPr bwMode="auto">
            <a:xfrm>
              <a:off x="6173837" y="4450665"/>
              <a:ext cx="512763" cy="533400"/>
            </a:xfrm>
            <a:custGeom>
              <a:avLst/>
              <a:gdLst>
                <a:gd name="T0" fmla="*/ 2147483647 w 283"/>
                <a:gd name="T1" fmla="*/ 2147483647 h 326"/>
                <a:gd name="T2" fmla="*/ 2147483647 w 283"/>
                <a:gd name="T3" fmla="*/ 0 h 326"/>
                <a:gd name="T4" fmla="*/ 2147483647 w 283"/>
                <a:gd name="T5" fmla="*/ 2147483647 h 326"/>
                <a:gd name="T6" fmla="*/ 2147483647 w 283"/>
                <a:gd name="T7" fmla="*/ 2147483647 h 326"/>
                <a:gd name="T8" fmla="*/ 2147483647 w 283"/>
                <a:gd name="T9" fmla="*/ 2147483647 h 326"/>
                <a:gd name="T10" fmla="*/ 2147483647 w 283"/>
                <a:gd name="T11" fmla="*/ 2147483647 h 326"/>
                <a:gd name="T12" fmla="*/ 2147483647 w 283"/>
                <a:gd name="T13" fmla="*/ 2147483647 h 326"/>
                <a:gd name="T14" fmla="*/ 2147483647 w 283"/>
                <a:gd name="T15" fmla="*/ 2147483647 h 326"/>
                <a:gd name="T16" fmla="*/ 2147483647 w 283"/>
                <a:gd name="T17" fmla="*/ 2147483647 h 326"/>
                <a:gd name="T18" fmla="*/ 2147483647 w 283"/>
                <a:gd name="T19" fmla="*/ 2147483647 h 326"/>
                <a:gd name="T20" fmla="*/ 2147483647 w 283"/>
                <a:gd name="T21" fmla="*/ 2147483647 h 326"/>
                <a:gd name="T22" fmla="*/ 2147483647 w 283"/>
                <a:gd name="T23" fmla="*/ 2147483647 h 326"/>
                <a:gd name="T24" fmla="*/ 2147483647 w 283"/>
                <a:gd name="T25" fmla="*/ 2147483647 h 326"/>
                <a:gd name="T26" fmla="*/ 2147483647 w 283"/>
                <a:gd name="T27" fmla="*/ 2147483647 h 326"/>
                <a:gd name="T28" fmla="*/ 2147483647 w 283"/>
                <a:gd name="T29" fmla="*/ 2147483647 h 326"/>
                <a:gd name="T30" fmla="*/ 2147483647 w 283"/>
                <a:gd name="T31" fmla="*/ 2147483647 h 326"/>
                <a:gd name="T32" fmla="*/ 0 w 283"/>
                <a:gd name="T33" fmla="*/ 2147483647 h 326"/>
                <a:gd name="T34" fmla="*/ 0 w 283"/>
                <a:gd name="T35" fmla="*/ 2147483647 h 326"/>
                <a:gd name="T36" fmla="*/ 2147483647 w 283"/>
                <a:gd name="T37" fmla="*/ 2147483647 h 326"/>
                <a:gd name="T38" fmla="*/ 2147483647 w 283"/>
                <a:gd name="T39" fmla="*/ 2147483647 h 326"/>
                <a:gd name="T40" fmla="*/ 2147483647 w 283"/>
                <a:gd name="T41" fmla="*/ 2147483647 h 326"/>
                <a:gd name="T42" fmla="*/ 2147483647 w 283"/>
                <a:gd name="T43" fmla="*/ 2147483647 h 326"/>
                <a:gd name="T44" fmla="*/ 2147483647 w 283"/>
                <a:gd name="T45" fmla="*/ 2147483647 h 326"/>
                <a:gd name="T46" fmla="*/ 2147483647 w 283"/>
                <a:gd name="T47" fmla="*/ 2147483647 h 326"/>
                <a:gd name="T48" fmla="*/ 2147483647 w 283"/>
                <a:gd name="T49" fmla="*/ 2147483647 h 326"/>
                <a:gd name="T50" fmla="*/ 2147483647 w 283"/>
                <a:gd name="T51" fmla="*/ 2147483647 h 326"/>
                <a:gd name="T52" fmla="*/ 2147483647 w 283"/>
                <a:gd name="T53" fmla="*/ 2147483647 h 326"/>
                <a:gd name="T54" fmla="*/ 2147483647 w 283"/>
                <a:gd name="T55" fmla="*/ 2147483647 h 326"/>
                <a:gd name="T56" fmla="*/ 2147483647 w 283"/>
                <a:gd name="T57" fmla="*/ 2147483647 h 326"/>
                <a:gd name="T58" fmla="*/ 2147483647 w 283"/>
                <a:gd name="T59" fmla="*/ 2147483647 h 326"/>
                <a:gd name="T60" fmla="*/ 2147483647 w 283"/>
                <a:gd name="T61" fmla="*/ 2147483647 h 326"/>
                <a:gd name="T62" fmla="*/ 2147483647 w 283"/>
                <a:gd name="T63" fmla="*/ 2147483647 h 326"/>
                <a:gd name="T64" fmla="*/ 2147483647 w 283"/>
                <a:gd name="T65" fmla="*/ 2147483647 h 326"/>
                <a:gd name="T66" fmla="*/ 2147483647 w 283"/>
                <a:gd name="T67" fmla="*/ 2147483647 h 326"/>
                <a:gd name="T68" fmla="*/ 2147483647 w 283"/>
                <a:gd name="T69" fmla="*/ 2147483647 h 326"/>
                <a:gd name="T70" fmla="*/ 2147483647 w 283"/>
                <a:gd name="T71" fmla="*/ 2147483647 h 326"/>
                <a:gd name="T72" fmla="*/ 2147483647 w 283"/>
                <a:gd name="T73" fmla="*/ 2147483647 h 326"/>
                <a:gd name="T74" fmla="*/ 2147483647 w 283"/>
                <a:gd name="T75" fmla="*/ 2147483647 h 326"/>
                <a:gd name="T76" fmla="*/ 2147483647 w 283"/>
                <a:gd name="T77" fmla="*/ 2147483647 h 326"/>
                <a:gd name="T78" fmla="*/ 2147483647 w 283"/>
                <a:gd name="T79" fmla="*/ 2147483647 h 326"/>
                <a:gd name="T80" fmla="*/ 2147483647 w 283"/>
                <a:gd name="T81" fmla="*/ 2147483647 h 326"/>
                <a:gd name="T82" fmla="*/ 2147483647 w 283"/>
                <a:gd name="T83" fmla="*/ 2147483647 h 326"/>
                <a:gd name="T84" fmla="*/ 2147483647 w 283"/>
                <a:gd name="T85" fmla="*/ 2147483647 h 326"/>
                <a:gd name="T86" fmla="*/ 2147483647 w 283"/>
                <a:gd name="T87" fmla="*/ 2147483647 h 326"/>
                <a:gd name="T88" fmla="*/ 2147483647 w 283"/>
                <a:gd name="T89" fmla="*/ 2147483647 h 326"/>
                <a:gd name="T90" fmla="*/ 2147483647 w 283"/>
                <a:gd name="T91" fmla="*/ 2147483647 h 326"/>
                <a:gd name="T92" fmla="*/ 2147483647 w 283"/>
                <a:gd name="T93" fmla="*/ 2147483647 h 326"/>
                <a:gd name="T94" fmla="*/ 2147483647 w 283"/>
                <a:gd name="T95" fmla="*/ 2147483647 h 326"/>
                <a:gd name="T96" fmla="*/ 2147483647 w 283"/>
                <a:gd name="T97" fmla="*/ 2147483647 h 326"/>
                <a:gd name="T98" fmla="*/ 2147483647 w 283"/>
                <a:gd name="T99" fmla="*/ 2147483647 h 326"/>
                <a:gd name="T100" fmla="*/ 2147483647 w 283"/>
                <a:gd name="T101" fmla="*/ 2147483647 h 326"/>
                <a:gd name="T102" fmla="*/ 2147483647 w 283"/>
                <a:gd name="T103" fmla="*/ 2147483647 h 326"/>
                <a:gd name="T104" fmla="*/ 2147483647 w 283"/>
                <a:gd name="T105" fmla="*/ 2147483647 h 326"/>
                <a:gd name="T106" fmla="*/ 2147483647 w 283"/>
                <a:gd name="T107" fmla="*/ 2147483647 h 326"/>
                <a:gd name="T108" fmla="*/ 2147483647 w 283"/>
                <a:gd name="T109" fmla="*/ 2147483647 h 326"/>
                <a:gd name="T110" fmla="*/ 2147483647 w 283"/>
                <a:gd name="T111" fmla="*/ 2147483647 h 326"/>
                <a:gd name="T112" fmla="*/ 2147483647 w 283"/>
                <a:gd name="T113" fmla="*/ 2147483647 h 3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3"/>
                <a:gd name="T172" fmla="*/ 0 h 326"/>
                <a:gd name="T173" fmla="*/ 283 w 283"/>
                <a:gd name="T174" fmla="*/ 326 h 3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3" h="326">
                  <a:moveTo>
                    <a:pt x="210" y="14"/>
                  </a:moveTo>
                  <a:lnTo>
                    <a:pt x="188" y="0"/>
                  </a:lnTo>
                  <a:lnTo>
                    <a:pt x="159" y="21"/>
                  </a:lnTo>
                  <a:lnTo>
                    <a:pt x="122" y="7"/>
                  </a:lnTo>
                  <a:lnTo>
                    <a:pt x="100" y="14"/>
                  </a:lnTo>
                  <a:lnTo>
                    <a:pt x="86" y="35"/>
                  </a:lnTo>
                  <a:lnTo>
                    <a:pt x="79" y="50"/>
                  </a:lnTo>
                  <a:lnTo>
                    <a:pt x="86" y="79"/>
                  </a:lnTo>
                  <a:lnTo>
                    <a:pt x="72" y="79"/>
                  </a:lnTo>
                  <a:lnTo>
                    <a:pt x="64" y="71"/>
                  </a:lnTo>
                  <a:lnTo>
                    <a:pt x="50" y="71"/>
                  </a:lnTo>
                  <a:lnTo>
                    <a:pt x="50" y="86"/>
                  </a:lnTo>
                  <a:lnTo>
                    <a:pt x="57" y="107"/>
                  </a:lnTo>
                  <a:lnTo>
                    <a:pt x="43" y="107"/>
                  </a:lnTo>
                  <a:lnTo>
                    <a:pt x="43" y="122"/>
                  </a:lnTo>
                  <a:lnTo>
                    <a:pt x="14" y="151"/>
                  </a:lnTo>
                  <a:lnTo>
                    <a:pt x="0" y="151"/>
                  </a:lnTo>
                  <a:lnTo>
                    <a:pt x="0" y="187"/>
                  </a:lnTo>
                  <a:lnTo>
                    <a:pt x="28" y="208"/>
                  </a:lnTo>
                  <a:lnTo>
                    <a:pt x="28" y="253"/>
                  </a:lnTo>
                  <a:lnTo>
                    <a:pt x="57" y="253"/>
                  </a:lnTo>
                  <a:lnTo>
                    <a:pt x="57" y="274"/>
                  </a:lnTo>
                  <a:lnTo>
                    <a:pt x="72" y="296"/>
                  </a:lnTo>
                  <a:lnTo>
                    <a:pt x="79" y="317"/>
                  </a:lnTo>
                  <a:lnTo>
                    <a:pt x="100" y="317"/>
                  </a:lnTo>
                  <a:lnTo>
                    <a:pt x="122" y="289"/>
                  </a:lnTo>
                  <a:lnTo>
                    <a:pt x="129" y="289"/>
                  </a:lnTo>
                  <a:lnTo>
                    <a:pt x="129" y="310"/>
                  </a:lnTo>
                  <a:lnTo>
                    <a:pt x="145" y="317"/>
                  </a:lnTo>
                  <a:lnTo>
                    <a:pt x="159" y="317"/>
                  </a:lnTo>
                  <a:lnTo>
                    <a:pt x="159" y="303"/>
                  </a:lnTo>
                  <a:lnTo>
                    <a:pt x="181" y="303"/>
                  </a:lnTo>
                  <a:lnTo>
                    <a:pt x="181" y="317"/>
                  </a:lnTo>
                  <a:lnTo>
                    <a:pt x="195" y="325"/>
                  </a:lnTo>
                  <a:lnTo>
                    <a:pt x="210" y="317"/>
                  </a:lnTo>
                  <a:lnTo>
                    <a:pt x="210" y="281"/>
                  </a:lnTo>
                  <a:lnTo>
                    <a:pt x="217" y="253"/>
                  </a:lnTo>
                  <a:lnTo>
                    <a:pt x="231" y="245"/>
                  </a:lnTo>
                  <a:lnTo>
                    <a:pt x="231" y="238"/>
                  </a:lnTo>
                  <a:lnTo>
                    <a:pt x="231" y="223"/>
                  </a:lnTo>
                  <a:lnTo>
                    <a:pt x="246" y="238"/>
                  </a:lnTo>
                  <a:lnTo>
                    <a:pt x="267" y="215"/>
                  </a:lnTo>
                  <a:lnTo>
                    <a:pt x="253" y="194"/>
                  </a:lnTo>
                  <a:lnTo>
                    <a:pt x="253" y="187"/>
                  </a:lnTo>
                  <a:lnTo>
                    <a:pt x="267" y="172"/>
                  </a:lnTo>
                  <a:lnTo>
                    <a:pt x="260" y="151"/>
                  </a:lnTo>
                  <a:lnTo>
                    <a:pt x="253" y="143"/>
                  </a:lnTo>
                  <a:lnTo>
                    <a:pt x="282" y="143"/>
                  </a:lnTo>
                  <a:lnTo>
                    <a:pt x="282" y="115"/>
                  </a:lnTo>
                  <a:lnTo>
                    <a:pt x="253" y="129"/>
                  </a:lnTo>
                  <a:lnTo>
                    <a:pt x="282" y="86"/>
                  </a:lnTo>
                  <a:lnTo>
                    <a:pt x="231" y="64"/>
                  </a:lnTo>
                  <a:lnTo>
                    <a:pt x="202" y="57"/>
                  </a:lnTo>
                  <a:lnTo>
                    <a:pt x="188" y="71"/>
                  </a:lnTo>
                  <a:lnTo>
                    <a:pt x="174" y="50"/>
                  </a:lnTo>
                  <a:lnTo>
                    <a:pt x="195" y="43"/>
                  </a:lnTo>
                  <a:lnTo>
                    <a:pt x="210" y="14"/>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63" name="Freeform 27"/>
            <p:cNvSpPr>
              <a:spLocks/>
            </p:cNvSpPr>
            <p:nvPr/>
          </p:nvSpPr>
          <p:spPr bwMode="auto">
            <a:xfrm>
              <a:off x="6174833" y="4449850"/>
              <a:ext cx="511790" cy="535271"/>
            </a:xfrm>
            <a:custGeom>
              <a:avLst/>
              <a:gdLst>
                <a:gd name="T0" fmla="*/ 210 w 283"/>
                <a:gd name="T1" fmla="*/ 14 h 326"/>
                <a:gd name="T2" fmla="*/ 188 w 283"/>
                <a:gd name="T3" fmla="*/ 0 h 326"/>
                <a:gd name="T4" fmla="*/ 159 w 283"/>
                <a:gd name="T5" fmla="*/ 21 h 326"/>
                <a:gd name="T6" fmla="*/ 122 w 283"/>
                <a:gd name="T7" fmla="*/ 7 h 326"/>
                <a:gd name="T8" fmla="*/ 100 w 283"/>
                <a:gd name="T9" fmla="*/ 14 h 326"/>
                <a:gd name="T10" fmla="*/ 86 w 283"/>
                <a:gd name="T11" fmla="*/ 35 h 326"/>
                <a:gd name="T12" fmla="*/ 79 w 283"/>
                <a:gd name="T13" fmla="*/ 50 h 326"/>
                <a:gd name="T14" fmla="*/ 86 w 283"/>
                <a:gd name="T15" fmla="*/ 79 h 326"/>
                <a:gd name="T16" fmla="*/ 72 w 283"/>
                <a:gd name="T17" fmla="*/ 79 h 326"/>
                <a:gd name="T18" fmla="*/ 64 w 283"/>
                <a:gd name="T19" fmla="*/ 71 h 326"/>
                <a:gd name="T20" fmla="*/ 50 w 283"/>
                <a:gd name="T21" fmla="*/ 71 h 326"/>
                <a:gd name="T22" fmla="*/ 50 w 283"/>
                <a:gd name="T23" fmla="*/ 86 h 326"/>
                <a:gd name="T24" fmla="*/ 57 w 283"/>
                <a:gd name="T25" fmla="*/ 107 h 326"/>
                <a:gd name="T26" fmla="*/ 43 w 283"/>
                <a:gd name="T27" fmla="*/ 107 h 326"/>
                <a:gd name="T28" fmla="*/ 43 w 283"/>
                <a:gd name="T29" fmla="*/ 122 h 326"/>
                <a:gd name="T30" fmla="*/ 14 w 283"/>
                <a:gd name="T31" fmla="*/ 151 h 326"/>
                <a:gd name="T32" fmla="*/ 0 w 283"/>
                <a:gd name="T33" fmla="*/ 151 h 326"/>
                <a:gd name="T34" fmla="*/ 0 w 283"/>
                <a:gd name="T35" fmla="*/ 187 h 326"/>
                <a:gd name="T36" fmla="*/ 28 w 283"/>
                <a:gd name="T37" fmla="*/ 208 h 326"/>
                <a:gd name="T38" fmla="*/ 28 w 283"/>
                <a:gd name="T39" fmla="*/ 253 h 326"/>
                <a:gd name="T40" fmla="*/ 57 w 283"/>
                <a:gd name="T41" fmla="*/ 253 h 326"/>
                <a:gd name="T42" fmla="*/ 57 w 283"/>
                <a:gd name="T43" fmla="*/ 274 h 326"/>
                <a:gd name="T44" fmla="*/ 72 w 283"/>
                <a:gd name="T45" fmla="*/ 296 h 326"/>
                <a:gd name="T46" fmla="*/ 79 w 283"/>
                <a:gd name="T47" fmla="*/ 317 h 326"/>
                <a:gd name="T48" fmla="*/ 100 w 283"/>
                <a:gd name="T49" fmla="*/ 317 h 326"/>
                <a:gd name="T50" fmla="*/ 122 w 283"/>
                <a:gd name="T51" fmla="*/ 289 h 326"/>
                <a:gd name="T52" fmla="*/ 129 w 283"/>
                <a:gd name="T53" fmla="*/ 289 h 326"/>
                <a:gd name="T54" fmla="*/ 129 w 283"/>
                <a:gd name="T55" fmla="*/ 310 h 326"/>
                <a:gd name="T56" fmla="*/ 145 w 283"/>
                <a:gd name="T57" fmla="*/ 317 h 326"/>
                <a:gd name="T58" fmla="*/ 159 w 283"/>
                <a:gd name="T59" fmla="*/ 317 h 326"/>
                <a:gd name="T60" fmla="*/ 159 w 283"/>
                <a:gd name="T61" fmla="*/ 303 h 326"/>
                <a:gd name="T62" fmla="*/ 181 w 283"/>
                <a:gd name="T63" fmla="*/ 303 h 326"/>
                <a:gd name="T64" fmla="*/ 181 w 283"/>
                <a:gd name="T65" fmla="*/ 317 h 326"/>
                <a:gd name="T66" fmla="*/ 195 w 283"/>
                <a:gd name="T67" fmla="*/ 325 h 326"/>
                <a:gd name="T68" fmla="*/ 210 w 283"/>
                <a:gd name="T69" fmla="*/ 317 h 326"/>
                <a:gd name="T70" fmla="*/ 210 w 283"/>
                <a:gd name="T71" fmla="*/ 281 h 326"/>
                <a:gd name="T72" fmla="*/ 217 w 283"/>
                <a:gd name="T73" fmla="*/ 253 h 326"/>
                <a:gd name="T74" fmla="*/ 231 w 283"/>
                <a:gd name="T75" fmla="*/ 245 h 326"/>
                <a:gd name="T76" fmla="*/ 231 w 283"/>
                <a:gd name="T77" fmla="*/ 238 h 326"/>
                <a:gd name="T78" fmla="*/ 231 w 283"/>
                <a:gd name="T79" fmla="*/ 223 h 326"/>
                <a:gd name="T80" fmla="*/ 246 w 283"/>
                <a:gd name="T81" fmla="*/ 238 h 326"/>
                <a:gd name="T82" fmla="*/ 267 w 283"/>
                <a:gd name="T83" fmla="*/ 215 h 326"/>
                <a:gd name="T84" fmla="*/ 253 w 283"/>
                <a:gd name="T85" fmla="*/ 194 h 326"/>
                <a:gd name="T86" fmla="*/ 253 w 283"/>
                <a:gd name="T87" fmla="*/ 187 h 326"/>
                <a:gd name="T88" fmla="*/ 267 w 283"/>
                <a:gd name="T89" fmla="*/ 172 h 326"/>
                <a:gd name="T90" fmla="*/ 260 w 283"/>
                <a:gd name="T91" fmla="*/ 151 h 326"/>
                <a:gd name="T92" fmla="*/ 253 w 283"/>
                <a:gd name="T93" fmla="*/ 143 h 326"/>
                <a:gd name="T94" fmla="*/ 282 w 283"/>
                <a:gd name="T95" fmla="*/ 143 h 326"/>
                <a:gd name="T96" fmla="*/ 282 w 283"/>
                <a:gd name="T97" fmla="*/ 115 h 326"/>
                <a:gd name="T98" fmla="*/ 253 w 283"/>
                <a:gd name="T99" fmla="*/ 129 h 326"/>
                <a:gd name="T100" fmla="*/ 282 w 283"/>
                <a:gd name="T101" fmla="*/ 86 h 326"/>
                <a:gd name="T102" fmla="*/ 231 w 283"/>
                <a:gd name="T103" fmla="*/ 64 h 326"/>
                <a:gd name="T104" fmla="*/ 202 w 283"/>
                <a:gd name="T105" fmla="*/ 57 h 326"/>
                <a:gd name="T106" fmla="*/ 188 w 283"/>
                <a:gd name="T107" fmla="*/ 71 h 326"/>
                <a:gd name="T108" fmla="*/ 174 w 283"/>
                <a:gd name="T109" fmla="*/ 50 h 326"/>
                <a:gd name="T110" fmla="*/ 195 w 283"/>
                <a:gd name="T111" fmla="*/ 43 h 326"/>
                <a:gd name="T112" fmla="*/ 210 w 283"/>
                <a:gd name="T113" fmla="*/ 14 h 3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3"/>
                <a:gd name="T172" fmla="*/ 0 h 326"/>
                <a:gd name="T173" fmla="*/ 283 w 283"/>
                <a:gd name="T174" fmla="*/ 326 h 3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3" h="326">
                  <a:moveTo>
                    <a:pt x="210" y="14"/>
                  </a:moveTo>
                  <a:lnTo>
                    <a:pt x="188" y="0"/>
                  </a:lnTo>
                  <a:lnTo>
                    <a:pt x="159" y="21"/>
                  </a:lnTo>
                  <a:lnTo>
                    <a:pt x="122" y="7"/>
                  </a:lnTo>
                  <a:lnTo>
                    <a:pt x="100" y="14"/>
                  </a:lnTo>
                  <a:lnTo>
                    <a:pt x="86" y="35"/>
                  </a:lnTo>
                  <a:lnTo>
                    <a:pt x="79" y="50"/>
                  </a:lnTo>
                  <a:lnTo>
                    <a:pt x="86" y="79"/>
                  </a:lnTo>
                  <a:lnTo>
                    <a:pt x="72" y="79"/>
                  </a:lnTo>
                  <a:lnTo>
                    <a:pt x="64" y="71"/>
                  </a:lnTo>
                  <a:lnTo>
                    <a:pt x="50" y="71"/>
                  </a:lnTo>
                  <a:lnTo>
                    <a:pt x="50" y="86"/>
                  </a:lnTo>
                  <a:lnTo>
                    <a:pt x="57" y="107"/>
                  </a:lnTo>
                  <a:lnTo>
                    <a:pt x="43" y="107"/>
                  </a:lnTo>
                  <a:lnTo>
                    <a:pt x="43" y="122"/>
                  </a:lnTo>
                  <a:lnTo>
                    <a:pt x="14" y="151"/>
                  </a:lnTo>
                  <a:lnTo>
                    <a:pt x="0" y="151"/>
                  </a:lnTo>
                  <a:lnTo>
                    <a:pt x="0" y="187"/>
                  </a:lnTo>
                  <a:lnTo>
                    <a:pt x="28" y="208"/>
                  </a:lnTo>
                  <a:lnTo>
                    <a:pt x="28" y="253"/>
                  </a:lnTo>
                  <a:lnTo>
                    <a:pt x="57" y="253"/>
                  </a:lnTo>
                  <a:lnTo>
                    <a:pt x="57" y="274"/>
                  </a:lnTo>
                  <a:lnTo>
                    <a:pt x="72" y="296"/>
                  </a:lnTo>
                  <a:lnTo>
                    <a:pt x="79" y="317"/>
                  </a:lnTo>
                  <a:lnTo>
                    <a:pt x="100" y="317"/>
                  </a:lnTo>
                  <a:lnTo>
                    <a:pt x="122" y="289"/>
                  </a:lnTo>
                  <a:lnTo>
                    <a:pt x="129" y="289"/>
                  </a:lnTo>
                  <a:lnTo>
                    <a:pt x="129" y="310"/>
                  </a:lnTo>
                  <a:lnTo>
                    <a:pt x="145" y="317"/>
                  </a:lnTo>
                  <a:lnTo>
                    <a:pt x="159" y="317"/>
                  </a:lnTo>
                  <a:lnTo>
                    <a:pt x="159" y="303"/>
                  </a:lnTo>
                  <a:lnTo>
                    <a:pt x="181" y="303"/>
                  </a:lnTo>
                  <a:lnTo>
                    <a:pt x="181" y="317"/>
                  </a:lnTo>
                  <a:lnTo>
                    <a:pt x="195" y="325"/>
                  </a:lnTo>
                  <a:lnTo>
                    <a:pt x="210" y="317"/>
                  </a:lnTo>
                  <a:lnTo>
                    <a:pt x="210" y="281"/>
                  </a:lnTo>
                  <a:lnTo>
                    <a:pt x="217" y="253"/>
                  </a:lnTo>
                  <a:lnTo>
                    <a:pt x="231" y="245"/>
                  </a:lnTo>
                  <a:lnTo>
                    <a:pt x="231" y="238"/>
                  </a:lnTo>
                  <a:lnTo>
                    <a:pt x="231" y="223"/>
                  </a:lnTo>
                  <a:lnTo>
                    <a:pt x="246" y="238"/>
                  </a:lnTo>
                  <a:lnTo>
                    <a:pt x="267" y="215"/>
                  </a:lnTo>
                  <a:lnTo>
                    <a:pt x="253" y="194"/>
                  </a:lnTo>
                  <a:lnTo>
                    <a:pt x="253" y="187"/>
                  </a:lnTo>
                  <a:lnTo>
                    <a:pt x="267" y="172"/>
                  </a:lnTo>
                  <a:lnTo>
                    <a:pt x="260" y="151"/>
                  </a:lnTo>
                  <a:lnTo>
                    <a:pt x="253" y="143"/>
                  </a:lnTo>
                  <a:lnTo>
                    <a:pt x="282" y="143"/>
                  </a:lnTo>
                  <a:lnTo>
                    <a:pt x="282" y="115"/>
                  </a:lnTo>
                  <a:lnTo>
                    <a:pt x="253" y="129"/>
                  </a:lnTo>
                  <a:lnTo>
                    <a:pt x="282" y="86"/>
                  </a:lnTo>
                  <a:lnTo>
                    <a:pt x="231" y="64"/>
                  </a:lnTo>
                  <a:lnTo>
                    <a:pt x="202" y="57"/>
                  </a:lnTo>
                  <a:lnTo>
                    <a:pt x="188" y="71"/>
                  </a:lnTo>
                  <a:lnTo>
                    <a:pt x="174" y="50"/>
                  </a:lnTo>
                  <a:lnTo>
                    <a:pt x="195" y="43"/>
                  </a:lnTo>
                  <a:lnTo>
                    <a:pt x="210" y="14"/>
                  </a:lnTo>
                </a:path>
              </a:pathLst>
            </a:custGeom>
            <a:grpFill/>
            <a:ln w="1905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64" name="Freeform 28"/>
            <p:cNvSpPr>
              <a:spLocks/>
            </p:cNvSpPr>
            <p:nvPr/>
          </p:nvSpPr>
          <p:spPr bwMode="auto">
            <a:xfrm>
              <a:off x="5924600" y="4866590"/>
              <a:ext cx="579437" cy="673100"/>
            </a:xfrm>
            <a:custGeom>
              <a:avLst/>
              <a:gdLst>
                <a:gd name="T0" fmla="*/ 2147483647 w 319"/>
                <a:gd name="T1" fmla="*/ 2147483647 h 412"/>
                <a:gd name="T2" fmla="*/ 2147483647 w 319"/>
                <a:gd name="T3" fmla="*/ 2147483647 h 412"/>
                <a:gd name="T4" fmla="*/ 2147483647 w 319"/>
                <a:gd name="T5" fmla="*/ 2147483647 h 412"/>
                <a:gd name="T6" fmla="*/ 2147483647 w 319"/>
                <a:gd name="T7" fmla="*/ 2147483647 h 412"/>
                <a:gd name="T8" fmla="*/ 2147483647 w 319"/>
                <a:gd name="T9" fmla="*/ 2147483647 h 412"/>
                <a:gd name="T10" fmla="*/ 2147483647 w 319"/>
                <a:gd name="T11" fmla="*/ 2147483647 h 412"/>
                <a:gd name="T12" fmla="*/ 2147483647 w 319"/>
                <a:gd name="T13" fmla="*/ 2147483647 h 412"/>
                <a:gd name="T14" fmla="*/ 2147483647 w 319"/>
                <a:gd name="T15" fmla="*/ 2147483647 h 412"/>
                <a:gd name="T16" fmla="*/ 2147483647 w 319"/>
                <a:gd name="T17" fmla="*/ 2147483647 h 412"/>
                <a:gd name="T18" fmla="*/ 2147483647 w 319"/>
                <a:gd name="T19" fmla="*/ 2147483647 h 412"/>
                <a:gd name="T20" fmla="*/ 2147483647 w 319"/>
                <a:gd name="T21" fmla="*/ 2147483647 h 412"/>
                <a:gd name="T22" fmla="*/ 2147483647 w 319"/>
                <a:gd name="T23" fmla="*/ 2147483647 h 412"/>
                <a:gd name="T24" fmla="*/ 2147483647 w 319"/>
                <a:gd name="T25" fmla="*/ 0 h 412"/>
                <a:gd name="T26" fmla="*/ 2147483647 w 319"/>
                <a:gd name="T27" fmla="*/ 0 h 412"/>
                <a:gd name="T28" fmla="*/ 2147483647 w 319"/>
                <a:gd name="T29" fmla="*/ 2147483647 h 412"/>
                <a:gd name="T30" fmla="*/ 2147483647 w 319"/>
                <a:gd name="T31" fmla="*/ 2147483647 h 412"/>
                <a:gd name="T32" fmla="*/ 2147483647 w 319"/>
                <a:gd name="T33" fmla="*/ 2147483647 h 412"/>
                <a:gd name="T34" fmla="*/ 2147483647 w 319"/>
                <a:gd name="T35" fmla="*/ 2147483647 h 412"/>
                <a:gd name="T36" fmla="*/ 2147483647 w 319"/>
                <a:gd name="T37" fmla="*/ 2147483647 h 412"/>
                <a:gd name="T38" fmla="*/ 2147483647 w 319"/>
                <a:gd name="T39" fmla="*/ 2147483647 h 412"/>
                <a:gd name="T40" fmla="*/ 2147483647 w 319"/>
                <a:gd name="T41" fmla="*/ 2147483647 h 412"/>
                <a:gd name="T42" fmla="*/ 2147483647 w 319"/>
                <a:gd name="T43" fmla="*/ 2147483647 h 412"/>
                <a:gd name="T44" fmla="*/ 2147483647 w 319"/>
                <a:gd name="T45" fmla="*/ 2147483647 h 412"/>
                <a:gd name="T46" fmla="*/ 2147483647 w 319"/>
                <a:gd name="T47" fmla="*/ 2147483647 h 412"/>
                <a:gd name="T48" fmla="*/ 2147483647 w 319"/>
                <a:gd name="T49" fmla="*/ 2147483647 h 412"/>
                <a:gd name="T50" fmla="*/ 2147483647 w 319"/>
                <a:gd name="T51" fmla="*/ 2147483647 h 412"/>
                <a:gd name="T52" fmla="*/ 2147483647 w 319"/>
                <a:gd name="T53" fmla="*/ 2147483647 h 412"/>
                <a:gd name="T54" fmla="*/ 2147483647 w 319"/>
                <a:gd name="T55" fmla="*/ 2147483647 h 412"/>
                <a:gd name="T56" fmla="*/ 0 w 319"/>
                <a:gd name="T57" fmla="*/ 2147483647 h 412"/>
                <a:gd name="T58" fmla="*/ 2147483647 w 319"/>
                <a:gd name="T59" fmla="*/ 2147483647 h 412"/>
                <a:gd name="T60" fmla="*/ 2147483647 w 319"/>
                <a:gd name="T61" fmla="*/ 2147483647 h 412"/>
                <a:gd name="T62" fmla="*/ 2147483647 w 319"/>
                <a:gd name="T63" fmla="*/ 2147483647 h 412"/>
                <a:gd name="T64" fmla="*/ 2147483647 w 319"/>
                <a:gd name="T65" fmla="*/ 2147483647 h 412"/>
                <a:gd name="T66" fmla="*/ 2147483647 w 319"/>
                <a:gd name="T67" fmla="*/ 2147483647 h 412"/>
                <a:gd name="T68" fmla="*/ 2147483647 w 319"/>
                <a:gd name="T69" fmla="*/ 2147483647 h 412"/>
                <a:gd name="T70" fmla="*/ 2147483647 w 319"/>
                <a:gd name="T71" fmla="*/ 2147483647 h 412"/>
                <a:gd name="T72" fmla="*/ 2147483647 w 319"/>
                <a:gd name="T73" fmla="*/ 2147483647 h 412"/>
                <a:gd name="T74" fmla="*/ 2147483647 w 319"/>
                <a:gd name="T75" fmla="*/ 2147483647 h 412"/>
                <a:gd name="T76" fmla="*/ 2147483647 w 319"/>
                <a:gd name="T77" fmla="*/ 2147483647 h 412"/>
                <a:gd name="T78" fmla="*/ 2147483647 w 319"/>
                <a:gd name="T79" fmla="*/ 2147483647 h 412"/>
                <a:gd name="T80" fmla="*/ 2147483647 w 319"/>
                <a:gd name="T81" fmla="*/ 2147483647 h 412"/>
                <a:gd name="T82" fmla="*/ 2147483647 w 319"/>
                <a:gd name="T83" fmla="*/ 2147483647 h 412"/>
                <a:gd name="T84" fmla="*/ 2147483647 w 319"/>
                <a:gd name="T85" fmla="*/ 2147483647 h 412"/>
                <a:gd name="T86" fmla="*/ 2147483647 w 319"/>
                <a:gd name="T87" fmla="*/ 2147483647 h 412"/>
                <a:gd name="T88" fmla="*/ 2147483647 w 319"/>
                <a:gd name="T89" fmla="*/ 2147483647 h 412"/>
                <a:gd name="T90" fmla="*/ 2147483647 w 319"/>
                <a:gd name="T91" fmla="*/ 2147483647 h 412"/>
                <a:gd name="T92" fmla="*/ 2147483647 w 319"/>
                <a:gd name="T93" fmla="*/ 2147483647 h 412"/>
                <a:gd name="T94" fmla="*/ 2147483647 w 319"/>
                <a:gd name="T95" fmla="*/ 2147483647 h 412"/>
                <a:gd name="T96" fmla="*/ 2147483647 w 319"/>
                <a:gd name="T97" fmla="*/ 2147483647 h 412"/>
                <a:gd name="T98" fmla="*/ 2147483647 w 319"/>
                <a:gd name="T99" fmla="*/ 2147483647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9"/>
                <a:gd name="T151" fmla="*/ 0 h 412"/>
                <a:gd name="T152" fmla="*/ 319 w 319"/>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9" h="412">
                  <a:moveTo>
                    <a:pt x="318" y="64"/>
                  </a:moveTo>
                  <a:lnTo>
                    <a:pt x="318" y="50"/>
                  </a:lnTo>
                  <a:lnTo>
                    <a:pt x="296" y="50"/>
                  </a:lnTo>
                  <a:lnTo>
                    <a:pt x="296" y="64"/>
                  </a:lnTo>
                  <a:lnTo>
                    <a:pt x="282" y="64"/>
                  </a:lnTo>
                  <a:lnTo>
                    <a:pt x="266" y="57"/>
                  </a:lnTo>
                  <a:lnTo>
                    <a:pt x="266" y="36"/>
                  </a:lnTo>
                  <a:lnTo>
                    <a:pt x="259" y="36"/>
                  </a:lnTo>
                  <a:lnTo>
                    <a:pt x="237" y="64"/>
                  </a:lnTo>
                  <a:lnTo>
                    <a:pt x="216" y="64"/>
                  </a:lnTo>
                  <a:lnTo>
                    <a:pt x="208" y="43"/>
                  </a:lnTo>
                  <a:lnTo>
                    <a:pt x="194" y="21"/>
                  </a:lnTo>
                  <a:lnTo>
                    <a:pt x="194" y="0"/>
                  </a:lnTo>
                  <a:lnTo>
                    <a:pt x="165" y="0"/>
                  </a:lnTo>
                  <a:lnTo>
                    <a:pt x="165" y="14"/>
                  </a:lnTo>
                  <a:lnTo>
                    <a:pt x="136" y="21"/>
                  </a:lnTo>
                  <a:lnTo>
                    <a:pt x="129" y="36"/>
                  </a:lnTo>
                  <a:lnTo>
                    <a:pt x="93" y="36"/>
                  </a:lnTo>
                  <a:lnTo>
                    <a:pt x="79" y="57"/>
                  </a:lnTo>
                  <a:lnTo>
                    <a:pt x="79" y="79"/>
                  </a:lnTo>
                  <a:lnTo>
                    <a:pt x="86" y="93"/>
                  </a:lnTo>
                  <a:lnTo>
                    <a:pt x="64" y="122"/>
                  </a:lnTo>
                  <a:lnTo>
                    <a:pt x="43" y="122"/>
                  </a:lnTo>
                  <a:lnTo>
                    <a:pt x="43" y="165"/>
                  </a:lnTo>
                  <a:lnTo>
                    <a:pt x="36" y="173"/>
                  </a:lnTo>
                  <a:lnTo>
                    <a:pt x="36" y="201"/>
                  </a:lnTo>
                  <a:lnTo>
                    <a:pt x="14" y="223"/>
                  </a:lnTo>
                  <a:lnTo>
                    <a:pt x="14" y="245"/>
                  </a:lnTo>
                  <a:lnTo>
                    <a:pt x="0" y="288"/>
                  </a:lnTo>
                  <a:lnTo>
                    <a:pt x="14" y="302"/>
                  </a:lnTo>
                  <a:lnTo>
                    <a:pt x="72" y="310"/>
                  </a:lnTo>
                  <a:lnTo>
                    <a:pt x="93" y="367"/>
                  </a:lnTo>
                  <a:lnTo>
                    <a:pt x="100" y="411"/>
                  </a:lnTo>
                  <a:lnTo>
                    <a:pt x="129" y="367"/>
                  </a:lnTo>
                  <a:lnTo>
                    <a:pt x="144" y="374"/>
                  </a:lnTo>
                  <a:lnTo>
                    <a:pt x="180" y="338"/>
                  </a:lnTo>
                  <a:lnTo>
                    <a:pt x="180" y="317"/>
                  </a:lnTo>
                  <a:lnTo>
                    <a:pt x="216" y="310"/>
                  </a:lnTo>
                  <a:lnTo>
                    <a:pt x="237" y="259"/>
                  </a:lnTo>
                  <a:lnTo>
                    <a:pt x="252" y="252"/>
                  </a:lnTo>
                  <a:lnTo>
                    <a:pt x="252" y="223"/>
                  </a:lnTo>
                  <a:lnTo>
                    <a:pt x="282" y="223"/>
                  </a:lnTo>
                  <a:lnTo>
                    <a:pt x="289" y="173"/>
                  </a:lnTo>
                  <a:lnTo>
                    <a:pt x="282" y="144"/>
                  </a:lnTo>
                  <a:lnTo>
                    <a:pt x="289" y="137"/>
                  </a:lnTo>
                  <a:lnTo>
                    <a:pt x="266" y="115"/>
                  </a:lnTo>
                  <a:lnTo>
                    <a:pt x="282" y="108"/>
                  </a:lnTo>
                  <a:lnTo>
                    <a:pt x="296" y="115"/>
                  </a:lnTo>
                  <a:lnTo>
                    <a:pt x="318" y="86"/>
                  </a:lnTo>
                  <a:lnTo>
                    <a:pt x="318" y="64"/>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65" name="Freeform 29"/>
            <p:cNvSpPr>
              <a:spLocks/>
            </p:cNvSpPr>
            <p:nvPr/>
          </p:nvSpPr>
          <p:spPr bwMode="auto">
            <a:xfrm>
              <a:off x="5910976" y="4865931"/>
              <a:ext cx="577755" cy="673965"/>
            </a:xfrm>
            <a:custGeom>
              <a:avLst/>
              <a:gdLst>
                <a:gd name="T0" fmla="*/ 318 w 319"/>
                <a:gd name="T1" fmla="*/ 64 h 412"/>
                <a:gd name="T2" fmla="*/ 318 w 319"/>
                <a:gd name="T3" fmla="*/ 50 h 412"/>
                <a:gd name="T4" fmla="*/ 296 w 319"/>
                <a:gd name="T5" fmla="*/ 50 h 412"/>
                <a:gd name="T6" fmla="*/ 296 w 319"/>
                <a:gd name="T7" fmla="*/ 64 h 412"/>
                <a:gd name="T8" fmla="*/ 282 w 319"/>
                <a:gd name="T9" fmla="*/ 64 h 412"/>
                <a:gd name="T10" fmla="*/ 266 w 319"/>
                <a:gd name="T11" fmla="*/ 57 h 412"/>
                <a:gd name="T12" fmla="*/ 266 w 319"/>
                <a:gd name="T13" fmla="*/ 36 h 412"/>
                <a:gd name="T14" fmla="*/ 259 w 319"/>
                <a:gd name="T15" fmla="*/ 36 h 412"/>
                <a:gd name="T16" fmla="*/ 237 w 319"/>
                <a:gd name="T17" fmla="*/ 64 h 412"/>
                <a:gd name="T18" fmla="*/ 216 w 319"/>
                <a:gd name="T19" fmla="*/ 64 h 412"/>
                <a:gd name="T20" fmla="*/ 208 w 319"/>
                <a:gd name="T21" fmla="*/ 43 h 412"/>
                <a:gd name="T22" fmla="*/ 194 w 319"/>
                <a:gd name="T23" fmla="*/ 21 h 412"/>
                <a:gd name="T24" fmla="*/ 194 w 319"/>
                <a:gd name="T25" fmla="*/ 0 h 412"/>
                <a:gd name="T26" fmla="*/ 165 w 319"/>
                <a:gd name="T27" fmla="*/ 0 h 412"/>
                <a:gd name="T28" fmla="*/ 165 w 319"/>
                <a:gd name="T29" fmla="*/ 14 h 412"/>
                <a:gd name="T30" fmla="*/ 136 w 319"/>
                <a:gd name="T31" fmla="*/ 21 h 412"/>
                <a:gd name="T32" fmla="*/ 129 w 319"/>
                <a:gd name="T33" fmla="*/ 36 h 412"/>
                <a:gd name="T34" fmla="*/ 93 w 319"/>
                <a:gd name="T35" fmla="*/ 36 h 412"/>
                <a:gd name="T36" fmla="*/ 79 w 319"/>
                <a:gd name="T37" fmla="*/ 57 h 412"/>
                <a:gd name="T38" fmla="*/ 79 w 319"/>
                <a:gd name="T39" fmla="*/ 79 h 412"/>
                <a:gd name="T40" fmla="*/ 86 w 319"/>
                <a:gd name="T41" fmla="*/ 93 h 412"/>
                <a:gd name="T42" fmla="*/ 64 w 319"/>
                <a:gd name="T43" fmla="*/ 122 h 412"/>
                <a:gd name="T44" fmla="*/ 43 w 319"/>
                <a:gd name="T45" fmla="*/ 122 h 412"/>
                <a:gd name="T46" fmla="*/ 43 w 319"/>
                <a:gd name="T47" fmla="*/ 165 h 412"/>
                <a:gd name="T48" fmla="*/ 36 w 319"/>
                <a:gd name="T49" fmla="*/ 173 h 412"/>
                <a:gd name="T50" fmla="*/ 36 w 319"/>
                <a:gd name="T51" fmla="*/ 201 h 412"/>
                <a:gd name="T52" fmla="*/ 14 w 319"/>
                <a:gd name="T53" fmla="*/ 223 h 412"/>
                <a:gd name="T54" fmla="*/ 14 w 319"/>
                <a:gd name="T55" fmla="*/ 245 h 412"/>
                <a:gd name="T56" fmla="*/ 0 w 319"/>
                <a:gd name="T57" fmla="*/ 288 h 412"/>
                <a:gd name="T58" fmla="*/ 14 w 319"/>
                <a:gd name="T59" fmla="*/ 302 h 412"/>
                <a:gd name="T60" fmla="*/ 72 w 319"/>
                <a:gd name="T61" fmla="*/ 310 h 412"/>
                <a:gd name="T62" fmla="*/ 93 w 319"/>
                <a:gd name="T63" fmla="*/ 367 h 412"/>
                <a:gd name="T64" fmla="*/ 100 w 319"/>
                <a:gd name="T65" fmla="*/ 411 h 412"/>
                <a:gd name="T66" fmla="*/ 129 w 319"/>
                <a:gd name="T67" fmla="*/ 367 h 412"/>
                <a:gd name="T68" fmla="*/ 144 w 319"/>
                <a:gd name="T69" fmla="*/ 374 h 412"/>
                <a:gd name="T70" fmla="*/ 180 w 319"/>
                <a:gd name="T71" fmla="*/ 338 h 412"/>
                <a:gd name="T72" fmla="*/ 180 w 319"/>
                <a:gd name="T73" fmla="*/ 317 h 412"/>
                <a:gd name="T74" fmla="*/ 216 w 319"/>
                <a:gd name="T75" fmla="*/ 310 h 412"/>
                <a:gd name="T76" fmla="*/ 237 w 319"/>
                <a:gd name="T77" fmla="*/ 259 h 412"/>
                <a:gd name="T78" fmla="*/ 252 w 319"/>
                <a:gd name="T79" fmla="*/ 252 h 412"/>
                <a:gd name="T80" fmla="*/ 252 w 319"/>
                <a:gd name="T81" fmla="*/ 223 h 412"/>
                <a:gd name="T82" fmla="*/ 282 w 319"/>
                <a:gd name="T83" fmla="*/ 223 h 412"/>
                <a:gd name="T84" fmla="*/ 289 w 319"/>
                <a:gd name="T85" fmla="*/ 173 h 412"/>
                <a:gd name="T86" fmla="*/ 282 w 319"/>
                <a:gd name="T87" fmla="*/ 144 h 412"/>
                <a:gd name="T88" fmla="*/ 289 w 319"/>
                <a:gd name="T89" fmla="*/ 137 h 412"/>
                <a:gd name="T90" fmla="*/ 266 w 319"/>
                <a:gd name="T91" fmla="*/ 115 h 412"/>
                <a:gd name="T92" fmla="*/ 282 w 319"/>
                <a:gd name="T93" fmla="*/ 108 h 412"/>
                <a:gd name="T94" fmla="*/ 296 w 319"/>
                <a:gd name="T95" fmla="*/ 115 h 412"/>
                <a:gd name="T96" fmla="*/ 318 w 319"/>
                <a:gd name="T97" fmla="*/ 86 h 412"/>
                <a:gd name="T98" fmla="*/ 318 w 319"/>
                <a:gd name="T99" fmla="*/ 64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9"/>
                <a:gd name="T151" fmla="*/ 0 h 412"/>
                <a:gd name="T152" fmla="*/ 319 w 319"/>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9" h="412">
                  <a:moveTo>
                    <a:pt x="318" y="64"/>
                  </a:moveTo>
                  <a:lnTo>
                    <a:pt x="318" y="50"/>
                  </a:lnTo>
                  <a:lnTo>
                    <a:pt x="296" y="50"/>
                  </a:lnTo>
                  <a:lnTo>
                    <a:pt x="296" y="64"/>
                  </a:lnTo>
                  <a:lnTo>
                    <a:pt x="282" y="64"/>
                  </a:lnTo>
                  <a:lnTo>
                    <a:pt x="266" y="57"/>
                  </a:lnTo>
                  <a:lnTo>
                    <a:pt x="266" y="36"/>
                  </a:lnTo>
                  <a:lnTo>
                    <a:pt x="259" y="36"/>
                  </a:lnTo>
                  <a:lnTo>
                    <a:pt x="237" y="64"/>
                  </a:lnTo>
                  <a:lnTo>
                    <a:pt x="216" y="64"/>
                  </a:lnTo>
                  <a:lnTo>
                    <a:pt x="208" y="43"/>
                  </a:lnTo>
                  <a:lnTo>
                    <a:pt x="194" y="21"/>
                  </a:lnTo>
                  <a:lnTo>
                    <a:pt x="194" y="0"/>
                  </a:lnTo>
                  <a:lnTo>
                    <a:pt x="165" y="0"/>
                  </a:lnTo>
                  <a:lnTo>
                    <a:pt x="165" y="14"/>
                  </a:lnTo>
                  <a:lnTo>
                    <a:pt x="136" y="21"/>
                  </a:lnTo>
                  <a:lnTo>
                    <a:pt x="129" y="36"/>
                  </a:lnTo>
                  <a:lnTo>
                    <a:pt x="93" y="36"/>
                  </a:lnTo>
                  <a:lnTo>
                    <a:pt x="79" y="57"/>
                  </a:lnTo>
                  <a:lnTo>
                    <a:pt x="79" y="79"/>
                  </a:lnTo>
                  <a:lnTo>
                    <a:pt x="86" y="93"/>
                  </a:lnTo>
                  <a:lnTo>
                    <a:pt x="64" y="122"/>
                  </a:lnTo>
                  <a:lnTo>
                    <a:pt x="43" y="122"/>
                  </a:lnTo>
                  <a:lnTo>
                    <a:pt x="43" y="165"/>
                  </a:lnTo>
                  <a:lnTo>
                    <a:pt x="36" y="173"/>
                  </a:lnTo>
                  <a:lnTo>
                    <a:pt x="36" y="201"/>
                  </a:lnTo>
                  <a:lnTo>
                    <a:pt x="14" y="223"/>
                  </a:lnTo>
                  <a:lnTo>
                    <a:pt x="14" y="245"/>
                  </a:lnTo>
                  <a:lnTo>
                    <a:pt x="0" y="288"/>
                  </a:lnTo>
                  <a:lnTo>
                    <a:pt x="14" y="302"/>
                  </a:lnTo>
                  <a:lnTo>
                    <a:pt x="72" y="310"/>
                  </a:lnTo>
                  <a:lnTo>
                    <a:pt x="93" y="367"/>
                  </a:lnTo>
                  <a:lnTo>
                    <a:pt x="100" y="411"/>
                  </a:lnTo>
                  <a:lnTo>
                    <a:pt x="129" y="367"/>
                  </a:lnTo>
                  <a:lnTo>
                    <a:pt x="144" y="374"/>
                  </a:lnTo>
                  <a:lnTo>
                    <a:pt x="180" y="338"/>
                  </a:lnTo>
                  <a:lnTo>
                    <a:pt x="180" y="317"/>
                  </a:lnTo>
                  <a:lnTo>
                    <a:pt x="216" y="310"/>
                  </a:lnTo>
                  <a:lnTo>
                    <a:pt x="237" y="259"/>
                  </a:lnTo>
                  <a:lnTo>
                    <a:pt x="252" y="252"/>
                  </a:lnTo>
                  <a:lnTo>
                    <a:pt x="252" y="223"/>
                  </a:lnTo>
                  <a:lnTo>
                    <a:pt x="282" y="223"/>
                  </a:lnTo>
                  <a:lnTo>
                    <a:pt x="289" y="173"/>
                  </a:lnTo>
                  <a:lnTo>
                    <a:pt x="282" y="144"/>
                  </a:lnTo>
                  <a:lnTo>
                    <a:pt x="289" y="137"/>
                  </a:lnTo>
                  <a:lnTo>
                    <a:pt x="266" y="115"/>
                  </a:lnTo>
                  <a:lnTo>
                    <a:pt x="282" y="108"/>
                  </a:lnTo>
                  <a:lnTo>
                    <a:pt x="296" y="115"/>
                  </a:lnTo>
                  <a:lnTo>
                    <a:pt x="318" y="86"/>
                  </a:lnTo>
                  <a:lnTo>
                    <a:pt x="318" y="64"/>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66" name="Freeform 30"/>
            <p:cNvSpPr>
              <a:spLocks/>
            </p:cNvSpPr>
            <p:nvPr/>
          </p:nvSpPr>
          <p:spPr bwMode="auto">
            <a:xfrm>
              <a:off x="5056237" y="5292040"/>
              <a:ext cx="1055688" cy="700087"/>
            </a:xfrm>
            <a:custGeom>
              <a:avLst/>
              <a:gdLst>
                <a:gd name="T0" fmla="*/ 2147483647 w 579"/>
                <a:gd name="T1" fmla="*/ 2147483647 h 427"/>
                <a:gd name="T2" fmla="*/ 2147483647 w 579"/>
                <a:gd name="T3" fmla="*/ 2147483647 h 427"/>
                <a:gd name="T4" fmla="*/ 2147483647 w 579"/>
                <a:gd name="T5" fmla="*/ 2147483647 h 427"/>
                <a:gd name="T6" fmla="*/ 2147483647 w 579"/>
                <a:gd name="T7" fmla="*/ 2147483647 h 427"/>
                <a:gd name="T8" fmla="*/ 2147483647 w 579"/>
                <a:gd name="T9" fmla="*/ 2147483647 h 427"/>
                <a:gd name="T10" fmla="*/ 2147483647 w 579"/>
                <a:gd name="T11" fmla="*/ 2147483647 h 427"/>
                <a:gd name="T12" fmla="*/ 2147483647 w 579"/>
                <a:gd name="T13" fmla="*/ 0 h 427"/>
                <a:gd name="T14" fmla="*/ 2147483647 w 579"/>
                <a:gd name="T15" fmla="*/ 2147483647 h 427"/>
                <a:gd name="T16" fmla="*/ 2147483647 w 579"/>
                <a:gd name="T17" fmla="*/ 2147483647 h 427"/>
                <a:gd name="T18" fmla="*/ 2147483647 w 579"/>
                <a:gd name="T19" fmla="*/ 2147483647 h 427"/>
                <a:gd name="T20" fmla="*/ 2147483647 w 579"/>
                <a:gd name="T21" fmla="*/ 2147483647 h 427"/>
                <a:gd name="T22" fmla="*/ 2147483647 w 579"/>
                <a:gd name="T23" fmla="*/ 2147483647 h 427"/>
                <a:gd name="T24" fmla="*/ 2147483647 w 579"/>
                <a:gd name="T25" fmla="*/ 2147483647 h 427"/>
                <a:gd name="T26" fmla="*/ 2147483647 w 579"/>
                <a:gd name="T27" fmla="*/ 2147483647 h 427"/>
                <a:gd name="T28" fmla="*/ 2147483647 w 579"/>
                <a:gd name="T29" fmla="*/ 2147483647 h 427"/>
                <a:gd name="T30" fmla="*/ 2147483647 w 579"/>
                <a:gd name="T31" fmla="*/ 2147483647 h 427"/>
                <a:gd name="T32" fmla="*/ 0 w 579"/>
                <a:gd name="T33" fmla="*/ 2147483647 h 427"/>
                <a:gd name="T34" fmla="*/ 2147483647 w 579"/>
                <a:gd name="T35" fmla="*/ 2147483647 h 427"/>
                <a:gd name="T36" fmla="*/ 2147483647 w 579"/>
                <a:gd name="T37" fmla="*/ 2147483647 h 427"/>
                <a:gd name="T38" fmla="*/ 2147483647 w 579"/>
                <a:gd name="T39" fmla="*/ 2147483647 h 427"/>
                <a:gd name="T40" fmla="*/ 2147483647 w 579"/>
                <a:gd name="T41" fmla="*/ 2147483647 h 427"/>
                <a:gd name="T42" fmla="*/ 2147483647 w 579"/>
                <a:gd name="T43" fmla="*/ 2147483647 h 427"/>
                <a:gd name="T44" fmla="*/ 2147483647 w 579"/>
                <a:gd name="T45" fmla="*/ 2147483647 h 427"/>
                <a:gd name="T46" fmla="*/ 2147483647 w 579"/>
                <a:gd name="T47" fmla="*/ 2147483647 h 427"/>
                <a:gd name="T48" fmla="*/ 2147483647 w 579"/>
                <a:gd name="T49" fmla="*/ 2147483647 h 427"/>
                <a:gd name="T50" fmla="*/ 2147483647 w 579"/>
                <a:gd name="T51" fmla="*/ 2147483647 h 427"/>
                <a:gd name="T52" fmla="*/ 2147483647 w 579"/>
                <a:gd name="T53" fmla="*/ 2147483647 h 427"/>
                <a:gd name="T54" fmla="*/ 2147483647 w 579"/>
                <a:gd name="T55" fmla="*/ 2147483647 h 427"/>
                <a:gd name="T56" fmla="*/ 2147483647 w 579"/>
                <a:gd name="T57" fmla="*/ 2147483647 h 427"/>
                <a:gd name="T58" fmla="*/ 2147483647 w 579"/>
                <a:gd name="T59" fmla="*/ 2147483647 h 427"/>
                <a:gd name="T60" fmla="*/ 2147483647 w 579"/>
                <a:gd name="T61" fmla="*/ 2147483647 h 427"/>
                <a:gd name="T62" fmla="*/ 2147483647 w 579"/>
                <a:gd name="T63" fmla="*/ 2147483647 h 427"/>
                <a:gd name="T64" fmla="*/ 2147483647 w 579"/>
                <a:gd name="T65" fmla="*/ 2147483647 h 427"/>
                <a:gd name="T66" fmla="*/ 2147483647 w 579"/>
                <a:gd name="T67" fmla="*/ 2147483647 h 427"/>
                <a:gd name="T68" fmla="*/ 2147483647 w 579"/>
                <a:gd name="T69" fmla="*/ 2147483647 h 4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79"/>
                <a:gd name="T106" fmla="*/ 0 h 427"/>
                <a:gd name="T107" fmla="*/ 579 w 579"/>
                <a:gd name="T108" fmla="*/ 427 h 4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79" h="427">
                  <a:moveTo>
                    <a:pt x="578" y="144"/>
                  </a:moveTo>
                  <a:lnTo>
                    <a:pt x="570" y="108"/>
                  </a:lnTo>
                  <a:lnTo>
                    <a:pt x="549" y="50"/>
                  </a:lnTo>
                  <a:lnTo>
                    <a:pt x="491" y="43"/>
                  </a:lnTo>
                  <a:lnTo>
                    <a:pt x="484" y="36"/>
                  </a:lnTo>
                  <a:lnTo>
                    <a:pt x="469" y="64"/>
                  </a:lnTo>
                  <a:lnTo>
                    <a:pt x="455" y="64"/>
                  </a:lnTo>
                  <a:lnTo>
                    <a:pt x="441" y="50"/>
                  </a:lnTo>
                  <a:lnTo>
                    <a:pt x="368" y="72"/>
                  </a:lnTo>
                  <a:lnTo>
                    <a:pt x="361" y="57"/>
                  </a:lnTo>
                  <a:lnTo>
                    <a:pt x="390" y="7"/>
                  </a:lnTo>
                  <a:lnTo>
                    <a:pt x="361" y="7"/>
                  </a:lnTo>
                  <a:lnTo>
                    <a:pt x="340" y="14"/>
                  </a:lnTo>
                  <a:lnTo>
                    <a:pt x="325" y="0"/>
                  </a:lnTo>
                  <a:lnTo>
                    <a:pt x="311" y="7"/>
                  </a:lnTo>
                  <a:lnTo>
                    <a:pt x="252" y="7"/>
                  </a:lnTo>
                  <a:lnTo>
                    <a:pt x="259" y="43"/>
                  </a:lnTo>
                  <a:lnTo>
                    <a:pt x="237" y="43"/>
                  </a:lnTo>
                  <a:lnTo>
                    <a:pt x="209" y="21"/>
                  </a:lnTo>
                  <a:lnTo>
                    <a:pt x="194" y="28"/>
                  </a:lnTo>
                  <a:lnTo>
                    <a:pt x="194" y="57"/>
                  </a:lnTo>
                  <a:lnTo>
                    <a:pt x="173" y="57"/>
                  </a:lnTo>
                  <a:lnTo>
                    <a:pt x="165" y="86"/>
                  </a:lnTo>
                  <a:lnTo>
                    <a:pt x="180" y="100"/>
                  </a:lnTo>
                  <a:lnTo>
                    <a:pt x="173" y="108"/>
                  </a:lnTo>
                  <a:lnTo>
                    <a:pt x="173" y="129"/>
                  </a:lnTo>
                  <a:lnTo>
                    <a:pt x="129" y="158"/>
                  </a:lnTo>
                  <a:lnTo>
                    <a:pt x="129" y="187"/>
                  </a:lnTo>
                  <a:lnTo>
                    <a:pt x="122" y="223"/>
                  </a:lnTo>
                  <a:lnTo>
                    <a:pt x="86" y="252"/>
                  </a:lnTo>
                  <a:lnTo>
                    <a:pt x="57" y="280"/>
                  </a:lnTo>
                  <a:lnTo>
                    <a:pt x="36" y="302"/>
                  </a:lnTo>
                  <a:lnTo>
                    <a:pt x="14" y="309"/>
                  </a:lnTo>
                  <a:lnTo>
                    <a:pt x="0" y="331"/>
                  </a:lnTo>
                  <a:lnTo>
                    <a:pt x="14" y="338"/>
                  </a:lnTo>
                  <a:lnTo>
                    <a:pt x="7" y="346"/>
                  </a:lnTo>
                  <a:lnTo>
                    <a:pt x="7" y="390"/>
                  </a:lnTo>
                  <a:lnTo>
                    <a:pt x="21" y="397"/>
                  </a:lnTo>
                  <a:lnTo>
                    <a:pt x="21" y="426"/>
                  </a:lnTo>
                  <a:lnTo>
                    <a:pt x="64" y="426"/>
                  </a:lnTo>
                  <a:lnTo>
                    <a:pt x="64" y="404"/>
                  </a:lnTo>
                  <a:lnTo>
                    <a:pt x="50" y="382"/>
                  </a:lnTo>
                  <a:lnTo>
                    <a:pt x="57" y="346"/>
                  </a:lnTo>
                  <a:lnTo>
                    <a:pt x="93" y="338"/>
                  </a:lnTo>
                  <a:lnTo>
                    <a:pt x="122" y="338"/>
                  </a:lnTo>
                  <a:lnTo>
                    <a:pt x="180" y="309"/>
                  </a:lnTo>
                  <a:lnTo>
                    <a:pt x="216" y="309"/>
                  </a:lnTo>
                  <a:lnTo>
                    <a:pt x="223" y="324"/>
                  </a:lnTo>
                  <a:lnTo>
                    <a:pt x="245" y="295"/>
                  </a:lnTo>
                  <a:lnTo>
                    <a:pt x="281" y="273"/>
                  </a:lnTo>
                  <a:lnTo>
                    <a:pt x="288" y="252"/>
                  </a:lnTo>
                  <a:lnTo>
                    <a:pt x="311" y="266"/>
                  </a:lnTo>
                  <a:lnTo>
                    <a:pt x="318" y="266"/>
                  </a:lnTo>
                  <a:lnTo>
                    <a:pt x="304" y="237"/>
                  </a:lnTo>
                  <a:lnTo>
                    <a:pt x="304" y="201"/>
                  </a:lnTo>
                  <a:lnTo>
                    <a:pt x="325" y="230"/>
                  </a:lnTo>
                  <a:lnTo>
                    <a:pt x="340" y="259"/>
                  </a:lnTo>
                  <a:lnTo>
                    <a:pt x="383" y="259"/>
                  </a:lnTo>
                  <a:lnTo>
                    <a:pt x="368" y="237"/>
                  </a:lnTo>
                  <a:lnTo>
                    <a:pt x="390" y="216"/>
                  </a:lnTo>
                  <a:lnTo>
                    <a:pt x="412" y="230"/>
                  </a:lnTo>
                  <a:lnTo>
                    <a:pt x="433" y="208"/>
                  </a:lnTo>
                  <a:lnTo>
                    <a:pt x="448" y="208"/>
                  </a:lnTo>
                  <a:lnTo>
                    <a:pt x="448" y="223"/>
                  </a:lnTo>
                  <a:lnTo>
                    <a:pt x="469" y="223"/>
                  </a:lnTo>
                  <a:lnTo>
                    <a:pt x="469" y="208"/>
                  </a:lnTo>
                  <a:lnTo>
                    <a:pt x="484" y="216"/>
                  </a:lnTo>
                  <a:lnTo>
                    <a:pt x="520" y="194"/>
                  </a:lnTo>
                  <a:lnTo>
                    <a:pt x="549" y="187"/>
                  </a:lnTo>
                  <a:lnTo>
                    <a:pt x="549" y="144"/>
                  </a:lnTo>
                  <a:lnTo>
                    <a:pt x="578" y="144"/>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67" name="Freeform 31"/>
            <p:cNvSpPr>
              <a:spLocks/>
            </p:cNvSpPr>
            <p:nvPr/>
          </p:nvSpPr>
          <p:spPr bwMode="auto">
            <a:xfrm>
              <a:off x="5055716" y="5292846"/>
              <a:ext cx="1055427" cy="699971"/>
            </a:xfrm>
            <a:custGeom>
              <a:avLst/>
              <a:gdLst>
                <a:gd name="T0" fmla="*/ 570 w 579"/>
                <a:gd name="T1" fmla="*/ 108 h 427"/>
                <a:gd name="T2" fmla="*/ 491 w 579"/>
                <a:gd name="T3" fmla="*/ 43 h 427"/>
                <a:gd name="T4" fmla="*/ 469 w 579"/>
                <a:gd name="T5" fmla="*/ 64 h 427"/>
                <a:gd name="T6" fmla="*/ 441 w 579"/>
                <a:gd name="T7" fmla="*/ 50 h 427"/>
                <a:gd name="T8" fmla="*/ 361 w 579"/>
                <a:gd name="T9" fmla="*/ 57 h 427"/>
                <a:gd name="T10" fmla="*/ 361 w 579"/>
                <a:gd name="T11" fmla="*/ 7 h 427"/>
                <a:gd name="T12" fmla="*/ 325 w 579"/>
                <a:gd name="T13" fmla="*/ 0 h 427"/>
                <a:gd name="T14" fmla="*/ 252 w 579"/>
                <a:gd name="T15" fmla="*/ 7 h 427"/>
                <a:gd name="T16" fmla="*/ 237 w 579"/>
                <a:gd name="T17" fmla="*/ 43 h 427"/>
                <a:gd name="T18" fmla="*/ 194 w 579"/>
                <a:gd name="T19" fmla="*/ 28 h 427"/>
                <a:gd name="T20" fmla="*/ 173 w 579"/>
                <a:gd name="T21" fmla="*/ 57 h 427"/>
                <a:gd name="T22" fmla="*/ 180 w 579"/>
                <a:gd name="T23" fmla="*/ 100 h 427"/>
                <a:gd name="T24" fmla="*/ 173 w 579"/>
                <a:gd name="T25" fmla="*/ 129 h 427"/>
                <a:gd name="T26" fmla="*/ 129 w 579"/>
                <a:gd name="T27" fmla="*/ 187 h 427"/>
                <a:gd name="T28" fmla="*/ 86 w 579"/>
                <a:gd name="T29" fmla="*/ 252 h 427"/>
                <a:gd name="T30" fmla="*/ 36 w 579"/>
                <a:gd name="T31" fmla="*/ 302 h 427"/>
                <a:gd name="T32" fmla="*/ 0 w 579"/>
                <a:gd name="T33" fmla="*/ 331 h 427"/>
                <a:gd name="T34" fmla="*/ 7 w 579"/>
                <a:gd name="T35" fmla="*/ 346 h 427"/>
                <a:gd name="T36" fmla="*/ 21 w 579"/>
                <a:gd name="T37" fmla="*/ 397 h 427"/>
                <a:gd name="T38" fmla="*/ 64 w 579"/>
                <a:gd name="T39" fmla="*/ 426 h 427"/>
                <a:gd name="T40" fmla="*/ 50 w 579"/>
                <a:gd name="T41" fmla="*/ 382 h 427"/>
                <a:gd name="T42" fmla="*/ 93 w 579"/>
                <a:gd name="T43" fmla="*/ 338 h 427"/>
                <a:gd name="T44" fmla="*/ 180 w 579"/>
                <a:gd name="T45" fmla="*/ 309 h 427"/>
                <a:gd name="T46" fmla="*/ 223 w 579"/>
                <a:gd name="T47" fmla="*/ 324 h 427"/>
                <a:gd name="T48" fmla="*/ 281 w 579"/>
                <a:gd name="T49" fmla="*/ 273 h 427"/>
                <a:gd name="T50" fmla="*/ 311 w 579"/>
                <a:gd name="T51" fmla="*/ 266 h 427"/>
                <a:gd name="T52" fmla="*/ 304 w 579"/>
                <a:gd name="T53" fmla="*/ 237 h 427"/>
                <a:gd name="T54" fmla="*/ 325 w 579"/>
                <a:gd name="T55" fmla="*/ 230 h 427"/>
                <a:gd name="T56" fmla="*/ 383 w 579"/>
                <a:gd name="T57" fmla="*/ 259 h 427"/>
                <a:gd name="T58" fmla="*/ 390 w 579"/>
                <a:gd name="T59" fmla="*/ 216 h 427"/>
                <a:gd name="T60" fmla="*/ 433 w 579"/>
                <a:gd name="T61" fmla="*/ 208 h 427"/>
                <a:gd name="T62" fmla="*/ 448 w 579"/>
                <a:gd name="T63" fmla="*/ 223 h 427"/>
                <a:gd name="T64" fmla="*/ 469 w 579"/>
                <a:gd name="T65" fmla="*/ 208 h 427"/>
                <a:gd name="T66" fmla="*/ 520 w 579"/>
                <a:gd name="T67" fmla="*/ 194 h 427"/>
                <a:gd name="T68" fmla="*/ 549 w 579"/>
                <a:gd name="T69" fmla="*/ 144 h 4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79"/>
                <a:gd name="T106" fmla="*/ 0 h 427"/>
                <a:gd name="T107" fmla="*/ 579 w 579"/>
                <a:gd name="T108" fmla="*/ 427 h 4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79" h="427">
                  <a:moveTo>
                    <a:pt x="578" y="144"/>
                  </a:moveTo>
                  <a:lnTo>
                    <a:pt x="570" y="108"/>
                  </a:lnTo>
                  <a:lnTo>
                    <a:pt x="549" y="50"/>
                  </a:lnTo>
                  <a:lnTo>
                    <a:pt x="491" y="43"/>
                  </a:lnTo>
                  <a:lnTo>
                    <a:pt x="484" y="36"/>
                  </a:lnTo>
                  <a:lnTo>
                    <a:pt x="469" y="64"/>
                  </a:lnTo>
                  <a:lnTo>
                    <a:pt x="455" y="64"/>
                  </a:lnTo>
                  <a:lnTo>
                    <a:pt x="441" y="50"/>
                  </a:lnTo>
                  <a:lnTo>
                    <a:pt x="368" y="72"/>
                  </a:lnTo>
                  <a:lnTo>
                    <a:pt x="361" y="57"/>
                  </a:lnTo>
                  <a:lnTo>
                    <a:pt x="390" y="7"/>
                  </a:lnTo>
                  <a:lnTo>
                    <a:pt x="361" y="7"/>
                  </a:lnTo>
                  <a:lnTo>
                    <a:pt x="340" y="14"/>
                  </a:lnTo>
                  <a:lnTo>
                    <a:pt x="325" y="0"/>
                  </a:lnTo>
                  <a:lnTo>
                    <a:pt x="311" y="7"/>
                  </a:lnTo>
                  <a:lnTo>
                    <a:pt x="252" y="7"/>
                  </a:lnTo>
                  <a:lnTo>
                    <a:pt x="259" y="43"/>
                  </a:lnTo>
                  <a:lnTo>
                    <a:pt x="237" y="43"/>
                  </a:lnTo>
                  <a:lnTo>
                    <a:pt x="209" y="21"/>
                  </a:lnTo>
                  <a:lnTo>
                    <a:pt x="194" y="28"/>
                  </a:lnTo>
                  <a:lnTo>
                    <a:pt x="194" y="57"/>
                  </a:lnTo>
                  <a:lnTo>
                    <a:pt x="173" y="57"/>
                  </a:lnTo>
                  <a:lnTo>
                    <a:pt x="165" y="86"/>
                  </a:lnTo>
                  <a:lnTo>
                    <a:pt x="180" y="100"/>
                  </a:lnTo>
                  <a:lnTo>
                    <a:pt x="173" y="108"/>
                  </a:lnTo>
                  <a:lnTo>
                    <a:pt x="173" y="129"/>
                  </a:lnTo>
                  <a:lnTo>
                    <a:pt x="129" y="158"/>
                  </a:lnTo>
                  <a:lnTo>
                    <a:pt x="129" y="187"/>
                  </a:lnTo>
                  <a:lnTo>
                    <a:pt x="122" y="223"/>
                  </a:lnTo>
                  <a:lnTo>
                    <a:pt x="86" y="252"/>
                  </a:lnTo>
                  <a:lnTo>
                    <a:pt x="57" y="280"/>
                  </a:lnTo>
                  <a:lnTo>
                    <a:pt x="36" y="302"/>
                  </a:lnTo>
                  <a:lnTo>
                    <a:pt x="14" y="309"/>
                  </a:lnTo>
                  <a:lnTo>
                    <a:pt x="0" y="331"/>
                  </a:lnTo>
                  <a:lnTo>
                    <a:pt x="14" y="338"/>
                  </a:lnTo>
                  <a:lnTo>
                    <a:pt x="7" y="346"/>
                  </a:lnTo>
                  <a:lnTo>
                    <a:pt x="7" y="390"/>
                  </a:lnTo>
                  <a:lnTo>
                    <a:pt x="21" y="397"/>
                  </a:lnTo>
                  <a:lnTo>
                    <a:pt x="21" y="426"/>
                  </a:lnTo>
                  <a:lnTo>
                    <a:pt x="64" y="426"/>
                  </a:lnTo>
                  <a:lnTo>
                    <a:pt x="64" y="404"/>
                  </a:lnTo>
                  <a:lnTo>
                    <a:pt x="50" y="382"/>
                  </a:lnTo>
                  <a:lnTo>
                    <a:pt x="57" y="346"/>
                  </a:lnTo>
                  <a:lnTo>
                    <a:pt x="93" y="338"/>
                  </a:lnTo>
                  <a:lnTo>
                    <a:pt x="122" y="338"/>
                  </a:lnTo>
                  <a:lnTo>
                    <a:pt x="180" y="309"/>
                  </a:lnTo>
                  <a:lnTo>
                    <a:pt x="216" y="309"/>
                  </a:lnTo>
                  <a:lnTo>
                    <a:pt x="223" y="324"/>
                  </a:lnTo>
                  <a:lnTo>
                    <a:pt x="245" y="295"/>
                  </a:lnTo>
                  <a:lnTo>
                    <a:pt x="281" y="273"/>
                  </a:lnTo>
                  <a:lnTo>
                    <a:pt x="288" y="252"/>
                  </a:lnTo>
                  <a:lnTo>
                    <a:pt x="311" y="266"/>
                  </a:lnTo>
                  <a:lnTo>
                    <a:pt x="318" y="266"/>
                  </a:lnTo>
                  <a:lnTo>
                    <a:pt x="304" y="237"/>
                  </a:lnTo>
                  <a:lnTo>
                    <a:pt x="304" y="201"/>
                  </a:lnTo>
                  <a:lnTo>
                    <a:pt x="325" y="230"/>
                  </a:lnTo>
                  <a:lnTo>
                    <a:pt x="340" y="259"/>
                  </a:lnTo>
                  <a:lnTo>
                    <a:pt x="383" y="259"/>
                  </a:lnTo>
                  <a:lnTo>
                    <a:pt x="368" y="237"/>
                  </a:lnTo>
                  <a:lnTo>
                    <a:pt x="390" y="216"/>
                  </a:lnTo>
                  <a:lnTo>
                    <a:pt x="412" y="230"/>
                  </a:lnTo>
                  <a:lnTo>
                    <a:pt x="433" y="208"/>
                  </a:lnTo>
                  <a:lnTo>
                    <a:pt x="448" y="208"/>
                  </a:lnTo>
                  <a:lnTo>
                    <a:pt x="448" y="223"/>
                  </a:lnTo>
                  <a:lnTo>
                    <a:pt x="469" y="223"/>
                  </a:lnTo>
                  <a:lnTo>
                    <a:pt x="469" y="208"/>
                  </a:lnTo>
                  <a:lnTo>
                    <a:pt x="484" y="216"/>
                  </a:lnTo>
                  <a:lnTo>
                    <a:pt x="520" y="194"/>
                  </a:lnTo>
                  <a:lnTo>
                    <a:pt x="549" y="187"/>
                  </a:lnTo>
                  <a:lnTo>
                    <a:pt x="549" y="144"/>
                  </a:lnTo>
                  <a:lnTo>
                    <a:pt x="578" y="144"/>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68" name="Freeform 32"/>
            <p:cNvSpPr>
              <a:spLocks/>
            </p:cNvSpPr>
            <p:nvPr/>
          </p:nvSpPr>
          <p:spPr bwMode="auto">
            <a:xfrm>
              <a:off x="4362500" y="5161865"/>
              <a:ext cx="1025525" cy="696912"/>
            </a:xfrm>
            <a:custGeom>
              <a:avLst/>
              <a:gdLst>
                <a:gd name="T0" fmla="*/ 2147483647 w 563"/>
                <a:gd name="T1" fmla="*/ 2147483647 h 427"/>
                <a:gd name="T2" fmla="*/ 2147483647 w 563"/>
                <a:gd name="T3" fmla="*/ 2147483647 h 427"/>
                <a:gd name="T4" fmla="*/ 2147483647 w 563"/>
                <a:gd name="T5" fmla="*/ 2147483647 h 427"/>
                <a:gd name="T6" fmla="*/ 2147483647 w 563"/>
                <a:gd name="T7" fmla="*/ 2147483647 h 427"/>
                <a:gd name="T8" fmla="*/ 2147483647 w 563"/>
                <a:gd name="T9" fmla="*/ 2147483647 h 427"/>
                <a:gd name="T10" fmla="*/ 2147483647 w 563"/>
                <a:gd name="T11" fmla="*/ 2147483647 h 427"/>
                <a:gd name="T12" fmla="*/ 2147483647 w 563"/>
                <a:gd name="T13" fmla="*/ 2147483647 h 427"/>
                <a:gd name="T14" fmla="*/ 2147483647 w 563"/>
                <a:gd name="T15" fmla="*/ 2147483647 h 427"/>
                <a:gd name="T16" fmla="*/ 2147483647 w 563"/>
                <a:gd name="T17" fmla="*/ 2147483647 h 427"/>
                <a:gd name="T18" fmla="*/ 2147483647 w 563"/>
                <a:gd name="T19" fmla="*/ 2147483647 h 427"/>
                <a:gd name="T20" fmla="*/ 2147483647 w 563"/>
                <a:gd name="T21" fmla="*/ 2147483647 h 427"/>
                <a:gd name="T22" fmla="*/ 2147483647 w 563"/>
                <a:gd name="T23" fmla="*/ 2147483647 h 427"/>
                <a:gd name="T24" fmla="*/ 2147483647 w 563"/>
                <a:gd name="T25" fmla="*/ 2147483647 h 427"/>
                <a:gd name="T26" fmla="*/ 2147483647 w 563"/>
                <a:gd name="T27" fmla="*/ 2147483647 h 427"/>
                <a:gd name="T28" fmla="*/ 2147483647 w 563"/>
                <a:gd name="T29" fmla="*/ 2147483647 h 427"/>
                <a:gd name="T30" fmla="*/ 2147483647 w 563"/>
                <a:gd name="T31" fmla="*/ 2147483647 h 427"/>
                <a:gd name="T32" fmla="*/ 2147483647 w 563"/>
                <a:gd name="T33" fmla="*/ 2147483647 h 427"/>
                <a:gd name="T34" fmla="*/ 2147483647 w 563"/>
                <a:gd name="T35" fmla="*/ 2147483647 h 427"/>
                <a:gd name="T36" fmla="*/ 2147483647 w 563"/>
                <a:gd name="T37" fmla="*/ 2147483647 h 427"/>
                <a:gd name="T38" fmla="*/ 2147483647 w 563"/>
                <a:gd name="T39" fmla="*/ 2147483647 h 427"/>
                <a:gd name="T40" fmla="*/ 2147483647 w 563"/>
                <a:gd name="T41" fmla="*/ 2147483647 h 427"/>
                <a:gd name="T42" fmla="*/ 2147483647 w 563"/>
                <a:gd name="T43" fmla="*/ 2147483647 h 427"/>
                <a:gd name="T44" fmla="*/ 2147483647 w 563"/>
                <a:gd name="T45" fmla="*/ 2147483647 h 427"/>
                <a:gd name="T46" fmla="*/ 0 w 563"/>
                <a:gd name="T47" fmla="*/ 2147483647 h 427"/>
                <a:gd name="T48" fmla="*/ 2147483647 w 563"/>
                <a:gd name="T49" fmla="*/ 2147483647 h 427"/>
                <a:gd name="T50" fmla="*/ 2147483647 w 563"/>
                <a:gd name="T51" fmla="*/ 2147483647 h 427"/>
                <a:gd name="T52" fmla="*/ 2147483647 w 563"/>
                <a:gd name="T53" fmla="*/ 2147483647 h 427"/>
                <a:gd name="T54" fmla="*/ 2147483647 w 563"/>
                <a:gd name="T55" fmla="*/ 2147483647 h 427"/>
                <a:gd name="T56" fmla="*/ 2147483647 w 563"/>
                <a:gd name="T57" fmla="*/ 2147483647 h 427"/>
                <a:gd name="T58" fmla="*/ 2147483647 w 563"/>
                <a:gd name="T59" fmla="*/ 2147483647 h 427"/>
                <a:gd name="T60" fmla="*/ 2147483647 w 563"/>
                <a:gd name="T61" fmla="*/ 2147483647 h 427"/>
                <a:gd name="T62" fmla="*/ 2147483647 w 563"/>
                <a:gd name="T63" fmla="*/ 2147483647 h 427"/>
                <a:gd name="T64" fmla="*/ 2147483647 w 563"/>
                <a:gd name="T65" fmla="*/ 2147483647 h 427"/>
                <a:gd name="T66" fmla="*/ 2147483647 w 563"/>
                <a:gd name="T67" fmla="*/ 2147483647 h 427"/>
                <a:gd name="T68" fmla="*/ 2147483647 w 563"/>
                <a:gd name="T69" fmla="*/ 2147483647 h 427"/>
                <a:gd name="T70" fmla="*/ 2147483647 w 563"/>
                <a:gd name="T71" fmla="*/ 2147483647 h 4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63"/>
                <a:gd name="T109" fmla="*/ 0 h 427"/>
                <a:gd name="T110" fmla="*/ 563 w 563"/>
                <a:gd name="T111" fmla="*/ 427 h 42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63" h="427">
                  <a:moveTo>
                    <a:pt x="382" y="410"/>
                  </a:moveTo>
                  <a:lnTo>
                    <a:pt x="396" y="381"/>
                  </a:lnTo>
                  <a:lnTo>
                    <a:pt x="418" y="381"/>
                  </a:lnTo>
                  <a:lnTo>
                    <a:pt x="475" y="324"/>
                  </a:lnTo>
                  <a:lnTo>
                    <a:pt x="504" y="302"/>
                  </a:lnTo>
                  <a:lnTo>
                    <a:pt x="511" y="259"/>
                  </a:lnTo>
                  <a:lnTo>
                    <a:pt x="511" y="237"/>
                  </a:lnTo>
                  <a:lnTo>
                    <a:pt x="554" y="208"/>
                  </a:lnTo>
                  <a:lnTo>
                    <a:pt x="554" y="180"/>
                  </a:lnTo>
                  <a:lnTo>
                    <a:pt x="562" y="180"/>
                  </a:lnTo>
                  <a:lnTo>
                    <a:pt x="547" y="165"/>
                  </a:lnTo>
                  <a:lnTo>
                    <a:pt x="554" y="144"/>
                  </a:lnTo>
                  <a:lnTo>
                    <a:pt x="526" y="144"/>
                  </a:lnTo>
                  <a:lnTo>
                    <a:pt x="518" y="108"/>
                  </a:lnTo>
                  <a:lnTo>
                    <a:pt x="504" y="108"/>
                  </a:lnTo>
                  <a:lnTo>
                    <a:pt x="504" y="122"/>
                  </a:lnTo>
                  <a:lnTo>
                    <a:pt x="490" y="122"/>
                  </a:lnTo>
                  <a:lnTo>
                    <a:pt x="482" y="115"/>
                  </a:lnTo>
                  <a:lnTo>
                    <a:pt x="497" y="72"/>
                  </a:lnTo>
                  <a:lnTo>
                    <a:pt x="504" y="57"/>
                  </a:lnTo>
                  <a:lnTo>
                    <a:pt x="511" y="43"/>
                  </a:lnTo>
                  <a:lnTo>
                    <a:pt x="504" y="14"/>
                  </a:lnTo>
                  <a:lnTo>
                    <a:pt x="497" y="0"/>
                  </a:lnTo>
                  <a:lnTo>
                    <a:pt x="468" y="7"/>
                  </a:lnTo>
                  <a:lnTo>
                    <a:pt x="446" y="14"/>
                  </a:lnTo>
                  <a:lnTo>
                    <a:pt x="432" y="28"/>
                  </a:lnTo>
                  <a:lnTo>
                    <a:pt x="411" y="36"/>
                  </a:lnTo>
                  <a:lnTo>
                    <a:pt x="411" y="21"/>
                  </a:lnTo>
                  <a:lnTo>
                    <a:pt x="396" y="28"/>
                  </a:lnTo>
                  <a:lnTo>
                    <a:pt x="367" y="28"/>
                  </a:lnTo>
                  <a:lnTo>
                    <a:pt x="346" y="50"/>
                  </a:lnTo>
                  <a:lnTo>
                    <a:pt x="331" y="72"/>
                  </a:lnTo>
                  <a:lnTo>
                    <a:pt x="310" y="64"/>
                  </a:lnTo>
                  <a:lnTo>
                    <a:pt x="303" y="79"/>
                  </a:lnTo>
                  <a:lnTo>
                    <a:pt x="267" y="79"/>
                  </a:lnTo>
                  <a:lnTo>
                    <a:pt x="260" y="108"/>
                  </a:lnTo>
                  <a:lnTo>
                    <a:pt x="231" y="115"/>
                  </a:lnTo>
                  <a:lnTo>
                    <a:pt x="208" y="93"/>
                  </a:lnTo>
                  <a:lnTo>
                    <a:pt x="201" y="64"/>
                  </a:lnTo>
                  <a:lnTo>
                    <a:pt x="179" y="79"/>
                  </a:lnTo>
                  <a:lnTo>
                    <a:pt x="179" y="100"/>
                  </a:lnTo>
                  <a:lnTo>
                    <a:pt x="165" y="100"/>
                  </a:lnTo>
                  <a:lnTo>
                    <a:pt x="122" y="122"/>
                  </a:lnTo>
                  <a:lnTo>
                    <a:pt x="107" y="144"/>
                  </a:lnTo>
                  <a:lnTo>
                    <a:pt x="57" y="129"/>
                  </a:lnTo>
                  <a:lnTo>
                    <a:pt x="35" y="122"/>
                  </a:lnTo>
                  <a:lnTo>
                    <a:pt x="21" y="129"/>
                  </a:lnTo>
                  <a:lnTo>
                    <a:pt x="0" y="136"/>
                  </a:lnTo>
                  <a:lnTo>
                    <a:pt x="0" y="158"/>
                  </a:lnTo>
                  <a:lnTo>
                    <a:pt x="35" y="158"/>
                  </a:lnTo>
                  <a:lnTo>
                    <a:pt x="43" y="180"/>
                  </a:lnTo>
                  <a:lnTo>
                    <a:pt x="100" y="180"/>
                  </a:lnTo>
                  <a:lnTo>
                    <a:pt x="115" y="201"/>
                  </a:lnTo>
                  <a:lnTo>
                    <a:pt x="115" y="230"/>
                  </a:lnTo>
                  <a:lnTo>
                    <a:pt x="79" y="230"/>
                  </a:lnTo>
                  <a:lnTo>
                    <a:pt x="64" y="252"/>
                  </a:lnTo>
                  <a:lnTo>
                    <a:pt x="71" y="266"/>
                  </a:lnTo>
                  <a:lnTo>
                    <a:pt x="100" y="273"/>
                  </a:lnTo>
                  <a:lnTo>
                    <a:pt x="158" y="288"/>
                  </a:lnTo>
                  <a:lnTo>
                    <a:pt x="150" y="309"/>
                  </a:lnTo>
                  <a:lnTo>
                    <a:pt x="143" y="324"/>
                  </a:lnTo>
                  <a:lnTo>
                    <a:pt x="158" y="338"/>
                  </a:lnTo>
                  <a:lnTo>
                    <a:pt x="158" y="360"/>
                  </a:lnTo>
                  <a:lnTo>
                    <a:pt x="238" y="396"/>
                  </a:lnTo>
                  <a:lnTo>
                    <a:pt x="252" y="403"/>
                  </a:lnTo>
                  <a:lnTo>
                    <a:pt x="281" y="403"/>
                  </a:lnTo>
                  <a:lnTo>
                    <a:pt x="295" y="410"/>
                  </a:lnTo>
                  <a:lnTo>
                    <a:pt x="288" y="381"/>
                  </a:lnTo>
                  <a:lnTo>
                    <a:pt x="331" y="388"/>
                  </a:lnTo>
                  <a:lnTo>
                    <a:pt x="339" y="417"/>
                  </a:lnTo>
                  <a:lnTo>
                    <a:pt x="360" y="426"/>
                  </a:lnTo>
                  <a:lnTo>
                    <a:pt x="382" y="410"/>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69" name="Freeform 33"/>
            <p:cNvSpPr>
              <a:spLocks/>
            </p:cNvSpPr>
            <p:nvPr/>
          </p:nvSpPr>
          <p:spPr bwMode="auto">
            <a:xfrm>
              <a:off x="4361955" y="5162822"/>
              <a:ext cx="1025857" cy="695637"/>
            </a:xfrm>
            <a:custGeom>
              <a:avLst/>
              <a:gdLst>
                <a:gd name="T0" fmla="*/ 396 w 563"/>
                <a:gd name="T1" fmla="*/ 381 h 427"/>
                <a:gd name="T2" fmla="*/ 475 w 563"/>
                <a:gd name="T3" fmla="*/ 324 h 427"/>
                <a:gd name="T4" fmla="*/ 511 w 563"/>
                <a:gd name="T5" fmla="*/ 259 h 427"/>
                <a:gd name="T6" fmla="*/ 554 w 563"/>
                <a:gd name="T7" fmla="*/ 208 h 427"/>
                <a:gd name="T8" fmla="*/ 562 w 563"/>
                <a:gd name="T9" fmla="*/ 180 h 427"/>
                <a:gd name="T10" fmla="*/ 554 w 563"/>
                <a:gd name="T11" fmla="*/ 144 h 427"/>
                <a:gd name="T12" fmla="*/ 518 w 563"/>
                <a:gd name="T13" fmla="*/ 108 h 427"/>
                <a:gd name="T14" fmla="*/ 504 w 563"/>
                <a:gd name="T15" fmla="*/ 122 h 427"/>
                <a:gd name="T16" fmla="*/ 482 w 563"/>
                <a:gd name="T17" fmla="*/ 115 h 427"/>
                <a:gd name="T18" fmla="*/ 504 w 563"/>
                <a:gd name="T19" fmla="*/ 57 h 427"/>
                <a:gd name="T20" fmla="*/ 504 w 563"/>
                <a:gd name="T21" fmla="*/ 14 h 427"/>
                <a:gd name="T22" fmla="*/ 468 w 563"/>
                <a:gd name="T23" fmla="*/ 7 h 427"/>
                <a:gd name="T24" fmla="*/ 432 w 563"/>
                <a:gd name="T25" fmla="*/ 28 h 427"/>
                <a:gd name="T26" fmla="*/ 411 w 563"/>
                <a:gd name="T27" fmla="*/ 21 h 427"/>
                <a:gd name="T28" fmla="*/ 367 w 563"/>
                <a:gd name="T29" fmla="*/ 28 h 427"/>
                <a:gd name="T30" fmla="*/ 331 w 563"/>
                <a:gd name="T31" fmla="*/ 72 h 427"/>
                <a:gd name="T32" fmla="*/ 303 w 563"/>
                <a:gd name="T33" fmla="*/ 79 h 427"/>
                <a:gd name="T34" fmla="*/ 260 w 563"/>
                <a:gd name="T35" fmla="*/ 108 h 427"/>
                <a:gd name="T36" fmla="*/ 208 w 563"/>
                <a:gd name="T37" fmla="*/ 93 h 427"/>
                <a:gd name="T38" fmla="*/ 179 w 563"/>
                <a:gd name="T39" fmla="*/ 79 h 427"/>
                <a:gd name="T40" fmla="*/ 165 w 563"/>
                <a:gd name="T41" fmla="*/ 100 h 427"/>
                <a:gd name="T42" fmla="*/ 107 w 563"/>
                <a:gd name="T43" fmla="*/ 144 h 427"/>
                <a:gd name="T44" fmla="*/ 35 w 563"/>
                <a:gd name="T45" fmla="*/ 122 h 427"/>
                <a:gd name="T46" fmla="*/ 0 w 563"/>
                <a:gd name="T47" fmla="*/ 136 h 427"/>
                <a:gd name="T48" fmla="*/ 35 w 563"/>
                <a:gd name="T49" fmla="*/ 158 h 427"/>
                <a:gd name="T50" fmla="*/ 100 w 563"/>
                <a:gd name="T51" fmla="*/ 180 h 427"/>
                <a:gd name="T52" fmla="*/ 115 w 563"/>
                <a:gd name="T53" fmla="*/ 230 h 427"/>
                <a:gd name="T54" fmla="*/ 64 w 563"/>
                <a:gd name="T55" fmla="*/ 252 h 427"/>
                <a:gd name="T56" fmla="*/ 100 w 563"/>
                <a:gd name="T57" fmla="*/ 273 h 427"/>
                <a:gd name="T58" fmla="*/ 150 w 563"/>
                <a:gd name="T59" fmla="*/ 309 h 427"/>
                <a:gd name="T60" fmla="*/ 158 w 563"/>
                <a:gd name="T61" fmla="*/ 338 h 427"/>
                <a:gd name="T62" fmla="*/ 238 w 563"/>
                <a:gd name="T63" fmla="*/ 396 h 427"/>
                <a:gd name="T64" fmla="*/ 281 w 563"/>
                <a:gd name="T65" fmla="*/ 403 h 427"/>
                <a:gd name="T66" fmla="*/ 288 w 563"/>
                <a:gd name="T67" fmla="*/ 381 h 427"/>
                <a:gd name="T68" fmla="*/ 339 w 563"/>
                <a:gd name="T69" fmla="*/ 417 h 427"/>
                <a:gd name="T70" fmla="*/ 382 w 563"/>
                <a:gd name="T71" fmla="*/ 410 h 4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63"/>
                <a:gd name="T109" fmla="*/ 0 h 427"/>
                <a:gd name="T110" fmla="*/ 563 w 563"/>
                <a:gd name="T111" fmla="*/ 427 h 42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63" h="427">
                  <a:moveTo>
                    <a:pt x="382" y="410"/>
                  </a:moveTo>
                  <a:lnTo>
                    <a:pt x="396" y="381"/>
                  </a:lnTo>
                  <a:lnTo>
                    <a:pt x="418" y="381"/>
                  </a:lnTo>
                  <a:lnTo>
                    <a:pt x="475" y="324"/>
                  </a:lnTo>
                  <a:lnTo>
                    <a:pt x="504" y="302"/>
                  </a:lnTo>
                  <a:lnTo>
                    <a:pt x="511" y="259"/>
                  </a:lnTo>
                  <a:lnTo>
                    <a:pt x="511" y="237"/>
                  </a:lnTo>
                  <a:lnTo>
                    <a:pt x="554" y="208"/>
                  </a:lnTo>
                  <a:lnTo>
                    <a:pt x="554" y="180"/>
                  </a:lnTo>
                  <a:lnTo>
                    <a:pt x="562" y="180"/>
                  </a:lnTo>
                  <a:lnTo>
                    <a:pt x="547" y="165"/>
                  </a:lnTo>
                  <a:lnTo>
                    <a:pt x="554" y="144"/>
                  </a:lnTo>
                  <a:lnTo>
                    <a:pt x="526" y="144"/>
                  </a:lnTo>
                  <a:lnTo>
                    <a:pt x="518" y="108"/>
                  </a:lnTo>
                  <a:lnTo>
                    <a:pt x="504" y="108"/>
                  </a:lnTo>
                  <a:lnTo>
                    <a:pt x="504" y="122"/>
                  </a:lnTo>
                  <a:lnTo>
                    <a:pt x="490" y="122"/>
                  </a:lnTo>
                  <a:lnTo>
                    <a:pt x="482" y="115"/>
                  </a:lnTo>
                  <a:lnTo>
                    <a:pt x="497" y="72"/>
                  </a:lnTo>
                  <a:lnTo>
                    <a:pt x="504" y="57"/>
                  </a:lnTo>
                  <a:lnTo>
                    <a:pt x="511" y="43"/>
                  </a:lnTo>
                  <a:lnTo>
                    <a:pt x="504" y="14"/>
                  </a:lnTo>
                  <a:lnTo>
                    <a:pt x="497" y="0"/>
                  </a:lnTo>
                  <a:lnTo>
                    <a:pt x="468" y="7"/>
                  </a:lnTo>
                  <a:lnTo>
                    <a:pt x="446" y="14"/>
                  </a:lnTo>
                  <a:lnTo>
                    <a:pt x="432" y="28"/>
                  </a:lnTo>
                  <a:lnTo>
                    <a:pt x="411" y="36"/>
                  </a:lnTo>
                  <a:lnTo>
                    <a:pt x="411" y="21"/>
                  </a:lnTo>
                  <a:lnTo>
                    <a:pt x="396" y="28"/>
                  </a:lnTo>
                  <a:lnTo>
                    <a:pt x="367" y="28"/>
                  </a:lnTo>
                  <a:lnTo>
                    <a:pt x="346" y="50"/>
                  </a:lnTo>
                  <a:lnTo>
                    <a:pt x="331" y="72"/>
                  </a:lnTo>
                  <a:lnTo>
                    <a:pt x="310" y="64"/>
                  </a:lnTo>
                  <a:lnTo>
                    <a:pt x="303" y="79"/>
                  </a:lnTo>
                  <a:lnTo>
                    <a:pt x="267" y="79"/>
                  </a:lnTo>
                  <a:lnTo>
                    <a:pt x="260" y="108"/>
                  </a:lnTo>
                  <a:lnTo>
                    <a:pt x="231" y="115"/>
                  </a:lnTo>
                  <a:lnTo>
                    <a:pt x="208" y="93"/>
                  </a:lnTo>
                  <a:lnTo>
                    <a:pt x="201" y="64"/>
                  </a:lnTo>
                  <a:lnTo>
                    <a:pt x="179" y="79"/>
                  </a:lnTo>
                  <a:lnTo>
                    <a:pt x="179" y="100"/>
                  </a:lnTo>
                  <a:lnTo>
                    <a:pt x="165" y="100"/>
                  </a:lnTo>
                  <a:lnTo>
                    <a:pt x="122" y="122"/>
                  </a:lnTo>
                  <a:lnTo>
                    <a:pt x="107" y="144"/>
                  </a:lnTo>
                  <a:lnTo>
                    <a:pt x="57" y="129"/>
                  </a:lnTo>
                  <a:lnTo>
                    <a:pt x="35" y="122"/>
                  </a:lnTo>
                  <a:lnTo>
                    <a:pt x="21" y="129"/>
                  </a:lnTo>
                  <a:lnTo>
                    <a:pt x="0" y="136"/>
                  </a:lnTo>
                  <a:lnTo>
                    <a:pt x="0" y="158"/>
                  </a:lnTo>
                  <a:lnTo>
                    <a:pt x="35" y="158"/>
                  </a:lnTo>
                  <a:lnTo>
                    <a:pt x="43" y="180"/>
                  </a:lnTo>
                  <a:lnTo>
                    <a:pt x="100" y="180"/>
                  </a:lnTo>
                  <a:lnTo>
                    <a:pt x="115" y="201"/>
                  </a:lnTo>
                  <a:lnTo>
                    <a:pt x="115" y="230"/>
                  </a:lnTo>
                  <a:lnTo>
                    <a:pt x="79" y="230"/>
                  </a:lnTo>
                  <a:lnTo>
                    <a:pt x="64" y="252"/>
                  </a:lnTo>
                  <a:lnTo>
                    <a:pt x="71" y="266"/>
                  </a:lnTo>
                  <a:lnTo>
                    <a:pt x="100" y="273"/>
                  </a:lnTo>
                  <a:lnTo>
                    <a:pt x="158" y="288"/>
                  </a:lnTo>
                  <a:lnTo>
                    <a:pt x="150" y="309"/>
                  </a:lnTo>
                  <a:lnTo>
                    <a:pt x="143" y="324"/>
                  </a:lnTo>
                  <a:lnTo>
                    <a:pt x="158" y="338"/>
                  </a:lnTo>
                  <a:lnTo>
                    <a:pt x="158" y="360"/>
                  </a:lnTo>
                  <a:lnTo>
                    <a:pt x="238" y="396"/>
                  </a:lnTo>
                  <a:lnTo>
                    <a:pt x="252" y="403"/>
                  </a:lnTo>
                  <a:lnTo>
                    <a:pt x="281" y="403"/>
                  </a:lnTo>
                  <a:lnTo>
                    <a:pt x="295" y="410"/>
                  </a:lnTo>
                  <a:lnTo>
                    <a:pt x="288" y="381"/>
                  </a:lnTo>
                  <a:lnTo>
                    <a:pt x="331" y="388"/>
                  </a:lnTo>
                  <a:lnTo>
                    <a:pt x="339" y="417"/>
                  </a:lnTo>
                  <a:lnTo>
                    <a:pt x="360" y="426"/>
                  </a:lnTo>
                  <a:lnTo>
                    <a:pt x="382" y="410"/>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70" name="Freeform 34"/>
            <p:cNvSpPr>
              <a:spLocks/>
            </p:cNvSpPr>
            <p:nvPr/>
          </p:nvSpPr>
          <p:spPr bwMode="auto">
            <a:xfrm>
              <a:off x="4254550" y="4771340"/>
              <a:ext cx="777875" cy="628650"/>
            </a:xfrm>
            <a:custGeom>
              <a:avLst/>
              <a:gdLst>
                <a:gd name="T0" fmla="*/ 2147483647 w 427"/>
                <a:gd name="T1" fmla="*/ 2147483647 h 384"/>
                <a:gd name="T2" fmla="*/ 2147483647 w 427"/>
                <a:gd name="T3" fmla="*/ 2147483647 h 384"/>
                <a:gd name="T4" fmla="*/ 2147483647 w 427"/>
                <a:gd name="T5" fmla="*/ 2147483647 h 384"/>
                <a:gd name="T6" fmla="*/ 2147483647 w 427"/>
                <a:gd name="T7" fmla="*/ 2147483647 h 384"/>
                <a:gd name="T8" fmla="*/ 2147483647 w 427"/>
                <a:gd name="T9" fmla="*/ 2147483647 h 384"/>
                <a:gd name="T10" fmla="*/ 2147483647 w 427"/>
                <a:gd name="T11" fmla="*/ 2147483647 h 384"/>
                <a:gd name="T12" fmla="*/ 2147483647 w 427"/>
                <a:gd name="T13" fmla="*/ 2147483647 h 384"/>
                <a:gd name="T14" fmla="*/ 2147483647 w 427"/>
                <a:gd name="T15" fmla="*/ 2147483647 h 384"/>
                <a:gd name="T16" fmla="*/ 2147483647 w 427"/>
                <a:gd name="T17" fmla="*/ 2147483647 h 384"/>
                <a:gd name="T18" fmla="*/ 2147483647 w 427"/>
                <a:gd name="T19" fmla="*/ 2147483647 h 384"/>
                <a:gd name="T20" fmla="*/ 2147483647 w 427"/>
                <a:gd name="T21" fmla="*/ 2147483647 h 384"/>
                <a:gd name="T22" fmla="*/ 2147483647 w 427"/>
                <a:gd name="T23" fmla="*/ 2147483647 h 384"/>
                <a:gd name="T24" fmla="*/ 2147483647 w 427"/>
                <a:gd name="T25" fmla="*/ 2147483647 h 384"/>
                <a:gd name="T26" fmla="*/ 2147483647 w 427"/>
                <a:gd name="T27" fmla="*/ 0 h 384"/>
                <a:gd name="T28" fmla="*/ 2147483647 w 427"/>
                <a:gd name="T29" fmla="*/ 2147483647 h 384"/>
                <a:gd name="T30" fmla="*/ 2147483647 w 427"/>
                <a:gd name="T31" fmla="*/ 2147483647 h 384"/>
                <a:gd name="T32" fmla="*/ 2147483647 w 427"/>
                <a:gd name="T33" fmla="*/ 2147483647 h 384"/>
                <a:gd name="T34" fmla="*/ 2147483647 w 427"/>
                <a:gd name="T35" fmla="*/ 2147483647 h 384"/>
                <a:gd name="T36" fmla="*/ 2147483647 w 427"/>
                <a:gd name="T37" fmla="*/ 2147483647 h 384"/>
                <a:gd name="T38" fmla="*/ 2147483647 w 427"/>
                <a:gd name="T39" fmla="*/ 2147483647 h 384"/>
                <a:gd name="T40" fmla="*/ 2147483647 w 427"/>
                <a:gd name="T41" fmla="*/ 2147483647 h 384"/>
                <a:gd name="T42" fmla="*/ 2147483647 w 427"/>
                <a:gd name="T43" fmla="*/ 2147483647 h 384"/>
                <a:gd name="T44" fmla="*/ 2147483647 w 427"/>
                <a:gd name="T45" fmla="*/ 2147483647 h 384"/>
                <a:gd name="T46" fmla="*/ 2147483647 w 427"/>
                <a:gd name="T47" fmla="*/ 2147483647 h 384"/>
                <a:gd name="T48" fmla="*/ 2147483647 w 427"/>
                <a:gd name="T49" fmla="*/ 2147483647 h 384"/>
                <a:gd name="T50" fmla="*/ 2147483647 w 427"/>
                <a:gd name="T51" fmla="*/ 2147483647 h 384"/>
                <a:gd name="T52" fmla="*/ 2147483647 w 427"/>
                <a:gd name="T53" fmla="*/ 2147483647 h 384"/>
                <a:gd name="T54" fmla="*/ 2147483647 w 427"/>
                <a:gd name="T55" fmla="*/ 2147483647 h 384"/>
                <a:gd name="T56" fmla="*/ 2147483647 w 427"/>
                <a:gd name="T57" fmla="*/ 2147483647 h 384"/>
                <a:gd name="T58" fmla="*/ 2147483647 w 427"/>
                <a:gd name="T59" fmla="*/ 2147483647 h 384"/>
                <a:gd name="T60" fmla="*/ 2147483647 w 427"/>
                <a:gd name="T61" fmla="*/ 2147483647 h 384"/>
                <a:gd name="T62" fmla="*/ 2147483647 w 427"/>
                <a:gd name="T63" fmla="*/ 2147483647 h 384"/>
                <a:gd name="T64" fmla="*/ 2147483647 w 427"/>
                <a:gd name="T65" fmla="*/ 2147483647 h 3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7"/>
                <a:gd name="T100" fmla="*/ 0 h 384"/>
                <a:gd name="T101" fmla="*/ 427 w 427"/>
                <a:gd name="T102" fmla="*/ 384 h 3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7" h="384">
                  <a:moveTo>
                    <a:pt x="57" y="375"/>
                  </a:moveTo>
                  <a:lnTo>
                    <a:pt x="57" y="354"/>
                  </a:lnTo>
                  <a:lnTo>
                    <a:pt x="72" y="332"/>
                  </a:lnTo>
                  <a:lnTo>
                    <a:pt x="43" y="289"/>
                  </a:lnTo>
                  <a:lnTo>
                    <a:pt x="64" y="246"/>
                  </a:lnTo>
                  <a:lnTo>
                    <a:pt x="72" y="210"/>
                  </a:lnTo>
                  <a:lnTo>
                    <a:pt x="7" y="217"/>
                  </a:lnTo>
                  <a:lnTo>
                    <a:pt x="7" y="174"/>
                  </a:lnTo>
                  <a:lnTo>
                    <a:pt x="0" y="166"/>
                  </a:lnTo>
                  <a:lnTo>
                    <a:pt x="21" y="152"/>
                  </a:lnTo>
                  <a:lnTo>
                    <a:pt x="43" y="152"/>
                  </a:lnTo>
                  <a:lnTo>
                    <a:pt x="57" y="145"/>
                  </a:lnTo>
                  <a:lnTo>
                    <a:pt x="108" y="152"/>
                  </a:lnTo>
                  <a:lnTo>
                    <a:pt x="122" y="130"/>
                  </a:lnTo>
                  <a:lnTo>
                    <a:pt x="129" y="123"/>
                  </a:lnTo>
                  <a:lnTo>
                    <a:pt x="201" y="123"/>
                  </a:lnTo>
                  <a:lnTo>
                    <a:pt x="187" y="87"/>
                  </a:lnTo>
                  <a:lnTo>
                    <a:pt x="158" y="87"/>
                  </a:lnTo>
                  <a:lnTo>
                    <a:pt x="151" y="58"/>
                  </a:lnTo>
                  <a:lnTo>
                    <a:pt x="165" y="44"/>
                  </a:lnTo>
                  <a:lnTo>
                    <a:pt x="194" y="51"/>
                  </a:lnTo>
                  <a:lnTo>
                    <a:pt x="216" y="44"/>
                  </a:lnTo>
                  <a:lnTo>
                    <a:pt x="223" y="66"/>
                  </a:lnTo>
                  <a:lnTo>
                    <a:pt x="237" y="51"/>
                  </a:lnTo>
                  <a:lnTo>
                    <a:pt x="237" y="28"/>
                  </a:lnTo>
                  <a:lnTo>
                    <a:pt x="266" y="36"/>
                  </a:lnTo>
                  <a:lnTo>
                    <a:pt x="282" y="7"/>
                  </a:lnTo>
                  <a:lnTo>
                    <a:pt x="289" y="0"/>
                  </a:lnTo>
                  <a:lnTo>
                    <a:pt x="303" y="14"/>
                  </a:lnTo>
                  <a:lnTo>
                    <a:pt x="332" y="14"/>
                  </a:lnTo>
                  <a:lnTo>
                    <a:pt x="361" y="80"/>
                  </a:lnTo>
                  <a:lnTo>
                    <a:pt x="375" y="80"/>
                  </a:lnTo>
                  <a:lnTo>
                    <a:pt x="382" y="94"/>
                  </a:lnTo>
                  <a:lnTo>
                    <a:pt x="404" y="94"/>
                  </a:lnTo>
                  <a:lnTo>
                    <a:pt x="404" y="73"/>
                  </a:lnTo>
                  <a:lnTo>
                    <a:pt x="411" y="73"/>
                  </a:lnTo>
                  <a:lnTo>
                    <a:pt x="418" y="94"/>
                  </a:lnTo>
                  <a:lnTo>
                    <a:pt x="411" y="102"/>
                  </a:lnTo>
                  <a:lnTo>
                    <a:pt x="411" y="123"/>
                  </a:lnTo>
                  <a:lnTo>
                    <a:pt x="418" y="138"/>
                  </a:lnTo>
                  <a:lnTo>
                    <a:pt x="390" y="166"/>
                  </a:lnTo>
                  <a:lnTo>
                    <a:pt x="390" y="181"/>
                  </a:lnTo>
                  <a:lnTo>
                    <a:pt x="418" y="181"/>
                  </a:lnTo>
                  <a:lnTo>
                    <a:pt x="426" y="202"/>
                  </a:lnTo>
                  <a:lnTo>
                    <a:pt x="411" y="217"/>
                  </a:lnTo>
                  <a:lnTo>
                    <a:pt x="418" y="231"/>
                  </a:lnTo>
                  <a:lnTo>
                    <a:pt x="411" y="253"/>
                  </a:lnTo>
                  <a:lnTo>
                    <a:pt x="426" y="253"/>
                  </a:lnTo>
                  <a:lnTo>
                    <a:pt x="426" y="274"/>
                  </a:lnTo>
                  <a:lnTo>
                    <a:pt x="397" y="289"/>
                  </a:lnTo>
                  <a:lnTo>
                    <a:pt x="404" y="296"/>
                  </a:lnTo>
                  <a:lnTo>
                    <a:pt x="397" y="310"/>
                  </a:lnTo>
                  <a:lnTo>
                    <a:pt x="368" y="303"/>
                  </a:lnTo>
                  <a:lnTo>
                    <a:pt x="361" y="318"/>
                  </a:lnTo>
                  <a:lnTo>
                    <a:pt x="325" y="318"/>
                  </a:lnTo>
                  <a:lnTo>
                    <a:pt x="310" y="346"/>
                  </a:lnTo>
                  <a:lnTo>
                    <a:pt x="289" y="354"/>
                  </a:lnTo>
                  <a:lnTo>
                    <a:pt x="266" y="332"/>
                  </a:lnTo>
                  <a:lnTo>
                    <a:pt x="259" y="310"/>
                  </a:lnTo>
                  <a:lnTo>
                    <a:pt x="237" y="318"/>
                  </a:lnTo>
                  <a:lnTo>
                    <a:pt x="244" y="339"/>
                  </a:lnTo>
                  <a:lnTo>
                    <a:pt x="223" y="332"/>
                  </a:lnTo>
                  <a:lnTo>
                    <a:pt x="172" y="361"/>
                  </a:lnTo>
                  <a:lnTo>
                    <a:pt x="165" y="383"/>
                  </a:lnTo>
                  <a:lnTo>
                    <a:pt x="108" y="361"/>
                  </a:lnTo>
                  <a:lnTo>
                    <a:pt x="93" y="361"/>
                  </a:lnTo>
                  <a:lnTo>
                    <a:pt x="57" y="375"/>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71" name="Freeform 35"/>
            <p:cNvSpPr>
              <a:spLocks/>
            </p:cNvSpPr>
            <p:nvPr/>
          </p:nvSpPr>
          <p:spPr bwMode="auto">
            <a:xfrm>
              <a:off x="4255048" y="4770579"/>
              <a:ext cx="777922" cy="628457"/>
            </a:xfrm>
            <a:custGeom>
              <a:avLst/>
              <a:gdLst>
                <a:gd name="T0" fmla="*/ 57 w 427"/>
                <a:gd name="T1" fmla="*/ 354 h 384"/>
                <a:gd name="T2" fmla="*/ 43 w 427"/>
                <a:gd name="T3" fmla="*/ 289 h 384"/>
                <a:gd name="T4" fmla="*/ 72 w 427"/>
                <a:gd name="T5" fmla="*/ 210 h 384"/>
                <a:gd name="T6" fmla="*/ 7 w 427"/>
                <a:gd name="T7" fmla="*/ 174 h 384"/>
                <a:gd name="T8" fmla="*/ 21 w 427"/>
                <a:gd name="T9" fmla="*/ 152 h 384"/>
                <a:gd name="T10" fmla="*/ 57 w 427"/>
                <a:gd name="T11" fmla="*/ 145 h 384"/>
                <a:gd name="T12" fmla="*/ 122 w 427"/>
                <a:gd name="T13" fmla="*/ 130 h 384"/>
                <a:gd name="T14" fmla="*/ 201 w 427"/>
                <a:gd name="T15" fmla="*/ 123 h 384"/>
                <a:gd name="T16" fmla="*/ 158 w 427"/>
                <a:gd name="T17" fmla="*/ 87 h 384"/>
                <a:gd name="T18" fmla="*/ 165 w 427"/>
                <a:gd name="T19" fmla="*/ 44 h 384"/>
                <a:gd name="T20" fmla="*/ 216 w 427"/>
                <a:gd name="T21" fmla="*/ 44 h 384"/>
                <a:gd name="T22" fmla="*/ 237 w 427"/>
                <a:gd name="T23" fmla="*/ 51 h 384"/>
                <a:gd name="T24" fmla="*/ 266 w 427"/>
                <a:gd name="T25" fmla="*/ 36 h 384"/>
                <a:gd name="T26" fmla="*/ 289 w 427"/>
                <a:gd name="T27" fmla="*/ 0 h 384"/>
                <a:gd name="T28" fmla="*/ 332 w 427"/>
                <a:gd name="T29" fmla="*/ 14 h 384"/>
                <a:gd name="T30" fmla="*/ 375 w 427"/>
                <a:gd name="T31" fmla="*/ 80 h 384"/>
                <a:gd name="T32" fmla="*/ 404 w 427"/>
                <a:gd name="T33" fmla="*/ 94 h 384"/>
                <a:gd name="T34" fmla="*/ 411 w 427"/>
                <a:gd name="T35" fmla="*/ 73 h 384"/>
                <a:gd name="T36" fmla="*/ 411 w 427"/>
                <a:gd name="T37" fmla="*/ 102 h 384"/>
                <a:gd name="T38" fmla="*/ 418 w 427"/>
                <a:gd name="T39" fmla="*/ 138 h 384"/>
                <a:gd name="T40" fmla="*/ 390 w 427"/>
                <a:gd name="T41" fmla="*/ 181 h 384"/>
                <a:gd name="T42" fmla="*/ 426 w 427"/>
                <a:gd name="T43" fmla="*/ 202 h 384"/>
                <a:gd name="T44" fmla="*/ 418 w 427"/>
                <a:gd name="T45" fmla="*/ 231 h 384"/>
                <a:gd name="T46" fmla="*/ 426 w 427"/>
                <a:gd name="T47" fmla="*/ 253 h 384"/>
                <a:gd name="T48" fmla="*/ 397 w 427"/>
                <a:gd name="T49" fmla="*/ 289 h 384"/>
                <a:gd name="T50" fmla="*/ 397 w 427"/>
                <a:gd name="T51" fmla="*/ 310 h 384"/>
                <a:gd name="T52" fmla="*/ 361 w 427"/>
                <a:gd name="T53" fmla="*/ 318 h 384"/>
                <a:gd name="T54" fmla="*/ 310 w 427"/>
                <a:gd name="T55" fmla="*/ 346 h 384"/>
                <a:gd name="T56" fmla="*/ 266 w 427"/>
                <a:gd name="T57" fmla="*/ 332 h 384"/>
                <a:gd name="T58" fmla="*/ 237 w 427"/>
                <a:gd name="T59" fmla="*/ 318 h 384"/>
                <a:gd name="T60" fmla="*/ 223 w 427"/>
                <a:gd name="T61" fmla="*/ 332 h 384"/>
                <a:gd name="T62" fmla="*/ 165 w 427"/>
                <a:gd name="T63" fmla="*/ 383 h 384"/>
                <a:gd name="T64" fmla="*/ 93 w 427"/>
                <a:gd name="T65" fmla="*/ 361 h 3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7"/>
                <a:gd name="T100" fmla="*/ 0 h 384"/>
                <a:gd name="T101" fmla="*/ 427 w 427"/>
                <a:gd name="T102" fmla="*/ 384 h 3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7" h="384">
                  <a:moveTo>
                    <a:pt x="57" y="375"/>
                  </a:moveTo>
                  <a:lnTo>
                    <a:pt x="57" y="354"/>
                  </a:lnTo>
                  <a:lnTo>
                    <a:pt x="72" y="332"/>
                  </a:lnTo>
                  <a:lnTo>
                    <a:pt x="43" y="289"/>
                  </a:lnTo>
                  <a:lnTo>
                    <a:pt x="64" y="246"/>
                  </a:lnTo>
                  <a:lnTo>
                    <a:pt x="72" y="210"/>
                  </a:lnTo>
                  <a:lnTo>
                    <a:pt x="7" y="217"/>
                  </a:lnTo>
                  <a:lnTo>
                    <a:pt x="7" y="174"/>
                  </a:lnTo>
                  <a:lnTo>
                    <a:pt x="0" y="166"/>
                  </a:lnTo>
                  <a:lnTo>
                    <a:pt x="21" y="152"/>
                  </a:lnTo>
                  <a:lnTo>
                    <a:pt x="43" y="152"/>
                  </a:lnTo>
                  <a:lnTo>
                    <a:pt x="57" y="145"/>
                  </a:lnTo>
                  <a:lnTo>
                    <a:pt x="108" y="152"/>
                  </a:lnTo>
                  <a:lnTo>
                    <a:pt x="122" y="130"/>
                  </a:lnTo>
                  <a:lnTo>
                    <a:pt x="129" y="123"/>
                  </a:lnTo>
                  <a:lnTo>
                    <a:pt x="201" y="123"/>
                  </a:lnTo>
                  <a:lnTo>
                    <a:pt x="187" y="87"/>
                  </a:lnTo>
                  <a:lnTo>
                    <a:pt x="158" y="87"/>
                  </a:lnTo>
                  <a:lnTo>
                    <a:pt x="151" y="58"/>
                  </a:lnTo>
                  <a:lnTo>
                    <a:pt x="165" y="44"/>
                  </a:lnTo>
                  <a:lnTo>
                    <a:pt x="194" y="51"/>
                  </a:lnTo>
                  <a:lnTo>
                    <a:pt x="216" y="44"/>
                  </a:lnTo>
                  <a:lnTo>
                    <a:pt x="223" y="66"/>
                  </a:lnTo>
                  <a:lnTo>
                    <a:pt x="237" y="51"/>
                  </a:lnTo>
                  <a:lnTo>
                    <a:pt x="237" y="28"/>
                  </a:lnTo>
                  <a:lnTo>
                    <a:pt x="266" y="36"/>
                  </a:lnTo>
                  <a:lnTo>
                    <a:pt x="282" y="7"/>
                  </a:lnTo>
                  <a:lnTo>
                    <a:pt x="289" y="0"/>
                  </a:lnTo>
                  <a:lnTo>
                    <a:pt x="303" y="14"/>
                  </a:lnTo>
                  <a:lnTo>
                    <a:pt x="332" y="14"/>
                  </a:lnTo>
                  <a:lnTo>
                    <a:pt x="361" y="80"/>
                  </a:lnTo>
                  <a:lnTo>
                    <a:pt x="375" y="80"/>
                  </a:lnTo>
                  <a:lnTo>
                    <a:pt x="382" y="94"/>
                  </a:lnTo>
                  <a:lnTo>
                    <a:pt x="404" y="94"/>
                  </a:lnTo>
                  <a:lnTo>
                    <a:pt x="404" y="73"/>
                  </a:lnTo>
                  <a:lnTo>
                    <a:pt x="411" y="73"/>
                  </a:lnTo>
                  <a:lnTo>
                    <a:pt x="418" y="94"/>
                  </a:lnTo>
                  <a:lnTo>
                    <a:pt x="411" y="102"/>
                  </a:lnTo>
                  <a:lnTo>
                    <a:pt x="411" y="123"/>
                  </a:lnTo>
                  <a:lnTo>
                    <a:pt x="418" y="138"/>
                  </a:lnTo>
                  <a:lnTo>
                    <a:pt x="390" y="166"/>
                  </a:lnTo>
                  <a:lnTo>
                    <a:pt x="390" y="181"/>
                  </a:lnTo>
                  <a:lnTo>
                    <a:pt x="418" y="181"/>
                  </a:lnTo>
                  <a:lnTo>
                    <a:pt x="426" y="202"/>
                  </a:lnTo>
                  <a:lnTo>
                    <a:pt x="411" y="217"/>
                  </a:lnTo>
                  <a:lnTo>
                    <a:pt x="418" y="231"/>
                  </a:lnTo>
                  <a:lnTo>
                    <a:pt x="411" y="253"/>
                  </a:lnTo>
                  <a:lnTo>
                    <a:pt x="426" y="253"/>
                  </a:lnTo>
                  <a:lnTo>
                    <a:pt x="426" y="274"/>
                  </a:lnTo>
                  <a:lnTo>
                    <a:pt x="397" y="289"/>
                  </a:lnTo>
                  <a:lnTo>
                    <a:pt x="404" y="296"/>
                  </a:lnTo>
                  <a:lnTo>
                    <a:pt x="397" y="310"/>
                  </a:lnTo>
                  <a:lnTo>
                    <a:pt x="368" y="303"/>
                  </a:lnTo>
                  <a:lnTo>
                    <a:pt x="361" y="318"/>
                  </a:lnTo>
                  <a:lnTo>
                    <a:pt x="325" y="318"/>
                  </a:lnTo>
                  <a:lnTo>
                    <a:pt x="310" y="346"/>
                  </a:lnTo>
                  <a:lnTo>
                    <a:pt x="289" y="354"/>
                  </a:lnTo>
                  <a:lnTo>
                    <a:pt x="266" y="332"/>
                  </a:lnTo>
                  <a:lnTo>
                    <a:pt x="259" y="310"/>
                  </a:lnTo>
                  <a:lnTo>
                    <a:pt x="237" y="318"/>
                  </a:lnTo>
                  <a:lnTo>
                    <a:pt x="244" y="339"/>
                  </a:lnTo>
                  <a:lnTo>
                    <a:pt x="223" y="332"/>
                  </a:lnTo>
                  <a:lnTo>
                    <a:pt x="172" y="361"/>
                  </a:lnTo>
                  <a:lnTo>
                    <a:pt x="165" y="383"/>
                  </a:lnTo>
                  <a:lnTo>
                    <a:pt x="108" y="361"/>
                  </a:lnTo>
                  <a:lnTo>
                    <a:pt x="93" y="361"/>
                  </a:lnTo>
                  <a:lnTo>
                    <a:pt x="57" y="375"/>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72" name="Freeform 36"/>
            <p:cNvSpPr>
              <a:spLocks/>
            </p:cNvSpPr>
            <p:nvPr/>
          </p:nvSpPr>
          <p:spPr bwMode="auto">
            <a:xfrm>
              <a:off x="3389362" y="4725302"/>
              <a:ext cx="1184275" cy="1122363"/>
            </a:xfrm>
            <a:custGeom>
              <a:avLst/>
              <a:gdLst>
                <a:gd name="T0" fmla="*/ 2147483647 w 650"/>
                <a:gd name="T1" fmla="*/ 2147483647 h 686"/>
                <a:gd name="T2" fmla="*/ 2147483647 w 650"/>
                <a:gd name="T3" fmla="*/ 2147483647 h 686"/>
                <a:gd name="T4" fmla="*/ 2147483647 w 650"/>
                <a:gd name="T5" fmla="*/ 2147483647 h 686"/>
                <a:gd name="T6" fmla="*/ 2147483647 w 650"/>
                <a:gd name="T7" fmla="*/ 2147483647 h 686"/>
                <a:gd name="T8" fmla="*/ 2147483647 w 650"/>
                <a:gd name="T9" fmla="*/ 2147483647 h 686"/>
                <a:gd name="T10" fmla="*/ 2147483647 w 650"/>
                <a:gd name="T11" fmla="*/ 2147483647 h 686"/>
                <a:gd name="T12" fmla="*/ 2147483647 w 650"/>
                <a:gd name="T13" fmla="*/ 2147483647 h 686"/>
                <a:gd name="T14" fmla="*/ 2147483647 w 650"/>
                <a:gd name="T15" fmla="*/ 2147483647 h 686"/>
                <a:gd name="T16" fmla="*/ 2147483647 w 650"/>
                <a:gd name="T17" fmla="*/ 2147483647 h 686"/>
                <a:gd name="T18" fmla="*/ 2147483647 w 650"/>
                <a:gd name="T19" fmla="*/ 2147483647 h 686"/>
                <a:gd name="T20" fmla="*/ 2147483647 w 650"/>
                <a:gd name="T21" fmla="*/ 2147483647 h 686"/>
                <a:gd name="T22" fmla="*/ 2147483647 w 650"/>
                <a:gd name="T23" fmla="*/ 2147483647 h 686"/>
                <a:gd name="T24" fmla="*/ 2147483647 w 650"/>
                <a:gd name="T25" fmla="*/ 2147483647 h 686"/>
                <a:gd name="T26" fmla="*/ 2147483647 w 650"/>
                <a:gd name="T27" fmla="*/ 2147483647 h 686"/>
                <a:gd name="T28" fmla="*/ 2147483647 w 650"/>
                <a:gd name="T29" fmla="*/ 2147483647 h 686"/>
                <a:gd name="T30" fmla="*/ 2147483647 w 650"/>
                <a:gd name="T31" fmla="*/ 2147483647 h 686"/>
                <a:gd name="T32" fmla="*/ 2147483647 w 650"/>
                <a:gd name="T33" fmla="*/ 2147483647 h 686"/>
                <a:gd name="T34" fmla="*/ 2147483647 w 650"/>
                <a:gd name="T35" fmla="*/ 2147483647 h 686"/>
                <a:gd name="T36" fmla="*/ 2147483647 w 650"/>
                <a:gd name="T37" fmla="*/ 2147483647 h 686"/>
                <a:gd name="T38" fmla="*/ 2147483647 w 650"/>
                <a:gd name="T39" fmla="*/ 2147483647 h 686"/>
                <a:gd name="T40" fmla="*/ 2147483647 w 650"/>
                <a:gd name="T41" fmla="*/ 2147483647 h 686"/>
                <a:gd name="T42" fmla="*/ 2147483647 w 650"/>
                <a:gd name="T43" fmla="*/ 2147483647 h 686"/>
                <a:gd name="T44" fmla="*/ 2147483647 w 650"/>
                <a:gd name="T45" fmla="*/ 2147483647 h 686"/>
                <a:gd name="T46" fmla="*/ 2147483647 w 650"/>
                <a:gd name="T47" fmla="*/ 2147483647 h 686"/>
                <a:gd name="T48" fmla="*/ 2147483647 w 650"/>
                <a:gd name="T49" fmla="*/ 2147483647 h 686"/>
                <a:gd name="T50" fmla="*/ 2147483647 w 650"/>
                <a:gd name="T51" fmla="*/ 2147483647 h 686"/>
                <a:gd name="T52" fmla="*/ 2147483647 w 650"/>
                <a:gd name="T53" fmla="*/ 0 h 686"/>
                <a:gd name="T54" fmla="*/ 2147483647 w 650"/>
                <a:gd name="T55" fmla="*/ 2147483647 h 686"/>
                <a:gd name="T56" fmla="*/ 2147483647 w 650"/>
                <a:gd name="T57" fmla="*/ 2147483647 h 686"/>
                <a:gd name="T58" fmla="*/ 2147483647 w 650"/>
                <a:gd name="T59" fmla="*/ 2147483647 h 686"/>
                <a:gd name="T60" fmla="*/ 2147483647 w 650"/>
                <a:gd name="T61" fmla="*/ 2147483647 h 686"/>
                <a:gd name="T62" fmla="*/ 2147483647 w 650"/>
                <a:gd name="T63" fmla="*/ 2147483647 h 686"/>
                <a:gd name="T64" fmla="*/ 2147483647 w 650"/>
                <a:gd name="T65" fmla="*/ 2147483647 h 686"/>
                <a:gd name="T66" fmla="*/ 2147483647 w 650"/>
                <a:gd name="T67" fmla="*/ 2147483647 h 686"/>
                <a:gd name="T68" fmla="*/ 0 w 650"/>
                <a:gd name="T69" fmla="*/ 2147483647 h 686"/>
                <a:gd name="T70" fmla="*/ 2147483647 w 650"/>
                <a:gd name="T71" fmla="*/ 2147483647 h 686"/>
                <a:gd name="T72" fmla="*/ 2147483647 w 650"/>
                <a:gd name="T73" fmla="*/ 2147483647 h 686"/>
                <a:gd name="T74" fmla="*/ 2147483647 w 650"/>
                <a:gd name="T75" fmla="*/ 2147483647 h 686"/>
                <a:gd name="T76" fmla="*/ 2147483647 w 650"/>
                <a:gd name="T77" fmla="*/ 2147483647 h 686"/>
                <a:gd name="T78" fmla="*/ 2147483647 w 650"/>
                <a:gd name="T79" fmla="*/ 2147483647 h 686"/>
                <a:gd name="T80" fmla="*/ 2147483647 w 650"/>
                <a:gd name="T81" fmla="*/ 2147483647 h 686"/>
                <a:gd name="T82" fmla="*/ 2147483647 w 650"/>
                <a:gd name="T83" fmla="*/ 2147483647 h 686"/>
                <a:gd name="T84" fmla="*/ 2147483647 w 650"/>
                <a:gd name="T85" fmla="*/ 2147483647 h 686"/>
                <a:gd name="T86" fmla="*/ 2147483647 w 650"/>
                <a:gd name="T87" fmla="*/ 2147483647 h 686"/>
                <a:gd name="T88" fmla="*/ 2147483647 w 650"/>
                <a:gd name="T89" fmla="*/ 2147483647 h 686"/>
                <a:gd name="T90" fmla="*/ 2147483647 w 650"/>
                <a:gd name="T91" fmla="*/ 2147483647 h 686"/>
                <a:gd name="T92" fmla="*/ 2147483647 w 650"/>
                <a:gd name="T93" fmla="*/ 2147483647 h 686"/>
                <a:gd name="T94" fmla="*/ 2147483647 w 650"/>
                <a:gd name="T95" fmla="*/ 2147483647 h 686"/>
                <a:gd name="T96" fmla="*/ 2147483647 w 650"/>
                <a:gd name="T97" fmla="*/ 2147483647 h 686"/>
                <a:gd name="T98" fmla="*/ 2147483647 w 650"/>
                <a:gd name="T99" fmla="*/ 2147483647 h 686"/>
                <a:gd name="T100" fmla="*/ 2147483647 w 650"/>
                <a:gd name="T101" fmla="*/ 2147483647 h 686"/>
                <a:gd name="T102" fmla="*/ 2147483647 w 650"/>
                <a:gd name="T103" fmla="*/ 2147483647 h 686"/>
                <a:gd name="T104" fmla="*/ 2147483647 w 650"/>
                <a:gd name="T105" fmla="*/ 2147483647 h 686"/>
                <a:gd name="T106" fmla="*/ 2147483647 w 650"/>
                <a:gd name="T107" fmla="*/ 2147483647 h 686"/>
                <a:gd name="T108" fmla="*/ 2147483647 w 650"/>
                <a:gd name="T109" fmla="*/ 2147483647 h 6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50"/>
                <a:gd name="T166" fmla="*/ 0 h 686"/>
                <a:gd name="T167" fmla="*/ 650 w 650"/>
                <a:gd name="T168" fmla="*/ 686 h 6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50" h="686">
                  <a:moveTo>
                    <a:pt x="598" y="512"/>
                  </a:moveTo>
                  <a:lnTo>
                    <a:pt x="613" y="497"/>
                  </a:lnTo>
                  <a:lnTo>
                    <a:pt x="649" y="497"/>
                  </a:lnTo>
                  <a:lnTo>
                    <a:pt x="649" y="461"/>
                  </a:lnTo>
                  <a:lnTo>
                    <a:pt x="634" y="447"/>
                  </a:lnTo>
                  <a:lnTo>
                    <a:pt x="605" y="447"/>
                  </a:lnTo>
                  <a:lnTo>
                    <a:pt x="577" y="447"/>
                  </a:lnTo>
                  <a:lnTo>
                    <a:pt x="569" y="425"/>
                  </a:lnTo>
                  <a:lnTo>
                    <a:pt x="533" y="425"/>
                  </a:lnTo>
                  <a:lnTo>
                    <a:pt x="541" y="404"/>
                  </a:lnTo>
                  <a:lnTo>
                    <a:pt x="533" y="382"/>
                  </a:lnTo>
                  <a:lnTo>
                    <a:pt x="555" y="361"/>
                  </a:lnTo>
                  <a:lnTo>
                    <a:pt x="519" y="317"/>
                  </a:lnTo>
                  <a:lnTo>
                    <a:pt x="548" y="274"/>
                  </a:lnTo>
                  <a:lnTo>
                    <a:pt x="548" y="238"/>
                  </a:lnTo>
                  <a:lnTo>
                    <a:pt x="483" y="245"/>
                  </a:lnTo>
                  <a:lnTo>
                    <a:pt x="490" y="202"/>
                  </a:lnTo>
                  <a:lnTo>
                    <a:pt x="476" y="195"/>
                  </a:lnTo>
                  <a:lnTo>
                    <a:pt x="497" y="173"/>
                  </a:lnTo>
                  <a:lnTo>
                    <a:pt x="519" y="181"/>
                  </a:lnTo>
                  <a:lnTo>
                    <a:pt x="533" y="173"/>
                  </a:lnTo>
                  <a:lnTo>
                    <a:pt x="591" y="181"/>
                  </a:lnTo>
                  <a:lnTo>
                    <a:pt x="605" y="152"/>
                  </a:lnTo>
                  <a:lnTo>
                    <a:pt x="591" y="123"/>
                  </a:lnTo>
                  <a:lnTo>
                    <a:pt x="562" y="137"/>
                  </a:lnTo>
                  <a:lnTo>
                    <a:pt x="533" y="123"/>
                  </a:lnTo>
                  <a:lnTo>
                    <a:pt x="533" y="73"/>
                  </a:lnTo>
                  <a:lnTo>
                    <a:pt x="497" y="73"/>
                  </a:lnTo>
                  <a:lnTo>
                    <a:pt x="490" y="101"/>
                  </a:lnTo>
                  <a:lnTo>
                    <a:pt x="469" y="109"/>
                  </a:lnTo>
                  <a:lnTo>
                    <a:pt x="469" y="130"/>
                  </a:lnTo>
                  <a:lnTo>
                    <a:pt x="447" y="159"/>
                  </a:lnTo>
                  <a:lnTo>
                    <a:pt x="425" y="159"/>
                  </a:lnTo>
                  <a:lnTo>
                    <a:pt x="418" y="260"/>
                  </a:lnTo>
                  <a:lnTo>
                    <a:pt x="389" y="267"/>
                  </a:lnTo>
                  <a:lnTo>
                    <a:pt x="389" y="253"/>
                  </a:lnTo>
                  <a:lnTo>
                    <a:pt x="368" y="274"/>
                  </a:lnTo>
                  <a:lnTo>
                    <a:pt x="332" y="274"/>
                  </a:lnTo>
                  <a:lnTo>
                    <a:pt x="332" y="260"/>
                  </a:lnTo>
                  <a:lnTo>
                    <a:pt x="317" y="245"/>
                  </a:lnTo>
                  <a:lnTo>
                    <a:pt x="310" y="209"/>
                  </a:lnTo>
                  <a:lnTo>
                    <a:pt x="266" y="116"/>
                  </a:lnTo>
                  <a:lnTo>
                    <a:pt x="251" y="116"/>
                  </a:lnTo>
                  <a:lnTo>
                    <a:pt x="251" y="123"/>
                  </a:lnTo>
                  <a:lnTo>
                    <a:pt x="230" y="94"/>
                  </a:lnTo>
                  <a:lnTo>
                    <a:pt x="237" y="87"/>
                  </a:lnTo>
                  <a:lnTo>
                    <a:pt x="201" y="35"/>
                  </a:lnTo>
                  <a:lnTo>
                    <a:pt x="179" y="43"/>
                  </a:lnTo>
                  <a:lnTo>
                    <a:pt x="172" y="87"/>
                  </a:lnTo>
                  <a:lnTo>
                    <a:pt x="158" y="87"/>
                  </a:lnTo>
                  <a:lnTo>
                    <a:pt x="158" y="64"/>
                  </a:lnTo>
                  <a:lnTo>
                    <a:pt x="158" y="7"/>
                  </a:lnTo>
                  <a:lnTo>
                    <a:pt x="136" y="21"/>
                  </a:lnTo>
                  <a:lnTo>
                    <a:pt x="129" y="0"/>
                  </a:lnTo>
                  <a:lnTo>
                    <a:pt x="115" y="14"/>
                  </a:lnTo>
                  <a:lnTo>
                    <a:pt x="115" y="35"/>
                  </a:lnTo>
                  <a:lnTo>
                    <a:pt x="122" y="73"/>
                  </a:lnTo>
                  <a:lnTo>
                    <a:pt x="107" y="73"/>
                  </a:lnTo>
                  <a:lnTo>
                    <a:pt x="86" y="64"/>
                  </a:lnTo>
                  <a:lnTo>
                    <a:pt x="86" y="109"/>
                  </a:lnTo>
                  <a:lnTo>
                    <a:pt x="93" y="130"/>
                  </a:lnTo>
                  <a:lnTo>
                    <a:pt x="122" y="123"/>
                  </a:lnTo>
                  <a:lnTo>
                    <a:pt x="122" y="188"/>
                  </a:lnTo>
                  <a:lnTo>
                    <a:pt x="100" y="267"/>
                  </a:lnTo>
                  <a:lnTo>
                    <a:pt x="50" y="303"/>
                  </a:lnTo>
                  <a:lnTo>
                    <a:pt x="28" y="310"/>
                  </a:lnTo>
                  <a:lnTo>
                    <a:pt x="14" y="325"/>
                  </a:lnTo>
                  <a:lnTo>
                    <a:pt x="7" y="353"/>
                  </a:lnTo>
                  <a:lnTo>
                    <a:pt x="14" y="404"/>
                  </a:lnTo>
                  <a:lnTo>
                    <a:pt x="0" y="418"/>
                  </a:lnTo>
                  <a:lnTo>
                    <a:pt x="35" y="418"/>
                  </a:lnTo>
                  <a:lnTo>
                    <a:pt x="57" y="411"/>
                  </a:lnTo>
                  <a:lnTo>
                    <a:pt x="100" y="418"/>
                  </a:lnTo>
                  <a:lnTo>
                    <a:pt x="100" y="433"/>
                  </a:lnTo>
                  <a:lnTo>
                    <a:pt x="86" y="440"/>
                  </a:lnTo>
                  <a:lnTo>
                    <a:pt x="100" y="454"/>
                  </a:lnTo>
                  <a:lnTo>
                    <a:pt x="93" y="483"/>
                  </a:lnTo>
                  <a:lnTo>
                    <a:pt x="107" y="497"/>
                  </a:lnTo>
                  <a:lnTo>
                    <a:pt x="136" y="497"/>
                  </a:lnTo>
                  <a:lnTo>
                    <a:pt x="143" y="512"/>
                  </a:lnTo>
                  <a:lnTo>
                    <a:pt x="129" y="526"/>
                  </a:lnTo>
                  <a:lnTo>
                    <a:pt x="129" y="562"/>
                  </a:lnTo>
                  <a:lnTo>
                    <a:pt x="115" y="562"/>
                  </a:lnTo>
                  <a:lnTo>
                    <a:pt x="115" y="584"/>
                  </a:lnTo>
                  <a:lnTo>
                    <a:pt x="165" y="591"/>
                  </a:lnTo>
                  <a:lnTo>
                    <a:pt x="172" y="620"/>
                  </a:lnTo>
                  <a:lnTo>
                    <a:pt x="179" y="634"/>
                  </a:lnTo>
                  <a:lnTo>
                    <a:pt x="230" y="641"/>
                  </a:lnTo>
                  <a:lnTo>
                    <a:pt x="251" y="620"/>
                  </a:lnTo>
                  <a:lnTo>
                    <a:pt x="259" y="627"/>
                  </a:lnTo>
                  <a:lnTo>
                    <a:pt x="251" y="656"/>
                  </a:lnTo>
                  <a:lnTo>
                    <a:pt x="266" y="670"/>
                  </a:lnTo>
                  <a:lnTo>
                    <a:pt x="303" y="685"/>
                  </a:lnTo>
                  <a:lnTo>
                    <a:pt x="303" y="656"/>
                  </a:lnTo>
                  <a:lnTo>
                    <a:pt x="303" y="577"/>
                  </a:lnTo>
                  <a:lnTo>
                    <a:pt x="317" y="569"/>
                  </a:lnTo>
                  <a:lnTo>
                    <a:pt x="368" y="569"/>
                  </a:lnTo>
                  <a:lnTo>
                    <a:pt x="382" y="555"/>
                  </a:lnTo>
                  <a:lnTo>
                    <a:pt x="397" y="562"/>
                  </a:lnTo>
                  <a:lnTo>
                    <a:pt x="411" y="569"/>
                  </a:lnTo>
                  <a:lnTo>
                    <a:pt x="433" y="555"/>
                  </a:lnTo>
                  <a:lnTo>
                    <a:pt x="440" y="569"/>
                  </a:lnTo>
                  <a:lnTo>
                    <a:pt x="454" y="562"/>
                  </a:lnTo>
                  <a:lnTo>
                    <a:pt x="476" y="584"/>
                  </a:lnTo>
                  <a:lnTo>
                    <a:pt x="483" y="555"/>
                  </a:lnTo>
                  <a:lnTo>
                    <a:pt x="505" y="562"/>
                  </a:lnTo>
                  <a:lnTo>
                    <a:pt x="555" y="555"/>
                  </a:lnTo>
                  <a:lnTo>
                    <a:pt x="555" y="526"/>
                  </a:lnTo>
                  <a:lnTo>
                    <a:pt x="577" y="512"/>
                  </a:lnTo>
                  <a:lnTo>
                    <a:pt x="598" y="512"/>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73" name="Freeform 37"/>
            <p:cNvSpPr>
              <a:spLocks/>
            </p:cNvSpPr>
            <p:nvPr/>
          </p:nvSpPr>
          <p:spPr bwMode="auto">
            <a:xfrm>
              <a:off x="3377042" y="4725069"/>
              <a:ext cx="1182806" cy="1122553"/>
            </a:xfrm>
            <a:custGeom>
              <a:avLst/>
              <a:gdLst>
                <a:gd name="T0" fmla="*/ 613 w 650"/>
                <a:gd name="T1" fmla="*/ 497 h 686"/>
                <a:gd name="T2" fmla="*/ 649 w 650"/>
                <a:gd name="T3" fmla="*/ 461 h 686"/>
                <a:gd name="T4" fmla="*/ 605 w 650"/>
                <a:gd name="T5" fmla="*/ 447 h 686"/>
                <a:gd name="T6" fmla="*/ 569 w 650"/>
                <a:gd name="T7" fmla="*/ 425 h 686"/>
                <a:gd name="T8" fmla="*/ 541 w 650"/>
                <a:gd name="T9" fmla="*/ 404 h 686"/>
                <a:gd name="T10" fmla="*/ 555 w 650"/>
                <a:gd name="T11" fmla="*/ 361 h 686"/>
                <a:gd name="T12" fmla="*/ 548 w 650"/>
                <a:gd name="T13" fmla="*/ 274 h 686"/>
                <a:gd name="T14" fmla="*/ 483 w 650"/>
                <a:gd name="T15" fmla="*/ 245 h 686"/>
                <a:gd name="T16" fmla="*/ 476 w 650"/>
                <a:gd name="T17" fmla="*/ 195 h 686"/>
                <a:gd name="T18" fmla="*/ 519 w 650"/>
                <a:gd name="T19" fmla="*/ 181 h 686"/>
                <a:gd name="T20" fmla="*/ 591 w 650"/>
                <a:gd name="T21" fmla="*/ 181 h 686"/>
                <a:gd name="T22" fmla="*/ 591 w 650"/>
                <a:gd name="T23" fmla="*/ 123 h 686"/>
                <a:gd name="T24" fmla="*/ 533 w 650"/>
                <a:gd name="T25" fmla="*/ 123 h 686"/>
                <a:gd name="T26" fmla="*/ 497 w 650"/>
                <a:gd name="T27" fmla="*/ 73 h 686"/>
                <a:gd name="T28" fmla="*/ 469 w 650"/>
                <a:gd name="T29" fmla="*/ 109 h 686"/>
                <a:gd name="T30" fmla="*/ 447 w 650"/>
                <a:gd name="T31" fmla="*/ 159 h 686"/>
                <a:gd name="T32" fmla="*/ 418 w 650"/>
                <a:gd name="T33" fmla="*/ 260 h 686"/>
                <a:gd name="T34" fmla="*/ 389 w 650"/>
                <a:gd name="T35" fmla="*/ 253 h 686"/>
                <a:gd name="T36" fmla="*/ 332 w 650"/>
                <a:gd name="T37" fmla="*/ 274 h 686"/>
                <a:gd name="T38" fmla="*/ 317 w 650"/>
                <a:gd name="T39" fmla="*/ 245 h 686"/>
                <a:gd name="T40" fmla="*/ 266 w 650"/>
                <a:gd name="T41" fmla="*/ 116 h 686"/>
                <a:gd name="T42" fmla="*/ 251 w 650"/>
                <a:gd name="T43" fmla="*/ 123 h 686"/>
                <a:gd name="T44" fmla="*/ 237 w 650"/>
                <a:gd name="T45" fmla="*/ 87 h 686"/>
                <a:gd name="T46" fmla="*/ 179 w 650"/>
                <a:gd name="T47" fmla="*/ 43 h 686"/>
                <a:gd name="T48" fmla="*/ 158 w 650"/>
                <a:gd name="T49" fmla="*/ 87 h 686"/>
                <a:gd name="T50" fmla="*/ 158 w 650"/>
                <a:gd name="T51" fmla="*/ 7 h 686"/>
                <a:gd name="T52" fmla="*/ 129 w 650"/>
                <a:gd name="T53" fmla="*/ 0 h 686"/>
                <a:gd name="T54" fmla="*/ 115 w 650"/>
                <a:gd name="T55" fmla="*/ 35 h 686"/>
                <a:gd name="T56" fmla="*/ 107 w 650"/>
                <a:gd name="T57" fmla="*/ 73 h 686"/>
                <a:gd name="T58" fmla="*/ 86 w 650"/>
                <a:gd name="T59" fmla="*/ 109 h 686"/>
                <a:gd name="T60" fmla="*/ 122 w 650"/>
                <a:gd name="T61" fmla="*/ 123 h 686"/>
                <a:gd name="T62" fmla="*/ 100 w 650"/>
                <a:gd name="T63" fmla="*/ 267 h 686"/>
                <a:gd name="T64" fmla="*/ 28 w 650"/>
                <a:gd name="T65" fmla="*/ 310 h 686"/>
                <a:gd name="T66" fmla="*/ 7 w 650"/>
                <a:gd name="T67" fmla="*/ 353 h 686"/>
                <a:gd name="T68" fmla="*/ 0 w 650"/>
                <a:gd name="T69" fmla="*/ 418 h 686"/>
                <a:gd name="T70" fmla="*/ 57 w 650"/>
                <a:gd name="T71" fmla="*/ 411 h 686"/>
                <a:gd name="T72" fmla="*/ 100 w 650"/>
                <a:gd name="T73" fmla="*/ 433 h 686"/>
                <a:gd name="T74" fmla="*/ 100 w 650"/>
                <a:gd name="T75" fmla="*/ 454 h 686"/>
                <a:gd name="T76" fmla="*/ 107 w 650"/>
                <a:gd name="T77" fmla="*/ 497 h 686"/>
                <a:gd name="T78" fmla="*/ 143 w 650"/>
                <a:gd name="T79" fmla="*/ 512 h 686"/>
                <a:gd name="T80" fmla="*/ 129 w 650"/>
                <a:gd name="T81" fmla="*/ 562 h 686"/>
                <a:gd name="T82" fmla="*/ 115 w 650"/>
                <a:gd name="T83" fmla="*/ 584 h 686"/>
                <a:gd name="T84" fmla="*/ 172 w 650"/>
                <a:gd name="T85" fmla="*/ 620 h 686"/>
                <a:gd name="T86" fmla="*/ 230 w 650"/>
                <a:gd name="T87" fmla="*/ 641 h 686"/>
                <a:gd name="T88" fmla="*/ 259 w 650"/>
                <a:gd name="T89" fmla="*/ 627 h 686"/>
                <a:gd name="T90" fmla="*/ 266 w 650"/>
                <a:gd name="T91" fmla="*/ 670 h 686"/>
                <a:gd name="T92" fmla="*/ 303 w 650"/>
                <a:gd name="T93" fmla="*/ 656 h 686"/>
                <a:gd name="T94" fmla="*/ 317 w 650"/>
                <a:gd name="T95" fmla="*/ 569 h 686"/>
                <a:gd name="T96" fmla="*/ 382 w 650"/>
                <a:gd name="T97" fmla="*/ 555 h 686"/>
                <a:gd name="T98" fmla="*/ 411 w 650"/>
                <a:gd name="T99" fmla="*/ 569 h 686"/>
                <a:gd name="T100" fmla="*/ 440 w 650"/>
                <a:gd name="T101" fmla="*/ 569 h 686"/>
                <a:gd name="T102" fmla="*/ 476 w 650"/>
                <a:gd name="T103" fmla="*/ 584 h 686"/>
                <a:gd name="T104" fmla="*/ 505 w 650"/>
                <a:gd name="T105" fmla="*/ 562 h 686"/>
                <a:gd name="T106" fmla="*/ 555 w 650"/>
                <a:gd name="T107" fmla="*/ 526 h 686"/>
                <a:gd name="T108" fmla="*/ 598 w 650"/>
                <a:gd name="T109" fmla="*/ 512 h 6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50"/>
                <a:gd name="T166" fmla="*/ 0 h 686"/>
                <a:gd name="T167" fmla="*/ 650 w 650"/>
                <a:gd name="T168" fmla="*/ 686 h 6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50" h="686">
                  <a:moveTo>
                    <a:pt x="598" y="512"/>
                  </a:moveTo>
                  <a:lnTo>
                    <a:pt x="613" y="497"/>
                  </a:lnTo>
                  <a:lnTo>
                    <a:pt x="649" y="497"/>
                  </a:lnTo>
                  <a:lnTo>
                    <a:pt x="649" y="461"/>
                  </a:lnTo>
                  <a:lnTo>
                    <a:pt x="634" y="447"/>
                  </a:lnTo>
                  <a:lnTo>
                    <a:pt x="605" y="447"/>
                  </a:lnTo>
                  <a:lnTo>
                    <a:pt x="577" y="447"/>
                  </a:lnTo>
                  <a:lnTo>
                    <a:pt x="569" y="425"/>
                  </a:lnTo>
                  <a:lnTo>
                    <a:pt x="533" y="425"/>
                  </a:lnTo>
                  <a:lnTo>
                    <a:pt x="541" y="404"/>
                  </a:lnTo>
                  <a:lnTo>
                    <a:pt x="533" y="382"/>
                  </a:lnTo>
                  <a:lnTo>
                    <a:pt x="555" y="361"/>
                  </a:lnTo>
                  <a:lnTo>
                    <a:pt x="519" y="317"/>
                  </a:lnTo>
                  <a:lnTo>
                    <a:pt x="548" y="274"/>
                  </a:lnTo>
                  <a:lnTo>
                    <a:pt x="548" y="238"/>
                  </a:lnTo>
                  <a:lnTo>
                    <a:pt x="483" y="245"/>
                  </a:lnTo>
                  <a:lnTo>
                    <a:pt x="490" y="202"/>
                  </a:lnTo>
                  <a:lnTo>
                    <a:pt x="476" y="195"/>
                  </a:lnTo>
                  <a:lnTo>
                    <a:pt x="497" y="173"/>
                  </a:lnTo>
                  <a:lnTo>
                    <a:pt x="519" y="181"/>
                  </a:lnTo>
                  <a:lnTo>
                    <a:pt x="533" y="173"/>
                  </a:lnTo>
                  <a:lnTo>
                    <a:pt x="591" y="181"/>
                  </a:lnTo>
                  <a:lnTo>
                    <a:pt x="605" y="152"/>
                  </a:lnTo>
                  <a:lnTo>
                    <a:pt x="591" y="123"/>
                  </a:lnTo>
                  <a:lnTo>
                    <a:pt x="562" y="137"/>
                  </a:lnTo>
                  <a:lnTo>
                    <a:pt x="533" y="123"/>
                  </a:lnTo>
                  <a:lnTo>
                    <a:pt x="533" y="73"/>
                  </a:lnTo>
                  <a:lnTo>
                    <a:pt x="497" y="73"/>
                  </a:lnTo>
                  <a:lnTo>
                    <a:pt x="490" y="101"/>
                  </a:lnTo>
                  <a:lnTo>
                    <a:pt x="469" y="109"/>
                  </a:lnTo>
                  <a:lnTo>
                    <a:pt x="469" y="130"/>
                  </a:lnTo>
                  <a:lnTo>
                    <a:pt x="447" y="159"/>
                  </a:lnTo>
                  <a:lnTo>
                    <a:pt x="425" y="159"/>
                  </a:lnTo>
                  <a:lnTo>
                    <a:pt x="418" y="260"/>
                  </a:lnTo>
                  <a:lnTo>
                    <a:pt x="389" y="267"/>
                  </a:lnTo>
                  <a:lnTo>
                    <a:pt x="389" y="253"/>
                  </a:lnTo>
                  <a:lnTo>
                    <a:pt x="368" y="274"/>
                  </a:lnTo>
                  <a:lnTo>
                    <a:pt x="332" y="274"/>
                  </a:lnTo>
                  <a:lnTo>
                    <a:pt x="332" y="260"/>
                  </a:lnTo>
                  <a:lnTo>
                    <a:pt x="317" y="245"/>
                  </a:lnTo>
                  <a:lnTo>
                    <a:pt x="310" y="209"/>
                  </a:lnTo>
                  <a:lnTo>
                    <a:pt x="266" y="116"/>
                  </a:lnTo>
                  <a:lnTo>
                    <a:pt x="251" y="116"/>
                  </a:lnTo>
                  <a:lnTo>
                    <a:pt x="251" y="123"/>
                  </a:lnTo>
                  <a:lnTo>
                    <a:pt x="230" y="94"/>
                  </a:lnTo>
                  <a:lnTo>
                    <a:pt x="237" y="87"/>
                  </a:lnTo>
                  <a:lnTo>
                    <a:pt x="201" y="35"/>
                  </a:lnTo>
                  <a:lnTo>
                    <a:pt x="179" y="43"/>
                  </a:lnTo>
                  <a:lnTo>
                    <a:pt x="172" y="87"/>
                  </a:lnTo>
                  <a:lnTo>
                    <a:pt x="158" y="87"/>
                  </a:lnTo>
                  <a:lnTo>
                    <a:pt x="158" y="64"/>
                  </a:lnTo>
                  <a:lnTo>
                    <a:pt x="158" y="7"/>
                  </a:lnTo>
                  <a:lnTo>
                    <a:pt x="136" y="21"/>
                  </a:lnTo>
                  <a:lnTo>
                    <a:pt x="129" y="0"/>
                  </a:lnTo>
                  <a:lnTo>
                    <a:pt x="115" y="14"/>
                  </a:lnTo>
                  <a:lnTo>
                    <a:pt x="115" y="35"/>
                  </a:lnTo>
                  <a:lnTo>
                    <a:pt x="122" y="73"/>
                  </a:lnTo>
                  <a:lnTo>
                    <a:pt x="107" y="73"/>
                  </a:lnTo>
                  <a:lnTo>
                    <a:pt x="86" y="64"/>
                  </a:lnTo>
                  <a:lnTo>
                    <a:pt x="86" y="109"/>
                  </a:lnTo>
                  <a:lnTo>
                    <a:pt x="93" y="130"/>
                  </a:lnTo>
                  <a:lnTo>
                    <a:pt x="122" y="123"/>
                  </a:lnTo>
                  <a:lnTo>
                    <a:pt x="122" y="188"/>
                  </a:lnTo>
                  <a:lnTo>
                    <a:pt x="100" y="267"/>
                  </a:lnTo>
                  <a:lnTo>
                    <a:pt x="50" y="303"/>
                  </a:lnTo>
                  <a:lnTo>
                    <a:pt x="28" y="310"/>
                  </a:lnTo>
                  <a:lnTo>
                    <a:pt x="14" y="325"/>
                  </a:lnTo>
                  <a:lnTo>
                    <a:pt x="7" y="353"/>
                  </a:lnTo>
                  <a:lnTo>
                    <a:pt x="14" y="404"/>
                  </a:lnTo>
                  <a:lnTo>
                    <a:pt x="0" y="418"/>
                  </a:lnTo>
                  <a:lnTo>
                    <a:pt x="35" y="418"/>
                  </a:lnTo>
                  <a:lnTo>
                    <a:pt x="57" y="411"/>
                  </a:lnTo>
                  <a:lnTo>
                    <a:pt x="100" y="418"/>
                  </a:lnTo>
                  <a:lnTo>
                    <a:pt x="100" y="433"/>
                  </a:lnTo>
                  <a:lnTo>
                    <a:pt x="86" y="440"/>
                  </a:lnTo>
                  <a:lnTo>
                    <a:pt x="100" y="454"/>
                  </a:lnTo>
                  <a:lnTo>
                    <a:pt x="93" y="483"/>
                  </a:lnTo>
                  <a:lnTo>
                    <a:pt x="107" y="497"/>
                  </a:lnTo>
                  <a:lnTo>
                    <a:pt x="136" y="497"/>
                  </a:lnTo>
                  <a:lnTo>
                    <a:pt x="143" y="512"/>
                  </a:lnTo>
                  <a:lnTo>
                    <a:pt x="129" y="526"/>
                  </a:lnTo>
                  <a:lnTo>
                    <a:pt x="129" y="562"/>
                  </a:lnTo>
                  <a:lnTo>
                    <a:pt x="115" y="562"/>
                  </a:lnTo>
                  <a:lnTo>
                    <a:pt x="115" y="584"/>
                  </a:lnTo>
                  <a:lnTo>
                    <a:pt x="165" y="591"/>
                  </a:lnTo>
                  <a:lnTo>
                    <a:pt x="172" y="620"/>
                  </a:lnTo>
                  <a:lnTo>
                    <a:pt x="179" y="634"/>
                  </a:lnTo>
                  <a:lnTo>
                    <a:pt x="230" y="641"/>
                  </a:lnTo>
                  <a:lnTo>
                    <a:pt x="251" y="620"/>
                  </a:lnTo>
                  <a:lnTo>
                    <a:pt x="259" y="627"/>
                  </a:lnTo>
                  <a:lnTo>
                    <a:pt x="251" y="656"/>
                  </a:lnTo>
                  <a:lnTo>
                    <a:pt x="266" y="670"/>
                  </a:lnTo>
                  <a:lnTo>
                    <a:pt x="303" y="685"/>
                  </a:lnTo>
                  <a:lnTo>
                    <a:pt x="303" y="656"/>
                  </a:lnTo>
                  <a:lnTo>
                    <a:pt x="303" y="577"/>
                  </a:lnTo>
                  <a:lnTo>
                    <a:pt x="317" y="569"/>
                  </a:lnTo>
                  <a:lnTo>
                    <a:pt x="368" y="569"/>
                  </a:lnTo>
                  <a:lnTo>
                    <a:pt x="382" y="555"/>
                  </a:lnTo>
                  <a:lnTo>
                    <a:pt x="397" y="562"/>
                  </a:lnTo>
                  <a:lnTo>
                    <a:pt x="411" y="569"/>
                  </a:lnTo>
                  <a:lnTo>
                    <a:pt x="433" y="555"/>
                  </a:lnTo>
                  <a:lnTo>
                    <a:pt x="440" y="569"/>
                  </a:lnTo>
                  <a:lnTo>
                    <a:pt x="454" y="562"/>
                  </a:lnTo>
                  <a:lnTo>
                    <a:pt x="476" y="584"/>
                  </a:lnTo>
                  <a:lnTo>
                    <a:pt x="483" y="555"/>
                  </a:lnTo>
                  <a:lnTo>
                    <a:pt x="505" y="562"/>
                  </a:lnTo>
                  <a:lnTo>
                    <a:pt x="555" y="555"/>
                  </a:lnTo>
                  <a:lnTo>
                    <a:pt x="555" y="526"/>
                  </a:lnTo>
                  <a:lnTo>
                    <a:pt x="577" y="512"/>
                  </a:lnTo>
                  <a:lnTo>
                    <a:pt x="598" y="512"/>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74" name="Freeform 38"/>
            <p:cNvSpPr>
              <a:spLocks/>
            </p:cNvSpPr>
            <p:nvPr/>
          </p:nvSpPr>
          <p:spPr bwMode="auto">
            <a:xfrm>
              <a:off x="1184325" y="3437840"/>
              <a:ext cx="2520950" cy="1420812"/>
            </a:xfrm>
            <a:custGeom>
              <a:avLst/>
              <a:gdLst>
                <a:gd name="T0" fmla="*/ 2147483647 w 1387"/>
                <a:gd name="T1" fmla="*/ 2147483647 h 868"/>
                <a:gd name="T2" fmla="*/ 2147483647 w 1387"/>
                <a:gd name="T3" fmla="*/ 2147483647 h 868"/>
                <a:gd name="T4" fmla="*/ 2147483647 w 1387"/>
                <a:gd name="T5" fmla="*/ 2147483647 h 868"/>
                <a:gd name="T6" fmla="*/ 2147483647 w 1387"/>
                <a:gd name="T7" fmla="*/ 2147483647 h 868"/>
                <a:gd name="T8" fmla="*/ 2147483647 w 1387"/>
                <a:gd name="T9" fmla="*/ 2147483647 h 868"/>
                <a:gd name="T10" fmla="*/ 2147483647 w 1387"/>
                <a:gd name="T11" fmla="*/ 2147483647 h 868"/>
                <a:gd name="T12" fmla="*/ 2147483647 w 1387"/>
                <a:gd name="T13" fmla="*/ 2147483647 h 868"/>
                <a:gd name="T14" fmla="*/ 2147483647 w 1387"/>
                <a:gd name="T15" fmla="*/ 2147483647 h 868"/>
                <a:gd name="T16" fmla="*/ 2147483647 w 1387"/>
                <a:gd name="T17" fmla="*/ 2147483647 h 868"/>
                <a:gd name="T18" fmla="*/ 2147483647 w 1387"/>
                <a:gd name="T19" fmla="*/ 2147483647 h 868"/>
                <a:gd name="T20" fmla="*/ 2147483647 w 1387"/>
                <a:gd name="T21" fmla="*/ 2147483647 h 868"/>
                <a:gd name="T22" fmla="*/ 2147483647 w 1387"/>
                <a:gd name="T23" fmla="*/ 2147483647 h 868"/>
                <a:gd name="T24" fmla="*/ 2147483647 w 1387"/>
                <a:gd name="T25" fmla="*/ 2147483647 h 868"/>
                <a:gd name="T26" fmla="*/ 2147483647 w 1387"/>
                <a:gd name="T27" fmla="*/ 2147483647 h 868"/>
                <a:gd name="T28" fmla="*/ 2147483647 w 1387"/>
                <a:gd name="T29" fmla="*/ 2147483647 h 868"/>
                <a:gd name="T30" fmla="*/ 2147483647 w 1387"/>
                <a:gd name="T31" fmla="*/ 2147483647 h 868"/>
                <a:gd name="T32" fmla="*/ 2147483647 w 1387"/>
                <a:gd name="T33" fmla="*/ 2147483647 h 868"/>
                <a:gd name="T34" fmla="*/ 2147483647 w 1387"/>
                <a:gd name="T35" fmla="*/ 2147483647 h 868"/>
                <a:gd name="T36" fmla="*/ 2147483647 w 1387"/>
                <a:gd name="T37" fmla="*/ 2147483647 h 868"/>
                <a:gd name="T38" fmla="*/ 2147483647 w 1387"/>
                <a:gd name="T39" fmla="*/ 2147483647 h 868"/>
                <a:gd name="T40" fmla="*/ 2147483647 w 1387"/>
                <a:gd name="T41" fmla="*/ 2147483647 h 868"/>
                <a:gd name="T42" fmla="*/ 2147483647 w 1387"/>
                <a:gd name="T43" fmla="*/ 2147483647 h 868"/>
                <a:gd name="T44" fmla="*/ 2147483647 w 1387"/>
                <a:gd name="T45" fmla="*/ 2147483647 h 868"/>
                <a:gd name="T46" fmla="*/ 2147483647 w 1387"/>
                <a:gd name="T47" fmla="*/ 2147483647 h 868"/>
                <a:gd name="T48" fmla="*/ 2147483647 w 1387"/>
                <a:gd name="T49" fmla="*/ 2147483647 h 868"/>
                <a:gd name="T50" fmla="*/ 2147483647 w 1387"/>
                <a:gd name="T51" fmla="*/ 2147483647 h 868"/>
                <a:gd name="T52" fmla="*/ 2147483647 w 1387"/>
                <a:gd name="T53" fmla="*/ 2147483647 h 868"/>
                <a:gd name="T54" fmla="*/ 2147483647 w 1387"/>
                <a:gd name="T55" fmla="*/ 2147483647 h 868"/>
                <a:gd name="T56" fmla="*/ 2147483647 w 1387"/>
                <a:gd name="T57" fmla="*/ 2147483647 h 868"/>
                <a:gd name="T58" fmla="*/ 0 w 1387"/>
                <a:gd name="T59" fmla="*/ 2147483647 h 868"/>
                <a:gd name="T60" fmla="*/ 2147483647 w 1387"/>
                <a:gd name="T61" fmla="*/ 2147483647 h 868"/>
                <a:gd name="T62" fmla="*/ 2147483647 w 1387"/>
                <a:gd name="T63" fmla="*/ 2147483647 h 868"/>
                <a:gd name="T64" fmla="*/ 2147483647 w 1387"/>
                <a:gd name="T65" fmla="*/ 2147483647 h 868"/>
                <a:gd name="T66" fmla="*/ 2147483647 w 1387"/>
                <a:gd name="T67" fmla="*/ 2147483647 h 868"/>
                <a:gd name="T68" fmla="*/ 2147483647 w 1387"/>
                <a:gd name="T69" fmla="*/ 2147483647 h 868"/>
                <a:gd name="T70" fmla="*/ 2147483647 w 1387"/>
                <a:gd name="T71" fmla="*/ 2147483647 h 868"/>
                <a:gd name="T72" fmla="*/ 2147483647 w 1387"/>
                <a:gd name="T73" fmla="*/ 2147483647 h 868"/>
                <a:gd name="T74" fmla="*/ 2147483647 w 1387"/>
                <a:gd name="T75" fmla="*/ 0 h 868"/>
                <a:gd name="T76" fmla="*/ 2147483647 w 1387"/>
                <a:gd name="T77" fmla="*/ 2147483647 h 868"/>
                <a:gd name="T78" fmla="*/ 2147483647 w 1387"/>
                <a:gd name="T79" fmla="*/ 2147483647 h 868"/>
                <a:gd name="T80" fmla="*/ 2147483647 w 1387"/>
                <a:gd name="T81" fmla="*/ 2147483647 h 868"/>
                <a:gd name="T82" fmla="*/ 2147483647 w 1387"/>
                <a:gd name="T83" fmla="*/ 2147483647 h 868"/>
                <a:gd name="T84" fmla="*/ 2147483647 w 1387"/>
                <a:gd name="T85" fmla="*/ 2147483647 h 868"/>
                <a:gd name="T86" fmla="*/ 2147483647 w 1387"/>
                <a:gd name="T87" fmla="*/ 2147483647 h 868"/>
                <a:gd name="T88" fmla="*/ 2147483647 w 1387"/>
                <a:gd name="T89" fmla="*/ 2147483647 h 868"/>
                <a:gd name="T90" fmla="*/ 2147483647 w 1387"/>
                <a:gd name="T91" fmla="*/ 2147483647 h 868"/>
                <a:gd name="T92" fmla="*/ 2147483647 w 1387"/>
                <a:gd name="T93" fmla="*/ 2147483647 h 868"/>
                <a:gd name="T94" fmla="*/ 2147483647 w 1387"/>
                <a:gd name="T95" fmla="*/ 2147483647 h 868"/>
                <a:gd name="T96" fmla="*/ 2147483647 w 1387"/>
                <a:gd name="T97" fmla="*/ 2147483647 h 868"/>
                <a:gd name="T98" fmla="*/ 2147483647 w 1387"/>
                <a:gd name="T99" fmla="*/ 2147483647 h 868"/>
                <a:gd name="T100" fmla="*/ 2147483647 w 1387"/>
                <a:gd name="T101" fmla="*/ 2147483647 h 868"/>
                <a:gd name="T102" fmla="*/ 2147483647 w 1387"/>
                <a:gd name="T103" fmla="*/ 2147483647 h 868"/>
                <a:gd name="T104" fmla="*/ 2147483647 w 1387"/>
                <a:gd name="T105" fmla="*/ 2147483647 h 868"/>
                <a:gd name="T106" fmla="*/ 2147483647 w 1387"/>
                <a:gd name="T107" fmla="*/ 2147483647 h 868"/>
                <a:gd name="T108" fmla="*/ 2147483647 w 1387"/>
                <a:gd name="T109" fmla="*/ 2147483647 h 868"/>
                <a:gd name="T110" fmla="*/ 2147483647 w 1387"/>
                <a:gd name="T111" fmla="*/ 2147483647 h 868"/>
                <a:gd name="T112" fmla="*/ 2147483647 w 1387"/>
                <a:gd name="T113" fmla="*/ 2147483647 h 868"/>
                <a:gd name="T114" fmla="*/ 2147483647 w 1387"/>
                <a:gd name="T115" fmla="*/ 2147483647 h 868"/>
                <a:gd name="T116" fmla="*/ 2147483647 w 1387"/>
                <a:gd name="T117" fmla="*/ 2147483647 h 868"/>
                <a:gd name="T118" fmla="*/ 2147483647 w 1387"/>
                <a:gd name="T119" fmla="*/ 2147483647 h 868"/>
                <a:gd name="T120" fmla="*/ 2147483647 w 1387"/>
                <a:gd name="T121" fmla="*/ 2147483647 h 868"/>
                <a:gd name="T122" fmla="*/ 2147483647 w 1387"/>
                <a:gd name="T123" fmla="*/ 2147483647 h 8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87"/>
                <a:gd name="T187" fmla="*/ 0 h 868"/>
                <a:gd name="T188" fmla="*/ 1387 w 1387"/>
                <a:gd name="T189" fmla="*/ 868 h 8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87" h="868">
                  <a:moveTo>
                    <a:pt x="1371" y="786"/>
                  </a:moveTo>
                  <a:lnTo>
                    <a:pt x="1350" y="808"/>
                  </a:lnTo>
                  <a:lnTo>
                    <a:pt x="1342" y="786"/>
                  </a:lnTo>
                  <a:lnTo>
                    <a:pt x="1328" y="800"/>
                  </a:lnTo>
                  <a:lnTo>
                    <a:pt x="1335" y="859"/>
                  </a:lnTo>
                  <a:lnTo>
                    <a:pt x="1321" y="867"/>
                  </a:lnTo>
                  <a:lnTo>
                    <a:pt x="1292" y="851"/>
                  </a:lnTo>
                  <a:lnTo>
                    <a:pt x="1270" y="836"/>
                  </a:lnTo>
                  <a:lnTo>
                    <a:pt x="1270" y="829"/>
                  </a:lnTo>
                  <a:lnTo>
                    <a:pt x="1249" y="836"/>
                  </a:lnTo>
                  <a:lnTo>
                    <a:pt x="1170" y="808"/>
                  </a:lnTo>
                  <a:lnTo>
                    <a:pt x="1162" y="793"/>
                  </a:lnTo>
                  <a:lnTo>
                    <a:pt x="1191" y="786"/>
                  </a:lnTo>
                  <a:lnTo>
                    <a:pt x="1191" y="772"/>
                  </a:lnTo>
                  <a:lnTo>
                    <a:pt x="1162" y="757"/>
                  </a:lnTo>
                  <a:lnTo>
                    <a:pt x="1177" y="750"/>
                  </a:lnTo>
                  <a:lnTo>
                    <a:pt x="1162" y="721"/>
                  </a:lnTo>
                  <a:lnTo>
                    <a:pt x="1141" y="736"/>
                  </a:lnTo>
                  <a:lnTo>
                    <a:pt x="1126" y="743"/>
                  </a:lnTo>
                  <a:lnTo>
                    <a:pt x="1112" y="750"/>
                  </a:lnTo>
                  <a:lnTo>
                    <a:pt x="1098" y="757"/>
                  </a:lnTo>
                  <a:lnTo>
                    <a:pt x="1054" y="721"/>
                  </a:lnTo>
                  <a:lnTo>
                    <a:pt x="988" y="764"/>
                  </a:lnTo>
                  <a:lnTo>
                    <a:pt x="952" y="772"/>
                  </a:lnTo>
                  <a:lnTo>
                    <a:pt x="938" y="793"/>
                  </a:lnTo>
                  <a:lnTo>
                    <a:pt x="916" y="800"/>
                  </a:lnTo>
                  <a:lnTo>
                    <a:pt x="873" y="822"/>
                  </a:lnTo>
                  <a:lnTo>
                    <a:pt x="837" y="815"/>
                  </a:lnTo>
                  <a:lnTo>
                    <a:pt x="808" y="793"/>
                  </a:lnTo>
                  <a:lnTo>
                    <a:pt x="751" y="786"/>
                  </a:lnTo>
                  <a:lnTo>
                    <a:pt x="751" y="764"/>
                  </a:lnTo>
                  <a:lnTo>
                    <a:pt x="722" y="750"/>
                  </a:lnTo>
                  <a:lnTo>
                    <a:pt x="679" y="757"/>
                  </a:lnTo>
                  <a:lnTo>
                    <a:pt x="672" y="779"/>
                  </a:lnTo>
                  <a:lnTo>
                    <a:pt x="628" y="808"/>
                  </a:lnTo>
                  <a:lnTo>
                    <a:pt x="614" y="808"/>
                  </a:lnTo>
                  <a:lnTo>
                    <a:pt x="614" y="750"/>
                  </a:lnTo>
                  <a:lnTo>
                    <a:pt x="512" y="750"/>
                  </a:lnTo>
                  <a:lnTo>
                    <a:pt x="476" y="707"/>
                  </a:lnTo>
                  <a:lnTo>
                    <a:pt x="462" y="707"/>
                  </a:lnTo>
                  <a:lnTo>
                    <a:pt x="440" y="721"/>
                  </a:lnTo>
                  <a:lnTo>
                    <a:pt x="411" y="692"/>
                  </a:lnTo>
                  <a:lnTo>
                    <a:pt x="382" y="664"/>
                  </a:lnTo>
                  <a:lnTo>
                    <a:pt x="368" y="649"/>
                  </a:lnTo>
                  <a:lnTo>
                    <a:pt x="318" y="599"/>
                  </a:lnTo>
                  <a:lnTo>
                    <a:pt x="310" y="577"/>
                  </a:lnTo>
                  <a:lnTo>
                    <a:pt x="296" y="563"/>
                  </a:lnTo>
                  <a:lnTo>
                    <a:pt x="282" y="563"/>
                  </a:lnTo>
                  <a:lnTo>
                    <a:pt x="253" y="512"/>
                  </a:lnTo>
                  <a:lnTo>
                    <a:pt x="231" y="505"/>
                  </a:lnTo>
                  <a:lnTo>
                    <a:pt x="210" y="469"/>
                  </a:lnTo>
                  <a:lnTo>
                    <a:pt x="181" y="426"/>
                  </a:lnTo>
                  <a:lnTo>
                    <a:pt x="159" y="426"/>
                  </a:lnTo>
                  <a:lnTo>
                    <a:pt x="138" y="447"/>
                  </a:lnTo>
                  <a:lnTo>
                    <a:pt x="108" y="419"/>
                  </a:lnTo>
                  <a:lnTo>
                    <a:pt x="64" y="361"/>
                  </a:lnTo>
                  <a:lnTo>
                    <a:pt x="36" y="332"/>
                  </a:lnTo>
                  <a:lnTo>
                    <a:pt x="28" y="303"/>
                  </a:lnTo>
                  <a:lnTo>
                    <a:pt x="7" y="303"/>
                  </a:lnTo>
                  <a:lnTo>
                    <a:pt x="0" y="282"/>
                  </a:lnTo>
                  <a:lnTo>
                    <a:pt x="7" y="274"/>
                  </a:lnTo>
                  <a:lnTo>
                    <a:pt x="7" y="187"/>
                  </a:lnTo>
                  <a:lnTo>
                    <a:pt x="28" y="180"/>
                  </a:lnTo>
                  <a:lnTo>
                    <a:pt x="43" y="216"/>
                  </a:lnTo>
                  <a:lnTo>
                    <a:pt x="64" y="201"/>
                  </a:lnTo>
                  <a:lnTo>
                    <a:pt x="86" y="201"/>
                  </a:lnTo>
                  <a:lnTo>
                    <a:pt x="79" y="158"/>
                  </a:lnTo>
                  <a:lnTo>
                    <a:pt x="86" y="136"/>
                  </a:lnTo>
                  <a:lnTo>
                    <a:pt x="57" y="129"/>
                  </a:lnTo>
                  <a:lnTo>
                    <a:pt x="57" y="100"/>
                  </a:lnTo>
                  <a:lnTo>
                    <a:pt x="64" y="64"/>
                  </a:lnTo>
                  <a:lnTo>
                    <a:pt x="86" y="50"/>
                  </a:lnTo>
                  <a:lnTo>
                    <a:pt x="130" y="64"/>
                  </a:lnTo>
                  <a:lnTo>
                    <a:pt x="174" y="36"/>
                  </a:lnTo>
                  <a:lnTo>
                    <a:pt x="202" y="0"/>
                  </a:lnTo>
                  <a:lnTo>
                    <a:pt x="231" y="0"/>
                  </a:lnTo>
                  <a:lnTo>
                    <a:pt x="303" y="28"/>
                  </a:lnTo>
                  <a:lnTo>
                    <a:pt x="325" y="14"/>
                  </a:lnTo>
                  <a:lnTo>
                    <a:pt x="375" y="21"/>
                  </a:lnTo>
                  <a:lnTo>
                    <a:pt x="390" y="57"/>
                  </a:lnTo>
                  <a:lnTo>
                    <a:pt x="469" y="72"/>
                  </a:lnTo>
                  <a:lnTo>
                    <a:pt x="490" y="57"/>
                  </a:lnTo>
                  <a:lnTo>
                    <a:pt x="570" y="57"/>
                  </a:lnTo>
                  <a:lnTo>
                    <a:pt x="600" y="36"/>
                  </a:lnTo>
                  <a:lnTo>
                    <a:pt x="729" y="28"/>
                  </a:lnTo>
                  <a:lnTo>
                    <a:pt x="758" y="57"/>
                  </a:lnTo>
                  <a:lnTo>
                    <a:pt x="794" y="64"/>
                  </a:lnTo>
                  <a:lnTo>
                    <a:pt x="816" y="72"/>
                  </a:lnTo>
                  <a:lnTo>
                    <a:pt x="816" y="93"/>
                  </a:lnTo>
                  <a:lnTo>
                    <a:pt x="808" y="108"/>
                  </a:lnTo>
                  <a:lnTo>
                    <a:pt x="830" y="115"/>
                  </a:lnTo>
                  <a:lnTo>
                    <a:pt x="823" y="144"/>
                  </a:lnTo>
                  <a:lnTo>
                    <a:pt x="801" y="180"/>
                  </a:lnTo>
                  <a:lnTo>
                    <a:pt x="808" y="194"/>
                  </a:lnTo>
                  <a:lnTo>
                    <a:pt x="801" y="253"/>
                  </a:lnTo>
                  <a:lnTo>
                    <a:pt x="794" y="274"/>
                  </a:lnTo>
                  <a:lnTo>
                    <a:pt x="808" y="325"/>
                  </a:lnTo>
                  <a:lnTo>
                    <a:pt x="844" y="354"/>
                  </a:lnTo>
                  <a:lnTo>
                    <a:pt x="895" y="354"/>
                  </a:lnTo>
                  <a:lnTo>
                    <a:pt x="945" y="411"/>
                  </a:lnTo>
                  <a:lnTo>
                    <a:pt x="988" y="411"/>
                  </a:lnTo>
                  <a:lnTo>
                    <a:pt x="1062" y="455"/>
                  </a:lnTo>
                  <a:lnTo>
                    <a:pt x="1105" y="447"/>
                  </a:lnTo>
                  <a:lnTo>
                    <a:pt x="1134" y="469"/>
                  </a:lnTo>
                  <a:lnTo>
                    <a:pt x="1162" y="491"/>
                  </a:lnTo>
                  <a:lnTo>
                    <a:pt x="1148" y="527"/>
                  </a:lnTo>
                  <a:lnTo>
                    <a:pt x="1184" y="527"/>
                  </a:lnTo>
                  <a:lnTo>
                    <a:pt x="1191" y="548"/>
                  </a:lnTo>
                  <a:lnTo>
                    <a:pt x="1213" y="541"/>
                  </a:lnTo>
                  <a:lnTo>
                    <a:pt x="1206" y="519"/>
                  </a:lnTo>
                  <a:lnTo>
                    <a:pt x="1227" y="519"/>
                  </a:lnTo>
                  <a:lnTo>
                    <a:pt x="1234" y="534"/>
                  </a:lnTo>
                  <a:lnTo>
                    <a:pt x="1249" y="534"/>
                  </a:lnTo>
                  <a:lnTo>
                    <a:pt x="1256" y="512"/>
                  </a:lnTo>
                  <a:lnTo>
                    <a:pt x="1278" y="512"/>
                  </a:lnTo>
                  <a:lnTo>
                    <a:pt x="1299" y="483"/>
                  </a:lnTo>
                  <a:lnTo>
                    <a:pt x="1314" y="476"/>
                  </a:lnTo>
                  <a:lnTo>
                    <a:pt x="1342" y="498"/>
                  </a:lnTo>
                  <a:lnTo>
                    <a:pt x="1342" y="527"/>
                  </a:lnTo>
                  <a:lnTo>
                    <a:pt x="1378" y="592"/>
                  </a:lnTo>
                  <a:lnTo>
                    <a:pt x="1357" y="599"/>
                  </a:lnTo>
                  <a:lnTo>
                    <a:pt x="1386" y="635"/>
                  </a:lnTo>
                  <a:lnTo>
                    <a:pt x="1378" y="671"/>
                  </a:lnTo>
                  <a:lnTo>
                    <a:pt x="1371" y="786"/>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75" name="Freeform 39"/>
            <p:cNvSpPr>
              <a:spLocks/>
            </p:cNvSpPr>
            <p:nvPr/>
          </p:nvSpPr>
          <p:spPr bwMode="auto">
            <a:xfrm>
              <a:off x="1184302" y="3437817"/>
              <a:ext cx="2520287" cy="1421612"/>
            </a:xfrm>
            <a:custGeom>
              <a:avLst/>
              <a:gdLst>
                <a:gd name="T0" fmla="*/ 1350 w 1387"/>
                <a:gd name="T1" fmla="*/ 808 h 868"/>
                <a:gd name="T2" fmla="*/ 1328 w 1387"/>
                <a:gd name="T3" fmla="*/ 800 h 868"/>
                <a:gd name="T4" fmla="*/ 1321 w 1387"/>
                <a:gd name="T5" fmla="*/ 867 h 868"/>
                <a:gd name="T6" fmla="*/ 1270 w 1387"/>
                <a:gd name="T7" fmla="*/ 836 h 868"/>
                <a:gd name="T8" fmla="*/ 1249 w 1387"/>
                <a:gd name="T9" fmla="*/ 836 h 868"/>
                <a:gd name="T10" fmla="*/ 1162 w 1387"/>
                <a:gd name="T11" fmla="*/ 793 h 868"/>
                <a:gd name="T12" fmla="*/ 1191 w 1387"/>
                <a:gd name="T13" fmla="*/ 772 h 868"/>
                <a:gd name="T14" fmla="*/ 1177 w 1387"/>
                <a:gd name="T15" fmla="*/ 750 h 868"/>
                <a:gd name="T16" fmla="*/ 1141 w 1387"/>
                <a:gd name="T17" fmla="*/ 736 h 868"/>
                <a:gd name="T18" fmla="*/ 1112 w 1387"/>
                <a:gd name="T19" fmla="*/ 750 h 868"/>
                <a:gd name="T20" fmla="*/ 1054 w 1387"/>
                <a:gd name="T21" fmla="*/ 721 h 868"/>
                <a:gd name="T22" fmla="*/ 952 w 1387"/>
                <a:gd name="T23" fmla="*/ 772 h 868"/>
                <a:gd name="T24" fmla="*/ 916 w 1387"/>
                <a:gd name="T25" fmla="*/ 800 h 868"/>
                <a:gd name="T26" fmla="*/ 837 w 1387"/>
                <a:gd name="T27" fmla="*/ 815 h 868"/>
                <a:gd name="T28" fmla="*/ 751 w 1387"/>
                <a:gd name="T29" fmla="*/ 786 h 868"/>
                <a:gd name="T30" fmla="*/ 722 w 1387"/>
                <a:gd name="T31" fmla="*/ 750 h 868"/>
                <a:gd name="T32" fmla="*/ 672 w 1387"/>
                <a:gd name="T33" fmla="*/ 779 h 868"/>
                <a:gd name="T34" fmla="*/ 614 w 1387"/>
                <a:gd name="T35" fmla="*/ 808 h 868"/>
                <a:gd name="T36" fmla="*/ 512 w 1387"/>
                <a:gd name="T37" fmla="*/ 750 h 868"/>
                <a:gd name="T38" fmla="*/ 462 w 1387"/>
                <a:gd name="T39" fmla="*/ 707 h 868"/>
                <a:gd name="T40" fmla="*/ 411 w 1387"/>
                <a:gd name="T41" fmla="*/ 692 h 868"/>
                <a:gd name="T42" fmla="*/ 368 w 1387"/>
                <a:gd name="T43" fmla="*/ 649 h 868"/>
                <a:gd name="T44" fmla="*/ 310 w 1387"/>
                <a:gd name="T45" fmla="*/ 577 h 868"/>
                <a:gd name="T46" fmla="*/ 282 w 1387"/>
                <a:gd name="T47" fmla="*/ 563 h 868"/>
                <a:gd name="T48" fmla="*/ 231 w 1387"/>
                <a:gd name="T49" fmla="*/ 505 h 868"/>
                <a:gd name="T50" fmla="*/ 181 w 1387"/>
                <a:gd name="T51" fmla="*/ 426 h 868"/>
                <a:gd name="T52" fmla="*/ 138 w 1387"/>
                <a:gd name="T53" fmla="*/ 447 h 868"/>
                <a:gd name="T54" fmla="*/ 64 w 1387"/>
                <a:gd name="T55" fmla="*/ 361 h 868"/>
                <a:gd name="T56" fmla="*/ 28 w 1387"/>
                <a:gd name="T57" fmla="*/ 303 h 868"/>
                <a:gd name="T58" fmla="*/ 0 w 1387"/>
                <a:gd name="T59" fmla="*/ 282 h 868"/>
                <a:gd name="T60" fmla="*/ 7 w 1387"/>
                <a:gd name="T61" fmla="*/ 187 h 868"/>
                <a:gd name="T62" fmla="*/ 43 w 1387"/>
                <a:gd name="T63" fmla="*/ 216 h 868"/>
                <a:gd name="T64" fmla="*/ 86 w 1387"/>
                <a:gd name="T65" fmla="*/ 201 h 868"/>
                <a:gd name="T66" fmla="*/ 86 w 1387"/>
                <a:gd name="T67" fmla="*/ 136 h 868"/>
                <a:gd name="T68" fmla="*/ 57 w 1387"/>
                <a:gd name="T69" fmla="*/ 100 h 868"/>
                <a:gd name="T70" fmla="*/ 86 w 1387"/>
                <a:gd name="T71" fmla="*/ 50 h 868"/>
                <a:gd name="T72" fmla="*/ 174 w 1387"/>
                <a:gd name="T73" fmla="*/ 36 h 868"/>
                <a:gd name="T74" fmla="*/ 231 w 1387"/>
                <a:gd name="T75" fmla="*/ 0 h 868"/>
                <a:gd name="T76" fmla="*/ 325 w 1387"/>
                <a:gd name="T77" fmla="*/ 14 h 868"/>
                <a:gd name="T78" fmla="*/ 390 w 1387"/>
                <a:gd name="T79" fmla="*/ 57 h 868"/>
                <a:gd name="T80" fmla="*/ 490 w 1387"/>
                <a:gd name="T81" fmla="*/ 57 h 868"/>
                <a:gd name="T82" fmla="*/ 600 w 1387"/>
                <a:gd name="T83" fmla="*/ 36 h 868"/>
                <a:gd name="T84" fmla="*/ 758 w 1387"/>
                <a:gd name="T85" fmla="*/ 57 h 868"/>
                <a:gd name="T86" fmla="*/ 816 w 1387"/>
                <a:gd name="T87" fmla="*/ 72 h 868"/>
                <a:gd name="T88" fmla="*/ 808 w 1387"/>
                <a:gd name="T89" fmla="*/ 108 h 868"/>
                <a:gd name="T90" fmla="*/ 823 w 1387"/>
                <a:gd name="T91" fmla="*/ 144 h 868"/>
                <a:gd name="T92" fmla="*/ 808 w 1387"/>
                <a:gd name="T93" fmla="*/ 194 h 868"/>
                <a:gd name="T94" fmla="*/ 794 w 1387"/>
                <a:gd name="T95" fmla="*/ 274 h 868"/>
                <a:gd name="T96" fmla="*/ 844 w 1387"/>
                <a:gd name="T97" fmla="*/ 354 h 868"/>
                <a:gd name="T98" fmla="*/ 945 w 1387"/>
                <a:gd name="T99" fmla="*/ 411 h 868"/>
                <a:gd name="T100" fmla="*/ 1062 w 1387"/>
                <a:gd name="T101" fmla="*/ 455 h 868"/>
                <a:gd name="T102" fmla="*/ 1134 w 1387"/>
                <a:gd name="T103" fmla="*/ 469 h 868"/>
                <a:gd name="T104" fmla="*/ 1148 w 1387"/>
                <a:gd name="T105" fmla="*/ 527 h 868"/>
                <a:gd name="T106" fmla="*/ 1191 w 1387"/>
                <a:gd name="T107" fmla="*/ 548 h 868"/>
                <a:gd name="T108" fmla="*/ 1206 w 1387"/>
                <a:gd name="T109" fmla="*/ 519 h 868"/>
                <a:gd name="T110" fmla="*/ 1234 w 1387"/>
                <a:gd name="T111" fmla="*/ 534 h 868"/>
                <a:gd name="T112" fmla="*/ 1256 w 1387"/>
                <a:gd name="T113" fmla="*/ 512 h 868"/>
                <a:gd name="T114" fmla="*/ 1299 w 1387"/>
                <a:gd name="T115" fmla="*/ 483 h 868"/>
                <a:gd name="T116" fmla="*/ 1342 w 1387"/>
                <a:gd name="T117" fmla="*/ 498 h 868"/>
                <a:gd name="T118" fmla="*/ 1378 w 1387"/>
                <a:gd name="T119" fmla="*/ 592 h 868"/>
                <a:gd name="T120" fmla="*/ 1386 w 1387"/>
                <a:gd name="T121" fmla="*/ 635 h 868"/>
                <a:gd name="T122" fmla="*/ 1371 w 1387"/>
                <a:gd name="T123" fmla="*/ 786 h 8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87"/>
                <a:gd name="T187" fmla="*/ 0 h 868"/>
                <a:gd name="T188" fmla="*/ 1387 w 1387"/>
                <a:gd name="T189" fmla="*/ 868 h 8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87" h="868">
                  <a:moveTo>
                    <a:pt x="1371" y="786"/>
                  </a:moveTo>
                  <a:lnTo>
                    <a:pt x="1350" y="808"/>
                  </a:lnTo>
                  <a:lnTo>
                    <a:pt x="1342" y="786"/>
                  </a:lnTo>
                  <a:lnTo>
                    <a:pt x="1328" y="800"/>
                  </a:lnTo>
                  <a:lnTo>
                    <a:pt x="1335" y="859"/>
                  </a:lnTo>
                  <a:lnTo>
                    <a:pt x="1321" y="867"/>
                  </a:lnTo>
                  <a:lnTo>
                    <a:pt x="1292" y="851"/>
                  </a:lnTo>
                  <a:lnTo>
                    <a:pt x="1270" y="836"/>
                  </a:lnTo>
                  <a:lnTo>
                    <a:pt x="1270" y="829"/>
                  </a:lnTo>
                  <a:lnTo>
                    <a:pt x="1249" y="836"/>
                  </a:lnTo>
                  <a:lnTo>
                    <a:pt x="1170" y="808"/>
                  </a:lnTo>
                  <a:lnTo>
                    <a:pt x="1162" y="793"/>
                  </a:lnTo>
                  <a:lnTo>
                    <a:pt x="1191" y="786"/>
                  </a:lnTo>
                  <a:lnTo>
                    <a:pt x="1191" y="772"/>
                  </a:lnTo>
                  <a:lnTo>
                    <a:pt x="1162" y="757"/>
                  </a:lnTo>
                  <a:lnTo>
                    <a:pt x="1177" y="750"/>
                  </a:lnTo>
                  <a:lnTo>
                    <a:pt x="1162" y="721"/>
                  </a:lnTo>
                  <a:lnTo>
                    <a:pt x="1141" y="736"/>
                  </a:lnTo>
                  <a:lnTo>
                    <a:pt x="1126" y="743"/>
                  </a:lnTo>
                  <a:lnTo>
                    <a:pt x="1112" y="750"/>
                  </a:lnTo>
                  <a:lnTo>
                    <a:pt x="1098" y="757"/>
                  </a:lnTo>
                  <a:lnTo>
                    <a:pt x="1054" y="721"/>
                  </a:lnTo>
                  <a:lnTo>
                    <a:pt x="988" y="764"/>
                  </a:lnTo>
                  <a:lnTo>
                    <a:pt x="952" y="772"/>
                  </a:lnTo>
                  <a:lnTo>
                    <a:pt x="938" y="793"/>
                  </a:lnTo>
                  <a:lnTo>
                    <a:pt x="916" y="800"/>
                  </a:lnTo>
                  <a:lnTo>
                    <a:pt x="873" y="822"/>
                  </a:lnTo>
                  <a:lnTo>
                    <a:pt x="837" y="815"/>
                  </a:lnTo>
                  <a:lnTo>
                    <a:pt x="808" y="793"/>
                  </a:lnTo>
                  <a:lnTo>
                    <a:pt x="751" y="786"/>
                  </a:lnTo>
                  <a:lnTo>
                    <a:pt x="751" y="764"/>
                  </a:lnTo>
                  <a:lnTo>
                    <a:pt x="722" y="750"/>
                  </a:lnTo>
                  <a:lnTo>
                    <a:pt x="679" y="757"/>
                  </a:lnTo>
                  <a:lnTo>
                    <a:pt x="672" y="779"/>
                  </a:lnTo>
                  <a:lnTo>
                    <a:pt x="628" y="808"/>
                  </a:lnTo>
                  <a:lnTo>
                    <a:pt x="614" y="808"/>
                  </a:lnTo>
                  <a:lnTo>
                    <a:pt x="614" y="750"/>
                  </a:lnTo>
                  <a:lnTo>
                    <a:pt x="512" y="750"/>
                  </a:lnTo>
                  <a:lnTo>
                    <a:pt x="476" y="707"/>
                  </a:lnTo>
                  <a:lnTo>
                    <a:pt x="462" y="707"/>
                  </a:lnTo>
                  <a:lnTo>
                    <a:pt x="440" y="721"/>
                  </a:lnTo>
                  <a:lnTo>
                    <a:pt x="411" y="692"/>
                  </a:lnTo>
                  <a:lnTo>
                    <a:pt x="382" y="664"/>
                  </a:lnTo>
                  <a:lnTo>
                    <a:pt x="368" y="649"/>
                  </a:lnTo>
                  <a:lnTo>
                    <a:pt x="318" y="599"/>
                  </a:lnTo>
                  <a:lnTo>
                    <a:pt x="310" y="577"/>
                  </a:lnTo>
                  <a:lnTo>
                    <a:pt x="296" y="563"/>
                  </a:lnTo>
                  <a:lnTo>
                    <a:pt x="282" y="563"/>
                  </a:lnTo>
                  <a:lnTo>
                    <a:pt x="253" y="512"/>
                  </a:lnTo>
                  <a:lnTo>
                    <a:pt x="231" y="505"/>
                  </a:lnTo>
                  <a:lnTo>
                    <a:pt x="210" y="469"/>
                  </a:lnTo>
                  <a:lnTo>
                    <a:pt x="181" y="426"/>
                  </a:lnTo>
                  <a:lnTo>
                    <a:pt x="159" y="426"/>
                  </a:lnTo>
                  <a:lnTo>
                    <a:pt x="138" y="447"/>
                  </a:lnTo>
                  <a:lnTo>
                    <a:pt x="108" y="419"/>
                  </a:lnTo>
                  <a:lnTo>
                    <a:pt x="64" y="361"/>
                  </a:lnTo>
                  <a:lnTo>
                    <a:pt x="36" y="332"/>
                  </a:lnTo>
                  <a:lnTo>
                    <a:pt x="28" y="303"/>
                  </a:lnTo>
                  <a:lnTo>
                    <a:pt x="7" y="303"/>
                  </a:lnTo>
                  <a:lnTo>
                    <a:pt x="0" y="282"/>
                  </a:lnTo>
                  <a:lnTo>
                    <a:pt x="7" y="274"/>
                  </a:lnTo>
                  <a:lnTo>
                    <a:pt x="7" y="187"/>
                  </a:lnTo>
                  <a:lnTo>
                    <a:pt x="28" y="180"/>
                  </a:lnTo>
                  <a:lnTo>
                    <a:pt x="43" y="216"/>
                  </a:lnTo>
                  <a:lnTo>
                    <a:pt x="64" y="201"/>
                  </a:lnTo>
                  <a:lnTo>
                    <a:pt x="86" y="201"/>
                  </a:lnTo>
                  <a:lnTo>
                    <a:pt x="79" y="158"/>
                  </a:lnTo>
                  <a:lnTo>
                    <a:pt x="86" y="136"/>
                  </a:lnTo>
                  <a:lnTo>
                    <a:pt x="57" y="129"/>
                  </a:lnTo>
                  <a:lnTo>
                    <a:pt x="57" y="100"/>
                  </a:lnTo>
                  <a:lnTo>
                    <a:pt x="64" y="64"/>
                  </a:lnTo>
                  <a:lnTo>
                    <a:pt x="86" y="50"/>
                  </a:lnTo>
                  <a:lnTo>
                    <a:pt x="130" y="64"/>
                  </a:lnTo>
                  <a:lnTo>
                    <a:pt x="174" y="36"/>
                  </a:lnTo>
                  <a:lnTo>
                    <a:pt x="202" y="0"/>
                  </a:lnTo>
                  <a:lnTo>
                    <a:pt x="231" y="0"/>
                  </a:lnTo>
                  <a:lnTo>
                    <a:pt x="303" y="28"/>
                  </a:lnTo>
                  <a:lnTo>
                    <a:pt x="325" y="14"/>
                  </a:lnTo>
                  <a:lnTo>
                    <a:pt x="375" y="21"/>
                  </a:lnTo>
                  <a:lnTo>
                    <a:pt x="390" y="57"/>
                  </a:lnTo>
                  <a:lnTo>
                    <a:pt x="469" y="72"/>
                  </a:lnTo>
                  <a:lnTo>
                    <a:pt x="490" y="57"/>
                  </a:lnTo>
                  <a:lnTo>
                    <a:pt x="570" y="57"/>
                  </a:lnTo>
                  <a:lnTo>
                    <a:pt x="600" y="36"/>
                  </a:lnTo>
                  <a:lnTo>
                    <a:pt x="729" y="28"/>
                  </a:lnTo>
                  <a:lnTo>
                    <a:pt x="758" y="57"/>
                  </a:lnTo>
                  <a:lnTo>
                    <a:pt x="794" y="64"/>
                  </a:lnTo>
                  <a:lnTo>
                    <a:pt x="816" y="72"/>
                  </a:lnTo>
                  <a:lnTo>
                    <a:pt x="816" y="93"/>
                  </a:lnTo>
                  <a:lnTo>
                    <a:pt x="808" y="108"/>
                  </a:lnTo>
                  <a:lnTo>
                    <a:pt x="830" y="115"/>
                  </a:lnTo>
                  <a:lnTo>
                    <a:pt x="823" y="144"/>
                  </a:lnTo>
                  <a:lnTo>
                    <a:pt x="801" y="180"/>
                  </a:lnTo>
                  <a:lnTo>
                    <a:pt x="808" y="194"/>
                  </a:lnTo>
                  <a:lnTo>
                    <a:pt x="801" y="253"/>
                  </a:lnTo>
                  <a:lnTo>
                    <a:pt x="794" y="274"/>
                  </a:lnTo>
                  <a:lnTo>
                    <a:pt x="808" y="325"/>
                  </a:lnTo>
                  <a:lnTo>
                    <a:pt x="844" y="354"/>
                  </a:lnTo>
                  <a:lnTo>
                    <a:pt x="895" y="354"/>
                  </a:lnTo>
                  <a:lnTo>
                    <a:pt x="945" y="411"/>
                  </a:lnTo>
                  <a:lnTo>
                    <a:pt x="988" y="411"/>
                  </a:lnTo>
                  <a:lnTo>
                    <a:pt x="1062" y="455"/>
                  </a:lnTo>
                  <a:lnTo>
                    <a:pt x="1105" y="447"/>
                  </a:lnTo>
                  <a:lnTo>
                    <a:pt x="1134" y="469"/>
                  </a:lnTo>
                  <a:lnTo>
                    <a:pt x="1162" y="491"/>
                  </a:lnTo>
                  <a:lnTo>
                    <a:pt x="1148" y="527"/>
                  </a:lnTo>
                  <a:lnTo>
                    <a:pt x="1184" y="527"/>
                  </a:lnTo>
                  <a:lnTo>
                    <a:pt x="1191" y="548"/>
                  </a:lnTo>
                  <a:lnTo>
                    <a:pt x="1213" y="541"/>
                  </a:lnTo>
                  <a:lnTo>
                    <a:pt x="1206" y="519"/>
                  </a:lnTo>
                  <a:lnTo>
                    <a:pt x="1227" y="519"/>
                  </a:lnTo>
                  <a:lnTo>
                    <a:pt x="1234" y="534"/>
                  </a:lnTo>
                  <a:lnTo>
                    <a:pt x="1249" y="534"/>
                  </a:lnTo>
                  <a:lnTo>
                    <a:pt x="1256" y="512"/>
                  </a:lnTo>
                  <a:lnTo>
                    <a:pt x="1278" y="512"/>
                  </a:lnTo>
                  <a:lnTo>
                    <a:pt x="1299" y="483"/>
                  </a:lnTo>
                  <a:lnTo>
                    <a:pt x="1314" y="476"/>
                  </a:lnTo>
                  <a:lnTo>
                    <a:pt x="1342" y="498"/>
                  </a:lnTo>
                  <a:lnTo>
                    <a:pt x="1342" y="527"/>
                  </a:lnTo>
                  <a:lnTo>
                    <a:pt x="1378" y="592"/>
                  </a:lnTo>
                  <a:lnTo>
                    <a:pt x="1357" y="599"/>
                  </a:lnTo>
                  <a:lnTo>
                    <a:pt x="1386" y="635"/>
                  </a:lnTo>
                  <a:lnTo>
                    <a:pt x="1378" y="671"/>
                  </a:lnTo>
                  <a:lnTo>
                    <a:pt x="1371" y="786"/>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76" name="Freeform 40"/>
            <p:cNvSpPr>
              <a:spLocks/>
            </p:cNvSpPr>
            <p:nvPr/>
          </p:nvSpPr>
          <p:spPr bwMode="auto">
            <a:xfrm>
              <a:off x="3530650" y="4018865"/>
              <a:ext cx="1590675" cy="1154112"/>
            </a:xfrm>
            <a:custGeom>
              <a:avLst/>
              <a:gdLst>
                <a:gd name="T0" fmla="*/ 2147483647 w 875"/>
                <a:gd name="T1" fmla="*/ 2147483647 h 707"/>
                <a:gd name="T2" fmla="*/ 2147483647 w 875"/>
                <a:gd name="T3" fmla="*/ 2147483647 h 707"/>
                <a:gd name="T4" fmla="*/ 2147483647 w 875"/>
                <a:gd name="T5" fmla="*/ 2147483647 h 707"/>
                <a:gd name="T6" fmla="*/ 2147483647 w 875"/>
                <a:gd name="T7" fmla="*/ 2147483647 h 707"/>
                <a:gd name="T8" fmla="*/ 2147483647 w 875"/>
                <a:gd name="T9" fmla="*/ 2147483647 h 707"/>
                <a:gd name="T10" fmla="*/ 2147483647 w 875"/>
                <a:gd name="T11" fmla="*/ 2147483647 h 707"/>
                <a:gd name="T12" fmla="*/ 2147483647 w 875"/>
                <a:gd name="T13" fmla="*/ 2147483647 h 707"/>
                <a:gd name="T14" fmla="*/ 2147483647 w 875"/>
                <a:gd name="T15" fmla="*/ 2147483647 h 707"/>
                <a:gd name="T16" fmla="*/ 2147483647 w 875"/>
                <a:gd name="T17" fmla="*/ 2147483647 h 707"/>
                <a:gd name="T18" fmla="*/ 2147483647 w 875"/>
                <a:gd name="T19" fmla="*/ 2147483647 h 707"/>
                <a:gd name="T20" fmla="*/ 2147483647 w 875"/>
                <a:gd name="T21" fmla="*/ 2147483647 h 707"/>
                <a:gd name="T22" fmla="*/ 2147483647 w 875"/>
                <a:gd name="T23" fmla="*/ 2147483647 h 707"/>
                <a:gd name="T24" fmla="*/ 2147483647 w 875"/>
                <a:gd name="T25" fmla="*/ 2147483647 h 707"/>
                <a:gd name="T26" fmla="*/ 2147483647 w 875"/>
                <a:gd name="T27" fmla="*/ 2147483647 h 707"/>
                <a:gd name="T28" fmla="*/ 2147483647 w 875"/>
                <a:gd name="T29" fmla="*/ 2147483647 h 707"/>
                <a:gd name="T30" fmla="*/ 2147483647 w 875"/>
                <a:gd name="T31" fmla="*/ 2147483647 h 707"/>
                <a:gd name="T32" fmla="*/ 2147483647 w 875"/>
                <a:gd name="T33" fmla="*/ 2147483647 h 707"/>
                <a:gd name="T34" fmla="*/ 2147483647 w 875"/>
                <a:gd name="T35" fmla="*/ 2147483647 h 707"/>
                <a:gd name="T36" fmla="*/ 2147483647 w 875"/>
                <a:gd name="T37" fmla="*/ 2147483647 h 707"/>
                <a:gd name="T38" fmla="*/ 2147483647 w 875"/>
                <a:gd name="T39" fmla="*/ 2147483647 h 707"/>
                <a:gd name="T40" fmla="*/ 2147483647 w 875"/>
                <a:gd name="T41" fmla="*/ 2147483647 h 707"/>
                <a:gd name="T42" fmla="*/ 2147483647 w 875"/>
                <a:gd name="T43" fmla="*/ 2147483647 h 707"/>
                <a:gd name="T44" fmla="*/ 2147483647 w 875"/>
                <a:gd name="T45" fmla="*/ 2147483647 h 707"/>
                <a:gd name="T46" fmla="*/ 2147483647 w 875"/>
                <a:gd name="T47" fmla="*/ 2147483647 h 707"/>
                <a:gd name="T48" fmla="*/ 2147483647 w 875"/>
                <a:gd name="T49" fmla="*/ 2147483647 h 707"/>
                <a:gd name="T50" fmla="*/ 2147483647 w 875"/>
                <a:gd name="T51" fmla="*/ 2147483647 h 707"/>
                <a:gd name="T52" fmla="*/ 2147483647 w 875"/>
                <a:gd name="T53" fmla="*/ 2147483647 h 707"/>
                <a:gd name="T54" fmla="*/ 2147483647 w 875"/>
                <a:gd name="T55" fmla="*/ 2147483647 h 707"/>
                <a:gd name="T56" fmla="*/ 2147483647 w 875"/>
                <a:gd name="T57" fmla="*/ 2147483647 h 707"/>
                <a:gd name="T58" fmla="*/ 2147483647 w 875"/>
                <a:gd name="T59" fmla="*/ 2147483647 h 707"/>
                <a:gd name="T60" fmla="*/ 2147483647 w 875"/>
                <a:gd name="T61" fmla="*/ 0 h 707"/>
                <a:gd name="T62" fmla="*/ 2147483647 w 875"/>
                <a:gd name="T63" fmla="*/ 2147483647 h 707"/>
                <a:gd name="T64" fmla="*/ 2147483647 w 875"/>
                <a:gd name="T65" fmla="*/ 2147483647 h 707"/>
                <a:gd name="T66" fmla="*/ 2147483647 w 875"/>
                <a:gd name="T67" fmla="*/ 2147483647 h 707"/>
                <a:gd name="T68" fmla="*/ 2147483647 w 875"/>
                <a:gd name="T69" fmla="*/ 2147483647 h 707"/>
                <a:gd name="T70" fmla="*/ 2147483647 w 875"/>
                <a:gd name="T71" fmla="*/ 2147483647 h 707"/>
                <a:gd name="T72" fmla="*/ 2147483647 w 875"/>
                <a:gd name="T73" fmla="*/ 2147483647 h 707"/>
                <a:gd name="T74" fmla="*/ 2147483647 w 875"/>
                <a:gd name="T75" fmla="*/ 2147483647 h 707"/>
                <a:gd name="T76" fmla="*/ 2147483647 w 875"/>
                <a:gd name="T77" fmla="*/ 2147483647 h 707"/>
                <a:gd name="T78" fmla="*/ 2147483647 w 875"/>
                <a:gd name="T79" fmla="*/ 2147483647 h 707"/>
                <a:gd name="T80" fmla="*/ 2147483647 w 875"/>
                <a:gd name="T81" fmla="*/ 2147483647 h 707"/>
                <a:gd name="T82" fmla="*/ 2147483647 w 875"/>
                <a:gd name="T83" fmla="*/ 2147483647 h 707"/>
                <a:gd name="T84" fmla="*/ 2147483647 w 875"/>
                <a:gd name="T85" fmla="*/ 2147483647 h 707"/>
                <a:gd name="T86" fmla="*/ 2147483647 w 875"/>
                <a:gd name="T87" fmla="*/ 2147483647 h 707"/>
                <a:gd name="T88" fmla="*/ 2147483647 w 875"/>
                <a:gd name="T89" fmla="*/ 2147483647 h 707"/>
                <a:gd name="T90" fmla="*/ 2147483647 w 875"/>
                <a:gd name="T91" fmla="*/ 2147483647 h 707"/>
                <a:gd name="T92" fmla="*/ 2147483647 w 875"/>
                <a:gd name="T93" fmla="*/ 2147483647 h 707"/>
                <a:gd name="T94" fmla="*/ 2147483647 w 875"/>
                <a:gd name="T95" fmla="*/ 2147483647 h 707"/>
                <a:gd name="T96" fmla="*/ 2147483647 w 875"/>
                <a:gd name="T97" fmla="*/ 2147483647 h 707"/>
                <a:gd name="T98" fmla="*/ 2147483647 w 875"/>
                <a:gd name="T99" fmla="*/ 2147483647 h 707"/>
                <a:gd name="T100" fmla="*/ 2147483647 w 875"/>
                <a:gd name="T101" fmla="*/ 2147483647 h 707"/>
                <a:gd name="T102" fmla="*/ 2147483647 w 875"/>
                <a:gd name="T103" fmla="*/ 2147483647 h 707"/>
                <a:gd name="T104" fmla="*/ 2147483647 w 875"/>
                <a:gd name="T105" fmla="*/ 2147483647 h 707"/>
                <a:gd name="T106" fmla="*/ 2147483647 w 875"/>
                <a:gd name="T107" fmla="*/ 2147483647 h 707"/>
                <a:gd name="T108" fmla="*/ 2147483647 w 875"/>
                <a:gd name="T109" fmla="*/ 2147483647 h 70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5"/>
                <a:gd name="T166" fmla="*/ 0 h 707"/>
                <a:gd name="T167" fmla="*/ 875 w 875"/>
                <a:gd name="T168" fmla="*/ 707 h 70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5" h="707">
                  <a:moveTo>
                    <a:pt x="809" y="533"/>
                  </a:moveTo>
                  <a:lnTo>
                    <a:pt x="801" y="533"/>
                  </a:lnTo>
                  <a:lnTo>
                    <a:pt x="801" y="554"/>
                  </a:lnTo>
                  <a:lnTo>
                    <a:pt x="780" y="554"/>
                  </a:lnTo>
                  <a:lnTo>
                    <a:pt x="773" y="540"/>
                  </a:lnTo>
                  <a:lnTo>
                    <a:pt x="758" y="540"/>
                  </a:lnTo>
                  <a:lnTo>
                    <a:pt x="729" y="474"/>
                  </a:lnTo>
                  <a:lnTo>
                    <a:pt x="701" y="474"/>
                  </a:lnTo>
                  <a:lnTo>
                    <a:pt x="686" y="460"/>
                  </a:lnTo>
                  <a:lnTo>
                    <a:pt x="679" y="467"/>
                  </a:lnTo>
                  <a:lnTo>
                    <a:pt x="672" y="496"/>
                  </a:lnTo>
                  <a:lnTo>
                    <a:pt x="635" y="489"/>
                  </a:lnTo>
                  <a:lnTo>
                    <a:pt x="635" y="511"/>
                  </a:lnTo>
                  <a:lnTo>
                    <a:pt x="620" y="526"/>
                  </a:lnTo>
                  <a:lnTo>
                    <a:pt x="613" y="511"/>
                  </a:lnTo>
                  <a:lnTo>
                    <a:pt x="591" y="511"/>
                  </a:lnTo>
                  <a:lnTo>
                    <a:pt x="563" y="504"/>
                  </a:lnTo>
                  <a:lnTo>
                    <a:pt x="548" y="519"/>
                  </a:lnTo>
                  <a:lnTo>
                    <a:pt x="555" y="547"/>
                  </a:lnTo>
                  <a:lnTo>
                    <a:pt x="584" y="554"/>
                  </a:lnTo>
                  <a:lnTo>
                    <a:pt x="591" y="583"/>
                  </a:lnTo>
                  <a:lnTo>
                    <a:pt x="527" y="583"/>
                  </a:lnTo>
                  <a:lnTo>
                    <a:pt x="512" y="554"/>
                  </a:lnTo>
                  <a:lnTo>
                    <a:pt x="483" y="569"/>
                  </a:lnTo>
                  <a:lnTo>
                    <a:pt x="455" y="554"/>
                  </a:lnTo>
                  <a:lnTo>
                    <a:pt x="455" y="504"/>
                  </a:lnTo>
                  <a:lnTo>
                    <a:pt x="418" y="504"/>
                  </a:lnTo>
                  <a:lnTo>
                    <a:pt x="411" y="533"/>
                  </a:lnTo>
                  <a:lnTo>
                    <a:pt x="397" y="547"/>
                  </a:lnTo>
                  <a:lnTo>
                    <a:pt x="390" y="562"/>
                  </a:lnTo>
                  <a:lnTo>
                    <a:pt x="368" y="590"/>
                  </a:lnTo>
                  <a:lnTo>
                    <a:pt x="339" y="590"/>
                  </a:lnTo>
                  <a:lnTo>
                    <a:pt x="339" y="691"/>
                  </a:lnTo>
                  <a:lnTo>
                    <a:pt x="310" y="698"/>
                  </a:lnTo>
                  <a:lnTo>
                    <a:pt x="310" y="684"/>
                  </a:lnTo>
                  <a:lnTo>
                    <a:pt x="289" y="706"/>
                  </a:lnTo>
                  <a:lnTo>
                    <a:pt x="253" y="698"/>
                  </a:lnTo>
                  <a:lnTo>
                    <a:pt x="253" y="691"/>
                  </a:lnTo>
                  <a:lnTo>
                    <a:pt x="238" y="677"/>
                  </a:lnTo>
                  <a:lnTo>
                    <a:pt x="231" y="641"/>
                  </a:lnTo>
                  <a:lnTo>
                    <a:pt x="187" y="547"/>
                  </a:lnTo>
                  <a:lnTo>
                    <a:pt x="172" y="547"/>
                  </a:lnTo>
                  <a:lnTo>
                    <a:pt x="172" y="554"/>
                  </a:lnTo>
                  <a:lnTo>
                    <a:pt x="151" y="526"/>
                  </a:lnTo>
                  <a:lnTo>
                    <a:pt x="158" y="519"/>
                  </a:lnTo>
                  <a:lnTo>
                    <a:pt x="122" y="467"/>
                  </a:lnTo>
                  <a:lnTo>
                    <a:pt x="108" y="474"/>
                  </a:lnTo>
                  <a:lnTo>
                    <a:pt x="93" y="519"/>
                  </a:lnTo>
                  <a:lnTo>
                    <a:pt x="79" y="519"/>
                  </a:lnTo>
                  <a:lnTo>
                    <a:pt x="93" y="273"/>
                  </a:lnTo>
                  <a:lnTo>
                    <a:pt x="64" y="244"/>
                  </a:lnTo>
                  <a:lnTo>
                    <a:pt x="86" y="237"/>
                  </a:lnTo>
                  <a:lnTo>
                    <a:pt x="50" y="172"/>
                  </a:lnTo>
                  <a:lnTo>
                    <a:pt x="50" y="143"/>
                  </a:lnTo>
                  <a:lnTo>
                    <a:pt x="21" y="122"/>
                  </a:lnTo>
                  <a:lnTo>
                    <a:pt x="7" y="115"/>
                  </a:lnTo>
                  <a:lnTo>
                    <a:pt x="0" y="100"/>
                  </a:lnTo>
                  <a:lnTo>
                    <a:pt x="14" y="64"/>
                  </a:lnTo>
                  <a:lnTo>
                    <a:pt x="28" y="50"/>
                  </a:lnTo>
                  <a:lnTo>
                    <a:pt x="21" y="35"/>
                  </a:lnTo>
                  <a:lnTo>
                    <a:pt x="21" y="0"/>
                  </a:lnTo>
                  <a:lnTo>
                    <a:pt x="43" y="0"/>
                  </a:lnTo>
                  <a:lnTo>
                    <a:pt x="50" y="14"/>
                  </a:lnTo>
                  <a:lnTo>
                    <a:pt x="79" y="14"/>
                  </a:lnTo>
                  <a:lnTo>
                    <a:pt x="108" y="43"/>
                  </a:lnTo>
                  <a:lnTo>
                    <a:pt x="108" y="86"/>
                  </a:lnTo>
                  <a:lnTo>
                    <a:pt x="122" y="86"/>
                  </a:lnTo>
                  <a:lnTo>
                    <a:pt x="151" y="129"/>
                  </a:lnTo>
                  <a:lnTo>
                    <a:pt x="180" y="122"/>
                  </a:lnTo>
                  <a:lnTo>
                    <a:pt x="172" y="107"/>
                  </a:lnTo>
                  <a:lnTo>
                    <a:pt x="194" y="122"/>
                  </a:lnTo>
                  <a:lnTo>
                    <a:pt x="210" y="143"/>
                  </a:lnTo>
                  <a:lnTo>
                    <a:pt x="253" y="143"/>
                  </a:lnTo>
                  <a:lnTo>
                    <a:pt x="267" y="100"/>
                  </a:lnTo>
                  <a:lnTo>
                    <a:pt x="303" y="100"/>
                  </a:lnTo>
                  <a:lnTo>
                    <a:pt x="339" y="107"/>
                  </a:lnTo>
                  <a:lnTo>
                    <a:pt x="354" y="79"/>
                  </a:lnTo>
                  <a:lnTo>
                    <a:pt x="346" y="50"/>
                  </a:lnTo>
                  <a:lnTo>
                    <a:pt x="346" y="35"/>
                  </a:lnTo>
                  <a:lnTo>
                    <a:pt x="375" y="28"/>
                  </a:lnTo>
                  <a:lnTo>
                    <a:pt x="390" y="21"/>
                  </a:lnTo>
                  <a:lnTo>
                    <a:pt x="404" y="57"/>
                  </a:lnTo>
                  <a:lnTo>
                    <a:pt x="440" y="71"/>
                  </a:lnTo>
                  <a:lnTo>
                    <a:pt x="462" y="79"/>
                  </a:lnTo>
                  <a:lnTo>
                    <a:pt x="469" y="100"/>
                  </a:lnTo>
                  <a:lnTo>
                    <a:pt x="483" y="143"/>
                  </a:lnTo>
                  <a:lnTo>
                    <a:pt x="505" y="172"/>
                  </a:lnTo>
                  <a:lnTo>
                    <a:pt x="548" y="172"/>
                  </a:lnTo>
                  <a:lnTo>
                    <a:pt x="570" y="143"/>
                  </a:lnTo>
                  <a:lnTo>
                    <a:pt x="591" y="151"/>
                  </a:lnTo>
                  <a:lnTo>
                    <a:pt x="599" y="165"/>
                  </a:lnTo>
                  <a:lnTo>
                    <a:pt x="642" y="158"/>
                  </a:lnTo>
                  <a:lnTo>
                    <a:pt x="686" y="194"/>
                  </a:lnTo>
                  <a:lnTo>
                    <a:pt x="722" y="201"/>
                  </a:lnTo>
                  <a:lnTo>
                    <a:pt x="758" y="208"/>
                  </a:lnTo>
                  <a:lnTo>
                    <a:pt x="809" y="244"/>
                  </a:lnTo>
                  <a:lnTo>
                    <a:pt x="837" y="251"/>
                  </a:lnTo>
                  <a:lnTo>
                    <a:pt x="874" y="287"/>
                  </a:lnTo>
                  <a:lnTo>
                    <a:pt x="874" y="323"/>
                  </a:lnTo>
                  <a:lnTo>
                    <a:pt x="852" y="323"/>
                  </a:lnTo>
                  <a:lnTo>
                    <a:pt x="823" y="345"/>
                  </a:lnTo>
                  <a:lnTo>
                    <a:pt x="765" y="345"/>
                  </a:lnTo>
                  <a:lnTo>
                    <a:pt x="751" y="359"/>
                  </a:lnTo>
                  <a:lnTo>
                    <a:pt x="751" y="373"/>
                  </a:lnTo>
                  <a:lnTo>
                    <a:pt x="765" y="381"/>
                  </a:lnTo>
                  <a:lnTo>
                    <a:pt x="758" y="402"/>
                  </a:lnTo>
                  <a:lnTo>
                    <a:pt x="744" y="417"/>
                  </a:lnTo>
                  <a:lnTo>
                    <a:pt x="765" y="417"/>
                  </a:lnTo>
                  <a:lnTo>
                    <a:pt x="801" y="474"/>
                  </a:lnTo>
                  <a:lnTo>
                    <a:pt x="809" y="504"/>
                  </a:lnTo>
                  <a:lnTo>
                    <a:pt x="809" y="533"/>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77" name="Freeform 41"/>
            <p:cNvSpPr>
              <a:spLocks/>
            </p:cNvSpPr>
            <p:nvPr/>
          </p:nvSpPr>
          <p:spPr bwMode="auto">
            <a:xfrm>
              <a:off x="3531716" y="4018598"/>
              <a:ext cx="1589963" cy="1155060"/>
            </a:xfrm>
            <a:custGeom>
              <a:avLst/>
              <a:gdLst>
                <a:gd name="T0" fmla="*/ 801 w 875"/>
                <a:gd name="T1" fmla="*/ 533 h 707"/>
                <a:gd name="T2" fmla="*/ 780 w 875"/>
                <a:gd name="T3" fmla="*/ 554 h 707"/>
                <a:gd name="T4" fmla="*/ 758 w 875"/>
                <a:gd name="T5" fmla="*/ 540 h 707"/>
                <a:gd name="T6" fmla="*/ 701 w 875"/>
                <a:gd name="T7" fmla="*/ 474 h 707"/>
                <a:gd name="T8" fmla="*/ 679 w 875"/>
                <a:gd name="T9" fmla="*/ 467 h 707"/>
                <a:gd name="T10" fmla="*/ 635 w 875"/>
                <a:gd name="T11" fmla="*/ 489 h 707"/>
                <a:gd name="T12" fmla="*/ 620 w 875"/>
                <a:gd name="T13" fmla="*/ 526 h 707"/>
                <a:gd name="T14" fmla="*/ 591 w 875"/>
                <a:gd name="T15" fmla="*/ 511 h 707"/>
                <a:gd name="T16" fmla="*/ 548 w 875"/>
                <a:gd name="T17" fmla="*/ 519 h 707"/>
                <a:gd name="T18" fmla="*/ 584 w 875"/>
                <a:gd name="T19" fmla="*/ 554 h 707"/>
                <a:gd name="T20" fmla="*/ 527 w 875"/>
                <a:gd name="T21" fmla="*/ 583 h 707"/>
                <a:gd name="T22" fmla="*/ 483 w 875"/>
                <a:gd name="T23" fmla="*/ 569 h 707"/>
                <a:gd name="T24" fmla="*/ 455 w 875"/>
                <a:gd name="T25" fmla="*/ 504 h 707"/>
                <a:gd name="T26" fmla="*/ 411 w 875"/>
                <a:gd name="T27" fmla="*/ 533 h 707"/>
                <a:gd name="T28" fmla="*/ 390 w 875"/>
                <a:gd name="T29" fmla="*/ 562 h 707"/>
                <a:gd name="T30" fmla="*/ 339 w 875"/>
                <a:gd name="T31" fmla="*/ 590 h 707"/>
                <a:gd name="T32" fmla="*/ 310 w 875"/>
                <a:gd name="T33" fmla="*/ 698 h 707"/>
                <a:gd name="T34" fmla="*/ 289 w 875"/>
                <a:gd name="T35" fmla="*/ 706 h 707"/>
                <a:gd name="T36" fmla="*/ 253 w 875"/>
                <a:gd name="T37" fmla="*/ 691 h 707"/>
                <a:gd name="T38" fmla="*/ 231 w 875"/>
                <a:gd name="T39" fmla="*/ 641 h 707"/>
                <a:gd name="T40" fmla="*/ 172 w 875"/>
                <a:gd name="T41" fmla="*/ 547 h 707"/>
                <a:gd name="T42" fmla="*/ 151 w 875"/>
                <a:gd name="T43" fmla="*/ 526 h 707"/>
                <a:gd name="T44" fmla="*/ 122 w 875"/>
                <a:gd name="T45" fmla="*/ 467 h 707"/>
                <a:gd name="T46" fmla="*/ 93 w 875"/>
                <a:gd name="T47" fmla="*/ 519 h 707"/>
                <a:gd name="T48" fmla="*/ 93 w 875"/>
                <a:gd name="T49" fmla="*/ 273 h 707"/>
                <a:gd name="T50" fmla="*/ 86 w 875"/>
                <a:gd name="T51" fmla="*/ 237 h 707"/>
                <a:gd name="T52" fmla="*/ 50 w 875"/>
                <a:gd name="T53" fmla="*/ 143 h 707"/>
                <a:gd name="T54" fmla="*/ 7 w 875"/>
                <a:gd name="T55" fmla="*/ 115 h 707"/>
                <a:gd name="T56" fmla="*/ 14 w 875"/>
                <a:gd name="T57" fmla="*/ 64 h 707"/>
                <a:gd name="T58" fmla="*/ 21 w 875"/>
                <a:gd name="T59" fmla="*/ 35 h 707"/>
                <a:gd name="T60" fmla="*/ 43 w 875"/>
                <a:gd name="T61" fmla="*/ 0 h 707"/>
                <a:gd name="T62" fmla="*/ 79 w 875"/>
                <a:gd name="T63" fmla="*/ 14 h 707"/>
                <a:gd name="T64" fmla="*/ 108 w 875"/>
                <a:gd name="T65" fmla="*/ 86 h 707"/>
                <a:gd name="T66" fmla="*/ 151 w 875"/>
                <a:gd name="T67" fmla="*/ 129 h 707"/>
                <a:gd name="T68" fmla="*/ 172 w 875"/>
                <a:gd name="T69" fmla="*/ 107 h 707"/>
                <a:gd name="T70" fmla="*/ 210 w 875"/>
                <a:gd name="T71" fmla="*/ 143 h 707"/>
                <a:gd name="T72" fmla="*/ 267 w 875"/>
                <a:gd name="T73" fmla="*/ 100 h 707"/>
                <a:gd name="T74" fmla="*/ 339 w 875"/>
                <a:gd name="T75" fmla="*/ 107 h 707"/>
                <a:gd name="T76" fmla="*/ 346 w 875"/>
                <a:gd name="T77" fmla="*/ 50 h 707"/>
                <a:gd name="T78" fmla="*/ 375 w 875"/>
                <a:gd name="T79" fmla="*/ 28 h 707"/>
                <a:gd name="T80" fmla="*/ 404 w 875"/>
                <a:gd name="T81" fmla="*/ 57 h 707"/>
                <a:gd name="T82" fmla="*/ 462 w 875"/>
                <a:gd name="T83" fmla="*/ 79 h 707"/>
                <a:gd name="T84" fmla="*/ 483 w 875"/>
                <a:gd name="T85" fmla="*/ 143 h 707"/>
                <a:gd name="T86" fmla="*/ 548 w 875"/>
                <a:gd name="T87" fmla="*/ 172 h 707"/>
                <a:gd name="T88" fmla="*/ 591 w 875"/>
                <a:gd name="T89" fmla="*/ 151 h 707"/>
                <a:gd name="T90" fmla="*/ 642 w 875"/>
                <a:gd name="T91" fmla="*/ 158 h 707"/>
                <a:gd name="T92" fmla="*/ 722 w 875"/>
                <a:gd name="T93" fmla="*/ 201 h 707"/>
                <a:gd name="T94" fmla="*/ 809 w 875"/>
                <a:gd name="T95" fmla="*/ 244 h 707"/>
                <a:gd name="T96" fmla="*/ 874 w 875"/>
                <a:gd name="T97" fmla="*/ 287 h 707"/>
                <a:gd name="T98" fmla="*/ 852 w 875"/>
                <a:gd name="T99" fmla="*/ 323 h 707"/>
                <a:gd name="T100" fmla="*/ 765 w 875"/>
                <a:gd name="T101" fmla="*/ 345 h 707"/>
                <a:gd name="T102" fmla="*/ 751 w 875"/>
                <a:gd name="T103" fmla="*/ 373 h 707"/>
                <a:gd name="T104" fmla="*/ 758 w 875"/>
                <a:gd name="T105" fmla="*/ 402 h 707"/>
                <a:gd name="T106" fmla="*/ 765 w 875"/>
                <a:gd name="T107" fmla="*/ 417 h 707"/>
                <a:gd name="T108" fmla="*/ 809 w 875"/>
                <a:gd name="T109" fmla="*/ 504 h 70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5"/>
                <a:gd name="T166" fmla="*/ 0 h 707"/>
                <a:gd name="T167" fmla="*/ 875 w 875"/>
                <a:gd name="T168" fmla="*/ 707 h 70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5" h="707">
                  <a:moveTo>
                    <a:pt x="809" y="533"/>
                  </a:moveTo>
                  <a:lnTo>
                    <a:pt x="801" y="533"/>
                  </a:lnTo>
                  <a:lnTo>
                    <a:pt x="801" y="554"/>
                  </a:lnTo>
                  <a:lnTo>
                    <a:pt x="780" y="554"/>
                  </a:lnTo>
                  <a:lnTo>
                    <a:pt x="773" y="540"/>
                  </a:lnTo>
                  <a:lnTo>
                    <a:pt x="758" y="540"/>
                  </a:lnTo>
                  <a:lnTo>
                    <a:pt x="729" y="474"/>
                  </a:lnTo>
                  <a:lnTo>
                    <a:pt x="701" y="474"/>
                  </a:lnTo>
                  <a:lnTo>
                    <a:pt x="686" y="460"/>
                  </a:lnTo>
                  <a:lnTo>
                    <a:pt x="679" y="467"/>
                  </a:lnTo>
                  <a:lnTo>
                    <a:pt x="672" y="496"/>
                  </a:lnTo>
                  <a:lnTo>
                    <a:pt x="635" y="489"/>
                  </a:lnTo>
                  <a:lnTo>
                    <a:pt x="635" y="511"/>
                  </a:lnTo>
                  <a:lnTo>
                    <a:pt x="620" y="526"/>
                  </a:lnTo>
                  <a:lnTo>
                    <a:pt x="613" y="511"/>
                  </a:lnTo>
                  <a:lnTo>
                    <a:pt x="591" y="511"/>
                  </a:lnTo>
                  <a:lnTo>
                    <a:pt x="563" y="504"/>
                  </a:lnTo>
                  <a:lnTo>
                    <a:pt x="548" y="519"/>
                  </a:lnTo>
                  <a:lnTo>
                    <a:pt x="555" y="547"/>
                  </a:lnTo>
                  <a:lnTo>
                    <a:pt x="584" y="554"/>
                  </a:lnTo>
                  <a:lnTo>
                    <a:pt x="591" y="583"/>
                  </a:lnTo>
                  <a:lnTo>
                    <a:pt x="527" y="583"/>
                  </a:lnTo>
                  <a:lnTo>
                    <a:pt x="512" y="554"/>
                  </a:lnTo>
                  <a:lnTo>
                    <a:pt x="483" y="569"/>
                  </a:lnTo>
                  <a:lnTo>
                    <a:pt x="455" y="554"/>
                  </a:lnTo>
                  <a:lnTo>
                    <a:pt x="455" y="504"/>
                  </a:lnTo>
                  <a:lnTo>
                    <a:pt x="418" y="504"/>
                  </a:lnTo>
                  <a:lnTo>
                    <a:pt x="411" y="533"/>
                  </a:lnTo>
                  <a:lnTo>
                    <a:pt x="397" y="547"/>
                  </a:lnTo>
                  <a:lnTo>
                    <a:pt x="390" y="562"/>
                  </a:lnTo>
                  <a:lnTo>
                    <a:pt x="368" y="590"/>
                  </a:lnTo>
                  <a:lnTo>
                    <a:pt x="339" y="590"/>
                  </a:lnTo>
                  <a:lnTo>
                    <a:pt x="339" y="691"/>
                  </a:lnTo>
                  <a:lnTo>
                    <a:pt x="310" y="698"/>
                  </a:lnTo>
                  <a:lnTo>
                    <a:pt x="310" y="684"/>
                  </a:lnTo>
                  <a:lnTo>
                    <a:pt x="289" y="706"/>
                  </a:lnTo>
                  <a:lnTo>
                    <a:pt x="253" y="698"/>
                  </a:lnTo>
                  <a:lnTo>
                    <a:pt x="253" y="691"/>
                  </a:lnTo>
                  <a:lnTo>
                    <a:pt x="238" y="677"/>
                  </a:lnTo>
                  <a:lnTo>
                    <a:pt x="231" y="641"/>
                  </a:lnTo>
                  <a:lnTo>
                    <a:pt x="187" y="547"/>
                  </a:lnTo>
                  <a:lnTo>
                    <a:pt x="172" y="547"/>
                  </a:lnTo>
                  <a:lnTo>
                    <a:pt x="172" y="554"/>
                  </a:lnTo>
                  <a:lnTo>
                    <a:pt x="151" y="526"/>
                  </a:lnTo>
                  <a:lnTo>
                    <a:pt x="158" y="519"/>
                  </a:lnTo>
                  <a:lnTo>
                    <a:pt x="122" y="467"/>
                  </a:lnTo>
                  <a:lnTo>
                    <a:pt x="108" y="474"/>
                  </a:lnTo>
                  <a:lnTo>
                    <a:pt x="93" y="519"/>
                  </a:lnTo>
                  <a:lnTo>
                    <a:pt x="79" y="519"/>
                  </a:lnTo>
                  <a:lnTo>
                    <a:pt x="93" y="273"/>
                  </a:lnTo>
                  <a:lnTo>
                    <a:pt x="64" y="244"/>
                  </a:lnTo>
                  <a:lnTo>
                    <a:pt x="86" y="237"/>
                  </a:lnTo>
                  <a:lnTo>
                    <a:pt x="50" y="172"/>
                  </a:lnTo>
                  <a:lnTo>
                    <a:pt x="50" y="143"/>
                  </a:lnTo>
                  <a:lnTo>
                    <a:pt x="21" y="122"/>
                  </a:lnTo>
                  <a:lnTo>
                    <a:pt x="7" y="115"/>
                  </a:lnTo>
                  <a:lnTo>
                    <a:pt x="0" y="100"/>
                  </a:lnTo>
                  <a:lnTo>
                    <a:pt x="14" y="64"/>
                  </a:lnTo>
                  <a:lnTo>
                    <a:pt x="28" y="50"/>
                  </a:lnTo>
                  <a:lnTo>
                    <a:pt x="21" y="35"/>
                  </a:lnTo>
                  <a:lnTo>
                    <a:pt x="21" y="0"/>
                  </a:lnTo>
                  <a:lnTo>
                    <a:pt x="43" y="0"/>
                  </a:lnTo>
                  <a:lnTo>
                    <a:pt x="50" y="14"/>
                  </a:lnTo>
                  <a:lnTo>
                    <a:pt x="79" y="14"/>
                  </a:lnTo>
                  <a:lnTo>
                    <a:pt x="108" y="43"/>
                  </a:lnTo>
                  <a:lnTo>
                    <a:pt x="108" y="86"/>
                  </a:lnTo>
                  <a:lnTo>
                    <a:pt x="122" y="86"/>
                  </a:lnTo>
                  <a:lnTo>
                    <a:pt x="151" y="129"/>
                  </a:lnTo>
                  <a:lnTo>
                    <a:pt x="180" y="122"/>
                  </a:lnTo>
                  <a:lnTo>
                    <a:pt x="172" y="107"/>
                  </a:lnTo>
                  <a:lnTo>
                    <a:pt x="194" y="122"/>
                  </a:lnTo>
                  <a:lnTo>
                    <a:pt x="210" y="143"/>
                  </a:lnTo>
                  <a:lnTo>
                    <a:pt x="253" y="143"/>
                  </a:lnTo>
                  <a:lnTo>
                    <a:pt x="267" y="100"/>
                  </a:lnTo>
                  <a:lnTo>
                    <a:pt x="303" y="100"/>
                  </a:lnTo>
                  <a:lnTo>
                    <a:pt x="339" y="107"/>
                  </a:lnTo>
                  <a:lnTo>
                    <a:pt x="354" y="79"/>
                  </a:lnTo>
                  <a:lnTo>
                    <a:pt x="346" y="50"/>
                  </a:lnTo>
                  <a:lnTo>
                    <a:pt x="346" y="35"/>
                  </a:lnTo>
                  <a:lnTo>
                    <a:pt x="375" y="28"/>
                  </a:lnTo>
                  <a:lnTo>
                    <a:pt x="390" y="21"/>
                  </a:lnTo>
                  <a:lnTo>
                    <a:pt x="404" y="57"/>
                  </a:lnTo>
                  <a:lnTo>
                    <a:pt x="440" y="71"/>
                  </a:lnTo>
                  <a:lnTo>
                    <a:pt x="462" y="79"/>
                  </a:lnTo>
                  <a:lnTo>
                    <a:pt x="469" y="100"/>
                  </a:lnTo>
                  <a:lnTo>
                    <a:pt x="483" y="143"/>
                  </a:lnTo>
                  <a:lnTo>
                    <a:pt x="505" y="172"/>
                  </a:lnTo>
                  <a:lnTo>
                    <a:pt x="548" y="172"/>
                  </a:lnTo>
                  <a:lnTo>
                    <a:pt x="570" y="143"/>
                  </a:lnTo>
                  <a:lnTo>
                    <a:pt x="591" y="151"/>
                  </a:lnTo>
                  <a:lnTo>
                    <a:pt x="599" y="165"/>
                  </a:lnTo>
                  <a:lnTo>
                    <a:pt x="642" y="158"/>
                  </a:lnTo>
                  <a:lnTo>
                    <a:pt x="686" y="194"/>
                  </a:lnTo>
                  <a:lnTo>
                    <a:pt x="722" y="201"/>
                  </a:lnTo>
                  <a:lnTo>
                    <a:pt x="758" y="208"/>
                  </a:lnTo>
                  <a:lnTo>
                    <a:pt x="809" y="244"/>
                  </a:lnTo>
                  <a:lnTo>
                    <a:pt x="837" y="251"/>
                  </a:lnTo>
                  <a:lnTo>
                    <a:pt x="874" y="287"/>
                  </a:lnTo>
                  <a:lnTo>
                    <a:pt x="874" y="323"/>
                  </a:lnTo>
                  <a:lnTo>
                    <a:pt x="852" y="323"/>
                  </a:lnTo>
                  <a:lnTo>
                    <a:pt x="823" y="345"/>
                  </a:lnTo>
                  <a:lnTo>
                    <a:pt x="765" y="345"/>
                  </a:lnTo>
                  <a:lnTo>
                    <a:pt x="751" y="359"/>
                  </a:lnTo>
                  <a:lnTo>
                    <a:pt x="751" y="373"/>
                  </a:lnTo>
                  <a:lnTo>
                    <a:pt x="765" y="381"/>
                  </a:lnTo>
                  <a:lnTo>
                    <a:pt x="758" y="402"/>
                  </a:lnTo>
                  <a:lnTo>
                    <a:pt x="744" y="417"/>
                  </a:lnTo>
                  <a:lnTo>
                    <a:pt x="765" y="417"/>
                  </a:lnTo>
                  <a:lnTo>
                    <a:pt x="801" y="474"/>
                  </a:lnTo>
                  <a:lnTo>
                    <a:pt x="809" y="504"/>
                  </a:lnTo>
                  <a:lnTo>
                    <a:pt x="809" y="533"/>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78" name="Freeform 42"/>
            <p:cNvSpPr>
              <a:spLocks/>
            </p:cNvSpPr>
            <p:nvPr/>
          </p:nvSpPr>
          <p:spPr bwMode="auto">
            <a:xfrm>
              <a:off x="2614662" y="3214002"/>
              <a:ext cx="1654175" cy="1122363"/>
            </a:xfrm>
            <a:custGeom>
              <a:avLst/>
              <a:gdLst>
                <a:gd name="T0" fmla="*/ 2147483647 w 911"/>
                <a:gd name="T1" fmla="*/ 2147483647 h 686"/>
                <a:gd name="T2" fmla="*/ 2147483647 w 911"/>
                <a:gd name="T3" fmla="*/ 2147483647 h 686"/>
                <a:gd name="T4" fmla="*/ 2147483647 w 911"/>
                <a:gd name="T5" fmla="*/ 2147483647 h 686"/>
                <a:gd name="T6" fmla="*/ 2147483647 w 911"/>
                <a:gd name="T7" fmla="*/ 2147483647 h 686"/>
                <a:gd name="T8" fmla="*/ 2147483647 w 911"/>
                <a:gd name="T9" fmla="*/ 2147483647 h 686"/>
                <a:gd name="T10" fmla="*/ 2147483647 w 911"/>
                <a:gd name="T11" fmla="*/ 2147483647 h 686"/>
                <a:gd name="T12" fmla="*/ 2147483647 w 911"/>
                <a:gd name="T13" fmla="*/ 2147483647 h 686"/>
                <a:gd name="T14" fmla="*/ 2147483647 w 911"/>
                <a:gd name="T15" fmla="*/ 2147483647 h 686"/>
                <a:gd name="T16" fmla="*/ 2147483647 w 911"/>
                <a:gd name="T17" fmla="*/ 2147483647 h 686"/>
                <a:gd name="T18" fmla="*/ 2147483647 w 911"/>
                <a:gd name="T19" fmla="*/ 2147483647 h 686"/>
                <a:gd name="T20" fmla="*/ 2147483647 w 911"/>
                <a:gd name="T21" fmla="*/ 2147483647 h 686"/>
                <a:gd name="T22" fmla="*/ 2147483647 w 911"/>
                <a:gd name="T23" fmla="*/ 2147483647 h 686"/>
                <a:gd name="T24" fmla="*/ 2147483647 w 911"/>
                <a:gd name="T25" fmla="*/ 2147483647 h 686"/>
                <a:gd name="T26" fmla="*/ 2147483647 w 911"/>
                <a:gd name="T27" fmla="*/ 2147483647 h 686"/>
                <a:gd name="T28" fmla="*/ 2147483647 w 911"/>
                <a:gd name="T29" fmla="*/ 2147483647 h 686"/>
                <a:gd name="T30" fmla="*/ 2147483647 w 911"/>
                <a:gd name="T31" fmla="*/ 2147483647 h 686"/>
                <a:gd name="T32" fmla="*/ 2147483647 w 911"/>
                <a:gd name="T33" fmla="*/ 2147483647 h 686"/>
                <a:gd name="T34" fmla="*/ 2147483647 w 911"/>
                <a:gd name="T35" fmla="*/ 2147483647 h 686"/>
                <a:gd name="T36" fmla="*/ 2147483647 w 911"/>
                <a:gd name="T37" fmla="*/ 2147483647 h 686"/>
                <a:gd name="T38" fmla="*/ 2147483647 w 911"/>
                <a:gd name="T39" fmla="*/ 2147483647 h 686"/>
                <a:gd name="T40" fmla="*/ 0 w 911"/>
                <a:gd name="T41" fmla="*/ 2147483647 h 686"/>
                <a:gd name="T42" fmla="*/ 2147483647 w 911"/>
                <a:gd name="T43" fmla="*/ 2147483647 h 686"/>
                <a:gd name="T44" fmla="*/ 2147483647 w 911"/>
                <a:gd name="T45" fmla="*/ 2147483647 h 686"/>
                <a:gd name="T46" fmla="*/ 2147483647 w 911"/>
                <a:gd name="T47" fmla="*/ 2147483647 h 686"/>
                <a:gd name="T48" fmla="*/ 2147483647 w 911"/>
                <a:gd name="T49" fmla="*/ 2147483647 h 686"/>
                <a:gd name="T50" fmla="*/ 2147483647 w 911"/>
                <a:gd name="T51" fmla="*/ 2147483647 h 686"/>
                <a:gd name="T52" fmla="*/ 2147483647 w 911"/>
                <a:gd name="T53" fmla="*/ 2147483647 h 686"/>
                <a:gd name="T54" fmla="*/ 2147483647 w 911"/>
                <a:gd name="T55" fmla="*/ 2147483647 h 686"/>
                <a:gd name="T56" fmla="*/ 2147483647 w 911"/>
                <a:gd name="T57" fmla="*/ 2147483647 h 686"/>
                <a:gd name="T58" fmla="*/ 2147483647 w 911"/>
                <a:gd name="T59" fmla="*/ 2147483647 h 686"/>
                <a:gd name="T60" fmla="*/ 2147483647 w 911"/>
                <a:gd name="T61" fmla="*/ 0 h 686"/>
                <a:gd name="T62" fmla="*/ 2147483647 w 911"/>
                <a:gd name="T63" fmla="*/ 2147483647 h 686"/>
                <a:gd name="T64" fmla="*/ 2147483647 w 911"/>
                <a:gd name="T65" fmla="*/ 2147483647 h 686"/>
                <a:gd name="T66" fmla="*/ 2147483647 w 911"/>
                <a:gd name="T67" fmla="*/ 2147483647 h 686"/>
                <a:gd name="T68" fmla="*/ 2147483647 w 911"/>
                <a:gd name="T69" fmla="*/ 2147483647 h 686"/>
                <a:gd name="T70" fmla="*/ 2147483647 w 911"/>
                <a:gd name="T71" fmla="*/ 2147483647 h 686"/>
                <a:gd name="T72" fmla="*/ 2147483647 w 911"/>
                <a:gd name="T73" fmla="*/ 2147483647 h 686"/>
                <a:gd name="T74" fmla="*/ 2147483647 w 911"/>
                <a:gd name="T75" fmla="*/ 2147483647 h 686"/>
                <a:gd name="T76" fmla="*/ 2147483647 w 911"/>
                <a:gd name="T77" fmla="*/ 2147483647 h 686"/>
                <a:gd name="T78" fmla="*/ 2147483647 w 911"/>
                <a:gd name="T79" fmla="*/ 2147483647 h 686"/>
                <a:gd name="T80" fmla="*/ 2147483647 w 911"/>
                <a:gd name="T81" fmla="*/ 2147483647 h 686"/>
                <a:gd name="T82" fmla="*/ 2147483647 w 911"/>
                <a:gd name="T83" fmla="*/ 2147483647 h 686"/>
                <a:gd name="T84" fmla="*/ 2147483647 w 911"/>
                <a:gd name="T85" fmla="*/ 2147483647 h 686"/>
                <a:gd name="T86" fmla="*/ 2147483647 w 911"/>
                <a:gd name="T87" fmla="*/ 2147483647 h 686"/>
                <a:gd name="T88" fmla="*/ 2147483647 w 911"/>
                <a:gd name="T89" fmla="*/ 2147483647 h 686"/>
                <a:gd name="T90" fmla="*/ 2147483647 w 911"/>
                <a:gd name="T91" fmla="*/ 2147483647 h 686"/>
                <a:gd name="T92" fmla="*/ 2147483647 w 911"/>
                <a:gd name="T93" fmla="*/ 2147483647 h 6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1"/>
                <a:gd name="T142" fmla="*/ 0 h 686"/>
                <a:gd name="T143" fmla="*/ 911 w 911"/>
                <a:gd name="T144" fmla="*/ 686 h 6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1" h="686">
                  <a:moveTo>
                    <a:pt x="809" y="591"/>
                  </a:moveTo>
                  <a:lnTo>
                    <a:pt x="773" y="591"/>
                  </a:lnTo>
                  <a:lnTo>
                    <a:pt x="758" y="627"/>
                  </a:lnTo>
                  <a:lnTo>
                    <a:pt x="715" y="634"/>
                  </a:lnTo>
                  <a:lnTo>
                    <a:pt x="699" y="613"/>
                  </a:lnTo>
                  <a:lnTo>
                    <a:pt x="678" y="598"/>
                  </a:lnTo>
                  <a:lnTo>
                    <a:pt x="678" y="620"/>
                  </a:lnTo>
                  <a:lnTo>
                    <a:pt x="656" y="620"/>
                  </a:lnTo>
                  <a:lnTo>
                    <a:pt x="627" y="577"/>
                  </a:lnTo>
                  <a:lnTo>
                    <a:pt x="613" y="577"/>
                  </a:lnTo>
                  <a:lnTo>
                    <a:pt x="613" y="533"/>
                  </a:lnTo>
                  <a:lnTo>
                    <a:pt x="584" y="505"/>
                  </a:lnTo>
                  <a:lnTo>
                    <a:pt x="563" y="505"/>
                  </a:lnTo>
                  <a:lnTo>
                    <a:pt x="548" y="490"/>
                  </a:lnTo>
                  <a:lnTo>
                    <a:pt x="534" y="490"/>
                  </a:lnTo>
                  <a:lnTo>
                    <a:pt x="527" y="505"/>
                  </a:lnTo>
                  <a:lnTo>
                    <a:pt x="534" y="526"/>
                  </a:lnTo>
                  <a:lnTo>
                    <a:pt x="534" y="533"/>
                  </a:lnTo>
                  <a:lnTo>
                    <a:pt x="519" y="555"/>
                  </a:lnTo>
                  <a:lnTo>
                    <a:pt x="505" y="591"/>
                  </a:lnTo>
                  <a:lnTo>
                    <a:pt x="519" y="613"/>
                  </a:lnTo>
                  <a:lnTo>
                    <a:pt x="534" y="613"/>
                  </a:lnTo>
                  <a:lnTo>
                    <a:pt x="512" y="627"/>
                  </a:lnTo>
                  <a:lnTo>
                    <a:pt x="491" y="649"/>
                  </a:lnTo>
                  <a:lnTo>
                    <a:pt x="469" y="649"/>
                  </a:lnTo>
                  <a:lnTo>
                    <a:pt x="462" y="670"/>
                  </a:lnTo>
                  <a:lnTo>
                    <a:pt x="447" y="670"/>
                  </a:lnTo>
                  <a:lnTo>
                    <a:pt x="440" y="656"/>
                  </a:lnTo>
                  <a:lnTo>
                    <a:pt x="418" y="663"/>
                  </a:lnTo>
                  <a:lnTo>
                    <a:pt x="426" y="677"/>
                  </a:lnTo>
                  <a:lnTo>
                    <a:pt x="404" y="685"/>
                  </a:lnTo>
                  <a:lnTo>
                    <a:pt x="397" y="670"/>
                  </a:lnTo>
                  <a:lnTo>
                    <a:pt x="361" y="663"/>
                  </a:lnTo>
                  <a:lnTo>
                    <a:pt x="375" y="627"/>
                  </a:lnTo>
                  <a:lnTo>
                    <a:pt x="310" y="584"/>
                  </a:lnTo>
                  <a:lnTo>
                    <a:pt x="274" y="591"/>
                  </a:lnTo>
                  <a:lnTo>
                    <a:pt x="201" y="548"/>
                  </a:lnTo>
                  <a:lnTo>
                    <a:pt x="158" y="548"/>
                  </a:lnTo>
                  <a:lnTo>
                    <a:pt x="108" y="490"/>
                  </a:lnTo>
                  <a:lnTo>
                    <a:pt x="57" y="490"/>
                  </a:lnTo>
                  <a:lnTo>
                    <a:pt x="21" y="461"/>
                  </a:lnTo>
                  <a:lnTo>
                    <a:pt x="0" y="404"/>
                  </a:lnTo>
                  <a:lnTo>
                    <a:pt x="14" y="389"/>
                  </a:lnTo>
                  <a:lnTo>
                    <a:pt x="21" y="331"/>
                  </a:lnTo>
                  <a:lnTo>
                    <a:pt x="14" y="316"/>
                  </a:lnTo>
                  <a:lnTo>
                    <a:pt x="36" y="280"/>
                  </a:lnTo>
                  <a:lnTo>
                    <a:pt x="36" y="251"/>
                  </a:lnTo>
                  <a:lnTo>
                    <a:pt x="14" y="237"/>
                  </a:lnTo>
                  <a:lnTo>
                    <a:pt x="28" y="230"/>
                  </a:lnTo>
                  <a:lnTo>
                    <a:pt x="57" y="230"/>
                  </a:lnTo>
                  <a:lnTo>
                    <a:pt x="64" y="223"/>
                  </a:lnTo>
                  <a:lnTo>
                    <a:pt x="122" y="244"/>
                  </a:lnTo>
                  <a:lnTo>
                    <a:pt x="129" y="208"/>
                  </a:lnTo>
                  <a:lnTo>
                    <a:pt x="115" y="201"/>
                  </a:lnTo>
                  <a:lnTo>
                    <a:pt x="115" y="179"/>
                  </a:lnTo>
                  <a:lnTo>
                    <a:pt x="151" y="151"/>
                  </a:lnTo>
                  <a:lnTo>
                    <a:pt x="144" y="129"/>
                  </a:lnTo>
                  <a:lnTo>
                    <a:pt x="108" y="86"/>
                  </a:lnTo>
                  <a:lnTo>
                    <a:pt x="115" y="35"/>
                  </a:lnTo>
                  <a:lnTo>
                    <a:pt x="187" y="21"/>
                  </a:lnTo>
                  <a:lnTo>
                    <a:pt x="296" y="7"/>
                  </a:lnTo>
                  <a:lnTo>
                    <a:pt x="339" y="0"/>
                  </a:lnTo>
                  <a:lnTo>
                    <a:pt x="397" y="21"/>
                  </a:lnTo>
                  <a:lnTo>
                    <a:pt x="447" y="43"/>
                  </a:lnTo>
                  <a:lnTo>
                    <a:pt x="491" y="71"/>
                  </a:lnTo>
                  <a:lnTo>
                    <a:pt x="534" y="115"/>
                  </a:lnTo>
                  <a:lnTo>
                    <a:pt x="548" y="64"/>
                  </a:lnTo>
                  <a:lnTo>
                    <a:pt x="548" y="50"/>
                  </a:lnTo>
                  <a:lnTo>
                    <a:pt x="584" y="71"/>
                  </a:lnTo>
                  <a:lnTo>
                    <a:pt x="613" y="79"/>
                  </a:lnTo>
                  <a:lnTo>
                    <a:pt x="671" y="71"/>
                  </a:lnTo>
                  <a:lnTo>
                    <a:pt x="685" y="107"/>
                  </a:lnTo>
                  <a:lnTo>
                    <a:pt x="737" y="143"/>
                  </a:lnTo>
                  <a:lnTo>
                    <a:pt x="758" y="136"/>
                  </a:lnTo>
                  <a:lnTo>
                    <a:pt x="837" y="215"/>
                  </a:lnTo>
                  <a:lnTo>
                    <a:pt x="845" y="194"/>
                  </a:lnTo>
                  <a:lnTo>
                    <a:pt x="873" y="237"/>
                  </a:lnTo>
                  <a:lnTo>
                    <a:pt x="888" y="259"/>
                  </a:lnTo>
                  <a:lnTo>
                    <a:pt x="895" y="316"/>
                  </a:lnTo>
                  <a:lnTo>
                    <a:pt x="910" y="367"/>
                  </a:lnTo>
                  <a:lnTo>
                    <a:pt x="895" y="397"/>
                  </a:lnTo>
                  <a:lnTo>
                    <a:pt x="873" y="397"/>
                  </a:lnTo>
                  <a:lnTo>
                    <a:pt x="866" y="440"/>
                  </a:lnTo>
                  <a:lnTo>
                    <a:pt x="823" y="447"/>
                  </a:lnTo>
                  <a:lnTo>
                    <a:pt x="830" y="469"/>
                  </a:lnTo>
                  <a:lnTo>
                    <a:pt x="852" y="483"/>
                  </a:lnTo>
                  <a:lnTo>
                    <a:pt x="845" y="490"/>
                  </a:lnTo>
                  <a:lnTo>
                    <a:pt x="809" y="512"/>
                  </a:lnTo>
                  <a:lnTo>
                    <a:pt x="773" y="497"/>
                  </a:lnTo>
                  <a:lnTo>
                    <a:pt x="758" y="497"/>
                  </a:lnTo>
                  <a:lnTo>
                    <a:pt x="751" y="519"/>
                  </a:lnTo>
                  <a:lnTo>
                    <a:pt x="773" y="541"/>
                  </a:lnTo>
                  <a:lnTo>
                    <a:pt x="801" y="548"/>
                  </a:lnTo>
                  <a:lnTo>
                    <a:pt x="823" y="562"/>
                  </a:lnTo>
                  <a:lnTo>
                    <a:pt x="809" y="591"/>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79" name="Freeform 43"/>
            <p:cNvSpPr>
              <a:spLocks/>
            </p:cNvSpPr>
            <p:nvPr/>
          </p:nvSpPr>
          <p:spPr bwMode="auto">
            <a:xfrm>
              <a:off x="2615041" y="3214607"/>
              <a:ext cx="1653654" cy="1122553"/>
            </a:xfrm>
            <a:custGeom>
              <a:avLst/>
              <a:gdLst>
                <a:gd name="T0" fmla="*/ 773 w 911"/>
                <a:gd name="T1" fmla="*/ 591 h 686"/>
                <a:gd name="T2" fmla="*/ 715 w 911"/>
                <a:gd name="T3" fmla="*/ 634 h 686"/>
                <a:gd name="T4" fmla="*/ 678 w 911"/>
                <a:gd name="T5" fmla="*/ 598 h 686"/>
                <a:gd name="T6" fmla="*/ 656 w 911"/>
                <a:gd name="T7" fmla="*/ 620 h 686"/>
                <a:gd name="T8" fmla="*/ 613 w 911"/>
                <a:gd name="T9" fmla="*/ 577 h 686"/>
                <a:gd name="T10" fmla="*/ 584 w 911"/>
                <a:gd name="T11" fmla="*/ 505 h 686"/>
                <a:gd name="T12" fmla="*/ 548 w 911"/>
                <a:gd name="T13" fmla="*/ 490 h 686"/>
                <a:gd name="T14" fmla="*/ 527 w 911"/>
                <a:gd name="T15" fmla="*/ 505 h 686"/>
                <a:gd name="T16" fmla="*/ 534 w 911"/>
                <a:gd name="T17" fmla="*/ 533 h 686"/>
                <a:gd name="T18" fmla="*/ 505 w 911"/>
                <a:gd name="T19" fmla="*/ 591 h 686"/>
                <a:gd name="T20" fmla="*/ 534 w 911"/>
                <a:gd name="T21" fmla="*/ 613 h 686"/>
                <a:gd name="T22" fmla="*/ 491 w 911"/>
                <a:gd name="T23" fmla="*/ 649 h 686"/>
                <a:gd name="T24" fmla="*/ 462 w 911"/>
                <a:gd name="T25" fmla="*/ 670 h 686"/>
                <a:gd name="T26" fmla="*/ 440 w 911"/>
                <a:gd name="T27" fmla="*/ 656 h 686"/>
                <a:gd name="T28" fmla="*/ 426 w 911"/>
                <a:gd name="T29" fmla="*/ 677 h 686"/>
                <a:gd name="T30" fmla="*/ 397 w 911"/>
                <a:gd name="T31" fmla="*/ 670 h 686"/>
                <a:gd name="T32" fmla="*/ 375 w 911"/>
                <a:gd name="T33" fmla="*/ 627 h 686"/>
                <a:gd name="T34" fmla="*/ 274 w 911"/>
                <a:gd name="T35" fmla="*/ 591 h 686"/>
                <a:gd name="T36" fmla="*/ 158 w 911"/>
                <a:gd name="T37" fmla="*/ 548 h 686"/>
                <a:gd name="T38" fmla="*/ 57 w 911"/>
                <a:gd name="T39" fmla="*/ 490 h 686"/>
                <a:gd name="T40" fmla="*/ 0 w 911"/>
                <a:gd name="T41" fmla="*/ 404 h 686"/>
                <a:gd name="T42" fmla="*/ 21 w 911"/>
                <a:gd name="T43" fmla="*/ 331 h 686"/>
                <a:gd name="T44" fmla="*/ 36 w 911"/>
                <a:gd name="T45" fmla="*/ 280 h 686"/>
                <a:gd name="T46" fmla="*/ 14 w 911"/>
                <a:gd name="T47" fmla="*/ 237 h 686"/>
                <a:gd name="T48" fmla="*/ 57 w 911"/>
                <a:gd name="T49" fmla="*/ 230 h 686"/>
                <a:gd name="T50" fmla="*/ 122 w 911"/>
                <a:gd name="T51" fmla="*/ 244 h 686"/>
                <a:gd name="T52" fmla="*/ 115 w 911"/>
                <a:gd name="T53" fmla="*/ 201 h 686"/>
                <a:gd name="T54" fmla="*/ 151 w 911"/>
                <a:gd name="T55" fmla="*/ 151 h 686"/>
                <a:gd name="T56" fmla="*/ 108 w 911"/>
                <a:gd name="T57" fmla="*/ 86 h 686"/>
                <a:gd name="T58" fmla="*/ 187 w 911"/>
                <a:gd name="T59" fmla="*/ 21 h 686"/>
                <a:gd name="T60" fmla="*/ 339 w 911"/>
                <a:gd name="T61" fmla="*/ 0 h 686"/>
                <a:gd name="T62" fmla="*/ 447 w 911"/>
                <a:gd name="T63" fmla="*/ 43 h 686"/>
                <a:gd name="T64" fmla="*/ 534 w 911"/>
                <a:gd name="T65" fmla="*/ 115 h 686"/>
                <a:gd name="T66" fmla="*/ 548 w 911"/>
                <a:gd name="T67" fmla="*/ 50 h 686"/>
                <a:gd name="T68" fmla="*/ 613 w 911"/>
                <a:gd name="T69" fmla="*/ 79 h 686"/>
                <a:gd name="T70" fmla="*/ 685 w 911"/>
                <a:gd name="T71" fmla="*/ 107 h 686"/>
                <a:gd name="T72" fmla="*/ 758 w 911"/>
                <a:gd name="T73" fmla="*/ 136 h 686"/>
                <a:gd name="T74" fmla="*/ 845 w 911"/>
                <a:gd name="T75" fmla="*/ 194 h 686"/>
                <a:gd name="T76" fmla="*/ 888 w 911"/>
                <a:gd name="T77" fmla="*/ 259 h 686"/>
                <a:gd name="T78" fmla="*/ 910 w 911"/>
                <a:gd name="T79" fmla="*/ 367 h 686"/>
                <a:gd name="T80" fmla="*/ 873 w 911"/>
                <a:gd name="T81" fmla="*/ 397 h 686"/>
                <a:gd name="T82" fmla="*/ 823 w 911"/>
                <a:gd name="T83" fmla="*/ 447 h 686"/>
                <a:gd name="T84" fmla="*/ 852 w 911"/>
                <a:gd name="T85" fmla="*/ 483 h 686"/>
                <a:gd name="T86" fmla="*/ 809 w 911"/>
                <a:gd name="T87" fmla="*/ 512 h 686"/>
                <a:gd name="T88" fmla="*/ 758 w 911"/>
                <a:gd name="T89" fmla="*/ 497 h 686"/>
                <a:gd name="T90" fmla="*/ 773 w 911"/>
                <a:gd name="T91" fmla="*/ 541 h 686"/>
                <a:gd name="T92" fmla="*/ 823 w 911"/>
                <a:gd name="T93" fmla="*/ 562 h 6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1"/>
                <a:gd name="T142" fmla="*/ 0 h 686"/>
                <a:gd name="T143" fmla="*/ 911 w 911"/>
                <a:gd name="T144" fmla="*/ 686 h 6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1" h="686">
                  <a:moveTo>
                    <a:pt x="809" y="591"/>
                  </a:moveTo>
                  <a:lnTo>
                    <a:pt x="773" y="591"/>
                  </a:lnTo>
                  <a:lnTo>
                    <a:pt x="758" y="627"/>
                  </a:lnTo>
                  <a:lnTo>
                    <a:pt x="715" y="634"/>
                  </a:lnTo>
                  <a:lnTo>
                    <a:pt x="699" y="613"/>
                  </a:lnTo>
                  <a:lnTo>
                    <a:pt x="678" y="598"/>
                  </a:lnTo>
                  <a:lnTo>
                    <a:pt x="678" y="620"/>
                  </a:lnTo>
                  <a:lnTo>
                    <a:pt x="656" y="620"/>
                  </a:lnTo>
                  <a:lnTo>
                    <a:pt x="627" y="577"/>
                  </a:lnTo>
                  <a:lnTo>
                    <a:pt x="613" y="577"/>
                  </a:lnTo>
                  <a:lnTo>
                    <a:pt x="613" y="533"/>
                  </a:lnTo>
                  <a:lnTo>
                    <a:pt x="584" y="505"/>
                  </a:lnTo>
                  <a:lnTo>
                    <a:pt x="563" y="505"/>
                  </a:lnTo>
                  <a:lnTo>
                    <a:pt x="548" y="490"/>
                  </a:lnTo>
                  <a:lnTo>
                    <a:pt x="534" y="490"/>
                  </a:lnTo>
                  <a:lnTo>
                    <a:pt x="527" y="505"/>
                  </a:lnTo>
                  <a:lnTo>
                    <a:pt x="534" y="526"/>
                  </a:lnTo>
                  <a:lnTo>
                    <a:pt x="534" y="533"/>
                  </a:lnTo>
                  <a:lnTo>
                    <a:pt x="519" y="555"/>
                  </a:lnTo>
                  <a:lnTo>
                    <a:pt x="505" y="591"/>
                  </a:lnTo>
                  <a:lnTo>
                    <a:pt x="519" y="613"/>
                  </a:lnTo>
                  <a:lnTo>
                    <a:pt x="534" y="613"/>
                  </a:lnTo>
                  <a:lnTo>
                    <a:pt x="512" y="627"/>
                  </a:lnTo>
                  <a:lnTo>
                    <a:pt x="491" y="649"/>
                  </a:lnTo>
                  <a:lnTo>
                    <a:pt x="469" y="649"/>
                  </a:lnTo>
                  <a:lnTo>
                    <a:pt x="462" y="670"/>
                  </a:lnTo>
                  <a:lnTo>
                    <a:pt x="447" y="670"/>
                  </a:lnTo>
                  <a:lnTo>
                    <a:pt x="440" y="656"/>
                  </a:lnTo>
                  <a:lnTo>
                    <a:pt x="418" y="663"/>
                  </a:lnTo>
                  <a:lnTo>
                    <a:pt x="426" y="677"/>
                  </a:lnTo>
                  <a:lnTo>
                    <a:pt x="404" y="685"/>
                  </a:lnTo>
                  <a:lnTo>
                    <a:pt x="397" y="670"/>
                  </a:lnTo>
                  <a:lnTo>
                    <a:pt x="361" y="663"/>
                  </a:lnTo>
                  <a:lnTo>
                    <a:pt x="375" y="627"/>
                  </a:lnTo>
                  <a:lnTo>
                    <a:pt x="310" y="584"/>
                  </a:lnTo>
                  <a:lnTo>
                    <a:pt x="274" y="591"/>
                  </a:lnTo>
                  <a:lnTo>
                    <a:pt x="201" y="548"/>
                  </a:lnTo>
                  <a:lnTo>
                    <a:pt x="158" y="548"/>
                  </a:lnTo>
                  <a:lnTo>
                    <a:pt x="108" y="490"/>
                  </a:lnTo>
                  <a:lnTo>
                    <a:pt x="57" y="490"/>
                  </a:lnTo>
                  <a:lnTo>
                    <a:pt x="21" y="461"/>
                  </a:lnTo>
                  <a:lnTo>
                    <a:pt x="0" y="404"/>
                  </a:lnTo>
                  <a:lnTo>
                    <a:pt x="14" y="389"/>
                  </a:lnTo>
                  <a:lnTo>
                    <a:pt x="21" y="331"/>
                  </a:lnTo>
                  <a:lnTo>
                    <a:pt x="14" y="316"/>
                  </a:lnTo>
                  <a:lnTo>
                    <a:pt x="36" y="280"/>
                  </a:lnTo>
                  <a:lnTo>
                    <a:pt x="36" y="251"/>
                  </a:lnTo>
                  <a:lnTo>
                    <a:pt x="14" y="237"/>
                  </a:lnTo>
                  <a:lnTo>
                    <a:pt x="28" y="230"/>
                  </a:lnTo>
                  <a:lnTo>
                    <a:pt x="57" y="230"/>
                  </a:lnTo>
                  <a:lnTo>
                    <a:pt x="64" y="223"/>
                  </a:lnTo>
                  <a:lnTo>
                    <a:pt x="122" y="244"/>
                  </a:lnTo>
                  <a:lnTo>
                    <a:pt x="129" y="208"/>
                  </a:lnTo>
                  <a:lnTo>
                    <a:pt x="115" y="201"/>
                  </a:lnTo>
                  <a:lnTo>
                    <a:pt x="115" y="179"/>
                  </a:lnTo>
                  <a:lnTo>
                    <a:pt x="151" y="151"/>
                  </a:lnTo>
                  <a:lnTo>
                    <a:pt x="144" y="129"/>
                  </a:lnTo>
                  <a:lnTo>
                    <a:pt x="108" y="86"/>
                  </a:lnTo>
                  <a:lnTo>
                    <a:pt x="115" y="35"/>
                  </a:lnTo>
                  <a:lnTo>
                    <a:pt x="187" y="21"/>
                  </a:lnTo>
                  <a:lnTo>
                    <a:pt x="296" y="7"/>
                  </a:lnTo>
                  <a:lnTo>
                    <a:pt x="339" y="0"/>
                  </a:lnTo>
                  <a:lnTo>
                    <a:pt x="397" y="21"/>
                  </a:lnTo>
                  <a:lnTo>
                    <a:pt x="447" y="43"/>
                  </a:lnTo>
                  <a:lnTo>
                    <a:pt x="491" y="71"/>
                  </a:lnTo>
                  <a:lnTo>
                    <a:pt x="534" y="115"/>
                  </a:lnTo>
                  <a:lnTo>
                    <a:pt x="548" y="64"/>
                  </a:lnTo>
                  <a:lnTo>
                    <a:pt x="548" y="50"/>
                  </a:lnTo>
                  <a:lnTo>
                    <a:pt x="584" y="71"/>
                  </a:lnTo>
                  <a:lnTo>
                    <a:pt x="613" y="79"/>
                  </a:lnTo>
                  <a:lnTo>
                    <a:pt x="671" y="71"/>
                  </a:lnTo>
                  <a:lnTo>
                    <a:pt x="685" y="107"/>
                  </a:lnTo>
                  <a:lnTo>
                    <a:pt x="737" y="143"/>
                  </a:lnTo>
                  <a:lnTo>
                    <a:pt x="758" y="136"/>
                  </a:lnTo>
                  <a:lnTo>
                    <a:pt x="837" y="215"/>
                  </a:lnTo>
                  <a:lnTo>
                    <a:pt x="845" y="194"/>
                  </a:lnTo>
                  <a:lnTo>
                    <a:pt x="873" y="237"/>
                  </a:lnTo>
                  <a:lnTo>
                    <a:pt x="888" y="259"/>
                  </a:lnTo>
                  <a:lnTo>
                    <a:pt x="895" y="316"/>
                  </a:lnTo>
                  <a:lnTo>
                    <a:pt x="910" y="367"/>
                  </a:lnTo>
                  <a:lnTo>
                    <a:pt x="895" y="397"/>
                  </a:lnTo>
                  <a:lnTo>
                    <a:pt x="873" y="397"/>
                  </a:lnTo>
                  <a:lnTo>
                    <a:pt x="866" y="440"/>
                  </a:lnTo>
                  <a:lnTo>
                    <a:pt x="823" y="447"/>
                  </a:lnTo>
                  <a:lnTo>
                    <a:pt x="830" y="469"/>
                  </a:lnTo>
                  <a:lnTo>
                    <a:pt x="852" y="483"/>
                  </a:lnTo>
                  <a:lnTo>
                    <a:pt x="845" y="490"/>
                  </a:lnTo>
                  <a:lnTo>
                    <a:pt x="809" y="512"/>
                  </a:lnTo>
                  <a:lnTo>
                    <a:pt x="773" y="497"/>
                  </a:lnTo>
                  <a:lnTo>
                    <a:pt x="758" y="497"/>
                  </a:lnTo>
                  <a:lnTo>
                    <a:pt x="751" y="519"/>
                  </a:lnTo>
                  <a:lnTo>
                    <a:pt x="773" y="541"/>
                  </a:lnTo>
                  <a:lnTo>
                    <a:pt x="801" y="548"/>
                  </a:lnTo>
                  <a:lnTo>
                    <a:pt x="823" y="562"/>
                  </a:lnTo>
                  <a:lnTo>
                    <a:pt x="809" y="591"/>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80" name="Freeform 44"/>
            <p:cNvSpPr>
              <a:spLocks/>
            </p:cNvSpPr>
            <p:nvPr/>
          </p:nvSpPr>
          <p:spPr bwMode="auto">
            <a:xfrm>
              <a:off x="5594400" y="4630052"/>
              <a:ext cx="630237" cy="781050"/>
            </a:xfrm>
            <a:custGeom>
              <a:avLst/>
              <a:gdLst>
                <a:gd name="T0" fmla="*/ 2147483647 w 347"/>
                <a:gd name="T1" fmla="*/ 2147483647 h 477"/>
                <a:gd name="T2" fmla="*/ 2147483647 w 347"/>
                <a:gd name="T3" fmla="*/ 2147483647 h 477"/>
                <a:gd name="T4" fmla="*/ 2147483647 w 347"/>
                <a:gd name="T5" fmla="*/ 2147483647 h 477"/>
                <a:gd name="T6" fmla="*/ 2147483647 w 347"/>
                <a:gd name="T7" fmla="*/ 2147483647 h 477"/>
                <a:gd name="T8" fmla="*/ 2147483647 w 347"/>
                <a:gd name="T9" fmla="*/ 2147483647 h 477"/>
                <a:gd name="T10" fmla="*/ 2147483647 w 347"/>
                <a:gd name="T11" fmla="*/ 2147483647 h 477"/>
                <a:gd name="T12" fmla="*/ 2147483647 w 347"/>
                <a:gd name="T13" fmla="*/ 2147483647 h 477"/>
                <a:gd name="T14" fmla="*/ 2147483647 w 347"/>
                <a:gd name="T15" fmla="*/ 2147483647 h 477"/>
                <a:gd name="T16" fmla="*/ 2147483647 w 347"/>
                <a:gd name="T17" fmla="*/ 2147483647 h 477"/>
                <a:gd name="T18" fmla="*/ 2147483647 w 347"/>
                <a:gd name="T19" fmla="*/ 2147483647 h 477"/>
                <a:gd name="T20" fmla="*/ 2147483647 w 347"/>
                <a:gd name="T21" fmla="*/ 2147483647 h 477"/>
                <a:gd name="T22" fmla="*/ 2147483647 w 347"/>
                <a:gd name="T23" fmla="*/ 2147483647 h 477"/>
                <a:gd name="T24" fmla="*/ 2147483647 w 347"/>
                <a:gd name="T25" fmla="*/ 2147483647 h 477"/>
                <a:gd name="T26" fmla="*/ 2147483647 w 347"/>
                <a:gd name="T27" fmla="*/ 2147483647 h 477"/>
                <a:gd name="T28" fmla="*/ 2147483647 w 347"/>
                <a:gd name="T29" fmla="*/ 2147483647 h 477"/>
                <a:gd name="T30" fmla="*/ 2147483647 w 347"/>
                <a:gd name="T31" fmla="*/ 2147483647 h 477"/>
                <a:gd name="T32" fmla="*/ 2147483647 w 347"/>
                <a:gd name="T33" fmla="*/ 2147483647 h 477"/>
                <a:gd name="T34" fmla="*/ 2147483647 w 347"/>
                <a:gd name="T35" fmla="*/ 2147483647 h 477"/>
                <a:gd name="T36" fmla="*/ 2147483647 w 347"/>
                <a:gd name="T37" fmla="*/ 2147483647 h 477"/>
                <a:gd name="T38" fmla="*/ 2147483647 w 347"/>
                <a:gd name="T39" fmla="*/ 2147483647 h 477"/>
                <a:gd name="T40" fmla="*/ 2147483647 w 347"/>
                <a:gd name="T41" fmla="*/ 2147483647 h 477"/>
                <a:gd name="T42" fmla="*/ 2147483647 w 347"/>
                <a:gd name="T43" fmla="*/ 2147483647 h 477"/>
                <a:gd name="T44" fmla="*/ 2147483647 w 347"/>
                <a:gd name="T45" fmla="*/ 2147483647 h 477"/>
                <a:gd name="T46" fmla="*/ 2147483647 w 347"/>
                <a:gd name="T47" fmla="*/ 2147483647 h 477"/>
                <a:gd name="T48" fmla="*/ 2147483647 w 347"/>
                <a:gd name="T49" fmla="*/ 2147483647 h 477"/>
                <a:gd name="T50" fmla="*/ 2147483647 w 347"/>
                <a:gd name="T51" fmla="*/ 2147483647 h 477"/>
                <a:gd name="T52" fmla="*/ 2147483647 w 347"/>
                <a:gd name="T53" fmla="*/ 2147483647 h 477"/>
                <a:gd name="T54" fmla="*/ 2147483647 w 347"/>
                <a:gd name="T55" fmla="*/ 2147483647 h 477"/>
                <a:gd name="T56" fmla="*/ 2147483647 w 347"/>
                <a:gd name="T57" fmla="*/ 2147483647 h 477"/>
                <a:gd name="T58" fmla="*/ 2147483647 w 347"/>
                <a:gd name="T59" fmla="*/ 2147483647 h 477"/>
                <a:gd name="T60" fmla="*/ 2147483647 w 347"/>
                <a:gd name="T61" fmla="*/ 2147483647 h 477"/>
                <a:gd name="T62" fmla="*/ 2147483647 w 347"/>
                <a:gd name="T63" fmla="*/ 2147483647 h 477"/>
                <a:gd name="T64" fmla="*/ 2147483647 w 347"/>
                <a:gd name="T65" fmla="*/ 2147483647 h 477"/>
                <a:gd name="T66" fmla="*/ 2147483647 w 347"/>
                <a:gd name="T67" fmla="*/ 2147483647 h 477"/>
                <a:gd name="T68" fmla="*/ 2147483647 w 347"/>
                <a:gd name="T69" fmla="*/ 2147483647 h 477"/>
                <a:gd name="T70" fmla="*/ 2147483647 w 347"/>
                <a:gd name="T71" fmla="*/ 2147483647 h 477"/>
                <a:gd name="T72" fmla="*/ 0 w 347"/>
                <a:gd name="T73" fmla="*/ 2147483647 h 477"/>
                <a:gd name="T74" fmla="*/ 2147483647 w 347"/>
                <a:gd name="T75" fmla="*/ 2147483647 h 477"/>
                <a:gd name="T76" fmla="*/ 2147483647 w 347"/>
                <a:gd name="T77" fmla="*/ 2147483647 h 477"/>
                <a:gd name="T78" fmla="*/ 2147483647 w 347"/>
                <a:gd name="T79" fmla="*/ 2147483647 h 477"/>
                <a:gd name="T80" fmla="*/ 2147483647 w 347"/>
                <a:gd name="T81" fmla="*/ 2147483647 h 477"/>
                <a:gd name="T82" fmla="*/ 2147483647 w 347"/>
                <a:gd name="T83" fmla="*/ 2147483647 h 477"/>
                <a:gd name="T84" fmla="*/ 2147483647 w 347"/>
                <a:gd name="T85" fmla="*/ 2147483647 h 477"/>
                <a:gd name="T86" fmla="*/ 2147483647 w 347"/>
                <a:gd name="T87" fmla="*/ 2147483647 h 477"/>
                <a:gd name="T88" fmla="*/ 2147483647 w 347"/>
                <a:gd name="T89" fmla="*/ 2147483647 h 477"/>
                <a:gd name="T90" fmla="*/ 2147483647 w 347"/>
                <a:gd name="T91" fmla="*/ 2147483647 h 477"/>
                <a:gd name="T92" fmla="*/ 2147483647 w 347"/>
                <a:gd name="T93" fmla="*/ 2147483647 h 477"/>
                <a:gd name="T94" fmla="*/ 2147483647 w 347"/>
                <a:gd name="T95" fmla="*/ 2147483647 h 477"/>
                <a:gd name="T96" fmla="*/ 2147483647 w 347"/>
                <a:gd name="T97" fmla="*/ 0 h 477"/>
                <a:gd name="T98" fmla="*/ 2147483647 w 347"/>
                <a:gd name="T99" fmla="*/ 2147483647 h 477"/>
                <a:gd name="T100" fmla="*/ 2147483647 w 347"/>
                <a:gd name="T101" fmla="*/ 2147483647 h 477"/>
                <a:gd name="T102" fmla="*/ 2147483647 w 347"/>
                <a:gd name="T103" fmla="*/ 2147483647 h 477"/>
                <a:gd name="T104" fmla="*/ 2147483647 w 347"/>
                <a:gd name="T105" fmla="*/ 2147483647 h 477"/>
                <a:gd name="T106" fmla="*/ 2147483647 w 347"/>
                <a:gd name="T107" fmla="*/ 2147483647 h 477"/>
                <a:gd name="T108" fmla="*/ 2147483647 w 347"/>
                <a:gd name="T109" fmla="*/ 2147483647 h 477"/>
                <a:gd name="T110" fmla="*/ 2147483647 w 347"/>
                <a:gd name="T111" fmla="*/ 2147483647 h 477"/>
                <a:gd name="T112" fmla="*/ 2147483647 w 347"/>
                <a:gd name="T113" fmla="*/ 2147483647 h 477"/>
                <a:gd name="T114" fmla="*/ 2147483647 w 347"/>
                <a:gd name="T115" fmla="*/ 2147483647 h 477"/>
                <a:gd name="T116" fmla="*/ 2147483647 w 347"/>
                <a:gd name="T117" fmla="*/ 2147483647 h 4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47"/>
                <a:gd name="T178" fmla="*/ 0 h 477"/>
                <a:gd name="T179" fmla="*/ 347 w 347"/>
                <a:gd name="T180" fmla="*/ 477 h 4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47" h="477">
                  <a:moveTo>
                    <a:pt x="317" y="43"/>
                  </a:moveTo>
                  <a:lnTo>
                    <a:pt x="317" y="79"/>
                  </a:lnTo>
                  <a:lnTo>
                    <a:pt x="346" y="100"/>
                  </a:lnTo>
                  <a:lnTo>
                    <a:pt x="346" y="159"/>
                  </a:lnTo>
                  <a:lnTo>
                    <a:pt x="317" y="173"/>
                  </a:lnTo>
                  <a:lnTo>
                    <a:pt x="309" y="181"/>
                  </a:lnTo>
                  <a:lnTo>
                    <a:pt x="273" y="181"/>
                  </a:lnTo>
                  <a:lnTo>
                    <a:pt x="252" y="202"/>
                  </a:lnTo>
                  <a:lnTo>
                    <a:pt x="259" y="231"/>
                  </a:lnTo>
                  <a:lnTo>
                    <a:pt x="266" y="238"/>
                  </a:lnTo>
                  <a:lnTo>
                    <a:pt x="245" y="267"/>
                  </a:lnTo>
                  <a:lnTo>
                    <a:pt x="223" y="267"/>
                  </a:lnTo>
                  <a:lnTo>
                    <a:pt x="223" y="310"/>
                  </a:lnTo>
                  <a:lnTo>
                    <a:pt x="216" y="317"/>
                  </a:lnTo>
                  <a:lnTo>
                    <a:pt x="216" y="346"/>
                  </a:lnTo>
                  <a:lnTo>
                    <a:pt x="201" y="368"/>
                  </a:lnTo>
                  <a:lnTo>
                    <a:pt x="194" y="404"/>
                  </a:lnTo>
                  <a:lnTo>
                    <a:pt x="180" y="432"/>
                  </a:lnTo>
                  <a:lnTo>
                    <a:pt x="187" y="440"/>
                  </a:lnTo>
                  <a:lnTo>
                    <a:pt x="173" y="468"/>
                  </a:lnTo>
                  <a:lnTo>
                    <a:pt x="158" y="468"/>
                  </a:lnTo>
                  <a:lnTo>
                    <a:pt x="144" y="454"/>
                  </a:lnTo>
                  <a:lnTo>
                    <a:pt x="72" y="476"/>
                  </a:lnTo>
                  <a:lnTo>
                    <a:pt x="64" y="461"/>
                  </a:lnTo>
                  <a:lnTo>
                    <a:pt x="93" y="411"/>
                  </a:lnTo>
                  <a:lnTo>
                    <a:pt x="64" y="404"/>
                  </a:lnTo>
                  <a:lnTo>
                    <a:pt x="43" y="418"/>
                  </a:lnTo>
                  <a:lnTo>
                    <a:pt x="28" y="404"/>
                  </a:lnTo>
                  <a:lnTo>
                    <a:pt x="28" y="368"/>
                  </a:lnTo>
                  <a:lnTo>
                    <a:pt x="43" y="353"/>
                  </a:lnTo>
                  <a:lnTo>
                    <a:pt x="57" y="346"/>
                  </a:lnTo>
                  <a:lnTo>
                    <a:pt x="50" y="324"/>
                  </a:lnTo>
                  <a:lnTo>
                    <a:pt x="36" y="324"/>
                  </a:lnTo>
                  <a:lnTo>
                    <a:pt x="36" y="310"/>
                  </a:lnTo>
                  <a:lnTo>
                    <a:pt x="21" y="296"/>
                  </a:lnTo>
                  <a:lnTo>
                    <a:pt x="14" y="245"/>
                  </a:lnTo>
                  <a:lnTo>
                    <a:pt x="0" y="231"/>
                  </a:lnTo>
                  <a:lnTo>
                    <a:pt x="7" y="202"/>
                  </a:lnTo>
                  <a:lnTo>
                    <a:pt x="36" y="173"/>
                  </a:lnTo>
                  <a:lnTo>
                    <a:pt x="43" y="152"/>
                  </a:lnTo>
                  <a:lnTo>
                    <a:pt x="28" y="137"/>
                  </a:lnTo>
                  <a:lnTo>
                    <a:pt x="36" y="122"/>
                  </a:lnTo>
                  <a:lnTo>
                    <a:pt x="14" y="93"/>
                  </a:lnTo>
                  <a:lnTo>
                    <a:pt x="36" y="71"/>
                  </a:lnTo>
                  <a:lnTo>
                    <a:pt x="72" y="71"/>
                  </a:lnTo>
                  <a:lnTo>
                    <a:pt x="129" y="28"/>
                  </a:lnTo>
                  <a:lnTo>
                    <a:pt x="173" y="14"/>
                  </a:lnTo>
                  <a:lnTo>
                    <a:pt x="194" y="14"/>
                  </a:lnTo>
                  <a:lnTo>
                    <a:pt x="209" y="0"/>
                  </a:lnTo>
                  <a:lnTo>
                    <a:pt x="223" y="14"/>
                  </a:lnTo>
                  <a:lnTo>
                    <a:pt x="216" y="21"/>
                  </a:lnTo>
                  <a:lnTo>
                    <a:pt x="216" y="43"/>
                  </a:lnTo>
                  <a:lnTo>
                    <a:pt x="237" y="43"/>
                  </a:lnTo>
                  <a:lnTo>
                    <a:pt x="237" y="21"/>
                  </a:lnTo>
                  <a:lnTo>
                    <a:pt x="252" y="7"/>
                  </a:lnTo>
                  <a:lnTo>
                    <a:pt x="266" y="28"/>
                  </a:lnTo>
                  <a:lnTo>
                    <a:pt x="273" y="35"/>
                  </a:lnTo>
                  <a:lnTo>
                    <a:pt x="309" y="35"/>
                  </a:lnTo>
                  <a:lnTo>
                    <a:pt x="317" y="43"/>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81" name="Freeform 45"/>
            <p:cNvSpPr>
              <a:spLocks/>
            </p:cNvSpPr>
            <p:nvPr/>
          </p:nvSpPr>
          <p:spPr bwMode="auto">
            <a:xfrm>
              <a:off x="5594802" y="4629717"/>
              <a:ext cx="630072" cy="782321"/>
            </a:xfrm>
            <a:custGeom>
              <a:avLst/>
              <a:gdLst>
                <a:gd name="T0" fmla="*/ 317 w 347"/>
                <a:gd name="T1" fmla="*/ 43 h 477"/>
                <a:gd name="T2" fmla="*/ 317 w 347"/>
                <a:gd name="T3" fmla="*/ 79 h 477"/>
                <a:gd name="T4" fmla="*/ 346 w 347"/>
                <a:gd name="T5" fmla="*/ 100 h 477"/>
                <a:gd name="T6" fmla="*/ 346 w 347"/>
                <a:gd name="T7" fmla="*/ 159 h 477"/>
                <a:gd name="T8" fmla="*/ 317 w 347"/>
                <a:gd name="T9" fmla="*/ 173 h 477"/>
                <a:gd name="T10" fmla="*/ 309 w 347"/>
                <a:gd name="T11" fmla="*/ 181 h 477"/>
                <a:gd name="T12" fmla="*/ 273 w 347"/>
                <a:gd name="T13" fmla="*/ 181 h 477"/>
                <a:gd name="T14" fmla="*/ 252 w 347"/>
                <a:gd name="T15" fmla="*/ 202 h 477"/>
                <a:gd name="T16" fmla="*/ 259 w 347"/>
                <a:gd name="T17" fmla="*/ 231 h 477"/>
                <a:gd name="T18" fmla="*/ 266 w 347"/>
                <a:gd name="T19" fmla="*/ 238 h 477"/>
                <a:gd name="T20" fmla="*/ 245 w 347"/>
                <a:gd name="T21" fmla="*/ 267 h 477"/>
                <a:gd name="T22" fmla="*/ 223 w 347"/>
                <a:gd name="T23" fmla="*/ 267 h 477"/>
                <a:gd name="T24" fmla="*/ 223 w 347"/>
                <a:gd name="T25" fmla="*/ 310 h 477"/>
                <a:gd name="T26" fmla="*/ 216 w 347"/>
                <a:gd name="T27" fmla="*/ 317 h 477"/>
                <a:gd name="T28" fmla="*/ 216 w 347"/>
                <a:gd name="T29" fmla="*/ 346 h 477"/>
                <a:gd name="T30" fmla="*/ 201 w 347"/>
                <a:gd name="T31" fmla="*/ 368 h 477"/>
                <a:gd name="T32" fmla="*/ 194 w 347"/>
                <a:gd name="T33" fmla="*/ 404 h 477"/>
                <a:gd name="T34" fmla="*/ 180 w 347"/>
                <a:gd name="T35" fmla="*/ 432 h 477"/>
                <a:gd name="T36" fmla="*/ 187 w 347"/>
                <a:gd name="T37" fmla="*/ 440 h 477"/>
                <a:gd name="T38" fmla="*/ 173 w 347"/>
                <a:gd name="T39" fmla="*/ 468 h 477"/>
                <a:gd name="T40" fmla="*/ 158 w 347"/>
                <a:gd name="T41" fmla="*/ 468 h 477"/>
                <a:gd name="T42" fmla="*/ 144 w 347"/>
                <a:gd name="T43" fmla="*/ 454 h 477"/>
                <a:gd name="T44" fmla="*/ 72 w 347"/>
                <a:gd name="T45" fmla="*/ 476 h 477"/>
                <a:gd name="T46" fmla="*/ 64 w 347"/>
                <a:gd name="T47" fmla="*/ 461 h 477"/>
                <a:gd name="T48" fmla="*/ 93 w 347"/>
                <a:gd name="T49" fmla="*/ 411 h 477"/>
                <a:gd name="T50" fmla="*/ 64 w 347"/>
                <a:gd name="T51" fmla="*/ 404 h 477"/>
                <a:gd name="T52" fmla="*/ 43 w 347"/>
                <a:gd name="T53" fmla="*/ 418 h 477"/>
                <a:gd name="T54" fmla="*/ 28 w 347"/>
                <a:gd name="T55" fmla="*/ 404 h 477"/>
                <a:gd name="T56" fmla="*/ 28 w 347"/>
                <a:gd name="T57" fmla="*/ 368 h 477"/>
                <a:gd name="T58" fmla="*/ 43 w 347"/>
                <a:gd name="T59" fmla="*/ 353 h 477"/>
                <a:gd name="T60" fmla="*/ 57 w 347"/>
                <a:gd name="T61" fmla="*/ 346 h 477"/>
                <a:gd name="T62" fmla="*/ 50 w 347"/>
                <a:gd name="T63" fmla="*/ 324 h 477"/>
                <a:gd name="T64" fmla="*/ 36 w 347"/>
                <a:gd name="T65" fmla="*/ 324 h 477"/>
                <a:gd name="T66" fmla="*/ 36 w 347"/>
                <a:gd name="T67" fmla="*/ 310 h 477"/>
                <a:gd name="T68" fmla="*/ 21 w 347"/>
                <a:gd name="T69" fmla="*/ 296 h 477"/>
                <a:gd name="T70" fmla="*/ 14 w 347"/>
                <a:gd name="T71" fmla="*/ 245 h 477"/>
                <a:gd name="T72" fmla="*/ 0 w 347"/>
                <a:gd name="T73" fmla="*/ 231 h 477"/>
                <a:gd name="T74" fmla="*/ 7 w 347"/>
                <a:gd name="T75" fmla="*/ 202 h 477"/>
                <a:gd name="T76" fmla="*/ 36 w 347"/>
                <a:gd name="T77" fmla="*/ 173 h 477"/>
                <a:gd name="T78" fmla="*/ 43 w 347"/>
                <a:gd name="T79" fmla="*/ 152 h 477"/>
                <a:gd name="T80" fmla="*/ 28 w 347"/>
                <a:gd name="T81" fmla="*/ 137 h 477"/>
                <a:gd name="T82" fmla="*/ 36 w 347"/>
                <a:gd name="T83" fmla="*/ 122 h 477"/>
                <a:gd name="T84" fmla="*/ 14 w 347"/>
                <a:gd name="T85" fmla="*/ 93 h 477"/>
                <a:gd name="T86" fmla="*/ 36 w 347"/>
                <a:gd name="T87" fmla="*/ 71 h 477"/>
                <a:gd name="T88" fmla="*/ 72 w 347"/>
                <a:gd name="T89" fmla="*/ 71 h 477"/>
                <a:gd name="T90" fmla="*/ 129 w 347"/>
                <a:gd name="T91" fmla="*/ 28 h 477"/>
                <a:gd name="T92" fmla="*/ 173 w 347"/>
                <a:gd name="T93" fmla="*/ 14 h 477"/>
                <a:gd name="T94" fmla="*/ 194 w 347"/>
                <a:gd name="T95" fmla="*/ 14 h 477"/>
                <a:gd name="T96" fmla="*/ 209 w 347"/>
                <a:gd name="T97" fmla="*/ 0 h 477"/>
                <a:gd name="T98" fmla="*/ 223 w 347"/>
                <a:gd name="T99" fmla="*/ 14 h 477"/>
                <a:gd name="T100" fmla="*/ 216 w 347"/>
                <a:gd name="T101" fmla="*/ 21 h 477"/>
                <a:gd name="T102" fmla="*/ 216 w 347"/>
                <a:gd name="T103" fmla="*/ 43 h 477"/>
                <a:gd name="T104" fmla="*/ 237 w 347"/>
                <a:gd name="T105" fmla="*/ 43 h 477"/>
                <a:gd name="T106" fmla="*/ 237 w 347"/>
                <a:gd name="T107" fmla="*/ 21 h 477"/>
                <a:gd name="T108" fmla="*/ 252 w 347"/>
                <a:gd name="T109" fmla="*/ 7 h 477"/>
                <a:gd name="T110" fmla="*/ 266 w 347"/>
                <a:gd name="T111" fmla="*/ 28 h 477"/>
                <a:gd name="T112" fmla="*/ 273 w 347"/>
                <a:gd name="T113" fmla="*/ 35 h 477"/>
                <a:gd name="T114" fmla="*/ 309 w 347"/>
                <a:gd name="T115" fmla="*/ 35 h 477"/>
                <a:gd name="T116" fmla="*/ 317 w 347"/>
                <a:gd name="T117" fmla="*/ 43 h 4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47"/>
                <a:gd name="T178" fmla="*/ 0 h 477"/>
                <a:gd name="T179" fmla="*/ 347 w 347"/>
                <a:gd name="T180" fmla="*/ 477 h 4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47" h="477">
                  <a:moveTo>
                    <a:pt x="317" y="43"/>
                  </a:moveTo>
                  <a:lnTo>
                    <a:pt x="317" y="79"/>
                  </a:lnTo>
                  <a:lnTo>
                    <a:pt x="346" y="100"/>
                  </a:lnTo>
                  <a:lnTo>
                    <a:pt x="346" y="159"/>
                  </a:lnTo>
                  <a:lnTo>
                    <a:pt x="317" y="173"/>
                  </a:lnTo>
                  <a:lnTo>
                    <a:pt x="309" y="181"/>
                  </a:lnTo>
                  <a:lnTo>
                    <a:pt x="273" y="181"/>
                  </a:lnTo>
                  <a:lnTo>
                    <a:pt x="252" y="202"/>
                  </a:lnTo>
                  <a:lnTo>
                    <a:pt x="259" y="231"/>
                  </a:lnTo>
                  <a:lnTo>
                    <a:pt x="266" y="238"/>
                  </a:lnTo>
                  <a:lnTo>
                    <a:pt x="245" y="267"/>
                  </a:lnTo>
                  <a:lnTo>
                    <a:pt x="223" y="267"/>
                  </a:lnTo>
                  <a:lnTo>
                    <a:pt x="223" y="310"/>
                  </a:lnTo>
                  <a:lnTo>
                    <a:pt x="216" y="317"/>
                  </a:lnTo>
                  <a:lnTo>
                    <a:pt x="216" y="346"/>
                  </a:lnTo>
                  <a:lnTo>
                    <a:pt x="201" y="368"/>
                  </a:lnTo>
                  <a:lnTo>
                    <a:pt x="194" y="404"/>
                  </a:lnTo>
                  <a:lnTo>
                    <a:pt x="180" y="432"/>
                  </a:lnTo>
                  <a:lnTo>
                    <a:pt x="187" y="440"/>
                  </a:lnTo>
                  <a:lnTo>
                    <a:pt x="173" y="468"/>
                  </a:lnTo>
                  <a:lnTo>
                    <a:pt x="158" y="468"/>
                  </a:lnTo>
                  <a:lnTo>
                    <a:pt x="144" y="454"/>
                  </a:lnTo>
                  <a:lnTo>
                    <a:pt x="72" y="476"/>
                  </a:lnTo>
                  <a:lnTo>
                    <a:pt x="64" y="461"/>
                  </a:lnTo>
                  <a:lnTo>
                    <a:pt x="93" y="411"/>
                  </a:lnTo>
                  <a:lnTo>
                    <a:pt x="64" y="404"/>
                  </a:lnTo>
                  <a:lnTo>
                    <a:pt x="43" y="418"/>
                  </a:lnTo>
                  <a:lnTo>
                    <a:pt x="28" y="404"/>
                  </a:lnTo>
                  <a:lnTo>
                    <a:pt x="28" y="368"/>
                  </a:lnTo>
                  <a:lnTo>
                    <a:pt x="43" y="353"/>
                  </a:lnTo>
                  <a:lnTo>
                    <a:pt x="57" y="346"/>
                  </a:lnTo>
                  <a:lnTo>
                    <a:pt x="50" y="324"/>
                  </a:lnTo>
                  <a:lnTo>
                    <a:pt x="36" y="324"/>
                  </a:lnTo>
                  <a:lnTo>
                    <a:pt x="36" y="310"/>
                  </a:lnTo>
                  <a:lnTo>
                    <a:pt x="21" y="296"/>
                  </a:lnTo>
                  <a:lnTo>
                    <a:pt x="14" y="245"/>
                  </a:lnTo>
                  <a:lnTo>
                    <a:pt x="0" y="231"/>
                  </a:lnTo>
                  <a:lnTo>
                    <a:pt x="7" y="202"/>
                  </a:lnTo>
                  <a:lnTo>
                    <a:pt x="36" y="173"/>
                  </a:lnTo>
                  <a:lnTo>
                    <a:pt x="43" y="152"/>
                  </a:lnTo>
                  <a:lnTo>
                    <a:pt x="28" y="137"/>
                  </a:lnTo>
                  <a:lnTo>
                    <a:pt x="36" y="122"/>
                  </a:lnTo>
                  <a:lnTo>
                    <a:pt x="14" y="93"/>
                  </a:lnTo>
                  <a:lnTo>
                    <a:pt x="36" y="71"/>
                  </a:lnTo>
                  <a:lnTo>
                    <a:pt x="72" y="71"/>
                  </a:lnTo>
                  <a:lnTo>
                    <a:pt x="129" y="28"/>
                  </a:lnTo>
                  <a:lnTo>
                    <a:pt x="173" y="14"/>
                  </a:lnTo>
                  <a:lnTo>
                    <a:pt x="194" y="14"/>
                  </a:lnTo>
                  <a:lnTo>
                    <a:pt x="209" y="0"/>
                  </a:lnTo>
                  <a:lnTo>
                    <a:pt x="223" y="14"/>
                  </a:lnTo>
                  <a:lnTo>
                    <a:pt x="216" y="21"/>
                  </a:lnTo>
                  <a:lnTo>
                    <a:pt x="216" y="43"/>
                  </a:lnTo>
                  <a:lnTo>
                    <a:pt x="237" y="43"/>
                  </a:lnTo>
                  <a:lnTo>
                    <a:pt x="237" y="21"/>
                  </a:lnTo>
                  <a:lnTo>
                    <a:pt x="252" y="7"/>
                  </a:lnTo>
                  <a:lnTo>
                    <a:pt x="266" y="28"/>
                  </a:lnTo>
                  <a:lnTo>
                    <a:pt x="273" y="35"/>
                  </a:lnTo>
                  <a:lnTo>
                    <a:pt x="309" y="35"/>
                  </a:lnTo>
                  <a:lnTo>
                    <a:pt x="317" y="43"/>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82" name="Freeform 46"/>
            <p:cNvSpPr>
              <a:spLocks/>
            </p:cNvSpPr>
            <p:nvPr/>
          </p:nvSpPr>
          <p:spPr bwMode="auto">
            <a:xfrm>
              <a:off x="4965750" y="4642752"/>
              <a:ext cx="722312" cy="757238"/>
            </a:xfrm>
            <a:custGeom>
              <a:avLst/>
              <a:gdLst>
                <a:gd name="T0" fmla="*/ 2147483647 w 398"/>
                <a:gd name="T1" fmla="*/ 2147483647 h 463"/>
                <a:gd name="T2" fmla="*/ 2147483647 w 398"/>
                <a:gd name="T3" fmla="*/ 2147483647 h 463"/>
                <a:gd name="T4" fmla="*/ 2147483647 w 398"/>
                <a:gd name="T5" fmla="*/ 2147483647 h 463"/>
                <a:gd name="T6" fmla="*/ 2147483647 w 398"/>
                <a:gd name="T7" fmla="*/ 2147483647 h 463"/>
                <a:gd name="T8" fmla="*/ 2147483647 w 398"/>
                <a:gd name="T9" fmla="*/ 2147483647 h 463"/>
                <a:gd name="T10" fmla="*/ 2147483647 w 398"/>
                <a:gd name="T11" fmla="*/ 2147483647 h 463"/>
                <a:gd name="T12" fmla="*/ 2147483647 w 398"/>
                <a:gd name="T13" fmla="*/ 2147483647 h 463"/>
                <a:gd name="T14" fmla="*/ 2147483647 w 398"/>
                <a:gd name="T15" fmla="*/ 2147483647 h 463"/>
                <a:gd name="T16" fmla="*/ 2147483647 w 398"/>
                <a:gd name="T17" fmla="*/ 2147483647 h 463"/>
                <a:gd name="T18" fmla="*/ 2147483647 w 398"/>
                <a:gd name="T19" fmla="*/ 2147483647 h 463"/>
                <a:gd name="T20" fmla="*/ 2147483647 w 398"/>
                <a:gd name="T21" fmla="*/ 2147483647 h 463"/>
                <a:gd name="T22" fmla="*/ 2147483647 w 398"/>
                <a:gd name="T23" fmla="*/ 2147483647 h 463"/>
                <a:gd name="T24" fmla="*/ 2147483647 w 398"/>
                <a:gd name="T25" fmla="*/ 2147483647 h 463"/>
                <a:gd name="T26" fmla="*/ 2147483647 w 398"/>
                <a:gd name="T27" fmla="*/ 2147483647 h 463"/>
                <a:gd name="T28" fmla="*/ 2147483647 w 398"/>
                <a:gd name="T29" fmla="*/ 2147483647 h 463"/>
                <a:gd name="T30" fmla="*/ 2147483647 w 398"/>
                <a:gd name="T31" fmla="*/ 2147483647 h 463"/>
                <a:gd name="T32" fmla="*/ 2147483647 w 398"/>
                <a:gd name="T33" fmla="*/ 2147483647 h 463"/>
                <a:gd name="T34" fmla="*/ 2147483647 w 398"/>
                <a:gd name="T35" fmla="*/ 2147483647 h 463"/>
                <a:gd name="T36" fmla="*/ 2147483647 w 398"/>
                <a:gd name="T37" fmla="*/ 2147483647 h 463"/>
                <a:gd name="T38" fmla="*/ 2147483647 w 398"/>
                <a:gd name="T39" fmla="*/ 2147483647 h 463"/>
                <a:gd name="T40" fmla="*/ 2147483647 w 398"/>
                <a:gd name="T41" fmla="*/ 2147483647 h 463"/>
                <a:gd name="T42" fmla="*/ 2147483647 w 398"/>
                <a:gd name="T43" fmla="*/ 2147483647 h 463"/>
                <a:gd name="T44" fmla="*/ 2147483647 w 398"/>
                <a:gd name="T45" fmla="*/ 2147483647 h 463"/>
                <a:gd name="T46" fmla="*/ 2147483647 w 398"/>
                <a:gd name="T47" fmla="*/ 2147483647 h 463"/>
                <a:gd name="T48" fmla="*/ 0 w 398"/>
                <a:gd name="T49" fmla="*/ 2147483647 h 463"/>
                <a:gd name="T50" fmla="*/ 2147483647 w 398"/>
                <a:gd name="T51" fmla="*/ 2147483647 h 463"/>
                <a:gd name="T52" fmla="*/ 2147483647 w 398"/>
                <a:gd name="T53" fmla="*/ 2147483647 h 463"/>
                <a:gd name="T54" fmla="*/ 2147483647 w 398"/>
                <a:gd name="T55" fmla="*/ 2147483647 h 463"/>
                <a:gd name="T56" fmla="*/ 2147483647 w 398"/>
                <a:gd name="T57" fmla="*/ 2147483647 h 463"/>
                <a:gd name="T58" fmla="*/ 2147483647 w 398"/>
                <a:gd name="T59" fmla="*/ 2147483647 h 463"/>
                <a:gd name="T60" fmla="*/ 2147483647 w 398"/>
                <a:gd name="T61" fmla="*/ 0 h 463"/>
                <a:gd name="T62" fmla="*/ 2147483647 w 398"/>
                <a:gd name="T63" fmla="*/ 2147483647 h 463"/>
                <a:gd name="T64" fmla="*/ 2147483647 w 398"/>
                <a:gd name="T65" fmla="*/ 2147483647 h 463"/>
                <a:gd name="T66" fmla="*/ 2147483647 w 398"/>
                <a:gd name="T67" fmla="*/ 2147483647 h 463"/>
                <a:gd name="T68" fmla="*/ 2147483647 w 398"/>
                <a:gd name="T69" fmla="*/ 2147483647 h 4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98"/>
                <a:gd name="T106" fmla="*/ 0 h 463"/>
                <a:gd name="T107" fmla="*/ 398 w 398"/>
                <a:gd name="T108" fmla="*/ 463 h 4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98" h="463">
                  <a:moveTo>
                    <a:pt x="361" y="86"/>
                  </a:moveTo>
                  <a:lnTo>
                    <a:pt x="382" y="115"/>
                  </a:lnTo>
                  <a:lnTo>
                    <a:pt x="375" y="130"/>
                  </a:lnTo>
                  <a:lnTo>
                    <a:pt x="389" y="145"/>
                  </a:lnTo>
                  <a:lnTo>
                    <a:pt x="375" y="166"/>
                  </a:lnTo>
                  <a:lnTo>
                    <a:pt x="353" y="188"/>
                  </a:lnTo>
                  <a:lnTo>
                    <a:pt x="346" y="224"/>
                  </a:lnTo>
                  <a:lnTo>
                    <a:pt x="361" y="238"/>
                  </a:lnTo>
                  <a:lnTo>
                    <a:pt x="368" y="274"/>
                  </a:lnTo>
                  <a:lnTo>
                    <a:pt x="368" y="289"/>
                  </a:lnTo>
                  <a:lnTo>
                    <a:pt x="382" y="296"/>
                  </a:lnTo>
                  <a:lnTo>
                    <a:pt x="375" y="318"/>
                  </a:lnTo>
                  <a:lnTo>
                    <a:pt x="397" y="318"/>
                  </a:lnTo>
                  <a:lnTo>
                    <a:pt x="397" y="346"/>
                  </a:lnTo>
                  <a:lnTo>
                    <a:pt x="389" y="346"/>
                  </a:lnTo>
                  <a:lnTo>
                    <a:pt x="375" y="354"/>
                  </a:lnTo>
                  <a:lnTo>
                    <a:pt x="375" y="397"/>
                  </a:lnTo>
                  <a:lnTo>
                    <a:pt x="368" y="404"/>
                  </a:lnTo>
                  <a:lnTo>
                    <a:pt x="295" y="404"/>
                  </a:lnTo>
                  <a:lnTo>
                    <a:pt x="309" y="440"/>
                  </a:lnTo>
                  <a:lnTo>
                    <a:pt x="287" y="440"/>
                  </a:lnTo>
                  <a:lnTo>
                    <a:pt x="251" y="418"/>
                  </a:lnTo>
                  <a:lnTo>
                    <a:pt x="244" y="426"/>
                  </a:lnTo>
                  <a:lnTo>
                    <a:pt x="244" y="454"/>
                  </a:lnTo>
                  <a:lnTo>
                    <a:pt x="223" y="454"/>
                  </a:lnTo>
                  <a:lnTo>
                    <a:pt x="223" y="462"/>
                  </a:lnTo>
                  <a:lnTo>
                    <a:pt x="187" y="454"/>
                  </a:lnTo>
                  <a:lnTo>
                    <a:pt x="187" y="426"/>
                  </a:lnTo>
                  <a:lnTo>
                    <a:pt x="172" y="426"/>
                  </a:lnTo>
                  <a:lnTo>
                    <a:pt x="172" y="440"/>
                  </a:lnTo>
                  <a:lnTo>
                    <a:pt x="158" y="440"/>
                  </a:lnTo>
                  <a:lnTo>
                    <a:pt x="165" y="390"/>
                  </a:lnTo>
                  <a:lnTo>
                    <a:pt x="172" y="368"/>
                  </a:lnTo>
                  <a:lnTo>
                    <a:pt x="179" y="339"/>
                  </a:lnTo>
                  <a:lnTo>
                    <a:pt x="172" y="332"/>
                  </a:lnTo>
                  <a:lnTo>
                    <a:pt x="158" y="325"/>
                  </a:lnTo>
                  <a:lnTo>
                    <a:pt x="107" y="332"/>
                  </a:lnTo>
                  <a:lnTo>
                    <a:pt x="100" y="346"/>
                  </a:lnTo>
                  <a:lnTo>
                    <a:pt x="79" y="346"/>
                  </a:lnTo>
                  <a:lnTo>
                    <a:pt x="79" y="339"/>
                  </a:lnTo>
                  <a:lnTo>
                    <a:pt x="64" y="346"/>
                  </a:lnTo>
                  <a:lnTo>
                    <a:pt x="35" y="346"/>
                  </a:lnTo>
                  <a:lnTo>
                    <a:pt x="35" y="332"/>
                  </a:lnTo>
                  <a:lnTo>
                    <a:pt x="21" y="332"/>
                  </a:lnTo>
                  <a:lnTo>
                    <a:pt x="28" y="318"/>
                  </a:lnTo>
                  <a:lnTo>
                    <a:pt x="21" y="289"/>
                  </a:lnTo>
                  <a:lnTo>
                    <a:pt x="35" y="282"/>
                  </a:lnTo>
                  <a:lnTo>
                    <a:pt x="28" y="260"/>
                  </a:lnTo>
                  <a:lnTo>
                    <a:pt x="0" y="260"/>
                  </a:lnTo>
                  <a:lnTo>
                    <a:pt x="0" y="246"/>
                  </a:lnTo>
                  <a:lnTo>
                    <a:pt x="28" y="217"/>
                  </a:lnTo>
                  <a:lnTo>
                    <a:pt x="21" y="181"/>
                  </a:lnTo>
                  <a:lnTo>
                    <a:pt x="35" y="174"/>
                  </a:lnTo>
                  <a:lnTo>
                    <a:pt x="21" y="152"/>
                  </a:lnTo>
                  <a:lnTo>
                    <a:pt x="14" y="152"/>
                  </a:lnTo>
                  <a:lnTo>
                    <a:pt x="21" y="130"/>
                  </a:lnTo>
                  <a:lnTo>
                    <a:pt x="14" y="86"/>
                  </a:lnTo>
                  <a:lnTo>
                    <a:pt x="57" y="36"/>
                  </a:lnTo>
                  <a:lnTo>
                    <a:pt x="93" y="36"/>
                  </a:lnTo>
                  <a:lnTo>
                    <a:pt x="115" y="43"/>
                  </a:lnTo>
                  <a:lnTo>
                    <a:pt x="107" y="7"/>
                  </a:lnTo>
                  <a:lnTo>
                    <a:pt x="122" y="0"/>
                  </a:lnTo>
                  <a:lnTo>
                    <a:pt x="172" y="14"/>
                  </a:lnTo>
                  <a:lnTo>
                    <a:pt x="208" y="14"/>
                  </a:lnTo>
                  <a:lnTo>
                    <a:pt x="237" y="43"/>
                  </a:lnTo>
                  <a:lnTo>
                    <a:pt x="280" y="36"/>
                  </a:lnTo>
                  <a:lnTo>
                    <a:pt x="295" y="57"/>
                  </a:lnTo>
                  <a:lnTo>
                    <a:pt x="323" y="28"/>
                  </a:lnTo>
                  <a:lnTo>
                    <a:pt x="346" y="36"/>
                  </a:lnTo>
                  <a:lnTo>
                    <a:pt x="346" y="86"/>
                  </a:lnTo>
                  <a:lnTo>
                    <a:pt x="361" y="86"/>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83" name="Freeform 47"/>
            <p:cNvSpPr>
              <a:spLocks/>
            </p:cNvSpPr>
            <p:nvPr/>
          </p:nvSpPr>
          <p:spPr bwMode="auto">
            <a:xfrm>
              <a:off x="4964731" y="4642720"/>
              <a:ext cx="723331" cy="756316"/>
            </a:xfrm>
            <a:custGeom>
              <a:avLst/>
              <a:gdLst>
                <a:gd name="T0" fmla="*/ 382 w 398"/>
                <a:gd name="T1" fmla="*/ 115 h 463"/>
                <a:gd name="T2" fmla="*/ 389 w 398"/>
                <a:gd name="T3" fmla="*/ 145 h 463"/>
                <a:gd name="T4" fmla="*/ 353 w 398"/>
                <a:gd name="T5" fmla="*/ 188 h 463"/>
                <a:gd name="T6" fmla="*/ 361 w 398"/>
                <a:gd name="T7" fmla="*/ 238 h 463"/>
                <a:gd name="T8" fmla="*/ 368 w 398"/>
                <a:gd name="T9" fmla="*/ 289 h 463"/>
                <a:gd name="T10" fmla="*/ 375 w 398"/>
                <a:gd name="T11" fmla="*/ 318 h 463"/>
                <a:gd name="T12" fmla="*/ 397 w 398"/>
                <a:gd name="T13" fmla="*/ 346 h 463"/>
                <a:gd name="T14" fmla="*/ 375 w 398"/>
                <a:gd name="T15" fmla="*/ 354 h 463"/>
                <a:gd name="T16" fmla="*/ 368 w 398"/>
                <a:gd name="T17" fmla="*/ 404 h 463"/>
                <a:gd name="T18" fmla="*/ 309 w 398"/>
                <a:gd name="T19" fmla="*/ 440 h 463"/>
                <a:gd name="T20" fmla="*/ 251 w 398"/>
                <a:gd name="T21" fmla="*/ 418 h 463"/>
                <a:gd name="T22" fmla="*/ 244 w 398"/>
                <a:gd name="T23" fmla="*/ 454 h 463"/>
                <a:gd name="T24" fmla="*/ 223 w 398"/>
                <a:gd name="T25" fmla="*/ 462 h 463"/>
                <a:gd name="T26" fmla="*/ 187 w 398"/>
                <a:gd name="T27" fmla="*/ 426 h 463"/>
                <a:gd name="T28" fmla="*/ 172 w 398"/>
                <a:gd name="T29" fmla="*/ 440 h 463"/>
                <a:gd name="T30" fmla="*/ 165 w 398"/>
                <a:gd name="T31" fmla="*/ 390 h 463"/>
                <a:gd name="T32" fmla="*/ 179 w 398"/>
                <a:gd name="T33" fmla="*/ 339 h 463"/>
                <a:gd name="T34" fmla="*/ 158 w 398"/>
                <a:gd name="T35" fmla="*/ 325 h 463"/>
                <a:gd name="T36" fmla="*/ 100 w 398"/>
                <a:gd name="T37" fmla="*/ 346 h 463"/>
                <a:gd name="T38" fmla="*/ 79 w 398"/>
                <a:gd name="T39" fmla="*/ 339 h 463"/>
                <a:gd name="T40" fmla="*/ 35 w 398"/>
                <a:gd name="T41" fmla="*/ 346 h 463"/>
                <a:gd name="T42" fmla="*/ 21 w 398"/>
                <a:gd name="T43" fmla="*/ 332 h 463"/>
                <a:gd name="T44" fmla="*/ 21 w 398"/>
                <a:gd name="T45" fmla="*/ 289 h 463"/>
                <a:gd name="T46" fmla="*/ 28 w 398"/>
                <a:gd name="T47" fmla="*/ 260 h 463"/>
                <a:gd name="T48" fmla="*/ 0 w 398"/>
                <a:gd name="T49" fmla="*/ 246 h 463"/>
                <a:gd name="T50" fmla="*/ 21 w 398"/>
                <a:gd name="T51" fmla="*/ 181 h 463"/>
                <a:gd name="T52" fmla="*/ 21 w 398"/>
                <a:gd name="T53" fmla="*/ 152 h 463"/>
                <a:gd name="T54" fmla="*/ 21 w 398"/>
                <a:gd name="T55" fmla="*/ 130 h 463"/>
                <a:gd name="T56" fmla="*/ 57 w 398"/>
                <a:gd name="T57" fmla="*/ 36 h 463"/>
                <a:gd name="T58" fmla="*/ 115 w 398"/>
                <a:gd name="T59" fmla="*/ 43 h 463"/>
                <a:gd name="T60" fmla="*/ 122 w 398"/>
                <a:gd name="T61" fmla="*/ 0 h 463"/>
                <a:gd name="T62" fmla="*/ 208 w 398"/>
                <a:gd name="T63" fmla="*/ 14 h 463"/>
                <a:gd name="T64" fmla="*/ 280 w 398"/>
                <a:gd name="T65" fmla="*/ 36 h 463"/>
                <a:gd name="T66" fmla="*/ 323 w 398"/>
                <a:gd name="T67" fmla="*/ 28 h 463"/>
                <a:gd name="T68" fmla="*/ 346 w 398"/>
                <a:gd name="T69" fmla="*/ 86 h 4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98"/>
                <a:gd name="T106" fmla="*/ 0 h 463"/>
                <a:gd name="T107" fmla="*/ 398 w 398"/>
                <a:gd name="T108" fmla="*/ 463 h 4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98" h="463">
                  <a:moveTo>
                    <a:pt x="361" y="86"/>
                  </a:moveTo>
                  <a:lnTo>
                    <a:pt x="382" y="115"/>
                  </a:lnTo>
                  <a:lnTo>
                    <a:pt x="375" y="130"/>
                  </a:lnTo>
                  <a:lnTo>
                    <a:pt x="389" y="145"/>
                  </a:lnTo>
                  <a:lnTo>
                    <a:pt x="375" y="166"/>
                  </a:lnTo>
                  <a:lnTo>
                    <a:pt x="353" y="188"/>
                  </a:lnTo>
                  <a:lnTo>
                    <a:pt x="346" y="224"/>
                  </a:lnTo>
                  <a:lnTo>
                    <a:pt x="361" y="238"/>
                  </a:lnTo>
                  <a:lnTo>
                    <a:pt x="368" y="274"/>
                  </a:lnTo>
                  <a:lnTo>
                    <a:pt x="368" y="289"/>
                  </a:lnTo>
                  <a:lnTo>
                    <a:pt x="382" y="296"/>
                  </a:lnTo>
                  <a:lnTo>
                    <a:pt x="375" y="318"/>
                  </a:lnTo>
                  <a:lnTo>
                    <a:pt x="397" y="318"/>
                  </a:lnTo>
                  <a:lnTo>
                    <a:pt x="397" y="346"/>
                  </a:lnTo>
                  <a:lnTo>
                    <a:pt x="389" y="346"/>
                  </a:lnTo>
                  <a:lnTo>
                    <a:pt x="375" y="354"/>
                  </a:lnTo>
                  <a:lnTo>
                    <a:pt x="375" y="397"/>
                  </a:lnTo>
                  <a:lnTo>
                    <a:pt x="368" y="404"/>
                  </a:lnTo>
                  <a:lnTo>
                    <a:pt x="295" y="404"/>
                  </a:lnTo>
                  <a:lnTo>
                    <a:pt x="309" y="440"/>
                  </a:lnTo>
                  <a:lnTo>
                    <a:pt x="287" y="440"/>
                  </a:lnTo>
                  <a:lnTo>
                    <a:pt x="251" y="418"/>
                  </a:lnTo>
                  <a:lnTo>
                    <a:pt x="244" y="426"/>
                  </a:lnTo>
                  <a:lnTo>
                    <a:pt x="244" y="454"/>
                  </a:lnTo>
                  <a:lnTo>
                    <a:pt x="223" y="454"/>
                  </a:lnTo>
                  <a:lnTo>
                    <a:pt x="223" y="462"/>
                  </a:lnTo>
                  <a:lnTo>
                    <a:pt x="187" y="454"/>
                  </a:lnTo>
                  <a:lnTo>
                    <a:pt x="187" y="426"/>
                  </a:lnTo>
                  <a:lnTo>
                    <a:pt x="172" y="426"/>
                  </a:lnTo>
                  <a:lnTo>
                    <a:pt x="172" y="440"/>
                  </a:lnTo>
                  <a:lnTo>
                    <a:pt x="158" y="440"/>
                  </a:lnTo>
                  <a:lnTo>
                    <a:pt x="165" y="390"/>
                  </a:lnTo>
                  <a:lnTo>
                    <a:pt x="172" y="368"/>
                  </a:lnTo>
                  <a:lnTo>
                    <a:pt x="179" y="339"/>
                  </a:lnTo>
                  <a:lnTo>
                    <a:pt x="172" y="332"/>
                  </a:lnTo>
                  <a:lnTo>
                    <a:pt x="158" y="325"/>
                  </a:lnTo>
                  <a:lnTo>
                    <a:pt x="107" y="332"/>
                  </a:lnTo>
                  <a:lnTo>
                    <a:pt x="100" y="346"/>
                  </a:lnTo>
                  <a:lnTo>
                    <a:pt x="79" y="346"/>
                  </a:lnTo>
                  <a:lnTo>
                    <a:pt x="79" y="339"/>
                  </a:lnTo>
                  <a:lnTo>
                    <a:pt x="64" y="346"/>
                  </a:lnTo>
                  <a:lnTo>
                    <a:pt x="35" y="346"/>
                  </a:lnTo>
                  <a:lnTo>
                    <a:pt x="35" y="332"/>
                  </a:lnTo>
                  <a:lnTo>
                    <a:pt x="21" y="332"/>
                  </a:lnTo>
                  <a:lnTo>
                    <a:pt x="28" y="318"/>
                  </a:lnTo>
                  <a:lnTo>
                    <a:pt x="21" y="289"/>
                  </a:lnTo>
                  <a:lnTo>
                    <a:pt x="35" y="282"/>
                  </a:lnTo>
                  <a:lnTo>
                    <a:pt x="28" y="260"/>
                  </a:lnTo>
                  <a:lnTo>
                    <a:pt x="0" y="260"/>
                  </a:lnTo>
                  <a:lnTo>
                    <a:pt x="0" y="246"/>
                  </a:lnTo>
                  <a:lnTo>
                    <a:pt x="28" y="217"/>
                  </a:lnTo>
                  <a:lnTo>
                    <a:pt x="21" y="181"/>
                  </a:lnTo>
                  <a:lnTo>
                    <a:pt x="35" y="174"/>
                  </a:lnTo>
                  <a:lnTo>
                    <a:pt x="21" y="152"/>
                  </a:lnTo>
                  <a:lnTo>
                    <a:pt x="14" y="152"/>
                  </a:lnTo>
                  <a:lnTo>
                    <a:pt x="21" y="130"/>
                  </a:lnTo>
                  <a:lnTo>
                    <a:pt x="14" y="86"/>
                  </a:lnTo>
                  <a:lnTo>
                    <a:pt x="57" y="36"/>
                  </a:lnTo>
                  <a:lnTo>
                    <a:pt x="93" y="36"/>
                  </a:lnTo>
                  <a:lnTo>
                    <a:pt x="115" y="43"/>
                  </a:lnTo>
                  <a:lnTo>
                    <a:pt x="107" y="7"/>
                  </a:lnTo>
                  <a:lnTo>
                    <a:pt x="122" y="0"/>
                  </a:lnTo>
                  <a:lnTo>
                    <a:pt x="172" y="14"/>
                  </a:lnTo>
                  <a:lnTo>
                    <a:pt x="208" y="14"/>
                  </a:lnTo>
                  <a:lnTo>
                    <a:pt x="237" y="43"/>
                  </a:lnTo>
                  <a:lnTo>
                    <a:pt x="280" y="36"/>
                  </a:lnTo>
                  <a:lnTo>
                    <a:pt x="295" y="57"/>
                  </a:lnTo>
                  <a:lnTo>
                    <a:pt x="323" y="28"/>
                  </a:lnTo>
                  <a:lnTo>
                    <a:pt x="346" y="36"/>
                  </a:lnTo>
                  <a:lnTo>
                    <a:pt x="346" y="86"/>
                  </a:lnTo>
                  <a:lnTo>
                    <a:pt x="361" y="86"/>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84" name="Freeform 48"/>
            <p:cNvSpPr>
              <a:spLocks/>
            </p:cNvSpPr>
            <p:nvPr/>
          </p:nvSpPr>
          <p:spPr bwMode="auto">
            <a:xfrm>
              <a:off x="4883200" y="4206190"/>
              <a:ext cx="1027112" cy="590550"/>
            </a:xfrm>
            <a:custGeom>
              <a:avLst/>
              <a:gdLst>
                <a:gd name="T0" fmla="*/ 2147483647 w 564"/>
                <a:gd name="T1" fmla="*/ 2147483647 h 361"/>
                <a:gd name="T2" fmla="*/ 2147483647 w 564"/>
                <a:gd name="T3" fmla="*/ 2147483647 h 361"/>
                <a:gd name="T4" fmla="*/ 2147483647 w 564"/>
                <a:gd name="T5" fmla="*/ 2147483647 h 361"/>
                <a:gd name="T6" fmla="*/ 2147483647 w 564"/>
                <a:gd name="T7" fmla="*/ 2147483647 h 361"/>
                <a:gd name="T8" fmla="*/ 2147483647 w 564"/>
                <a:gd name="T9" fmla="*/ 2147483647 h 361"/>
                <a:gd name="T10" fmla="*/ 2147483647 w 564"/>
                <a:gd name="T11" fmla="*/ 2147483647 h 361"/>
                <a:gd name="T12" fmla="*/ 2147483647 w 564"/>
                <a:gd name="T13" fmla="*/ 2147483647 h 361"/>
                <a:gd name="T14" fmla="*/ 2147483647 w 564"/>
                <a:gd name="T15" fmla="*/ 2147483647 h 361"/>
                <a:gd name="T16" fmla="*/ 2147483647 w 564"/>
                <a:gd name="T17" fmla="*/ 2147483647 h 361"/>
                <a:gd name="T18" fmla="*/ 2147483647 w 564"/>
                <a:gd name="T19" fmla="*/ 2147483647 h 361"/>
                <a:gd name="T20" fmla="*/ 2147483647 w 564"/>
                <a:gd name="T21" fmla="*/ 2147483647 h 361"/>
                <a:gd name="T22" fmla="*/ 2147483647 w 564"/>
                <a:gd name="T23" fmla="*/ 2147483647 h 361"/>
                <a:gd name="T24" fmla="*/ 2147483647 w 564"/>
                <a:gd name="T25" fmla="*/ 2147483647 h 361"/>
                <a:gd name="T26" fmla="*/ 2147483647 w 564"/>
                <a:gd name="T27" fmla="*/ 2147483647 h 361"/>
                <a:gd name="T28" fmla="*/ 2147483647 w 564"/>
                <a:gd name="T29" fmla="*/ 2147483647 h 361"/>
                <a:gd name="T30" fmla="*/ 2147483647 w 564"/>
                <a:gd name="T31" fmla="*/ 2147483647 h 361"/>
                <a:gd name="T32" fmla="*/ 2147483647 w 564"/>
                <a:gd name="T33" fmla="*/ 2147483647 h 361"/>
                <a:gd name="T34" fmla="*/ 2147483647 w 564"/>
                <a:gd name="T35" fmla="*/ 2147483647 h 361"/>
                <a:gd name="T36" fmla="*/ 2147483647 w 564"/>
                <a:gd name="T37" fmla="*/ 2147483647 h 361"/>
                <a:gd name="T38" fmla="*/ 2147483647 w 564"/>
                <a:gd name="T39" fmla="*/ 2147483647 h 361"/>
                <a:gd name="T40" fmla="*/ 0 w 564"/>
                <a:gd name="T41" fmla="*/ 2147483647 h 361"/>
                <a:gd name="T42" fmla="*/ 2147483647 w 564"/>
                <a:gd name="T43" fmla="*/ 2147483647 h 361"/>
                <a:gd name="T44" fmla="*/ 2147483647 w 564"/>
                <a:gd name="T45" fmla="*/ 2147483647 h 361"/>
                <a:gd name="T46" fmla="*/ 2147483647 w 564"/>
                <a:gd name="T47" fmla="*/ 2147483647 h 361"/>
                <a:gd name="T48" fmla="*/ 2147483647 w 564"/>
                <a:gd name="T49" fmla="*/ 2147483647 h 361"/>
                <a:gd name="T50" fmla="*/ 2147483647 w 564"/>
                <a:gd name="T51" fmla="*/ 2147483647 h 361"/>
                <a:gd name="T52" fmla="*/ 2147483647 w 564"/>
                <a:gd name="T53" fmla="*/ 2147483647 h 361"/>
                <a:gd name="T54" fmla="*/ 2147483647 w 564"/>
                <a:gd name="T55" fmla="*/ 2147483647 h 361"/>
                <a:gd name="T56" fmla="*/ 2147483647 w 564"/>
                <a:gd name="T57" fmla="*/ 2147483647 h 361"/>
                <a:gd name="T58" fmla="*/ 2147483647 w 564"/>
                <a:gd name="T59" fmla="*/ 2147483647 h 361"/>
                <a:gd name="T60" fmla="*/ 2147483647 w 564"/>
                <a:gd name="T61" fmla="*/ 2147483647 h 361"/>
                <a:gd name="T62" fmla="*/ 2147483647 w 564"/>
                <a:gd name="T63" fmla="*/ 2147483647 h 361"/>
                <a:gd name="T64" fmla="*/ 2147483647 w 564"/>
                <a:gd name="T65" fmla="*/ 2147483647 h 361"/>
                <a:gd name="T66" fmla="*/ 2147483647 w 564"/>
                <a:gd name="T67" fmla="*/ 2147483647 h 361"/>
                <a:gd name="T68" fmla="*/ 2147483647 w 564"/>
                <a:gd name="T69" fmla="*/ 2147483647 h 361"/>
                <a:gd name="T70" fmla="*/ 2147483647 w 564"/>
                <a:gd name="T71" fmla="*/ 2147483647 h 361"/>
                <a:gd name="T72" fmla="*/ 2147483647 w 564"/>
                <a:gd name="T73" fmla="*/ 2147483647 h 361"/>
                <a:gd name="T74" fmla="*/ 2147483647 w 564"/>
                <a:gd name="T75" fmla="*/ 0 h 361"/>
                <a:gd name="T76" fmla="*/ 2147483647 w 564"/>
                <a:gd name="T77" fmla="*/ 2147483647 h 361"/>
                <a:gd name="T78" fmla="*/ 2147483647 w 564"/>
                <a:gd name="T79" fmla="*/ 2147483647 h 361"/>
                <a:gd name="T80" fmla="*/ 2147483647 w 564"/>
                <a:gd name="T81" fmla="*/ 2147483647 h 361"/>
                <a:gd name="T82" fmla="*/ 2147483647 w 564"/>
                <a:gd name="T83" fmla="*/ 2147483647 h 361"/>
                <a:gd name="T84" fmla="*/ 2147483647 w 564"/>
                <a:gd name="T85" fmla="*/ 2147483647 h 361"/>
                <a:gd name="T86" fmla="*/ 2147483647 w 564"/>
                <a:gd name="T87" fmla="*/ 2147483647 h 361"/>
                <a:gd name="T88" fmla="*/ 2147483647 w 564"/>
                <a:gd name="T89" fmla="*/ 2147483647 h 361"/>
                <a:gd name="T90" fmla="*/ 2147483647 w 564"/>
                <a:gd name="T91" fmla="*/ 2147483647 h 361"/>
                <a:gd name="T92" fmla="*/ 2147483647 w 564"/>
                <a:gd name="T93" fmla="*/ 2147483647 h 361"/>
                <a:gd name="T94" fmla="*/ 2147483647 w 564"/>
                <a:gd name="T95" fmla="*/ 2147483647 h 361"/>
                <a:gd name="T96" fmla="*/ 2147483647 w 564"/>
                <a:gd name="T97" fmla="*/ 2147483647 h 361"/>
                <a:gd name="T98" fmla="*/ 2147483647 w 564"/>
                <a:gd name="T99" fmla="*/ 2147483647 h 361"/>
                <a:gd name="T100" fmla="*/ 2147483647 w 564"/>
                <a:gd name="T101" fmla="*/ 2147483647 h 361"/>
                <a:gd name="T102" fmla="*/ 2147483647 w 564"/>
                <a:gd name="T103" fmla="*/ 2147483647 h 361"/>
                <a:gd name="T104" fmla="*/ 2147483647 w 564"/>
                <a:gd name="T105" fmla="*/ 2147483647 h 3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4"/>
                <a:gd name="T160" fmla="*/ 0 h 361"/>
                <a:gd name="T161" fmla="*/ 564 w 564"/>
                <a:gd name="T162" fmla="*/ 361 h 36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4" h="361">
                  <a:moveTo>
                    <a:pt x="563" y="280"/>
                  </a:moveTo>
                  <a:lnTo>
                    <a:pt x="512" y="288"/>
                  </a:lnTo>
                  <a:lnTo>
                    <a:pt x="462" y="331"/>
                  </a:lnTo>
                  <a:lnTo>
                    <a:pt x="426" y="331"/>
                  </a:lnTo>
                  <a:lnTo>
                    <a:pt x="411" y="352"/>
                  </a:lnTo>
                  <a:lnTo>
                    <a:pt x="381" y="352"/>
                  </a:lnTo>
                  <a:lnTo>
                    <a:pt x="390" y="302"/>
                  </a:lnTo>
                  <a:lnTo>
                    <a:pt x="367" y="295"/>
                  </a:lnTo>
                  <a:lnTo>
                    <a:pt x="338" y="316"/>
                  </a:lnTo>
                  <a:lnTo>
                    <a:pt x="324" y="302"/>
                  </a:lnTo>
                  <a:lnTo>
                    <a:pt x="280" y="309"/>
                  </a:lnTo>
                  <a:lnTo>
                    <a:pt x="259" y="280"/>
                  </a:lnTo>
                  <a:lnTo>
                    <a:pt x="216" y="280"/>
                  </a:lnTo>
                  <a:lnTo>
                    <a:pt x="172" y="266"/>
                  </a:lnTo>
                  <a:lnTo>
                    <a:pt x="158" y="273"/>
                  </a:lnTo>
                  <a:lnTo>
                    <a:pt x="158" y="309"/>
                  </a:lnTo>
                  <a:lnTo>
                    <a:pt x="129" y="302"/>
                  </a:lnTo>
                  <a:lnTo>
                    <a:pt x="100" y="302"/>
                  </a:lnTo>
                  <a:lnTo>
                    <a:pt x="57" y="360"/>
                  </a:lnTo>
                  <a:lnTo>
                    <a:pt x="14" y="302"/>
                  </a:lnTo>
                  <a:lnTo>
                    <a:pt x="0" y="295"/>
                  </a:lnTo>
                  <a:lnTo>
                    <a:pt x="14" y="280"/>
                  </a:lnTo>
                  <a:lnTo>
                    <a:pt x="21" y="273"/>
                  </a:lnTo>
                  <a:lnTo>
                    <a:pt x="7" y="259"/>
                  </a:lnTo>
                  <a:lnTo>
                    <a:pt x="7" y="244"/>
                  </a:lnTo>
                  <a:lnTo>
                    <a:pt x="21" y="230"/>
                  </a:lnTo>
                  <a:lnTo>
                    <a:pt x="86" y="230"/>
                  </a:lnTo>
                  <a:lnTo>
                    <a:pt x="115" y="208"/>
                  </a:lnTo>
                  <a:lnTo>
                    <a:pt x="136" y="208"/>
                  </a:lnTo>
                  <a:lnTo>
                    <a:pt x="129" y="172"/>
                  </a:lnTo>
                  <a:lnTo>
                    <a:pt x="93" y="136"/>
                  </a:lnTo>
                  <a:lnTo>
                    <a:pt x="93" y="86"/>
                  </a:lnTo>
                  <a:lnTo>
                    <a:pt x="100" y="57"/>
                  </a:lnTo>
                  <a:lnTo>
                    <a:pt x="108" y="43"/>
                  </a:lnTo>
                  <a:lnTo>
                    <a:pt x="86" y="7"/>
                  </a:lnTo>
                  <a:lnTo>
                    <a:pt x="151" y="7"/>
                  </a:lnTo>
                  <a:lnTo>
                    <a:pt x="165" y="14"/>
                  </a:lnTo>
                  <a:lnTo>
                    <a:pt x="194" y="0"/>
                  </a:lnTo>
                  <a:lnTo>
                    <a:pt x="244" y="72"/>
                  </a:lnTo>
                  <a:lnTo>
                    <a:pt x="324" y="72"/>
                  </a:lnTo>
                  <a:lnTo>
                    <a:pt x="345" y="86"/>
                  </a:lnTo>
                  <a:lnTo>
                    <a:pt x="367" y="72"/>
                  </a:lnTo>
                  <a:lnTo>
                    <a:pt x="390" y="100"/>
                  </a:lnTo>
                  <a:lnTo>
                    <a:pt x="390" y="122"/>
                  </a:lnTo>
                  <a:lnTo>
                    <a:pt x="411" y="136"/>
                  </a:lnTo>
                  <a:lnTo>
                    <a:pt x="418" y="129"/>
                  </a:lnTo>
                  <a:lnTo>
                    <a:pt x="440" y="136"/>
                  </a:lnTo>
                  <a:lnTo>
                    <a:pt x="469" y="144"/>
                  </a:lnTo>
                  <a:lnTo>
                    <a:pt x="483" y="136"/>
                  </a:lnTo>
                  <a:lnTo>
                    <a:pt x="534" y="165"/>
                  </a:lnTo>
                  <a:lnTo>
                    <a:pt x="548" y="208"/>
                  </a:lnTo>
                  <a:lnTo>
                    <a:pt x="548" y="237"/>
                  </a:lnTo>
                  <a:lnTo>
                    <a:pt x="563" y="280"/>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85" name="Freeform 49"/>
            <p:cNvSpPr>
              <a:spLocks/>
            </p:cNvSpPr>
            <p:nvPr/>
          </p:nvSpPr>
          <p:spPr bwMode="auto">
            <a:xfrm>
              <a:off x="4882845" y="4207135"/>
              <a:ext cx="1028131" cy="589449"/>
            </a:xfrm>
            <a:custGeom>
              <a:avLst/>
              <a:gdLst>
                <a:gd name="T0" fmla="*/ 563 w 564"/>
                <a:gd name="T1" fmla="*/ 280 h 361"/>
                <a:gd name="T2" fmla="*/ 512 w 564"/>
                <a:gd name="T3" fmla="*/ 288 h 361"/>
                <a:gd name="T4" fmla="*/ 462 w 564"/>
                <a:gd name="T5" fmla="*/ 331 h 361"/>
                <a:gd name="T6" fmla="*/ 426 w 564"/>
                <a:gd name="T7" fmla="*/ 331 h 361"/>
                <a:gd name="T8" fmla="*/ 411 w 564"/>
                <a:gd name="T9" fmla="*/ 352 h 361"/>
                <a:gd name="T10" fmla="*/ 381 w 564"/>
                <a:gd name="T11" fmla="*/ 352 h 361"/>
                <a:gd name="T12" fmla="*/ 390 w 564"/>
                <a:gd name="T13" fmla="*/ 302 h 361"/>
                <a:gd name="T14" fmla="*/ 367 w 564"/>
                <a:gd name="T15" fmla="*/ 295 h 361"/>
                <a:gd name="T16" fmla="*/ 338 w 564"/>
                <a:gd name="T17" fmla="*/ 316 h 361"/>
                <a:gd name="T18" fmla="*/ 324 w 564"/>
                <a:gd name="T19" fmla="*/ 302 h 361"/>
                <a:gd name="T20" fmla="*/ 280 w 564"/>
                <a:gd name="T21" fmla="*/ 309 h 361"/>
                <a:gd name="T22" fmla="*/ 259 w 564"/>
                <a:gd name="T23" fmla="*/ 280 h 361"/>
                <a:gd name="T24" fmla="*/ 216 w 564"/>
                <a:gd name="T25" fmla="*/ 280 h 361"/>
                <a:gd name="T26" fmla="*/ 172 w 564"/>
                <a:gd name="T27" fmla="*/ 266 h 361"/>
                <a:gd name="T28" fmla="*/ 158 w 564"/>
                <a:gd name="T29" fmla="*/ 273 h 361"/>
                <a:gd name="T30" fmla="*/ 158 w 564"/>
                <a:gd name="T31" fmla="*/ 309 h 361"/>
                <a:gd name="T32" fmla="*/ 129 w 564"/>
                <a:gd name="T33" fmla="*/ 302 h 361"/>
                <a:gd name="T34" fmla="*/ 100 w 564"/>
                <a:gd name="T35" fmla="*/ 302 h 361"/>
                <a:gd name="T36" fmla="*/ 57 w 564"/>
                <a:gd name="T37" fmla="*/ 360 h 361"/>
                <a:gd name="T38" fmla="*/ 14 w 564"/>
                <a:gd name="T39" fmla="*/ 302 h 361"/>
                <a:gd name="T40" fmla="*/ 0 w 564"/>
                <a:gd name="T41" fmla="*/ 295 h 361"/>
                <a:gd name="T42" fmla="*/ 14 w 564"/>
                <a:gd name="T43" fmla="*/ 280 h 361"/>
                <a:gd name="T44" fmla="*/ 21 w 564"/>
                <a:gd name="T45" fmla="*/ 273 h 361"/>
                <a:gd name="T46" fmla="*/ 7 w 564"/>
                <a:gd name="T47" fmla="*/ 259 h 361"/>
                <a:gd name="T48" fmla="*/ 7 w 564"/>
                <a:gd name="T49" fmla="*/ 244 h 361"/>
                <a:gd name="T50" fmla="*/ 21 w 564"/>
                <a:gd name="T51" fmla="*/ 230 h 361"/>
                <a:gd name="T52" fmla="*/ 86 w 564"/>
                <a:gd name="T53" fmla="*/ 230 h 361"/>
                <a:gd name="T54" fmla="*/ 115 w 564"/>
                <a:gd name="T55" fmla="*/ 208 h 361"/>
                <a:gd name="T56" fmla="*/ 136 w 564"/>
                <a:gd name="T57" fmla="*/ 208 h 361"/>
                <a:gd name="T58" fmla="*/ 129 w 564"/>
                <a:gd name="T59" fmla="*/ 172 h 361"/>
                <a:gd name="T60" fmla="*/ 93 w 564"/>
                <a:gd name="T61" fmla="*/ 136 h 361"/>
                <a:gd name="T62" fmla="*/ 93 w 564"/>
                <a:gd name="T63" fmla="*/ 86 h 361"/>
                <a:gd name="T64" fmla="*/ 100 w 564"/>
                <a:gd name="T65" fmla="*/ 57 h 361"/>
                <a:gd name="T66" fmla="*/ 108 w 564"/>
                <a:gd name="T67" fmla="*/ 43 h 361"/>
                <a:gd name="T68" fmla="*/ 86 w 564"/>
                <a:gd name="T69" fmla="*/ 7 h 361"/>
                <a:gd name="T70" fmla="*/ 151 w 564"/>
                <a:gd name="T71" fmla="*/ 7 h 361"/>
                <a:gd name="T72" fmla="*/ 165 w 564"/>
                <a:gd name="T73" fmla="*/ 14 h 361"/>
                <a:gd name="T74" fmla="*/ 194 w 564"/>
                <a:gd name="T75" fmla="*/ 0 h 361"/>
                <a:gd name="T76" fmla="*/ 244 w 564"/>
                <a:gd name="T77" fmla="*/ 72 h 361"/>
                <a:gd name="T78" fmla="*/ 324 w 564"/>
                <a:gd name="T79" fmla="*/ 72 h 361"/>
                <a:gd name="T80" fmla="*/ 345 w 564"/>
                <a:gd name="T81" fmla="*/ 86 h 361"/>
                <a:gd name="T82" fmla="*/ 367 w 564"/>
                <a:gd name="T83" fmla="*/ 72 h 361"/>
                <a:gd name="T84" fmla="*/ 390 w 564"/>
                <a:gd name="T85" fmla="*/ 100 h 361"/>
                <a:gd name="T86" fmla="*/ 390 w 564"/>
                <a:gd name="T87" fmla="*/ 122 h 361"/>
                <a:gd name="T88" fmla="*/ 411 w 564"/>
                <a:gd name="T89" fmla="*/ 136 h 361"/>
                <a:gd name="T90" fmla="*/ 418 w 564"/>
                <a:gd name="T91" fmla="*/ 129 h 361"/>
                <a:gd name="T92" fmla="*/ 440 w 564"/>
                <a:gd name="T93" fmla="*/ 136 h 361"/>
                <a:gd name="T94" fmla="*/ 469 w 564"/>
                <a:gd name="T95" fmla="*/ 144 h 361"/>
                <a:gd name="T96" fmla="*/ 483 w 564"/>
                <a:gd name="T97" fmla="*/ 136 h 361"/>
                <a:gd name="T98" fmla="*/ 534 w 564"/>
                <a:gd name="T99" fmla="*/ 165 h 361"/>
                <a:gd name="T100" fmla="*/ 548 w 564"/>
                <a:gd name="T101" fmla="*/ 208 h 361"/>
                <a:gd name="T102" fmla="*/ 548 w 564"/>
                <a:gd name="T103" fmla="*/ 237 h 361"/>
                <a:gd name="T104" fmla="*/ 563 w 564"/>
                <a:gd name="T105" fmla="*/ 280 h 3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4"/>
                <a:gd name="T160" fmla="*/ 0 h 361"/>
                <a:gd name="T161" fmla="*/ 564 w 564"/>
                <a:gd name="T162" fmla="*/ 361 h 36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4" h="361">
                  <a:moveTo>
                    <a:pt x="563" y="280"/>
                  </a:moveTo>
                  <a:lnTo>
                    <a:pt x="512" y="288"/>
                  </a:lnTo>
                  <a:lnTo>
                    <a:pt x="462" y="331"/>
                  </a:lnTo>
                  <a:lnTo>
                    <a:pt x="426" y="331"/>
                  </a:lnTo>
                  <a:lnTo>
                    <a:pt x="411" y="352"/>
                  </a:lnTo>
                  <a:lnTo>
                    <a:pt x="381" y="352"/>
                  </a:lnTo>
                  <a:lnTo>
                    <a:pt x="390" y="302"/>
                  </a:lnTo>
                  <a:lnTo>
                    <a:pt x="367" y="295"/>
                  </a:lnTo>
                  <a:lnTo>
                    <a:pt x="338" y="316"/>
                  </a:lnTo>
                  <a:lnTo>
                    <a:pt x="324" y="302"/>
                  </a:lnTo>
                  <a:lnTo>
                    <a:pt x="280" y="309"/>
                  </a:lnTo>
                  <a:lnTo>
                    <a:pt x="259" y="280"/>
                  </a:lnTo>
                  <a:lnTo>
                    <a:pt x="216" y="280"/>
                  </a:lnTo>
                  <a:lnTo>
                    <a:pt x="172" y="266"/>
                  </a:lnTo>
                  <a:lnTo>
                    <a:pt x="158" y="273"/>
                  </a:lnTo>
                  <a:lnTo>
                    <a:pt x="158" y="309"/>
                  </a:lnTo>
                  <a:lnTo>
                    <a:pt x="129" y="302"/>
                  </a:lnTo>
                  <a:lnTo>
                    <a:pt x="100" y="302"/>
                  </a:lnTo>
                  <a:lnTo>
                    <a:pt x="57" y="360"/>
                  </a:lnTo>
                  <a:lnTo>
                    <a:pt x="14" y="302"/>
                  </a:lnTo>
                  <a:lnTo>
                    <a:pt x="0" y="295"/>
                  </a:lnTo>
                  <a:lnTo>
                    <a:pt x="14" y="280"/>
                  </a:lnTo>
                  <a:lnTo>
                    <a:pt x="21" y="273"/>
                  </a:lnTo>
                  <a:lnTo>
                    <a:pt x="7" y="259"/>
                  </a:lnTo>
                  <a:lnTo>
                    <a:pt x="7" y="244"/>
                  </a:lnTo>
                  <a:lnTo>
                    <a:pt x="21" y="230"/>
                  </a:lnTo>
                  <a:lnTo>
                    <a:pt x="86" y="230"/>
                  </a:lnTo>
                  <a:lnTo>
                    <a:pt x="115" y="208"/>
                  </a:lnTo>
                  <a:lnTo>
                    <a:pt x="136" y="208"/>
                  </a:lnTo>
                  <a:lnTo>
                    <a:pt x="129" y="172"/>
                  </a:lnTo>
                  <a:lnTo>
                    <a:pt x="93" y="136"/>
                  </a:lnTo>
                  <a:lnTo>
                    <a:pt x="93" y="86"/>
                  </a:lnTo>
                  <a:lnTo>
                    <a:pt x="100" y="57"/>
                  </a:lnTo>
                  <a:lnTo>
                    <a:pt x="108" y="43"/>
                  </a:lnTo>
                  <a:lnTo>
                    <a:pt x="86" y="7"/>
                  </a:lnTo>
                  <a:lnTo>
                    <a:pt x="151" y="7"/>
                  </a:lnTo>
                  <a:lnTo>
                    <a:pt x="165" y="14"/>
                  </a:lnTo>
                  <a:lnTo>
                    <a:pt x="194" y="0"/>
                  </a:lnTo>
                  <a:lnTo>
                    <a:pt x="244" y="72"/>
                  </a:lnTo>
                  <a:lnTo>
                    <a:pt x="324" y="72"/>
                  </a:lnTo>
                  <a:lnTo>
                    <a:pt x="345" y="86"/>
                  </a:lnTo>
                  <a:lnTo>
                    <a:pt x="367" y="72"/>
                  </a:lnTo>
                  <a:lnTo>
                    <a:pt x="390" y="100"/>
                  </a:lnTo>
                  <a:lnTo>
                    <a:pt x="390" y="122"/>
                  </a:lnTo>
                  <a:lnTo>
                    <a:pt x="411" y="136"/>
                  </a:lnTo>
                  <a:lnTo>
                    <a:pt x="418" y="129"/>
                  </a:lnTo>
                  <a:lnTo>
                    <a:pt x="440" y="136"/>
                  </a:lnTo>
                  <a:lnTo>
                    <a:pt x="469" y="144"/>
                  </a:lnTo>
                  <a:lnTo>
                    <a:pt x="483" y="136"/>
                  </a:lnTo>
                  <a:lnTo>
                    <a:pt x="534" y="165"/>
                  </a:lnTo>
                  <a:lnTo>
                    <a:pt x="548" y="208"/>
                  </a:lnTo>
                  <a:lnTo>
                    <a:pt x="548" y="237"/>
                  </a:lnTo>
                  <a:lnTo>
                    <a:pt x="563" y="280"/>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86" name="Freeform 50"/>
            <p:cNvSpPr>
              <a:spLocks/>
            </p:cNvSpPr>
            <p:nvPr/>
          </p:nvSpPr>
          <p:spPr bwMode="auto">
            <a:xfrm>
              <a:off x="5711875" y="3993465"/>
              <a:ext cx="642937" cy="708025"/>
            </a:xfrm>
            <a:custGeom>
              <a:avLst/>
              <a:gdLst>
                <a:gd name="T0" fmla="*/ 2147483647 w 354"/>
                <a:gd name="T1" fmla="*/ 0 h 433"/>
                <a:gd name="T2" fmla="*/ 2147483647 w 354"/>
                <a:gd name="T3" fmla="*/ 2147483647 h 433"/>
                <a:gd name="T4" fmla="*/ 2147483647 w 354"/>
                <a:gd name="T5" fmla="*/ 2147483647 h 433"/>
                <a:gd name="T6" fmla="*/ 2147483647 w 354"/>
                <a:gd name="T7" fmla="*/ 2147483647 h 433"/>
                <a:gd name="T8" fmla="*/ 2147483647 w 354"/>
                <a:gd name="T9" fmla="*/ 2147483647 h 433"/>
                <a:gd name="T10" fmla="*/ 2147483647 w 354"/>
                <a:gd name="T11" fmla="*/ 2147483647 h 433"/>
                <a:gd name="T12" fmla="*/ 2147483647 w 354"/>
                <a:gd name="T13" fmla="*/ 2147483647 h 433"/>
                <a:gd name="T14" fmla="*/ 2147483647 w 354"/>
                <a:gd name="T15" fmla="*/ 2147483647 h 433"/>
                <a:gd name="T16" fmla="*/ 2147483647 w 354"/>
                <a:gd name="T17" fmla="*/ 2147483647 h 433"/>
                <a:gd name="T18" fmla="*/ 2147483647 w 354"/>
                <a:gd name="T19" fmla="*/ 2147483647 h 433"/>
                <a:gd name="T20" fmla="*/ 2147483647 w 354"/>
                <a:gd name="T21" fmla="*/ 2147483647 h 433"/>
                <a:gd name="T22" fmla="*/ 2147483647 w 354"/>
                <a:gd name="T23" fmla="*/ 2147483647 h 433"/>
                <a:gd name="T24" fmla="*/ 2147483647 w 354"/>
                <a:gd name="T25" fmla="*/ 2147483647 h 433"/>
                <a:gd name="T26" fmla="*/ 2147483647 w 354"/>
                <a:gd name="T27" fmla="*/ 2147483647 h 433"/>
                <a:gd name="T28" fmla="*/ 2147483647 w 354"/>
                <a:gd name="T29" fmla="*/ 2147483647 h 433"/>
                <a:gd name="T30" fmla="*/ 2147483647 w 354"/>
                <a:gd name="T31" fmla="*/ 2147483647 h 433"/>
                <a:gd name="T32" fmla="*/ 2147483647 w 354"/>
                <a:gd name="T33" fmla="*/ 2147483647 h 433"/>
                <a:gd name="T34" fmla="*/ 2147483647 w 354"/>
                <a:gd name="T35" fmla="*/ 2147483647 h 433"/>
                <a:gd name="T36" fmla="*/ 2147483647 w 354"/>
                <a:gd name="T37" fmla="*/ 2147483647 h 433"/>
                <a:gd name="T38" fmla="*/ 2147483647 w 354"/>
                <a:gd name="T39" fmla="*/ 2147483647 h 433"/>
                <a:gd name="T40" fmla="*/ 2147483647 w 354"/>
                <a:gd name="T41" fmla="*/ 2147483647 h 433"/>
                <a:gd name="T42" fmla="*/ 2147483647 w 354"/>
                <a:gd name="T43" fmla="*/ 2147483647 h 433"/>
                <a:gd name="T44" fmla="*/ 2147483647 w 354"/>
                <a:gd name="T45" fmla="*/ 2147483647 h 433"/>
                <a:gd name="T46" fmla="*/ 2147483647 w 354"/>
                <a:gd name="T47" fmla="*/ 2147483647 h 433"/>
                <a:gd name="T48" fmla="*/ 2147483647 w 354"/>
                <a:gd name="T49" fmla="*/ 2147483647 h 433"/>
                <a:gd name="T50" fmla="*/ 2147483647 w 354"/>
                <a:gd name="T51" fmla="*/ 2147483647 h 433"/>
                <a:gd name="T52" fmla="*/ 0 w 354"/>
                <a:gd name="T53" fmla="*/ 2147483647 h 433"/>
                <a:gd name="T54" fmla="*/ 2147483647 w 354"/>
                <a:gd name="T55" fmla="*/ 2147483647 h 433"/>
                <a:gd name="T56" fmla="*/ 2147483647 w 354"/>
                <a:gd name="T57" fmla="*/ 2147483647 h 433"/>
                <a:gd name="T58" fmla="*/ 2147483647 w 354"/>
                <a:gd name="T59" fmla="*/ 2147483647 h 433"/>
                <a:gd name="T60" fmla="*/ 2147483647 w 354"/>
                <a:gd name="T61" fmla="*/ 2147483647 h 433"/>
                <a:gd name="T62" fmla="*/ 2147483647 w 354"/>
                <a:gd name="T63" fmla="*/ 2147483647 h 4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4"/>
                <a:gd name="T97" fmla="*/ 0 h 433"/>
                <a:gd name="T98" fmla="*/ 354 w 354"/>
                <a:gd name="T99" fmla="*/ 433 h 4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4" h="433">
                  <a:moveTo>
                    <a:pt x="93" y="14"/>
                  </a:moveTo>
                  <a:lnTo>
                    <a:pt x="100" y="0"/>
                  </a:lnTo>
                  <a:lnTo>
                    <a:pt x="136" y="14"/>
                  </a:lnTo>
                  <a:lnTo>
                    <a:pt x="144" y="36"/>
                  </a:lnTo>
                  <a:lnTo>
                    <a:pt x="172" y="43"/>
                  </a:lnTo>
                  <a:lnTo>
                    <a:pt x="194" y="72"/>
                  </a:lnTo>
                  <a:lnTo>
                    <a:pt x="216" y="72"/>
                  </a:lnTo>
                  <a:lnTo>
                    <a:pt x="223" y="108"/>
                  </a:lnTo>
                  <a:lnTo>
                    <a:pt x="252" y="151"/>
                  </a:lnTo>
                  <a:lnTo>
                    <a:pt x="273" y="151"/>
                  </a:lnTo>
                  <a:lnTo>
                    <a:pt x="288" y="136"/>
                  </a:lnTo>
                  <a:lnTo>
                    <a:pt x="309" y="158"/>
                  </a:lnTo>
                  <a:lnTo>
                    <a:pt x="295" y="180"/>
                  </a:lnTo>
                  <a:lnTo>
                    <a:pt x="280" y="165"/>
                  </a:lnTo>
                  <a:lnTo>
                    <a:pt x="266" y="165"/>
                  </a:lnTo>
                  <a:lnTo>
                    <a:pt x="266" y="194"/>
                  </a:lnTo>
                  <a:lnTo>
                    <a:pt x="252" y="216"/>
                  </a:lnTo>
                  <a:lnTo>
                    <a:pt x="280" y="252"/>
                  </a:lnTo>
                  <a:lnTo>
                    <a:pt x="280" y="280"/>
                  </a:lnTo>
                  <a:lnTo>
                    <a:pt x="331" y="273"/>
                  </a:lnTo>
                  <a:lnTo>
                    <a:pt x="353" y="295"/>
                  </a:lnTo>
                  <a:lnTo>
                    <a:pt x="331" y="331"/>
                  </a:lnTo>
                  <a:lnTo>
                    <a:pt x="338" y="360"/>
                  </a:lnTo>
                  <a:lnTo>
                    <a:pt x="324" y="360"/>
                  </a:lnTo>
                  <a:lnTo>
                    <a:pt x="316" y="352"/>
                  </a:lnTo>
                  <a:lnTo>
                    <a:pt x="302" y="352"/>
                  </a:lnTo>
                  <a:lnTo>
                    <a:pt x="302" y="367"/>
                  </a:lnTo>
                  <a:lnTo>
                    <a:pt x="309" y="388"/>
                  </a:lnTo>
                  <a:lnTo>
                    <a:pt x="295" y="381"/>
                  </a:lnTo>
                  <a:lnTo>
                    <a:pt x="302" y="403"/>
                  </a:lnTo>
                  <a:lnTo>
                    <a:pt x="266" y="432"/>
                  </a:lnTo>
                  <a:lnTo>
                    <a:pt x="252" y="432"/>
                  </a:lnTo>
                  <a:lnTo>
                    <a:pt x="244" y="424"/>
                  </a:lnTo>
                  <a:lnTo>
                    <a:pt x="208" y="424"/>
                  </a:lnTo>
                  <a:lnTo>
                    <a:pt x="187" y="396"/>
                  </a:lnTo>
                  <a:lnTo>
                    <a:pt x="172" y="410"/>
                  </a:lnTo>
                  <a:lnTo>
                    <a:pt x="172" y="432"/>
                  </a:lnTo>
                  <a:lnTo>
                    <a:pt x="151" y="432"/>
                  </a:lnTo>
                  <a:lnTo>
                    <a:pt x="144" y="410"/>
                  </a:lnTo>
                  <a:lnTo>
                    <a:pt x="158" y="403"/>
                  </a:lnTo>
                  <a:lnTo>
                    <a:pt x="144" y="388"/>
                  </a:lnTo>
                  <a:lnTo>
                    <a:pt x="136" y="410"/>
                  </a:lnTo>
                  <a:lnTo>
                    <a:pt x="100" y="403"/>
                  </a:lnTo>
                  <a:lnTo>
                    <a:pt x="93" y="352"/>
                  </a:lnTo>
                  <a:lnTo>
                    <a:pt x="93" y="331"/>
                  </a:lnTo>
                  <a:lnTo>
                    <a:pt x="79" y="295"/>
                  </a:lnTo>
                  <a:lnTo>
                    <a:pt x="36" y="273"/>
                  </a:lnTo>
                  <a:lnTo>
                    <a:pt x="86" y="244"/>
                  </a:lnTo>
                  <a:lnTo>
                    <a:pt x="93" y="244"/>
                  </a:lnTo>
                  <a:lnTo>
                    <a:pt x="86" y="187"/>
                  </a:lnTo>
                  <a:lnTo>
                    <a:pt x="50" y="187"/>
                  </a:lnTo>
                  <a:lnTo>
                    <a:pt x="28" y="172"/>
                  </a:lnTo>
                  <a:lnTo>
                    <a:pt x="21" y="151"/>
                  </a:lnTo>
                  <a:lnTo>
                    <a:pt x="0" y="151"/>
                  </a:lnTo>
                  <a:lnTo>
                    <a:pt x="7" y="136"/>
                  </a:lnTo>
                  <a:lnTo>
                    <a:pt x="36" y="136"/>
                  </a:lnTo>
                  <a:lnTo>
                    <a:pt x="43" y="100"/>
                  </a:lnTo>
                  <a:lnTo>
                    <a:pt x="50" y="43"/>
                  </a:lnTo>
                  <a:lnTo>
                    <a:pt x="57" y="50"/>
                  </a:lnTo>
                  <a:lnTo>
                    <a:pt x="86" y="64"/>
                  </a:lnTo>
                  <a:lnTo>
                    <a:pt x="93" y="79"/>
                  </a:lnTo>
                  <a:lnTo>
                    <a:pt x="115" y="50"/>
                  </a:lnTo>
                  <a:lnTo>
                    <a:pt x="122" y="43"/>
                  </a:lnTo>
                  <a:lnTo>
                    <a:pt x="93" y="28"/>
                  </a:lnTo>
                  <a:lnTo>
                    <a:pt x="93" y="14"/>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87" name="Freeform 51"/>
            <p:cNvSpPr>
              <a:spLocks/>
            </p:cNvSpPr>
            <p:nvPr/>
          </p:nvSpPr>
          <p:spPr bwMode="auto">
            <a:xfrm>
              <a:off x="5710809" y="3992593"/>
              <a:ext cx="643719" cy="708640"/>
            </a:xfrm>
            <a:custGeom>
              <a:avLst/>
              <a:gdLst>
                <a:gd name="T0" fmla="*/ 100 w 354"/>
                <a:gd name="T1" fmla="*/ 0 h 433"/>
                <a:gd name="T2" fmla="*/ 144 w 354"/>
                <a:gd name="T3" fmla="*/ 36 h 433"/>
                <a:gd name="T4" fmla="*/ 194 w 354"/>
                <a:gd name="T5" fmla="*/ 72 h 433"/>
                <a:gd name="T6" fmla="*/ 223 w 354"/>
                <a:gd name="T7" fmla="*/ 108 h 433"/>
                <a:gd name="T8" fmla="*/ 273 w 354"/>
                <a:gd name="T9" fmla="*/ 151 h 433"/>
                <a:gd name="T10" fmla="*/ 309 w 354"/>
                <a:gd name="T11" fmla="*/ 158 h 433"/>
                <a:gd name="T12" fmla="*/ 280 w 354"/>
                <a:gd name="T13" fmla="*/ 165 h 433"/>
                <a:gd name="T14" fmla="*/ 266 w 354"/>
                <a:gd name="T15" fmla="*/ 194 h 433"/>
                <a:gd name="T16" fmla="*/ 280 w 354"/>
                <a:gd name="T17" fmla="*/ 252 h 433"/>
                <a:gd name="T18" fmla="*/ 331 w 354"/>
                <a:gd name="T19" fmla="*/ 273 h 433"/>
                <a:gd name="T20" fmla="*/ 331 w 354"/>
                <a:gd name="T21" fmla="*/ 331 h 433"/>
                <a:gd name="T22" fmla="*/ 324 w 354"/>
                <a:gd name="T23" fmla="*/ 360 h 433"/>
                <a:gd name="T24" fmla="*/ 302 w 354"/>
                <a:gd name="T25" fmla="*/ 352 h 433"/>
                <a:gd name="T26" fmla="*/ 309 w 354"/>
                <a:gd name="T27" fmla="*/ 388 h 433"/>
                <a:gd name="T28" fmla="*/ 302 w 354"/>
                <a:gd name="T29" fmla="*/ 403 h 433"/>
                <a:gd name="T30" fmla="*/ 252 w 354"/>
                <a:gd name="T31" fmla="*/ 432 h 433"/>
                <a:gd name="T32" fmla="*/ 208 w 354"/>
                <a:gd name="T33" fmla="*/ 424 h 433"/>
                <a:gd name="T34" fmla="*/ 172 w 354"/>
                <a:gd name="T35" fmla="*/ 410 h 433"/>
                <a:gd name="T36" fmla="*/ 151 w 354"/>
                <a:gd name="T37" fmla="*/ 432 h 433"/>
                <a:gd name="T38" fmla="*/ 158 w 354"/>
                <a:gd name="T39" fmla="*/ 403 h 433"/>
                <a:gd name="T40" fmla="*/ 136 w 354"/>
                <a:gd name="T41" fmla="*/ 410 h 433"/>
                <a:gd name="T42" fmla="*/ 93 w 354"/>
                <a:gd name="T43" fmla="*/ 352 h 433"/>
                <a:gd name="T44" fmla="*/ 79 w 354"/>
                <a:gd name="T45" fmla="*/ 295 h 433"/>
                <a:gd name="T46" fmla="*/ 86 w 354"/>
                <a:gd name="T47" fmla="*/ 244 h 433"/>
                <a:gd name="T48" fmla="*/ 86 w 354"/>
                <a:gd name="T49" fmla="*/ 187 h 433"/>
                <a:gd name="T50" fmla="*/ 28 w 354"/>
                <a:gd name="T51" fmla="*/ 172 h 433"/>
                <a:gd name="T52" fmla="*/ 0 w 354"/>
                <a:gd name="T53" fmla="*/ 151 h 433"/>
                <a:gd name="T54" fmla="*/ 36 w 354"/>
                <a:gd name="T55" fmla="*/ 136 h 433"/>
                <a:gd name="T56" fmla="*/ 50 w 354"/>
                <a:gd name="T57" fmla="*/ 43 h 433"/>
                <a:gd name="T58" fmla="*/ 86 w 354"/>
                <a:gd name="T59" fmla="*/ 64 h 433"/>
                <a:gd name="T60" fmla="*/ 115 w 354"/>
                <a:gd name="T61" fmla="*/ 50 h 433"/>
                <a:gd name="T62" fmla="*/ 93 w 354"/>
                <a:gd name="T63" fmla="*/ 28 h 4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4"/>
                <a:gd name="T97" fmla="*/ 0 h 433"/>
                <a:gd name="T98" fmla="*/ 354 w 354"/>
                <a:gd name="T99" fmla="*/ 433 h 4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4" h="433">
                  <a:moveTo>
                    <a:pt x="93" y="14"/>
                  </a:moveTo>
                  <a:lnTo>
                    <a:pt x="100" y="0"/>
                  </a:lnTo>
                  <a:lnTo>
                    <a:pt x="136" y="14"/>
                  </a:lnTo>
                  <a:lnTo>
                    <a:pt x="144" y="36"/>
                  </a:lnTo>
                  <a:lnTo>
                    <a:pt x="172" y="43"/>
                  </a:lnTo>
                  <a:lnTo>
                    <a:pt x="194" y="72"/>
                  </a:lnTo>
                  <a:lnTo>
                    <a:pt x="216" y="72"/>
                  </a:lnTo>
                  <a:lnTo>
                    <a:pt x="223" y="108"/>
                  </a:lnTo>
                  <a:lnTo>
                    <a:pt x="252" y="151"/>
                  </a:lnTo>
                  <a:lnTo>
                    <a:pt x="273" y="151"/>
                  </a:lnTo>
                  <a:lnTo>
                    <a:pt x="288" y="136"/>
                  </a:lnTo>
                  <a:lnTo>
                    <a:pt x="309" y="158"/>
                  </a:lnTo>
                  <a:lnTo>
                    <a:pt x="295" y="180"/>
                  </a:lnTo>
                  <a:lnTo>
                    <a:pt x="280" y="165"/>
                  </a:lnTo>
                  <a:lnTo>
                    <a:pt x="266" y="165"/>
                  </a:lnTo>
                  <a:lnTo>
                    <a:pt x="266" y="194"/>
                  </a:lnTo>
                  <a:lnTo>
                    <a:pt x="252" y="216"/>
                  </a:lnTo>
                  <a:lnTo>
                    <a:pt x="280" y="252"/>
                  </a:lnTo>
                  <a:lnTo>
                    <a:pt x="280" y="280"/>
                  </a:lnTo>
                  <a:lnTo>
                    <a:pt x="331" y="273"/>
                  </a:lnTo>
                  <a:lnTo>
                    <a:pt x="353" y="295"/>
                  </a:lnTo>
                  <a:lnTo>
                    <a:pt x="331" y="331"/>
                  </a:lnTo>
                  <a:lnTo>
                    <a:pt x="338" y="360"/>
                  </a:lnTo>
                  <a:lnTo>
                    <a:pt x="324" y="360"/>
                  </a:lnTo>
                  <a:lnTo>
                    <a:pt x="316" y="352"/>
                  </a:lnTo>
                  <a:lnTo>
                    <a:pt x="302" y="352"/>
                  </a:lnTo>
                  <a:lnTo>
                    <a:pt x="302" y="367"/>
                  </a:lnTo>
                  <a:lnTo>
                    <a:pt x="309" y="388"/>
                  </a:lnTo>
                  <a:lnTo>
                    <a:pt x="295" y="381"/>
                  </a:lnTo>
                  <a:lnTo>
                    <a:pt x="302" y="403"/>
                  </a:lnTo>
                  <a:lnTo>
                    <a:pt x="266" y="432"/>
                  </a:lnTo>
                  <a:lnTo>
                    <a:pt x="252" y="432"/>
                  </a:lnTo>
                  <a:lnTo>
                    <a:pt x="244" y="424"/>
                  </a:lnTo>
                  <a:lnTo>
                    <a:pt x="208" y="424"/>
                  </a:lnTo>
                  <a:lnTo>
                    <a:pt x="187" y="396"/>
                  </a:lnTo>
                  <a:lnTo>
                    <a:pt x="172" y="410"/>
                  </a:lnTo>
                  <a:lnTo>
                    <a:pt x="172" y="432"/>
                  </a:lnTo>
                  <a:lnTo>
                    <a:pt x="151" y="432"/>
                  </a:lnTo>
                  <a:lnTo>
                    <a:pt x="144" y="410"/>
                  </a:lnTo>
                  <a:lnTo>
                    <a:pt x="158" y="403"/>
                  </a:lnTo>
                  <a:lnTo>
                    <a:pt x="144" y="388"/>
                  </a:lnTo>
                  <a:lnTo>
                    <a:pt x="136" y="410"/>
                  </a:lnTo>
                  <a:lnTo>
                    <a:pt x="100" y="403"/>
                  </a:lnTo>
                  <a:lnTo>
                    <a:pt x="93" y="352"/>
                  </a:lnTo>
                  <a:lnTo>
                    <a:pt x="93" y="331"/>
                  </a:lnTo>
                  <a:lnTo>
                    <a:pt x="79" y="295"/>
                  </a:lnTo>
                  <a:lnTo>
                    <a:pt x="36" y="273"/>
                  </a:lnTo>
                  <a:lnTo>
                    <a:pt x="86" y="244"/>
                  </a:lnTo>
                  <a:lnTo>
                    <a:pt x="93" y="244"/>
                  </a:lnTo>
                  <a:lnTo>
                    <a:pt x="86" y="187"/>
                  </a:lnTo>
                  <a:lnTo>
                    <a:pt x="50" y="187"/>
                  </a:lnTo>
                  <a:lnTo>
                    <a:pt x="28" y="172"/>
                  </a:lnTo>
                  <a:lnTo>
                    <a:pt x="21" y="151"/>
                  </a:lnTo>
                  <a:lnTo>
                    <a:pt x="0" y="151"/>
                  </a:lnTo>
                  <a:lnTo>
                    <a:pt x="7" y="136"/>
                  </a:lnTo>
                  <a:lnTo>
                    <a:pt x="36" y="136"/>
                  </a:lnTo>
                  <a:lnTo>
                    <a:pt x="43" y="100"/>
                  </a:lnTo>
                  <a:lnTo>
                    <a:pt x="50" y="43"/>
                  </a:lnTo>
                  <a:lnTo>
                    <a:pt x="57" y="50"/>
                  </a:lnTo>
                  <a:lnTo>
                    <a:pt x="86" y="64"/>
                  </a:lnTo>
                  <a:lnTo>
                    <a:pt x="93" y="79"/>
                  </a:lnTo>
                  <a:lnTo>
                    <a:pt x="115" y="50"/>
                  </a:lnTo>
                  <a:lnTo>
                    <a:pt x="122" y="43"/>
                  </a:lnTo>
                  <a:lnTo>
                    <a:pt x="93" y="28"/>
                  </a:lnTo>
                  <a:lnTo>
                    <a:pt x="93" y="14"/>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88" name="Freeform 52"/>
            <p:cNvSpPr>
              <a:spLocks/>
            </p:cNvSpPr>
            <p:nvPr/>
          </p:nvSpPr>
          <p:spPr bwMode="auto">
            <a:xfrm>
              <a:off x="5151487" y="3788677"/>
              <a:ext cx="774700" cy="657225"/>
            </a:xfrm>
            <a:custGeom>
              <a:avLst/>
              <a:gdLst>
                <a:gd name="T0" fmla="*/ 2147483647 w 427"/>
                <a:gd name="T1" fmla="*/ 0 h 399"/>
                <a:gd name="T2" fmla="*/ 2147483647 w 427"/>
                <a:gd name="T3" fmla="*/ 0 h 399"/>
                <a:gd name="T4" fmla="*/ 2147483647 w 427"/>
                <a:gd name="T5" fmla="*/ 2147483647 h 399"/>
                <a:gd name="T6" fmla="*/ 2147483647 w 427"/>
                <a:gd name="T7" fmla="*/ 2147483647 h 399"/>
                <a:gd name="T8" fmla="*/ 2147483647 w 427"/>
                <a:gd name="T9" fmla="*/ 2147483647 h 399"/>
                <a:gd name="T10" fmla="*/ 2147483647 w 427"/>
                <a:gd name="T11" fmla="*/ 2147483647 h 399"/>
                <a:gd name="T12" fmla="*/ 2147483647 w 427"/>
                <a:gd name="T13" fmla="*/ 2147483647 h 399"/>
                <a:gd name="T14" fmla="*/ 2147483647 w 427"/>
                <a:gd name="T15" fmla="*/ 2147483647 h 399"/>
                <a:gd name="T16" fmla="*/ 2147483647 w 427"/>
                <a:gd name="T17" fmla="*/ 2147483647 h 399"/>
                <a:gd name="T18" fmla="*/ 2147483647 w 427"/>
                <a:gd name="T19" fmla="*/ 2147483647 h 399"/>
                <a:gd name="T20" fmla="*/ 2147483647 w 427"/>
                <a:gd name="T21" fmla="*/ 2147483647 h 399"/>
                <a:gd name="T22" fmla="*/ 2147483647 w 427"/>
                <a:gd name="T23" fmla="*/ 2147483647 h 399"/>
                <a:gd name="T24" fmla="*/ 2147483647 w 427"/>
                <a:gd name="T25" fmla="*/ 2147483647 h 399"/>
                <a:gd name="T26" fmla="*/ 2147483647 w 427"/>
                <a:gd name="T27" fmla="*/ 2147483647 h 399"/>
                <a:gd name="T28" fmla="*/ 2147483647 w 427"/>
                <a:gd name="T29" fmla="*/ 2147483647 h 399"/>
                <a:gd name="T30" fmla="*/ 2147483647 w 427"/>
                <a:gd name="T31" fmla="*/ 2147483647 h 399"/>
                <a:gd name="T32" fmla="*/ 2147483647 w 427"/>
                <a:gd name="T33" fmla="*/ 2147483647 h 399"/>
                <a:gd name="T34" fmla="*/ 2147483647 w 427"/>
                <a:gd name="T35" fmla="*/ 2147483647 h 399"/>
                <a:gd name="T36" fmla="*/ 2147483647 w 427"/>
                <a:gd name="T37" fmla="*/ 2147483647 h 399"/>
                <a:gd name="T38" fmla="*/ 2147483647 w 427"/>
                <a:gd name="T39" fmla="*/ 2147483647 h 399"/>
                <a:gd name="T40" fmla="*/ 2147483647 w 427"/>
                <a:gd name="T41" fmla="*/ 2147483647 h 399"/>
                <a:gd name="T42" fmla="*/ 2147483647 w 427"/>
                <a:gd name="T43" fmla="*/ 2147483647 h 399"/>
                <a:gd name="T44" fmla="*/ 2147483647 w 427"/>
                <a:gd name="T45" fmla="*/ 2147483647 h 399"/>
                <a:gd name="T46" fmla="*/ 2147483647 w 427"/>
                <a:gd name="T47" fmla="*/ 2147483647 h 399"/>
                <a:gd name="T48" fmla="*/ 2147483647 w 427"/>
                <a:gd name="T49" fmla="*/ 2147483647 h 399"/>
                <a:gd name="T50" fmla="*/ 2147483647 w 427"/>
                <a:gd name="T51" fmla="*/ 2147483647 h 399"/>
                <a:gd name="T52" fmla="*/ 2147483647 w 427"/>
                <a:gd name="T53" fmla="*/ 2147483647 h 399"/>
                <a:gd name="T54" fmla="*/ 2147483647 w 427"/>
                <a:gd name="T55" fmla="*/ 2147483647 h 399"/>
                <a:gd name="T56" fmla="*/ 2147483647 w 427"/>
                <a:gd name="T57" fmla="*/ 2147483647 h 399"/>
                <a:gd name="T58" fmla="*/ 2147483647 w 427"/>
                <a:gd name="T59" fmla="*/ 2147483647 h 399"/>
                <a:gd name="T60" fmla="*/ 2147483647 w 427"/>
                <a:gd name="T61" fmla="*/ 2147483647 h 399"/>
                <a:gd name="T62" fmla="*/ 2147483647 w 427"/>
                <a:gd name="T63" fmla="*/ 2147483647 h 399"/>
                <a:gd name="T64" fmla="*/ 2147483647 w 427"/>
                <a:gd name="T65" fmla="*/ 2147483647 h 399"/>
                <a:gd name="T66" fmla="*/ 2147483647 w 427"/>
                <a:gd name="T67" fmla="*/ 2147483647 h 399"/>
                <a:gd name="T68" fmla="*/ 2147483647 w 427"/>
                <a:gd name="T69" fmla="*/ 2147483647 h 399"/>
                <a:gd name="T70" fmla="*/ 2147483647 w 427"/>
                <a:gd name="T71" fmla="*/ 2147483647 h 399"/>
                <a:gd name="T72" fmla="*/ 2147483647 w 427"/>
                <a:gd name="T73" fmla="*/ 2147483647 h 399"/>
                <a:gd name="T74" fmla="*/ 2147483647 w 427"/>
                <a:gd name="T75" fmla="*/ 2147483647 h 399"/>
                <a:gd name="T76" fmla="*/ 2147483647 w 427"/>
                <a:gd name="T77" fmla="*/ 2147483647 h 399"/>
                <a:gd name="T78" fmla="*/ 2147483647 w 427"/>
                <a:gd name="T79" fmla="*/ 2147483647 h 399"/>
                <a:gd name="T80" fmla="*/ 2147483647 w 427"/>
                <a:gd name="T81" fmla="*/ 2147483647 h 399"/>
                <a:gd name="T82" fmla="*/ 2147483647 w 427"/>
                <a:gd name="T83" fmla="*/ 2147483647 h 399"/>
                <a:gd name="T84" fmla="*/ 0 w 427"/>
                <a:gd name="T85" fmla="*/ 2147483647 h 399"/>
                <a:gd name="T86" fmla="*/ 2147483647 w 427"/>
                <a:gd name="T87" fmla="*/ 2147483647 h 399"/>
                <a:gd name="T88" fmla="*/ 2147483647 w 427"/>
                <a:gd name="T89" fmla="*/ 2147483647 h 399"/>
                <a:gd name="T90" fmla="*/ 2147483647 w 427"/>
                <a:gd name="T91" fmla="*/ 2147483647 h 399"/>
                <a:gd name="T92" fmla="*/ 2147483647 w 427"/>
                <a:gd name="T93" fmla="*/ 2147483647 h 399"/>
                <a:gd name="T94" fmla="*/ 2147483647 w 427"/>
                <a:gd name="T95" fmla="*/ 2147483647 h 399"/>
                <a:gd name="T96" fmla="*/ 2147483647 w 427"/>
                <a:gd name="T97" fmla="*/ 0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7"/>
                <a:gd name="T148" fmla="*/ 0 h 399"/>
                <a:gd name="T149" fmla="*/ 427 w 427"/>
                <a:gd name="T150" fmla="*/ 399 h 3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7" h="399">
                  <a:moveTo>
                    <a:pt x="230" y="0"/>
                  </a:moveTo>
                  <a:lnTo>
                    <a:pt x="289" y="0"/>
                  </a:lnTo>
                  <a:lnTo>
                    <a:pt x="296" y="14"/>
                  </a:lnTo>
                  <a:lnTo>
                    <a:pt x="346" y="14"/>
                  </a:lnTo>
                  <a:lnTo>
                    <a:pt x="361" y="7"/>
                  </a:lnTo>
                  <a:lnTo>
                    <a:pt x="390" y="7"/>
                  </a:lnTo>
                  <a:lnTo>
                    <a:pt x="325" y="66"/>
                  </a:lnTo>
                  <a:lnTo>
                    <a:pt x="303" y="94"/>
                  </a:lnTo>
                  <a:lnTo>
                    <a:pt x="318" y="102"/>
                  </a:lnTo>
                  <a:lnTo>
                    <a:pt x="332" y="102"/>
                  </a:lnTo>
                  <a:lnTo>
                    <a:pt x="368" y="138"/>
                  </a:lnTo>
                  <a:lnTo>
                    <a:pt x="404" y="138"/>
                  </a:lnTo>
                  <a:lnTo>
                    <a:pt x="404" y="152"/>
                  </a:lnTo>
                  <a:lnTo>
                    <a:pt x="426" y="167"/>
                  </a:lnTo>
                  <a:lnTo>
                    <a:pt x="426" y="181"/>
                  </a:lnTo>
                  <a:lnTo>
                    <a:pt x="404" y="203"/>
                  </a:lnTo>
                  <a:lnTo>
                    <a:pt x="397" y="188"/>
                  </a:lnTo>
                  <a:lnTo>
                    <a:pt x="368" y="174"/>
                  </a:lnTo>
                  <a:lnTo>
                    <a:pt x="361" y="174"/>
                  </a:lnTo>
                  <a:lnTo>
                    <a:pt x="354" y="232"/>
                  </a:lnTo>
                  <a:lnTo>
                    <a:pt x="346" y="260"/>
                  </a:lnTo>
                  <a:lnTo>
                    <a:pt x="318" y="260"/>
                  </a:lnTo>
                  <a:lnTo>
                    <a:pt x="310" y="275"/>
                  </a:lnTo>
                  <a:lnTo>
                    <a:pt x="332" y="275"/>
                  </a:lnTo>
                  <a:lnTo>
                    <a:pt x="339" y="296"/>
                  </a:lnTo>
                  <a:lnTo>
                    <a:pt x="361" y="311"/>
                  </a:lnTo>
                  <a:lnTo>
                    <a:pt x="397" y="311"/>
                  </a:lnTo>
                  <a:lnTo>
                    <a:pt x="397" y="369"/>
                  </a:lnTo>
                  <a:lnTo>
                    <a:pt x="346" y="390"/>
                  </a:lnTo>
                  <a:lnTo>
                    <a:pt x="339" y="390"/>
                  </a:lnTo>
                  <a:lnTo>
                    <a:pt x="332" y="398"/>
                  </a:lnTo>
                  <a:lnTo>
                    <a:pt x="289" y="390"/>
                  </a:lnTo>
                  <a:lnTo>
                    <a:pt x="274" y="376"/>
                  </a:lnTo>
                  <a:lnTo>
                    <a:pt x="267" y="390"/>
                  </a:lnTo>
                  <a:lnTo>
                    <a:pt x="246" y="376"/>
                  </a:lnTo>
                  <a:lnTo>
                    <a:pt x="246" y="354"/>
                  </a:lnTo>
                  <a:lnTo>
                    <a:pt x="216" y="325"/>
                  </a:lnTo>
                  <a:lnTo>
                    <a:pt x="201" y="340"/>
                  </a:lnTo>
                  <a:lnTo>
                    <a:pt x="180" y="325"/>
                  </a:lnTo>
                  <a:lnTo>
                    <a:pt x="100" y="325"/>
                  </a:lnTo>
                  <a:lnTo>
                    <a:pt x="50" y="253"/>
                  </a:lnTo>
                  <a:lnTo>
                    <a:pt x="14" y="203"/>
                  </a:lnTo>
                  <a:lnTo>
                    <a:pt x="0" y="138"/>
                  </a:lnTo>
                  <a:lnTo>
                    <a:pt x="36" y="138"/>
                  </a:lnTo>
                  <a:lnTo>
                    <a:pt x="129" y="87"/>
                  </a:lnTo>
                  <a:lnTo>
                    <a:pt x="151" y="80"/>
                  </a:lnTo>
                  <a:lnTo>
                    <a:pt x="194" y="80"/>
                  </a:lnTo>
                  <a:lnTo>
                    <a:pt x="216" y="51"/>
                  </a:lnTo>
                  <a:lnTo>
                    <a:pt x="230" y="0"/>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89" name="Freeform 53"/>
            <p:cNvSpPr>
              <a:spLocks/>
            </p:cNvSpPr>
            <p:nvPr/>
          </p:nvSpPr>
          <p:spPr bwMode="auto">
            <a:xfrm>
              <a:off x="5151251" y="3788886"/>
              <a:ext cx="775647" cy="656629"/>
            </a:xfrm>
            <a:custGeom>
              <a:avLst/>
              <a:gdLst>
                <a:gd name="T0" fmla="*/ 230 w 427"/>
                <a:gd name="T1" fmla="*/ 0 h 399"/>
                <a:gd name="T2" fmla="*/ 289 w 427"/>
                <a:gd name="T3" fmla="*/ 0 h 399"/>
                <a:gd name="T4" fmla="*/ 296 w 427"/>
                <a:gd name="T5" fmla="*/ 14 h 399"/>
                <a:gd name="T6" fmla="*/ 346 w 427"/>
                <a:gd name="T7" fmla="*/ 14 h 399"/>
                <a:gd name="T8" fmla="*/ 361 w 427"/>
                <a:gd name="T9" fmla="*/ 7 h 399"/>
                <a:gd name="T10" fmla="*/ 390 w 427"/>
                <a:gd name="T11" fmla="*/ 7 h 399"/>
                <a:gd name="T12" fmla="*/ 325 w 427"/>
                <a:gd name="T13" fmla="*/ 66 h 399"/>
                <a:gd name="T14" fmla="*/ 303 w 427"/>
                <a:gd name="T15" fmla="*/ 94 h 399"/>
                <a:gd name="T16" fmla="*/ 318 w 427"/>
                <a:gd name="T17" fmla="*/ 102 h 399"/>
                <a:gd name="T18" fmla="*/ 332 w 427"/>
                <a:gd name="T19" fmla="*/ 102 h 399"/>
                <a:gd name="T20" fmla="*/ 368 w 427"/>
                <a:gd name="T21" fmla="*/ 138 h 399"/>
                <a:gd name="T22" fmla="*/ 404 w 427"/>
                <a:gd name="T23" fmla="*/ 138 h 399"/>
                <a:gd name="T24" fmla="*/ 404 w 427"/>
                <a:gd name="T25" fmla="*/ 152 h 399"/>
                <a:gd name="T26" fmla="*/ 426 w 427"/>
                <a:gd name="T27" fmla="*/ 167 h 399"/>
                <a:gd name="T28" fmla="*/ 426 w 427"/>
                <a:gd name="T29" fmla="*/ 181 h 399"/>
                <a:gd name="T30" fmla="*/ 404 w 427"/>
                <a:gd name="T31" fmla="*/ 203 h 399"/>
                <a:gd name="T32" fmla="*/ 397 w 427"/>
                <a:gd name="T33" fmla="*/ 188 h 399"/>
                <a:gd name="T34" fmla="*/ 368 w 427"/>
                <a:gd name="T35" fmla="*/ 174 h 399"/>
                <a:gd name="T36" fmla="*/ 361 w 427"/>
                <a:gd name="T37" fmla="*/ 174 h 399"/>
                <a:gd name="T38" fmla="*/ 354 w 427"/>
                <a:gd name="T39" fmla="*/ 232 h 399"/>
                <a:gd name="T40" fmla="*/ 346 w 427"/>
                <a:gd name="T41" fmla="*/ 260 h 399"/>
                <a:gd name="T42" fmla="*/ 318 w 427"/>
                <a:gd name="T43" fmla="*/ 260 h 399"/>
                <a:gd name="T44" fmla="*/ 310 w 427"/>
                <a:gd name="T45" fmla="*/ 275 h 399"/>
                <a:gd name="T46" fmla="*/ 332 w 427"/>
                <a:gd name="T47" fmla="*/ 275 h 399"/>
                <a:gd name="T48" fmla="*/ 339 w 427"/>
                <a:gd name="T49" fmla="*/ 296 h 399"/>
                <a:gd name="T50" fmla="*/ 361 w 427"/>
                <a:gd name="T51" fmla="*/ 311 h 399"/>
                <a:gd name="T52" fmla="*/ 397 w 427"/>
                <a:gd name="T53" fmla="*/ 311 h 399"/>
                <a:gd name="T54" fmla="*/ 397 w 427"/>
                <a:gd name="T55" fmla="*/ 369 h 399"/>
                <a:gd name="T56" fmla="*/ 346 w 427"/>
                <a:gd name="T57" fmla="*/ 390 h 399"/>
                <a:gd name="T58" fmla="*/ 339 w 427"/>
                <a:gd name="T59" fmla="*/ 390 h 399"/>
                <a:gd name="T60" fmla="*/ 332 w 427"/>
                <a:gd name="T61" fmla="*/ 398 h 399"/>
                <a:gd name="T62" fmla="*/ 289 w 427"/>
                <a:gd name="T63" fmla="*/ 390 h 399"/>
                <a:gd name="T64" fmla="*/ 274 w 427"/>
                <a:gd name="T65" fmla="*/ 376 h 399"/>
                <a:gd name="T66" fmla="*/ 267 w 427"/>
                <a:gd name="T67" fmla="*/ 390 h 399"/>
                <a:gd name="T68" fmla="*/ 246 w 427"/>
                <a:gd name="T69" fmla="*/ 376 h 399"/>
                <a:gd name="T70" fmla="*/ 246 w 427"/>
                <a:gd name="T71" fmla="*/ 354 h 399"/>
                <a:gd name="T72" fmla="*/ 216 w 427"/>
                <a:gd name="T73" fmla="*/ 325 h 399"/>
                <a:gd name="T74" fmla="*/ 201 w 427"/>
                <a:gd name="T75" fmla="*/ 340 h 399"/>
                <a:gd name="T76" fmla="*/ 180 w 427"/>
                <a:gd name="T77" fmla="*/ 325 h 399"/>
                <a:gd name="T78" fmla="*/ 100 w 427"/>
                <a:gd name="T79" fmla="*/ 325 h 399"/>
                <a:gd name="T80" fmla="*/ 50 w 427"/>
                <a:gd name="T81" fmla="*/ 253 h 399"/>
                <a:gd name="T82" fmla="*/ 14 w 427"/>
                <a:gd name="T83" fmla="*/ 203 h 399"/>
                <a:gd name="T84" fmla="*/ 0 w 427"/>
                <a:gd name="T85" fmla="*/ 138 h 399"/>
                <a:gd name="T86" fmla="*/ 36 w 427"/>
                <a:gd name="T87" fmla="*/ 138 h 399"/>
                <a:gd name="T88" fmla="*/ 129 w 427"/>
                <a:gd name="T89" fmla="*/ 87 h 399"/>
                <a:gd name="T90" fmla="*/ 151 w 427"/>
                <a:gd name="T91" fmla="*/ 80 h 399"/>
                <a:gd name="T92" fmla="*/ 194 w 427"/>
                <a:gd name="T93" fmla="*/ 80 h 399"/>
                <a:gd name="T94" fmla="*/ 216 w 427"/>
                <a:gd name="T95" fmla="*/ 51 h 399"/>
                <a:gd name="T96" fmla="*/ 230 w 427"/>
                <a:gd name="T97" fmla="*/ 0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7"/>
                <a:gd name="T148" fmla="*/ 0 h 399"/>
                <a:gd name="T149" fmla="*/ 427 w 427"/>
                <a:gd name="T150" fmla="*/ 399 h 3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7" h="399">
                  <a:moveTo>
                    <a:pt x="230" y="0"/>
                  </a:moveTo>
                  <a:lnTo>
                    <a:pt x="289" y="0"/>
                  </a:lnTo>
                  <a:lnTo>
                    <a:pt x="296" y="14"/>
                  </a:lnTo>
                  <a:lnTo>
                    <a:pt x="346" y="14"/>
                  </a:lnTo>
                  <a:lnTo>
                    <a:pt x="361" y="7"/>
                  </a:lnTo>
                  <a:lnTo>
                    <a:pt x="390" y="7"/>
                  </a:lnTo>
                  <a:lnTo>
                    <a:pt x="325" y="66"/>
                  </a:lnTo>
                  <a:lnTo>
                    <a:pt x="303" y="94"/>
                  </a:lnTo>
                  <a:lnTo>
                    <a:pt x="318" y="102"/>
                  </a:lnTo>
                  <a:lnTo>
                    <a:pt x="332" y="102"/>
                  </a:lnTo>
                  <a:lnTo>
                    <a:pt x="368" y="138"/>
                  </a:lnTo>
                  <a:lnTo>
                    <a:pt x="404" y="138"/>
                  </a:lnTo>
                  <a:lnTo>
                    <a:pt x="404" y="152"/>
                  </a:lnTo>
                  <a:lnTo>
                    <a:pt x="426" y="167"/>
                  </a:lnTo>
                  <a:lnTo>
                    <a:pt x="426" y="181"/>
                  </a:lnTo>
                  <a:lnTo>
                    <a:pt x="404" y="203"/>
                  </a:lnTo>
                  <a:lnTo>
                    <a:pt x="397" y="188"/>
                  </a:lnTo>
                  <a:lnTo>
                    <a:pt x="368" y="174"/>
                  </a:lnTo>
                  <a:lnTo>
                    <a:pt x="361" y="174"/>
                  </a:lnTo>
                  <a:lnTo>
                    <a:pt x="354" y="232"/>
                  </a:lnTo>
                  <a:lnTo>
                    <a:pt x="346" y="260"/>
                  </a:lnTo>
                  <a:lnTo>
                    <a:pt x="318" y="260"/>
                  </a:lnTo>
                  <a:lnTo>
                    <a:pt x="310" y="275"/>
                  </a:lnTo>
                  <a:lnTo>
                    <a:pt x="332" y="275"/>
                  </a:lnTo>
                  <a:lnTo>
                    <a:pt x="339" y="296"/>
                  </a:lnTo>
                  <a:lnTo>
                    <a:pt x="361" y="311"/>
                  </a:lnTo>
                  <a:lnTo>
                    <a:pt x="397" y="311"/>
                  </a:lnTo>
                  <a:lnTo>
                    <a:pt x="397" y="369"/>
                  </a:lnTo>
                  <a:lnTo>
                    <a:pt x="346" y="390"/>
                  </a:lnTo>
                  <a:lnTo>
                    <a:pt x="339" y="390"/>
                  </a:lnTo>
                  <a:lnTo>
                    <a:pt x="332" y="398"/>
                  </a:lnTo>
                  <a:lnTo>
                    <a:pt x="289" y="390"/>
                  </a:lnTo>
                  <a:lnTo>
                    <a:pt x="274" y="376"/>
                  </a:lnTo>
                  <a:lnTo>
                    <a:pt x="267" y="390"/>
                  </a:lnTo>
                  <a:lnTo>
                    <a:pt x="246" y="376"/>
                  </a:lnTo>
                  <a:lnTo>
                    <a:pt x="246" y="354"/>
                  </a:lnTo>
                  <a:lnTo>
                    <a:pt x="216" y="325"/>
                  </a:lnTo>
                  <a:lnTo>
                    <a:pt x="201" y="340"/>
                  </a:lnTo>
                  <a:lnTo>
                    <a:pt x="180" y="325"/>
                  </a:lnTo>
                  <a:lnTo>
                    <a:pt x="100" y="325"/>
                  </a:lnTo>
                  <a:lnTo>
                    <a:pt x="50" y="253"/>
                  </a:lnTo>
                  <a:lnTo>
                    <a:pt x="14" y="203"/>
                  </a:lnTo>
                  <a:lnTo>
                    <a:pt x="0" y="138"/>
                  </a:lnTo>
                  <a:lnTo>
                    <a:pt x="36" y="138"/>
                  </a:lnTo>
                  <a:lnTo>
                    <a:pt x="129" y="87"/>
                  </a:lnTo>
                  <a:lnTo>
                    <a:pt x="151" y="80"/>
                  </a:lnTo>
                  <a:lnTo>
                    <a:pt x="194" y="80"/>
                  </a:lnTo>
                  <a:lnTo>
                    <a:pt x="216" y="51"/>
                  </a:lnTo>
                  <a:lnTo>
                    <a:pt x="230" y="0"/>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90" name="Freeform 54"/>
            <p:cNvSpPr>
              <a:spLocks/>
            </p:cNvSpPr>
            <p:nvPr/>
          </p:nvSpPr>
          <p:spPr bwMode="auto">
            <a:xfrm>
              <a:off x="5134025" y="3191777"/>
              <a:ext cx="501650" cy="827088"/>
            </a:xfrm>
            <a:custGeom>
              <a:avLst/>
              <a:gdLst>
                <a:gd name="T0" fmla="*/ 2147483647 w 275"/>
                <a:gd name="T1" fmla="*/ 2147483647 h 507"/>
                <a:gd name="T2" fmla="*/ 2147483647 w 275"/>
                <a:gd name="T3" fmla="*/ 2147483647 h 507"/>
                <a:gd name="T4" fmla="*/ 2147483647 w 275"/>
                <a:gd name="T5" fmla="*/ 2147483647 h 507"/>
                <a:gd name="T6" fmla="*/ 2147483647 w 275"/>
                <a:gd name="T7" fmla="*/ 2147483647 h 507"/>
                <a:gd name="T8" fmla="*/ 2147483647 w 275"/>
                <a:gd name="T9" fmla="*/ 2147483647 h 507"/>
                <a:gd name="T10" fmla="*/ 2147483647 w 275"/>
                <a:gd name="T11" fmla="*/ 2147483647 h 507"/>
                <a:gd name="T12" fmla="*/ 2147483647 w 275"/>
                <a:gd name="T13" fmla="*/ 2147483647 h 507"/>
                <a:gd name="T14" fmla="*/ 0 w 275"/>
                <a:gd name="T15" fmla="*/ 2147483647 h 507"/>
                <a:gd name="T16" fmla="*/ 2147483647 w 275"/>
                <a:gd name="T17" fmla="*/ 2147483647 h 507"/>
                <a:gd name="T18" fmla="*/ 2147483647 w 275"/>
                <a:gd name="T19" fmla="*/ 2147483647 h 507"/>
                <a:gd name="T20" fmla="*/ 2147483647 w 275"/>
                <a:gd name="T21" fmla="*/ 2147483647 h 507"/>
                <a:gd name="T22" fmla="*/ 2147483647 w 275"/>
                <a:gd name="T23" fmla="*/ 2147483647 h 507"/>
                <a:gd name="T24" fmla="*/ 2147483647 w 275"/>
                <a:gd name="T25" fmla="*/ 2147483647 h 507"/>
                <a:gd name="T26" fmla="*/ 2147483647 w 275"/>
                <a:gd name="T27" fmla="*/ 2147483647 h 507"/>
                <a:gd name="T28" fmla="*/ 2147483647 w 275"/>
                <a:gd name="T29" fmla="*/ 2147483647 h 507"/>
                <a:gd name="T30" fmla="*/ 2147483647 w 275"/>
                <a:gd name="T31" fmla="*/ 2147483647 h 507"/>
                <a:gd name="T32" fmla="*/ 2147483647 w 275"/>
                <a:gd name="T33" fmla="*/ 2147483647 h 507"/>
                <a:gd name="T34" fmla="*/ 2147483647 w 275"/>
                <a:gd name="T35" fmla="*/ 2147483647 h 507"/>
                <a:gd name="T36" fmla="*/ 2147483647 w 275"/>
                <a:gd name="T37" fmla="*/ 2147483647 h 507"/>
                <a:gd name="T38" fmla="*/ 2147483647 w 275"/>
                <a:gd name="T39" fmla="*/ 2147483647 h 507"/>
                <a:gd name="T40" fmla="*/ 2147483647 w 275"/>
                <a:gd name="T41" fmla="*/ 2147483647 h 507"/>
                <a:gd name="T42" fmla="*/ 2147483647 w 275"/>
                <a:gd name="T43" fmla="*/ 0 h 507"/>
                <a:gd name="T44" fmla="*/ 2147483647 w 275"/>
                <a:gd name="T45" fmla="*/ 2147483647 h 507"/>
                <a:gd name="T46" fmla="*/ 2147483647 w 275"/>
                <a:gd name="T47" fmla="*/ 0 h 507"/>
                <a:gd name="T48" fmla="*/ 2147483647 w 275"/>
                <a:gd name="T49" fmla="*/ 2147483647 h 507"/>
                <a:gd name="T50" fmla="*/ 2147483647 w 275"/>
                <a:gd name="T51" fmla="*/ 2147483647 h 507"/>
                <a:gd name="T52" fmla="*/ 2147483647 w 275"/>
                <a:gd name="T53" fmla="*/ 2147483647 h 507"/>
                <a:gd name="T54" fmla="*/ 2147483647 w 275"/>
                <a:gd name="T55" fmla="*/ 2147483647 h 507"/>
                <a:gd name="T56" fmla="*/ 2147483647 w 275"/>
                <a:gd name="T57" fmla="*/ 2147483647 h 507"/>
                <a:gd name="T58" fmla="*/ 2147483647 w 275"/>
                <a:gd name="T59" fmla="*/ 2147483647 h 507"/>
                <a:gd name="T60" fmla="*/ 2147483647 w 275"/>
                <a:gd name="T61" fmla="*/ 2147483647 h 507"/>
                <a:gd name="T62" fmla="*/ 2147483647 w 275"/>
                <a:gd name="T63" fmla="*/ 2147483647 h 507"/>
                <a:gd name="T64" fmla="*/ 2147483647 w 275"/>
                <a:gd name="T65" fmla="*/ 2147483647 h 507"/>
                <a:gd name="T66" fmla="*/ 2147483647 w 275"/>
                <a:gd name="T67" fmla="*/ 2147483647 h 507"/>
                <a:gd name="T68" fmla="*/ 2147483647 w 275"/>
                <a:gd name="T69" fmla="*/ 2147483647 h 507"/>
                <a:gd name="T70" fmla="*/ 2147483647 w 275"/>
                <a:gd name="T71" fmla="*/ 2147483647 h 507"/>
                <a:gd name="T72" fmla="*/ 2147483647 w 275"/>
                <a:gd name="T73" fmla="*/ 2147483647 h 5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5"/>
                <a:gd name="T112" fmla="*/ 0 h 507"/>
                <a:gd name="T113" fmla="*/ 275 w 275"/>
                <a:gd name="T114" fmla="*/ 507 h 5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5" h="507">
                  <a:moveTo>
                    <a:pt x="236" y="367"/>
                  </a:moveTo>
                  <a:lnTo>
                    <a:pt x="222" y="419"/>
                  </a:lnTo>
                  <a:lnTo>
                    <a:pt x="193" y="448"/>
                  </a:lnTo>
                  <a:lnTo>
                    <a:pt x="157" y="448"/>
                  </a:lnTo>
                  <a:lnTo>
                    <a:pt x="93" y="477"/>
                  </a:lnTo>
                  <a:lnTo>
                    <a:pt x="35" y="506"/>
                  </a:lnTo>
                  <a:lnTo>
                    <a:pt x="7" y="506"/>
                  </a:lnTo>
                  <a:lnTo>
                    <a:pt x="0" y="491"/>
                  </a:lnTo>
                  <a:lnTo>
                    <a:pt x="14" y="426"/>
                  </a:lnTo>
                  <a:lnTo>
                    <a:pt x="21" y="405"/>
                  </a:lnTo>
                  <a:lnTo>
                    <a:pt x="7" y="360"/>
                  </a:lnTo>
                  <a:lnTo>
                    <a:pt x="14" y="295"/>
                  </a:lnTo>
                  <a:lnTo>
                    <a:pt x="28" y="252"/>
                  </a:lnTo>
                  <a:lnTo>
                    <a:pt x="28" y="223"/>
                  </a:lnTo>
                  <a:lnTo>
                    <a:pt x="21" y="209"/>
                  </a:lnTo>
                  <a:lnTo>
                    <a:pt x="35" y="173"/>
                  </a:lnTo>
                  <a:lnTo>
                    <a:pt x="57" y="122"/>
                  </a:lnTo>
                  <a:lnTo>
                    <a:pt x="57" y="79"/>
                  </a:lnTo>
                  <a:lnTo>
                    <a:pt x="86" y="79"/>
                  </a:lnTo>
                  <a:lnTo>
                    <a:pt x="129" y="21"/>
                  </a:lnTo>
                  <a:lnTo>
                    <a:pt x="165" y="14"/>
                  </a:lnTo>
                  <a:lnTo>
                    <a:pt x="186" y="0"/>
                  </a:lnTo>
                  <a:lnTo>
                    <a:pt x="201" y="7"/>
                  </a:lnTo>
                  <a:lnTo>
                    <a:pt x="236" y="0"/>
                  </a:lnTo>
                  <a:lnTo>
                    <a:pt x="266" y="21"/>
                  </a:lnTo>
                  <a:lnTo>
                    <a:pt x="244" y="28"/>
                  </a:lnTo>
                  <a:lnTo>
                    <a:pt x="236" y="50"/>
                  </a:lnTo>
                  <a:lnTo>
                    <a:pt x="266" y="57"/>
                  </a:lnTo>
                  <a:lnTo>
                    <a:pt x="274" y="100"/>
                  </a:lnTo>
                  <a:lnTo>
                    <a:pt x="266" y="137"/>
                  </a:lnTo>
                  <a:lnTo>
                    <a:pt x="244" y="108"/>
                  </a:lnTo>
                  <a:lnTo>
                    <a:pt x="215" y="137"/>
                  </a:lnTo>
                  <a:lnTo>
                    <a:pt x="222" y="151"/>
                  </a:lnTo>
                  <a:lnTo>
                    <a:pt x="208" y="180"/>
                  </a:lnTo>
                  <a:lnTo>
                    <a:pt x="244" y="230"/>
                  </a:lnTo>
                  <a:lnTo>
                    <a:pt x="215" y="338"/>
                  </a:lnTo>
                  <a:lnTo>
                    <a:pt x="236" y="367"/>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91" name="Freeform 55"/>
            <p:cNvSpPr>
              <a:spLocks/>
            </p:cNvSpPr>
            <p:nvPr/>
          </p:nvSpPr>
          <p:spPr bwMode="auto">
            <a:xfrm>
              <a:off x="5133054" y="3190769"/>
              <a:ext cx="502692" cy="827829"/>
            </a:xfrm>
            <a:custGeom>
              <a:avLst/>
              <a:gdLst>
                <a:gd name="T0" fmla="*/ 236 w 275"/>
                <a:gd name="T1" fmla="*/ 367 h 507"/>
                <a:gd name="T2" fmla="*/ 222 w 275"/>
                <a:gd name="T3" fmla="*/ 419 h 507"/>
                <a:gd name="T4" fmla="*/ 193 w 275"/>
                <a:gd name="T5" fmla="*/ 448 h 507"/>
                <a:gd name="T6" fmla="*/ 157 w 275"/>
                <a:gd name="T7" fmla="*/ 448 h 507"/>
                <a:gd name="T8" fmla="*/ 93 w 275"/>
                <a:gd name="T9" fmla="*/ 477 h 507"/>
                <a:gd name="T10" fmla="*/ 35 w 275"/>
                <a:gd name="T11" fmla="*/ 506 h 507"/>
                <a:gd name="T12" fmla="*/ 7 w 275"/>
                <a:gd name="T13" fmla="*/ 506 h 507"/>
                <a:gd name="T14" fmla="*/ 0 w 275"/>
                <a:gd name="T15" fmla="*/ 491 h 507"/>
                <a:gd name="T16" fmla="*/ 14 w 275"/>
                <a:gd name="T17" fmla="*/ 426 h 507"/>
                <a:gd name="T18" fmla="*/ 21 w 275"/>
                <a:gd name="T19" fmla="*/ 405 h 507"/>
                <a:gd name="T20" fmla="*/ 7 w 275"/>
                <a:gd name="T21" fmla="*/ 360 h 507"/>
                <a:gd name="T22" fmla="*/ 14 w 275"/>
                <a:gd name="T23" fmla="*/ 295 h 507"/>
                <a:gd name="T24" fmla="*/ 28 w 275"/>
                <a:gd name="T25" fmla="*/ 252 h 507"/>
                <a:gd name="T26" fmla="*/ 28 w 275"/>
                <a:gd name="T27" fmla="*/ 223 h 507"/>
                <a:gd name="T28" fmla="*/ 21 w 275"/>
                <a:gd name="T29" fmla="*/ 209 h 507"/>
                <a:gd name="T30" fmla="*/ 35 w 275"/>
                <a:gd name="T31" fmla="*/ 173 h 507"/>
                <a:gd name="T32" fmla="*/ 57 w 275"/>
                <a:gd name="T33" fmla="*/ 122 h 507"/>
                <a:gd name="T34" fmla="*/ 57 w 275"/>
                <a:gd name="T35" fmla="*/ 79 h 507"/>
                <a:gd name="T36" fmla="*/ 86 w 275"/>
                <a:gd name="T37" fmla="*/ 79 h 507"/>
                <a:gd name="T38" fmla="*/ 129 w 275"/>
                <a:gd name="T39" fmla="*/ 21 h 507"/>
                <a:gd name="T40" fmla="*/ 165 w 275"/>
                <a:gd name="T41" fmla="*/ 14 h 507"/>
                <a:gd name="T42" fmla="*/ 186 w 275"/>
                <a:gd name="T43" fmla="*/ 0 h 507"/>
                <a:gd name="T44" fmla="*/ 201 w 275"/>
                <a:gd name="T45" fmla="*/ 7 h 507"/>
                <a:gd name="T46" fmla="*/ 236 w 275"/>
                <a:gd name="T47" fmla="*/ 0 h 507"/>
                <a:gd name="T48" fmla="*/ 266 w 275"/>
                <a:gd name="T49" fmla="*/ 21 h 507"/>
                <a:gd name="T50" fmla="*/ 244 w 275"/>
                <a:gd name="T51" fmla="*/ 28 h 507"/>
                <a:gd name="T52" fmla="*/ 236 w 275"/>
                <a:gd name="T53" fmla="*/ 50 h 507"/>
                <a:gd name="T54" fmla="*/ 266 w 275"/>
                <a:gd name="T55" fmla="*/ 57 h 507"/>
                <a:gd name="T56" fmla="*/ 274 w 275"/>
                <a:gd name="T57" fmla="*/ 100 h 507"/>
                <a:gd name="T58" fmla="*/ 266 w 275"/>
                <a:gd name="T59" fmla="*/ 137 h 507"/>
                <a:gd name="T60" fmla="*/ 244 w 275"/>
                <a:gd name="T61" fmla="*/ 108 h 507"/>
                <a:gd name="T62" fmla="*/ 215 w 275"/>
                <a:gd name="T63" fmla="*/ 137 h 507"/>
                <a:gd name="T64" fmla="*/ 222 w 275"/>
                <a:gd name="T65" fmla="*/ 151 h 507"/>
                <a:gd name="T66" fmla="*/ 208 w 275"/>
                <a:gd name="T67" fmla="*/ 180 h 507"/>
                <a:gd name="T68" fmla="*/ 244 w 275"/>
                <a:gd name="T69" fmla="*/ 230 h 507"/>
                <a:gd name="T70" fmla="*/ 215 w 275"/>
                <a:gd name="T71" fmla="*/ 338 h 507"/>
                <a:gd name="T72" fmla="*/ 236 w 275"/>
                <a:gd name="T73" fmla="*/ 367 h 5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5"/>
                <a:gd name="T112" fmla="*/ 0 h 507"/>
                <a:gd name="T113" fmla="*/ 275 w 275"/>
                <a:gd name="T114" fmla="*/ 507 h 5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5" h="507">
                  <a:moveTo>
                    <a:pt x="236" y="367"/>
                  </a:moveTo>
                  <a:lnTo>
                    <a:pt x="222" y="419"/>
                  </a:lnTo>
                  <a:lnTo>
                    <a:pt x="193" y="448"/>
                  </a:lnTo>
                  <a:lnTo>
                    <a:pt x="157" y="448"/>
                  </a:lnTo>
                  <a:lnTo>
                    <a:pt x="93" y="477"/>
                  </a:lnTo>
                  <a:lnTo>
                    <a:pt x="35" y="506"/>
                  </a:lnTo>
                  <a:lnTo>
                    <a:pt x="7" y="506"/>
                  </a:lnTo>
                  <a:lnTo>
                    <a:pt x="0" y="491"/>
                  </a:lnTo>
                  <a:lnTo>
                    <a:pt x="14" y="426"/>
                  </a:lnTo>
                  <a:lnTo>
                    <a:pt x="21" y="405"/>
                  </a:lnTo>
                  <a:lnTo>
                    <a:pt x="7" y="360"/>
                  </a:lnTo>
                  <a:lnTo>
                    <a:pt x="14" y="295"/>
                  </a:lnTo>
                  <a:lnTo>
                    <a:pt x="28" y="252"/>
                  </a:lnTo>
                  <a:lnTo>
                    <a:pt x="28" y="223"/>
                  </a:lnTo>
                  <a:lnTo>
                    <a:pt x="21" y="209"/>
                  </a:lnTo>
                  <a:lnTo>
                    <a:pt x="35" y="173"/>
                  </a:lnTo>
                  <a:lnTo>
                    <a:pt x="57" y="122"/>
                  </a:lnTo>
                  <a:lnTo>
                    <a:pt x="57" y="79"/>
                  </a:lnTo>
                  <a:lnTo>
                    <a:pt x="86" y="79"/>
                  </a:lnTo>
                  <a:lnTo>
                    <a:pt x="129" y="21"/>
                  </a:lnTo>
                  <a:lnTo>
                    <a:pt x="165" y="14"/>
                  </a:lnTo>
                  <a:lnTo>
                    <a:pt x="186" y="0"/>
                  </a:lnTo>
                  <a:lnTo>
                    <a:pt x="201" y="7"/>
                  </a:lnTo>
                  <a:lnTo>
                    <a:pt x="236" y="0"/>
                  </a:lnTo>
                  <a:lnTo>
                    <a:pt x="266" y="21"/>
                  </a:lnTo>
                  <a:lnTo>
                    <a:pt x="244" y="28"/>
                  </a:lnTo>
                  <a:lnTo>
                    <a:pt x="236" y="50"/>
                  </a:lnTo>
                  <a:lnTo>
                    <a:pt x="266" y="57"/>
                  </a:lnTo>
                  <a:lnTo>
                    <a:pt x="274" y="100"/>
                  </a:lnTo>
                  <a:lnTo>
                    <a:pt x="266" y="137"/>
                  </a:lnTo>
                  <a:lnTo>
                    <a:pt x="244" y="108"/>
                  </a:lnTo>
                  <a:lnTo>
                    <a:pt x="215" y="137"/>
                  </a:lnTo>
                  <a:lnTo>
                    <a:pt x="222" y="151"/>
                  </a:lnTo>
                  <a:lnTo>
                    <a:pt x="208" y="180"/>
                  </a:lnTo>
                  <a:lnTo>
                    <a:pt x="244" y="230"/>
                  </a:lnTo>
                  <a:lnTo>
                    <a:pt x="215" y="338"/>
                  </a:lnTo>
                  <a:lnTo>
                    <a:pt x="236" y="367"/>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92" name="Freeform 56"/>
            <p:cNvSpPr>
              <a:spLocks/>
            </p:cNvSpPr>
            <p:nvPr/>
          </p:nvSpPr>
          <p:spPr bwMode="auto">
            <a:xfrm>
              <a:off x="4573637" y="3333065"/>
              <a:ext cx="668338" cy="1100137"/>
            </a:xfrm>
            <a:custGeom>
              <a:avLst/>
              <a:gdLst>
                <a:gd name="T0" fmla="*/ 2147483647 w 369"/>
                <a:gd name="T1" fmla="*/ 2147483647 h 672"/>
                <a:gd name="T2" fmla="*/ 2147483647 w 369"/>
                <a:gd name="T3" fmla="*/ 2147483647 h 672"/>
                <a:gd name="T4" fmla="*/ 2147483647 w 369"/>
                <a:gd name="T5" fmla="*/ 2147483647 h 672"/>
                <a:gd name="T6" fmla="*/ 2147483647 w 369"/>
                <a:gd name="T7" fmla="*/ 2147483647 h 672"/>
                <a:gd name="T8" fmla="*/ 2147483647 w 369"/>
                <a:gd name="T9" fmla="*/ 2147483647 h 672"/>
                <a:gd name="T10" fmla="*/ 2147483647 w 369"/>
                <a:gd name="T11" fmla="*/ 2147483647 h 672"/>
                <a:gd name="T12" fmla="*/ 2147483647 w 369"/>
                <a:gd name="T13" fmla="*/ 2147483647 h 672"/>
                <a:gd name="T14" fmla="*/ 2147483647 w 369"/>
                <a:gd name="T15" fmla="*/ 2147483647 h 672"/>
                <a:gd name="T16" fmla="*/ 2147483647 w 369"/>
                <a:gd name="T17" fmla="*/ 2147483647 h 672"/>
                <a:gd name="T18" fmla="*/ 2147483647 w 369"/>
                <a:gd name="T19" fmla="*/ 2147483647 h 672"/>
                <a:gd name="T20" fmla="*/ 2147483647 w 369"/>
                <a:gd name="T21" fmla="*/ 2147483647 h 672"/>
                <a:gd name="T22" fmla="*/ 2147483647 w 369"/>
                <a:gd name="T23" fmla="*/ 2147483647 h 672"/>
                <a:gd name="T24" fmla="*/ 2147483647 w 369"/>
                <a:gd name="T25" fmla="*/ 2147483647 h 672"/>
                <a:gd name="T26" fmla="*/ 0 w 369"/>
                <a:gd name="T27" fmla="*/ 2147483647 h 672"/>
                <a:gd name="T28" fmla="*/ 2147483647 w 369"/>
                <a:gd name="T29" fmla="*/ 2147483647 h 672"/>
                <a:gd name="T30" fmla="*/ 2147483647 w 369"/>
                <a:gd name="T31" fmla="*/ 2147483647 h 672"/>
                <a:gd name="T32" fmla="*/ 2147483647 w 369"/>
                <a:gd name="T33" fmla="*/ 2147483647 h 672"/>
                <a:gd name="T34" fmla="*/ 2147483647 w 369"/>
                <a:gd name="T35" fmla="*/ 2147483647 h 672"/>
                <a:gd name="T36" fmla="*/ 2147483647 w 369"/>
                <a:gd name="T37" fmla="*/ 2147483647 h 672"/>
                <a:gd name="T38" fmla="*/ 2147483647 w 369"/>
                <a:gd name="T39" fmla="*/ 2147483647 h 672"/>
                <a:gd name="T40" fmla="*/ 2147483647 w 369"/>
                <a:gd name="T41" fmla="*/ 2147483647 h 672"/>
                <a:gd name="T42" fmla="*/ 2147483647 w 369"/>
                <a:gd name="T43" fmla="*/ 2147483647 h 672"/>
                <a:gd name="T44" fmla="*/ 2147483647 w 369"/>
                <a:gd name="T45" fmla="*/ 2147483647 h 672"/>
                <a:gd name="T46" fmla="*/ 2147483647 w 369"/>
                <a:gd name="T47" fmla="*/ 2147483647 h 672"/>
                <a:gd name="T48" fmla="*/ 2147483647 w 369"/>
                <a:gd name="T49" fmla="*/ 2147483647 h 672"/>
                <a:gd name="T50" fmla="*/ 2147483647 w 369"/>
                <a:gd name="T51" fmla="*/ 2147483647 h 672"/>
                <a:gd name="T52" fmla="*/ 2147483647 w 369"/>
                <a:gd name="T53" fmla="*/ 2147483647 h 672"/>
                <a:gd name="T54" fmla="*/ 2147483647 w 369"/>
                <a:gd name="T55" fmla="*/ 2147483647 h 672"/>
                <a:gd name="T56" fmla="*/ 2147483647 w 369"/>
                <a:gd name="T57" fmla="*/ 2147483647 h 672"/>
                <a:gd name="T58" fmla="*/ 2147483647 w 369"/>
                <a:gd name="T59" fmla="*/ 2147483647 h 672"/>
                <a:gd name="T60" fmla="*/ 2147483647 w 369"/>
                <a:gd name="T61" fmla="*/ 2147483647 h 672"/>
                <a:gd name="T62" fmla="*/ 2147483647 w 369"/>
                <a:gd name="T63" fmla="*/ 2147483647 h 672"/>
                <a:gd name="T64" fmla="*/ 2147483647 w 369"/>
                <a:gd name="T65" fmla="*/ 2147483647 h 672"/>
                <a:gd name="T66" fmla="*/ 2147483647 w 369"/>
                <a:gd name="T67" fmla="*/ 2147483647 h 672"/>
                <a:gd name="T68" fmla="*/ 2147483647 w 369"/>
                <a:gd name="T69" fmla="*/ 2147483647 h 672"/>
                <a:gd name="T70" fmla="*/ 2147483647 w 369"/>
                <a:gd name="T71" fmla="*/ 2147483647 h 672"/>
                <a:gd name="T72" fmla="*/ 2147483647 w 369"/>
                <a:gd name="T73" fmla="*/ 2147483647 h 672"/>
                <a:gd name="T74" fmla="*/ 2147483647 w 369"/>
                <a:gd name="T75" fmla="*/ 2147483647 h 672"/>
                <a:gd name="T76" fmla="*/ 2147483647 w 369"/>
                <a:gd name="T77" fmla="*/ 2147483647 h 672"/>
                <a:gd name="T78" fmla="*/ 2147483647 w 369"/>
                <a:gd name="T79" fmla="*/ 2147483647 h 672"/>
                <a:gd name="T80" fmla="*/ 2147483647 w 369"/>
                <a:gd name="T81" fmla="*/ 2147483647 h 672"/>
                <a:gd name="T82" fmla="*/ 2147483647 w 369"/>
                <a:gd name="T83" fmla="*/ 2147483647 h 672"/>
                <a:gd name="T84" fmla="*/ 2147483647 w 369"/>
                <a:gd name="T85" fmla="*/ 0 h 672"/>
                <a:gd name="T86" fmla="*/ 2147483647 w 369"/>
                <a:gd name="T87" fmla="*/ 2147483647 h 672"/>
                <a:gd name="T88" fmla="*/ 2147483647 w 369"/>
                <a:gd name="T89" fmla="*/ 2147483647 h 672"/>
                <a:gd name="T90" fmla="*/ 2147483647 w 369"/>
                <a:gd name="T91" fmla="*/ 2147483647 h 672"/>
                <a:gd name="T92" fmla="*/ 2147483647 w 369"/>
                <a:gd name="T93" fmla="*/ 2147483647 h 672"/>
                <a:gd name="T94" fmla="*/ 2147483647 w 369"/>
                <a:gd name="T95" fmla="*/ 2147483647 h 672"/>
                <a:gd name="T96" fmla="*/ 2147483647 w 369"/>
                <a:gd name="T97" fmla="*/ 2147483647 h 672"/>
                <a:gd name="T98" fmla="*/ 2147483647 w 369"/>
                <a:gd name="T99" fmla="*/ 2147483647 h 672"/>
                <a:gd name="T100" fmla="*/ 2147483647 w 369"/>
                <a:gd name="T101" fmla="*/ 2147483647 h 672"/>
                <a:gd name="T102" fmla="*/ 2147483647 w 369"/>
                <a:gd name="T103" fmla="*/ 2147483647 h 672"/>
                <a:gd name="T104" fmla="*/ 2147483647 w 369"/>
                <a:gd name="T105" fmla="*/ 2147483647 h 672"/>
                <a:gd name="T106" fmla="*/ 2147483647 w 369"/>
                <a:gd name="T107" fmla="*/ 2147483647 h 6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9"/>
                <a:gd name="T163" fmla="*/ 0 h 672"/>
                <a:gd name="T164" fmla="*/ 369 w 369"/>
                <a:gd name="T165" fmla="*/ 672 h 67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9" h="672">
                  <a:moveTo>
                    <a:pt x="368" y="534"/>
                  </a:moveTo>
                  <a:lnTo>
                    <a:pt x="339" y="548"/>
                  </a:lnTo>
                  <a:lnTo>
                    <a:pt x="324" y="541"/>
                  </a:lnTo>
                  <a:lnTo>
                    <a:pt x="267" y="541"/>
                  </a:lnTo>
                  <a:lnTo>
                    <a:pt x="281" y="577"/>
                  </a:lnTo>
                  <a:lnTo>
                    <a:pt x="267" y="620"/>
                  </a:lnTo>
                  <a:lnTo>
                    <a:pt x="267" y="671"/>
                  </a:lnTo>
                  <a:lnTo>
                    <a:pt x="238" y="671"/>
                  </a:lnTo>
                  <a:lnTo>
                    <a:pt x="181" y="627"/>
                  </a:lnTo>
                  <a:lnTo>
                    <a:pt x="116" y="613"/>
                  </a:lnTo>
                  <a:lnTo>
                    <a:pt x="71" y="577"/>
                  </a:lnTo>
                  <a:lnTo>
                    <a:pt x="21" y="577"/>
                  </a:lnTo>
                  <a:lnTo>
                    <a:pt x="21" y="570"/>
                  </a:lnTo>
                  <a:lnTo>
                    <a:pt x="0" y="555"/>
                  </a:lnTo>
                  <a:lnTo>
                    <a:pt x="14" y="548"/>
                  </a:lnTo>
                  <a:lnTo>
                    <a:pt x="14" y="526"/>
                  </a:lnTo>
                  <a:lnTo>
                    <a:pt x="7" y="512"/>
                  </a:lnTo>
                  <a:lnTo>
                    <a:pt x="21" y="505"/>
                  </a:lnTo>
                  <a:lnTo>
                    <a:pt x="57" y="512"/>
                  </a:lnTo>
                  <a:lnTo>
                    <a:pt x="57" y="382"/>
                  </a:lnTo>
                  <a:lnTo>
                    <a:pt x="101" y="382"/>
                  </a:lnTo>
                  <a:lnTo>
                    <a:pt x="109" y="397"/>
                  </a:lnTo>
                  <a:lnTo>
                    <a:pt x="137" y="397"/>
                  </a:lnTo>
                  <a:lnTo>
                    <a:pt x="130" y="361"/>
                  </a:lnTo>
                  <a:lnTo>
                    <a:pt x="188" y="368"/>
                  </a:lnTo>
                  <a:lnTo>
                    <a:pt x="195" y="310"/>
                  </a:lnTo>
                  <a:lnTo>
                    <a:pt x="195" y="273"/>
                  </a:lnTo>
                  <a:lnTo>
                    <a:pt x="173" y="252"/>
                  </a:lnTo>
                  <a:lnTo>
                    <a:pt x="130" y="230"/>
                  </a:lnTo>
                  <a:lnTo>
                    <a:pt x="116" y="208"/>
                  </a:lnTo>
                  <a:lnTo>
                    <a:pt x="123" y="158"/>
                  </a:lnTo>
                  <a:lnTo>
                    <a:pt x="145" y="136"/>
                  </a:lnTo>
                  <a:lnTo>
                    <a:pt x="166" y="158"/>
                  </a:lnTo>
                  <a:lnTo>
                    <a:pt x="209" y="165"/>
                  </a:lnTo>
                  <a:lnTo>
                    <a:pt x="216" y="136"/>
                  </a:lnTo>
                  <a:lnTo>
                    <a:pt x="231" y="129"/>
                  </a:lnTo>
                  <a:lnTo>
                    <a:pt x="224" y="93"/>
                  </a:lnTo>
                  <a:lnTo>
                    <a:pt x="288" y="36"/>
                  </a:lnTo>
                  <a:lnTo>
                    <a:pt x="288" y="14"/>
                  </a:lnTo>
                  <a:lnTo>
                    <a:pt x="324" y="14"/>
                  </a:lnTo>
                  <a:lnTo>
                    <a:pt x="332" y="21"/>
                  </a:lnTo>
                  <a:lnTo>
                    <a:pt x="339" y="7"/>
                  </a:lnTo>
                  <a:lnTo>
                    <a:pt x="353" y="0"/>
                  </a:lnTo>
                  <a:lnTo>
                    <a:pt x="368" y="21"/>
                  </a:lnTo>
                  <a:lnTo>
                    <a:pt x="368" y="36"/>
                  </a:lnTo>
                  <a:lnTo>
                    <a:pt x="324" y="122"/>
                  </a:lnTo>
                  <a:lnTo>
                    <a:pt x="339" y="136"/>
                  </a:lnTo>
                  <a:lnTo>
                    <a:pt x="324" y="208"/>
                  </a:lnTo>
                  <a:lnTo>
                    <a:pt x="317" y="273"/>
                  </a:lnTo>
                  <a:lnTo>
                    <a:pt x="332" y="325"/>
                  </a:lnTo>
                  <a:lnTo>
                    <a:pt x="310" y="404"/>
                  </a:lnTo>
                  <a:lnTo>
                    <a:pt x="317" y="418"/>
                  </a:lnTo>
                  <a:lnTo>
                    <a:pt x="332" y="476"/>
                  </a:lnTo>
                  <a:lnTo>
                    <a:pt x="368" y="534"/>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93" name="Freeform 57"/>
            <p:cNvSpPr>
              <a:spLocks/>
            </p:cNvSpPr>
            <p:nvPr/>
          </p:nvSpPr>
          <p:spPr bwMode="auto">
            <a:xfrm>
              <a:off x="4573496" y="3333797"/>
              <a:ext cx="668740" cy="1098716"/>
            </a:xfrm>
            <a:custGeom>
              <a:avLst/>
              <a:gdLst>
                <a:gd name="T0" fmla="*/ 368 w 369"/>
                <a:gd name="T1" fmla="*/ 534 h 672"/>
                <a:gd name="T2" fmla="*/ 339 w 369"/>
                <a:gd name="T3" fmla="*/ 548 h 672"/>
                <a:gd name="T4" fmla="*/ 324 w 369"/>
                <a:gd name="T5" fmla="*/ 541 h 672"/>
                <a:gd name="T6" fmla="*/ 267 w 369"/>
                <a:gd name="T7" fmla="*/ 541 h 672"/>
                <a:gd name="T8" fmla="*/ 281 w 369"/>
                <a:gd name="T9" fmla="*/ 577 h 672"/>
                <a:gd name="T10" fmla="*/ 267 w 369"/>
                <a:gd name="T11" fmla="*/ 620 h 672"/>
                <a:gd name="T12" fmla="*/ 267 w 369"/>
                <a:gd name="T13" fmla="*/ 671 h 672"/>
                <a:gd name="T14" fmla="*/ 238 w 369"/>
                <a:gd name="T15" fmla="*/ 671 h 672"/>
                <a:gd name="T16" fmla="*/ 181 w 369"/>
                <a:gd name="T17" fmla="*/ 627 h 672"/>
                <a:gd name="T18" fmla="*/ 116 w 369"/>
                <a:gd name="T19" fmla="*/ 613 h 672"/>
                <a:gd name="T20" fmla="*/ 71 w 369"/>
                <a:gd name="T21" fmla="*/ 577 h 672"/>
                <a:gd name="T22" fmla="*/ 21 w 369"/>
                <a:gd name="T23" fmla="*/ 577 h 672"/>
                <a:gd name="T24" fmla="*/ 21 w 369"/>
                <a:gd name="T25" fmla="*/ 570 h 672"/>
                <a:gd name="T26" fmla="*/ 0 w 369"/>
                <a:gd name="T27" fmla="*/ 555 h 672"/>
                <a:gd name="T28" fmla="*/ 14 w 369"/>
                <a:gd name="T29" fmla="*/ 548 h 672"/>
                <a:gd name="T30" fmla="*/ 14 w 369"/>
                <a:gd name="T31" fmla="*/ 526 h 672"/>
                <a:gd name="T32" fmla="*/ 7 w 369"/>
                <a:gd name="T33" fmla="*/ 512 h 672"/>
                <a:gd name="T34" fmla="*/ 21 w 369"/>
                <a:gd name="T35" fmla="*/ 505 h 672"/>
                <a:gd name="T36" fmla="*/ 57 w 369"/>
                <a:gd name="T37" fmla="*/ 512 h 672"/>
                <a:gd name="T38" fmla="*/ 57 w 369"/>
                <a:gd name="T39" fmla="*/ 382 h 672"/>
                <a:gd name="T40" fmla="*/ 101 w 369"/>
                <a:gd name="T41" fmla="*/ 382 h 672"/>
                <a:gd name="T42" fmla="*/ 109 w 369"/>
                <a:gd name="T43" fmla="*/ 397 h 672"/>
                <a:gd name="T44" fmla="*/ 137 w 369"/>
                <a:gd name="T45" fmla="*/ 397 h 672"/>
                <a:gd name="T46" fmla="*/ 130 w 369"/>
                <a:gd name="T47" fmla="*/ 361 h 672"/>
                <a:gd name="T48" fmla="*/ 188 w 369"/>
                <a:gd name="T49" fmla="*/ 368 h 672"/>
                <a:gd name="T50" fmla="*/ 195 w 369"/>
                <a:gd name="T51" fmla="*/ 310 h 672"/>
                <a:gd name="T52" fmla="*/ 195 w 369"/>
                <a:gd name="T53" fmla="*/ 273 h 672"/>
                <a:gd name="T54" fmla="*/ 173 w 369"/>
                <a:gd name="T55" fmla="*/ 252 h 672"/>
                <a:gd name="T56" fmla="*/ 130 w 369"/>
                <a:gd name="T57" fmla="*/ 230 h 672"/>
                <a:gd name="T58" fmla="*/ 116 w 369"/>
                <a:gd name="T59" fmla="*/ 208 h 672"/>
                <a:gd name="T60" fmla="*/ 123 w 369"/>
                <a:gd name="T61" fmla="*/ 158 h 672"/>
                <a:gd name="T62" fmla="*/ 145 w 369"/>
                <a:gd name="T63" fmla="*/ 136 h 672"/>
                <a:gd name="T64" fmla="*/ 166 w 369"/>
                <a:gd name="T65" fmla="*/ 158 h 672"/>
                <a:gd name="T66" fmla="*/ 209 w 369"/>
                <a:gd name="T67" fmla="*/ 165 h 672"/>
                <a:gd name="T68" fmla="*/ 216 w 369"/>
                <a:gd name="T69" fmla="*/ 136 h 672"/>
                <a:gd name="T70" fmla="*/ 231 w 369"/>
                <a:gd name="T71" fmla="*/ 129 h 672"/>
                <a:gd name="T72" fmla="*/ 224 w 369"/>
                <a:gd name="T73" fmla="*/ 93 h 672"/>
                <a:gd name="T74" fmla="*/ 288 w 369"/>
                <a:gd name="T75" fmla="*/ 36 h 672"/>
                <a:gd name="T76" fmla="*/ 288 w 369"/>
                <a:gd name="T77" fmla="*/ 14 h 672"/>
                <a:gd name="T78" fmla="*/ 324 w 369"/>
                <a:gd name="T79" fmla="*/ 14 h 672"/>
                <a:gd name="T80" fmla="*/ 332 w 369"/>
                <a:gd name="T81" fmla="*/ 21 h 672"/>
                <a:gd name="T82" fmla="*/ 339 w 369"/>
                <a:gd name="T83" fmla="*/ 7 h 672"/>
                <a:gd name="T84" fmla="*/ 353 w 369"/>
                <a:gd name="T85" fmla="*/ 0 h 672"/>
                <a:gd name="T86" fmla="*/ 368 w 369"/>
                <a:gd name="T87" fmla="*/ 21 h 672"/>
                <a:gd name="T88" fmla="*/ 368 w 369"/>
                <a:gd name="T89" fmla="*/ 36 h 672"/>
                <a:gd name="T90" fmla="*/ 324 w 369"/>
                <a:gd name="T91" fmla="*/ 122 h 672"/>
                <a:gd name="T92" fmla="*/ 339 w 369"/>
                <a:gd name="T93" fmla="*/ 136 h 672"/>
                <a:gd name="T94" fmla="*/ 324 w 369"/>
                <a:gd name="T95" fmla="*/ 208 h 672"/>
                <a:gd name="T96" fmla="*/ 317 w 369"/>
                <a:gd name="T97" fmla="*/ 273 h 672"/>
                <a:gd name="T98" fmla="*/ 332 w 369"/>
                <a:gd name="T99" fmla="*/ 325 h 672"/>
                <a:gd name="T100" fmla="*/ 310 w 369"/>
                <a:gd name="T101" fmla="*/ 404 h 672"/>
                <a:gd name="T102" fmla="*/ 317 w 369"/>
                <a:gd name="T103" fmla="*/ 418 h 672"/>
                <a:gd name="T104" fmla="*/ 332 w 369"/>
                <a:gd name="T105" fmla="*/ 476 h 672"/>
                <a:gd name="T106" fmla="*/ 368 w 369"/>
                <a:gd name="T107" fmla="*/ 534 h 6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9"/>
                <a:gd name="T163" fmla="*/ 0 h 672"/>
                <a:gd name="T164" fmla="*/ 369 w 369"/>
                <a:gd name="T165" fmla="*/ 672 h 67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9" h="672">
                  <a:moveTo>
                    <a:pt x="368" y="534"/>
                  </a:moveTo>
                  <a:lnTo>
                    <a:pt x="339" y="548"/>
                  </a:lnTo>
                  <a:lnTo>
                    <a:pt x="324" y="541"/>
                  </a:lnTo>
                  <a:lnTo>
                    <a:pt x="267" y="541"/>
                  </a:lnTo>
                  <a:lnTo>
                    <a:pt x="281" y="577"/>
                  </a:lnTo>
                  <a:lnTo>
                    <a:pt x="267" y="620"/>
                  </a:lnTo>
                  <a:lnTo>
                    <a:pt x="267" y="671"/>
                  </a:lnTo>
                  <a:lnTo>
                    <a:pt x="238" y="671"/>
                  </a:lnTo>
                  <a:lnTo>
                    <a:pt x="181" y="627"/>
                  </a:lnTo>
                  <a:lnTo>
                    <a:pt x="116" y="613"/>
                  </a:lnTo>
                  <a:lnTo>
                    <a:pt x="71" y="577"/>
                  </a:lnTo>
                  <a:lnTo>
                    <a:pt x="21" y="577"/>
                  </a:lnTo>
                  <a:lnTo>
                    <a:pt x="21" y="570"/>
                  </a:lnTo>
                  <a:lnTo>
                    <a:pt x="0" y="555"/>
                  </a:lnTo>
                  <a:lnTo>
                    <a:pt x="14" y="548"/>
                  </a:lnTo>
                  <a:lnTo>
                    <a:pt x="14" y="526"/>
                  </a:lnTo>
                  <a:lnTo>
                    <a:pt x="7" y="512"/>
                  </a:lnTo>
                  <a:lnTo>
                    <a:pt x="21" y="505"/>
                  </a:lnTo>
                  <a:lnTo>
                    <a:pt x="57" y="512"/>
                  </a:lnTo>
                  <a:lnTo>
                    <a:pt x="57" y="382"/>
                  </a:lnTo>
                  <a:lnTo>
                    <a:pt x="101" y="382"/>
                  </a:lnTo>
                  <a:lnTo>
                    <a:pt x="109" y="397"/>
                  </a:lnTo>
                  <a:lnTo>
                    <a:pt x="137" y="397"/>
                  </a:lnTo>
                  <a:lnTo>
                    <a:pt x="130" y="361"/>
                  </a:lnTo>
                  <a:lnTo>
                    <a:pt x="188" y="368"/>
                  </a:lnTo>
                  <a:lnTo>
                    <a:pt x="195" y="310"/>
                  </a:lnTo>
                  <a:lnTo>
                    <a:pt x="195" y="273"/>
                  </a:lnTo>
                  <a:lnTo>
                    <a:pt x="173" y="252"/>
                  </a:lnTo>
                  <a:lnTo>
                    <a:pt x="130" y="230"/>
                  </a:lnTo>
                  <a:lnTo>
                    <a:pt x="116" y="208"/>
                  </a:lnTo>
                  <a:lnTo>
                    <a:pt x="123" y="158"/>
                  </a:lnTo>
                  <a:lnTo>
                    <a:pt x="145" y="136"/>
                  </a:lnTo>
                  <a:lnTo>
                    <a:pt x="166" y="158"/>
                  </a:lnTo>
                  <a:lnTo>
                    <a:pt x="209" y="165"/>
                  </a:lnTo>
                  <a:lnTo>
                    <a:pt x="216" y="136"/>
                  </a:lnTo>
                  <a:lnTo>
                    <a:pt x="231" y="129"/>
                  </a:lnTo>
                  <a:lnTo>
                    <a:pt x="224" y="93"/>
                  </a:lnTo>
                  <a:lnTo>
                    <a:pt x="288" y="36"/>
                  </a:lnTo>
                  <a:lnTo>
                    <a:pt x="288" y="14"/>
                  </a:lnTo>
                  <a:lnTo>
                    <a:pt x="324" y="14"/>
                  </a:lnTo>
                  <a:lnTo>
                    <a:pt x="332" y="21"/>
                  </a:lnTo>
                  <a:lnTo>
                    <a:pt x="339" y="7"/>
                  </a:lnTo>
                  <a:lnTo>
                    <a:pt x="353" y="0"/>
                  </a:lnTo>
                  <a:lnTo>
                    <a:pt x="368" y="21"/>
                  </a:lnTo>
                  <a:lnTo>
                    <a:pt x="368" y="36"/>
                  </a:lnTo>
                  <a:lnTo>
                    <a:pt x="324" y="122"/>
                  </a:lnTo>
                  <a:lnTo>
                    <a:pt x="339" y="136"/>
                  </a:lnTo>
                  <a:lnTo>
                    <a:pt x="324" y="208"/>
                  </a:lnTo>
                  <a:lnTo>
                    <a:pt x="317" y="273"/>
                  </a:lnTo>
                  <a:lnTo>
                    <a:pt x="332" y="325"/>
                  </a:lnTo>
                  <a:lnTo>
                    <a:pt x="310" y="404"/>
                  </a:lnTo>
                  <a:lnTo>
                    <a:pt x="317" y="418"/>
                  </a:lnTo>
                  <a:lnTo>
                    <a:pt x="332" y="476"/>
                  </a:lnTo>
                  <a:lnTo>
                    <a:pt x="368" y="534"/>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94" name="Freeform 58"/>
            <p:cNvSpPr>
              <a:spLocks/>
            </p:cNvSpPr>
            <p:nvPr/>
          </p:nvSpPr>
          <p:spPr bwMode="auto">
            <a:xfrm>
              <a:off x="4464100" y="3342590"/>
              <a:ext cx="366712" cy="582612"/>
            </a:xfrm>
            <a:custGeom>
              <a:avLst/>
              <a:gdLst>
                <a:gd name="T0" fmla="*/ 2147483647 w 204"/>
                <a:gd name="T1" fmla="*/ 2147483647 h 355"/>
                <a:gd name="T2" fmla="*/ 2147483647 w 204"/>
                <a:gd name="T3" fmla="*/ 2147483647 h 355"/>
                <a:gd name="T4" fmla="*/ 2147483647 w 204"/>
                <a:gd name="T5" fmla="*/ 2147483647 h 355"/>
                <a:gd name="T6" fmla="*/ 2147483647 w 204"/>
                <a:gd name="T7" fmla="*/ 2147483647 h 355"/>
                <a:gd name="T8" fmla="*/ 2147483647 w 204"/>
                <a:gd name="T9" fmla="*/ 0 h 355"/>
                <a:gd name="T10" fmla="*/ 2147483647 w 204"/>
                <a:gd name="T11" fmla="*/ 2147483647 h 355"/>
                <a:gd name="T12" fmla="*/ 2147483647 w 204"/>
                <a:gd name="T13" fmla="*/ 2147483647 h 355"/>
                <a:gd name="T14" fmla="*/ 2147483647 w 204"/>
                <a:gd name="T15" fmla="*/ 2147483647 h 355"/>
                <a:gd name="T16" fmla="*/ 2147483647 w 204"/>
                <a:gd name="T17" fmla="*/ 2147483647 h 355"/>
                <a:gd name="T18" fmla="*/ 0 w 204"/>
                <a:gd name="T19" fmla="*/ 2147483647 h 355"/>
                <a:gd name="T20" fmla="*/ 2147483647 w 204"/>
                <a:gd name="T21" fmla="*/ 2147483647 h 355"/>
                <a:gd name="T22" fmla="*/ 2147483647 w 204"/>
                <a:gd name="T23" fmla="*/ 2147483647 h 355"/>
                <a:gd name="T24" fmla="*/ 2147483647 w 204"/>
                <a:gd name="T25" fmla="*/ 2147483647 h 355"/>
                <a:gd name="T26" fmla="*/ 2147483647 w 204"/>
                <a:gd name="T27" fmla="*/ 2147483647 h 355"/>
                <a:gd name="T28" fmla="*/ 2147483647 w 204"/>
                <a:gd name="T29" fmla="*/ 2147483647 h 355"/>
                <a:gd name="T30" fmla="*/ 2147483647 w 204"/>
                <a:gd name="T31" fmla="*/ 2147483647 h 355"/>
                <a:gd name="T32" fmla="*/ 2147483647 w 204"/>
                <a:gd name="T33" fmla="*/ 2147483647 h 355"/>
                <a:gd name="T34" fmla="*/ 2147483647 w 204"/>
                <a:gd name="T35" fmla="*/ 2147483647 h 355"/>
                <a:gd name="T36" fmla="*/ 2147483647 w 204"/>
                <a:gd name="T37" fmla="*/ 2147483647 h 355"/>
                <a:gd name="T38" fmla="*/ 2147483647 w 204"/>
                <a:gd name="T39" fmla="*/ 2147483647 h 355"/>
                <a:gd name="T40" fmla="*/ 2147483647 w 204"/>
                <a:gd name="T41" fmla="*/ 2147483647 h 355"/>
                <a:gd name="T42" fmla="*/ 2147483647 w 204"/>
                <a:gd name="T43" fmla="*/ 2147483647 h 355"/>
                <a:gd name="T44" fmla="*/ 2147483647 w 204"/>
                <a:gd name="T45" fmla="*/ 2147483647 h 355"/>
                <a:gd name="T46" fmla="*/ 2147483647 w 204"/>
                <a:gd name="T47" fmla="*/ 2147483647 h 355"/>
                <a:gd name="T48" fmla="*/ 2147483647 w 204"/>
                <a:gd name="T49" fmla="*/ 2147483647 h 355"/>
                <a:gd name="T50" fmla="*/ 2147483647 w 204"/>
                <a:gd name="T51" fmla="*/ 2147483647 h 355"/>
                <a:gd name="T52" fmla="*/ 2147483647 w 204"/>
                <a:gd name="T53" fmla="*/ 2147483647 h 355"/>
                <a:gd name="T54" fmla="*/ 2147483647 w 204"/>
                <a:gd name="T55" fmla="*/ 2147483647 h 35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4"/>
                <a:gd name="T85" fmla="*/ 0 h 355"/>
                <a:gd name="T86" fmla="*/ 204 w 204"/>
                <a:gd name="T87" fmla="*/ 355 h 35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4" h="355">
                  <a:moveTo>
                    <a:pt x="203" y="136"/>
                  </a:moveTo>
                  <a:lnTo>
                    <a:pt x="181" y="115"/>
                  </a:lnTo>
                  <a:lnTo>
                    <a:pt x="136" y="100"/>
                  </a:lnTo>
                  <a:lnTo>
                    <a:pt x="159" y="36"/>
                  </a:lnTo>
                  <a:lnTo>
                    <a:pt x="144" y="0"/>
                  </a:lnTo>
                  <a:lnTo>
                    <a:pt x="79" y="64"/>
                  </a:lnTo>
                  <a:lnTo>
                    <a:pt x="72" y="122"/>
                  </a:lnTo>
                  <a:lnTo>
                    <a:pt x="43" y="129"/>
                  </a:lnTo>
                  <a:lnTo>
                    <a:pt x="7" y="158"/>
                  </a:lnTo>
                  <a:lnTo>
                    <a:pt x="0" y="187"/>
                  </a:lnTo>
                  <a:lnTo>
                    <a:pt x="50" y="216"/>
                  </a:lnTo>
                  <a:lnTo>
                    <a:pt x="43" y="244"/>
                  </a:lnTo>
                  <a:lnTo>
                    <a:pt x="57" y="266"/>
                  </a:lnTo>
                  <a:lnTo>
                    <a:pt x="43" y="295"/>
                  </a:lnTo>
                  <a:lnTo>
                    <a:pt x="50" y="310"/>
                  </a:lnTo>
                  <a:lnTo>
                    <a:pt x="108" y="354"/>
                  </a:lnTo>
                  <a:lnTo>
                    <a:pt x="122" y="346"/>
                  </a:lnTo>
                  <a:lnTo>
                    <a:pt x="129" y="325"/>
                  </a:lnTo>
                  <a:lnTo>
                    <a:pt x="144" y="303"/>
                  </a:lnTo>
                  <a:lnTo>
                    <a:pt x="136" y="266"/>
                  </a:lnTo>
                  <a:lnTo>
                    <a:pt x="122" y="266"/>
                  </a:lnTo>
                  <a:lnTo>
                    <a:pt x="122" y="237"/>
                  </a:lnTo>
                  <a:lnTo>
                    <a:pt x="129" y="230"/>
                  </a:lnTo>
                  <a:lnTo>
                    <a:pt x="136" y="194"/>
                  </a:lnTo>
                  <a:lnTo>
                    <a:pt x="151" y="201"/>
                  </a:lnTo>
                  <a:lnTo>
                    <a:pt x="174" y="201"/>
                  </a:lnTo>
                  <a:lnTo>
                    <a:pt x="181" y="151"/>
                  </a:lnTo>
                  <a:lnTo>
                    <a:pt x="203" y="136"/>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95" name="Freeform 59"/>
            <p:cNvSpPr>
              <a:spLocks/>
            </p:cNvSpPr>
            <p:nvPr/>
          </p:nvSpPr>
          <p:spPr bwMode="auto">
            <a:xfrm>
              <a:off x="4464313" y="3342465"/>
              <a:ext cx="366214" cy="582948"/>
            </a:xfrm>
            <a:custGeom>
              <a:avLst/>
              <a:gdLst>
                <a:gd name="T0" fmla="*/ 203 w 204"/>
                <a:gd name="T1" fmla="*/ 136 h 355"/>
                <a:gd name="T2" fmla="*/ 181 w 204"/>
                <a:gd name="T3" fmla="*/ 115 h 355"/>
                <a:gd name="T4" fmla="*/ 136 w 204"/>
                <a:gd name="T5" fmla="*/ 100 h 355"/>
                <a:gd name="T6" fmla="*/ 159 w 204"/>
                <a:gd name="T7" fmla="*/ 36 h 355"/>
                <a:gd name="T8" fmla="*/ 144 w 204"/>
                <a:gd name="T9" fmla="*/ 0 h 355"/>
                <a:gd name="T10" fmla="*/ 79 w 204"/>
                <a:gd name="T11" fmla="*/ 64 h 355"/>
                <a:gd name="T12" fmla="*/ 72 w 204"/>
                <a:gd name="T13" fmla="*/ 122 h 355"/>
                <a:gd name="T14" fmla="*/ 43 w 204"/>
                <a:gd name="T15" fmla="*/ 129 h 355"/>
                <a:gd name="T16" fmla="*/ 7 w 204"/>
                <a:gd name="T17" fmla="*/ 158 h 355"/>
                <a:gd name="T18" fmla="*/ 0 w 204"/>
                <a:gd name="T19" fmla="*/ 187 h 355"/>
                <a:gd name="T20" fmla="*/ 50 w 204"/>
                <a:gd name="T21" fmla="*/ 216 h 355"/>
                <a:gd name="T22" fmla="*/ 43 w 204"/>
                <a:gd name="T23" fmla="*/ 244 h 355"/>
                <a:gd name="T24" fmla="*/ 57 w 204"/>
                <a:gd name="T25" fmla="*/ 266 h 355"/>
                <a:gd name="T26" fmla="*/ 43 w 204"/>
                <a:gd name="T27" fmla="*/ 295 h 355"/>
                <a:gd name="T28" fmla="*/ 50 w 204"/>
                <a:gd name="T29" fmla="*/ 310 h 355"/>
                <a:gd name="T30" fmla="*/ 108 w 204"/>
                <a:gd name="T31" fmla="*/ 354 h 355"/>
                <a:gd name="T32" fmla="*/ 122 w 204"/>
                <a:gd name="T33" fmla="*/ 346 h 355"/>
                <a:gd name="T34" fmla="*/ 129 w 204"/>
                <a:gd name="T35" fmla="*/ 325 h 355"/>
                <a:gd name="T36" fmla="*/ 144 w 204"/>
                <a:gd name="T37" fmla="*/ 303 h 355"/>
                <a:gd name="T38" fmla="*/ 136 w 204"/>
                <a:gd name="T39" fmla="*/ 266 h 355"/>
                <a:gd name="T40" fmla="*/ 122 w 204"/>
                <a:gd name="T41" fmla="*/ 266 h 355"/>
                <a:gd name="T42" fmla="*/ 122 w 204"/>
                <a:gd name="T43" fmla="*/ 237 h 355"/>
                <a:gd name="T44" fmla="*/ 129 w 204"/>
                <a:gd name="T45" fmla="*/ 230 h 355"/>
                <a:gd name="T46" fmla="*/ 136 w 204"/>
                <a:gd name="T47" fmla="*/ 194 h 355"/>
                <a:gd name="T48" fmla="*/ 151 w 204"/>
                <a:gd name="T49" fmla="*/ 201 h 355"/>
                <a:gd name="T50" fmla="*/ 174 w 204"/>
                <a:gd name="T51" fmla="*/ 201 h 355"/>
                <a:gd name="T52" fmla="*/ 181 w 204"/>
                <a:gd name="T53" fmla="*/ 151 h 355"/>
                <a:gd name="T54" fmla="*/ 203 w 204"/>
                <a:gd name="T55" fmla="*/ 136 h 35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4"/>
                <a:gd name="T85" fmla="*/ 0 h 355"/>
                <a:gd name="T86" fmla="*/ 204 w 204"/>
                <a:gd name="T87" fmla="*/ 355 h 35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4" h="355">
                  <a:moveTo>
                    <a:pt x="203" y="136"/>
                  </a:moveTo>
                  <a:lnTo>
                    <a:pt x="181" y="115"/>
                  </a:lnTo>
                  <a:lnTo>
                    <a:pt x="136" y="100"/>
                  </a:lnTo>
                  <a:lnTo>
                    <a:pt x="159" y="36"/>
                  </a:lnTo>
                  <a:lnTo>
                    <a:pt x="144" y="0"/>
                  </a:lnTo>
                  <a:lnTo>
                    <a:pt x="79" y="64"/>
                  </a:lnTo>
                  <a:lnTo>
                    <a:pt x="72" y="122"/>
                  </a:lnTo>
                  <a:lnTo>
                    <a:pt x="43" y="129"/>
                  </a:lnTo>
                  <a:lnTo>
                    <a:pt x="7" y="158"/>
                  </a:lnTo>
                  <a:lnTo>
                    <a:pt x="0" y="187"/>
                  </a:lnTo>
                  <a:lnTo>
                    <a:pt x="50" y="216"/>
                  </a:lnTo>
                  <a:lnTo>
                    <a:pt x="43" y="244"/>
                  </a:lnTo>
                  <a:lnTo>
                    <a:pt x="57" y="266"/>
                  </a:lnTo>
                  <a:lnTo>
                    <a:pt x="43" y="295"/>
                  </a:lnTo>
                  <a:lnTo>
                    <a:pt x="50" y="310"/>
                  </a:lnTo>
                  <a:lnTo>
                    <a:pt x="108" y="354"/>
                  </a:lnTo>
                  <a:lnTo>
                    <a:pt x="122" y="346"/>
                  </a:lnTo>
                  <a:lnTo>
                    <a:pt x="129" y="325"/>
                  </a:lnTo>
                  <a:lnTo>
                    <a:pt x="144" y="303"/>
                  </a:lnTo>
                  <a:lnTo>
                    <a:pt x="136" y="266"/>
                  </a:lnTo>
                  <a:lnTo>
                    <a:pt x="122" y="266"/>
                  </a:lnTo>
                  <a:lnTo>
                    <a:pt x="122" y="237"/>
                  </a:lnTo>
                  <a:lnTo>
                    <a:pt x="129" y="230"/>
                  </a:lnTo>
                  <a:lnTo>
                    <a:pt x="136" y="194"/>
                  </a:lnTo>
                  <a:lnTo>
                    <a:pt x="151" y="201"/>
                  </a:lnTo>
                  <a:lnTo>
                    <a:pt x="174" y="201"/>
                  </a:lnTo>
                  <a:lnTo>
                    <a:pt x="181" y="151"/>
                  </a:lnTo>
                  <a:lnTo>
                    <a:pt x="203" y="136"/>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96" name="Freeform 60"/>
            <p:cNvSpPr>
              <a:spLocks/>
            </p:cNvSpPr>
            <p:nvPr/>
          </p:nvSpPr>
          <p:spPr bwMode="auto">
            <a:xfrm>
              <a:off x="3138537" y="2772677"/>
              <a:ext cx="1787525" cy="1527175"/>
            </a:xfrm>
            <a:custGeom>
              <a:avLst/>
              <a:gdLst>
                <a:gd name="T0" fmla="*/ 2147483647 w 983"/>
                <a:gd name="T1" fmla="*/ 2147483647 h 933"/>
                <a:gd name="T2" fmla="*/ 2147483647 w 983"/>
                <a:gd name="T3" fmla="*/ 2147483647 h 933"/>
                <a:gd name="T4" fmla="*/ 2147483647 w 983"/>
                <a:gd name="T5" fmla="*/ 2147483647 h 933"/>
                <a:gd name="T6" fmla="*/ 2147483647 w 983"/>
                <a:gd name="T7" fmla="*/ 2147483647 h 933"/>
                <a:gd name="T8" fmla="*/ 2147483647 w 983"/>
                <a:gd name="T9" fmla="*/ 2147483647 h 933"/>
                <a:gd name="T10" fmla="*/ 2147483647 w 983"/>
                <a:gd name="T11" fmla="*/ 2147483647 h 933"/>
                <a:gd name="T12" fmla="*/ 2147483647 w 983"/>
                <a:gd name="T13" fmla="*/ 2147483647 h 933"/>
                <a:gd name="T14" fmla="*/ 2147483647 w 983"/>
                <a:gd name="T15" fmla="*/ 2147483647 h 933"/>
                <a:gd name="T16" fmla="*/ 2147483647 w 983"/>
                <a:gd name="T17" fmla="*/ 2147483647 h 933"/>
                <a:gd name="T18" fmla="*/ 2147483647 w 983"/>
                <a:gd name="T19" fmla="*/ 2147483647 h 933"/>
                <a:gd name="T20" fmla="*/ 2147483647 w 983"/>
                <a:gd name="T21" fmla="*/ 2147483647 h 933"/>
                <a:gd name="T22" fmla="*/ 2147483647 w 983"/>
                <a:gd name="T23" fmla="*/ 2147483647 h 933"/>
                <a:gd name="T24" fmla="*/ 2147483647 w 983"/>
                <a:gd name="T25" fmla="*/ 2147483647 h 933"/>
                <a:gd name="T26" fmla="*/ 2147483647 w 983"/>
                <a:gd name="T27" fmla="*/ 2147483647 h 933"/>
                <a:gd name="T28" fmla="*/ 2147483647 w 983"/>
                <a:gd name="T29" fmla="*/ 2147483647 h 933"/>
                <a:gd name="T30" fmla="*/ 2147483647 w 983"/>
                <a:gd name="T31" fmla="*/ 2147483647 h 933"/>
                <a:gd name="T32" fmla="*/ 2147483647 w 983"/>
                <a:gd name="T33" fmla="*/ 2147483647 h 933"/>
                <a:gd name="T34" fmla="*/ 2147483647 w 983"/>
                <a:gd name="T35" fmla="*/ 2147483647 h 933"/>
                <a:gd name="T36" fmla="*/ 2147483647 w 983"/>
                <a:gd name="T37" fmla="*/ 2147483647 h 933"/>
                <a:gd name="T38" fmla="*/ 2147483647 w 983"/>
                <a:gd name="T39" fmla="*/ 2147483647 h 933"/>
                <a:gd name="T40" fmla="*/ 2147483647 w 983"/>
                <a:gd name="T41" fmla="*/ 2147483647 h 933"/>
                <a:gd name="T42" fmla="*/ 2147483647 w 983"/>
                <a:gd name="T43" fmla="*/ 2147483647 h 933"/>
                <a:gd name="T44" fmla="*/ 2147483647 w 983"/>
                <a:gd name="T45" fmla="*/ 2147483647 h 933"/>
                <a:gd name="T46" fmla="*/ 2147483647 w 983"/>
                <a:gd name="T47" fmla="*/ 2147483647 h 933"/>
                <a:gd name="T48" fmla="*/ 2147483647 w 983"/>
                <a:gd name="T49" fmla="*/ 2147483647 h 933"/>
                <a:gd name="T50" fmla="*/ 2147483647 w 983"/>
                <a:gd name="T51" fmla="*/ 2147483647 h 933"/>
                <a:gd name="T52" fmla="*/ 2147483647 w 983"/>
                <a:gd name="T53" fmla="*/ 2147483647 h 933"/>
                <a:gd name="T54" fmla="*/ 2147483647 w 983"/>
                <a:gd name="T55" fmla="*/ 2147483647 h 933"/>
                <a:gd name="T56" fmla="*/ 2147483647 w 983"/>
                <a:gd name="T57" fmla="*/ 2147483647 h 933"/>
                <a:gd name="T58" fmla="*/ 2147483647 w 983"/>
                <a:gd name="T59" fmla="*/ 2147483647 h 933"/>
                <a:gd name="T60" fmla="*/ 2147483647 w 983"/>
                <a:gd name="T61" fmla="*/ 2147483647 h 933"/>
                <a:gd name="T62" fmla="*/ 2147483647 w 983"/>
                <a:gd name="T63" fmla="*/ 2147483647 h 933"/>
                <a:gd name="T64" fmla="*/ 2147483647 w 983"/>
                <a:gd name="T65" fmla="*/ 2147483647 h 933"/>
                <a:gd name="T66" fmla="*/ 2147483647 w 983"/>
                <a:gd name="T67" fmla="*/ 2147483647 h 933"/>
                <a:gd name="T68" fmla="*/ 2147483647 w 983"/>
                <a:gd name="T69" fmla="*/ 2147483647 h 933"/>
                <a:gd name="T70" fmla="*/ 2147483647 w 983"/>
                <a:gd name="T71" fmla="*/ 2147483647 h 933"/>
                <a:gd name="T72" fmla="*/ 2147483647 w 983"/>
                <a:gd name="T73" fmla="*/ 2147483647 h 933"/>
                <a:gd name="T74" fmla="*/ 2147483647 w 983"/>
                <a:gd name="T75" fmla="*/ 2147483647 h 933"/>
                <a:gd name="T76" fmla="*/ 2147483647 w 983"/>
                <a:gd name="T77" fmla="*/ 2147483647 h 933"/>
                <a:gd name="T78" fmla="*/ 2147483647 w 983"/>
                <a:gd name="T79" fmla="*/ 2147483647 h 933"/>
                <a:gd name="T80" fmla="*/ 2147483647 w 983"/>
                <a:gd name="T81" fmla="*/ 2147483647 h 933"/>
                <a:gd name="T82" fmla="*/ 2147483647 w 983"/>
                <a:gd name="T83" fmla="*/ 2147483647 h 933"/>
                <a:gd name="T84" fmla="*/ 2147483647 w 983"/>
                <a:gd name="T85" fmla="*/ 0 h 933"/>
                <a:gd name="T86" fmla="*/ 2147483647 w 983"/>
                <a:gd name="T87" fmla="*/ 2147483647 h 933"/>
                <a:gd name="T88" fmla="*/ 2147483647 w 983"/>
                <a:gd name="T89" fmla="*/ 2147483647 h 933"/>
                <a:gd name="T90" fmla="*/ 2147483647 w 983"/>
                <a:gd name="T91" fmla="*/ 2147483647 h 933"/>
                <a:gd name="T92" fmla="*/ 2147483647 w 983"/>
                <a:gd name="T93" fmla="*/ 2147483647 h 933"/>
                <a:gd name="T94" fmla="*/ 2147483647 w 983"/>
                <a:gd name="T95" fmla="*/ 2147483647 h 933"/>
                <a:gd name="T96" fmla="*/ 2147483647 w 983"/>
                <a:gd name="T97" fmla="*/ 2147483647 h 933"/>
                <a:gd name="T98" fmla="*/ 2147483647 w 983"/>
                <a:gd name="T99" fmla="*/ 2147483647 h 933"/>
                <a:gd name="T100" fmla="*/ 2147483647 w 983"/>
                <a:gd name="T101" fmla="*/ 2147483647 h 933"/>
                <a:gd name="T102" fmla="*/ 2147483647 w 983"/>
                <a:gd name="T103" fmla="*/ 2147483647 h 933"/>
                <a:gd name="T104" fmla="*/ 2147483647 w 983"/>
                <a:gd name="T105" fmla="*/ 2147483647 h 933"/>
                <a:gd name="T106" fmla="*/ 2147483647 w 983"/>
                <a:gd name="T107" fmla="*/ 2147483647 h 933"/>
                <a:gd name="T108" fmla="*/ 2147483647 w 983"/>
                <a:gd name="T109" fmla="*/ 2147483647 h 933"/>
                <a:gd name="T110" fmla="*/ 2147483647 w 983"/>
                <a:gd name="T111" fmla="*/ 2147483647 h 933"/>
                <a:gd name="T112" fmla="*/ 2147483647 w 983"/>
                <a:gd name="T113" fmla="*/ 2147483647 h 93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83"/>
                <a:gd name="T172" fmla="*/ 0 h 933"/>
                <a:gd name="T173" fmla="*/ 983 w 983"/>
                <a:gd name="T174" fmla="*/ 933 h 93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83" h="933">
                  <a:moveTo>
                    <a:pt x="735" y="505"/>
                  </a:moveTo>
                  <a:lnTo>
                    <a:pt x="728" y="534"/>
                  </a:lnTo>
                  <a:lnTo>
                    <a:pt x="779" y="563"/>
                  </a:lnTo>
                  <a:lnTo>
                    <a:pt x="771" y="592"/>
                  </a:lnTo>
                  <a:lnTo>
                    <a:pt x="786" y="606"/>
                  </a:lnTo>
                  <a:lnTo>
                    <a:pt x="771" y="635"/>
                  </a:lnTo>
                  <a:lnTo>
                    <a:pt x="779" y="658"/>
                  </a:lnTo>
                  <a:lnTo>
                    <a:pt x="843" y="701"/>
                  </a:lnTo>
                  <a:lnTo>
                    <a:pt x="851" y="694"/>
                  </a:lnTo>
                  <a:lnTo>
                    <a:pt x="858" y="665"/>
                  </a:lnTo>
                  <a:lnTo>
                    <a:pt x="872" y="658"/>
                  </a:lnTo>
                  <a:lnTo>
                    <a:pt x="865" y="613"/>
                  </a:lnTo>
                  <a:lnTo>
                    <a:pt x="851" y="606"/>
                  </a:lnTo>
                  <a:lnTo>
                    <a:pt x="851" y="577"/>
                  </a:lnTo>
                  <a:lnTo>
                    <a:pt x="865" y="577"/>
                  </a:lnTo>
                  <a:lnTo>
                    <a:pt x="865" y="541"/>
                  </a:lnTo>
                  <a:lnTo>
                    <a:pt x="902" y="548"/>
                  </a:lnTo>
                  <a:lnTo>
                    <a:pt x="917" y="570"/>
                  </a:lnTo>
                  <a:lnTo>
                    <a:pt x="960" y="592"/>
                  </a:lnTo>
                  <a:lnTo>
                    <a:pt x="982" y="613"/>
                  </a:lnTo>
                  <a:lnTo>
                    <a:pt x="974" y="701"/>
                  </a:lnTo>
                  <a:lnTo>
                    <a:pt x="917" y="701"/>
                  </a:lnTo>
                  <a:lnTo>
                    <a:pt x="924" y="737"/>
                  </a:lnTo>
                  <a:lnTo>
                    <a:pt x="895" y="737"/>
                  </a:lnTo>
                  <a:lnTo>
                    <a:pt x="888" y="723"/>
                  </a:lnTo>
                  <a:lnTo>
                    <a:pt x="843" y="723"/>
                  </a:lnTo>
                  <a:lnTo>
                    <a:pt x="843" y="852"/>
                  </a:lnTo>
                  <a:lnTo>
                    <a:pt x="815" y="838"/>
                  </a:lnTo>
                  <a:lnTo>
                    <a:pt x="793" y="859"/>
                  </a:lnTo>
                  <a:lnTo>
                    <a:pt x="800" y="867"/>
                  </a:lnTo>
                  <a:lnTo>
                    <a:pt x="807" y="888"/>
                  </a:lnTo>
                  <a:lnTo>
                    <a:pt x="786" y="895"/>
                  </a:lnTo>
                  <a:lnTo>
                    <a:pt x="764" y="932"/>
                  </a:lnTo>
                  <a:lnTo>
                    <a:pt x="721" y="932"/>
                  </a:lnTo>
                  <a:lnTo>
                    <a:pt x="699" y="903"/>
                  </a:lnTo>
                  <a:lnTo>
                    <a:pt x="678" y="845"/>
                  </a:lnTo>
                  <a:lnTo>
                    <a:pt x="678" y="838"/>
                  </a:lnTo>
                  <a:lnTo>
                    <a:pt x="656" y="838"/>
                  </a:lnTo>
                  <a:lnTo>
                    <a:pt x="620" y="816"/>
                  </a:lnTo>
                  <a:lnTo>
                    <a:pt x="606" y="780"/>
                  </a:lnTo>
                  <a:lnTo>
                    <a:pt x="591" y="787"/>
                  </a:lnTo>
                  <a:lnTo>
                    <a:pt x="570" y="795"/>
                  </a:lnTo>
                  <a:lnTo>
                    <a:pt x="563" y="795"/>
                  </a:lnTo>
                  <a:lnTo>
                    <a:pt x="563" y="809"/>
                  </a:lnTo>
                  <a:lnTo>
                    <a:pt x="570" y="831"/>
                  </a:lnTo>
                  <a:lnTo>
                    <a:pt x="555" y="867"/>
                  </a:lnTo>
                  <a:lnTo>
                    <a:pt x="519" y="859"/>
                  </a:lnTo>
                  <a:lnTo>
                    <a:pt x="534" y="831"/>
                  </a:lnTo>
                  <a:lnTo>
                    <a:pt x="519" y="816"/>
                  </a:lnTo>
                  <a:lnTo>
                    <a:pt x="483" y="809"/>
                  </a:lnTo>
                  <a:lnTo>
                    <a:pt x="462" y="780"/>
                  </a:lnTo>
                  <a:lnTo>
                    <a:pt x="469" y="766"/>
                  </a:lnTo>
                  <a:lnTo>
                    <a:pt x="483" y="766"/>
                  </a:lnTo>
                  <a:lnTo>
                    <a:pt x="527" y="773"/>
                  </a:lnTo>
                  <a:lnTo>
                    <a:pt x="555" y="759"/>
                  </a:lnTo>
                  <a:lnTo>
                    <a:pt x="563" y="744"/>
                  </a:lnTo>
                  <a:lnTo>
                    <a:pt x="534" y="737"/>
                  </a:lnTo>
                  <a:lnTo>
                    <a:pt x="534" y="715"/>
                  </a:lnTo>
                  <a:lnTo>
                    <a:pt x="577" y="701"/>
                  </a:lnTo>
                  <a:lnTo>
                    <a:pt x="584" y="665"/>
                  </a:lnTo>
                  <a:lnTo>
                    <a:pt x="606" y="665"/>
                  </a:lnTo>
                  <a:lnTo>
                    <a:pt x="620" y="635"/>
                  </a:lnTo>
                  <a:lnTo>
                    <a:pt x="599" y="534"/>
                  </a:lnTo>
                  <a:lnTo>
                    <a:pt x="555" y="455"/>
                  </a:lnTo>
                  <a:lnTo>
                    <a:pt x="548" y="484"/>
                  </a:lnTo>
                  <a:lnTo>
                    <a:pt x="469" y="404"/>
                  </a:lnTo>
                  <a:lnTo>
                    <a:pt x="447" y="411"/>
                  </a:lnTo>
                  <a:lnTo>
                    <a:pt x="396" y="375"/>
                  </a:lnTo>
                  <a:lnTo>
                    <a:pt x="381" y="339"/>
                  </a:lnTo>
                  <a:lnTo>
                    <a:pt x="324" y="347"/>
                  </a:lnTo>
                  <a:lnTo>
                    <a:pt x="259" y="318"/>
                  </a:lnTo>
                  <a:lnTo>
                    <a:pt x="244" y="375"/>
                  </a:lnTo>
                  <a:lnTo>
                    <a:pt x="158" y="311"/>
                  </a:lnTo>
                  <a:lnTo>
                    <a:pt x="57" y="267"/>
                  </a:lnTo>
                  <a:lnTo>
                    <a:pt x="0" y="275"/>
                  </a:lnTo>
                  <a:lnTo>
                    <a:pt x="14" y="181"/>
                  </a:lnTo>
                  <a:lnTo>
                    <a:pt x="28" y="159"/>
                  </a:lnTo>
                  <a:lnTo>
                    <a:pt x="50" y="166"/>
                  </a:lnTo>
                  <a:lnTo>
                    <a:pt x="79" y="130"/>
                  </a:lnTo>
                  <a:lnTo>
                    <a:pt x="129" y="109"/>
                  </a:lnTo>
                  <a:lnTo>
                    <a:pt x="158" y="87"/>
                  </a:lnTo>
                  <a:lnTo>
                    <a:pt x="158" y="73"/>
                  </a:lnTo>
                  <a:lnTo>
                    <a:pt x="223" y="73"/>
                  </a:lnTo>
                  <a:lnTo>
                    <a:pt x="244" y="44"/>
                  </a:lnTo>
                  <a:lnTo>
                    <a:pt x="244" y="7"/>
                  </a:lnTo>
                  <a:lnTo>
                    <a:pt x="266" y="0"/>
                  </a:lnTo>
                  <a:lnTo>
                    <a:pt x="309" y="14"/>
                  </a:lnTo>
                  <a:lnTo>
                    <a:pt x="331" y="80"/>
                  </a:lnTo>
                  <a:lnTo>
                    <a:pt x="331" y="116"/>
                  </a:lnTo>
                  <a:lnTo>
                    <a:pt x="338" y="138"/>
                  </a:lnTo>
                  <a:lnTo>
                    <a:pt x="360" y="174"/>
                  </a:lnTo>
                  <a:lnTo>
                    <a:pt x="360" y="195"/>
                  </a:lnTo>
                  <a:lnTo>
                    <a:pt x="367" y="217"/>
                  </a:lnTo>
                  <a:lnTo>
                    <a:pt x="381" y="217"/>
                  </a:lnTo>
                  <a:lnTo>
                    <a:pt x="381" y="188"/>
                  </a:lnTo>
                  <a:lnTo>
                    <a:pt x="469" y="195"/>
                  </a:lnTo>
                  <a:lnTo>
                    <a:pt x="476" y="224"/>
                  </a:lnTo>
                  <a:lnTo>
                    <a:pt x="469" y="246"/>
                  </a:lnTo>
                  <a:lnTo>
                    <a:pt x="440" y="275"/>
                  </a:lnTo>
                  <a:lnTo>
                    <a:pt x="440" y="282"/>
                  </a:lnTo>
                  <a:lnTo>
                    <a:pt x="498" y="332"/>
                  </a:lnTo>
                  <a:lnTo>
                    <a:pt x="498" y="361"/>
                  </a:lnTo>
                  <a:lnTo>
                    <a:pt x="563" y="397"/>
                  </a:lnTo>
                  <a:lnTo>
                    <a:pt x="570" y="383"/>
                  </a:lnTo>
                  <a:lnTo>
                    <a:pt x="563" y="354"/>
                  </a:lnTo>
                  <a:lnTo>
                    <a:pt x="606" y="354"/>
                  </a:lnTo>
                  <a:lnTo>
                    <a:pt x="613" y="361"/>
                  </a:lnTo>
                  <a:lnTo>
                    <a:pt x="671" y="354"/>
                  </a:lnTo>
                  <a:lnTo>
                    <a:pt x="699" y="347"/>
                  </a:lnTo>
                  <a:lnTo>
                    <a:pt x="721" y="368"/>
                  </a:lnTo>
                  <a:lnTo>
                    <a:pt x="671" y="411"/>
                  </a:lnTo>
                  <a:lnTo>
                    <a:pt x="663" y="440"/>
                  </a:lnTo>
                  <a:lnTo>
                    <a:pt x="656" y="469"/>
                  </a:lnTo>
                  <a:lnTo>
                    <a:pt x="692" y="512"/>
                  </a:lnTo>
                  <a:lnTo>
                    <a:pt x="735" y="505"/>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97" name="Freeform 61"/>
            <p:cNvSpPr>
              <a:spLocks/>
            </p:cNvSpPr>
            <p:nvPr/>
          </p:nvSpPr>
          <p:spPr bwMode="auto">
            <a:xfrm>
              <a:off x="3138205" y="2772521"/>
              <a:ext cx="1787857" cy="1527799"/>
            </a:xfrm>
            <a:custGeom>
              <a:avLst/>
              <a:gdLst>
                <a:gd name="T0" fmla="*/ 728 w 983"/>
                <a:gd name="T1" fmla="*/ 534 h 933"/>
                <a:gd name="T2" fmla="*/ 771 w 983"/>
                <a:gd name="T3" fmla="*/ 592 h 933"/>
                <a:gd name="T4" fmla="*/ 771 w 983"/>
                <a:gd name="T5" fmla="*/ 635 h 933"/>
                <a:gd name="T6" fmla="*/ 843 w 983"/>
                <a:gd name="T7" fmla="*/ 701 h 933"/>
                <a:gd name="T8" fmla="*/ 858 w 983"/>
                <a:gd name="T9" fmla="*/ 665 h 933"/>
                <a:gd name="T10" fmla="*/ 865 w 983"/>
                <a:gd name="T11" fmla="*/ 613 h 933"/>
                <a:gd name="T12" fmla="*/ 851 w 983"/>
                <a:gd name="T13" fmla="*/ 577 h 933"/>
                <a:gd name="T14" fmla="*/ 865 w 983"/>
                <a:gd name="T15" fmla="*/ 541 h 933"/>
                <a:gd name="T16" fmla="*/ 917 w 983"/>
                <a:gd name="T17" fmla="*/ 570 h 933"/>
                <a:gd name="T18" fmla="*/ 982 w 983"/>
                <a:gd name="T19" fmla="*/ 613 h 933"/>
                <a:gd name="T20" fmla="*/ 917 w 983"/>
                <a:gd name="T21" fmla="*/ 701 h 933"/>
                <a:gd name="T22" fmla="*/ 895 w 983"/>
                <a:gd name="T23" fmla="*/ 737 h 933"/>
                <a:gd name="T24" fmla="*/ 843 w 983"/>
                <a:gd name="T25" fmla="*/ 723 h 933"/>
                <a:gd name="T26" fmla="*/ 815 w 983"/>
                <a:gd name="T27" fmla="*/ 838 h 933"/>
                <a:gd name="T28" fmla="*/ 800 w 983"/>
                <a:gd name="T29" fmla="*/ 867 h 933"/>
                <a:gd name="T30" fmla="*/ 786 w 983"/>
                <a:gd name="T31" fmla="*/ 895 h 933"/>
                <a:gd name="T32" fmla="*/ 721 w 983"/>
                <a:gd name="T33" fmla="*/ 932 h 933"/>
                <a:gd name="T34" fmla="*/ 678 w 983"/>
                <a:gd name="T35" fmla="*/ 845 h 933"/>
                <a:gd name="T36" fmla="*/ 656 w 983"/>
                <a:gd name="T37" fmla="*/ 838 h 933"/>
                <a:gd name="T38" fmla="*/ 606 w 983"/>
                <a:gd name="T39" fmla="*/ 780 h 933"/>
                <a:gd name="T40" fmla="*/ 570 w 983"/>
                <a:gd name="T41" fmla="*/ 795 h 933"/>
                <a:gd name="T42" fmla="*/ 563 w 983"/>
                <a:gd name="T43" fmla="*/ 809 h 933"/>
                <a:gd name="T44" fmla="*/ 555 w 983"/>
                <a:gd name="T45" fmla="*/ 867 h 933"/>
                <a:gd name="T46" fmla="*/ 534 w 983"/>
                <a:gd name="T47" fmla="*/ 831 h 933"/>
                <a:gd name="T48" fmla="*/ 483 w 983"/>
                <a:gd name="T49" fmla="*/ 809 h 933"/>
                <a:gd name="T50" fmla="*/ 469 w 983"/>
                <a:gd name="T51" fmla="*/ 766 h 933"/>
                <a:gd name="T52" fmla="*/ 527 w 983"/>
                <a:gd name="T53" fmla="*/ 773 h 933"/>
                <a:gd name="T54" fmla="*/ 563 w 983"/>
                <a:gd name="T55" fmla="*/ 744 h 933"/>
                <a:gd name="T56" fmla="*/ 534 w 983"/>
                <a:gd name="T57" fmla="*/ 715 h 933"/>
                <a:gd name="T58" fmla="*/ 584 w 983"/>
                <a:gd name="T59" fmla="*/ 665 h 933"/>
                <a:gd name="T60" fmla="*/ 620 w 983"/>
                <a:gd name="T61" fmla="*/ 635 h 933"/>
                <a:gd name="T62" fmla="*/ 555 w 983"/>
                <a:gd name="T63" fmla="*/ 455 h 933"/>
                <a:gd name="T64" fmla="*/ 469 w 983"/>
                <a:gd name="T65" fmla="*/ 404 h 933"/>
                <a:gd name="T66" fmla="*/ 396 w 983"/>
                <a:gd name="T67" fmla="*/ 375 h 933"/>
                <a:gd name="T68" fmla="*/ 324 w 983"/>
                <a:gd name="T69" fmla="*/ 347 h 933"/>
                <a:gd name="T70" fmla="*/ 244 w 983"/>
                <a:gd name="T71" fmla="*/ 375 h 933"/>
                <a:gd name="T72" fmla="*/ 57 w 983"/>
                <a:gd name="T73" fmla="*/ 267 h 933"/>
                <a:gd name="T74" fmla="*/ 14 w 983"/>
                <a:gd name="T75" fmla="*/ 181 h 933"/>
                <a:gd name="T76" fmla="*/ 50 w 983"/>
                <a:gd name="T77" fmla="*/ 166 h 933"/>
                <a:gd name="T78" fmla="*/ 129 w 983"/>
                <a:gd name="T79" fmla="*/ 109 h 933"/>
                <a:gd name="T80" fmla="*/ 158 w 983"/>
                <a:gd name="T81" fmla="*/ 73 h 933"/>
                <a:gd name="T82" fmla="*/ 244 w 983"/>
                <a:gd name="T83" fmla="*/ 44 h 933"/>
                <a:gd name="T84" fmla="*/ 266 w 983"/>
                <a:gd name="T85" fmla="*/ 0 h 933"/>
                <a:gd name="T86" fmla="*/ 331 w 983"/>
                <a:gd name="T87" fmla="*/ 80 h 933"/>
                <a:gd name="T88" fmla="*/ 338 w 983"/>
                <a:gd name="T89" fmla="*/ 138 h 933"/>
                <a:gd name="T90" fmla="*/ 360 w 983"/>
                <a:gd name="T91" fmla="*/ 195 h 933"/>
                <a:gd name="T92" fmla="*/ 381 w 983"/>
                <a:gd name="T93" fmla="*/ 217 h 933"/>
                <a:gd name="T94" fmla="*/ 469 w 983"/>
                <a:gd name="T95" fmla="*/ 195 h 933"/>
                <a:gd name="T96" fmla="*/ 469 w 983"/>
                <a:gd name="T97" fmla="*/ 246 h 933"/>
                <a:gd name="T98" fmla="*/ 440 w 983"/>
                <a:gd name="T99" fmla="*/ 282 h 933"/>
                <a:gd name="T100" fmla="*/ 498 w 983"/>
                <a:gd name="T101" fmla="*/ 361 h 933"/>
                <a:gd name="T102" fmla="*/ 570 w 983"/>
                <a:gd name="T103" fmla="*/ 383 h 933"/>
                <a:gd name="T104" fmla="*/ 606 w 983"/>
                <a:gd name="T105" fmla="*/ 354 h 933"/>
                <a:gd name="T106" fmla="*/ 671 w 983"/>
                <a:gd name="T107" fmla="*/ 354 h 933"/>
                <a:gd name="T108" fmla="*/ 721 w 983"/>
                <a:gd name="T109" fmla="*/ 368 h 933"/>
                <a:gd name="T110" fmla="*/ 663 w 983"/>
                <a:gd name="T111" fmla="*/ 440 h 933"/>
                <a:gd name="T112" fmla="*/ 692 w 983"/>
                <a:gd name="T113" fmla="*/ 512 h 93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83"/>
                <a:gd name="T172" fmla="*/ 0 h 933"/>
                <a:gd name="T173" fmla="*/ 983 w 983"/>
                <a:gd name="T174" fmla="*/ 933 h 93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83" h="933">
                  <a:moveTo>
                    <a:pt x="735" y="505"/>
                  </a:moveTo>
                  <a:lnTo>
                    <a:pt x="728" y="534"/>
                  </a:lnTo>
                  <a:lnTo>
                    <a:pt x="779" y="563"/>
                  </a:lnTo>
                  <a:lnTo>
                    <a:pt x="771" y="592"/>
                  </a:lnTo>
                  <a:lnTo>
                    <a:pt x="786" y="606"/>
                  </a:lnTo>
                  <a:lnTo>
                    <a:pt x="771" y="635"/>
                  </a:lnTo>
                  <a:lnTo>
                    <a:pt x="779" y="658"/>
                  </a:lnTo>
                  <a:lnTo>
                    <a:pt x="843" y="701"/>
                  </a:lnTo>
                  <a:lnTo>
                    <a:pt x="851" y="694"/>
                  </a:lnTo>
                  <a:lnTo>
                    <a:pt x="858" y="665"/>
                  </a:lnTo>
                  <a:lnTo>
                    <a:pt x="872" y="658"/>
                  </a:lnTo>
                  <a:lnTo>
                    <a:pt x="865" y="613"/>
                  </a:lnTo>
                  <a:lnTo>
                    <a:pt x="851" y="606"/>
                  </a:lnTo>
                  <a:lnTo>
                    <a:pt x="851" y="577"/>
                  </a:lnTo>
                  <a:lnTo>
                    <a:pt x="865" y="577"/>
                  </a:lnTo>
                  <a:lnTo>
                    <a:pt x="865" y="541"/>
                  </a:lnTo>
                  <a:lnTo>
                    <a:pt x="902" y="548"/>
                  </a:lnTo>
                  <a:lnTo>
                    <a:pt x="917" y="570"/>
                  </a:lnTo>
                  <a:lnTo>
                    <a:pt x="960" y="592"/>
                  </a:lnTo>
                  <a:lnTo>
                    <a:pt x="982" y="613"/>
                  </a:lnTo>
                  <a:lnTo>
                    <a:pt x="974" y="701"/>
                  </a:lnTo>
                  <a:lnTo>
                    <a:pt x="917" y="701"/>
                  </a:lnTo>
                  <a:lnTo>
                    <a:pt x="924" y="737"/>
                  </a:lnTo>
                  <a:lnTo>
                    <a:pt x="895" y="737"/>
                  </a:lnTo>
                  <a:lnTo>
                    <a:pt x="888" y="723"/>
                  </a:lnTo>
                  <a:lnTo>
                    <a:pt x="843" y="723"/>
                  </a:lnTo>
                  <a:lnTo>
                    <a:pt x="843" y="852"/>
                  </a:lnTo>
                  <a:lnTo>
                    <a:pt x="815" y="838"/>
                  </a:lnTo>
                  <a:lnTo>
                    <a:pt x="793" y="859"/>
                  </a:lnTo>
                  <a:lnTo>
                    <a:pt x="800" y="867"/>
                  </a:lnTo>
                  <a:lnTo>
                    <a:pt x="807" y="888"/>
                  </a:lnTo>
                  <a:lnTo>
                    <a:pt x="786" y="895"/>
                  </a:lnTo>
                  <a:lnTo>
                    <a:pt x="764" y="932"/>
                  </a:lnTo>
                  <a:lnTo>
                    <a:pt x="721" y="932"/>
                  </a:lnTo>
                  <a:lnTo>
                    <a:pt x="699" y="903"/>
                  </a:lnTo>
                  <a:lnTo>
                    <a:pt x="678" y="845"/>
                  </a:lnTo>
                  <a:lnTo>
                    <a:pt x="678" y="838"/>
                  </a:lnTo>
                  <a:lnTo>
                    <a:pt x="656" y="838"/>
                  </a:lnTo>
                  <a:lnTo>
                    <a:pt x="620" y="816"/>
                  </a:lnTo>
                  <a:lnTo>
                    <a:pt x="606" y="780"/>
                  </a:lnTo>
                  <a:lnTo>
                    <a:pt x="591" y="787"/>
                  </a:lnTo>
                  <a:lnTo>
                    <a:pt x="570" y="795"/>
                  </a:lnTo>
                  <a:lnTo>
                    <a:pt x="563" y="795"/>
                  </a:lnTo>
                  <a:lnTo>
                    <a:pt x="563" y="809"/>
                  </a:lnTo>
                  <a:lnTo>
                    <a:pt x="570" y="831"/>
                  </a:lnTo>
                  <a:lnTo>
                    <a:pt x="555" y="867"/>
                  </a:lnTo>
                  <a:lnTo>
                    <a:pt x="519" y="859"/>
                  </a:lnTo>
                  <a:lnTo>
                    <a:pt x="534" y="831"/>
                  </a:lnTo>
                  <a:lnTo>
                    <a:pt x="519" y="816"/>
                  </a:lnTo>
                  <a:lnTo>
                    <a:pt x="483" y="809"/>
                  </a:lnTo>
                  <a:lnTo>
                    <a:pt x="462" y="780"/>
                  </a:lnTo>
                  <a:lnTo>
                    <a:pt x="469" y="766"/>
                  </a:lnTo>
                  <a:lnTo>
                    <a:pt x="483" y="766"/>
                  </a:lnTo>
                  <a:lnTo>
                    <a:pt x="527" y="773"/>
                  </a:lnTo>
                  <a:lnTo>
                    <a:pt x="555" y="759"/>
                  </a:lnTo>
                  <a:lnTo>
                    <a:pt x="563" y="744"/>
                  </a:lnTo>
                  <a:lnTo>
                    <a:pt x="534" y="737"/>
                  </a:lnTo>
                  <a:lnTo>
                    <a:pt x="534" y="715"/>
                  </a:lnTo>
                  <a:lnTo>
                    <a:pt x="577" y="701"/>
                  </a:lnTo>
                  <a:lnTo>
                    <a:pt x="584" y="665"/>
                  </a:lnTo>
                  <a:lnTo>
                    <a:pt x="606" y="665"/>
                  </a:lnTo>
                  <a:lnTo>
                    <a:pt x="620" y="635"/>
                  </a:lnTo>
                  <a:lnTo>
                    <a:pt x="599" y="534"/>
                  </a:lnTo>
                  <a:lnTo>
                    <a:pt x="555" y="455"/>
                  </a:lnTo>
                  <a:lnTo>
                    <a:pt x="548" y="484"/>
                  </a:lnTo>
                  <a:lnTo>
                    <a:pt x="469" y="404"/>
                  </a:lnTo>
                  <a:lnTo>
                    <a:pt x="447" y="411"/>
                  </a:lnTo>
                  <a:lnTo>
                    <a:pt x="396" y="375"/>
                  </a:lnTo>
                  <a:lnTo>
                    <a:pt x="381" y="339"/>
                  </a:lnTo>
                  <a:lnTo>
                    <a:pt x="324" y="347"/>
                  </a:lnTo>
                  <a:lnTo>
                    <a:pt x="259" y="318"/>
                  </a:lnTo>
                  <a:lnTo>
                    <a:pt x="244" y="375"/>
                  </a:lnTo>
                  <a:lnTo>
                    <a:pt x="158" y="311"/>
                  </a:lnTo>
                  <a:lnTo>
                    <a:pt x="57" y="267"/>
                  </a:lnTo>
                  <a:lnTo>
                    <a:pt x="0" y="275"/>
                  </a:lnTo>
                  <a:lnTo>
                    <a:pt x="14" y="181"/>
                  </a:lnTo>
                  <a:lnTo>
                    <a:pt x="28" y="159"/>
                  </a:lnTo>
                  <a:lnTo>
                    <a:pt x="50" y="166"/>
                  </a:lnTo>
                  <a:lnTo>
                    <a:pt x="79" y="130"/>
                  </a:lnTo>
                  <a:lnTo>
                    <a:pt x="129" y="109"/>
                  </a:lnTo>
                  <a:lnTo>
                    <a:pt x="158" y="87"/>
                  </a:lnTo>
                  <a:lnTo>
                    <a:pt x="158" y="73"/>
                  </a:lnTo>
                  <a:lnTo>
                    <a:pt x="223" y="73"/>
                  </a:lnTo>
                  <a:lnTo>
                    <a:pt x="244" y="44"/>
                  </a:lnTo>
                  <a:lnTo>
                    <a:pt x="244" y="7"/>
                  </a:lnTo>
                  <a:lnTo>
                    <a:pt x="266" y="0"/>
                  </a:lnTo>
                  <a:lnTo>
                    <a:pt x="309" y="14"/>
                  </a:lnTo>
                  <a:lnTo>
                    <a:pt x="331" y="80"/>
                  </a:lnTo>
                  <a:lnTo>
                    <a:pt x="331" y="116"/>
                  </a:lnTo>
                  <a:lnTo>
                    <a:pt x="338" y="138"/>
                  </a:lnTo>
                  <a:lnTo>
                    <a:pt x="360" y="174"/>
                  </a:lnTo>
                  <a:lnTo>
                    <a:pt x="360" y="195"/>
                  </a:lnTo>
                  <a:lnTo>
                    <a:pt x="367" y="217"/>
                  </a:lnTo>
                  <a:lnTo>
                    <a:pt x="381" y="217"/>
                  </a:lnTo>
                  <a:lnTo>
                    <a:pt x="381" y="188"/>
                  </a:lnTo>
                  <a:lnTo>
                    <a:pt x="469" y="195"/>
                  </a:lnTo>
                  <a:lnTo>
                    <a:pt x="476" y="224"/>
                  </a:lnTo>
                  <a:lnTo>
                    <a:pt x="469" y="246"/>
                  </a:lnTo>
                  <a:lnTo>
                    <a:pt x="440" y="275"/>
                  </a:lnTo>
                  <a:lnTo>
                    <a:pt x="440" y="282"/>
                  </a:lnTo>
                  <a:lnTo>
                    <a:pt x="498" y="332"/>
                  </a:lnTo>
                  <a:lnTo>
                    <a:pt x="498" y="361"/>
                  </a:lnTo>
                  <a:lnTo>
                    <a:pt x="563" y="397"/>
                  </a:lnTo>
                  <a:lnTo>
                    <a:pt x="570" y="383"/>
                  </a:lnTo>
                  <a:lnTo>
                    <a:pt x="563" y="354"/>
                  </a:lnTo>
                  <a:lnTo>
                    <a:pt x="606" y="354"/>
                  </a:lnTo>
                  <a:lnTo>
                    <a:pt x="613" y="361"/>
                  </a:lnTo>
                  <a:lnTo>
                    <a:pt x="671" y="354"/>
                  </a:lnTo>
                  <a:lnTo>
                    <a:pt x="699" y="347"/>
                  </a:lnTo>
                  <a:lnTo>
                    <a:pt x="721" y="368"/>
                  </a:lnTo>
                  <a:lnTo>
                    <a:pt x="671" y="411"/>
                  </a:lnTo>
                  <a:lnTo>
                    <a:pt x="663" y="440"/>
                  </a:lnTo>
                  <a:lnTo>
                    <a:pt x="656" y="469"/>
                  </a:lnTo>
                  <a:lnTo>
                    <a:pt x="692" y="512"/>
                  </a:lnTo>
                  <a:lnTo>
                    <a:pt x="735" y="505"/>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298" name="Freeform 62"/>
            <p:cNvSpPr>
              <a:spLocks/>
            </p:cNvSpPr>
            <p:nvPr/>
          </p:nvSpPr>
          <p:spPr bwMode="auto">
            <a:xfrm>
              <a:off x="3702100" y="1369327"/>
              <a:ext cx="2984500" cy="2244725"/>
            </a:xfrm>
            <a:custGeom>
              <a:avLst/>
              <a:gdLst>
                <a:gd name="T0" fmla="*/ 2147483647 w 1641"/>
                <a:gd name="T1" fmla="*/ 2147483647 h 1371"/>
                <a:gd name="T2" fmla="*/ 2147483647 w 1641"/>
                <a:gd name="T3" fmla="*/ 2147483647 h 1371"/>
                <a:gd name="T4" fmla="*/ 2147483647 w 1641"/>
                <a:gd name="T5" fmla="*/ 2147483647 h 1371"/>
                <a:gd name="T6" fmla="*/ 2147483647 w 1641"/>
                <a:gd name="T7" fmla="*/ 2147483647 h 1371"/>
                <a:gd name="T8" fmla="*/ 2147483647 w 1641"/>
                <a:gd name="T9" fmla="*/ 2147483647 h 1371"/>
                <a:gd name="T10" fmla="*/ 2147483647 w 1641"/>
                <a:gd name="T11" fmla="*/ 2147483647 h 1371"/>
                <a:gd name="T12" fmla="*/ 2147483647 w 1641"/>
                <a:gd name="T13" fmla="*/ 2147483647 h 1371"/>
                <a:gd name="T14" fmla="*/ 2147483647 w 1641"/>
                <a:gd name="T15" fmla="*/ 2147483647 h 1371"/>
                <a:gd name="T16" fmla="*/ 2147483647 w 1641"/>
                <a:gd name="T17" fmla="*/ 2147483647 h 1371"/>
                <a:gd name="T18" fmla="*/ 2147483647 w 1641"/>
                <a:gd name="T19" fmla="*/ 2147483647 h 1371"/>
                <a:gd name="T20" fmla="*/ 2147483647 w 1641"/>
                <a:gd name="T21" fmla="*/ 2147483647 h 1371"/>
                <a:gd name="T22" fmla="*/ 2147483647 w 1641"/>
                <a:gd name="T23" fmla="*/ 2147483647 h 1371"/>
                <a:gd name="T24" fmla="*/ 2147483647 w 1641"/>
                <a:gd name="T25" fmla="*/ 2147483647 h 1371"/>
                <a:gd name="T26" fmla="*/ 2147483647 w 1641"/>
                <a:gd name="T27" fmla="*/ 2147483647 h 1371"/>
                <a:gd name="T28" fmla="*/ 2147483647 w 1641"/>
                <a:gd name="T29" fmla="*/ 2147483647 h 1371"/>
                <a:gd name="T30" fmla="*/ 2147483647 w 1641"/>
                <a:gd name="T31" fmla="*/ 2147483647 h 1371"/>
                <a:gd name="T32" fmla="*/ 2147483647 w 1641"/>
                <a:gd name="T33" fmla="*/ 2147483647 h 1371"/>
                <a:gd name="T34" fmla="*/ 2147483647 w 1641"/>
                <a:gd name="T35" fmla="*/ 2147483647 h 1371"/>
                <a:gd name="T36" fmla="*/ 2147483647 w 1641"/>
                <a:gd name="T37" fmla="*/ 2147483647 h 1371"/>
                <a:gd name="T38" fmla="*/ 2147483647 w 1641"/>
                <a:gd name="T39" fmla="*/ 2147483647 h 1371"/>
                <a:gd name="T40" fmla="*/ 2147483647 w 1641"/>
                <a:gd name="T41" fmla="*/ 2147483647 h 1371"/>
                <a:gd name="T42" fmla="*/ 2147483647 w 1641"/>
                <a:gd name="T43" fmla="*/ 2147483647 h 1371"/>
                <a:gd name="T44" fmla="*/ 2147483647 w 1641"/>
                <a:gd name="T45" fmla="*/ 2147483647 h 1371"/>
                <a:gd name="T46" fmla="*/ 2147483647 w 1641"/>
                <a:gd name="T47" fmla="*/ 2147483647 h 1371"/>
                <a:gd name="T48" fmla="*/ 2147483647 w 1641"/>
                <a:gd name="T49" fmla="*/ 2147483647 h 1371"/>
                <a:gd name="T50" fmla="*/ 2147483647 w 1641"/>
                <a:gd name="T51" fmla="*/ 2147483647 h 1371"/>
                <a:gd name="T52" fmla="*/ 2147483647 w 1641"/>
                <a:gd name="T53" fmla="*/ 2147483647 h 1371"/>
                <a:gd name="T54" fmla="*/ 2147483647 w 1641"/>
                <a:gd name="T55" fmla="*/ 2147483647 h 1371"/>
                <a:gd name="T56" fmla="*/ 2147483647 w 1641"/>
                <a:gd name="T57" fmla="*/ 2147483647 h 1371"/>
                <a:gd name="T58" fmla="*/ 2147483647 w 1641"/>
                <a:gd name="T59" fmla="*/ 2147483647 h 1371"/>
                <a:gd name="T60" fmla="*/ 2147483647 w 1641"/>
                <a:gd name="T61" fmla="*/ 2147483647 h 1371"/>
                <a:gd name="T62" fmla="*/ 2147483647 w 1641"/>
                <a:gd name="T63" fmla="*/ 2147483647 h 1371"/>
                <a:gd name="T64" fmla="*/ 2147483647 w 1641"/>
                <a:gd name="T65" fmla="*/ 2147483647 h 1371"/>
                <a:gd name="T66" fmla="*/ 2147483647 w 1641"/>
                <a:gd name="T67" fmla="*/ 2147483647 h 1371"/>
                <a:gd name="T68" fmla="*/ 2147483647 w 1641"/>
                <a:gd name="T69" fmla="*/ 2147483647 h 1371"/>
                <a:gd name="T70" fmla="*/ 2147483647 w 1641"/>
                <a:gd name="T71" fmla="*/ 2147483647 h 1371"/>
                <a:gd name="T72" fmla="*/ 2147483647 w 1641"/>
                <a:gd name="T73" fmla="*/ 0 h 1371"/>
                <a:gd name="T74" fmla="*/ 2147483647 w 1641"/>
                <a:gd name="T75" fmla="*/ 2147483647 h 1371"/>
                <a:gd name="T76" fmla="*/ 2147483647 w 1641"/>
                <a:gd name="T77" fmla="*/ 2147483647 h 1371"/>
                <a:gd name="T78" fmla="*/ 2147483647 w 1641"/>
                <a:gd name="T79" fmla="*/ 2147483647 h 1371"/>
                <a:gd name="T80" fmla="*/ 2147483647 w 1641"/>
                <a:gd name="T81" fmla="*/ 2147483647 h 1371"/>
                <a:gd name="T82" fmla="*/ 2147483647 w 1641"/>
                <a:gd name="T83" fmla="*/ 2147483647 h 1371"/>
                <a:gd name="T84" fmla="*/ 2147483647 w 1641"/>
                <a:gd name="T85" fmla="*/ 2147483647 h 1371"/>
                <a:gd name="T86" fmla="*/ 2147483647 w 1641"/>
                <a:gd name="T87" fmla="*/ 2147483647 h 1371"/>
                <a:gd name="T88" fmla="*/ 2147483647 w 1641"/>
                <a:gd name="T89" fmla="*/ 2147483647 h 1371"/>
                <a:gd name="T90" fmla="*/ 2147483647 w 1641"/>
                <a:gd name="T91" fmla="*/ 2147483647 h 1371"/>
                <a:gd name="T92" fmla="*/ 2147483647 w 1641"/>
                <a:gd name="T93" fmla="*/ 2147483647 h 1371"/>
                <a:gd name="T94" fmla="*/ 2147483647 w 1641"/>
                <a:gd name="T95" fmla="*/ 2147483647 h 1371"/>
                <a:gd name="T96" fmla="*/ 2147483647 w 1641"/>
                <a:gd name="T97" fmla="*/ 2147483647 h 1371"/>
                <a:gd name="T98" fmla="*/ 2147483647 w 1641"/>
                <a:gd name="T99" fmla="*/ 2147483647 h 1371"/>
                <a:gd name="T100" fmla="*/ 2147483647 w 1641"/>
                <a:gd name="T101" fmla="*/ 2147483647 h 1371"/>
                <a:gd name="T102" fmla="*/ 2147483647 w 1641"/>
                <a:gd name="T103" fmla="*/ 2147483647 h 1371"/>
                <a:gd name="T104" fmla="*/ 2147483647 w 1641"/>
                <a:gd name="T105" fmla="*/ 2147483647 h 1371"/>
                <a:gd name="T106" fmla="*/ 2147483647 w 1641"/>
                <a:gd name="T107" fmla="*/ 2147483647 h 1371"/>
                <a:gd name="T108" fmla="*/ 2147483647 w 1641"/>
                <a:gd name="T109" fmla="*/ 2147483647 h 13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41"/>
                <a:gd name="T166" fmla="*/ 0 h 1371"/>
                <a:gd name="T167" fmla="*/ 1641 w 1641"/>
                <a:gd name="T168" fmla="*/ 1371 h 137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41" h="1371">
                  <a:moveTo>
                    <a:pt x="0" y="872"/>
                  </a:moveTo>
                  <a:lnTo>
                    <a:pt x="21" y="938"/>
                  </a:lnTo>
                  <a:lnTo>
                    <a:pt x="28" y="988"/>
                  </a:lnTo>
                  <a:lnTo>
                    <a:pt x="50" y="1031"/>
                  </a:lnTo>
                  <a:lnTo>
                    <a:pt x="64" y="1074"/>
                  </a:lnTo>
                  <a:lnTo>
                    <a:pt x="79" y="1074"/>
                  </a:lnTo>
                  <a:lnTo>
                    <a:pt x="72" y="1046"/>
                  </a:lnTo>
                  <a:lnTo>
                    <a:pt x="159" y="1060"/>
                  </a:lnTo>
                  <a:lnTo>
                    <a:pt x="159" y="1082"/>
                  </a:lnTo>
                  <a:lnTo>
                    <a:pt x="159" y="1103"/>
                  </a:lnTo>
                  <a:lnTo>
                    <a:pt x="130" y="1125"/>
                  </a:lnTo>
                  <a:lnTo>
                    <a:pt x="130" y="1146"/>
                  </a:lnTo>
                  <a:lnTo>
                    <a:pt x="188" y="1190"/>
                  </a:lnTo>
                  <a:lnTo>
                    <a:pt x="188" y="1226"/>
                  </a:lnTo>
                  <a:lnTo>
                    <a:pt x="246" y="1254"/>
                  </a:lnTo>
                  <a:lnTo>
                    <a:pt x="260" y="1247"/>
                  </a:lnTo>
                  <a:lnTo>
                    <a:pt x="253" y="1204"/>
                  </a:lnTo>
                  <a:lnTo>
                    <a:pt x="296" y="1211"/>
                  </a:lnTo>
                  <a:lnTo>
                    <a:pt x="303" y="1218"/>
                  </a:lnTo>
                  <a:lnTo>
                    <a:pt x="390" y="1204"/>
                  </a:lnTo>
                  <a:lnTo>
                    <a:pt x="411" y="1226"/>
                  </a:lnTo>
                  <a:lnTo>
                    <a:pt x="361" y="1269"/>
                  </a:lnTo>
                  <a:lnTo>
                    <a:pt x="346" y="1326"/>
                  </a:lnTo>
                  <a:lnTo>
                    <a:pt x="382" y="1370"/>
                  </a:lnTo>
                  <a:lnTo>
                    <a:pt x="433" y="1362"/>
                  </a:lnTo>
                  <a:lnTo>
                    <a:pt x="462" y="1334"/>
                  </a:lnTo>
                  <a:lnTo>
                    <a:pt x="491" y="1326"/>
                  </a:lnTo>
                  <a:lnTo>
                    <a:pt x="498" y="1262"/>
                  </a:lnTo>
                  <a:lnTo>
                    <a:pt x="563" y="1204"/>
                  </a:lnTo>
                  <a:lnTo>
                    <a:pt x="570" y="1233"/>
                  </a:lnTo>
                  <a:lnTo>
                    <a:pt x="555" y="1305"/>
                  </a:lnTo>
                  <a:lnTo>
                    <a:pt x="600" y="1319"/>
                  </a:lnTo>
                  <a:lnTo>
                    <a:pt x="643" y="1355"/>
                  </a:lnTo>
                  <a:lnTo>
                    <a:pt x="665" y="1362"/>
                  </a:lnTo>
                  <a:lnTo>
                    <a:pt x="686" y="1362"/>
                  </a:lnTo>
                  <a:lnTo>
                    <a:pt x="693" y="1334"/>
                  </a:lnTo>
                  <a:lnTo>
                    <a:pt x="708" y="1334"/>
                  </a:lnTo>
                  <a:lnTo>
                    <a:pt x="701" y="1290"/>
                  </a:lnTo>
                  <a:lnTo>
                    <a:pt x="765" y="1233"/>
                  </a:lnTo>
                  <a:lnTo>
                    <a:pt x="765" y="1211"/>
                  </a:lnTo>
                  <a:lnTo>
                    <a:pt x="801" y="1211"/>
                  </a:lnTo>
                  <a:lnTo>
                    <a:pt x="809" y="1218"/>
                  </a:lnTo>
                  <a:lnTo>
                    <a:pt x="816" y="1197"/>
                  </a:lnTo>
                  <a:lnTo>
                    <a:pt x="830" y="1197"/>
                  </a:lnTo>
                  <a:lnTo>
                    <a:pt x="845" y="1218"/>
                  </a:lnTo>
                  <a:lnTo>
                    <a:pt x="852" y="1190"/>
                  </a:lnTo>
                  <a:lnTo>
                    <a:pt x="874" y="1190"/>
                  </a:lnTo>
                  <a:lnTo>
                    <a:pt x="917" y="1132"/>
                  </a:lnTo>
                  <a:lnTo>
                    <a:pt x="960" y="1125"/>
                  </a:lnTo>
                  <a:lnTo>
                    <a:pt x="974" y="1110"/>
                  </a:lnTo>
                  <a:lnTo>
                    <a:pt x="989" y="1118"/>
                  </a:lnTo>
                  <a:lnTo>
                    <a:pt x="1032" y="1103"/>
                  </a:lnTo>
                  <a:lnTo>
                    <a:pt x="1010" y="1024"/>
                  </a:lnTo>
                  <a:lnTo>
                    <a:pt x="1025" y="1017"/>
                  </a:lnTo>
                  <a:lnTo>
                    <a:pt x="1032" y="981"/>
                  </a:lnTo>
                  <a:lnTo>
                    <a:pt x="1062" y="966"/>
                  </a:lnTo>
                  <a:lnTo>
                    <a:pt x="1091" y="1017"/>
                  </a:lnTo>
                  <a:lnTo>
                    <a:pt x="1134" y="981"/>
                  </a:lnTo>
                  <a:lnTo>
                    <a:pt x="1148" y="988"/>
                  </a:lnTo>
                  <a:lnTo>
                    <a:pt x="1156" y="966"/>
                  </a:lnTo>
                  <a:lnTo>
                    <a:pt x="1199" y="974"/>
                  </a:lnTo>
                  <a:lnTo>
                    <a:pt x="1199" y="930"/>
                  </a:lnTo>
                  <a:lnTo>
                    <a:pt x="1249" y="909"/>
                  </a:lnTo>
                  <a:lnTo>
                    <a:pt x="1278" y="952"/>
                  </a:lnTo>
                  <a:lnTo>
                    <a:pt x="1278" y="1002"/>
                  </a:lnTo>
                  <a:lnTo>
                    <a:pt x="1300" y="1017"/>
                  </a:lnTo>
                  <a:lnTo>
                    <a:pt x="1336" y="1010"/>
                  </a:lnTo>
                  <a:lnTo>
                    <a:pt x="1350" y="1010"/>
                  </a:lnTo>
                  <a:lnTo>
                    <a:pt x="1350" y="988"/>
                  </a:lnTo>
                  <a:lnTo>
                    <a:pt x="1350" y="952"/>
                  </a:lnTo>
                  <a:lnTo>
                    <a:pt x="1336" y="923"/>
                  </a:lnTo>
                  <a:lnTo>
                    <a:pt x="1357" y="930"/>
                  </a:lnTo>
                  <a:lnTo>
                    <a:pt x="1386" y="966"/>
                  </a:lnTo>
                  <a:lnTo>
                    <a:pt x="1524" y="864"/>
                  </a:lnTo>
                  <a:lnTo>
                    <a:pt x="1553" y="864"/>
                  </a:lnTo>
                  <a:lnTo>
                    <a:pt x="1603" y="836"/>
                  </a:lnTo>
                  <a:lnTo>
                    <a:pt x="1596" y="807"/>
                  </a:lnTo>
                  <a:lnTo>
                    <a:pt x="1582" y="807"/>
                  </a:lnTo>
                  <a:lnTo>
                    <a:pt x="1582" y="764"/>
                  </a:lnTo>
                  <a:lnTo>
                    <a:pt x="1560" y="706"/>
                  </a:lnTo>
                  <a:lnTo>
                    <a:pt x="1510" y="742"/>
                  </a:lnTo>
                  <a:lnTo>
                    <a:pt x="1480" y="685"/>
                  </a:lnTo>
                  <a:lnTo>
                    <a:pt x="1494" y="656"/>
                  </a:lnTo>
                  <a:lnTo>
                    <a:pt x="1451" y="620"/>
                  </a:lnTo>
                  <a:lnTo>
                    <a:pt x="1458" y="591"/>
                  </a:lnTo>
                  <a:lnTo>
                    <a:pt x="1503" y="620"/>
                  </a:lnTo>
                  <a:lnTo>
                    <a:pt x="1539" y="620"/>
                  </a:lnTo>
                  <a:lnTo>
                    <a:pt x="1524" y="569"/>
                  </a:lnTo>
                  <a:lnTo>
                    <a:pt x="1524" y="541"/>
                  </a:lnTo>
                  <a:lnTo>
                    <a:pt x="1560" y="519"/>
                  </a:lnTo>
                  <a:lnTo>
                    <a:pt x="1553" y="505"/>
                  </a:lnTo>
                  <a:lnTo>
                    <a:pt x="1517" y="519"/>
                  </a:lnTo>
                  <a:lnTo>
                    <a:pt x="1487" y="476"/>
                  </a:lnTo>
                  <a:lnTo>
                    <a:pt x="1575" y="375"/>
                  </a:lnTo>
                  <a:lnTo>
                    <a:pt x="1596" y="397"/>
                  </a:lnTo>
                  <a:lnTo>
                    <a:pt x="1596" y="332"/>
                  </a:lnTo>
                  <a:lnTo>
                    <a:pt x="1618" y="303"/>
                  </a:lnTo>
                  <a:lnTo>
                    <a:pt x="1611" y="237"/>
                  </a:lnTo>
                  <a:lnTo>
                    <a:pt x="1640" y="143"/>
                  </a:lnTo>
                  <a:lnTo>
                    <a:pt x="1596" y="93"/>
                  </a:lnTo>
                  <a:lnTo>
                    <a:pt x="1560" y="136"/>
                  </a:lnTo>
                  <a:lnTo>
                    <a:pt x="1539" y="136"/>
                  </a:lnTo>
                  <a:lnTo>
                    <a:pt x="1494" y="151"/>
                  </a:lnTo>
                  <a:lnTo>
                    <a:pt x="1465" y="129"/>
                  </a:lnTo>
                  <a:lnTo>
                    <a:pt x="1451" y="79"/>
                  </a:lnTo>
                  <a:lnTo>
                    <a:pt x="1422" y="57"/>
                  </a:lnTo>
                  <a:lnTo>
                    <a:pt x="1408" y="79"/>
                  </a:lnTo>
                  <a:lnTo>
                    <a:pt x="1372" y="64"/>
                  </a:lnTo>
                  <a:lnTo>
                    <a:pt x="1386" y="28"/>
                  </a:lnTo>
                  <a:lnTo>
                    <a:pt x="1379" y="0"/>
                  </a:lnTo>
                  <a:lnTo>
                    <a:pt x="1343" y="0"/>
                  </a:lnTo>
                  <a:lnTo>
                    <a:pt x="1300" y="43"/>
                  </a:lnTo>
                  <a:lnTo>
                    <a:pt x="1300" y="64"/>
                  </a:lnTo>
                  <a:lnTo>
                    <a:pt x="1336" y="64"/>
                  </a:lnTo>
                  <a:lnTo>
                    <a:pt x="1343" y="93"/>
                  </a:lnTo>
                  <a:lnTo>
                    <a:pt x="1307" y="151"/>
                  </a:lnTo>
                  <a:lnTo>
                    <a:pt x="1300" y="187"/>
                  </a:lnTo>
                  <a:lnTo>
                    <a:pt x="1278" y="223"/>
                  </a:lnTo>
                  <a:lnTo>
                    <a:pt x="1278" y="251"/>
                  </a:lnTo>
                  <a:lnTo>
                    <a:pt x="1285" y="266"/>
                  </a:lnTo>
                  <a:lnTo>
                    <a:pt x="1213" y="325"/>
                  </a:lnTo>
                  <a:lnTo>
                    <a:pt x="1170" y="310"/>
                  </a:lnTo>
                  <a:lnTo>
                    <a:pt x="1141" y="303"/>
                  </a:lnTo>
                  <a:lnTo>
                    <a:pt x="1091" y="454"/>
                  </a:lnTo>
                  <a:lnTo>
                    <a:pt x="1105" y="483"/>
                  </a:lnTo>
                  <a:lnTo>
                    <a:pt x="1141" y="476"/>
                  </a:lnTo>
                  <a:lnTo>
                    <a:pt x="1192" y="476"/>
                  </a:lnTo>
                  <a:lnTo>
                    <a:pt x="1192" y="483"/>
                  </a:lnTo>
                  <a:lnTo>
                    <a:pt x="1213" y="461"/>
                  </a:lnTo>
                  <a:lnTo>
                    <a:pt x="1242" y="454"/>
                  </a:lnTo>
                  <a:lnTo>
                    <a:pt x="1271" y="461"/>
                  </a:lnTo>
                  <a:lnTo>
                    <a:pt x="1307" y="497"/>
                  </a:lnTo>
                  <a:lnTo>
                    <a:pt x="1336" y="533"/>
                  </a:lnTo>
                  <a:lnTo>
                    <a:pt x="1336" y="562"/>
                  </a:lnTo>
                  <a:lnTo>
                    <a:pt x="1307" y="562"/>
                  </a:lnTo>
                  <a:lnTo>
                    <a:pt x="1249" y="577"/>
                  </a:lnTo>
                  <a:lnTo>
                    <a:pt x="1199" y="577"/>
                  </a:lnTo>
                  <a:lnTo>
                    <a:pt x="1199" y="591"/>
                  </a:lnTo>
                  <a:lnTo>
                    <a:pt x="1170" y="598"/>
                  </a:lnTo>
                  <a:lnTo>
                    <a:pt x="1141" y="620"/>
                  </a:lnTo>
                  <a:lnTo>
                    <a:pt x="1141" y="656"/>
                  </a:lnTo>
                  <a:lnTo>
                    <a:pt x="1112" y="670"/>
                  </a:lnTo>
                  <a:lnTo>
                    <a:pt x="1048" y="677"/>
                  </a:lnTo>
                  <a:lnTo>
                    <a:pt x="996" y="735"/>
                  </a:lnTo>
                  <a:lnTo>
                    <a:pt x="917" y="735"/>
                  </a:lnTo>
                  <a:lnTo>
                    <a:pt x="902" y="713"/>
                  </a:lnTo>
                  <a:lnTo>
                    <a:pt x="874" y="720"/>
                  </a:lnTo>
                  <a:lnTo>
                    <a:pt x="866" y="749"/>
                  </a:lnTo>
                  <a:lnTo>
                    <a:pt x="845" y="778"/>
                  </a:lnTo>
                  <a:lnTo>
                    <a:pt x="881" y="828"/>
                  </a:lnTo>
                  <a:lnTo>
                    <a:pt x="830" y="872"/>
                  </a:lnTo>
                  <a:lnTo>
                    <a:pt x="801" y="909"/>
                  </a:lnTo>
                  <a:lnTo>
                    <a:pt x="737" y="945"/>
                  </a:lnTo>
                  <a:lnTo>
                    <a:pt x="643" y="945"/>
                  </a:lnTo>
                  <a:lnTo>
                    <a:pt x="578" y="959"/>
                  </a:lnTo>
                  <a:lnTo>
                    <a:pt x="527" y="974"/>
                  </a:lnTo>
                  <a:lnTo>
                    <a:pt x="476" y="1010"/>
                  </a:lnTo>
                  <a:lnTo>
                    <a:pt x="440" y="1010"/>
                  </a:lnTo>
                  <a:lnTo>
                    <a:pt x="411" y="981"/>
                  </a:lnTo>
                  <a:lnTo>
                    <a:pt x="361" y="981"/>
                  </a:lnTo>
                  <a:lnTo>
                    <a:pt x="318" y="959"/>
                  </a:lnTo>
                  <a:lnTo>
                    <a:pt x="289" y="952"/>
                  </a:lnTo>
                  <a:lnTo>
                    <a:pt x="260" y="916"/>
                  </a:lnTo>
                  <a:lnTo>
                    <a:pt x="188" y="902"/>
                  </a:lnTo>
                  <a:lnTo>
                    <a:pt x="116" y="902"/>
                  </a:lnTo>
                  <a:lnTo>
                    <a:pt x="79" y="879"/>
                  </a:lnTo>
                  <a:lnTo>
                    <a:pt x="0" y="872"/>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299" name="Freeform 63"/>
            <p:cNvSpPr>
              <a:spLocks/>
            </p:cNvSpPr>
            <p:nvPr/>
          </p:nvSpPr>
          <p:spPr bwMode="auto">
            <a:xfrm>
              <a:off x="3702313" y="1368246"/>
              <a:ext cx="2984310" cy="2245107"/>
            </a:xfrm>
            <a:custGeom>
              <a:avLst/>
              <a:gdLst>
                <a:gd name="T0" fmla="*/ 28 w 1641"/>
                <a:gd name="T1" fmla="*/ 988 h 1371"/>
                <a:gd name="T2" fmla="*/ 79 w 1641"/>
                <a:gd name="T3" fmla="*/ 1074 h 1371"/>
                <a:gd name="T4" fmla="*/ 159 w 1641"/>
                <a:gd name="T5" fmla="*/ 1082 h 1371"/>
                <a:gd name="T6" fmla="*/ 130 w 1641"/>
                <a:gd name="T7" fmla="*/ 1146 h 1371"/>
                <a:gd name="T8" fmla="*/ 246 w 1641"/>
                <a:gd name="T9" fmla="*/ 1254 h 1371"/>
                <a:gd name="T10" fmla="*/ 296 w 1641"/>
                <a:gd name="T11" fmla="*/ 1211 h 1371"/>
                <a:gd name="T12" fmla="*/ 411 w 1641"/>
                <a:gd name="T13" fmla="*/ 1226 h 1371"/>
                <a:gd name="T14" fmla="*/ 382 w 1641"/>
                <a:gd name="T15" fmla="*/ 1370 h 1371"/>
                <a:gd name="T16" fmla="*/ 491 w 1641"/>
                <a:gd name="T17" fmla="*/ 1326 h 1371"/>
                <a:gd name="T18" fmla="*/ 570 w 1641"/>
                <a:gd name="T19" fmla="*/ 1233 h 1371"/>
                <a:gd name="T20" fmla="*/ 643 w 1641"/>
                <a:gd name="T21" fmla="*/ 1355 h 1371"/>
                <a:gd name="T22" fmla="*/ 693 w 1641"/>
                <a:gd name="T23" fmla="*/ 1334 h 1371"/>
                <a:gd name="T24" fmla="*/ 765 w 1641"/>
                <a:gd name="T25" fmla="*/ 1233 h 1371"/>
                <a:gd name="T26" fmla="*/ 809 w 1641"/>
                <a:gd name="T27" fmla="*/ 1218 h 1371"/>
                <a:gd name="T28" fmla="*/ 845 w 1641"/>
                <a:gd name="T29" fmla="*/ 1218 h 1371"/>
                <a:gd name="T30" fmla="*/ 917 w 1641"/>
                <a:gd name="T31" fmla="*/ 1132 h 1371"/>
                <a:gd name="T32" fmla="*/ 989 w 1641"/>
                <a:gd name="T33" fmla="*/ 1118 h 1371"/>
                <a:gd name="T34" fmla="*/ 1025 w 1641"/>
                <a:gd name="T35" fmla="*/ 1017 h 1371"/>
                <a:gd name="T36" fmla="*/ 1091 w 1641"/>
                <a:gd name="T37" fmla="*/ 1017 h 1371"/>
                <a:gd name="T38" fmla="*/ 1156 w 1641"/>
                <a:gd name="T39" fmla="*/ 966 h 1371"/>
                <a:gd name="T40" fmla="*/ 1249 w 1641"/>
                <a:gd name="T41" fmla="*/ 909 h 1371"/>
                <a:gd name="T42" fmla="*/ 1300 w 1641"/>
                <a:gd name="T43" fmla="*/ 1017 h 1371"/>
                <a:gd name="T44" fmla="*/ 1350 w 1641"/>
                <a:gd name="T45" fmla="*/ 988 h 1371"/>
                <a:gd name="T46" fmla="*/ 1357 w 1641"/>
                <a:gd name="T47" fmla="*/ 930 h 1371"/>
                <a:gd name="T48" fmla="*/ 1553 w 1641"/>
                <a:gd name="T49" fmla="*/ 864 h 1371"/>
                <a:gd name="T50" fmla="*/ 1582 w 1641"/>
                <a:gd name="T51" fmla="*/ 807 h 1371"/>
                <a:gd name="T52" fmla="*/ 1510 w 1641"/>
                <a:gd name="T53" fmla="*/ 742 h 1371"/>
                <a:gd name="T54" fmla="*/ 1451 w 1641"/>
                <a:gd name="T55" fmla="*/ 620 h 1371"/>
                <a:gd name="T56" fmla="*/ 1539 w 1641"/>
                <a:gd name="T57" fmla="*/ 620 h 1371"/>
                <a:gd name="T58" fmla="*/ 1560 w 1641"/>
                <a:gd name="T59" fmla="*/ 519 h 1371"/>
                <a:gd name="T60" fmla="*/ 1487 w 1641"/>
                <a:gd name="T61" fmla="*/ 476 h 1371"/>
                <a:gd name="T62" fmla="*/ 1596 w 1641"/>
                <a:gd name="T63" fmla="*/ 332 h 1371"/>
                <a:gd name="T64" fmla="*/ 1640 w 1641"/>
                <a:gd name="T65" fmla="*/ 143 h 1371"/>
                <a:gd name="T66" fmla="*/ 1539 w 1641"/>
                <a:gd name="T67" fmla="*/ 136 h 1371"/>
                <a:gd name="T68" fmla="*/ 1451 w 1641"/>
                <a:gd name="T69" fmla="*/ 79 h 1371"/>
                <a:gd name="T70" fmla="*/ 1372 w 1641"/>
                <a:gd name="T71" fmla="*/ 64 h 1371"/>
                <a:gd name="T72" fmla="*/ 1343 w 1641"/>
                <a:gd name="T73" fmla="*/ 0 h 1371"/>
                <a:gd name="T74" fmla="*/ 1336 w 1641"/>
                <a:gd name="T75" fmla="*/ 64 h 1371"/>
                <a:gd name="T76" fmla="*/ 1300 w 1641"/>
                <a:gd name="T77" fmla="*/ 187 h 1371"/>
                <a:gd name="T78" fmla="*/ 1285 w 1641"/>
                <a:gd name="T79" fmla="*/ 266 h 1371"/>
                <a:gd name="T80" fmla="*/ 1141 w 1641"/>
                <a:gd name="T81" fmla="*/ 303 h 1371"/>
                <a:gd name="T82" fmla="*/ 1141 w 1641"/>
                <a:gd name="T83" fmla="*/ 476 h 1371"/>
                <a:gd name="T84" fmla="*/ 1213 w 1641"/>
                <a:gd name="T85" fmla="*/ 461 h 1371"/>
                <a:gd name="T86" fmla="*/ 1307 w 1641"/>
                <a:gd name="T87" fmla="*/ 497 h 1371"/>
                <a:gd name="T88" fmla="*/ 1307 w 1641"/>
                <a:gd name="T89" fmla="*/ 562 h 1371"/>
                <a:gd name="T90" fmla="*/ 1199 w 1641"/>
                <a:gd name="T91" fmla="*/ 591 h 1371"/>
                <a:gd name="T92" fmla="*/ 1141 w 1641"/>
                <a:gd name="T93" fmla="*/ 656 h 1371"/>
                <a:gd name="T94" fmla="*/ 996 w 1641"/>
                <a:gd name="T95" fmla="*/ 735 h 1371"/>
                <a:gd name="T96" fmla="*/ 874 w 1641"/>
                <a:gd name="T97" fmla="*/ 720 h 1371"/>
                <a:gd name="T98" fmla="*/ 881 w 1641"/>
                <a:gd name="T99" fmla="*/ 828 h 1371"/>
                <a:gd name="T100" fmla="*/ 737 w 1641"/>
                <a:gd name="T101" fmla="*/ 945 h 1371"/>
                <a:gd name="T102" fmla="*/ 527 w 1641"/>
                <a:gd name="T103" fmla="*/ 974 h 1371"/>
                <a:gd name="T104" fmla="*/ 411 w 1641"/>
                <a:gd name="T105" fmla="*/ 981 h 1371"/>
                <a:gd name="T106" fmla="*/ 289 w 1641"/>
                <a:gd name="T107" fmla="*/ 952 h 1371"/>
                <a:gd name="T108" fmla="*/ 116 w 1641"/>
                <a:gd name="T109" fmla="*/ 902 h 13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41"/>
                <a:gd name="T166" fmla="*/ 0 h 1371"/>
                <a:gd name="T167" fmla="*/ 1641 w 1641"/>
                <a:gd name="T168" fmla="*/ 1371 h 137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41" h="1371">
                  <a:moveTo>
                    <a:pt x="0" y="872"/>
                  </a:moveTo>
                  <a:lnTo>
                    <a:pt x="21" y="938"/>
                  </a:lnTo>
                  <a:lnTo>
                    <a:pt x="28" y="988"/>
                  </a:lnTo>
                  <a:lnTo>
                    <a:pt x="50" y="1031"/>
                  </a:lnTo>
                  <a:lnTo>
                    <a:pt x="64" y="1074"/>
                  </a:lnTo>
                  <a:lnTo>
                    <a:pt x="79" y="1074"/>
                  </a:lnTo>
                  <a:lnTo>
                    <a:pt x="72" y="1046"/>
                  </a:lnTo>
                  <a:lnTo>
                    <a:pt x="159" y="1060"/>
                  </a:lnTo>
                  <a:lnTo>
                    <a:pt x="159" y="1082"/>
                  </a:lnTo>
                  <a:lnTo>
                    <a:pt x="159" y="1103"/>
                  </a:lnTo>
                  <a:lnTo>
                    <a:pt x="130" y="1125"/>
                  </a:lnTo>
                  <a:lnTo>
                    <a:pt x="130" y="1146"/>
                  </a:lnTo>
                  <a:lnTo>
                    <a:pt x="188" y="1190"/>
                  </a:lnTo>
                  <a:lnTo>
                    <a:pt x="188" y="1226"/>
                  </a:lnTo>
                  <a:lnTo>
                    <a:pt x="246" y="1254"/>
                  </a:lnTo>
                  <a:lnTo>
                    <a:pt x="260" y="1247"/>
                  </a:lnTo>
                  <a:lnTo>
                    <a:pt x="253" y="1204"/>
                  </a:lnTo>
                  <a:lnTo>
                    <a:pt x="296" y="1211"/>
                  </a:lnTo>
                  <a:lnTo>
                    <a:pt x="303" y="1218"/>
                  </a:lnTo>
                  <a:lnTo>
                    <a:pt x="390" y="1204"/>
                  </a:lnTo>
                  <a:lnTo>
                    <a:pt x="411" y="1226"/>
                  </a:lnTo>
                  <a:lnTo>
                    <a:pt x="361" y="1269"/>
                  </a:lnTo>
                  <a:lnTo>
                    <a:pt x="346" y="1326"/>
                  </a:lnTo>
                  <a:lnTo>
                    <a:pt x="382" y="1370"/>
                  </a:lnTo>
                  <a:lnTo>
                    <a:pt x="433" y="1362"/>
                  </a:lnTo>
                  <a:lnTo>
                    <a:pt x="462" y="1334"/>
                  </a:lnTo>
                  <a:lnTo>
                    <a:pt x="491" y="1326"/>
                  </a:lnTo>
                  <a:lnTo>
                    <a:pt x="498" y="1262"/>
                  </a:lnTo>
                  <a:lnTo>
                    <a:pt x="563" y="1204"/>
                  </a:lnTo>
                  <a:lnTo>
                    <a:pt x="570" y="1233"/>
                  </a:lnTo>
                  <a:lnTo>
                    <a:pt x="555" y="1305"/>
                  </a:lnTo>
                  <a:lnTo>
                    <a:pt x="600" y="1319"/>
                  </a:lnTo>
                  <a:lnTo>
                    <a:pt x="643" y="1355"/>
                  </a:lnTo>
                  <a:lnTo>
                    <a:pt x="665" y="1362"/>
                  </a:lnTo>
                  <a:lnTo>
                    <a:pt x="686" y="1362"/>
                  </a:lnTo>
                  <a:lnTo>
                    <a:pt x="693" y="1334"/>
                  </a:lnTo>
                  <a:lnTo>
                    <a:pt x="708" y="1334"/>
                  </a:lnTo>
                  <a:lnTo>
                    <a:pt x="701" y="1290"/>
                  </a:lnTo>
                  <a:lnTo>
                    <a:pt x="765" y="1233"/>
                  </a:lnTo>
                  <a:lnTo>
                    <a:pt x="765" y="1211"/>
                  </a:lnTo>
                  <a:lnTo>
                    <a:pt x="801" y="1211"/>
                  </a:lnTo>
                  <a:lnTo>
                    <a:pt x="809" y="1218"/>
                  </a:lnTo>
                  <a:lnTo>
                    <a:pt x="816" y="1197"/>
                  </a:lnTo>
                  <a:lnTo>
                    <a:pt x="830" y="1197"/>
                  </a:lnTo>
                  <a:lnTo>
                    <a:pt x="845" y="1218"/>
                  </a:lnTo>
                  <a:lnTo>
                    <a:pt x="852" y="1190"/>
                  </a:lnTo>
                  <a:lnTo>
                    <a:pt x="874" y="1190"/>
                  </a:lnTo>
                  <a:lnTo>
                    <a:pt x="917" y="1132"/>
                  </a:lnTo>
                  <a:lnTo>
                    <a:pt x="960" y="1125"/>
                  </a:lnTo>
                  <a:lnTo>
                    <a:pt x="974" y="1110"/>
                  </a:lnTo>
                  <a:lnTo>
                    <a:pt x="989" y="1118"/>
                  </a:lnTo>
                  <a:lnTo>
                    <a:pt x="1032" y="1103"/>
                  </a:lnTo>
                  <a:lnTo>
                    <a:pt x="1010" y="1024"/>
                  </a:lnTo>
                  <a:lnTo>
                    <a:pt x="1025" y="1017"/>
                  </a:lnTo>
                  <a:lnTo>
                    <a:pt x="1032" y="981"/>
                  </a:lnTo>
                  <a:lnTo>
                    <a:pt x="1062" y="966"/>
                  </a:lnTo>
                  <a:lnTo>
                    <a:pt x="1091" y="1017"/>
                  </a:lnTo>
                  <a:lnTo>
                    <a:pt x="1134" y="981"/>
                  </a:lnTo>
                  <a:lnTo>
                    <a:pt x="1148" y="988"/>
                  </a:lnTo>
                  <a:lnTo>
                    <a:pt x="1156" y="966"/>
                  </a:lnTo>
                  <a:lnTo>
                    <a:pt x="1199" y="974"/>
                  </a:lnTo>
                  <a:lnTo>
                    <a:pt x="1199" y="930"/>
                  </a:lnTo>
                  <a:lnTo>
                    <a:pt x="1249" y="909"/>
                  </a:lnTo>
                  <a:lnTo>
                    <a:pt x="1278" y="952"/>
                  </a:lnTo>
                  <a:lnTo>
                    <a:pt x="1278" y="1002"/>
                  </a:lnTo>
                  <a:lnTo>
                    <a:pt x="1300" y="1017"/>
                  </a:lnTo>
                  <a:lnTo>
                    <a:pt x="1336" y="1010"/>
                  </a:lnTo>
                  <a:lnTo>
                    <a:pt x="1350" y="1010"/>
                  </a:lnTo>
                  <a:lnTo>
                    <a:pt x="1350" y="988"/>
                  </a:lnTo>
                  <a:lnTo>
                    <a:pt x="1350" y="952"/>
                  </a:lnTo>
                  <a:lnTo>
                    <a:pt x="1336" y="923"/>
                  </a:lnTo>
                  <a:lnTo>
                    <a:pt x="1357" y="930"/>
                  </a:lnTo>
                  <a:lnTo>
                    <a:pt x="1386" y="966"/>
                  </a:lnTo>
                  <a:lnTo>
                    <a:pt x="1524" y="864"/>
                  </a:lnTo>
                  <a:lnTo>
                    <a:pt x="1553" y="864"/>
                  </a:lnTo>
                  <a:lnTo>
                    <a:pt x="1603" y="836"/>
                  </a:lnTo>
                  <a:lnTo>
                    <a:pt x="1596" y="807"/>
                  </a:lnTo>
                  <a:lnTo>
                    <a:pt x="1582" y="807"/>
                  </a:lnTo>
                  <a:lnTo>
                    <a:pt x="1582" y="764"/>
                  </a:lnTo>
                  <a:lnTo>
                    <a:pt x="1560" y="706"/>
                  </a:lnTo>
                  <a:lnTo>
                    <a:pt x="1510" y="742"/>
                  </a:lnTo>
                  <a:lnTo>
                    <a:pt x="1480" y="685"/>
                  </a:lnTo>
                  <a:lnTo>
                    <a:pt x="1494" y="656"/>
                  </a:lnTo>
                  <a:lnTo>
                    <a:pt x="1451" y="620"/>
                  </a:lnTo>
                  <a:lnTo>
                    <a:pt x="1458" y="591"/>
                  </a:lnTo>
                  <a:lnTo>
                    <a:pt x="1503" y="620"/>
                  </a:lnTo>
                  <a:lnTo>
                    <a:pt x="1539" y="620"/>
                  </a:lnTo>
                  <a:lnTo>
                    <a:pt x="1524" y="569"/>
                  </a:lnTo>
                  <a:lnTo>
                    <a:pt x="1524" y="541"/>
                  </a:lnTo>
                  <a:lnTo>
                    <a:pt x="1560" y="519"/>
                  </a:lnTo>
                  <a:lnTo>
                    <a:pt x="1553" y="505"/>
                  </a:lnTo>
                  <a:lnTo>
                    <a:pt x="1517" y="519"/>
                  </a:lnTo>
                  <a:lnTo>
                    <a:pt x="1487" y="476"/>
                  </a:lnTo>
                  <a:lnTo>
                    <a:pt x="1575" y="375"/>
                  </a:lnTo>
                  <a:lnTo>
                    <a:pt x="1596" y="397"/>
                  </a:lnTo>
                  <a:lnTo>
                    <a:pt x="1596" y="332"/>
                  </a:lnTo>
                  <a:lnTo>
                    <a:pt x="1618" y="303"/>
                  </a:lnTo>
                  <a:lnTo>
                    <a:pt x="1611" y="237"/>
                  </a:lnTo>
                  <a:lnTo>
                    <a:pt x="1640" y="143"/>
                  </a:lnTo>
                  <a:lnTo>
                    <a:pt x="1596" y="93"/>
                  </a:lnTo>
                  <a:lnTo>
                    <a:pt x="1560" y="136"/>
                  </a:lnTo>
                  <a:lnTo>
                    <a:pt x="1539" y="136"/>
                  </a:lnTo>
                  <a:lnTo>
                    <a:pt x="1494" y="151"/>
                  </a:lnTo>
                  <a:lnTo>
                    <a:pt x="1465" y="129"/>
                  </a:lnTo>
                  <a:lnTo>
                    <a:pt x="1451" y="79"/>
                  </a:lnTo>
                  <a:lnTo>
                    <a:pt x="1422" y="57"/>
                  </a:lnTo>
                  <a:lnTo>
                    <a:pt x="1408" y="79"/>
                  </a:lnTo>
                  <a:lnTo>
                    <a:pt x="1372" y="64"/>
                  </a:lnTo>
                  <a:lnTo>
                    <a:pt x="1386" y="28"/>
                  </a:lnTo>
                  <a:lnTo>
                    <a:pt x="1379" y="0"/>
                  </a:lnTo>
                  <a:lnTo>
                    <a:pt x="1343" y="0"/>
                  </a:lnTo>
                  <a:lnTo>
                    <a:pt x="1300" y="43"/>
                  </a:lnTo>
                  <a:lnTo>
                    <a:pt x="1300" y="64"/>
                  </a:lnTo>
                  <a:lnTo>
                    <a:pt x="1336" y="64"/>
                  </a:lnTo>
                  <a:lnTo>
                    <a:pt x="1343" y="93"/>
                  </a:lnTo>
                  <a:lnTo>
                    <a:pt x="1307" y="151"/>
                  </a:lnTo>
                  <a:lnTo>
                    <a:pt x="1300" y="187"/>
                  </a:lnTo>
                  <a:lnTo>
                    <a:pt x="1278" y="223"/>
                  </a:lnTo>
                  <a:lnTo>
                    <a:pt x="1278" y="251"/>
                  </a:lnTo>
                  <a:lnTo>
                    <a:pt x="1285" y="266"/>
                  </a:lnTo>
                  <a:lnTo>
                    <a:pt x="1213" y="325"/>
                  </a:lnTo>
                  <a:lnTo>
                    <a:pt x="1170" y="310"/>
                  </a:lnTo>
                  <a:lnTo>
                    <a:pt x="1141" y="303"/>
                  </a:lnTo>
                  <a:lnTo>
                    <a:pt x="1091" y="454"/>
                  </a:lnTo>
                  <a:lnTo>
                    <a:pt x="1105" y="483"/>
                  </a:lnTo>
                  <a:lnTo>
                    <a:pt x="1141" y="476"/>
                  </a:lnTo>
                  <a:lnTo>
                    <a:pt x="1192" y="476"/>
                  </a:lnTo>
                  <a:lnTo>
                    <a:pt x="1192" y="483"/>
                  </a:lnTo>
                  <a:lnTo>
                    <a:pt x="1213" y="461"/>
                  </a:lnTo>
                  <a:lnTo>
                    <a:pt x="1242" y="454"/>
                  </a:lnTo>
                  <a:lnTo>
                    <a:pt x="1271" y="461"/>
                  </a:lnTo>
                  <a:lnTo>
                    <a:pt x="1307" y="497"/>
                  </a:lnTo>
                  <a:lnTo>
                    <a:pt x="1336" y="533"/>
                  </a:lnTo>
                  <a:lnTo>
                    <a:pt x="1336" y="562"/>
                  </a:lnTo>
                  <a:lnTo>
                    <a:pt x="1307" y="562"/>
                  </a:lnTo>
                  <a:lnTo>
                    <a:pt x="1249" y="577"/>
                  </a:lnTo>
                  <a:lnTo>
                    <a:pt x="1199" y="577"/>
                  </a:lnTo>
                  <a:lnTo>
                    <a:pt x="1199" y="591"/>
                  </a:lnTo>
                  <a:lnTo>
                    <a:pt x="1170" y="598"/>
                  </a:lnTo>
                  <a:lnTo>
                    <a:pt x="1141" y="620"/>
                  </a:lnTo>
                  <a:lnTo>
                    <a:pt x="1141" y="656"/>
                  </a:lnTo>
                  <a:lnTo>
                    <a:pt x="1112" y="670"/>
                  </a:lnTo>
                  <a:lnTo>
                    <a:pt x="1048" y="677"/>
                  </a:lnTo>
                  <a:lnTo>
                    <a:pt x="996" y="735"/>
                  </a:lnTo>
                  <a:lnTo>
                    <a:pt x="917" y="735"/>
                  </a:lnTo>
                  <a:lnTo>
                    <a:pt x="902" y="713"/>
                  </a:lnTo>
                  <a:lnTo>
                    <a:pt x="874" y="720"/>
                  </a:lnTo>
                  <a:lnTo>
                    <a:pt x="866" y="749"/>
                  </a:lnTo>
                  <a:lnTo>
                    <a:pt x="845" y="778"/>
                  </a:lnTo>
                  <a:lnTo>
                    <a:pt x="881" y="828"/>
                  </a:lnTo>
                  <a:lnTo>
                    <a:pt x="830" y="872"/>
                  </a:lnTo>
                  <a:lnTo>
                    <a:pt x="801" y="909"/>
                  </a:lnTo>
                  <a:lnTo>
                    <a:pt x="737" y="945"/>
                  </a:lnTo>
                  <a:lnTo>
                    <a:pt x="643" y="945"/>
                  </a:lnTo>
                  <a:lnTo>
                    <a:pt x="578" y="959"/>
                  </a:lnTo>
                  <a:lnTo>
                    <a:pt x="527" y="974"/>
                  </a:lnTo>
                  <a:lnTo>
                    <a:pt x="476" y="1010"/>
                  </a:lnTo>
                  <a:lnTo>
                    <a:pt x="440" y="1010"/>
                  </a:lnTo>
                  <a:lnTo>
                    <a:pt x="411" y="981"/>
                  </a:lnTo>
                  <a:lnTo>
                    <a:pt x="361" y="981"/>
                  </a:lnTo>
                  <a:lnTo>
                    <a:pt x="318" y="959"/>
                  </a:lnTo>
                  <a:lnTo>
                    <a:pt x="289" y="952"/>
                  </a:lnTo>
                  <a:lnTo>
                    <a:pt x="260" y="916"/>
                  </a:lnTo>
                  <a:lnTo>
                    <a:pt x="188" y="902"/>
                  </a:lnTo>
                  <a:lnTo>
                    <a:pt x="116" y="902"/>
                  </a:lnTo>
                  <a:lnTo>
                    <a:pt x="79" y="879"/>
                  </a:lnTo>
                  <a:lnTo>
                    <a:pt x="0" y="872"/>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300" name="Freeform 64"/>
            <p:cNvSpPr>
              <a:spLocks/>
            </p:cNvSpPr>
            <p:nvPr/>
          </p:nvSpPr>
          <p:spPr bwMode="auto">
            <a:xfrm>
              <a:off x="977950" y="1745565"/>
              <a:ext cx="2651125" cy="1868487"/>
            </a:xfrm>
            <a:custGeom>
              <a:avLst/>
              <a:gdLst>
                <a:gd name="T0" fmla="*/ 2147483647 w 1459"/>
                <a:gd name="T1" fmla="*/ 2147483647 h 1141"/>
                <a:gd name="T2" fmla="*/ 2147483647 w 1459"/>
                <a:gd name="T3" fmla="*/ 2147483647 h 1141"/>
                <a:gd name="T4" fmla="*/ 2147483647 w 1459"/>
                <a:gd name="T5" fmla="*/ 2147483647 h 1141"/>
                <a:gd name="T6" fmla="*/ 2147483647 w 1459"/>
                <a:gd name="T7" fmla="*/ 2147483647 h 1141"/>
                <a:gd name="T8" fmla="*/ 2147483647 w 1459"/>
                <a:gd name="T9" fmla="*/ 2147483647 h 1141"/>
                <a:gd name="T10" fmla="*/ 2147483647 w 1459"/>
                <a:gd name="T11" fmla="*/ 2147483647 h 1141"/>
                <a:gd name="T12" fmla="*/ 2147483647 w 1459"/>
                <a:gd name="T13" fmla="*/ 2147483647 h 1141"/>
                <a:gd name="T14" fmla="*/ 2147483647 w 1459"/>
                <a:gd name="T15" fmla="*/ 2147483647 h 1141"/>
                <a:gd name="T16" fmla="*/ 2147483647 w 1459"/>
                <a:gd name="T17" fmla="*/ 2147483647 h 1141"/>
                <a:gd name="T18" fmla="*/ 2147483647 w 1459"/>
                <a:gd name="T19" fmla="*/ 2147483647 h 1141"/>
                <a:gd name="T20" fmla="*/ 2147483647 w 1459"/>
                <a:gd name="T21" fmla="*/ 2147483647 h 1141"/>
                <a:gd name="T22" fmla="*/ 2147483647 w 1459"/>
                <a:gd name="T23" fmla="*/ 2147483647 h 1141"/>
                <a:gd name="T24" fmla="*/ 2147483647 w 1459"/>
                <a:gd name="T25" fmla="*/ 2147483647 h 1141"/>
                <a:gd name="T26" fmla="*/ 2147483647 w 1459"/>
                <a:gd name="T27" fmla="*/ 2147483647 h 1141"/>
                <a:gd name="T28" fmla="*/ 2147483647 w 1459"/>
                <a:gd name="T29" fmla="*/ 2147483647 h 1141"/>
                <a:gd name="T30" fmla="*/ 2147483647 w 1459"/>
                <a:gd name="T31" fmla="*/ 2147483647 h 1141"/>
                <a:gd name="T32" fmla="*/ 2147483647 w 1459"/>
                <a:gd name="T33" fmla="*/ 2147483647 h 1141"/>
                <a:gd name="T34" fmla="*/ 2147483647 w 1459"/>
                <a:gd name="T35" fmla="*/ 2147483647 h 1141"/>
                <a:gd name="T36" fmla="*/ 2147483647 w 1459"/>
                <a:gd name="T37" fmla="*/ 2147483647 h 1141"/>
                <a:gd name="T38" fmla="*/ 2147483647 w 1459"/>
                <a:gd name="T39" fmla="*/ 2147483647 h 1141"/>
                <a:gd name="T40" fmla="*/ 2147483647 w 1459"/>
                <a:gd name="T41" fmla="*/ 2147483647 h 1141"/>
                <a:gd name="T42" fmla="*/ 2147483647 w 1459"/>
                <a:gd name="T43" fmla="*/ 2147483647 h 1141"/>
                <a:gd name="T44" fmla="*/ 2147483647 w 1459"/>
                <a:gd name="T45" fmla="*/ 2147483647 h 1141"/>
                <a:gd name="T46" fmla="*/ 2147483647 w 1459"/>
                <a:gd name="T47" fmla="*/ 2147483647 h 1141"/>
                <a:gd name="T48" fmla="*/ 2147483647 w 1459"/>
                <a:gd name="T49" fmla="*/ 2147483647 h 1141"/>
                <a:gd name="T50" fmla="*/ 2147483647 w 1459"/>
                <a:gd name="T51" fmla="*/ 2147483647 h 1141"/>
                <a:gd name="T52" fmla="*/ 2147483647 w 1459"/>
                <a:gd name="T53" fmla="*/ 2147483647 h 1141"/>
                <a:gd name="T54" fmla="*/ 2147483647 w 1459"/>
                <a:gd name="T55" fmla="*/ 2147483647 h 1141"/>
                <a:gd name="T56" fmla="*/ 2147483647 w 1459"/>
                <a:gd name="T57" fmla="*/ 2147483647 h 1141"/>
                <a:gd name="T58" fmla="*/ 0 w 1459"/>
                <a:gd name="T59" fmla="*/ 2147483647 h 1141"/>
                <a:gd name="T60" fmla="*/ 2147483647 w 1459"/>
                <a:gd name="T61" fmla="*/ 2147483647 h 1141"/>
                <a:gd name="T62" fmla="*/ 2147483647 w 1459"/>
                <a:gd name="T63" fmla="*/ 2147483647 h 1141"/>
                <a:gd name="T64" fmla="*/ 2147483647 w 1459"/>
                <a:gd name="T65" fmla="*/ 2147483647 h 1141"/>
                <a:gd name="T66" fmla="*/ 2147483647 w 1459"/>
                <a:gd name="T67" fmla="*/ 2147483647 h 1141"/>
                <a:gd name="T68" fmla="*/ 2147483647 w 1459"/>
                <a:gd name="T69" fmla="*/ 2147483647 h 1141"/>
                <a:gd name="T70" fmla="*/ 2147483647 w 1459"/>
                <a:gd name="T71" fmla="*/ 2147483647 h 1141"/>
                <a:gd name="T72" fmla="*/ 2147483647 w 1459"/>
                <a:gd name="T73" fmla="*/ 2147483647 h 1141"/>
                <a:gd name="T74" fmla="*/ 2147483647 w 1459"/>
                <a:gd name="T75" fmla="*/ 2147483647 h 1141"/>
                <a:gd name="T76" fmla="*/ 2147483647 w 1459"/>
                <a:gd name="T77" fmla="*/ 2147483647 h 1141"/>
                <a:gd name="T78" fmla="*/ 2147483647 w 1459"/>
                <a:gd name="T79" fmla="*/ 2147483647 h 1141"/>
                <a:gd name="T80" fmla="*/ 2147483647 w 1459"/>
                <a:gd name="T81" fmla="*/ 2147483647 h 1141"/>
                <a:gd name="T82" fmla="*/ 2147483647 w 1459"/>
                <a:gd name="T83" fmla="*/ 2147483647 h 1141"/>
                <a:gd name="T84" fmla="*/ 2147483647 w 1459"/>
                <a:gd name="T85" fmla="*/ 2147483647 h 1141"/>
                <a:gd name="T86" fmla="*/ 2147483647 w 1459"/>
                <a:gd name="T87" fmla="*/ 2147483647 h 1141"/>
                <a:gd name="T88" fmla="*/ 2147483647 w 1459"/>
                <a:gd name="T89" fmla="*/ 0 h 1141"/>
                <a:gd name="T90" fmla="*/ 2147483647 w 1459"/>
                <a:gd name="T91" fmla="*/ 2147483647 h 1141"/>
                <a:gd name="T92" fmla="*/ 2147483647 w 1459"/>
                <a:gd name="T93" fmla="*/ 2147483647 h 1141"/>
                <a:gd name="T94" fmla="*/ 2147483647 w 1459"/>
                <a:gd name="T95" fmla="*/ 2147483647 h 1141"/>
                <a:gd name="T96" fmla="*/ 2147483647 w 1459"/>
                <a:gd name="T97" fmla="*/ 2147483647 h 1141"/>
                <a:gd name="T98" fmla="*/ 2147483647 w 1459"/>
                <a:gd name="T99" fmla="*/ 2147483647 h 1141"/>
                <a:gd name="T100" fmla="*/ 2147483647 w 1459"/>
                <a:gd name="T101" fmla="*/ 2147483647 h 1141"/>
                <a:gd name="T102" fmla="*/ 2147483647 w 1459"/>
                <a:gd name="T103" fmla="*/ 2147483647 h 1141"/>
                <a:gd name="T104" fmla="*/ 2147483647 w 1459"/>
                <a:gd name="T105" fmla="*/ 2147483647 h 1141"/>
                <a:gd name="T106" fmla="*/ 2147483647 w 1459"/>
                <a:gd name="T107" fmla="*/ 2147483647 h 1141"/>
                <a:gd name="T108" fmla="*/ 2147483647 w 1459"/>
                <a:gd name="T109" fmla="*/ 2147483647 h 11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59"/>
                <a:gd name="T166" fmla="*/ 0 h 1141"/>
                <a:gd name="T167" fmla="*/ 1459 w 1459"/>
                <a:gd name="T168" fmla="*/ 1141 h 11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59" h="1141">
                  <a:moveTo>
                    <a:pt x="1458" y="627"/>
                  </a:moveTo>
                  <a:lnTo>
                    <a:pt x="1436" y="642"/>
                  </a:lnTo>
                  <a:lnTo>
                    <a:pt x="1436" y="664"/>
                  </a:lnTo>
                  <a:lnTo>
                    <a:pt x="1422" y="700"/>
                  </a:lnTo>
                  <a:lnTo>
                    <a:pt x="1386" y="700"/>
                  </a:lnTo>
                  <a:lnTo>
                    <a:pt x="1350" y="700"/>
                  </a:lnTo>
                  <a:lnTo>
                    <a:pt x="1350" y="715"/>
                  </a:lnTo>
                  <a:lnTo>
                    <a:pt x="1321" y="736"/>
                  </a:lnTo>
                  <a:lnTo>
                    <a:pt x="1278" y="751"/>
                  </a:lnTo>
                  <a:lnTo>
                    <a:pt x="1242" y="794"/>
                  </a:lnTo>
                  <a:lnTo>
                    <a:pt x="1220" y="787"/>
                  </a:lnTo>
                  <a:lnTo>
                    <a:pt x="1206" y="808"/>
                  </a:lnTo>
                  <a:lnTo>
                    <a:pt x="1191" y="902"/>
                  </a:lnTo>
                  <a:lnTo>
                    <a:pt x="1075" y="916"/>
                  </a:lnTo>
                  <a:lnTo>
                    <a:pt x="1017" y="931"/>
                  </a:lnTo>
                  <a:lnTo>
                    <a:pt x="1010" y="981"/>
                  </a:lnTo>
                  <a:lnTo>
                    <a:pt x="1053" y="1024"/>
                  </a:lnTo>
                  <a:lnTo>
                    <a:pt x="1053" y="1046"/>
                  </a:lnTo>
                  <a:lnTo>
                    <a:pt x="1017" y="1068"/>
                  </a:lnTo>
                  <a:lnTo>
                    <a:pt x="1017" y="1096"/>
                  </a:lnTo>
                  <a:lnTo>
                    <a:pt x="1032" y="1104"/>
                  </a:lnTo>
                  <a:lnTo>
                    <a:pt x="1024" y="1140"/>
                  </a:lnTo>
                  <a:lnTo>
                    <a:pt x="967" y="1118"/>
                  </a:lnTo>
                  <a:lnTo>
                    <a:pt x="960" y="1125"/>
                  </a:lnTo>
                  <a:lnTo>
                    <a:pt x="931" y="1125"/>
                  </a:lnTo>
                  <a:lnTo>
                    <a:pt x="931" y="1104"/>
                  </a:lnTo>
                  <a:lnTo>
                    <a:pt x="873" y="1082"/>
                  </a:lnTo>
                  <a:lnTo>
                    <a:pt x="844" y="1060"/>
                  </a:lnTo>
                  <a:lnTo>
                    <a:pt x="715" y="1068"/>
                  </a:lnTo>
                  <a:lnTo>
                    <a:pt x="693" y="1096"/>
                  </a:lnTo>
                  <a:lnTo>
                    <a:pt x="606" y="1089"/>
                  </a:lnTo>
                  <a:lnTo>
                    <a:pt x="584" y="1104"/>
                  </a:lnTo>
                  <a:lnTo>
                    <a:pt x="505" y="1089"/>
                  </a:lnTo>
                  <a:lnTo>
                    <a:pt x="490" y="1053"/>
                  </a:lnTo>
                  <a:lnTo>
                    <a:pt x="440" y="1046"/>
                  </a:lnTo>
                  <a:lnTo>
                    <a:pt x="418" y="1060"/>
                  </a:lnTo>
                  <a:lnTo>
                    <a:pt x="346" y="1032"/>
                  </a:lnTo>
                  <a:lnTo>
                    <a:pt x="318" y="1032"/>
                  </a:lnTo>
                  <a:lnTo>
                    <a:pt x="289" y="1068"/>
                  </a:lnTo>
                  <a:lnTo>
                    <a:pt x="246" y="1096"/>
                  </a:lnTo>
                  <a:lnTo>
                    <a:pt x="201" y="1082"/>
                  </a:lnTo>
                  <a:lnTo>
                    <a:pt x="172" y="1046"/>
                  </a:lnTo>
                  <a:lnTo>
                    <a:pt x="172" y="967"/>
                  </a:lnTo>
                  <a:lnTo>
                    <a:pt x="122" y="952"/>
                  </a:lnTo>
                  <a:lnTo>
                    <a:pt x="79" y="902"/>
                  </a:lnTo>
                  <a:lnTo>
                    <a:pt x="64" y="888"/>
                  </a:lnTo>
                  <a:lnTo>
                    <a:pt x="57" y="866"/>
                  </a:lnTo>
                  <a:lnTo>
                    <a:pt x="72" y="866"/>
                  </a:lnTo>
                  <a:lnTo>
                    <a:pt x="72" y="830"/>
                  </a:lnTo>
                  <a:lnTo>
                    <a:pt x="43" y="787"/>
                  </a:lnTo>
                  <a:lnTo>
                    <a:pt x="14" y="787"/>
                  </a:lnTo>
                  <a:lnTo>
                    <a:pt x="7" y="765"/>
                  </a:lnTo>
                  <a:lnTo>
                    <a:pt x="14" y="751"/>
                  </a:lnTo>
                  <a:lnTo>
                    <a:pt x="36" y="758"/>
                  </a:lnTo>
                  <a:lnTo>
                    <a:pt x="50" y="744"/>
                  </a:lnTo>
                  <a:lnTo>
                    <a:pt x="43" y="679"/>
                  </a:lnTo>
                  <a:lnTo>
                    <a:pt x="57" y="656"/>
                  </a:lnTo>
                  <a:lnTo>
                    <a:pt x="28" y="627"/>
                  </a:lnTo>
                  <a:lnTo>
                    <a:pt x="7" y="627"/>
                  </a:lnTo>
                  <a:lnTo>
                    <a:pt x="0" y="577"/>
                  </a:lnTo>
                  <a:lnTo>
                    <a:pt x="57" y="512"/>
                  </a:lnTo>
                  <a:lnTo>
                    <a:pt x="100" y="512"/>
                  </a:lnTo>
                  <a:lnTo>
                    <a:pt x="129" y="498"/>
                  </a:lnTo>
                  <a:lnTo>
                    <a:pt x="151" y="505"/>
                  </a:lnTo>
                  <a:lnTo>
                    <a:pt x="158" y="498"/>
                  </a:lnTo>
                  <a:lnTo>
                    <a:pt x="172" y="526"/>
                  </a:lnTo>
                  <a:lnTo>
                    <a:pt x="194" y="519"/>
                  </a:lnTo>
                  <a:lnTo>
                    <a:pt x="231" y="534"/>
                  </a:lnTo>
                  <a:lnTo>
                    <a:pt x="238" y="498"/>
                  </a:lnTo>
                  <a:lnTo>
                    <a:pt x="346" y="505"/>
                  </a:lnTo>
                  <a:lnTo>
                    <a:pt x="368" y="476"/>
                  </a:lnTo>
                  <a:lnTo>
                    <a:pt x="476" y="469"/>
                  </a:lnTo>
                  <a:lnTo>
                    <a:pt x="490" y="454"/>
                  </a:lnTo>
                  <a:lnTo>
                    <a:pt x="490" y="418"/>
                  </a:lnTo>
                  <a:lnTo>
                    <a:pt x="526" y="390"/>
                  </a:lnTo>
                  <a:lnTo>
                    <a:pt x="541" y="260"/>
                  </a:lnTo>
                  <a:lnTo>
                    <a:pt x="526" y="253"/>
                  </a:lnTo>
                  <a:lnTo>
                    <a:pt x="526" y="224"/>
                  </a:lnTo>
                  <a:lnTo>
                    <a:pt x="663" y="231"/>
                  </a:lnTo>
                  <a:lnTo>
                    <a:pt x="678" y="246"/>
                  </a:lnTo>
                  <a:lnTo>
                    <a:pt x="693" y="195"/>
                  </a:lnTo>
                  <a:lnTo>
                    <a:pt x="758" y="109"/>
                  </a:lnTo>
                  <a:lnTo>
                    <a:pt x="859" y="145"/>
                  </a:lnTo>
                  <a:lnTo>
                    <a:pt x="902" y="145"/>
                  </a:lnTo>
                  <a:lnTo>
                    <a:pt x="909" y="116"/>
                  </a:lnTo>
                  <a:lnTo>
                    <a:pt x="902" y="87"/>
                  </a:lnTo>
                  <a:lnTo>
                    <a:pt x="931" y="51"/>
                  </a:lnTo>
                  <a:lnTo>
                    <a:pt x="967" y="44"/>
                  </a:lnTo>
                  <a:lnTo>
                    <a:pt x="1003" y="21"/>
                  </a:lnTo>
                  <a:lnTo>
                    <a:pt x="1010" y="0"/>
                  </a:lnTo>
                  <a:lnTo>
                    <a:pt x="1060" y="0"/>
                  </a:lnTo>
                  <a:lnTo>
                    <a:pt x="1060" y="14"/>
                  </a:lnTo>
                  <a:lnTo>
                    <a:pt x="1046" y="28"/>
                  </a:lnTo>
                  <a:lnTo>
                    <a:pt x="1060" y="51"/>
                  </a:lnTo>
                  <a:lnTo>
                    <a:pt x="1068" y="80"/>
                  </a:lnTo>
                  <a:lnTo>
                    <a:pt x="1104" y="123"/>
                  </a:lnTo>
                  <a:lnTo>
                    <a:pt x="1132" y="130"/>
                  </a:lnTo>
                  <a:lnTo>
                    <a:pt x="1177" y="159"/>
                  </a:lnTo>
                  <a:lnTo>
                    <a:pt x="1177" y="224"/>
                  </a:lnTo>
                  <a:lnTo>
                    <a:pt x="1191" y="274"/>
                  </a:lnTo>
                  <a:lnTo>
                    <a:pt x="1155" y="332"/>
                  </a:lnTo>
                  <a:lnTo>
                    <a:pt x="1162" y="375"/>
                  </a:lnTo>
                  <a:lnTo>
                    <a:pt x="1206" y="397"/>
                  </a:lnTo>
                  <a:lnTo>
                    <a:pt x="1278" y="411"/>
                  </a:lnTo>
                  <a:lnTo>
                    <a:pt x="1335" y="433"/>
                  </a:lnTo>
                  <a:lnTo>
                    <a:pt x="1378" y="490"/>
                  </a:lnTo>
                  <a:lnTo>
                    <a:pt x="1414" y="490"/>
                  </a:lnTo>
                  <a:lnTo>
                    <a:pt x="1407" y="534"/>
                  </a:lnTo>
                  <a:lnTo>
                    <a:pt x="1429" y="570"/>
                  </a:lnTo>
                  <a:lnTo>
                    <a:pt x="1458" y="627"/>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301" name="Freeform 65"/>
            <p:cNvSpPr>
              <a:spLocks/>
            </p:cNvSpPr>
            <p:nvPr/>
          </p:nvSpPr>
          <p:spPr bwMode="auto">
            <a:xfrm>
              <a:off x="963662" y="1745319"/>
              <a:ext cx="2652215" cy="1868033"/>
            </a:xfrm>
            <a:custGeom>
              <a:avLst/>
              <a:gdLst>
                <a:gd name="T0" fmla="*/ 1436 w 1459"/>
                <a:gd name="T1" fmla="*/ 642 h 1141"/>
                <a:gd name="T2" fmla="*/ 1422 w 1459"/>
                <a:gd name="T3" fmla="*/ 700 h 1141"/>
                <a:gd name="T4" fmla="*/ 1350 w 1459"/>
                <a:gd name="T5" fmla="*/ 700 h 1141"/>
                <a:gd name="T6" fmla="*/ 1321 w 1459"/>
                <a:gd name="T7" fmla="*/ 736 h 1141"/>
                <a:gd name="T8" fmla="*/ 1242 w 1459"/>
                <a:gd name="T9" fmla="*/ 794 h 1141"/>
                <a:gd name="T10" fmla="*/ 1206 w 1459"/>
                <a:gd name="T11" fmla="*/ 808 h 1141"/>
                <a:gd name="T12" fmla="*/ 1075 w 1459"/>
                <a:gd name="T13" fmla="*/ 916 h 1141"/>
                <a:gd name="T14" fmla="*/ 1010 w 1459"/>
                <a:gd name="T15" fmla="*/ 981 h 1141"/>
                <a:gd name="T16" fmla="*/ 1053 w 1459"/>
                <a:gd name="T17" fmla="*/ 1046 h 1141"/>
                <a:gd name="T18" fmla="*/ 1017 w 1459"/>
                <a:gd name="T19" fmla="*/ 1096 h 1141"/>
                <a:gd name="T20" fmla="*/ 1024 w 1459"/>
                <a:gd name="T21" fmla="*/ 1140 h 1141"/>
                <a:gd name="T22" fmla="*/ 960 w 1459"/>
                <a:gd name="T23" fmla="*/ 1125 h 1141"/>
                <a:gd name="T24" fmla="*/ 931 w 1459"/>
                <a:gd name="T25" fmla="*/ 1104 h 1141"/>
                <a:gd name="T26" fmla="*/ 844 w 1459"/>
                <a:gd name="T27" fmla="*/ 1060 h 1141"/>
                <a:gd name="T28" fmla="*/ 693 w 1459"/>
                <a:gd name="T29" fmla="*/ 1096 h 1141"/>
                <a:gd name="T30" fmla="*/ 584 w 1459"/>
                <a:gd name="T31" fmla="*/ 1104 h 1141"/>
                <a:gd name="T32" fmla="*/ 490 w 1459"/>
                <a:gd name="T33" fmla="*/ 1053 h 1141"/>
                <a:gd name="T34" fmla="*/ 418 w 1459"/>
                <a:gd name="T35" fmla="*/ 1060 h 1141"/>
                <a:gd name="T36" fmla="*/ 318 w 1459"/>
                <a:gd name="T37" fmla="*/ 1032 h 1141"/>
                <a:gd name="T38" fmla="*/ 246 w 1459"/>
                <a:gd name="T39" fmla="*/ 1096 h 1141"/>
                <a:gd name="T40" fmla="*/ 172 w 1459"/>
                <a:gd name="T41" fmla="*/ 1046 h 1141"/>
                <a:gd name="T42" fmla="*/ 122 w 1459"/>
                <a:gd name="T43" fmla="*/ 952 h 1141"/>
                <a:gd name="T44" fmla="*/ 64 w 1459"/>
                <a:gd name="T45" fmla="*/ 888 h 1141"/>
                <a:gd name="T46" fmla="*/ 72 w 1459"/>
                <a:gd name="T47" fmla="*/ 866 h 1141"/>
                <a:gd name="T48" fmla="*/ 43 w 1459"/>
                <a:gd name="T49" fmla="*/ 787 h 1141"/>
                <a:gd name="T50" fmla="*/ 7 w 1459"/>
                <a:gd name="T51" fmla="*/ 765 h 1141"/>
                <a:gd name="T52" fmla="*/ 36 w 1459"/>
                <a:gd name="T53" fmla="*/ 758 h 1141"/>
                <a:gd name="T54" fmla="*/ 43 w 1459"/>
                <a:gd name="T55" fmla="*/ 679 h 1141"/>
                <a:gd name="T56" fmla="*/ 28 w 1459"/>
                <a:gd name="T57" fmla="*/ 627 h 1141"/>
                <a:gd name="T58" fmla="*/ 0 w 1459"/>
                <a:gd name="T59" fmla="*/ 577 h 1141"/>
                <a:gd name="T60" fmla="*/ 100 w 1459"/>
                <a:gd name="T61" fmla="*/ 512 h 1141"/>
                <a:gd name="T62" fmla="*/ 151 w 1459"/>
                <a:gd name="T63" fmla="*/ 505 h 1141"/>
                <a:gd name="T64" fmla="*/ 172 w 1459"/>
                <a:gd name="T65" fmla="*/ 526 h 1141"/>
                <a:gd name="T66" fmla="*/ 231 w 1459"/>
                <a:gd name="T67" fmla="*/ 534 h 1141"/>
                <a:gd name="T68" fmla="*/ 346 w 1459"/>
                <a:gd name="T69" fmla="*/ 505 h 1141"/>
                <a:gd name="T70" fmla="*/ 476 w 1459"/>
                <a:gd name="T71" fmla="*/ 469 h 1141"/>
                <a:gd name="T72" fmla="*/ 490 w 1459"/>
                <a:gd name="T73" fmla="*/ 418 h 1141"/>
                <a:gd name="T74" fmla="*/ 541 w 1459"/>
                <a:gd name="T75" fmla="*/ 260 h 1141"/>
                <a:gd name="T76" fmla="*/ 526 w 1459"/>
                <a:gd name="T77" fmla="*/ 224 h 1141"/>
                <a:gd name="T78" fmla="*/ 678 w 1459"/>
                <a:gd name="T79" fmla="*/ 246 h 1141"/>
                <a:gd name="T80" fmla="*/ 758 w 1459"/>
                <a:gd name="T81" fmla="*/ 109 h 1141"/>
                <a:gd name="T82" fmla="*/ 902 w 1459"/>
                <a:gd name="T83" fmla="*/ 145 h 1141"/>
                <a:gd name="T84" fmla="*/ 902 w 1459"/>
                <a:gd name="T85" fmla="*/ 87 h 1141"/>
                <a:gd name="T86" fmla="*/ 967 w 1459"/>
                <a:gd name="T87" fmla="*/ 44 h 1141"/>
                <a:gd name="T88" fmla="*/ 1010 w 1459"/>
                <a:gd name="T89" fmla="*/ 0 h 1141"/>
                <a:gd name="T90" fmla="*/ 1060 w 1459"/>
                <a:gd name="T91" fmla="*/ 14 h 1141"/>
                <a:gd name="T92" fmla="*/ 1060 w 1459"/>
                <a:gd name="T93" fmla="*/ 51 h 1141"/>
                <a:gd name="T94" fmla="*/ 1104 w 1459"/>
                <a:gd name="T95" fmla="*/ 123 h 1141"/>
                <a:gd name="T96" fmla="*/ 1177 w 1459"/>
                <a:gd name="T97" fmla="*/ 159 h 1141"/>
                <a:gd name="T98" fmla="*/ 1191 w 1459"/>
                <a:gd name="T99" fmla="*/ 274 h 1141"/>
                <a:gd name="T100" fmla="*/ 1162 w 1459"/>
                <a:gd name="T101" fmla="*/ 375 h 1141"/>
                <a:gd name="T102" fmla="*/ 1278 w 1459"/>
                <a:gd name="T103" fmla="*/ 411 h 1141"/>
                <a:gd name="T104" fmla="*/ 1378 w 1459"/>
                <a:gd name="T105" fmla="*/ 490 h 1141"/>
                <a:gd name="T106" fmla="*/ 1407 w 1459"/>
                <a:gd name="T107" fmla="*/ 534 h 1141"/>
                <a:gd name="T108" fmla="*/ 1458 w 1459"/>
                <a:gd name="T109" fmla="*/ 627 h 11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59"/>
                <a:gd name="T166" fmla="*/ 0 h 1141"/>
                <a:gd name="T167" fmla="*/ 1459 w 1459"/>
                <a:gd name="T168" fmla="*/ 1141 h 11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59" h="1141">
                  <a:moveTo>
                    <a:pt x="1458" y="627"/>
                  </a:moveTo>
                  <a:lnTo>
                    <a:pt x="1436" y="642"/>
                  </a:lnTo>
                  <a:lnTo>
                    <a:pt x="1436" y="664"/>
                  </a:lnTo>
                  <a:lnTo>
                    <a:pt x="1422" y="700"/>
                  </a:lnTo>
                  <a:lnTo>
                    <a:pt x="1386" y="700"/>
                  </a:lnTo>
                  <a:lnTo>
                    <a:pt x="1350" y="700"/>
                  </a:lnTo>
                  <a:lnTo>
                    <a:pt x="1350" y="715"/>
                  </a:lnTo>
                  <a:lnTo>
                    <a:pt x="1321" y="736"/>
                  </a:lnTo>
                  <a:lnTo>
                    <a:pt x="1278" y="751"/>
                  </a:lnTo>
                  <a:lnTo>
                    <a:pt x="1242" y="794"/>
                  </a:lnTo>
                  <a:lnTo>
                    <a:pt x="1220" y="787"/>
                  </a:lnTo>
                  <a:lnTo>
                    <a:pt x="1206" y="808"/>
                  </a:lnTo>
                  <a:lnTo>
                    <a:pt x="1191" y="902"/>
                  </a:lnTo>
                  <a:lnTo>
                    <a:pt x="1075" y="916"/>
                  </a:lnTo>
                  <a:lnTo>
                    <a:pt x="1017" y="931"/>
                  </a:lnTo>
                  <a:lnTo>
                    <a:pt x="1010" y="981"/>
                  </a:lnTo>
                  <a:lnTo>
                    <a:pt x="1053" y="1024"/>
                  </a:lnTo>
                  <a:lnTo>
                    <a:pt x="1053" y="1046"/>
                  </a:lnTo>
                  <a:lnTo>
                    <a:pt x="1017" y="1068"/>
                  </a:lnTo>
                  <a:lnTo>
                    <a:pt x="1017" y="1096"/>
                  </a:lnTo>
                  <a:lnTo>
                    <a:pt x="1032" y="1104"/>
                  </a:lnTo>
                  <a:lnTo>
                    <a:pt x="1024" y="1140"/>
                  </a:lnTo>
                  <a:lnTo>
                    <a:pt x="967" y="1118"/>
                  </a:lnTo>
                  <a:lnTo>
                    <a:pt x="960" y="1125"/>
                  </a:lnTo>
                  <a:lnTo>
                    <a:pt x="931" y="1125"/>
                  </a:lnTo>
                  <a:lnTo>
                    <a:pt x="931" y="1104"/>
                  </a:lnTo>
                  <a:lnTo>
                    <a:pt x="873" y="1082"/>
                  </a:lnTo>
                  <a:lnTo>
                    <a:pt x="844" y="1060"/>
                  </a:lnTo>
                  <a:lnTo>
                    <a:pt x="715" y="1068"/>
                  </a:lnTo>
                  <a:lnTo>
                    <a:pt x="693" y="1096"/>
                  </a:lnTo>
                  <a:lnTo>
                    <a:pt x="606" y="1089"/>
                  </a:lnTo>
                  <a:lnTo>
                    <a:pt x="584" y="1104"/>
                  </a:lnTo>
                  <a:lnTo>
                    <a:pt x="505" y="1089"/>
                  </a:lnTo>
                  <a:lnTo>
                    <a:pt x="490" y="1053"/>
                  </a:lnTo>
                  <a:lnTo>
                    <a:pt x="440" y="1046"/>
                  </a:lnTo>
                  <a:lnTo>
                    <a:pt x="418" y="1060"/>
                  </a:lnTo>
                  <a:lnTo>
                    <a:pt x="346" y="1032"/>
                  </a:lnTo>
                  <a:lnTo>
                    <a:pt x="318" y="1032"/>
                  </a:lnTo>
                  <a:lnTo>
                    <a:pt x="289" y="1068"/>
                  </a:lnTo>
                  <a:lnTo>
                    <a:pt x="246" y="1096"/>
                  </a:lnTo>
                  <a:lnTo>
                    <a:pt x="201" y="1082"/>
                  </a:lnTo>
                  <a:lnTo>
                    <a:pt x="172" y="1046"/>
                  </a:lnTo>
                  <a:lnTo>
                    <a:pt x="172" y="967"/>
                  </a:lnTo>
                  <a:lnTo>
                    <a:pt x="122" y="952"/>
                  </a:lnTo>
                  <a:lnTo>
                    <a:pt x="79" y="902"/>
                  </a:lnTo>
                  <a:lnTo>
                    <a:pt x="64" y="888"/>
                  </a:lnTo>
                  <a:lnTo>
                    <a:pt x="57" y="866"/>
                  </a:lnTo>
                  <a:lnTo>
                    <a:pt x="72" y="866"/>
                  </a:lnTo>
                  <a:lnTo>
                    <a:pt x="72" y="830"/>
                  </a:lnTo>
                  <a:lnTo>
                    <a:pt x="43" y="787"/>
                  </a:lnTo>
                  <a:lnTo>
                    <a:pt x="14" y="787"/>
                  </a:lnTo>
                  <a:lnTo>
                    <a:pt x="7" y="765"/>
                  </a:lnTo>
                  <a:lnTo>
                    <a:pt x="14" y="751"/>
                  </a:lnTo>
                  <a:lnTo>
                    <a:pt x="36" y="758"/>
                  </a:lnTo>
                  <a:lnTo>
                    <a:pt x="50" y="744"/>
                  </a:lnTo>
                  <a:lnTo>
                    <a:pt x="43" y="679"/>
                  </a:lnTo>
                  <a:lnTo>
                    <a:pt x="57" y="656"/>
                  </a:lnTo>
                  <a:lnTo>
                    <a:pt x="28" y="627"/>
                  </a:lnTo>
                  <a:lnTo>
                    <a:pt x="7" y="627"/>
                  </a:lnTo>
                  <a:lnTo>
                    <a:pt x="0" y="577"/>
                  </a:lnTo>
                  <a:lnTo>
                    <a:pt x="57" y="512"/>
                  </a:lnTo>
                  <a:lnTo>
                    <a:pt x="100" y="512"/>
                  </a:lnTo>
                  <a:lnTo>
                    <a:pt x="129" y="498"/>
                  </a:lnTo>
                  <a:lnTo>
                    <a:pt x="151" y="505"/>
                  </a:lnTo>
                  <a:lnTo>
                    <a:pt x="158" y="498"/>
                  </a:lnTo>
                  <a:lnTo>
                    <a:pt x="172" y="526"/>
                  </a:lnTo>
                  <a:lnTo>
                    <a:pt x="194" y="519"/>
                  </a:lnTo>
                  <a:lnTo>
                    <a:pt x="231" y="534"/>
                  </a:lnTo>
                  <a:lnTo>
                    <a:pt x="238" y="498"/>
                  </a:lnTo>
                  <a:lnTo>
                    <a:pt x="346" y="505"/>
                  </a:lnTo>
                  <a:lnTo>
                    <a:pt x="368" y="476"/>
                  </a:lnTo>
                  <a:lnTo>
                    <a:pt x="476" y="469"/>
                  </a:lnTo>
                  <a:lnTo>
                    <a:pt x="490" y="454"/>
                  </a:lnTo>
                  <a:lnTo>
                    <a:pt x="490" y="418"/>
                  </a:lnTo>
                  <a:lnTo>
                    <a:pt x="526" y="390"/>
                  </a:lnTo>
                  <a:lnTo>
                    <a:pt x="541" y="260"/>
                  </a:lnTo>
                  <a:lnTo>
                    <a:pt x="526" y="253"/>
                  </a:lnTo>
                  <a:lnTo>
                    <a:pt x="526" y="224"/>
                  </a:lnTo>
                  <a:lnTo>
                    <a:pt x="663" y="231"/>
                  </a:lnTo>
                  <a:lnTo>
                    <a:pt x="678" y="246"/>
                  </a:lnTo>
                  <a:lnTo>
                    <a:pt x="693" y="195"/>
                  </a:lnTo>
                  <a:lnTo>
                    <a:pt x="758" y="109"/>
                  </a:lnTo>
                  <a:lnTo>
                    <a:pt x="859" y="145"/>
                  </a:lnTo>
                  <a:lnTo>
                    <a:pt x="902" y="145"/>
                  </a:lnTo>
                  <a:lnTo>
                    <a:pt x="909" y="116"/>
                  </a:lnTo>
                  <a:lnTo>
                    <a:pt x="902" y="87"/>
                  </a:lnTo>
                  <a:lnTo>
                    <a:pt x="931" y="51"/>
                  </a:lnTo>
                  <a:lnTo>
                    <a:pt x="967" y="44"/>
                  </a:lnTo>
                  <a:lnTo>
                    <a:pt x="1003" y="21"/>
                  </a:lnTo>
                  <a:lnTo>
                    <a:pt x="1010" y="0"/>
                  </a:lnTo>
                  <a:lnTo>
                    <a:pt x="1060" y="0"/>
                  </a:lnTo>
                  <a:lnTo>
                    <a:pt x="1060" y="14"/>
                  </a:lnTo>
                  <a:lnTo>
                    <a:pt x="1046" y="28"/>
                  </a:lnTo>
                  <a:lnTo>
                    <a:pt x="1060" y="51"/>
                  </a:lnTo>
                  <a:lnTo>
                    <a:pt x="1068" y="80"/>
                  </a:lnTo>
                  <a:lnTo>
                    <a:pt x="1104" y="123"/>
                  </a:lnTo>
                  <a:lnTo>
                    <a:pt x="1132" y="130"/>
                  </a:lnTo>
                  <a:lnTo>
                    <a:pt x="1177" y="159"/>
                  </a:lnTo>
                  <a:lnTo>
                    <a:pt x="1177" y="224"/>
                  </a:lnTo>
                  <a:lnTo>
                    <a:pt x="1191" y="274"/>
                  </a:lnTo>
                  <a:lnTo>
                    <a:pt x="1155" y="332"/>
                  </a:lnTo>
                  <a:lnTo>
                    <a:pt x="1162" y="375"/>
                  </a:lnTo>
                  <a:lnTo>
                    <a:pt x="1206" y="397"/>
                  </a:lnTo>
                  <a:lnTo>
                    <a:pt x="1278" y="411"/>
                  </a:lnTo>
                  <a:lnTo>
                    <a:pt x="1335" y="433"/>
                  </a:lnTo>
                  <a:lnTo>
                    <a:pt x="1378" y="490"/>
                  </a:lnTo>
                  <a:lnTo>
                    <a:pt x="1414" y="490"/>
                  </a:lnTo>
                  <a:lnTo>
                    <a:pt x="1407" y="534"/>
                  </a:lnTo>
                  <a:lnTo>
                    <a:pt x="1429" y="570"/>
                  </a:lnTo>
                  <a:lnTo>
                    <a:pt x="1458" y="627"/>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302" name="Freeform 66"/>
            <p:cNvSpPr>
              <a:spLocks/>
            </p:cNvSpPr>
            <p:nvPr/>
          </p:nvSpPr>
          <p:spPr bwMode="auto">
            <a:xfrm>
              <a:off x="6502450" y="5172977"/>
              <a:ext cx="249237" cy="473075"/>
            </a:xfrm>
            <a:custGeom>
              <a:avLst/>
              <a:gdLst>
                <a:gd name="T0" fmla="*/ 2147483647 w 138"/>
                <a:gd name="T1" fmla="*/ 2147483647 h 289"/>
                <a:gd name="T2" fmla="*/ 2147483647 w 138"/>
                <a:gd name="T3" fmla="*/ 2147483647 h 289"/>
                <a:gd name="T4" fmla="*/ 2147483647 w 138"/>
                <a:gd name="T5" fmla="*/ 2147483647 h 289"/>
                <a:gd name="T6" fmla="*/ 2147483647 w 138"/>
                <a:gd name="T7" fmla="*/ 2147483647 h 289"/>
                <a:gd name="T8" fmla="*/ 2147483647 w 138"/>
                <a:gd name="T9" fmla="*/ 2147483647 h 289"/>
                <a:gd name="T10" fmla="*/ 2147483647 w 138"/>
                <a:gd name="T11" fmla="*/ 2147483647 h 289"/>
                <a:gd name="T12" fmla="*/ 2147483647 w 138"/>
                <a:gd name="T13" fmla="*/ 2147483647 h 289"/>
                <a:gd name="T14" fmla="*/ 2147483647 w 138"/>
                <a:gd name="T15" fmla="*/ 2147483647 h 289"/>
                <a:gd name="T16" fmla="*/ 2147483647 w 138"/>
                <a:gd name="T17" fmla="*/ 2147483647 h 289"/>
                <a:gd name="T18" fmla="*/ 2147483647 w 138"/>
                <a:gd name="T19" fmla="*/ 0 h 289"/>
                <a:gd name="T20" fmla="*/ 2147483647 w 138"/>
                <a:gd name="T21" fmla="*/ 2147483647 h 289"/>
                <a:gd name="T22" fmla="*/ 2147483647 w 138"/>
                <a:gd name="T23" fmla="*/ 2147483647 h 289"/>
                <a:gd name="T24" fmla="*/ 2147483647 w 138"/>
                <a:gd name="T25" fmla="*/ 2147483647 h 289"/>
                <a:gd name="T26" fmla="*/ 2147483647 w 138"/>
                <a:gd name="T27" fmla="*/ 2147483647 h 289"/>
                <a:gd name="T28" fmla="*/ 2147483647 w 138"/>
                <a:gd name="T29" fmla="*/ 2147483647 h 289"/>
                <a:gd name="T30" fmla="*/ 0 w 138"/>
                <a:gd name="T31" fmla="*/ 2147483647 h 289"/>
                <a:gd name="T32" fmla="*/ 2147483647 w 138"/>
                <a:gd name="T33" fmla="*/ 2147483647 h 289"/>
                <a:gd name="T34" fmla="*/ 2147483647 w 138"/>
                <a:gd name="T35" fmla="*/ 2147483647 h 289"/>
                <a:gd name="T36" fmla="*/ 2147483647 w 138"/>
                <a:gd name="T37" fmla="*/ 2147483647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8"/>
                <a:gd name="T58" fmla="*/ 0 h 289"/>
                <a:gd name="T59" fmla="*/ 138 w 138"/>
                <a:gd name="T60" fmla="*/ 289 h 28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8" h="289">
                  <a:moveTo>
                    <a:pt x="21" y="266"/>
                  </a:moveTo>
                  <a:lnTo>
                    <a:pt x="36" y="280"/>
                  </a:lnTo>
                  <a:lnTo>
                    <a:pt x="57" y="288"/>
                  </a:lnTo>
                  <a:lnTo>
                    <a:pt x="64" y="259"/>
                  </a:lnTo>
                  <a:lnTo>
                    <a:pt x="115" y="216"/>
                  </a:lnTo>
                  <a:lnTo>
                    <a:pt x="115" y="151"/>
                  </a:lnTo>
                  <a:lnTo>
                    <a:pt x="129" y="115"/>
                  </a:lnTo>
                  <a:lnTo>
                    <a:pt x="137" y="86"/>
                  </a:lnTo>
                  <a:lnTo>
                    <a:pt x="129" y="64"/>
                  </a:lnTo>
                  <a:lnTo>
                    <a:pt x="108" y="0"/>
                  </a:lnTo>
                  <a:lnTo>
                    <a:pt x="64" y="36"/>
                  </a:lnTo>
                  <a:lnTo>
                    <a:pt x="50" y="28"/>
                  </a:lnTo>
                  <a:lnTo>
                    <a:pt x="57" y="57"/>
                  </a:lnTo>
                  <a:lnTo>
                    <a:pt x="21" y="86"/>
                  </a:lnTo>
                  <a:lnTo>
                    <a:pt x="21" y="129"/>
                  </a:lnTo>
                  <a:lnTo>
                    <a:pt x="0" y="158"/>
                  </a:lnTo>
                  <a:lnTo>
                    <a:pt x="7" y="194"/>
                  </a:lnTo>
                  <a:lnTo>
                    <a:pt x="7" y="252"/>
                  </a:lnTo>
                  <a:lnTo>
                    <a:pt x="21" y="266"/>
                  </a:lnTo>
                </a:path>
              </a:pathLst>
            </a:custGeom>
            <a:grpFill/>
            <a:ln w="9525" cap="rnd" cmpd="sng">
              <a:solidFill>
                <a:srgbClr val="D9D9D9">
                  <a:lumMod val="90000"/>
                </a:srgbClr>
              </a:solidFill>
              <a:round/>
              <a:headEnd/>
              <a:tailEnd/>
            </a:ln>
          </p:spPr>
          <p:txBody>
            <a:bodyPr/>
            <a:lstStyle/>
            <a:p>
              <a:pPr defTabSz="1388201">
                <a:defRPr/>
              </a:pPr>
              <a:endParaRPr lang="zh-CN" altLang="en-US" sz="4104" kern="0">
                <a:solidFill>
                  <a:srgbClr val="000000"/>
                </a:solidFill>
                <a:latin typeface="微软雅黑"/>
                <a:ea typeface="微软雅黑"/>
              </a:endParaRPr>
            </a:p>
          </p:txBody>
        </p:sp>
        <p:sp>
          <p:nvSpPr>
            <p:cNvPr id="303" name="Freeform 67"/>
            <p:cNvSpPr>
              <a:spLocks/>
            </p:cNvSpPr>
            <p:nvPr/>
          </p:nvSpPr>
          <p:spPr bwMode="auto">
            <a:xfrm>
              <a:off x="6502379" y="5173658"/>
              <a:ext cx="250209" cy="472426"/>
            </a:xfrm>
            <a:custGeom>
              <a:avLst/>
              <a:gdLst>
                <a:gd name="T0" fmla="*/ 21 w 138"/>
                <a:gd name="T1" fmla="*/ 266 h 289"/>
                <a:gd name="T2" fmla="*/ 36 w 138"/>
                <a:gd name="T3" fmla="*/ 280 h 289"/>
                <a:gd name="T4" fmla="*/ 57 w 138"/>
                <a:gd name="T5" fmla="*/ 288 h 289"/>
                <a:gd name="T6" fmla="*/ 64 w 138"/>
                <a:gd name="T7" fmla="*/ 259 h 289"/>
                <a:gd name="T8" fmla="*/ 115 w 138"/>
                <a:gd name="T9" fmla="*/ 216 h 289"/>
                <a:gd name="T10" fmla="*/ 115 w 138"/>
                <a:gd name="T11" fmla="*/ 151 h 289"/>
                <a:gd name="T12" fmla="*/ 129 w 138"/>
                <a:gd name="T13" fmla="*/ 115 h 289"/>
                <a:gd name="T14" fmla="*/ 137 w 138"/>
                <a:gd name="T15" fmla="*/ 86 h 289"/>
                <a:gd name="T16" fmla="*/ 129 w 138"/>
                <a:gd name="T17" fmla="*/ 64 h 289"/>
                <a:gd name="T18" fmla="*/ 108 w 138"/>
                <a:gd name="T19" fmla="*/ 0 h 289"/>
                <a:gd name="T20" fmla="*/ 64 w 138"/>
                <a:gd name="T21" fmla="*/ 36 h 289"/>
                <a:gd name="T22" fmla="*/ 50 w 138"/>
                <a:gd name="T23" fmla="*/ 28 h 289"/>
                <a:gd name="T24" fmla="*/ 57 w 138"/>
                <a:gd name="T25" fmla="*/ 57 h 289"/>
                <a:gd name="T26" fmla="*/ 21 w 138"/>
                <a:gd name="T27" fmla="*/ 86 h 289"/>
                <a:gd name="T28" fmla="*/ 21 w 138"/>
                <a:gd name="T29" fmla="*/ 129 h 289"/>
                <a:gd name="T30" fmla="*/ 0 w 138"/>
                <a:gd name="T31" fmla="*/ 158 h 289"/>
                <a:gd name="T32" fmla="*/ 7 w 138"/>
                <a:gd name="T33" fmla="*/ 194 h 289"/>
                <a:gd name="T34" fmla="*/ 7 w 138"/>
                <a:gd name="T35" fmla="*/ 252 h 289"/>
                <a:gd name="T36" fmla="*/ 21 w 138"/>
                <a:gd name="T37" fmla="*/ 266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8"/>
                <a:gd name="T58" fmla="*/ 0 h 289"/>
                <a:gd name="T59" fmla="*/ 138 w 138"/>
                <a:gd name="T60" fmla="*/ 289 h 28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8" h="289">
                  <a:moveTo>
                    <a:pt x="21" y="266"/>
                  </a:moveTo>
                  <a:lnTo>
                    <a:pt x="36" y="280"/>
                  </a:lnTo>
                  <a:lnTo>
                    <a:pt x="57" y="288"/>
                  </a:lnTo>
                  <a:lnTo>
                    <a:pt x="64" y="259"/>
                  </a:lnTo>
                  <a:lnTo>
                    <a:pt x="115" y="216"/>
                  </a:lnTo>
                  <a:lnTo>
                    <a:pt x="115" y="151"/>
                  </a:lnTo>
                  <a:lnTo>
                    <a:pt x="129" y="115"/>
                  </a:lnTo>
                  <a:lnTo>
                    <a:pt x="137" y="86"/>
                  </a:lnTo>
                  <a:lnTo>
                    <a:pt x="129" y="64"/>
                  </a:lnTo>
                  <a:lnTo>
                    <a:pt x="108" y="0"/>
                  </a:lnTo>
                  <a:lnTo>
                    <a:pt x="64" y="36"/>
                  </a:lnTo>
                  <a:lnTo>
                    <a:pt x="50" y="28"/>
                  </a:lnTo>
                  <a:lnTo>
                    <a:pt x="57" y="57"/>
                  </a:lnTo>
                  <a:lnTo>
                    <a:pt x="21" y="86"/>
                  </a:lnTo>
                  <a:lnTo>
                    <a:pt x="21" y="129"/>
                  </a:lnTo>
                  <a:lnTo>
                    <a:pt x="0" y="158"/>
                  </a:lnTo>
                  <a:lnTo>
                    <a:pt x="7" y="194"/>
                  </a:lnTo>
                  <a:lnTo>
                    <a:pt x="7" y="252"/>
                  </a:lnTo>
                  <a:lnTo>
                    <a:pt x="21" y="266"/>
                  </a:lnTo>
                </a:path>
              </a:pathLst>
            </a:custGeom>
            <a:grp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304" name="Freeform 111"/>
            <p:cNvSpPr>
              <a:spLocks/>
            </p:cNvSpPr>
            <p:nvPr/>
          </p:nvSpPr>
          <p:spPr bwMode="auto">
            <a:xfrm>
              <a:off x="4500707" y="4374001"/>
              <a:ext cx="620972" cy="576446"/>
            </a:xfrm>
            <a:custGeom>
              <a:avLst/>
              <a:gdLst>
                <a:gd name="T0" fmla="*/ 2839 w 3791"/>
                <a:gd name="T1" fmla="*/ 214 h 3582"/>
                <a:gd name="T2" fmla="*/ 2559 w 3791"/>
                <a:gd name="T3" fmla="*/ 65 h 3582"/>
                <a:gd name="T4" fmla="*/ 2346 w 3791"/>
                <a:gd name="T5" fmla="*/ 181 h 3582"/>
                <a:gd name="T6" fmla="*/ 2485 w 3791"/>
                <a:gd name="T7" fmla="*/ 502 h 3582"/>
                <a:gd name="T8" fmla="*/ 2280 w 3791"/>
                <a:gd name="T9" fmla="*/ 707 h 3582"/>
                <a:gd name="T10" fmla="*/ 2148 w 3791"/>
                <a:gd name="T11" fmla="*/ 905 h 3582"/>
                <a:gd name="T12" fmla="*/ 2156 w 3791"/>
                <a:gd name="T13" fmla="*/ 1028 h 3582"/>
                <a:gd name="T14" fmla="*/ 2033 w 3791"/>
                <a:gd name="T15" fmla="*/ 1226 h 3582"/>
                <a:gd name="T16" fmla="*/ 1876 w 3791"/>
                <a:gd name="T17" fmla="*/ 1201 h 3582"/>
                <a:gd name="T18" fmla="*/ 1704 w 3791"/>
                <a:gd name="T19" fmla="*/ 1291 h 3582"/>
                <a:gd name="T20" fmla="*/ 1720 w 3791"/>
                <a:gd name="T21" fmla="*/ 1464 h 3582"/>
                <a:gd name="T22" fmla="*/ 1597 w 3791"/>
                <a:gd name="T23" fmla="*/ 1629 h 3582"/>
                <a:gd name="T24" fmla="*/ 1399 w 3791"/>
                <a:gd name="T25" fmla="*/ 1925 h 3582"/>
                <a:gd name="T26" fmla="*/ 1070 w 3791"/>
                <a:gd name="T27" fmla="*/ 1835 h 3582"/>
                <a:gd name="T28" fmla="*/ 873 w 3791"/>
                <a:gd name="T29" fmla="*/ 1769 h 3582"/>
                <a:gd name="T30" fmla="*/ 700 w 3791"/>
                <a:gd name="T31" fmla="*/ 1777 h 3582"/>
                <a:gd name="T32" fmla="*/ 568 w 3791"/>
                <a:gd name="T33" fmla="*/ 1662 h 3582"/>
                <a:gd name="T34" fmla="*/ 264 w 3791"/>
                <a:gd name="T35" fmla="*/ 1752 h 3582"/>
                <a:gd name="T36" fmla="*/ 190 w 3791"/>
                <a:gd name="T37" fmla="*/ 1843 h 3582"/>
                <a:gd name="T38" fmla="*/ 247 w 3791"/>
                <a:gd name="T39" fmla="*/ 2139 h 3582"/>
                <a:gd name="T40" fmla="*/ 42 w 3791"/>
                <a:gd name="T41" fmla="*/ 2328 h 3582"/>
                <a:gd name="T42" fmla="*/ 83 w 3791"/>
                <a:gd name="T43" fmla="*/ 2608 h 3582"/>
                <a:gd name="T44" fmla="*/ 371 w 3791"/>
                <a:gd name="T45" fmla="*/ 2880 h 3582"/>
                <a:gd name="T46" fmla="*/ 782 w 3791"/>
                <a:gd name="T47" fmla="*/ 3085 h 3582"/>
                <a:gd name="T48" fmla="*/ 980 w 3791"/>
                <a:gd name="T49" fmla="*/ 3299 h 3582"/>
                <a:gd name="T50" fmla="*/ 1194 w 3791"/>
                <a:gd name="T51" fmla="*/ 3250 h 3582"/>
                <a:gd name="T52" fmla="*/ 1383 w 3791"/>
                <a:gd name="T53" fmla="*/ 2995 h 3582"/>
                <a:gd name="T54" fmla="*/ 1654 w 3791"/>
                <a:gd name="T55" fmla="*/ 3044 h 3582"/>
                <a:gd name="T56" fmla="*/ 1654 w 3791"/>
                <a:gd name="T57" fmla="*/ 2880 h 3582"/>
                <a:gd name="T58" fmla="*/ 1786 w 3791"/>
                <a:gd name="T59" fmla="*/ 2723 h 3582"/>
                <a:gd name="T60" fmla="*/ 2099 w 3791"/>
                <a:gd name="T61" fmla="*/ 2871 h 3582"/>
                <a:gd name="T62" fmla="*/ 2271 w 3791"/>
                <a:gd name="T63" fmla="*/ 2822 h 3582"/>
                <a:gd name="T64" fmla="*/ 2485 w 3791"/>
                <a:gd name="T65" fmla="*/ 3200 h 3582"/>
                <a:gd name="T66" fmla="*/ 2584 w 3791"/>
                <a:gd name="T67" fmla="*/ 3299 h 3582"/>
                <a:gd name="T68" fmla="*/ 2724 w 3791"/>
                <a:gd name="T69" fmla="*/ 3365 h 3582"/>
                <a:gd name="T70" fmla="*/ 2815 w 3791"/>
                <a:gd name="T71" fmla="*/ 3530 h 3582"/>
                <a:gd name="T72" fmla="*/ 3004 w 3791"/>
                <a:gd name="T73" fmla="*/ 3521 h 3582"/>
                <a:gd name="T74" fmla="*/ 3177 w 3791"/>
                <a:gd name="T75" fmla="*/ 3176 h 3582"/>
                <a:gd name="T76" fmla="*/ 3152 w 3791"/>
                <a:gd name="T77" fmla="*/ 2880 h 3582"/>
                <a:gd name="T78" fmla="*/ 3144 w 3791"/>
                <a:gd name="T79" fmla="*/ 2773 h 3582"/>
                <a:gd name="T80" fmla="*/ 2938 w 3791"/>
                <a:gd name="T81" fmla="*/ 2518 h 3582"/>
                <a:gd name="T82" fmla="*/ 2806 w 3791"/>
                <a:gd name="T83" fmla="*/ 2452 h 3582"/>
                <a:gd name="T84" fmla="*/ 2716 w 3791"/>
                <a:gd name="T85" fmla="*/ 2254 h 3582"/>
                <a:gd name="T86" fmla="*/ 2551 w 3791"/>
                <a:gd name="T87" fmla="*/ 2147 h 3582"/>
                <a:gd name="T88" fmla="*/ 2436 w 3791"/>
                <a:gd name="T89" fmla="*/ 2139 h 3582"/>
                <a:gd name="T90" fmla="*/ 2527 w 3791"/>
                <a:gd name="T91" fmla="*/ 1909 h 3582"/>
                <a:gd name="T92" fmla="*/ 2527 w 3791"/>
                <a:gd name="T93" fmla="*/ 1703 h 3582"/>
                <a:gd name="T94" fmla="*/ 2642 w 3791"/>
                <a:gd name="T95" fmla="*/ 1489 h 3582"/>
                <a:gd name="T96" fmla="*/ 2806 w 3791"/>
                <a:gd name="T97" fmla="*/ 1522 h 3582"/>
                <a:gd name="T98" fmla="*/ 3012 w 3791"/>
                <a:gd name="T99" fmla="*/ 1489 h 3582"/>
                <a:gd name="T100" fmla="*/ 3177 w 3791"/>
                <a:gd name="T101" fmla="*/ 1505 h 3582"/>
                <a:gd name="T102" fmla="*/ 3325 w 3791"/>
                <a:gd name="T103" fmla="*/ 1374 h 3582"/>
                <a:gd name="T104" fmla="*/ 3481 w 3791"/>
                <a:gd name="T105" fmla="*/ 1184 h 3582"/>
                <a:gd name="T106" fmla="*/ 3777 w 3791"/>
                <a:gd name="T107" fmla="*/ 1102 h 3582"/>
                <a:gd name="T108" fmla="*/ 3744 w 3791"/>
                <a:gd name="T109" fmla="*/ 707 h 3582"/>
                <a:gd name="T110" fmla="*/ 3448 w 3791"/>
                <a:gd name="T111" fmla="*/ 551 h 3582"/>
                <a:gd name="T112" fmla="*/ 3037 w 3791"/>
                <a:gd name="T113" fmla="*/ 362 h 35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91"/>
                <a:gd name="T172" fmla="*/ 0 h 3582"/>
                <a:gd name="T173" fmla="*/ 3791 w 3791"/>
                <a:gd name="T174" fmla="*/ 3582 h 35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91" h="3582">
                  <a:moveTo>
                    <a:pt x="3078" y="345"/>
                  </a:moveTo>
                  <a:cubicBezTo>
                    <a:pt x="3037" y="339"/>
                    <a:pt x="3015" y="340"/>
                    <a:pt x="2987" y="312"/>
                  </a:cubicBezTo>
                  <a:cubicBezTo>
                    <a:pt x="2982" y="296"/>
                    <a:pt x="2985" y="273"/>
                    <a:pt x="2971" y="263"/>
                  </a:cubicBezTo>
                  <a:cubicBezTo>
                    <a:pt x="2930" y="235"/>
                    <a:pt x="2885" y="229"/>
                    <a:pt x="2839" y="214"/>
                  </a:cubicBezTo>
                  <a:cubicBezTo>
                    <a:pt x="2795" y="167"/>
                    <a:pt x="2738" y="138"/>
                    <a:pt x="2675" y="123"/>
                  </a:cubicBezTo>
                  <a:cubicBezTo>
                    <a:pt x="2669" y="118"/>
                    <a:pt x="2662" y="114"/>
                    <a:pt x="2658" y="107"/>
                  </a:cubicBezTo>
                  <a:cubicBezTo>
                    <a:pt x="2653" y="100"/>
                    <a:pt x="2656" y="88"/>
                    <a:pt x="2650" y="82"/>
                  </a:cubicBezTo>
                  <a:cubicBezTo>
                    <a:pt x="2628" y="60"/>
                    <a:pt x="2590" y="69"/>
                    <a:pt x="2559" y="65"/>
                  </a:cubicBezTo>
                  <a:cubicBezTo>
                    <a:pt x="2522" y="9"/>
                    <a:pt x="2546" y="22"/>
                    <a:pt x="2502" y="8"/>
                  </a:cubicBezTo>
                  <a:cubicBezTo>
                    <a:pt x="2392" y="16"/>
                    <a:pt x="2341" y="0"/>
                    <a:pt x="2411" y="74"/>
                  </a:cubicBezTo>
                  <a:cubicBezTo>
                    <a:pt x="2426" y="113"/>
                    <a:pt x="2414" y="111"/>
                    <a:pt x="2378" y="123"/>
                  </a:cubicBezTo>
                  <a:cubicBezTo>
                    <a:pt x="2345" y="145"/>
                    <a:pt x="2331" y="141"/>
                    <a:pt x="2346" y="181"/>
                  </a:cubicBezTo>
                  <a:cubicBezTo>
                    <a:pt x="2295" y="197"/>
                    <a:pt x="2290" y="214"/>
                    <a:pt x="2329" y="255"/>
                  </a:cubicBezTo>
                  <a:cubicBezTo>
                    <a:pt x="2343" y="298"/>
                    <a:pt x="2330" y="274"/>
                    <a:pt x="2387" y="312"/>
                  </a:cubicBezTo>
                  <a:cubicBezTo>
                    <a:pt x="2420" y="334"/>
                    <a:pt x="2450" y="366"/>
                    <a:pt x="2477" y="395"/>
                  </a:cubicBezTo>
                  <a:cubicBezTo>
                    <a:pt x="2489" y="430"/>
                    <a:pt x="2509" y="464"/>
                    <a:pt x="2485" y="502"/>
                  </a:cubicBezTo>
                  <a:cubicBezTo>
                    <a:pt x="2479" y="512"/>
                    <a:pt x="2463" y="507"/>
                    <a:pt x="2452" y="510"/>
                  </a:cubicBezTo>
                  <a:cubicBezTo>
                    <a:pt x="2429" y="525"/>
                    <a:pt x="2410" y="544"/>
                    <a:pt x="2387" y="559"/>
                  </a:cubicBezTo>
                  <a:cubicBezTo>
                    <a:pt x="2364" y="645"/>
                    <a:pt x="2339" y="633"/>
                    <a:pt x="2263" y="641"/>
                  </a:cubicBezTo>
                  <a:cubicBezTo>
                    <a:pt x="2253" y="673"/>
                    <a:pt x="2256" y="684"/>
                    <a:pt x="2280" y="707"/>
                  </a:cubicBezTo>
                  <a:cubicBezTo>
                    <a:pt x="2255" y="778"/>
                    <a:pt x="2292" y="693"/>
                    <a:pt x="2247" y="740"/>
                  </a:cubicBezTo>
                  <a:cubicBezTo>
                    <a:pt x="2233" y="754"/>
                    <a:pt x="2240" y="781"/>
                    <a:pt x="2230" y="798"/>
                  </a:cubicBezTo>
                  <a:cubicBezTo>
                    <a:pt x="2214" y="826"/>
                    <a:pt x="2167" y="853"/>
                    <a:pt x="2140" y="872"/>
                  </a:cubicBezTo>
                  <a:cubicBezTo>
                    <a:pt x="2143" y="883"/>
                    <a:pt x="2142" y="896"/>
                    <a:pt x="2148" y="905"/>
                  </a:cubicBezTo>
                  <a:cubicBezTo>
                    <a:pt x="2154" y="913"/>
                    <a:pt x="2169" y="912"/>
                    <a:pt x="2173" y="921"/>
                  </a:cubicBezTo>
                  <a:cubicBezTo>
                    <a:pt x="2183" y="947"/>
                    <a:pt x="2123" y="987"/>
                    <a:pt x="2123" y="987"/>
                  </a:cubicBezTo>
                  <a:cubicBezTo>
                    <a:pt x="2126" y="998"/>
                    <a:pt x="2125" y="1011"/>
                    <a:pt x="2132" y="1020"/>
                  </a:cubicBezTo>
                  <a:cubicBezTo>
                    <a:pt x="2137" y="1027"/>
                    <a:pt x="2150" y="1022"/>
                    <a:pt x="2156" y="1028"/>
                  </a:cubicBezTo>
                  <a:cubicBezTo>
                    <a:pt x="2162" y="1034"/>
                    <a:pt x="2161" y="1045"/>
                    <a:pt x="2164" y="1053"/>
                  </a:cubicBezTo>
                  <a:cubicBezTo>
                    <a:pt x="2112" y="1070"/>
                    <a:pt x="2117" y="1069"/>
                    <a:pt x="2082" y="1102"/>
                  </a:cubicBezTo>
                  <a:cubicBezTo>
                    <a:pt x="2071" y="1138"/>
                    <a:pt x="2072" y="1166"/>
                    <a:pt x="2099" y="1193"/>
                  </a:cubicBezTo>
                  <a:cubicBezTo>
                    <a:pt x="2042" y="1211"/>
                    <a:pt x="2061" y="1196"/>
                    <a:pt x="2033" y="1226"/>
                  </a:cubicBezTo>
                  <a:cubicBezTo>
                    <a:pt x="2024" y="1265"/>
                    <a:pt x="2020" y="1271"/>
                    <a:pt x="1983" y="1283"/>
                  </a:cubicBezTo>
                  <a:cubicBezTo>
                    <a:pt x="1972" y="1251"/>
                    <a:pt x="1966" y="1244"/>
                    <a:pt x="1934" y="1234"/>
                  </a:cubicBezTo>
                  <a:cubicBezTo>
                    <a:pt x="1929" y="1228"/>
                    <a:pt x="1919" y="1225"/>
                    <a:pt x="1918" y="1217"/>
                  </a:cubicBezTo>
                  <a:cubicBezTo>
                    <a:pt x="1911" y="1180"/>
                    <a:pt x="1975" y="1185"/>
                    <a:pt x="1876" y="1201"/>
                  </a:cubicBezTo>
                  <a:cubicBezTo>
                    <a:pt x="1869" y="1211"/>
                    <a:pt x="1849" y="1248"/>
                    <a:pt x="1835" y="1250"/>
                  </a:cubicBezTo>
                  <a:cubicBezTo>
                    <a:pt x="1826" y="1252"/>
                    <a:pt x="1820" y="1238"/>
                    <a:pt x="1811" y="1234"/>
                  </a:cubicBezTo>
                  <a:cubicBezTo>
                    <a:pt x="1795" y="1226"/>
                    <a:pt x="1778" y="1223"/>
                    <a:pt x="1761" y="1217"/>
                  </a:cubicBezTo>
                  <a:cubicBezTo>
                    <a:pt x="1696" y="1235"/>
                    <a:pt x="1726" y="1239"/>
                    <a:pt x="1704" y="1291"/>
                  </a:cubicBezTo>
                  <a:cubicBezTo>
                    <a:pt x="1697" y="1307"/>
                    <a:pt x="1681" y="1318"/>
                    <a:pt x="1671" y="1333"/>
                  </a:cubicBezTo>
                  <a:cubicBezTo>
                    <a:pt x="1681" y="1348"/>
                    <a:pt x="1695" y="1359"/>
                    <a:pt x="1704" y="1374"/>
                  </a:cubicBezTo>
                  <a:cubicBezTo>
                    <a:pt x="1739" y="1432"/>
                    <a:pt x="1683" y="1368"/>
                    <a:pt x="1728" y="1415"/>
                  </a:cubicBezTo>
                  <a:cubicBezTo>
                    <a:pt x="1725" y="1431"/>
                    <a:pt x="1728" y="1450"/>
                    <a:pt x="1720" y="1464"/>
                  </a:cubicBezTo>
                  <a:cubicBezTo>
                    <a:pt x="1716" y="1472"/>
                    <a:pt x="1702" y="1467"/>
                    <a:pt x="1695" y="1472"/>
                  </a:cubicBezTo>
                  <a:cubicBezTo>
                    <a:pt x="1685" y="1478"/>
                    <a:pt x="1668" y="1505"/>
                    <a:pt x="1663" y="1514"/>
                  </a:cubicBezTo>
                  <a:cubicBezTo>
                    <a:pt x="1633" y="1574"/>
                    <a:pt x="1675" y="1502"/>
                    <a:pt x="1646" y="1563"/>
                  </a:cubicBezTo>
                  <a:cubicBezTo>
                    <a:pt x="1633" y="1590"/>
                    <a:pt x="1609" y="1602"/>
                    <a:pt x="1597" y="1629"/>
                  </a:cubicBezTo>
                  <a:cubicBezTo>
                    <a:pt x="1577" y="1674"/>
                    <a:pt x="1565" y="1732"/>
                    <a:pt x="1531" y="1769"/>
                  </a:cubicBezTo>
                  <a:cubicBezTo>
                    <a:pt x="1525" y="1785"/>
                    <a:pt x="1520" y="1802"/>
                    <a:pt x="1514" y="1818"/>
                  </a:cubicBezTo>
                  <a:cubicBezTo>
                    <a:pt x="1508" y="1836"/>
                    <a:pt x="1487" y="1845"/>
                    <a:pt x="1473" y="1859"/>
                  </a:cubicBezTo>
                  <a:cubicBezTo>
                    <a:pt x="1450" y="1882"/>
                    <a:pt x="1423" y="1903"/>
                    <a:pt x="1399" y="1925"/>
                  </a:cubicBezTo>
                  <a:cubicBezTo>
                    <a:pt x="1376" y="1889"/>
                    <a:pt x="1381" y="1874"/>
                    <a:pt x="1342" y="1900"/>
                  </a:cubicBezTo>
                  <a:cubicBezTo>
                    <a:pt x="1318" y="1968"/>
                    <a:pt x="1239" y="1954"/>
                    <a:pt x="1177" y="1974"/>
                  </a:cubicBezTo>
                  <a:cubicBezTo>
                    <a:pt x="1147" y="1955"/>
                    <a:pt x="1128" y="1926"/>
                    <a:pt x="1103" y="1900"/>
                  </a:cubicBezTo>
                  <a:cubicBezTo>
                    <a:pt x="1085" y="1844"/>
                    <a:pt x="1100" y="1863"/>
                    <a:pt x="1070" y="1835"/>
                  </a:cubicBezTo>
                  <a:cubicBezTo>
                    <a:pt x="1054" y="1785"/>
                    <a:pt x="1036" y="1769"/>
                    <a:pt x="1087" y="1736"/>
                  </a:cubicBezTo>
                  <a:cubicBezTo>
                    <a:pt x="1075" y="1703"/>
                    <a:pt x="1063" y="1689"/>
                    <a:pt x="1029" y="1678"/>
                  </a:cubicBezTo>
                  <a:cubicBezTo>
                    <a:pt x="988" y="1691"/>
                    <a:pt x="971" y="1731"/>
                    <a:pt x="930" y="1744"/>
                  </a:cubicBezTo>
                  <a:cubicBezTo>
                    <a:pt x="875" y="1726"/>
                    <a:pt x="907" y="1756"/>
                    <a:pt x="873" y="1769"/>
                  </a:cubicBezTo>
                  <a:cubicBezTo>
                    <a:pt x="847" y="1779"/>
                    <a:pt x="817" y="1778"/>
                    <a:pt x="790" y="1785"/>
                  </a:cubicBezTo>
                  <a:cubicBezTo>
                    <a:pt x="781" y="1791"/>
                    <a:pt x="755" y="1813"/>
                    <a:pt x="741" y="1810"/>
                  </a:cubicBezTo>
                  <a:cubicBezTo>
                    <a:pt x="733" y="1808"/>
                    <a:pt x="730" y="1798"/>
                    <a:pt x="724" y="1793"/>
                  </a:cubicBezTo>
                  <a:cubicBezTo>
                    <a:pt x="717" y="1787"/>
                    <a:pt x="708" y="1782"/>
                    <a:pt x="700" y="1777"/>
                  </a:cubicBezTo>
                  <a:cubicBezTo>
                    <a:pt x="683" y="1724"/>
                    <a:pt x="687" y="1728"/>
                    <a:pt x="634" y="1711"/>
                  </a:cubicBezTo>
                  <a:cubicBezTo>
                    <a:pt x="631" y="1703"/>
                    <a:pt x="633" y="1691"/>
                    <a:pt x="626" y="1686"/>
                  </a:cubicBezTo>
                  <a:cubicBezTo>
                    <a:pt x="617" y="1679"/>
                    <a:pt x="603" y="1682"/>
                    <a:pt x="593" y="1678"/>
                  </a:cubicBezTo>
                  <a:cubicBezTo>
                    <a:pt x="584" y="1674"/>
                    <a:pt x="577" y="1666"/>
                    <a:pt x="568" y="1662"/>
                  </a:cubicBezTo>
                  <a:cubicBezTo>
                    <a:pt x="537" y="1647"/>
                    <a:pt x="501" y="1647"/>
                    <a:pt x="469" y="1637"/>
                  </a:cubicBezTo>
                  <a:cubicBezTo>
                    <a:pt x="439" y="1617"/>
                    <a:pt x="422" y="1608"/>
                    <a:pt x="387" y="1621"/>
                  </a:cubicBezTo>
                  <a:cubicBezTo>
                    <a:pt x="378" y="1648"/>
                    <a:pt x="362" y="1662"/>
                    <a:pt x="346" y="1686"/>
                  </a:cubicBezTo>
                  <a:cubicBezTo>
                    <a:pt x="320" y="1767"/>
                    <a:pt x="399" y="1739"/>
                    <a:pt x="264" y="1752"/>
                  </a:cubicBezTo>
                  <a:cubicBezTo>
                    <a:pt x="261" y="1760"/>
                    <a:pt x="255" y="1768"/>
                    <a:pt x="255" y="1777"/>
                  </a:cubicBezTo>
                  <a:cubicBezTo>
                    <a:pt x="255" y="1788"/>
                    <a:pt x="271" y="1801"/>
                    <a:pt x="264" y="1810"/>
                  </a:cubicBezTo>
                  <a:cubicBezTo>
                    <a:pt x="253" y="1823"/>
                    <a:pt x="214" y="1826"/>
                    <a:pt x="214" y="1826"/>
                  </a:cubicBezTo>
                  <a:cubicBezTo>
                    <a:pt x="206" y="1832"/>
                    <a:pt x="191" y="1833"/>
                    <a:pt x="190" y="1843"/>
                  </a:cubicBezTo>
                  <a:cubicBezTo>
                    <a:pt x="182" y="1906"/>
                    <a:pt x="255" y="1927"/>
                    <a:pt x="297" y="1942"/>
                  </a:cubicBezTo>
                  <a:cubicBezTo>
                    <a:pt x="321" y="1966"/>
                    <a:pt x="343" y="1975"/>
                    <a:pt x="354" y="2007"/>
                  </a:cubicBezTo>
                  <a:cubicBezTo>
                    <a:pt x="345" y="2034"/>
                    <a:pt x="331" y="2055"/>
                    <a:pt x="321" y="2081"/>
                  </a:cubicBezTo>
                  <a:cubicBezTo>
                    <a:pt x="341" y="2138"/>
                    <a:pt x="289" y="2126"/>
                    <a:pt x="247" y="2139"/>
                  </a:cubicBezTo>
                  <a:cubicBezTo>
                    <a:pt x="219" y="2158"/>
                    <a:pt x="208" y="2165"/>
                    <a:pt x="198" y="2197"/>
                  </a:cubicBezTo>
                  <a:cubicBezTo>
                    <a:pt x="184" y="2314"/>
                    <a:pt x="212" y="2234"/>
                    <a:pt x="148" y="2254"/>
                  </a:cubicBezTo>
                  <a:cubicBezTo>
                    <a:pt x="116" y="2304"/>
                    <a:pt x="153" y="2260"/>
                    <a:pt x="74" y="2287"/>
                  </a:cubicBezTo>
                  <a:cubicBezTo>
                    <a:pt x="65" y="2290"/>
                    <a:pt x="46" y="2323"/>
                    <a:pt x="42" y="2328"/>
                  </a:cubicBezTo>
                  <a:cubicBezTo>
                    <a:pt x="23" y="2351"/>
                    <a:pt x="10" y="2365"/>
                    <a:pt x="0" y="2394"/>
                  </a:cubicBezTo>
                  <a:cubicBezTo>
                    <a:pt x="7" y="2427"/>
                    <a:pt x="17" y="2499"/>
                    <a:pt x="33" y="2526"/>
                  </a:cubicBezTo>
                  <a:cubicBezTo>
                    <a:pt x="41" y="2539"/>
                    <a:pt x="55" y="2548"/>
                    <a:pt x="66" y="2559"/>
                  </a:cubicBezTo>
                  <a:cubicBezTo>
                    <a:pt x="72" y="2575"/>
                    <a:pt x="69" y="2598"/>
                    <a:pt x="83" y="2608"/>
                  </a:cubicBezTo>
                  <a:cubicBezTo>
                    <a:pt x="98" y="2618"/>
                    <a:pt x="108" y="2633"/>
                    <a:pt x="124" y="2641"/>
                  </a:cubicBezTo>
                  <a:cubicBezTo>
                    <a:pt x="161" y="2659"/>
                    <a:pt x="231" y="2662"/>
                    <a:pt x="264" y="2666"/>
                  </a:cubicBezTo>
                  <a:cubicBezTo>
                    <a:pt x="301" y="2678"/>
                    <a:pt x="311" y="2713"/>
                    <a:pt x="338" y="2740"/>
                  </a:cubicBezTo>
                  <a:cubicBezTo>
                    <a:pt x="354" y="2788"/>
                    <a:pt x="342" y="2837"/>
                    <a:pt x="371" y="2880"/>
                  </a:cubicBezTo>
                  <a:cubicBezTo>
                    <a:pt x="388" y="2931"/>
                    <a:pt x="440" y="2930"/>
                    <a:pt x="486" y="2945"/>
                  </a:cubicBezTo>
                  <a:cubicBezTo>
                    <a:pt x="552" y="2934"/>
                    <a:pt x="526" y="2931"/>
                    <a:pt x="576" y="2912"/>
                  </a:cubicBezTo>
                  <a:cubicBezTo>
                    <a:pt x="625" y="2961"/>
                    <a:pt x="633" y="2962"/>
                    <a:pt x="708" y="2970"/>
                  </a:cubicBezTo>
                  <a:cubicBezTo>
                    <a:pt x="723" y="3016"/>
                    <a:pt x="756" y="3046"/>
                    <a:pt x="782" y="3085"/>
                  </a:cubicBezTo>
                  <a:cubicBezTo>
                    <a:pt x="785" y="3113"/>
                    <a:pt x="786" y="3141"/>
                    <a:pt x="790" y="3168"/>
                  </a:cubicBezTo>
                  <a:cubicBezTo>
                    <a:pt x="794" y="3196"/>
                    <a:pt x="819" y="3209"/>
                    <a:pt x="831" y="3233"/>
                  </a:cubicBezTo>
                  <a:cubicBezTo>
                    <a:pt x="844" y="3259"/>
                    <a:pt x="851" y="3289"/>
                    <a:pt x="864" y="3316"/>
                  </a:cubicBezTo>
                  <a:cubicBezTo>
                    <a:pt x="938" y="3290"/>
                    <a:pt x="866" y="3287"/>
                    <a:pt x="980" y="3299"/>
                  </a:cubicBezTo>
                  <a:cubicBezTo>
                    <a:pt x="1013" y="3313"/>
                    <a:pt x="1045" y="3321"/>
                    <a:pt x="1078" y="3332"/>
                  </a:cubicBezTo>
                  <a:cubicBezTo>
                    <a:pt x="1103" y="3349"/>
                    <a:pt x="1135" y="3379"/>
                    <a:pt x="1169" y="3340"/>
                  </a:cubicBezTo>
                  <a:cubicBezTo>
                    <a:pt x="1186" y="3321"/>
                    <a:pt x="1170" y="3290"/>
                    <a:pt x="1177" y="3266"/>
                  </a:cubicBezTo>
                  <a:cubicBezTo>
                    <a:pt x="1179" y="3259"/>
                    <a:pt x="1188" y="3255"/>
                    <a:pt x="1194" y="3250"/>
                  </a:cubicBezTo>
                  <a:cubicBezTo>
                    <a:pt x="1222" y="3222"/>
                    <a:pt x="1243" y="3197"/>
                    <a:pt x="1276" y="3176"/>
                  </a:cubicBezTo>
                  <a:cubicBezTo>
                    <a:pt x="1265" y="3106"/>
                    <a:pt x="1260" y="3137"/>
                    <a:pt x="1243" y="3085"/>
                  </a:cubicBezTo>
                  <a:cubicBezTo>
                    <a:pt x="1295" y="3007"/>
                    <a:pt x="1190" y="3150"/>
                    <a:pt x="1375" y="3052"/>
                  </a:cubicBezTo>
                  <a:cubicBezTo>
                    <a:pt x="1392" y="3043"/>
                    <a:pt x="1380" y="3014"/>
                    <a:pt x="1383" y="2995"/>
                  </a:cubicBezTo>
                  <a:cubicBezTo>
                    <a:pt x="1405" y="2997"/>
                    <a:pt x="1467" y="2991"/>
                    <a:pt x="1490" y="3019"/>
                  </a:cubicBezTo>
                  <a:cubicBezTo>
                    <a:pt x="1500" y="3031"/>
                    <a:pt x="1503" y="3091"/>
                    <a:pt x="1506" y="3094"/>
                  </a:cubicBezTo>
                  <a:cubicBezTo>
                    <a:pt x="1518" y="3106"/>
                    <a:pt x="1539" y="3099"/>
                    <a:pt x="1556" y="3102"/>
                  </a:cubicBezTo>
                  <a:cubicBezTo>
                    <a:pt x="1615" y="3087"/>
                    <a:pt x="1592" y="3059"/>
                    <a:pt x="1654" y="3044"/>
                  </a:cubicBezTo>
                  <a:cubicBezTo>
                    <a:pt x="1675" y="3025"/>
                    <a:pt x="1686" y="3014"/>
                    <a:pt x="1695" y="2987"/>
                  </a:cubicBezTo>
                  <a:cubicBezTo>
                    <a:pt x="1692" y="2962"/>
                    <a:pt x="1696" y="2935"/>
                    <a:pt x="1687" y="2912"/>
                  </a:cubicBezTo>
                  <a:cubicBezTo>
                    <a:pt x="1684" y="2904"/>
                    <a:pt x="1669" y="2910"/>
                    <a:pt x="1663" y="2904"/>
                  </a:cubicBezTo>
                  <a:cubicBezTo>
                    <a:pt x="1657" y="2898"/>
                    <a:pt x="1657" y="2888"/>
                    <a:pt x="1654" y="2880"/>
                  </a:cubicBezTo>
                  <a:cubicBezTo>
                    <a:pt x="1657" y="2869"/>
                    <a:pt x="1658" y="2857"/>
                    <a:pt x="1663" y="2847"/>
                  </a:cubicBezTo>
                  <a:cubicBezTo>
                    <a:pt x="1666" y="2840"/>
                    <a:pt x="1678" y="2838"/>
                    <a:pt x="1679" y="2830"/>
                  </a:cubicBezTo>
                  <a:cubicBezTo>
                    <a:pt x="1680" y="2822"/>
                    <a:pt x="1666" y="2783"/>
                    <a:pt x="1663" y="2773"/>
                  </a:cubicBezTo>
                  <a:cubicBezTo>
                    <a:pt x="1700" y="2715"/>
                    <a:pt x="1696" y="2731"/>
                    <a:pt x="1786" y="2723"/>
                  </a:cubicBezTo>
                  <a:cubicBezTo>
                    <a:pt x="1827" y="2697"/>
                    <a:pt x="1817" y="2717"/>
                    <a:pt x="1860" y="2731"/>
                  </a:cubicBezTo>
                  <a:cubicBezTo>
                    <a:pt x="1964" y="2722"/>
                    <a:pt x="1963" y="2700"/>
                    <a:pt x="1992" y="2781"/>
                  </a:cubicBezTo>
                  <a:cubicBezTo>
                    <a:pt x="2001" y="2887"/>
                    <a:pt x="1978" y="2893"/>
                    <a:pt x="2074" y="2880"/>
                  </a:cubicBezTo>
                  <a:cubicBezTo>
                    <a:pt x="2082" y="2877"/>
                    <a:pt x="2092" y="2876"/>
                    <a:pt x="2099" y="2871"/>
                  </a:cubicBezTo>
                  <a:cubicBezTo>
                    <a:pt x="2114" y="2859"/>
                    <a:pt x="2121" y="2833"/>
                    <a:pt x="2140" y="2830"/>
                  </a:cubicBezTo>
                  <a:cubicBezTo>
                    <a:pt x="2159" y="2827"/>
                    <a:pt x="2178" y="2825"/>
                    <a:pt x="2197" y="2822"/>
                  </a:cubicBezTo>
                  <a:cubicBezTo>
                    <a:pt x="2200" y="2814"/>
                    <a:pt x="2198" y="2800"/>
                    <a:pt x="2206" y="2797"/>
                  </a:cubicBezTo>
                  <a:cubicBezTo>
                    <a:pt x="2244" y="2785"/>
                    <a:pt x="2244" y="2814"/>
                    <a:pt x="2271" y="2822"/>
                  </a:cubicBezTo>
                  <a:cubicBezTo>
                    <a:pt x="2290" y="2827"/>
                    <a:pt x="2310" y="2827"/>
                    <a:pt x="2329" y="2830"/>
                  </a:cubicBezTo>
                  <a:cubicBezTo>
                    <a:pt x="2353" y="2854"/>
                    <a:pt x="2375" y="2884"/>
                    <a:pt x="2395" y="2912"/>
                  </a:cubicBezTo>
                  <a:cubicBezTo>
                    <a:pt x="2406" y="2968"/>
                    <a:pt x="2413" y="2950"/>
                    <a:pt x="2428" y="2995"/>
                  </a:cubicBezTo>
                  <a:cubicBezTo>
                    <a:pt x="2400" y="3080"/>
                    <a:pt x="2380" y="3180"/>
                    <a:pt x="2485" y="3200"/>
                  </a:cubicBezTo>
                  <a:cubicBezTo>
                    <a:pt x="2507" y="3195"/>
                    <a:pt x="2529" y="3189"/>
                    <a:pt x="2551" y="3184"/>
                  </a:cubicBezTo>
                  <a:cubicBezTo>
                    <a:pt x="2568" y="3180"/>
                    <a:pt x="2601" y="3168"/>
                    <a:pt x="2601" y="3168"/>
                  </a:cubicBezTo>
                  <a:cubicBezTo>
                    <a:pt x="2617" y="3192"/>
                    <a:pt x="2624" y="3215"/>
                    <a:pt x="2634" y="3242"/>
                  </a:cubicBezTo>
                  <a:cubicBezTo>
                    <a:pt x="2623" y="3271"/>
                    <a:pt x="2606" y="3278"/>
                    <a:pt x="2584" y="3299"/>
                  </a:cubicBezTo>
                  <a:cubicBezTo>
                    <a:pt x="2590" y="3310"/>
                    <a:pt x="2594" y="3322"/>
                    <a:pt x="2601" y="3332"/>
                  </a:cubicBezTo>
                  <a:cubicBezTo>
                    <a:pt x="2605" y="3338"/>
                    <a:pt x="2615" y="3342"/>
                    <a:pt x="2617" y="3349"/>
                  </a:cubicBezTo>
                  <a:cubicBezTo>
                    <a:pt x="2643" y="3439"/>
                    <a:pt x="2603" y="3392"/>
                    <a:pt x="2642" y="3431"/>
                  </a:cubicBezTo>
                  <a:cubicBezTo>
                    <a:pt x="2678" y="3419"/>
                    <a:pt x="2699" y="3392"/>
                    <a:pt x="2724" y="3365"/>
                  </a:cubicBezTo>
                  <a:cubicBezTo>
                    <a:pt x="2729" y="3373"/>
                    <a:pt x="2734" y="3382"/>
                    <a:pt x="2740" y="3390"/>
                  </a:cubicBezTo>
                  <a:cubicBezTo>
                    <a:pt x="2745" y="3396"/>
                    <a:pt x="2756" y="3398"/>
                    <a:pt x="2757" y="3406"/>
                  </a:cubicBezTo>
                  <a:cubicBezTo>
                    <a:pt x="2762" y="3456"/>
                    <a:pt x="2749" y="3491"/>
                    <a:pt x="2724" y="3530"/>
                  </a:cubicBezTo>
                  <a:cubicBezTo>
                    <a:pt x="2776" y="3580"/>
                    <a:pt x="2765" y="3562"/>
                    <a:pt x="2815" y="3530"/>
                  </a:cubicBezTo>
                  <a:cubicBezTo>
                    <a:pt x="2856" y="3534"/>
                    <a:pt x="2901" y="3528"/>
                    <a:pt x="2938" y="3546"/>
                  </a:cubicBezTo>
                  <a:cubicBezTo>
                    <a:pt x="2956" y="3555"/>
                    <a:pt x="2987" y="3579"/>
                    <a:pt x="2987" y="3579"/>
                  </a:cubicBezTo>
                  <a:cubicBezTo>
                    <a:pt x="2998" y="3576"/>
                    <a:pt x="3017" y="3582"/>
                    <a:pt x="3020" y="3571"/>
                  </a:cubicBezTo>
                  <a:cubicBezTo>
                    <a:pt x="3025" y="3554"/>
                    <a:pt x="3004" y="3521"/>
                    <a:pt x="3004" y="3521"/>
                  </a:cubicBezTo>
                  <a:cubicBezTo>
                    <a:pt x="3015" y="3489"/>
                    <a:pt x="3025" y="3482"/>
                    <a:pt x="3053" y="3464"/>
                  </a:cubicBezTo>
                  <a:cubicBezTo>
                    <a:pt x="3068" y="3416"/>
                    <a:pt x="3056" y="3367"/>
                    <a:pt x="3111" y="3349"/>
                  </a:cubicBezTo>
                  <a:cubicBezTo>
                    <a:pt x="3137" y="3322"/>
                    <a:pt x="3158" y="3293"/>
                    <a:pt x="3185" y="3266"/>
                  </a:cubicBezTo>
                  <a:cubicBezTo>
                    <a:pt x="3193" y="3242"/>
                    <a:pt x="3198" y="3196"/>
                    <a:pt x="3177" y="3176"/>
                  </a:cubicBezTo>
                  <a:cubicBezTo>
                    <a:pt x="3161" y="3160"/>
                    <a:pt x="3133" y="3164"/>
                    <a:pt x="3111" y="3159"/>
                  </a:cubicBezTo>
                  <a:cubicBezTo>
                    <a:pt x="3140" y="3140"/>
                    <a:pt x="3141" y="3122"/>
                    <a:pt x="3160" y="3094"/>
                  </a:cubicBezTo>
                  <a:cubicBezTo>
                    <a:pt x="3151" y="3058"/>
                    <a:pt x="3138" y="3049"/>
                    <a:pt x="3119" y="3019"/>
                  </a:cubicBezTo>
                  <a:cubicBezTo>
                    <a:pt x="3125" y="2953"/>
                    <a:pt x="3118" y="2928"/>
                    <a:pt x="3152" y="2880"/>
                  </a:cubicBezTo>
                  <a:cubicBezTo>
                    <a:pt x="3155" y="2872"/>
                    <a:pt x="3156" y="2863"/>
                    <a:pt x="3160" y="2855"/>
                  </a:cubicBezTo>
                  <a:cubicBezTo>
                    <a:pt x="3164" y="2848"/>
                    <a:pt x="3176" y="2846"/>
                    <a:pt x="3177" y="2838"/>
                  </a:cubicBezTo>
                  <a:cubicBezTo>
                    <a:pt x="3179" y="2822"/>
                    <a:pt x="3176" y="2804"/>
                    <a:pt x="3168" y="2789"/>
                  </a:cubicBezTo>
                  <a:cubicBezTo>
                    <a:pt x="3164" y="2780"/>
                    <a:pt x="3151" y="2779"/>
                    <a:pt x="3144" y="2773"/>
                  </a:cubicBezTo>
                  <a:cubicBezTo>
                    <a:pt x="3123" y="2756"/>
                    <a:pt x="3103" y="2695"/>
                    <a:pt x="3086" y="2690"/>
                  </a:cubicBezTo>
                  <a:cubicBezTo>
                    <a:pt x="3065" y="2684"/>
                    <a:pt x="3042" y="2685"/>
                    <a:pt x="3020" y="2682"/>
                  </a:cubicBezTo>
                  <a:cubicBezTo>
                    <a:pt x="3014" y="2576"/>
                    <a:pt x="3032" y="2543"/>
                    <a:pt x="2954" y="2493"/>
                  </a:cubicBezTo>
                  <a:cubicBezTo>
                    <a:pt x="2949" y="2501"/>
                    <a:pt x="2945" y="2511"/>
                    <a:pt x="2938" y="2518"/>
                  </a:cubicBezTo>
                  <a:cubicBezTo>
                    <a:pt x="2923" y="2531"/>
                    <a:pt x="2889" y="2550"/>
                    <a:pt x="2889" y="2550"/>
                  </a:cubicBezTo>
                  <a:cubicBezTo>
                    <a:pt x="2878" y="2547"/>
                    <a:pt x="2862" y="2552"/>
                    <a:pt x="2856" y="2542"/>
                  </a:cubicBezTo>
                  <a:cubicBezTo>
                    <a:pt x="2826" y="2493"/>
                    <a:pt x="2897" y="2526"/>
                    <a:pt x="2856" y="2485"/>
                  </a:cubicBezTo>
                  <a:cubicBezTo>
                    <a:pt x="2842" y="2471"/>
                    <a:pt x="2806" y="2452"/>
                    <a:pt x="2806" y="2452"/>
                  </a:cubicBezTo>
                  <a:cubicBezTo>
                    <a:pt x="2811" y="2419"/>
                    <a:pt x="2835" y="2354"/>
                    <a:pt x="2815" y="2320"/>
                  </a:cubicBezTo>
                  <a:cubicBezTo>
                    <a:pt x="2811" y="2312"/>
                    <a:pt x="2798" y="2315"/>
                    <a:pt x="2790" y="2312"/>
                  </a:cubicBezTo>
                  <a:cubicBezTo>
                    <a:pt x="2784" y="2293"/>
                    <a:pt x="2784" y="2281"/>
                    <a:pt x="2765" y="2271"/>
                  </a:cubicBezTo>
                  <a:cubicBezTo>
                    <a:pt x="2750" y="2263"/>
                    <a:pt x="2716" y="2254"/>
                    <a:pt x="2716" y="2254"/>
                  </a:cubicBezTo>
                  <a:cubicBezTo>
                    <a:pt x="2704" y="2219"/>
                    <a:pt x="2685" y="2197"/>
                    <a:pt x="2658" y="2172"/>
                  </a:cubicBezTo>
                  <a:cubicBezTo>
                    <a:pt x="2650" y="2129"/>
                    <a:pt x="2646" y="2126"/>
                    <a:pt x="2617" y="2098"/>
                  </a:cubicBezTo>
                  <a:cubicBezTo>
                    <a:pt x="2603" y="2101"/>
                    <a:pt x="2589" y="2100"/>
                    <a:pt x="2576" y="2106"/>
                  </a:cubicBezTo>
                  <a:cubicBezTo>
                    <a:pt x="2555" y="2115"/>
                    <a:pt x="2559" y="2130"/>
                    <a:pt x="2551" y="2147"/>
                  </a:cubicBezTo>
                  <a:cubicBezTo>
                    <a:pt x="2539" y="2172"/>
                    <a:pt x="2528" y="2194"/>
                    <a:pt x="2518" y="2221"/>
                  </a:cubicBezTo>
                  <a:cubicBezTo>
                    <a:pt x="2502" y="2218"/>
                    <a:pt x="2483" y="2221"/>
                    <a:pt x="2469" y="2213"/>
                  </a:cubicBezTo>
                  <a:cubicBezTo>
                    <a:pt x="2461" y="2209"/>
                    <a:pt x="2464" y="2196"/>
                    <a:pt x="2461" y="2188"/>
                  </a:cubicBezTo>
                  <a:cubicBezTo>
                    <a:pt x="2451" y="2158"/>
                    <a:pt x="2454" y="2168"/>
                    <a:pt x="2436" y="2139"/>
                  </a:cubicBezTo>
                  <a:cubicBezTo>
                    <a:pt x="2439" y="2123"/>
                    <a:pt x="2430" y="2100"/>
                    <a:pt x="2444" y="2090"/>
                  </a:cubicBezTo>
                  <a:cubicBezTo>
                    <a:pt x="2464" y="2076"/>
                    <a:pt x="2494" y="2088"/>
                    <a:pt x="2518" y="2081"/>
                  </a:cubicBezTo>
                  <a:cubicBezTo>
                    <a:pt x="2526" y="2079"/>
                    <a:pt x="2529" y="2070"/>
                    <a:pt x="2535" y="2065"/>
                  </a:cubicBezTo>
                  <a:cubicBezTo>
                    <a:pt x="2541" y="1990"/>
                    <a:pt x="2547" y="1970"/>
                    <a:pt x="2527" y="1909"/>
                  </a:cubicBezTo>
                  <a:cubicBezTo>
                    <a:pt x="2539" y="1896"/>
                    <a:pt x="2565" y="1893"/>
                    <a:pt x="2568" y="1876"/>
                  </a:cubicBezTo>
                  <a:cubicBezTo>
                    <a:pt x="2580" y="1808"/>
                    <a:pt x="2570" y="1810"/>
                    <a:pt x="2535" y="1785"/>
                  </a:cubicBezTo>
                  <a:cubicBezTo>
                    <a:pt x="2558" y="1749"/>
                    <a:pt x="2561" y="1742"/>
                    <a:pt x="2518" y="1728"/>
                  </a:cubicBezTo>
                  <a:cubicBezTo>
                    <a:pt x="2521" y="1720"/>
                    <a:pt x="2529" y="1712"/>
                    <a:pt x="2527" y="1703"/>
                  </a:cubicBezTo>
                  <a:cubicBezTo>
                    <a:pt x="2526" y="1695"/>
                    <a:pt x="2516" y="1691"/>
                    <a:pt x="2510" y="1686"/>
                  </a:cubicBezTo>
                  <a:cubicBezTo>
                    <a:pt x="2435" y="1630"/>
                    <a:pt x="2483" y="1676"/>
                    <a:pt x="2444" y="1637"/>
                  </a:cubicBezTo>
                  <a:cubicBezTo>
                    <a:pt x="2459" y="1532"/>
                    <a:pt x="2444" y="1556"/>
                    <a:pt x="2576" y="1547"/>
                  </a:cubicBezTo>
                  <a:cubicBezTo>
                    <a:pt x="2603" y="1529"/>
                    <a:pt x="2614" y="1507"/>
                    <a:pt x="2642" y="1489"/>
                  </a:cubicBezTo>
                  <a:cubicBezTo>
                    <a:pt x="2650" y="1492"/>
                    <a:pt x="2660" y="1491"/>
                    <a:pt x="2666" y="1497"/>
                  </a:cubicBezTo>
                  <a:cubicBezTo>
                    <a:pt x="2672" y="1503"/>
                    <a:pt x="2667" y="1519"/>
                    <a:pt x="2675" y="1522"/>
                  </a:cubicBezTo>
                  <a:cubicBezTo>
                    <a:pt x="2704" y="1532"/>
                    <a:pt x="2735" y="1527"/>
                    <a:pt x="2765" y="1530"/>
                  </a:cubicBezTo>
                  <a:cubicBezTo>
                    <a:pt x="2779" y="1527"/>
                    <a:pt x="2793" y="1528"/>
                    <a:pt x="2806" y="1522"/>
                  </a:cubicBezTo>
                  <a:cubicBezTo>
                    <a:pt x="2832" y="1511"/>
                    <a:pt x="2823" y="1486"/>
                    <a:pt x="2831" y="1464"/>
                  </a:cubicBezTo>
                  <a:cubicBezTo>
                    <a:pt x="2841" y="1437"/>
                    <a:pt x="2848" y="1440"/>
                    <a:pt x="2872" y="1431"/>
                  </a:cubicBezTo>
                  <a:cubicBezTo>
                    <a:pt x="2895" y="1410"/>
                    <a:pt x="2920" y="1408"/>
                    <a:pt x="2946" y="1390"/>
                  </a:cubicBezTo>
                  <a:cubicBezTo>
                    <a:pt x="2990" y="1434"/>
                    <a:pt x="2943" y="1467"/>
                    <a:pt x="3012" y="1489"/>
                  </a:cubicBezTo>
                  <a:cubicBezTo>
                    <a:pt x="3028" y="1486"/>
                    <a:pt x="3047" y="1491"/>
                    <a:pt x="3061" y="1481"/>
                  </a:cubicBezTo>
                  <a:cubicBezTo>
                    <a:pt x="3084" y="1465"/>
                    <a:pt x="3091" y="1434"/>
                    <a:pt x="3111" y="1415"/>
                  </a:cubicBezTo>
                  <a:cubicBezTo>
                    <a:pt x="3136" y="1492"/>
                    <a:pt x="3095" y="1380"/>
                    <a:pt x="3144" y="1464"/>
                  </a:cubicBezTo>
                  <a:cubicBezTo>
                    <a:pt x="3171" y="1511"/>
                    <a:pt x="3128" y="1489"/>
                    <a:pt x="3177" y="1505"/>
                  </a:cubicBezTo>
                  <a:cubicBezTo>
                    <a:pt x="3193" y="1502"/>
                    <a:pt x="3213" y="1507"/>
                    <a:pt x="3226" y="1497"/>
                  </a:cubicBezTo>
                  <a:cubicBezTo>
                    <a:pt x="3242" y="1485"/>
                    <a:pt x="3233" y="1458"/>
                    <a:pt x="3242" y="1440"/>
                  </a:cubicBezTo>
                  <a:cubicBezTo>
                    <a:pt x="3257" y="1410"/>
                    <a:pt x="3278" y="1400"/>
                    <a:pt x="3308" y="1390"/>
                  </a:cubicBezTo>
                  <a:cubicBezTo>
                    <a:pt x="3314" y="1385"/>
                    <a:pt x="3323" y="1381"/>
                    <a:pt x="3325" y="1374"/>
                  </a:cubicBezTo>
                  <a:cubicBezTo>
                    <a:pt x="3331" y="1356"/>
                    <a:pt x="3321" y="1331"/>
                    <a:pt x="3333" y="1316"/>
                  </a:cubicBezTo>
                  <a:cubicBezTo>
                    <a:pt x="3343" y="1302"/>
                    <a:pt x="3382" y="1300"/>
                    <a:pt x="3382" y="1300"/>
                  </a:cubicBezTo>
                  <a:cubicBezTo>
                    <a:pt x="3397" y="1258"/>
                    <a:pt x="3442" y="1240"/>
                    <a:pt x="3473" y="1209"/>
                  </a:cubicBezTo>
                  <a:cubicBezTo>
                    <a:pt x="3476" y="1201"/>
                    <a:pt x="3475" y="1190"/>
                    <a:pt x="3481" y="1184"/>
                  </a:cubicBezTo>
                  <a:cubicBezTo>
                    <a:pt x="3493" y="1172"/>
                    <a:pt x="3561" y="1165"/>
                    <a:pt x="3580" y="1160"/>
                  </a:cubicBezTo>
                  <a:cubicBezTo>
                    <a:pt x="3633" y="1177"/>
                    <a:pt x="3656" y="1193"/>
                    <a:pt x="3695" y="1234"/>
                  </a:cubicBezTo>
                  <a:cubicBezTo>
                    <a:pt x="3747" y="1217"/>
                    <a:pt x="3720" y="1183"/>
                    <a:pt x="3744" y="1143"/>
                  </a:cubicBezTo>
                  <a:cubicBezTo>
                    <a:pt x="3753" y="1128"/>
                    <a:pt x="3768" y="1117"/>
                    <a:pt x="3777" y="1102"/>
                  </a:cubicBezTo>
                  <a:cubicBezTo>
                    <a:pt x="3764" y="917"/>
                    <a:pt x="3791" y="1029"/>
                    <a:pt x="3728" y="962"/>
                  </a:cubicBezTo>
                  <a:cubicBezTo>
                    <a:pt x="3758" y="943"/>
                    <a:pt x="3758" y="926"/>
                    <a:pt x="3777" y="896"/>
                  </a:cubicBezTo>
                  <a:cubicBezTo>
                    <a:pt x="3780" y="882"/>
                    <a:pt x="3786" y="869"/>
                    <a:pt x="3786" y="855"/>
                  </a:cubicBezTo>
                  <a:cubicBezTo>
                    <a:pt x="3786" y="833"/>
                    <a:pt x="3758" y="725"/>
                    <a:pt x="3744" y="707"/>
                  </a:cubicBezTo>
                  <a:cubicBezTo>
                    <a:pt x="3732" y="692"/>
                    <a:pt x="3717" y="680"/>
                    <a:pt x="3703" y="666"/>
                  </a:cubicBezTo>
                  <a:cubicBezTo>
                    <a:pt x="3686" y="649"/>
                    <a:pt x="3644" y="640"/>
                    <a:pt x="3621" y="633"/>
                  </a:cubicBezTo>
                  <a:cubicBezTo>
                    <a:pt x="3606" y="556"/>
                    <a:pt x="3593" y="581"/>
                    <a:pt x="3514" y="567"/>
                  </a:cubicBezTo>
                  <a:cubicBezTo>
                    <a:pt x="3492" y="563"/>
                    <a:pt x="3448" y="551"/>
                    <a:pt x="3448" y="551"/>
                  </a:cubicBezTo>
                  <a:cubicBezTo>
                    <a:pt x="3421" y="522"/>
                    <a:pt x="3447" y="496"/>
                    <a:pt x="3432" y="452"/>
                  </a:cubicBezTo>
                  <a:cubicBezTo>
                    <a:pt x="3423" y="427"/>
                    <a:pt x="3378" y="416"/>
                    <a:pt x="3358" y="411"/>
                  </a:cubicBezTo>
                  <a:cubicBezTo>
                    <a:pt x="3268" y="416"/>
                    <a:pt x="3167" y="431"/>
                    <a:pt x="3078" y="403"/>
                  </a:cubicBezTo>
                  <a:cubicBezTo>
                    <a:pt x="3076" y="401"/>
                    <a:pt x="3029" y="375"/>
                    <a:pt x="3037" y="362"/>
                  </a:cubicBezTo>
                  <a:cubicBezTo>
                    <a:pt x="3045" y="349"/>
                    <a:pt x="3064" y="351"/>
                    <a:pt x="3078" y="345"/>
                  </a:cubicBezTo>
                  <a:close/>
                </a:path>
              </a:pathLst>
            </a:custGeom>
            <a:grpFill/>
            <a:ln w="12700"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grpSp>
      <p:sp>
        <p:nvSpPr>
          <p:cNvPr id="305" name="椭圆 304"/>
          <p:cNvSpPr/>
          <p:nvPr/>
        </p:nvSpPr>
        <p:spPr bwMode="auto">
          <a:xfrm>
            <a:off x="4863961" y="167562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06" name="椭圆 305"/>
          <p:cNvSpPr/>
          <p:nvPr/>
        </p:nvSpPr>
        <p:spPr bwMode="auto">
          <a:xfrm>
            <a:off x="2765844" y="2932112"/>
            <a:ext cx="178534"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07" name="椭圆 306"/>
          <p:cNvSpPr/>
          <p:nvPr/>
        </p:nvSpPr>
        <p:spPr bwMode="auto">
          <a:xfrm>
            <a:off x="4325707" y="3894310"/>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08" name="椭圆 307"/>
          <p:cNvSpPr/>
          <p:nvPr/>
        </p:nvSpPr>
        <p:spPr bwMode="auto">
          <a:xfrm>
            <a:off x="4028259" y="4314056"/>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09" name="椭圆 308"/>
          <p:cNvSpPr/>
          <p:nvPr/>
        </p:nvSpPr>
        <p:spPr bwMode="auto">
          <a:xfrm>
            <a:off x="2323569" y="3663123"/>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0" name="椭圆 309"/>
          <p:cNvSpPr/>
          <p:nvPr/>
        </p:nvSpPr>
        <p:spPr bwMode="auto">
          <a:xfrm>
            <a:off x="3543878" y="4577159"/>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1" name="椭圆 310"/>
          <p:cNvSpPr/>
          <p:nvPr/>
        </p:nvSpPr>
        <p:spPr bwMode="auto">
          <a:xfrm>
            <a:off x="3992997" y="3575805"/>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2" name="椭圆 311"/>
          <p:cNvSpPr/>
          <p:nvPr/>
        </p:nvSpPr>
        <p:spPr bwMode="auto">
          <a:xfrm>
            <a:off x="2917090" y="2511224"/>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3" name="椭圆 312"/>
          <p:cNvSpPr/>
          <p:nvPr/>
        </p:nvSpPr>
        <p:spPr bwMode="auto">
          <a:xfrm>
            <a:off x="4289821" y="2468399"/>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4" name="椭圆 313"/>
          <p:cNvSpPr/>
          <p:nvPr/>
        </p:nvSpPr>
        <p:spPr bwMode="auto">
          <a:xfrm>
            <a:off x="4110772" y="305970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5" name="椭圆 314"/>
          <p:cNvSpPr/>
          <p:nvPr/>
        </p:nvSpPr>
        <p:spPr bwMode="auto">
          <a:xfrm>
            <a:off x="3558432" y="372545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6" name="椭圆 315"/>
          <p:cNvSpPr/>
          <p:nvPr/>
        </p:nvSpPr>
        <p:spPr bwMode="auto">
          <a:xfrm>
            <a:off x="3906445" y="4057558"/>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7" name="椭圆 316"/>
          <p:cNvSpPr/>
          <p:nvPr/>
        </p:nvSpPr>
        <p:spPr bwMode="auto">
          <a:xfrm>
            <a:off x="3056306" y="463649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8" name="椭圆 317"/>
          <p:cNvSpPr/>
          <p:nvPr/>
        </p:nvSpPr>
        <p:spPr bwMode="auto">
          <a:xfrm>
            <a:off x="2562437" y="3172484"/>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19" name="Freeform 67"/>
          <p:cNvSpPr>
            <a:spLocks/>
          </p:cNvSpPr>
          <p:nvPr/>
        </p:nvSpPr>
        <p:spPr bwMode="auto">
          <a:xfrm>
            <a:off x="3063248" y="5089833"/>
            <a:ext cx="241344" cy="290436"/>
          </a:xfrm>
          <a:custGeom>
            <a:avLst/>
            <a:gdLst>
              <a:gd name="T0" fmla="*/ 21 w 138"/>
              <a:gd name="T1" fmla="*/ 266 h 289"/>
              <a:gd name="T2" fmla="*/ 36 w 138"/>
              <a:gd name="T3" fmla="*/ 280 h 289"/>
              <a:gd name="T4" fmla="*/ 57 w 138"/>
              <a:gd name="T5" fmla="*/ 288 h 289"/>
              <a:gd name="T6" fmla="*/ 64 w 138"/>
              <a:gd name="T7" fmla="*/ 259 h 289"/>
              <a:gd name="T8" fmla="*/ 115 w 138"/>
              <a:gd name="T9" fmla="*/ 216 h 289"/>
              <a:gd name="T10" fmla="*/ 115 w 138"/>
              <a:gd name="T11" fmla="*/ 151 h 289"/>
              <a:gd name="T12" fmla="*/ 129 w 138"/>
              <a:gd name="T13" fmla="*/ 115 h 289"/>
              <a:gd name="T14" fmla="*/ 137 w 138"/>
              <a:gd name="T15" fmla="*/ 86 h 289"/>
              <a:gd name="T16" fmla="*/ 129 w 138"/>
              <a:gd name="T17" fmla="*/ 64 h 289"/>
              <a:gd name="T18" fmla="*/ 108 w 138"/>
              <a:gd name="T19" fmla="*/ 0 h 289"/>
              <a:gd name="T20" fmla="*/ 64 w 138"/>
              <a:gd name="T21" fmla="*/ 36 h 289"/>
              <a:gd name="T22" fmla="*/ 50 w 138"/>
              <a:gd name="T23" fmla="*/ 28 h 289"/>
              <a:gd name="T24" fmla="*/ 57 w 138"/>
              <a:gd name="T25" fmla="*/ 57 h 289"/>
              <a:gd name="T26" fmla="*/ 21 w 138"/>
              <a:gd name="T27" fmla="*/ 86 h 289"/>
              <a:gd name="T28" fmla="*/ 21 w 138"/>
              <a:gd name="T29" fmla="*/ 129 h 289"/>
              <a:gd name="T30" fmla="*/ 0 w 138"/>
              <a:gd name="T31" fmla="*/ 158 h 289"/>
              <a:gd name="T32" fmla="*/ 7 w 138"/>
              <a:gd name="T33" fmla="*/ 194 h 289"/>
              <a:gd name="T34" fmla="*/ 7 w 138"/>
              <a:gd name="T35" fmla="*/ 252 h 289"/>
              <a:gd name="T36" fmla="*/ 21 w 138"/>
              <a:gd name="T37" fmla="*/ 266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8"/>
              <a:gd name="T58" fmla="*/ 0 h 289"/>
              <a:gd name="T59" fmla="*/ 138 w 138"/>
              <a:gd name="T60" fmla="*/ 289 h 28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8" h="289">
                <a:moveTo>
                  <a:pt x="21" y="266"/>
                </a:moveTo>
                <a:lnTo>
                  <a:pt x="36" y="280"/>
                </a:lnTo>
                <a:lnTo>
                  <a:pt x="57" y="288"/>
                </a:lnTo>
                <a:lnTo>
                  <a:pt x="64" y="259"/>
                </a:lnTo>
                <a:lnTo>
                  <a:pt x="115" y="216"/>
                </a:lnTo>
                <a:lnTo>
                  <a:pt x="115" y="151"/>
                </a:lnTo>
                <a:lnTo>
                  <a:pt x="129" y="115"/>
                </a:lnTo>
                <a:lnTo>
                  <a:pt x="137" y="86"/>
                </a:lnTo>
                <a:lnTo>
                  <a:pt x="129" y="64"/>
                </a:lnTo>
                <a:lnTo>
                  <a:pt x="108" y="0"/>
                </a:lnTo>
                <a:lnTo>
                  <a:pt x="64" y="36"/>
                </a:lnTo>
                <a:lnTo>
                  <a:pt x="50" y="28"/>
                </a:lnTo>
                <a:lnTo>
                  <a:pt x="57" y="57"/>
                </a:lnTo>
                <a:lnTo>
                  <a:pt x="21" y="86"/>
                </a:lnTo>
                <a:lnTo>
                  <a:pt x="21" y="129"/>
                </a:lnTo>
                <a:lnTo>
                  <a:pt x="0" y="158"/>
                </a:lnTo>
                <a:lnTo>
                  <a:pt x="7" y="194"/>
                </a:lnTo>
                <a:lnTo>
                  <a:pt x="7" y="252"/>
                </a:lnTo>
                <a:lnTo>
                  <a:pt x="21" y="266"/>
                </a:lnTo>
              </a:path>
            </a:pathLst>
          </a:custGeom>
          <a:solidFill>
            <a:srgbClr val="D9D9D9"/>
          </a:solidFill>
          <a:ln w="12700" cap="rnd" cmpd="sng">
            <a:solidFill>
              <a:srgbClr val="D9D9D9">
                <a:lumMod val="90000"/>
              </a:srgbClr>
            </a:solidFill>
            <a:round/>
            <a:headEnd/>
            <a:tailEnd/>
          </a:ln>
        </p:spPr>
        <p:txBody>
          <a:bodyPr/>
          <a:lstStyle/>
          <a:p>
            <a:pPr defTabSz="1388201">
              <a:defRPr/>
            </a:pPr>
            <a:endParaRPr lang="zh-CN" altLang="en-US" sz="1140" kern="0">
              <a:solidFill>
                <a:srgbClr val="000000"/>
              </a:solidFill>
              <a:latin typeface="微软雅黑"/>
              <a:ea typeface="微软雅黑"/>
            </a:endParaRPr>
          </a:p>
        </p:txBody>
      </p:sp>
      <p:sp>
        <p:nvSpPr>
          <p:cNvPr id="320" name="椭圆 319"/>
          <p:cNvSpPr/>
          <p:nvPr/>
        </p:nvSpPr>
        <p:spPr bwMode="auto">
          <a:xfrm>
            <a:off x="3129123" y="522057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1" name="椭圆 320"/>
          <p:cNvSpPr/>
          <p:nvPr/>
        </p:nvSpPr>
        <p:spPr bwMode="auto">
          <a:xfrm>
            <a:off x="3962246" y="459102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2" name="椭圆 321"/>
          <p:cNvSpPr/>
          <p:nvPr/>
        </p:nvSpPr>
        <p:spPr bwMode="auto">
          <a:xfrm>
            <a:off x="3731211" y="456647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3" name="椭圆 322"/>
          <p:cNvSpPr/>
          <p:nvPr/>
        </p:nvSpPr>
        <p:spPr bwMode="auto">
          <a:xfrm>
            <a:off x="3630099" y="446053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4" name="椭圆 323"/>
          <p:cNvSpPr/>
          <p:nvPr/>
        </p:nvSpPr>
        <p:spPr bwMode="auto">
          <a:xfrm>
            <a:off x="3420355" y="472678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5" name="椭圆 324"/>
          <p:cNvSpPr/>
          <p:nvPr/>
        </p:nvSpPr>
        <p:spPr bwMode="auto">
          <a:xfrm>
            <a:off x="3864197" y="462100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6" name="椭圆 325"/>
          <p:cNvSpPr/>
          <p:nvPr/>
        </p:nvSpPr>
        <p:spPr bwMode="auto">
          <a:xfrm>
            <a:off x="3504727" y="476376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7" name="椭圆 326"/>
          <p:cNvSpPr/>
          <p:nvPr/>
        </p:nvSpPr>
        <p:spPr bwMode="auto">
          <a:xfrm>
            <a:off x="4440079" y="378213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8" name="椭圆 327"/>
          <p:cNvSpPr/>
          <p:nvPr/>
        </p:nvSpPr>
        <p:spPr bwMode="auto">
          <a:xfrm>
            <a:off x="4269882" y="3815804"/>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29" name="椭圆 328"/>
          <p:cNvSpPr/>
          <p:nvPr/>
        </p:nvSpPr>
        <p:spPr bwMode="auto">
          <a:xfrm>
            <a:off x="4536526" y="3812514"/>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0" name="椭圆 329"/>
          <p:cNvSpPr/>
          <p:nvPr/>
        </p:nvSpPr>
        <p:spPr bwMode="auto">
          <a:xfrm>
            <a:off x="4222058" y="392072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1" name="椭圆 330"/>
          <p:cNvSpPr/>
          <p:nvPr/>
        </p:nvSpPr>
        <p:spPr bwMode="auto">
          <a:xfrm>
            <a:off x="4489317" y="400009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2" name="椭圆 331"/>
          <p:cNvSpPr/>
          <p:nvPr/>
        </p:nvSpPr>
        <p:spPr bwMode="auto">
          <a:xfrm>
            <a:off x="4395775" y="407153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3" name="椭圆 332"/>
          <p:cNvSpPr/>
          <p:nvPr/>
        </p:nvSpPr>
        <p:spPr bwMode="auto">
          <a:xfrm>
            <a:off x="4483939" y="3900659"/>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4" name="椭圆 333"/>
          <p:cNvSpPr/>
          <p:nvPr/>
        </p:nvSpPr>
        <p:spPr bwMode="auto">
          <a:xfrm>
            <a:off x="4139599" y="375993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5" name="椭圆 334"/>
          <p:cNvSpPr/>
          <p:nvPr/>
        </p:nvSpPr>
        <p:spPr bwMode="auto">
          <a:xfrm>
            <a:off x="3850151" y="346607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6" name="椭圆 335"/>
          <p:cNvSpPr/>
          <p:nvPr/>
        </p:nvSpPr>
        <p:spPr bwMode="auto">
          <a:xfrm>
            <a:off x="3947624" y="337961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7" name="椭圆 336"/>
          <p:cNvSpPr/>
          <p:nvPr/>
        </p:nvSpPr>
        <p:spPr bwMode="auto">
          <a:xfrm>
            <a:off x="3958617" y="3730648"/>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8" name="椭圆 337"/>
          <p:cNvSpPr/>
          <p:nvPr/>
        </p:nvSpPr>
        <p:spPr bwMode="auto">
          <a:xfrm>
            <a:off x="3936717" y="3494158"/>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39" name="椭圆 338"/>
          <p:cNvSpPr/>
          <p:nvPr/>
        </p:nvSpPr>
        <p:spPr bwMode="auto">
          <a:xfrm>
            <a:off x="4493014" y="356865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0" name="椭圆 339"/>
          <p:cNvSpPr/>
          <p:nvPr/>
        </p:nvSpPr>
        <p:spPr bwMode="auto">
          <a:xfrm>
            <a:off x="4441998" y="347814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1" name="椭圆 340"/>
          <p:cNvSpPr/>
          <p:nvPr/>
        </p:nvSpPr>
        <p:spPr bwMode="auto">
          <a:xfrm>
            <a:off x="3883380" y="423076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2" name="椭圆 341"/>
          <p:cNvSpPr/>
          <p:nvPr/>
        </p:nvSpPr>
        <p:spPr bwMode="auto">
          <a:xfrm>
            <a:off x="4060177" y="396397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3" name="椭圆 342"/>
          <p:cNvSpPr/>
          <p:nvPr/>
        </p:nvSpPr>
        <p:spPr bwMode="auto">
          <a:xfrm>
            <a:off x="3880259" y="438857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4" name="椭圆 343"/>
          <p:cNvSpPr/>
          <p:nvPr/>
        </p:nvSpPr>
        <p:spPr bwMode="auto">
          <a:xfrm>
            <a:off x="2561606" y="363915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5" name="椭圆 344"/>
          <p:cNvSpPr/>
          <p:nvPr/>
        </p:nvSpPr>
        <p:spPr bwMode="auto">
          <a:xfrm>
            <a:off x="2181760" y="381911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6" name="椭圆 345"/>
          <p:cNvSpPr/>
          <p:nvPr/>
        </p:nvSpPr>
        <p:spPr bwMode="auto">
          <a:xfrm>
            <a:off x="3283898" y="4581584"/>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7" name="椭圆 346"/>
          <p:cNvSpPr/>
          <p:nvPr/>
        </p:nvSpPr>
        <p:spPr bwMode="auto">
          <a:xfrm>
            <a:off x="3112221" y="446798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8" name="椭圆 347"/>
          <p:cNvSpPr/>
          <p:nvPr/>
        </p:nvSpPr>
        <p:spPr bwMode="auto">
          <a:xfrm>
            <a:off x="2792243" y="3658381"/>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49" name="椭圆 348"/>
          <p:cNvSpPr/>
          <p:nvPr/>
        </p:nvSpPr>
        <p:spPr bwMode="auto">
          <a:xfrm>
            <a:off x="3152574" y="5066348"/>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0" name="椭圆 349"/>
          <p:cNvSpPr/>
          <p:nvPr/>
        </p:nvSpPr>
        <p:spPr bwMode="auto">
          <a:xfrm>
            <a:off x="3706685" y="2792882"/>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1" name="椭圆 350"/>
          <p:cNvSpPr/>
          <p:nvPr/>
        </p:nvSpPr>
        <p:spPr bwMode="auto">
          <a:xfrm>
            <a:off x="3786916" y="2463046"/>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2" name="椭圆 351"/>
          <p:cNvSpPr/>
          <p:nvPr/>
        </p:nvSpPr>
        <p:spPr bwMode="auto">
          <a:xfrm>
            <a:off x="2874187" y="4167643"/>
            <a:ext cx="178533"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3" name="椭圆 352"/>
          <p:cNvSpPr/>
          <p:nvPr/>
        </p:nvSpPr>
        <p:spPr bwMode="auto">
          <a:xfrm>
            <a:off x="3059383" y="3313222"/>
            <a:ext cx="178534" cy="187174"/>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4" name="椭圆 353"/>
          <p:cNvSpPr/>
          <p:nvPr/>
        </p:nvSpPr>
        <p:spPr bwMode="auto">
          <a:xfrm>
            <a:off x="4001621" y="4490748"/>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5" name="椭圆 354"/>
          <p:cNvSpPr/>
          <p:nvPr/>
        </p:nvSpPr>
        <p:spPr bwMode="auto">
          <a:xfrm>
            <a:off x="3331720" y="480854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6" name="椭圆 355"/>
          <p:cNvSpPr/>
          <p:nvPr/>
        </p:nvSpPr>
        <p:spPr bwMode="auto">
          <a:xfrm>
            <a:off x="4352921" y="374259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7" name="椭圆 356"/>
          <p:cNvSpPr/>
          <p:nvPr/>
        </p:nvSpPr>
        <p:spPr bwMode="auto">
          <a:xfrm>
            <a:off x="4048292" y="3456848"/>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8" name="椭圆 357"/>
          <p:cNvSpPr/>
          <p:nvPr/>
        </p:nvSpPr>
        <p:spPr bwMode="auto">
          <a:xfrm>
            <a:off x="4234412" y="332366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59" name="椭圆 358"/>
          <p:cNvSpPr/>
          <p:nvPr/>
        </p:nvSpPr>
        <p:spPr bwMode="auto">
          <a:xfrm>
            <a:off x="4284033" y="342773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0" name="椭圆 359"/>
          <p:cNvSpPr/>
          <p:nvPr/>
        </p:nvSpPr>
        <p:spPr bwMode="auto">
          <a:xfrm>
            <a:off x="4241376" y="3555189"/>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1" name="椭圆 360"/>
          <p:cNvSpPr/>
          <p:nvPr/>
        </p:nvSpPr>
        <p:spPr bwMode="auto">
          <a:xfrm>
            <a:off x="4363047" y="358615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2" name="椭圆 361"/>
          <p:cNvSpPr/>
          <p:nvPr/>
        </p:nvSpPr>
        <p:spPr bwMode="auto">
          <a:xfrm>
            <a:off x="3886350" y="393083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3" name="椭圆 362"/>
          <p:cNvSpPr/>
          <p:nvPr/>
        </p:nvSpPr>
        <p:spPr bwMode="auto">
          <a:xfrm>
            <a:off x="3753474" y="412611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4" name="椭圆 363"/>
          <p:cNvSpPr/>
          <p:nvPr/>
        </p:nvSpPr>
        <p:spPr bwMode="auto">
          <a:xfrm>
            <a:off x="4173762" y="414218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5" name="椭圆 364"/>
          <p:cNvSpPr/>
          <p:nvPr/>
        </p:nvSpPr>
        <p:spPr bwMode="auto">
          <a:xfrm>
            <a:off x="4291390" y="423076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6" name="椭圆 365"/>
          <p:cNvSpPr/>
          <p:nvPr/>
        </p:nvSpPr>
        <p:spPr bwMode="auto">
          <a:xfrm>
            <a:off x="4210886" y="438787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7" name="椭圆 366"/>
          <p:cNvSpPr/>
          <p:nvPr/>
        </p:nvSpPr>
        <p:spPr bwMode="auto">
          <a:xfrm>
            <a:off x="4078180" y="420521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8" name="椭圆 367"/>
          <p:cNvSpPr/>
          <p:nvPr/>
        </p:nvSpPr>
        <p:spPr bwMode="auto">
          <a:xfrm>
            <a:off x="4202996" y="427903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69" name="椭圆 368"/>
          <p:cNvSpPr/>
          <p:nvPr/>
        </p:nvSpPr>
        <p:spPr bwMode="auto">
          <a:xfrm>
            <a:off x="4346815" y="338071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0" name="椭圆 369"/>
          <p:cNvSpPr/>
          <p:nvPr/>
        </p:nvSpPr>
        <p:spPr bwMode="auto">
          <a:xfrm>
            <a:off x="4120797" y="334349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1" name="椭圆 370"/>
          <p:cNvSpPr/>
          <p:nvPr/>
        </p:nvSpPr>
        <p:spPr bwMode="auto">
          <a:xfrm>
            <a:off x="4540589" y="349661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2" name="椭圆 371"/>
          <p:cNvSpPr/>
          <p:nvPr/>
        </p:nvSpPr>
        <p:spPr bwMode="auto">
          <a:xfrm>
            <a:off x="4508308" y="363783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3" name="椭圆 372"/>
          <p:cNvSpPr/>
          <p:nvPr/>
        </p:nvSpPr>
        <p:spPr bwMode="auto">
          <a:xfrm>
            <a:off x="4579762" y="356670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4" name="椭圆 373"/>
          <p:cNvSpPr/>
          <p:nvPr/>
        </p:nvSpPr>
        <p:spPr bwMode="auto">
          <a:xfrm>
            <a:off x="4572102" y="364547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5" name="椭圆 374"/>
          <p:cNvSpPr/>
          <p:nvPr/>
        </p:nvSpPr>
        <p:spPr bwMode="auto">
          <a:xfrm>
            <a:off x="2136028" y="360135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6" name="椭圆 375"/>
          <p:cNvSpPr/>
          <p:nvPr/>
        </p:nvSpPr>
        <p:spPr bwMode="auto">
          <a:xfrm>
            <a:off x="2307701" y="4108134"/>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7" name="椭圆 376"/>
          <p:cNvSpPr/>
          <p:nvPr/>
        </p:nvSpPr>
        <p:spPr bwMode="auto">
          <a:xfrm>
            <a:off x="2346118" y="391355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8" name="椭圆 377"/>
          <p:cNvSpPr/>
          <p:nvPr/>
        </p:nvSpPr>
        <p:spPr bwMode="auto">
          <a:xfrm>
            <a:off x="2767486" y="360396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79" name="椭圆 378"/>
          <p:cNvSpPr/>
          <p:nvPr/>
        </p:nvSpPr>
        <p:spPr bwMode="auto">
          <a:xfrm>
            <a:off x="2930144" y="3697124"/>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0" name="椭圆 379"/>
          <p:cNvSpPr/>
          <p:nvPr/>
        </p:nvSpPr>
        <p:spPr bwMode="auto">
          <a:xfrm>
            <a:off x="4090863" y="269590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1" name="椭圆 380"/>
          <p:cNvSpPr/>
          <p:nvPr/>
        </p:nvSpPr>
        <p:spPr bwMode="auto">
          <a:xfrm>
            <a:off x="4177623" y="271241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2" name="椭圆 381"/>
          <p:cNvSpPr/>
          <p:nvPr/>
        </p:nvSpPr>
        <p:spPr bwMode="auto">
          <a:xfrm>
            <a:off x="4145656" y="263446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3" name="椭圆 382"/>
          <p:cNvSpPr/>
          <p:nvPr/>
        </p:nvSpPr>
        <p:spPr bwMode="auto">
          <a:xfrm>
            <a:off x="4059463" y="263323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4" name="椭圆 383"/>
          <p:cNvSpPr/>
          <p:nvPr/>
        </p:nvSpPr>
        <p:spPr bwMode="auto">
          <a:xfrm>
            <a:off x="4120902" y="277357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5" name="椭圆 384"/>
          <p:cNvSpPr/>
          <p:nvPr/>
        </p:nvSpPr>
        <p:spPr bwMode="auto">
          <a:xfrm>
            <a:off x="3391836" y="290343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6" name="椭圆 385"/>
          <p:cNvSpPr/>
          <p:nvPr/>
        </p:nvSpPr>
        <p:spPr bwMode="auto">
          <a:xfrm>
            <a:off x="3545902" y="297150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7" name="椭圆 386"/>
          <p:cNvSpPr/>
          <p:nvPr/>
        </p:nvSpPr>
        <p:spPr bwMode="auto">
          <a:xfrm>
            <a:off x="3478814" y="306763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8" name="椭圆 387"/>
          <p:cNvSpPr/>
          <p:nvPr/>
        </p:nvSpPr>
        <p:spPr bwMode="auto">
          <a:xfrm>
            <a:off x="3948082" y="243545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89" name="椭圆 388"/>
          <p:cNvSpPr/>
          <p:nvPr/>
        </p:nvSpPr>
        <p:spPr bwMode="auto">
          <a:xfrm>
            <a:off x="3979658" y="2532762"/>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0" name="椭圆 389"/>
          <p:cNvSpPr/>
          <p:nvPr/>
        </p:nvSpPr>
        <p:spPr bwMode="auto">
          <a:xfrm>
            <a:off x="3649292" y="339193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1" name="椭圆 390"/>
          <p:cNvSpPr/>
          <p:nvPr/>
        </p:nvSpPr>
        <p:spPr bwMode="auto">
          <a:xfrm>
            <a:off x="3404397" y="415701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2" name="椭圆 391"/>
          <p:cNvSpPr/>
          <p:nvPr/>
        </p:nvSpPr>
        <p:spPr bwMode="auto">
          <a:xfrm>
            <a:off x="3668099" y="2188885"/>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3" name="椭圆 392"/>
          <p:cNvSpPr/>
          <p:nvPr/>
        </p:nvSpPr>
        <p:spPr bwMode="auto">
          <a:xfrm>
            <a:off x="1662229" y="3078080"/>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4" name="椭圆 393"/>
          <p:cNvSpPr/>
          <p:nvPr/>
        </p:nvSpPr>
        <p:spPr bwMode="auto">
          <a:xfrm>
            <a:off x="3199360" y="3054403"/>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5" name="椭圆 394"/>
          <p:cNvSpPr/>
          <p:nvPr/>
        </p:nvSpPr>
        <p:spPr bwMode="auto">
          <a:xfrm>
            <a:off x="850922" y="2217824"/>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6" name="椭圆 395"/>
          <p:cNvSpPr/>
          <p:nvPr/>
        </p:nvSpPr>
        <p:spPr bwMode="auto">
          <a:xfrm>
            <a:off x="4518612" y="2392627"/>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7" name="椭圆 396"/>
          <p:cNvSpPr/>
          <p:nvPr/>
        </p:nvSpPr>
        <p:spPr bwMode="auto">
          <a:xfrm>
            <a:off x="4416605" y="2607269"/>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8" name="椭圆 397"/>
          <p:cNvSpPr/>
          <p:nvPr/>
        </p:nvSpPr>
        <p:spPr bwMode="auto">
          <a:xfrm>
            <a:off x="4358647" y="2717171"/>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sp>
        <p:nvSpPr>
          <p:cNvPr id="399" name="椭圆 398"/>
          <p:cNvSpPr/>
          <p:nvPr/>
        </p:nvSpPr>
        <p:spPr bwMode="auto">
          <a:xfrm>
            <a:off x="4400131" y="2484286"/>
            <a:ext cx="94419" cy="93587"/>
          </a:xfrm>
          <a:prstGeom prst="ellipse">
            <a:avLst/>
          </a:prstGeom>
          <a:solidFill>
            <a:srgbClr val="FFC000"/>
          </a:solidFill>
          <a:ln w="9525" cap="flat" cmpd="sng" algn="ctr">
            <a:noFill/>
            <a:prstDash val="solid"/>
            <a:headEnd type="none" w="med" len="med"/>
            <a:tailEnd type="none" w="med" len="med"/>
          </a:ln>
          <a:effectLst/>
        </p:spPr>
        <p:txBody>
          <a:bodyPr rot="0" spcFirstLastPara="0" vertOverflow="overflow" horzOverflow="overflow" vert="horz" wrap="square" lIns="52126" tIns="52126" rIns="52126" bIns="52126" numCol="1" spcCol="0" rtlCol="0" fromWordArt="0" anchor="ctr" anchorCtr="0" forceAA="0" compatLnSpc="1">
            <a:prstTxWarp prst="textNoShape">
              <a:avLst/>
            </a:prstTxWarp>
            <a:noAutofit/>
          </a:bodyPr>
          <a:lstStyle/>
          <a:p>
            <a:pPr algn="ctr" defTabSz="1042164">
              <a:defRPr/>
            </a:pPr>
            <a:endParaRPr lang="zh-CN" altLang="en-US" sz="2736" kern="0" dirty="0" err="1">
              <a:solidFill>
                <a:srgbClr val="000000"/>
              </a:solidFill>
              <a:latin typeface="Segoe UI Light"/>
              <a:ea typeface="Segoe UI" pitchFamily="34" charset="0"/>
              <a:cs typeface="Segoe UI" pitchFamily="34" charset="0"/>
            </a:endParaRPr>
          </a:p>
        </p:txBody>
      </p:sp>
      <p:grpSp>
        <p:nvGrpSpPr>
          <p:cNvPr id="400" name="Group 149"/>
          <p:cNvGrpSpPr>
            <a:grpSpLocks/>
          </p:cNvGrpSpPr>
          <p:nvPr/>
        </p:nvGrpSpPr>
        <p:grpSpPr bwMode="auto">
          <a:xfrm>
            <a:off x="2930040" y="2275328"/>
            <a:ext cx="246293" cy="328391"/>
            <a:chOff x="2154" y="1071"/>
            <a:chExt cx="227" cy="208"/>
          </a:xfrm>
        </p:grpSpPr>
        <p:pic>
          <p:nvPicPr>
            <p:cNvPr id="401"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2"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03" name="Group 149"/>
          <p:cNvGrpSpPr>
            <a:grpSpLocks/>
          </p:cNvGrpSpPr>
          <p:nvPr/>
        </p:nvGrpSpPr>
        <p:grpSpPr bwMode="auto">
          <a:xfrm>
            <a:off x="4041693" y="4164983"/>
            <a:ext cx="246293" cy="328391"/>
            <a:chOff x="2154" y="1071"/>
            <a:chExt cx="227" cy="208"/>
          </a:xfrm>
        </p:grpSpPr>
        <p:pic>
          <p:nvPicPr>
            <p:cNvPr id="404"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5"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06" name="Group 149"/>
          <p:cNvGrpSpPr>
            <a:grpSpLocks/>
          </p:cNvGrpSpPr>
          <p:nvPr/>
        </p:nvGrpSpPr>
        <p:grpSpPr bwMode="auto">
          <a:xfrm>
            <a:off x="4319399" y="3712666"/>
            <a:ext cx="246293" cy="328391"/>
            <a:chOff x="2154" y="1071"/>
            <a:chExt cx="227" cy="208"/>
          </a:xfrm>
        </p:grpSpPr>
        <p:pic>
          <p:nvPicPr>
            <p:cNvPr id="407"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8"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09" name="Group 149"/>
          <p:cNvGrpSpPr>
            <a:grpSpLocks/>
          </p:cNvGrpSpPr>
          <p:nvPr/>
        </p:nvGrpSpPr>
        <p:grpSpPr bwMode="auto">
          <a:xfrm>
            <a:off x="2604654" y="2957664"/>
            <a:ext cx="246293" cy="328391"/>
            <a:chOff x="2154" y="1071"/>
            <a:chExt cx="227" cy="208"/>
          </a:xfrm>
        </p:grpSpPr>
        <p:pic>
          <p:nvPicPr>
            <p:cNvPr id="410"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12" name="Group 149"/>
          <p:cNvGrpSpPr>
            <a:grpSpLocks/>
          </p:cNvGrpSpPr>
          <p:nvPr/>
        </p:nvGrpSpPr>
        <p:grpSpPr bwMode="auto">
          <a:xfrm>
            <a:off x="2355354" y="3424701"/>
            <a:ext cx="246293" cy="328391"/>
            <a:chOff x="2154" y="1071"/>
            <a:chExt cx="227" cy="208"/>
          </a:xfrm>
        </p:grpSpPr>
        <p:pic>
          <p:nvPicPr>
            <p:cNvPr id="413"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15" name="Group 149"/>
          <p:cNvGrpSpPr>
            <a:grpSpLocks/>
          </p:cNvGrpSpPr>
          <p:nvPr/>
        </p:nvGrpSpPr>
        <p:grpSpPr bwMode="auto">
          <a:xfrm>
            <a:off x="2765844" y="2685818"/>
            <a:ext cx="246293" cy="328391"/>
            <a:chOff x="2154" y="1071"/>
            <a:chExt cx="227" cy="208"/>
          </a:xfrm>
        </p:grpSpPr>
        <p:pic>
          <p:nvPicPr>
            <p:cNvPr id="416"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7"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18" name="Group 149"/>
          <p:cNvGrpSpPr>
            <a:grpSpLocks/>
          </p:cNvGrpSpPr>
          <p:nvPr/>
        </p:nvGrpSpPr>
        <p:grpSpPr bwMode="auto">
          <a:xfrm>
            <a:off x="4008289" y="3381299"/>
            <a:ext cx="246293" cy="328391"/>
            <a:chOff x="2154" y="1071"/>
            <a:chExt cx="227" cy="208"/>
          </a:xfrm>
        </p:grpSpPr>
        <p:pic>
          <p:nvPicPr>
            <p:cNvPr id="419"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21" name="Group 149"/>
          <p:cNvGrpSpPr>
            <a:grpSpLocks/>
          </p:cNvGrpSpPr>
          <p:nvPr/>
        </p:nvGrpSpPr>
        <p:grpSpPr bwMode="auto">
          <a:xfrm>
            <a:off x="2152451" y="3568421"/>
            <a:ext cx="246293" cy="328391"/>
            <a:chOff x="2154" y="1071"/>
            <a:chExt cx="227" cy="208"/>
          </a:xfrm>
        </p:grpSpPr>
        <p:pic>
          <p:nvPicPr>
            <p:cNvPr id="422"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3"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24" name="Group 149"/>
          <p:cNvGrpSpPr>
            <a:grpSpLocks/>
          </p:cNvGrpSpPr>
          <p:nvPr/>
        </p:nvGrpSpPr>
        <p:grpSpPr bwMode="auto">
          <a:xfrm>
            <a:off x="2548878" y="3418144"/>
            <a:ext cx="246293" cy="328391"/>
            <a:chOff x="2154" y="1071"/>
            <a:chExt cx="227" cy="208"/>
          </a:xfrm>
        </p:grpSpPr>
        <p:pic>
          <p:nvPicPr>
            <p:cNvPr id="425"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6"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27" name="Group 149"/>
          <p:cNvGrpSpPr>
            <a:grpSpLocks/>
          </p:cNvGrpSpPr>
          <p:nvPr/>
        </p:nvGrpSpPr>
        <p:grpSpPr bwMode="auto">
          <a:xfrm>
            <a:off x="4835233" y="1377987"/>
            <a:ext cx="246293" cy="355231"/>
            <a:chOff x="2154" y="1054"/>
            <a:chExt cx="227" cy="225"/>
          </a:xfrm>
        </p:grpSpPr>
        <p:pic>
          <p:nvPicPr>
            <p:cNvPr id="428"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9" name="Text Box 151"/>
            <p:cNvSpPr txBox="1">
              <a:spLocks noChangeArrowheads="1"/>
            </p:cNvSpPr>
            <p:nvPr/>
          </p:nvSpPr>
          <p:spPr bwMode="auto">
            <a:xfrm>
              <a:off x="2165" y="1054"/>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30" name="Group 149"/>
          <p:cNvGrpSpPr>
            <a:grpSpLocks/>
          </p:cNvGrpSpPr>
          <p:nvPr/>
        </p:nvGrpSpPr>
        <p:grpSpPr bwMode="auto">
          <a:xfrm>
            <a:off x="3095480" y="4215789"/>
            <a:ext cx="246293" cy="328391"/>
            <a:chOff x="2154" y="1071"/>
            <a:chExt cx="227" cy="208"/>
          </a:xfrm>
        </p:grpSpPr>
        <p:pic>
          <p:nvPicPr>
            <p:cNvPr id="431"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2"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33" name="Group 149"/>
          <p:cNvGrpSpPr>
            <a:grpSpLocks/>
          </p:cNvGrpSpPr>
          <p:nvPr/>
        </p:nvGrpSpPr>
        <p:grpSpPr bwMode="auto">
          <a:xfrm>
            <a:off x="3012537" y="4385409"/>
            <a:ext cx="246293" cy="328391"/>
            <a:chOff x="2154" y="1071"/>
            <a:chExt cx="227" cy="208"/>
          </a:xfrm>
        </p:grpSpPr>
        <p:pic>
          <p:nvPicPr>
            <p:cNvPr id="434"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36" name="Group 149"/>
          <p:cNvGrpSpPr>
            <a:grpSpLocks/>
          </p:cNvGrpSpPr>
          <p:nvPr/>
        </p:nvGrpSpPr>
        <p:grpSpPr bwMode="auto">
          <a:xfrm>
            <a:off x="3261337" y="4336600"/>
            <a:ext cx="246293" cy="328391"/>
            <a:chOff x="2154" y="1071"/>
            <a:chExt cx="227" cy="208"/>
          </a:xfrm>
        </p:grpSpPr>
        <p:pic>
          <p:nvPicPr>
            <p:cNvPr id="437"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8"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39" name="Group 149"/>
          <p:cNvGrpSpPr>
            <a:grpSpLocks/>
          </p:cNvGrpSpPr>
          <p:nvPr/>
        </p:nvGrpSpPr>
        <p:grpSpPr bwMode="auto">
          <a:xfrm>
            <a:off x="3082864" y="4980283"/>
            <a:ext cx="246293" cy="328391"/>
            <a:chOff x="2154" y="1071"/>
            <a:chExt cx="227" cy="208"/>
          </a:xfrm>
        </p:grpSpPr>
        <p:pic>
          <p:nvPicPr>
            <p:cNvPr id="440"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42" name="Group 149"/>
          <p:cNvGrpSpPr>
            <a:grpSpLocks/>
          </p:cNvGrpSpPr>
          <p:nvPr/>
        </p:nvGrpSpPr>
        <p:grpSpPr bwMode="auto">
          <a:xfrm>
            <a:off x="3316319" y="4566476"/>
            <a:ext cx="246293" cy="328391"/>
            <a:chOff x="2154" y="1071"/>
            <a:chExt cx="227" cy="208"/>
          </a:xfrm>
        </p:grpSpPr>
        <p:pic>
          <p:nvPicPr>
            <p:cNvPr id="443"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45" name="Group 149"/>
          <p:cNvGrpSpPr>
            <a:grpSpLocks/>
          </p:cNvGrpSpPr>
          <p:nvPr/>
        </p:nvGrpSpPr>
        <p:grpSpPr bwMode="auto">
          <a:xfrm>
            <a:off x="3389045" y="4485531"/>
            <a:ext cx="246293" cy="328391"/>
            <a:chOff x="2154" y="1071"/>
            <a:chExt cx="227" cy="208"/>
          </a:xfrm>
        </p:grpSpPr>
        <p:pic>
          <p:nvPicPr>
            <p:cNvPr id="446"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48" name="Group 149"/>
          <p:cNvGrpSpPr>
            <a:grpSpLocks/>
          </p:cNvGrpSpPr>
          <p:nvPr/>
        </p:nvGrpSpPr>
        <p:grpSpPr bwMode="auto">
          <a:xfrm>
            <a:off x="3612539" y="4239880"/>
            <a:ext cx="246293" cy="328391"/>
            <a:chOff x="2154" y="1071"/>
            <a:chExt cx="227" cy="208"/>
          </a:xfrm>
        </p:grpSpPr>
        <p:pic>
          <p:nvPicPr>
            <p:cNvPr id="449"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51" name="Group 149"/>
          <p:cNvGrpSpPr>
            <a:grpSpLocks/>
          </p:cNvGrpSpPr>
          <p:nvPr/>
        </p:nvGrpSpPr>
        <p:grpSpPr bwMode="auto">
          <a:xfrm>
            <a:off x="3475170" y="4536886"/>
            <a:ext cx="246293" cy="328391"/>
            <a:chOff x="2154" y="1071"/>
            <a:chExt cx="227" cy="208"/>
          </a:xfrm>
        </p:grpSpPr>
        <p:pic>
          <p:nvPicPr>
            <p:cNvPr id="452"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3"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54" name="Group 149"/>
          <p:cNvGrpSpPr>
            <a:grpSpLocks/>
          </p:cNvGrpSpPr>
          <p:nvPr/>
        </p:nvGrpSpPr>
        <p:grpSpPr bwMode="auto">
          <a:xfrm>
            <a:off x="3678350" y="4352136"/>
            <a:ext cx="246293" cy="328391"/>
            <a:chOff x="2154" y="1071"/>
            <a:chExt cx="227" cy="208"/>
          </a:xfrm>
        </p:grpSpPr>
        <p:pic>
          <p:nvPicPr>
            <p:cNvPr id="455"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6"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57" name="Group 149"/>
          <p:cNvGrpSpPr>
            <a:grpSpLocks/>
          </p:cNvGrpSpPr>
          <p:nvPr/>
        </p:nvGrpSpPr>
        <p:grpSpPr bwMode="auto">
          <a:xfrm>
            <a:off x="3838428" y="4391491"/>
            <a:ext cx="246293" cy="328391"/>
            <a:chOff x="2154" y="1071"/>
            <a:chExt cx="227" cy="208"/>
          </a:xfrm>
        </p:grpSpPr>
        <p:pic>
          <p:nvPicPr>
            <p:cNvPr id="458"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9"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60" name="Group 149"/>
          <p:cNvGrpSpPr>
            <a:grpSpLocks/>
          </p:cNvGrpSpPr>
          <p:nvPr/>
        </p:nvGrpSpPr>
        <p:grpSpPr bwMode="auto">
          <a:xfrm>
            <a:off x="4369443" y="2240804"/>
            <a:ext cx="246293" cy="328391"/>
            <a:chOff x="2154" y="1071"/>
            <a:chExt cx="227" cy="208"/>
          </a:xfrm>
        </p:grpSpPr>
        <p:pic>
          <p:nvPicPr>
            <p:cNvPr id="461"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2"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63" name="Group 149"/>
          <p:cNvGrpSpPr>
            <a:grpSpLocks/>
          </p:cNvGrpSpPr>
          <p:nvPr/>
        </p:nvGrpSpPr>
        <p:grpSpPr bwMode="auto">
          <a:xfrm>
            <a:off x="3525702" y="3465202"/>
            <a:ext cx="246293" cy="328391"/>
            <a:chOff x="2154" y="1071"/>
            <a:chExt cx="227" cy="208"/>
          </a:xfrm>
        </p:grpSpPr>
        <p:pic>
          <p:nvPicPr>
            <p:cNvPr id="464"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5"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66" name="Group 149"/>
          <p:cNvGrpSpPr>
            <a:grpSpLocks/>
          </p:cNvGrpSpPr>
          <p:nvPr/>
        </p:nvGrpSpPr>
        <p:grpSpPr bwMode="auto">
          <a:xfrm>
            <a:off x="3708267" y="3885536"/>
            <a:ext cx="246293" cy="328391"/>
            <a:chOff x="2154" y="1071"/>
            <a:chExt cx="227" cy="208"/>
          </a:xfrm>
        </p:grpSpPr>
        <p:pic>
          <p:nvPicPr>
            <p:cNvPr id="467"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8"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69" name="Group 149"/>
          <p:cNvGrpSpPr>
            <a:grpSpLocks/>
          </p:cNvGrpSpPr>
          <p:nvPr/>
        </p:nvGrpSpPr>
        <p:grpSpPr bwMode="auto">
          <a:xfrm>
            <a:off x="3868246" y="3798582"/>
            <a:ext cx="246293" cy="328391"/>
            <a:chOff x="2154" y="1071"/>
            <a:chExt cx="227" cy="208"/>
          </a:xfrm>
        </p:grpSpPr>
        <p:pic>
          <p:nvPicPr>
            <p:cNvPr id="470"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72" name="Group 149"/>
          <p:cNvGrpSpPr>
            <a:grpSpLocks/>
          </p:cNvGrpSpPr>
          <p:nvPr/>
        </p:nvGrpSpPr>
        <p:grpSpPr bwMode="auto">
          <a:xfrm>
            <a:off x="3759455" y="3679394"/>
            <a:ext cx="246293" cy="328391"/>
            <a:chOff x="2154" y="1071"/>
            <a:chExt cx="227" cy="208"/>
          </a:xfrm>
        </p:grpSpPr>
        <p:pic>
          <p:nvPicPr>
            <p:cNvPr id="473"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4"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75" name="Group 149"/>
          <p:cNvGrpSpPr>
            <a:grpSpLocks/>
          </p:cNvGrpSpPr>
          <p:nvPr/>
        </p:nvGrpSpPr>
        <p:grpSpPr bwMode="auto">
          <a:xfrm>
            <a:off x="3839102" y="3972301"/>
            <a:ext cx="246293" cy="328391"/>
            <a:chOff x="2154" y="1071"/>
            <a:chExt cx="227" cy="208"/>
          </a:xfrm>
        </p:grpSpPr>
        <p:pic>
          <p:nvPicPr>
            <p:cNvPr id="476"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7"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a:solidFill>
                  <a:srgbClr val="FFFFCC"/>
                </a:solidFill>
                <a:latin typeface="楷体_GB2312" pitchFamily="49" charset="-122"/>
                <a:ea typeface="楷体_GB2312" pitchFamily="49" charset="-122"/>
              </a:endParaRPr>
            </a:p>
          </p:txBody>
        </p:sp>
      </p:grpSp>
      <p:grpSp>
        <p:nvGrpSpPr>
          <p:cNvPr id="478" name="Group 149"/>
          <p:cNvGrpSpPr>
            <a:grpSpLocks/>
          </p:cNvGrpSpPr>
          <p:nvPr/>
        </p:nvGrpSpPr>
        <p:grpSpPr bwMode="auto">
          <a:xfrm>
            <a:off x="4525647" y="3228888"/>
            <a:ext cx="246293" cy="328391"/>
            <a:chOff x="2154" y="1071"/>
            <a:chExt cx="227" cy="208"/>
          </a:xfrm>
        </p:grpSpPr>
        <p:pic>
          <p:nvPicPr>
            <p:cNvPr id="479"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0"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81" name="Group 149"/>
          <p:cNvGrpSpPr>
            <a:grpSpLocks/>
          </p:cNvGrpSpPr>
          <p:nvPr/>
        </p:nvGrpSpPr>
        <p:grpSpPr bwMode="auto">
          <a:xfrm>
            <a:off x="4582572" y="3314364"/>
            <a:ext cx="246293" cy="328391"/>
            <a:chOff x="2154" y="1071"/>
            <a:chExt cx="227" cy="208"/>
          </a:xfrm>
        </p:grpSpPr>
        <p:pic>
          <p:nvPicPr>
            <p:cNvPr id="482"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3"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84" name="Group 149"/>
          <p:cNvGrpSpPr>
            <a:grpSpLocks/>
          </p:cNvGrpSpPr>
          <p:nvPr/>
        </p:nvGrpSpPr>
        <p:grpSpPr bwMode="auto">
          <a:xfrm>
            <a:off x="4212579" y="3068982"/>
            <a:ext cx="246293" cy="328391"/>
            <a:chOff x="2154" y="1071"/>
            <a:chExt cx="227" cy="208"/>
          </a:xfrm>
        </p:grpSpPr>
        <p:pic>
          <p:nvPicPr>
            <p:cNvPr id="485"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6"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87" name="Group 149"/>
          <p:cNvGrpSpPr>
            <a:grpSpLocks/>
          </p:cNvGrpSpPr>
          <p:nvPr/>
        </p:nvGrpSpPr>
        <p:grpSpPr bwMode="auto">
          <a:xfrm>
            <a:off x="4329495" y="3336201"/>
            <a:ext cx="246293" cy="328391"/>
            <a:chOff x="2154" y="1071"/>
            <a:chExt cx="227" cy="208"/>
          </a:xfrm>
        </p:grpSpPr>
        <p:pic>
          <p:nvPicPr>
            <p:cNvPr id="488"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9"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90" name="Group 149"/>
          <p:cNvGrpSpPr>
            <a:grpSpLocks/>
          </p:cNvGrpSpPr>
          <p:nvPr/>
        </p:nvGrpSpPr>
        <p:grpSpPr bwMode="auto">
          <a:xfrm>
            <a:off x="3805550" y="3201661"/>
            <a:ext cx="246293" cy="328391"/>
            <a:chOff x="2154" y="1071"/>
            <a:chExt cx="227" cy="208"/>
          </a:xfrm>
        </p:grpSpPr>
        <p:pic>
          <p:nvPicPr>
            <p:cNvPr id="491"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2"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93" name="Group 149"/>
          <p:cNvGrpSpPr>
            <a:grpSpLocks/>
          </p:cNvGrpSpPr>
          <p:nvPr/>
        </p:nvGrpSpPr>
        <p:grpSpPr bwMode="auto">
          <a:xfrm>
            <a:off x="3932462" y="3168708"/>
            <a:ext cx="246293" cy="328391"/>
            <a:chOff x="2154" y="1071"/>
            <a:chExt cx="227" cy="208"/>
          </a:xfrm>
        </p:grpSpPr>
        <p:pic>
          <p:nvPicPr>
            <p:cNvPr id="494"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96" name="Group 149"/>
          <p:cNvGrpSpPr>
            <a:grpSpLocks/>
          </p:cNvGrpSpPr>
          <p:nvPr/>
        </p:nvGrpSpPr>
        <p:grpSpPr bwMode="auto">
          <a:xfrm>
            <a:off x="3898856" y="3235429"/>
            <a:ext cx="246293" cy="328391"/>
            <a:chOff x="2154" y="1071"/>
            <a:chExt cx="227" cy="208"/>
          </a:xfrm>
        </p:grpSpPr>
        <p:pic>
          <p:nvPicPr>
            <p:cNvPr id="497"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8"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499" name="Group 149"/>
          <p:cNvGrpSpPr>
            <a:grpSpLocks/>
          </p:cNvGrpSpPr>
          <p:nvPr/>
        </p:nvGrpSpPr>
        <p:grpSpPr bwMode="auto">
          <a:xfrm>
            <a:off x="4076412" y="3109899"/>
            <a:ext cx="246293" cy="328391"/>
            <a:chOff x="2154" y="1071"/>
            <a:chExt cx="227" cy="208"/>
          </a:xfrm>
        </p:grpSpPr>
        <p:pic>
          <p:nvPicPr>
            <p:cNvPr id="500"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02" name="Group 149"/>
          <p:cNvGrpSpPr>
            <a:grpSpLocks/>
          </p:cNvGrpSpPr>
          <p:nvPr/>
        </p:nvGrpSpPr>
        <p:grpSpPr bwMode="auto">
          <a:xfrm>
            <a:off x="4104911" y="3501300"/>
            <a:ext cx="246293" cy="328391"/>
            <a:chOff x="2154" y="1071"/>
            <a:chExt cx="227" cy="208"/>
          </a:xfrm>
        </p:grpSpPr>
        <p:pic>
          <p:nvPicPr>
            <p:cNvPr id="503"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4"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05" name="Group 149"/>
          <p:cNvGrpSpPr>
            <a:grpSpLocks/>
          </p:cNvGrpSpPr>
          <p:nvPr/>
        </p:nvGrpSpPr>
        <p:grpSpPr bwMode="auto">
          <a:xfrm>
            <a:off x="4307934" y="3542214"/>
            <a:ext cx="246293" cy="328391"/>
            <a:chOff x="2154" y="1071"/>
            <a:chExt cx="227" cy="208"/>
          </a:xfrm>
        </p:grpSpPr>
        <p:pic>
          <p:nvPicPr>
            <p:cNvPr id="506"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7"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08" name="Group 149"/>
          <p:cNvGrpSpPr>
            <a:grpSpLocks/>
          </p:cNvGrpSpPr>
          <p:nvPr/>
        </p:nvGrpSpPr>
        <p:grpSpPr bwMode="auto">
          <a:xfrm>
            <a:off x="4244312" y="3540468"/>
            <a:ext cx="246293" cy="328391"/>
            <a:chOff x="2154" y="1071"/>
            <a:chExt cx="227" cy="208"/>
          </a:xfrm>
        </p:grpSpPr>
        <p:pic>
          <p:nvPicPr>
            <p:cNvPr id="509"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0"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11" name="Group 149"/>
          <p:cNvGrpSpPr>
            <a:grpSpLocks/>
          </p:cNvGrpSpPr>
          <p:nvPr/>
        </p:nvGrpSpPr>
        <p:grpSpPr bwMode="auto">
          <a:xfrm>
            <a:off x="4189414" y="3673796"/>
            <a:ext cx="246293" cy="328391"/>
            <a:chOff x="2154" y="1071"/>
            <a:chExt cx="227" cy="208"/>
          </a:xfrm>
        </p:grpSpPr>
        <p:pic>
          <p:nvPicPr>
            <p:cNvPr id="512"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14" name="Group 149"/>
          <p:cNvGrpSpPr>
            <a:grpSpLocks/>
          </p:cNvGrpSpPr>
          <p:nvPr/>
        </p:nvGrpSpPr>
        <p:grpSpPr bwMode="auto">
          <a:xfrm>
            <a:off x="4338129" y="3805757"/>
            <a:ext cx="246293" cy="328391"/>
            <a:chOff x="2154" y="1071"/>
            <a:chExt cx="227" cy="208"/>
          </a:xfrm>
        </p:grpSpPr>
        <p:pic>
          <p:nvPicPr>
            <p:cNvPr id="515"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6"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17" name="Group 149"/>
          <p:cNvGrpSpPr>
            <a:grpSpLocks/>
          </p:cNvGrpSpPr>
          <p:nvPr/>
        </p:nvGrpSpPr>
        <p:grpSpPr bwMode="auto">
          <a:xfrm>
            <a:off x="4511998" y="3584885"/>
            <a:ext cx="246293" cy="328391"/>
            <a:chOff x="2154" y="1071"/>
            <a:chExt cx="227" cy="208"/>
          </a:xfrm>
        </p:grpSpPr>
        <p:pic>
          <p:nvPicPr>
            <p:cNvPr id="518"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9"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20" name="Group 149"/>
          <p:cNvGrpSpPr>
            <a:grpSpLocks/>
          </p:cNvGrpSpPr>
          <p:nvPr/>
        </p:nvGrpSpPr>
        <p:grpSpPr bwMode="auto">
          <a:xfrm>
            <a:off x="4477978" y="3633765"/>
            <a:ext cx="246293" cy="328391"/>
            <a:chOff x="2154" y="1071"/>
            <a:chExt cx="227" cy="208"/>
          </a:xfrm>
        </p:grpSpPr>
        <p:pic>
          <p:nvPicPr>
            <p:cNvPr id="521"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grpSp>
        <p:nvGrpSpPr>
          <p:cNvPr id="523" name="Group 149"/>
          <p:cNvGrpSpPr>
            <a:grpSpLocks/>
          </p:cNvGrpSpPr>
          <p:nvPr/>
        </p:nvGrpSpPr>
        <p:grpSpPr bwMode="auto">
          <a:xfrm>
            <a:off x="4475408" y="3732953"/>
            <a:ext cx="246293" cy="328391"/>
            <a:chOff x="2154" y="1071"/>
            <a:chExt cx="227" cy="208"/>
          </a:xfrm>
        </p:grpSpPr>
        <p:pic>
          <p:nvPicPr>
            <p:cNvPr id="524" name="Picture 150" descr="icn_b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4" y="1071"/>
              <a:ext cx="22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5" name="Text Box 151"/>
            <p:cNvSpPr txBox="1">
              <a:spLocks noChangeArrowheads="1"/>
            </p:cNvSpPr>
            <p:nvPr/>
          </p:nvSpPr>
          <p:spPr bwMode="auto">
            <a:xfrm>
              <a:off x="2165" y="1071"/>
              <a:ext cx="20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kumimoji="1" lang="en-US" altLang="zh-CN" sz="912" b="1" dirty="0">
                <a:solidFill>
                  <a:srgbClr val="FFFFCC"/>
                </a:solidFill>
                <a:latin typeface="楷体_GB2312" pitchFamily="49" charset="-122"/>
                <a:ea typeface="楷体_GB2312" pitchFamily="49" charset="-122"/>
              </a:endParaRPr>
            </a:p>
          </p:txBody>
        </p:sp>
      </p:grpSp>
    </p:spTree>
    <p:extLst>
      <p:ext uri="{BB962C8B-B14F-4D97-AF65-F5344CB8AC3E}">
        <p14:creationId xmlns:p14="http://schemas.microsoft.com/office/powerpoint/2010/main" val="39318960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典型案例：甘肃省政务</a:t>
            </a:r>
            <a:r>
              <a:rPr lang="zh-CN" altLang="en-US" dirty="0" smtClean="0"/>
              <a:t>云</a:t>
            </a:r>
            <a:endParaRPr lang="zh-CN" altLang="en-US" dirty="0"/>
          </a:p>
        </p:txBody>
      </p:sp>
      <p:sp>
        <p:nvSpPr>
          <p:cNvPr id="92" name="内容占位符 2"/>
          <p:cNvSpPr txBox="1">
            <a:spLocks/>
          </p:cNvSpPr>
          <p:nvPr/>
        </p:nvSpPr>
        <p:spPr>
          <a:xfrm>
            <a:off x="-271784" y="1290152"/>
            <a:ext cx="4597489" cy="1888254"/>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Clr>
                <a:srgbClr val="BCC4CD">
                  <a:lumMod val="75000"/>
                </a:srgbClr>
              </a:buClr>
              <a:buNone/>
              <a:defRPr/>
            </a:pPr>
            <a:r>
              <a:rPr lang="zh-CN" altLang="en-US" sz="1368" b="1" dirty="0">
                <a:solidFill>
                  <a:srgbClr val="203C96"/>
                </a:solidFill>
                <a:latin typeface="微软雅黑" panose="020B0503020204020204" pitchFamily="34" charset="-122"/>
                <a:ea typeface="微软雅黑" panose="020B0503020204020204" pitchFamily="34" charset="-122"/>
              </a:rPr>
              <a:t>甘肃省电子政务办公室</a:t>
            </a:r>
            <a:r>
              <a:rPr lang="zh-CN" altLang="en-US" sz="1368" dirty="0">
                <a:solidFill>
                  <a:srgbClr val="203C96"/>
                </a:solidFill>
                <a:latin typeface="微软雅黑" panose="020B0503020204020204" pitchFamily="34" charset="-122"/>
                <a:ea typeface="微软雅黑" panose="020B0503020204020204" pitchFamily="34" charset="-122"/>
              </a:rPr>
              <a:t>于</a:t>
            </a:r>
            <a:r>
              <a:rPr lang="en-US" altLang="zh-CN" sz="1368" dirty="0">
                <a:solidFill>
                  <a:srgbClr val="203C96"/>
                </a:solidFill>
                <a:latin typeface="微软雅黑" panose="020B0503020204020204" pitchFamily="34" charset="-122"/>
                <a:ea typeface="微软雅黑" panose="020B0503020204020204" pitchFamily="34" charset="-122"/>
              </a:rPr>
              <a:t>2013</a:t>
            </a:r>
            <a:r>
              <a:rPr lang="zh-CN" altLang="en-US" sz="1368" dirty="0">
                <a:solidFill>
                  <a:srgbClr val="203C96"/>
                </a:solidFill>
                <a:latin typeface="微软雅黑" panose="020B0503020204020204" pitchFamily="34" charset="-122"/>
                <a:ea typeface="微软雅黑" panose="020B0503020204020204" pitchFamily="34" charset="-122"/>
              </a:rPr>
              <a:t>年</a:t>
            </a:r>
            <a:r>
              <a:rPr lang="en-US" altLang="zh-CN" sz="1368" dirty="0">
                <a:solidFill>
                  <a:srgbClr val="203C96"/>
                </a:solidFill>
                <a:latin typeface="微软雅黑" panose="020B0503020204020204" pitchFamily="34" charset="-122"/>
                <a:ea typeface="微软雅黑" panose="020B0503020204020204" pitchFamily="34" charset="-122"/>
              </a:rPr>
              <a:t>6</a:t>
            </a:r>
            <a:r>
              <a:rPr lang="zh-CN" altLang="en-US" sz="1368" dirty="0">
                <a:solidFill>
                  <a:srgbClr val="203C96"/>
                </a:solidFill>
                <a:latin typeface="微软雅黑" panose="020B0503020204020204" pitchFamily="34" charset="-122"/>
                <a:ea typeface="微软雅黑" panose="020B0503020204020204" pitchFamily="34" charset="-122"/>
              </a:rPr>
              <a:t>月争取到工信部首批</a:t>
            </a:r>
            <a:r>
              <a:rPr lang="en-US" altLang="zh-CN" sz="1368" dirty="0">
                <a:solidFill>
                  <a:srgbClr val="203C96"/>
                </a:solidFill>
                <a:latin typeface="微软雅黑" panose="020B0503020204020204" pitchFamily="34" charset="-122"/>
                <a:ea typeface="微软雅黑" panose="020B0503020204020204" pitchFamily="34" charset="-122"/>
              </a:rPr>
              <a:t>18</a:t>
            </a:r>
            <a:r>
              <a:rPr lang="zh-CN" altLang="en-US" sz="1368" dirty="0">
                <a:solidFill>
                  <a:srgbClr val="203C96"/>
                </a:solidFill>
                <a:latin typeface="微软雅黑" panose="020B0503020204020204" pitchFamily="34" charset="-122"/>
                <a:ea typeface="微软雅黑" panose="020B0503020204020204" pitchFamily="34" charset="-122"/>
              </a:rPr>
              <a:t>个省级“基于云计算的电子政务公共平台建设和应用试点</a:t>
            </a:r>
            <a:r>
              <a:rPr lang="en-US" altLang="zh-CN" sz="1368" dirty="0">
                <a:solidFill>
                  <a:srgbClr val="203C96"/>
                </a:solidFill>
                <a:latin typeface="微软雅黑" panose="020B0503020204020204" pitchFamily="34" charset="-122"/>
                <a:ea typeface="微软雅黑" panose="020B0503020204020204" pitchFamily="34" charset="-122"/>
              </a:rPr>
              <a:t>”</a:t>
            </a:r>
            <a:r>
              <a:rPr lang="zh-CN" altLang="en-US" sz="1368" dirty="0">
                <a:solidFill>
                  <a:srgbClr val="203C96"/>
                </a:solidFill>
                <a:latin typeface="微软雅黑" panose="020B0503020204020204" pitchFamily="34" charset="-122"/>
                <a:ea typeface="微软雅黑" panose="020B0503020204020204" pitchFamily="34" charset="-122"/>
              </a:rPr>
              <a:t>，以顶层设计为切入，启动省级政务云平台项目建设</a:t>
            </a:r>
            <a:endParaRPr lang="en-US" altLang="zh-CN" sz="1368" dirty="0">
              <a:solidFill>
                <a:srgbClr val="203C96"/>
              </a:solidFill>
              <a:latin typeface="微软雅黑" panose="020B0503020204020204" pitchFamily="34" charset="-122"/>
              <a:ea typeface="微软雅黑" panose="020B0503020204020204" pitchFamily="34" charset="-122"/>
            </a:endParaRPr>
          </a:p>
          <a:p>
            <a:pPr marL="0" indent="0">
              <a:lnSpc>
                <a:spcPct val="150000"/>
              </a:lnSpc>
              <a:buClr>
                <a:srgbClr val="BCC4CD">
                  <a:lumMod val="75000"/>
                </a:srgbClr>
              </a:buClr>
              <a:buNone/>
              <a:defRPr/>
            </a:pPr>
            <a:r>
              <a:rPr lang="zh-CN" altLang="en-US" sz="1368" b="1" dirty="0">
                <a:solidFill>
                  <a:srgbClr val="203C96"/>
                </a:solidFill>
                <a:latin typeface="微软雅黑" panose="020B0503020204020204" pitchFamily="34" charset="-122"/>
                <a:ea typeface="微软雅黑" panose="020B0503020204020204" pitchFamily="34" charset="-122"/>
              </a:rPr>
              <a:t>甘肃电信承建</a:t>
            </a:r>
            <a:r>
              <a:rPr lang="zh-CN" altLang="en-US" sz="1368" dirty="0">
                <a:solidFill>
                  <a:srgbClr val="203C96"/>
                </a:solidFill>
                <a:latin typeface="微软雅黑" panose="020B0503020204020204" pitchFamily="34" charset="-122"/>
                <a:ea typeface="微软雅黑" panose="020B0503020204020204" pitchFamily="34" charset="-122"/>
              </a:rPr>
              <a:t>甘肃省四级政务专网，承载各部门</a:t>
            </a:r>
            <a:r>
              <a:rPr lang="en-US" altLang="zh-CN" sz="1368" dirty="0">
                <a:solidFill>
                  <a:srgbClr val="203C96"/>
                </a:solidFill>
                <a:latin typeface="微软雅黑" panose="020B0503020204020204" pitchFamily="34" charset="-122"/>
                <a:ea typeface="微软雅黑" panose="020B0503020204020204" pitchFamily="34" charset="-122"/>
              </a:rPr>
              <a:t>100</a:t>
            </a:r>
            <a:r>
              <a:rPr lang="zh-CN" altLang="en-US" sz="1368" dirty="0">
                <a:solidFill>
                  <a:srgbClr val="203C96"/>
                </a:solidFill>
                <a:latin typeface="微软雅黑" panose="020B0503020204020204" pitchFamily="34" charset="-122"/>
                <a:ea typeface="微软雅黑" panose="020B0503020204020204" pitchFamily="34" charset="-122"/>
              </a:rPr>
              <a:t>多项核心业务应用，为部署政务云平台提供了统一的网络环境</a:t>
            </a:r>
          </a:p>
        </p:txBody>
      </p:sp>
      <p:sp>
        <p:nvSpPr>
          <p:cNvPr id="93" name="矩形 92"/>
          <p:cNvSpPr/>
          <p:nvPr/>
        </p:nvSpPr>
        <p:spPr>
          <a:xfrm>
            <a:off x="-271783" y="879662"/>
            <a:ext cx="4597489" cy="359585"/>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wrap="square" lIns="78076" tIns="39052" rIns="78076" bIns="39052">
            <a:spAutoFit/>
          </a:bodyPr>
          <a:lstStyle/>
          <a:p>
            <a:pPr algn="ctr" defTabSz="780683">
              <a:defRPr/>
            </a:pPr>
            <a:r>
              <a:rPr lang="zh-CN" altLang="en-US" sz="1824" b="1" dirty="0">
                <a:solidFill>
                  <a:prstClr val="white"/>
                </a:solidFill>
                <a:latin typeface="微软雅黑" pitchFamily="34" charset="-122"/>
                <a:ea typeface="微软雅黑" pitchFamily="34" charset="-122"/>
              </a:rPr>
              <a:t>项目背景</a:t>
            </a:r>
          </a:p>
        </p:txBody>
      </p:sp>
      <p:sp>
        <p:nvSpPr>
          <p:cNvPr id="94" name="矩形 93"/>
          <p:cNvSpPr/>
          <p:nvPr/>
        </p:nvSpPr>
        <p:spPr>
          <a:xfrm>
            <a:off x="-271784" y="3670994"/>
            <a:ext cx="4597489" cy="1641960"/>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25784" indent="-325784">
              <a:buFont typeface="Wingdings" panose="05000000000000000000" pitchFamily="2" charset="2"/>
              <a:buChar char="p"/>
            </a:pPr>
            <a:r>
              <a:rPr lang="zh-CN" altLang="en-US" sz="1368" dirty="0">
                <a:solidFill>
                  <a:srgbClr val="203C96"/>
                </a:solidFill>
                <a:latin typeface="微软雅黑" panose="020B0503020204020204" pitchFamily="34" charset="-122"/>
                <a:ea typeface="微软雅黑" panose="020B0503020204020204" pitchFamily="34" charset="-122"/>
              </a:rPr>
              <a:t>新增机房及网络接入</a:t>
            </a:r>
            <a:endParaRPr lang="en-US" altLang="zh-CN" sz="1368" dirty="0">
              <a:solidFill>
                <a:srgbClr val="203C96"/>
              </a:solidFill>
              <a:latin typeface="微软雅黑" panose="020B0503020204020204" pitchFamily="34" charset="-122"/>
              <a:ea typeface="微软雅黑" panose="020B0503020204020204" pitchFamily="34" charset="-122"/>
            </a:endParaRPr>
          </a:p>
          <a:p>
            <a:pPr marL="325784" indent="-325784">
              <a:buFont typeface="Wingdings" panose="05000000000000000000" pitchFamily="2" charset="2"/>
              <a:buChar char="p"/>
            </a:pPr>
            <a:r>
              <a:rPr lang="zh-CN" altLang="en-US" sz="1368" dirty="0">
                <a:solidFill>
                  <a:srgbClr val="203C96"/>
                </a:solidFill>
                <a:latin typeface="微软雅黑" panose="020B0503020204020204" pitchFamily="34" charset="-122"/>
                <a:ea typeface="微软雅黑" panose="020B0503020204020204" pitchFamily="34" charset="-122"/>
              </a:rPr>
              <a:t>新增服务器计算及存储资源</a:t>
            </a:r>
            <a:endParaRPr lang="en-US" altLang="zh-CN" sz="1368" dirty="0">
              <a:solidFill>
                <a:srgbClr val="203C96"/>
              </a:solidFill>
              <a:latin typeface="微软雅黑" panose="020B0503020204020204" pitchFamily="34" charset="-122"/>
              <a:ea typeface="微软雅黑" panose="020B0503020204020204" pitchFamily="34" charset="-122"/>
            </a:endParaRPr>
          </a:p>
          <a:p>
            <a:pPr marL="325784" indent="-325784">
              <a:buFont typeface="Wingdings" panose="05000000000000000000" pitchFamily="2" charset="2"/>
              <a:buChar char="p"/>
            </a:pPr>
            <a:r>
              <a:rPr lang="zh-CN" altLang="en-US" sz="1368" dirty="0">
                <a:solidFill>
                  <a:srgbClr val="203C96"/>
                </a:solidFill>
                <a:latin typeface="微软雅黑" panose="020B0503020204020204" pitchFamily="34" charset="-122"/>
                <a:ea typeface="微软雅黑" panose="020B0503020204020204" pitchFamily="34" charset="-122"/>
              </a:rPr>
              <a:t>建设异地灾备</a:t>
            </a:r>
            <a:endParaRPr lang="en-US" altLang="zh-CN" sz="1368" dirty="0">
              <a:solidFill>
                <a:srgbClr val="203C96"/>
              </a:solidFill>
              <a:latin typeface="微软雅黑" panose="020B0503020204020204" pitchFamily="34" charset="-122"/>
              <a:ea typeface="微软雅黑" panose="020B0503020204020204" pitchFamily="34" charset="-122"/>
            </a:endParaRPr>
          </a:p>
          <a:p>
            <a:pPr marL="325784" indent="-325784">
              <a:buFont typeface="Wingdings" panose="05000000000000000000" pitchFamily="2" charset="2"/>
              <a:buChar char="p"/>
            </a:pPr>
            <a:r>
              <a:rPr lang="zh-CN" altLang="en-US" sz="1368" dirty="0">
                <a:solidFill>
                  <a:srgbClr val="203C96"/>
                </a:solidFill>
                <a:latin typeface="微软雅黑" panose="020B0503020204020204" pitchFamily="34" charset="-122"/>
                <a:ea typeface="微软雅黑" panose="020B0503020204020204" pitchFamily="34" charset="-122"/>
              </a:rPr>
              <a:t>提供安全技术体系</a:t>
            </a:r>
            <a:endParaRPr lang="en-US" altLang="zh-CN" sz="1368" dirty="0">
              <a:solidFill>
                <a:srgbClr val="203C96"/>
              </a:solidFill>
              <a:latin typeface="微软雅黑" panose="020B0503020204020204" pitchFamily="34" charset="-122"/>
              <a:ea typeface="微软雅黑" panose="020B0503020204020204" pitchFamily="34" charset="-122"/>
            </a:endParaRPr>
          </a:p>
          <a:p>
            <a:pPr marL="325784" indent="-325784">
              <a:buFont typeface="Wingdings" panose="05000000000000000000" pitchFamily="2" charset="2"/>
              <a:buChar char="p"/>
            </a:pPr>
            <a:r>
              <a:rPr lang="zh-CN" altLang="en-US" sz="1368" dirty="0">
                <a:solidFill>
                  <a:srgbClr val="203C96"/>
                </a:solidFill>
                <a:latin typeface="微软雅黑" panose="020B0503020204020204" pitchFamily="34" charset="-122"/>
                <a:ea typeface="微软雅黑" panose="020B0503020204020204" pitchFamily="34" charset="-122"/>
              </a:rPr>
              <a:t>提供专业运维保障</a:t>
            </a:r>
            <a:endParaRPr lang="en-US" altLang="zh-CN" sz="1368" dirty="0">
              <a:solidFill>
                <a:srgbClr val="203C96"/>
              </a:solidFill>
              <a:latin typeface="微软雅黑" panose="020B0503020204020204" pitchFamily="34" charset="-122"/>
              <a:ea typeface="微软雅黑" panose="020B0503020204020204" pitchFamily="34" charset="-122"/>
            </a:endParaRPr>
          </a:p>
          <a:p>
            <a:pPr marL="325784" indent="-325784">
              <a:buFont typeface="Wingdings" panose="05000000000000000000" pitchFamily="2" charset="2"/>
              <a:buChar char="p"/>
            </a:pPr>
            <a:r>
              <a:rPr lang="zh-CN" altLang="en-US" sz="1368" dirty="0">
                <a:solidFill>
                  <a:srgbClr val="203C96"/>
                </a:solidFill>
                <a:latin typeface="微软雅黑" panose="020B0503020204020204" pitchFamily="34" charset="-122"/>
                <a:ea typeface="微软雅黑" panose="020B0503020204020204" pitchFamily="34" charset="-122"/>
              </a:rPr>
              <a:t>建设办公自动化等应用系统及行政审批系统、精准扶贫平台等专业业务系统</a:t>
            </a:r>
          </a:p>
        </p:txBody>
      </p:sp>
      <p:sp>
        <p:nvSpPr>
          <p:cNvPr id="95" name="矩形 94"/>
          <p:cNvSpPr/>
          <p:nvPr/>
        </p:nvSpPr>
        <p:spPr>
          <a:xfrm>
            <a:off x="-271784" y="3178407"/>
            <a:ext cx="4597489" cy="359585"/>
          </a:xfrm>
          <a:prstGeom prst="rect">
            <a:avLst/>
          </a:prstGeom>
          <a:solidFill>
            <a:srgbClr val="0070C0"/>
          </a:solidFill>
        </p:spPr>
        <p:style>
          <a:lnRef idx="3">
            <a:schemeClr val="lt1"/>
          </a:lnRef>
          <a:fillRef idx="1">
            <a:schemeClr val="accent2"/>
          </a:fillRef>
          <a:effectRef idx="1">
            <a:schemeClr val="accent2"/>
          </a:effectRef>
          <a:fontRef idx="minor">
            <a:schemeClr val="lt1"/>
          </a:fontRef>
        </p:style>
        <p:txBody>
          <a:bodyPr wrap="square" lIns="78076" tIns="39052" rIns="78076" bIns="39052">
            <a:spAutoFit/>
          </a:bodyPr>
          <a:lstStyle/>
          <a:p>
            <a:pPr algn="ctr" defTabSz="780683">
              <a:defRPr/>
            </a:pPr>
            <a:r>
              <a:rPr lang="zh-CN" altLang="en-US" sz="1824" b="1" dirty="0">
                <a:solidFill>
                  <a:prstClr val="white"/>
                </a:solidFill>
                <a:latin typeface="微软雅黑" pitchFamily="34" charset="-122"/>
                <a:ea typeface="微软雅黑" pitchFamily="34" charset="-122"/>
              </a:rPr>
              <a:t>建设需求</a:t>
            </a:r>
          </a:p>
        </p:txBody>
      </p:sp>
      <p:pic>
        <p:nvPicPr>
          <p:cNvPr id="96" name="图片 95"/>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51434" y="1148468"/>
            <a:ext cx="5007979" cy="424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文本框 3"/>
          <p:cNvSpPr txBox="1"/>
          <p:nvPr/>
        </p:nvSpPr>
        <p:spPr>
          <a:xfrm>
            <a:off x="4362783" y="797564"/>
            <a:ext cx="5217196" cy="337913"/>
          </a:xfrm>
          <a:prstGeom prst="rect">
            <a:avLst/>
          </a:prstGeom>
          <a:noFill/>
        </p:spPr>
        <p:txBody>
          <a:bodyPr wrap="square" rtlCol="0">
            <a:spAutoFit/>
          </a:bodyPr>
          <a:lstStyle/>
          <a:p>
            <a:pPr algn="ctr"/>
            <a:r>
              <a:rPr lang="zh-CN" altLang="en-US" sz="1596" dirty="0">
                <a:solidFill>
                  <a:srgbClr val="203C96"/>
                </a:solidFill>
                <a:latin typeface="微软雅黑" panose="020B0503020204020204" pitchFamily="34" charset="-122"/>
                <a:ea typeface="微软雅黑" panose="020B0503020204020204" pitchFamily="34" charset="-122"/>
              </a:rPr>
              <a:t>政务云平台架构体系</a:t>
            </a:r>
          </a:p>
        </p:txBody>
      </p:sp>
    </p:spTree>
    <p:extLst>
      <p:ext uri="{BB962C8B-B14F-4D97-AF65-F5344CB8AC3E}">
        <p14:creationId xmlns:p14="http://schemas.microsoft.com/office/powerpoint/2010/main" val="26931476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典型案例：甘肃省政务</a:t>
            </a:r>
            <a:r>
              <a:rPr lang="zh-CN" altLang="en-US" dirty="0" smtClean="0"/>
              <a:t>云</a:t>
            </a:r>
            <a:endParaRPr lang="zh-CN" altLang="en-US" dirty="0"/>
          </a:p>
        </p:txBody>
      </p:sp>
      <p:sp>
        <p:nvSpPr>
          <p:cNvPr id="9" name="文本框 8"/>
          <p:cNvSpPr txBox="1"/>
          <p:nvPr/>
        </p:nvSpPr>
        <p:spPr>
          <a:xfrm>
            <a:off x="5859981" y="1831388"/>
            <a:ext cx="3744059" cy="3776034"/>
          </a:xfrm>
          <a:prstGeom prst="rect">
            <a:avLst/>
          </a:prstGeom>
          <a:solidFill>
            <a:srgbClr val="0070C0"/>
          </a:solidFill>
        </p:spPr>
        <p:style>
          <a:lnRef idx="3">
            <a:schemeClr val="lt1"/>
          </a:lnRef>
          <a:fillRef idx="1">
            <a:schemeClr val="dk1"/>
          </a:fillRef>
          <a:effectRef idx="1">
            <a:schemeClr val="dk1"/>
          </a:effectRef>
          <a:fontRef idx="minor">
            <a:schemeClr val="lt1"/>
          </a:fontRef>
        </p:style>
        <p:txBody>
          <a:bodyPr wrap="square" rtlCol="0">
            <a:spAutoFit/>
          </a:bodyPr>
          <a:lstStyle/>
          <a:p>
            <a:pPr marL="325784" indent="-325784">
              <a:lnSpc>
                <a:spcPct val="150000"/>
              </a:lnSpc>
              <a:buFont typeface="Wingdings" panose="05000000000000000000" pitchFamily="2" charset="2"/>
              <a:buChar char="p"/>
            </a:pPr>
            <a:r>
              <a:rPr lang="zh-CN" altLang="en-US" sz="1596" dirty="0">
                <a:solidFill>
                  <a:srgbClr val="FFFFFF"/>
                </a:solidFill>
                <a:latin typeface="微软雅黑" panose="020B0503020204020204" pitchFamily="34" charset="-122"/>
                <a:ea typeface="微软雅黑" panose="020B0503020204020204" pitchFamily="34" charset="-122"/>
              </a:rPr>
              <a:t>小步快跑，急用先行，按需建设</a:t>
            </a:r>
            <a:endParaRPr lang="en-US" altLang="zh-CN" sz="1596" dirty="0">
              <a:solidFill>
                <a:srgbClr val="FFFFFF"/>
              </a:solidFill>
              <a:latin typeface="微软雅黑" panose="020B0503020204020204" pitchFamily="34" charset="-122"/>
              <a:ea typeface="微软雅黑" panose="020B0503020204020204" pitchFamily="34" charset="-122"/>
            </a:endParaRPr>
          </a:p>
          <a:p>
            <a:pPr marL="325784" indent="-325784">
              <a:lnSpc>
                <a:spcPct val="150000"/>
              </a:lnSpc>
              <a:buFont typeface="Wingdings" panose="05000000000000000000" pitchFamily="2" charset="2"/>
              <a:buChar char="p"/>
            </a:pPr>
            <a:r>
              <a:rPr lang="zh-CN" altLang="en-US" sz="1596" dirty="0">
                <a:solidFill>
                  <a:srgbClr val="FFFFFF"/>
                </a:solidFill>
                <a:latin typeface="微软雅黑" panose="020B0503020204020204" pitchFamily="34" charset="-122"/>
                <a:ea typeface="微软雅黑" panose="020B0503020204020204" pitchFamily="34" charset="-122"/>
              </a:rPr>
              <a:t>平台安全可控，达到等保三级</a:t>
            </a:r>
            <a:endParaRPr lang="en-US" altLang="zh-CN" sz="1596" dirty="0">
              <a:solidFill>
                <a:srgbClr val="FFFFFF"/>
              </a:solidFill>
              <a:latin typeface="微软雅黑" panose="020B0503020204020204" pitchFamily="34" charset="-122"/>
              <a:ea typeface="微软雅黑" panose="020B0503020204020204" pitchFamily="34" charset="-122"/>
            </a:endParaRPr>
          </a:p>
          <a:p>
            <a:pPr marL="325784" indent="-325784">
              <a:lnSpc>
                <a:spcPct val="150000"/>
              </a:lnSpc>
              <a:buFont typeface="Wingdings" panose="05000000000000000000" pitchFamily="2" charset="2"/>
              <a:buChar char="p"/>
            </a:pPr>
            <a:r>
              <a:rPr lang="zh-CN" altLang="en-US" sz="1596" dirty="0">
                <a:solidFill>
                  <a:srgbClr val="FFFFFF"/>
                </a:solidFill>
                <a:latin typeface="微软雅黑" panose="020B0503020204020204" pitchFamily="34" charset="-122"/>
                <a:ea typeface="微软雅黑" panose="020B0503020204020204" pitchFamily="34" charset="-122"/>
              </a:rPr>
              <a:t>公共平台基础设施资源利用率达到</a:t>
            </a:r>
            <a:r>
              <a:rPr lang="en-US" altLang="zh-CN" sz="1596" dirty="0">
                <a:solidFill>
                  <a:srgbClr val="FFFFFF"/>
                </a:solidFill>
                <a:latin typeface="微软雅黑" panose="020B0503020204020204" pitchFamily="34" charset="-122"/>
                <a:ea typeface="微软雅黑" panose="020B0503020204020204" pitchFamily="34" charset="-122"/>
              </a:rPr>
              <a:t>60%</a:t>
            </a:r>
            <a:r>
              <a:rPr lang="zh-CN" altLang="en-US" sz="1596" dirty="0">
                <a:solidFill>
                  <a:srgbClr val="FFFFFF"/>
                </a:solidFill>
                <a:latin typeface="微软雅黑" panose="020B0503020204020204" pitchFamily="34" charset="-122"/>
                <a:ea typeface="微软雅黑" panose="020B0503020204020204" pitchFamily="34" charset="-122"/>
              </a:rPr>
              <a:t>以上</a:t>
            </a:r>
            <a:endParaRPr lang="en-US" altLang="zh-CN" sz="1596" dirty="0">
              <a:solidFill>
                <a:srgbClr val="FFFFFF"/>
              </a:solidFill>
              <a:latin typeface="微软雅黑" panose="020B0503020204020204" pitchFamily="34" charset="-122"/>
              <a:ea typeface="微软雅黑" panose="020B0503020204020204" pitchFamily="34" charset="-122"/>
            </a:endParaRPr>
          </a:p>
          <a:p>
            <a:pPr marL="325784" indent="-325784">
              <a:lnSpc>
                <a:spcPct val="150000"/>
              </a:lnSpc>
              <a:buFont typeface="Wingdings" panose="05000000000000000000" pitchFamily="2" charset="2"/>
              <a:buChar char="p"/>
            </a:pPr>
            <a:r>
              <a:rPr lang="zh-CN" altLang="en-US" sz="1596" dirty="0">
                <a:solidFill>
                  <a:srgbClr val="FFFFFF"/>
                </a:solidFill>
                <a:latin typeface="微软雅黑" panose="020B0503020204020204" pitchFamily="34" charset="-122"/>
                <a:ea typeface="微软雅黑" panose="020B0503020204020204" pitchFamily="34" charset="-122"/>
              </a:rPr>
              <a:t>公共平台网络互联互通率达</a:t>
            </a:r>
            <a:r>
              <a:rPr lang="en-US" altLang="zh-CN" sz="1596" dirty="0">
                <a:solidFill>
                  <a:srgbClr val="FFFFFF"/>
                </a:solidFill>
                <a:latin typeface="微软雅黑" panose="020B0503020204020204" pitchFamily="34" charset="-122"/>
                <a:ea typeface="微软雅黑" panose="020B0503020204020204" pitchFamily="34" charset="-122"/>
              </a:rPr>
              <a:t>98%</a:t>
            </a:r>
            <a:r>
              <a:rPr lang="zh-CN" altLang="en-US" sz="1596" dirty="0">
                <a:solidFill>
                  <a:srgbClr val="FFFFFF"/>
                </a:solidFill>
                <a:latin typeface="微软雅黑" panose="020B0503020204020204" pitchFamily="34" charset="-122"/>
                <a:ea typeface="微软雅黑" panose="020B0503020204020204" pitchFamily="34" charset="-122"/>
              </a:rPr>
              <a:t>以上，信息共享率达</a:t>
            </a:r>
            <a:r>
              <a:rPr lang="en-US" altLang="zh-CN" sz="1596" dirty="0">
                <a:solidFill>
                  <a:srgbClr val="FFFFFF"/>
                </a:solidFill>
                <a:latin typeface="微软雅黑" panose="020B0503020204020204" pitchFamily="34" charset="-122"/>
                <a:ea typeface="微软雅黑" panose="020B0503020204020204" pitchFamily="34" charset="-122"/>
              </a:rPr>
              <a:t>50%</a:t>
            </a:r>
            <a:r>
              <a:rPr lang="zh-CN" altLang="en-US" sz="1596" dirty="0">
                <a:solidFill>
                  <a:srgbClr val="FFFFFF"/>
                </a:solidFill>
                <a:latin typeface="微软雅黑" panose="020B0503020204020204" pitchFamily="34" charset="-122"/>
                <a:ea typeface="微软雅黑" panose="020B0503020204020204" pitchFamily="34" charset="-122"/>
              </a:rPr>
              <a:t>以上</a:t>
            </a:r>
            <a:endParaRPr lang="zh-CN" altLang="zh-CN" sz="1596" dirty="0">
              <a:solidFill>
                <a:srgbClr val="FFFFFF"/>
              </a:solidFill>
              <a:latin typeface="微软雅黑" panose="020B0503020204020204" pitchFamily="34" charset="-122"/>
              <a:ea typeface="微软雅黑" panose="020B0503020204020204" pitchFamily="34" charset="-122"/>
            </a:endParaRPr>
          </a:p>
          <a:p>
            <a:pPr marL="325784" indent="-325784">
              <a:lnSpc>
                <a:spcPct val="150000"/>
              </a:lnSpc>
              <a:buFont typeface="Wingdings" panose="05000000000000000000" pitchFamily="2" charset="2"/>
              <a:buChar char="p"/>
            </a:pPr>
            <a:r>
              <a:rPr lang="zh-CN" altLang="en-US" sz="1596" dirty="0">
                <a:solidFill>
                  <a:srgbClr val="FFFFFF"/>
                </a:solidFill>
                <a:latin typeface="微软雅黑" panose="020B0503020204020204" pitchFamily="34" charset="-122"/>
                <a:ea typeface="微软雅黑" panose="020B0503020204020204" pitchFamily="34" charset="-122"/>
              </a:rPr>
              <a:t>公共平台自主可控、安全可靠软硬件比例达到</a:t>
            </a:r>
            <a:r>
              <a:rPr lang="en-US" altLang="zh-CN" sz="1596" dirty="0">
                <a:solidFill>
                  <a:srgbClr val="FFFFFF"/>
                </a:solidFill>
                <a:latin typeface="微软雅黑" panose="020B0503020204020204" pitchFamily="34" charset="-122"/>
                <a:ea typeface="微软雅黑" panose="020B0503020204020204" pitchFamily="34" charset="-122"/>
              </a:rPr>
              <a:t>90%</a:t>
            </a:r>
            <a:r>
              <a:rPr lang="zh-CN" altLang="en-US" sz="1596" dirty="0">
                <a:solidFill>
                  <a:srgbClr val="FFFFFF"/>
                </a:solidFill>
                <a:latin typeface="微软雅黑" panose="020B0503020204020204" pitchFamily="34" charset="-122"/>
                <a:ea typeface="微软雅黑" panose="020B0503020204020204" pitchFamily="34" charset="-122"/>
              </a:rPr>
              <a:t>以上</a:t>
            </a:r>
            <a:endParaRPr lang="en-US" altLang="zh-CN" sz="1596" dirty="0">
              <a:solidFill>
                <a:srgbClr val="FFFFFF"/>
              </a:solidFill>
              <a:latin typeface="微软雅黑" panose="020B0503020204020204" pitchFamily="34" charset="-122"/>
              <a:ea typeface="微软雅黑" panose="020B0503020204020204" pitchFamily="34" charset="-122"/>
            </a:endParaRPr>
          </a:p>
          <a:p>
            <a:pPr marL="325784" indent="-325784">
              <a:lnSpc>
                <a:spcPct val="150000"/>
              </a:lnSpc>
              <a:buFont typeface="Wingdings" panose="05000000000000000000" pitchFamily="2" charset="2"/>
              <a:buChar char="p"/>
            </a:pPr>
            <a:r>
              <a:rPr lang="zh-CN" altLang="en-US" sz="1596" dirty="0">
                <a:solidFill>
                  <a:srgbClr val="FFFFFF"/>
                </a:solidFill>
                <a:latin typeface="微软雅黑" panose="020B0503020204020204" pitchFamily="34" charset="-122"/>
                <a:ea typeface="微软雅黑" panose="020B0503020204020204" pitchFamily="34" charset="-122"/>
              </a:rPr>
              <a:t>公共平台建设节约成本比例达到</a:t>
            </a:r>
            <a:r>
              <a:rPr lang="en-US" altLang="zh-CN" sz="1596" dirty="0">
                <a:solidFill>
                  <a:srgbClr val="FFFFFF"/>
                </a:solidFill>
                <a:latin typeface="微软雅黑" panose="020B0503020204020204" pitchFamily="34" charset="-122"/>
                <a:ea typeface="微软雅黑" panose="020B0503020204020204" pitchFamily="34" charset="-122"/>
              </a:rPr>
              <a:t>40%</a:t>
            </a:r>
          </a:p>
        </p:txBody>
      </p:sp>
      <p:grpSp>
        <p:nvGrpSpPr>
          <p:cNvPr id="10" name="组合 26"/>
          <p:cNvGrpSpPr/>
          <p:nvPr/>
        </p:nvGrpSpPr>
        <p:grpSpPr>
          <a:xfrm>
            <a:off x="-640645" y="1782938"/>
            <a:ext cx="6150476" cy="3633405"/>
            <a:chOff x="-147084" y="2239468"/>
            <a:chExt cx="12051056" cy="4416496"/>
          </a:xfrm>
        </p:grpSpPr>
        <p:sp>
          <p:nvSpPr>
            <p:cNvPr id="11" name="右箭头标注 10"/>
            <p:cNvSpPr/>
            <p:nvPr/>
          </p:nvSpPr>
          <p:spPr>
            <a:xfrm>
              <a:off x="335363" y="5381885"/>
              <a:ext cx="2472268" cy="1274079"/>
            </a:xfrm>
            <a:prstGeom prst="rightArrowCallout">
              <a:avLst>
                <a:gd name="adj1" fmla="val 19683"/>
                <a:gd name="adj2" fmla="val 25000"/>
                <a:gd name="adj3" fmla="val 17026"/>
                <a:gd name="adj4" fmla="val 83246"/>
              </a:avLst>
            </a:prstGeom>
            <a:solidFill>
              <a:schemeClr val="bg1">
                <a:lumMod val="75000"/>
                <a:alpha val="10000"/>
              </a:schemeClr>
            </a:solidFill>
            <a:ln w="12700" cap="flat" cmpd="sng" algn="ctr">
              <a:solidFill>
                <a:srgbClr val="00B0F0">
                  <a:alpha val="60000"/>
                </a:srgbClr>
              </a:solidFill>
              <a:prstDash val="dash"/>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sp>
          <p:nvSpPr>
            <p:cNvPr id="12" name="平行四边形 11"/>
            <p:cNvSpPr/>
            <p:nvPr/>
          </p:nvSpPr>
          <p:spPr>
            <a:xfrm>
              <a:off x="2999653" y="3194286"/>
              <a:ext cx="8904319" cy="958185"/>
            </a:xfrm>
            <a:prstGeom prst="parallelogram">
              <a:avLst>
                <a:gd name="adj" fmla="val 89188"/>
              </a:avLst>
            </a:prstGeom>
            <a:solidFill>
              <a:schemeClr val="bg1">
                <a:lumMod val="75000"/>
              </a:schemeClr>
            </a:solidFill>
            <a:ln w="12700" cap="flat" cmpd="sng" algn="ctr">
              <a:solidFill>
                <a:srgbClr val="00B0F0">
                  <a:alpha val="50000"/>
                </a:srgbClr>
              </a:solidFill>
              <a:prstDash val="sysDash"/>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28091" y="2239468"/>
              <a:ext cx="2034868" cy="1113600"/>
            </a:xfrm>
            <a:prstGeom prst="rect">
              <a:avLst/>
            </a:prstGeom>
            <a:effectLst>
              <a:outerShdw blurRad="50800" dist="38100" dir="8100000" algn="tr" rotWithShape="0">
                <a:srgbClr val="4BACC6">
                  <a:lumMod val="75000"/>
                  <a:alpha val="40000"/>
                </a:srgbClr>
              </a:outerShdw>
            </a:effectLst>
          </p:spPr>
        </p:pic>
        <p:sp>
          <p:nvSpPr>
            <p:cNvPr id="14" name="上箭头 13"/>
            <p:cNvSpPr/>
            <p:nvPr/>
          </p:nvSpPr>
          <p:spPr>
            <a:xfrm>
              <a:off x="905745" y="2579711"/>
              <a:ext cx="689019" cy="2592288"/>
            </a:xfrm>
            <a:prstGeom prst="upArrow">
              <a:avLst>
                <a:gd name="adj1" fmla="val 61620"/>
                <a:gd name="adj2" fmla="val 50000"/>
              </a:avLst>
            </a:prstGeom>
            <a:solidFill>
              <a:schemeClr val="bg1">
                <a:lumMod val="75000"/>
              </a:schemeClr>
            </a:solidFill>
            <a:ln w="12700" cap="flat" cmpd="sng" algn="ctr">
              <a:noFill/>
              <a:prstDash val="solid"/>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sp>
          <p:nvSpPr>
            <p:cNvPr id="15" name="文本框 10"/>
            <p:cNvSpPr txBox="1"/>
            <p:nvPr/>
          </p:nvSpPr>
          <p:spPr>
            <a:xfrm>
              <a:off x="833618" y="3583422"/>
              <a:ext cx="859301" cy="809700"/>
            </a:xfrm>
            <a:prstGeom prst="rect">
              <a:avLst/>
            </a:prstGeom>
            <a:noFill/>
          </p:spPr>
          <p:txBody>
            <a:bodyPr vert="eaVert" wrap="none" lIns="138991" tIns="69495" rIns="138991" bIns="69495" rtlCol="0">
              <a:spAutoFit/>
            </a:bodyPr>
            <a:lstStyle/>
            <a:p>
              <a:pPr defTabSz="1389873"/>
              <a:r>
                <a:rPr kumimoji="1" lang="zh-CN" altLang="en-US" sz="1026" dirty="0">
                  <a:solidFill>
                    <a:srgbClr val="203C96"/>
                  </a:solidFill>
                  <a:latin typeface="微软雅黑" panose="020B0503020204020204" pitchFamily="34" charset="-122"/>
                  <a:ea typeface="微软雅黑" panose="020B0503020204020204" pitchFamily="34" charset="-122"/>
                  <a:cs typeface="Microsoft YaHei" charset="0"/>
                </a:rPr>
                <a:t>发展方向</a:t>
              </a:r>
            </a:p>
          </p:txBody>
        </p:sp>
        <p:sp>
          <p:nvSpPr>
            <p:cNvPr id="16" name="矩形 15"/>
            <p:cNvSpPr/>
            <p:nvPr/>
          </p:nvSpPr>
          <p:spPr>
            <a:xfrm>
              <a:off x="312034" y="5732922"/>
              <a:ext cx="2050939" cy="861297"/>
            </a:xfrm>
            <a:prstGeom prst="rect">
              <a:avLst/>
            </a:prstGeom>
          </p:spPr>
          <p:txBody>
            <a:bodyPr wrap="square" lIns="138991" tIns="69495" rIns="138991" bIns="69495">
              <a:spAutoFit/>
            </a:bodyPr>
            <a:lstStyle/>
            <a:p>
              <a:pPr defTabSz="1389873">
                <a:lnSpc>
                  <a:spcPct val="120000"/>
                </a:lnSpc>
              </a:pPr>
              <a:r>
                <a:rPr kumimoji="1" lang="en-US" altLang="zh-CN" sz="1026" dirty="0">
                  <a:solidFill>
                    <a:srgbClr val="203C96"/>
                  </a:solidFill>
                  <a:latin typeface="微软雅黑" panose="020B0503020204020204" pitchFamily="34" charset="-122"/>
                  <a:ea typeface="微软雅黑" panose="020B0503020204020204" pitchFamily="34" charset="-122"/>
                  <a:cs typeface="Microsoft YaHei" charset="0"/>
                </a:rPr>
                <a:t>XX</a:t>
              </a:r>
              <a:r>
                <a:rPr kumimoji="1" lang="zh-CN" altLang="en-US" sz="1026" dirty="0">
                  <a:solidFill>
                    <a:srgbClr val="203C96"/>
                  </a:solidFill>
                  <a:latin typeface="微软雅黑" panose="020B0503020204020204" pitchFamily="34" charset="-122"/>
                  <a:ea typeface="微软雅黑" panose="020B0503020204020204" pitchFamily="34" charset="-122"/>
                  <a:cs typeface="Microsoft YaHei" charset="0"/>
                </a:rPr>
                <a:t>家省级厅局委办客户政务应用</a:t>
              </a:r>
            </a:p>
          </p:txBody>
        </p:sp>
        <p:sp>
          <p:nvSpPr>
            <p:cNvPr id="17" name="平行四边形 16"/>
            <p:cNvSpPr/>
            <p:nvPr/>
          </p:nvSpPr>
          <p:spPr>
            <a:xfrm>
              <a:off x="2927652" y="5623919"/>
              <a:ext cx="8904319" cy="1032040"/>
            </a:xfrm>
            <a:prstGeom prst="parallelogram">
              <a:avLst>
                <a:gd name="adj" fmla="val 89188"/>
              </a:avLst>
            </a:prstGeom>
            <a:solidFill>
              <a:schemeClr val="bg1">
                <a:lumMod val="75000"/>
              </a:schemeClr>
            </a:solidFill>
            <a:ln w="12700" cap="flat" cmpd="sng" algn="ctr">
              <a:solidFill>
                <a:srgbClr val="FFC000">
                  <a:alpha val="50000"/>
                </a:srgbClr>
              </a:solidFill>
              <a:prstDash val="sysDash"/>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sp>
          <p:nvSpPr>
            <p:cNvPr id="18" name="平行四边形 17"/>
            <p:cNvSpPr/>
            <p:nvPr/>
          </p:nvSpPr>
          <p:spPr>
            <a:xfrm>
              <a:off x="2927652" y="4698461"/>
              <a:ext cx="8904319" cy="613353"/>
            </a:xfrm>
            <a:prstGeom prst="parallelogram">
              <a:avLst>
                <a:gd name="adj" fmla="val 89188"/>
              </a:avLst>
            </a:prstGeom>
            <a:solidFill>
              <a:schemeClr val="bg1">
                <a:lumMod val="75000"/>
                <a:alpha val="33000"/>
              </a:schemeClr>
            </a:solidFill>
            <a:ln w="12700" cap="flat" cmpd="sng" algn="ctr">
              <a:solidFill>
                <a:srgbClr val="92D050">
                  <a:alpha val="50000"/>
                </a:srgbClr>
              </a:solidFill>
              <a:prstDash val="sysDash"/>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2650571" y="5711051"/>
              <a:ext cx="1469557" cy="554371"/>
            </a:xfrm>
            <a:prstGeom prst="rect">
              <a:avLst/>
            </a:prstGeom>
          </p:spPr>
          <p:txBody>
            <a:bodyPr wrap="square" lIns="138991" tIns="69495" rIns="138991" bIns="69495">
              <a:spAutoFit/>
            </a:bodyPr>
            <a:lstStyle/>
            <a:p>
              <a:pPr algn="ctr" defTabSz="1389873"/>
              <a:r>
                <a:rPr lang="zh-CN" altLang="en-US" sz="1026" dirty="0">
                  <a:solidFill>
                    <a:srgbClr val="203C96"/>
                  </a:solidFill>
                  <a:latin typeface="微软雅黑" panose="020B0503020204020204" pitchFamily="34" charset="-122"/>
                  <a:ea typeface="微软雅黑" panose="020B0503020204020204" pitchFamily="34" charset="-122"/>
                  <a:cs typeface="Microsoft YaHei" charset="0"/>
                </a:rPr>
                <a:t>政务云平台</a:t>
              </a:r>
            </a:p>
          </p:txBody>
        </p:sp>
        <p:sp>
          <p:nvSpPr>
            <p:cNvPr id="20" name="矩形 19"/>
            <p:cNvSpPr/>
            <p:nvPr/>
          </p:nvSpPr>
          <p:spPr>
            <a:xfrm>
              <a:off x="4226345" y="5471024"/>
              <a:ext cx="1605635" cy="480053"/>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政务服务网</a:t>
              </a:r>
            </a:p>
          </p:txBody>
        </p:sp>
        <p:sp>
          <p:nvSpPr>
            <p:cNvPr id="21" name="矩形 20"/>
            <p:cNvSpPr/>
            <p:nvPr/>
          </p:nvSpPr>
          <p:spPr>
            <a:xfrm>
              <a:off x="4226345" y="6112004"/>
              <a:ext cx="1605635" cy="480053"/>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两法系统</a:t>
              </a:r>
            </a:p>
          </p:txBody>
        </p:sp>
        <p:sp>
          <p:nvSpPr>
            <p:cNvPr id="22" name="矩形 21"/>
            <p:cNvSpPr/>
            <p:nvPr/>
          </p:nvSpPr>
          <p:spPr>
            <a:xfrm>
              <a:off x="6033041" y="5471024"/>
              <a:ext cx="1605635" cy="480053"/>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精准扶贫</a:t>
              </a:r>
            </a:p>
          </p:txBody>
        </p:sp>
        <p:sp>
          <p:nvSpPr>
            <p:cNvPr id="23" name="矩形 22"/>
            <p:cNvSpPr/>
            <p:nvPr/>
          </p:nvSpPr>
          <p:spPr>
            <a:xfrm>
              <a:off x="6033041" y="6112004"/>
              <a:ext cx="1605635" cy="480053"/>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三维社区管理</a:t>
              </a:r>
            </a:p>
          </p:txBody>
        </p:sp>
        <p:sp>
          <p:nvSpPr>
            <p:cNvPr id="24" name="矩形 23"/>
            <p:cNvSpPr/>
            <p:nvPr/>
          </p:nvSpPr>
          <p:spPr>
            <a:xfrm>
              <a:off x="7761073" y="5471024"/>
              <a:ext cx="1605635" cy="480053"/>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电子口岸</a:t>
              </a:r>
            </a:p>
          </p:txBody>
        </p:sp>
        <p:sp>
          <p:nvSpPr>
            <p:cNvPr id="25" name="矩形 24"/>
            <p:cNvSpPr/>
            <p:nvPr/>
          </p:nvSpPr>
          <p:spPr>
            <a:xfrm>
              <a:off x="7761074" y="6112005"/>
              <a:ext cx="1605635" cy="480052"/>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数字兰州</a:t>
              </a:r>
            </a:p>
          </p:txBody>
        </p:sp>
        <p:sp>
          <p:nvSpPr>
            <p:cNvPr id="26" name="矩形 25"/>
            <p:cNvSpPr/>
            <p:nvPr/>
          </p:nvSpPr>
          <p:spPr>
            <a:xfrm>
              <a:off x="9558729" y="5771968"/>
              <a:ext cx="1605635" cy="480053"/>
            </a:xfrm>
            <a:prstGeom prst="rect">
              <a:avLst/>
            </a:prstGeom>
            <a:noFill/>
            <a:ln w="1905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各级政务应用</a:t>
              </a:r>
            </a:p>
          </p:txBody>
        </p:sp>
        <p:sp>
          <p:nvSpPr>
            <p:cNvPr id="27" name="矩形 26"/>
            <p:cNvSpPr/>
            <p:nvPr/>
          </p:nvSpPr>
          <p:spPr>
            <a:xfrm>
              <a:off x="4203325" y="4380381"/>
              <a:ext cx="2085688" cy="653015"/>
            </a:xfrm>
            <a:prstGeom prst="rect">
              <a:avLst/>
            </a:prstGeom>
            <a:noFill/>
            <a:ln w="1270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政务数据交换共享平台</a:t>
              </a:r>
            </a:p>
          </p:txBody>
        </p:sp>
        <p:sp>
          <p:nvSpPr>
            <p:cNvPr id="28" name="矩形 27"/>
            <p:cNvSpPr/>
            <p:nvPr/>
          </p:nvSpPr>
          <p:spPr>
            <a:xfrm>
              <a:off x="8515884" y="4380379"/>
              <a:ext cx="2085688" cy="653015"/>
            </a:xfrm>
            <a:prstGeom prst="rect">
              <a:avLst/>
            </a:prstGeom>
            <a:noFill/>
            <a:ln w="12700" cap="flat" cmpd="sng" algn="ctr">
              <a:solidFill>
                <a:srgbClr val="0070C0"/>
              </a:solidFill>
              <a:prstDash val="solid"/>
            </a:ln>
            <a:effectLst/>
          </p:spPr>
          <p:txBody>
            <a:bodyPr lIns="138991" tIns="69495" rIns="138991" bIns="69495" rtlCol="0" anchor="ct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大数据中心</a:t>
              </a:r>
            </a:p>
          </p:txBody>
        </p:sp>
        <p:sp>
          <p:nvSpPr>
            <p:cNvPr id="29" name="虚尾箭头 28"/>
            <p:cNvSpPr/>
            <p:nvPr/>
          </p:nvSpPr>
          <p:spPr>
            <a:xfrm>
              <a:off x="6538352" y="4632545"/>
              <a:ext cx="1728192" cy="193755"/>
            </a:xfrm>
            <a:prstGeom prst="stripedRightArrow">
              <a:avLst>
                <a:gd name="adj1" fmla="val 54017"/>
                <a:gd name="adj2" fmla="val 156417"/>
              </a:avLst>
            </a:prstGeom>
            <a:solidFill>
              <a:schemeClr val="bg1">
                <a:lumMod val="65000"/>
              </a:schemeClr>
            </a:solidFill>
            <a:ln w="25400" cap="flat" cmpd="sng" algn="ctr">
              <a:noFill/>
              <a:prstDash val="solid"/>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sp>
          <p:nvSpPr>
            <p:cNvPr id="30" name="文本框 28"/>
            <p:cNvSpPr txBox="1"/>
            <p:nvPr/>
          </p:nvSpPr>
          <p:spPr>
            <a:xfrm>
              <a:off x="6890697" y="4860192"/>
              <a:ext cx="1065092" cy="362483"/>
            </a:xfrm>
            <a:prstGeom prst="rect">
              <a:avLst/>
            </a:prstGeom>
            <a:noFill/>
          </p:spPr>
          <p:txBody>
            <a:bodyPr wrap="none" lIns="138991" tIns="69495" rIns="138991" bIns="69495" rtlCol="0">
              <a:spAutoFit/>
            </a:bodyPr>
            <a:lstStyle/>
            <a:p>
              <a:pPr algn="ctr" defTabSz="1389873">
                <a:defRPr/>
              </a:pPr>
              <a:r>
                <a:rPr kumimoji="1" lang="zh-CN" altLang="en-US" sz="1026" kern="0" dirty="0">
                  <a:solidFill>
                    <a:srgbClr val="203C96"/>
                  </a:solidFill>
                  <a:latin typeface="微软雅黑" panose="020B0503020204020204" pitchFamily="34" charset="-122"/>
                  <a:ea typeface="微软雅黑" panose="020B0503020204020204" pitchFamily="34" charset="-122"/>
                  <a:cs typeface="Microsoft YaHei" charset="0"/>
                </a:rPr>
                <a:t>发展</a:t>
              </a:r>
            </a:p>
          </p:txBody>
        </p:sp>
        <p:sp>
          <p:nvSpPr>
            <p:cNvPr id="31" name="虚尾箭头 30"/>
            <p:cNvSpPr/>
            <p:nvPr/>
          </p:nvSpPr>
          <p:spPr>
            <a:xfrm rot="16200000">
              <a:off x="9314870" y="4038093"/>
              <a:ext cx="512617" cy="371755"/>
            </a:xfrm>
            <a:prstGeom prst="stripedRightArrow">
              <a:avLst/>
            </a:prstGeom>
            <a:solidFill>
              <a:schemeClr val="bg1">
                <a:lumMod val="65000"/>
              </a:schemeClr>
            </a:solidFill>
            <a:ln w="25400" cap="flat" cmpd="sng" algn="ctr">
              <a:noFill/>
              <a:prstDash val="solid"/>
            </a:ln>
            <a:effectLst/>
          </p:spPr>
          <p:txBody>
            <a:bodyPr lIns="138991" tIns="69495" rIns="138991" bIns="69495" rtlCol="0" anchor="ctr"/>
            <a:lstStyle/>
            <a:p>
              <a:pPr algn="ctr" defTabSz="1389873">
                <a:defRPr/>
              </a:pPr>
              <a:endParaRPr kumimoji="1" lang="zh-CN" altLang="en-US" sz="1026" kern="0">
                <a:solidFill>
                  <a:prstClr val="white"/>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33182" y="2686352"/>
              <a:ext cx="698025" cy="829557"/>
            </a:xfrm>
            <a:prstGeom prst="rect">
              <a:avLst/>
            </a:prstGeom>
            <a:noFill/>
          </p:spPr>
        </p:pic>
        <p:pic>
          <p:nvPicPr>
            <p:cNvPr id="33" name="图片 3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65490" y="2689656"/>
              <a:ext cx="683969" cy="812853"/>
            </a:xfrm>
            <a:prstGeom prst="rect">
              <a:avLst/>
            </a:prstGeom>
            <a:noFill/>
          </p:spPr>
        </p:pic>
        <p:sp>
          <p:nvSpPr>
            <p:cNvPr id="34" name="矩形 33"/>
            <p:cNvSpPr/>
            <p:nvPr/>
          </p:nvSpPr>
          <p:spPr>
            <a:xfrm>
              <a:off x="3027461" y="3414104"/>
              <a:ext cx="1580196" cy="362483"/>
            </a:xfrm>
            <a:prstGeom prst="rect">
              <a:avLst/>
            </a:prstGeom>
          </p:spPr>
          <p:txBody>
            <a:bodyPr wrap="none" lIns="138991" tIns="69495" rIns="138991" bIns="69495">
              <a:spAutoFit/>
            </a:bodyPr>
            <a:lstStyle/>
            <a:p>
              <a:pPr algn="ctr" defTabSz="1389873"/>
              <a:r>
                <a:rPr kumimoji="1" lang="zh-CN" altLang="en-US" sz="1026">
                  <a:solidFill>
                    <a:srgbClr val="0070C0"/>
                  </a:solidFill>
                  <a:latin typeface="微软雅黑" panose="020B0503020204020204" pitchFamily="34" charset="-122"/>
                  <a:ea typeface="微软雅黑" panose="020B0503020204020204" pitchFamily="34" charset="-122"/>
                  <a:cs typeface="Microsoft YaHei" charset="0"/>
                </a:rPr>
                <a:t>面向政务</a:t>
              </a:r>
              <a:endParaRPr kumimoji="1" lang="zh-CN" altLang="en-US" sz="1026" dirty="0">
                <a:solidFill>
                  <a:srgbClr val="0070C0"/>
                </a:solidFill>
                <a:latin typeface="微软雅黑" panose="020B0503020204020204" pitchFamily="34" charset="-122"/>
                <a:ea typeface="微软雅黑" panose="020B0503020204020204" pitchFamily="34" charset="-122"/>
                <a:cs typeface="Microsoft YaHei" charset="0"/>
              </a:endParaRPr>
            </a:p>
          </p:txBody>
        </p:sp>
        <p:sp>
          <p:nvSpPr>
            <p:cNvPr id="35" name="矩形 34"/>
            <p:cNvSpPr/>
            <p:nvPr/>
          </p:nvSpPr>
          <p:spPr>
            <a:xfrm>
              <a:off x="7792098" y="3414104"/>
              <a:ext cx="1580196" cy="362483"/>
            </a:xfrm>
            <a:prstGeom prst="rect">
              <a:avLst/>
            </a:prstGeom>
          </p:spPr>
          <p:txBody>
            <a:bodyPr wrap="none" lIns="138991" tIns="69495" rIns="138991" bIns="69495">
              <a:spAutoFit/>
            </a:bodyPr>
            <a:lstStyle/>
            <a:p>
              <a:pPr algn="ctr" defTabSz="1389873"/>
              <a:r>
                <a:rPr kumimoji="1" lang="zh-CN" altLang="en-US" sz="1026" dirty="0">
                  <a:solidFill>
                    <a:srgbClr val="0070C0"/>
                  </a:solidFill>
                  <a:latin typeface="微软雅黑" panose="020B0503020204020204" pitchFamily="34" charset="-122"/>
                  <a:ea typeface="微软雅黑" panose="020B0503020204020204" pitchFamily="34" charset="-122"/>
                  <a:cs typeface="Microsoft YaHei" charset="0"/>
                </a:rPr>
                <a:t>面向公众</a:t>
              </a:r>
            </a:p>
          </p:txBody>
        </p:sp>
        <p:pic>
          <p:nvPicPr>
            <p:cNvPr id="36" name="图片 3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81195" y="2270224"/>
              <a:ext cx="2505244" cy="1115733"/>
            </a:xfrm>
            <a:prstGeom prst="rect">
              <a:avLst/>
            </a:prstGeom>
            <a:effectLst>
              <a:outerShdw blurRad="50800" dist="38100" dir="8100000" algn="tr" rotWithShape="0">
                <a:srgbClr val="4BACC6">
                  <a:lumMod val="75000"/>
                  <a:alpha val="40000"/>
                </a:srgbClr>
              </a:outerShdw>
            </a:effectLst>
          </p:spPr>
        </p:pic>
        <p:pic>
          <p:nvPicPr>
            <p:cNvPr id="37" name="图片 3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51870" y="2450649"/>
              <a:ext cx="2132348" cy="1113349"/>
            </a:xfrm>
            <a:prstGeom prst="rect">
              <a:avLst/>
            </a:prstGeom>
            <a:effectLst>
              <a:outerShdw blurRad="50800" dist="38100" dir="8100000" algn="tr" rotWithShape="0">
                <a:srgbClr val="4BACC6">
                  <a:lumMod val="75000"/>
                  <a:alpha val="40000"/>
                </a:srgbClr>
              </a:outerShdw>
            </a:effectLst>
          </p:spPr>
        </p:pic>
        <p:pic>
          <p:nvPicPr>
            <p:cNvPr id="38" name="图片 3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64406" y="2620304"/>
              <a:ext cx="1571337" cy="1113349"/>
            </a:xfrm>
            <a:prstGeom prst="rect">
              <a:avLst/>
            </a:prstGeom>
            <a:effectLst>
              <a:outerShdw blurRad="50800" dist="38100" dir="8100000" algn="tr" rotWithShape="0">
                <a:srgbClr val="4BACC6">
                  <a:lumMod val="75000"/>
                  <a:alpha val="40000"/>
                </a:srgbClr>
              </a:outerShdw>
            </a:effectLst>
          </p:spPr>
        </p:pic>
        <p:pic>
          <p:nvPicPr>
            <p:cNvPr id="39" name="图片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954248" y="2575648"/>
              <a:ext cx="1534081" cy="1113600"/>
            </a:xfrm>
            <a:prstGeom prst="rect">
              <a:avLst/>
            </a:prstGeom>
            <a:effectLst>
              <a:outerShdw blurRad="50800" dist="38100" dir="8100000" algn="tr" rotWithShape="0">
                <a:srgbClr val="4BACC6">
                  <a:lumMod val="75000"/>
                  <a:alpha val="40000"/>
                </a:srgbClr>
              </a:outerShdw>
            </a:effectLst>
          </p:spPr>
        </p:pic>
        <p:sp>
          <p:nvSpPr>
            <p:cNvPr id="40" name="矩形 39"/>
            <p:cNvSpPr/>
            <p:nvPr/>
          </p:nvSpPr>
          <p:spPr>
            <a:xfrm>
              <a:off x="253932" y="5270811"/>
              <a:ext cx="945529" cy="329032"/>
            </a:xfrm>
            <a:prstGeom prst="rect">
              <a:avLst/>
            </a:prstGeom>
            <a:noFill/>
            <a:ln w="25400" cap="flat" cmpd="sng" algn="ctr">
              <a:noFill/>
              <a:prstDash val="solid"/>
            </a:ln>
            <a:effectLst/>
          </p:spPr>
          <p:txBody>
            <a:bodyPr lIns="138991" tIns="69495" rIns="138991" bIns="69495" rtlCol="0" anchor="ctr"/>
            <a:lstStyle/>
            <a:p>
              <a:pPr algn="ctr" defTabSz="1389873">
                <a:defRPr/>
              </a:pPr>
              <a:endParaRPr kumimoji="1" lang="zh-CN" altLang="en-US" sz="1026" kern="0" dirty="0">
                <a:solidFill>
                  <a:prstClr val="white"/>
                </a:solidFill>
                <a:latin typeface="微软雅黑" panose="020B0503020204020204" pitchFamily="34" charset="-122"/>
                <a:ea typeface="微软雅黑" panose="020B0503020204020204" pitchFamily="34" charset="-122"/>
              </a:endParaRPr>
            </a:p>
          </p:txBody>
        </p:sp>
        <p:sp>
          <p:nvSpPr>
            <p:cNvPr id="41" name="文本框 46"/>
            <p:cNvSpPr txBox="1"/>
            <p:nvPr/>
          </p:nvSpPr>
          <p:spPr>
            <a:xfrm>
              <a:off x="-147084" y="5218613"/>
              <a:ext cx="1065092" cy="362483"/>
            </a:xfrm>
            <a:prstGeom prst="rect">
              <a:avLst/>
            </a:prstGeom>
            <a:solidFill>
              <a:schemeClr val="accent2">
                <a:lumMod val="40000"/>
                <a:lumOff val="60000"/>
              </a:schemeClr>
            </a:solidFill>
          </p:spPr>
          <p:txBody>
            <a:bodyPr wrap="none" lIns="138991" tIns="69495" rIns="138991" bIns="69495" rtlCol="0">
              <a:spAutoFit/>
            </a:bodyPr>
            <a:lstStyle/>
            <a:p>
              <a:pPr defTabSz="1389873"/>
              <a:r>
                <a:rPr kumimoji="1" lang="zh-CN" altLang="en-US" sz="1026" dirty="0">
                  <a:solidFill>
                    <a:srgbClr val="203C96"/>
                  </a:solidFill>
                  <a:latin typeface="微软雅黑" panose="020B0503020204020204" pitchFamily="34" charset="-122"/>
                  <a:ea typeface="微软雅黑" panose="020B0503020204020204" pitchFamily="34" charset="-122"/>
                  <a:cs typeface="Microsoft YaHei" charset="0"/>
                </a:rPr>
                <a:t>承载</a:t>
              </a:r>
            </a:p>
          </p:txBody>
        </p:sp>
        <p:sp>
          <p:nvSpPr>
            <p:cNvPr id="42" name="矩形 41"/>
            <p:cNvSpPr/>
            <p:nvPr/>
          </p:nvSpPr>
          <p:spPr>
            <a:xfrm>
              <a:off x="3978594" y="3825389"/>
              <a:ext cx="5778461" cy="362483"/>
            </a:xfrm>
            <a:prstGeom prst="rect">
              <a:avLst/>
            </a:prstGeom>
          </p:spPr>
          <p:txBody>
            <a:bodyPr wrap="square" lIns="138991" tIns="69495" rIns="138991" bIns="69495">
              <a:spAutoFit/>
            </a:bodyPr>
            <a:lstStyle/>
            <a:p>
              <a:pPr algn="ctr" defTabSz="1389873"/>
              <a:r>
                <a:rPr lang="zh-CN" altLang="en-US" sz="1026" dirty="0">
                  <a:solidFill>
                    <a:srgbClr val="0070C0"/>
                  </a:solidFill>
                  <a:latin typeface="微软雅黑" panose="020B0503020204020204" pitchFamily="34" charset="-122"/>
                  <a:ea typeface="微软雅黑" panose="020B0503020204020204" pitchFamily="34" charset="-122"/>
                  <a:cs typeface="Microsoft YaHei" charset="0"/>
                </a:rPr>
                <a:t>基于政府数据的的“互联网＋政务”核心平台</a:t>
              </a:r>
            </a:p>
          </p:txBody>
        </p:sp>
      </p:grpSp>
      <p:sp>
        <p:nvSpPr>
          <p:cNvPr id="43" name="文本框 7"/>
          <p:cNvSpPr txBox="1">
            <a:spLocks noChangeArrowheads="1"/>
          </p:cNvSpPr>
          <p:nvPr/>
        </p:nvSpPr>
        <p:spPr bwMode="auto">
          <a:xfrm>
            <a:off x="-379702" y="694278"/>
            <a:ext cx="995968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596" b="1" dirty="0">
                <a:solidFill>
                  <a:srgbClr val="203C96"/>
                </a:solidFill>
                <a:latin typeface="微软雅黑" panose="020B0503020204020204" pitchFamily="34" charset="-122"/>
                <a:ea typeface="微软雅黑" panose="020B0503020204020204" pitchFamily="34" charset="-122"/>
              </a:rPr>
              <a:t>       甘肃省政务云平台</a:t>
            </a:r>
            <a:r>
              <a:rPr lang="zh-CN" altLang="en-US" sz="1596" dirty="0">
                <a:solidFill>
                  <a:srgbClr val="203C96"/>
                </a:solidFill>
                <a:latin typeface="微软雅黑" panose="020B0503020204020204" pitchFamily="34" charset="-122"/>
                <a:ea typeface="微软雅黑" panose="020B0503020204020204" pitchFamily="34" charset="-122"/>
              </a:rPr>
              <a:t>目前承载甘肃政务服务网平台、甘肃精准扶贫大数据平台、甘肃省“两法”平台、甘肃省综治</a:t>
            </a:r>
            <a:r>
              <a:rPr lang="en-US" altLang="zh-CN" sz="1596" dirty="0">
                <a:solidFill>
                  <a:srgbClr val="203C96"/>
                </a:solidFill>
                <a:latin typeface="微软雅黑" panose="020B0503020204020204" pitchFamily="34" charset="-122"/>
                <a:ea typeface="微软雅黑" panose="020B0503020204020204" pitchFamily="34" charset="-122"/>
              </a:rPr>
              <a:t>E</a:t>
            </a:r>
            <a:r>
              <a:rPr lang="zh-CN" altLang="en-US" sz="1596" dirty="0">
                <a:solidFill>
                  <a:srgbClr val="203C96"/>
                </a:solidFill>
                <a:latin typeface="微软雅黑" panose="020B0503020204020204" pitchFamily="34" charset="-122"/>
                <a:ea typeface="微软雅黑" panose="020B0503020204020204" pitchFamily="34" charset="-122"/>
              </a:rPr>
              <a:t>通平台、甘肃省审计厅门户网站、甘肃省旅游局门户网站等多个省直单位及市（州）级业务平台。</a:t>
            </a:r>
          </a:p>
        </p:txBody>
      </p:sp>
      <p:sp>
        <p:nvSpPr>
          <p:cNvPr id="44" name="文本框 43"/>
          <p:cNvSpPr txBox="1"/>
          <p:nvPr/>
        </p:nvSpPr>
        <p:spPr>
          <a:xfrm>
            <a:off x="6648313" y="1511683"/>
            <a:ext cx="2134548" cy="337913"/>
          </a:xfrm>
          <a:prstGeom prst="rect">
            <a:avLst/>
          </a:prstGeom>
          <a:noFill/>
        </p:spPr>
        <p:txBody>
          <a:bodyPr wrap="square" rtlCol="0">
            <a:spAutoFit/>
          </a:bodyPr>
          <a:lstStyle/>
          <a:p>
            <a:pPr algn="ctr"/>
            <a:r>
              <a:rPr lang="zh-CN" altLang="en-US" sz="1596" dirty="0">
                <a:solidFill>
                  <a:srgbClr val="203C96"/>
                </a:solidFill>
                <a:latin typeface="微软雅黑" panose="020B0503020204020204" pitchFamily="34" charset="-122"/>
                <a:ea typeface="微软雅黑" panose="020B0503020204020204" pitchFamily="34" charset="-122"/>
              </a:rPr>
              <a:t>建设目标及成效</a:t>
            </a:r>
          </a:p>
        </p:txBody>
      </p:sp>
    </p:spTree>
    <p:extLst>
      <p:ext uri="{BB962C8B-B14F-4D97-AF65-F5344CB8AC3E}">
        <p14:creationId xmlns:p14="http://schemas.microsoft.com/office/powerpoint/2010/main" val="337659461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a:t>
            </a:r>
            <a:r>
              <a:rPr lang="zh-CN" altLang="en-US" dirty="0" smtClean="0"/>
              <a:t>：宁夏政务云</a:t>
            </a:r>
            <a:endParaRPr lang="zh-CN" altLang="en-US" dirty="0"/>
          </a:p>
        </p:txBody>
      </p:sp>
      <p:pic>
        <p:nvPicPr>
          <p:cNvPr id="45" name="Picture 2" descr="C:\Users\luorui\Desktop\工作\政务云方案\最终修改版\信息化办展板设计图最终定稿V1.1\2宁夏信息化规划图.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a:xfrm>
            <a:off x="-107587" y="2385657"/>
            <a:ext cx="5172176" cy="3090410"/>
          </a:xfrm>
          <a:prstGeom prst="rect">
            <a:avLst/>
          </a:prstGeom>
          <a:noFill/>
          <a:ln/>
        </p:spPr>
      </p:pic>
      <p:sp>
        <p:nvSpPr>
          <p:cNvPr id="46" name="Rectangle 3"/>
          <p:cNvSpPr/>
          <p:nvPr/>
        </p:nvSpPr>
        <p:spPr>
          <a:xfrm>
            <a:off x="14635" y="1896278"/>
            <a:ext cx="4820238" cy="439736"/>
          </a:xfrm>
          <a:prstGeom prst="rect">
            <a:avLst/>
          </a:prstGeom>
        </p:spPr>
        <p:txBody>
          <a:bodyPr wrap="square">
            <a:spAutoFit/>
          </a:bodyPr>
          <a:lstStyle/>
          <a:p>
            <a:pPr>
              <a:lnSpc>
                <a:spcPct val="110000"/>
              </a:lnSpc>
            </a:pPr>
            <a:r>
              <a:rPr lang="en-US" altLang="zh-CN" sz="2052" b="1" dirty="0">
                <a:solidFill>
                  <a:srgbClr val="203C96"/>
                </a:solidFill>
                <a:latin typeface="微软雅黑" charset="0"/>
                <a:ea typeface="微软雅黑" charset="0"/>
                <a:cs typeface="微软雅黑" charset="0"/>
              </a:rPr>
              <a:t>“</a:t>
            </a:r>
            <a:r>
              <a:rPr lang="en-US" sz="2052" b="1" dirty="0">
                <a:solidFill>
                  <a:srgbClr val="203C96"/>
                </a:solidFill>
                <a:latin typeface="微软雅黑" charset="0"/>
                <a:ea typeface="微软雅黑" charset="0"/>
                <a:cs typeface="微软雅黑" charset="0"/>
              </a:rPr>
              <a:t>3+X”</a:t>
            </a:r>
            <a:r>
              <a:rPr lang="en-US" altLang="zh-CN" sz="2052" b="1" dirty="0">
                <a:solidFill>
                  <a:srgbClr val="203C96"/>
                </a:solidFill>
                <a:latin typeface="微软雅黑" charset="0"/>
                <a:ea typeface="微软雅黑" charset="0"/>
                <a:cs typeface="微软雅黑" charset="0"/>
              </a:rPr>
              <a:t> :</a:t>
            </a:r>
            <a:r>
              <a:rPr lang="zh-CN" altLang="en-US" sz="2052" b="1" dirty="0">
                <a:solidFill>
                  <a:srgbClr val="203C96"/>
                </a:solidFill>
                <a:latin typeface="微软雅黑" charset="0"/>
                <a:ea typeface="微软雅黑" charset="0"/>
                <a:cs typeface="微软雅黑" charset="0"/>
              </a:rPr>
              <a:t> 一网 一库 一平台  </a:t>
            </a:r>
            <a:r>
              <a:rPr lang="en-US" sz="2052" b="1" dirty="0">
                <a:solidFill>
                  <a:srgbClr val="203C96"/>
                </a:solidFill>
                <a:latin typeface="微软雅黑" charset="0"/>
                <a:ea typeface="微软雅黑" charset="0"/>
                <a:cs typeface="微软雅黑" charset="0"/>
              </a:rPr>
              <a:t>X</a:t>
            </a:r>
            <a:r>
              <a:rPr lang="zh-CN" altLang="en-US" sz="2052" b="1" dirty="0">
                <a:solidFill>
                  <a:srgbClr val="203C96"/>
                </a:solidFill>
                <a:latin typeface="微软雅黑" charset="0"/>
                <a:ea typeface="微软雅黑" charset="0"/>
                <a:cs typeface="微软雅黑" charset="0"/>
              </a:rPr>
              <a:t>云应用</a:t>
            </a:r>
          </a:p>
        </p:txBody>
      </p:sp>
      <p:sp>
        <p:nvSpPr>
          <p:cNvPr id="47" name="内容占位符 2"/>
          <p:cNvSpPr txBox="1">
            <a:spLocks/>
          </p:cNvSpPr>
          <p:nvPr/>
        </p:nvSpPr>
        <p:spPr>
          <a:xfrm>
            <a:off x="-435979" y="773128"/>
            <a:ext cx="10015957" cy="82098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Clr>
                <a:srgbClr val="BCC4CD">
                  <a:lumMod val="75000"/>
                </a:srgbClr>
              </a:buClr>
              <a:buNone/>
              <a:defRPr/>
            </a:pPr>
            <a:r>
              <a:rPr lang="zh-CN" altLang="en-US" sz="1596" dirty="0">
                <a:solidFill>
                  <a:srgbClr val="203C96"/>
                </a:solidFill>
                <a:latin typeface="微软雅黑" pitchFamily="34" charset="-122"/>
                <a:ea typeface="微软雅黑" pitchFamily="34" charset="-122"/>
              </a:rPr>
              <a:t>背景：宁夏成立自治区信息化建设办公室，每年统筹</a:t>
            </a:r>
            <a:r>
              <a:rPr lang="en-US" altLang="zh-CN" sz="1596" dirty="0">
                <a:solidFill>
                  <a:srgbClr val="203C96"/>
                </a:solidFill>
                <a:latin typeface="微软雅黑" pitchFamily="34" charset="-122"/>
                <a:ea typeface="微软雅黑" pitchFamily="34" charset="-122"/>
              </a:rPr>
              <a:t>10</a:t>
            </a:r>
            <a:r>
              <a:rPr lang="zh-CN" altLang="en-US" sz="1596" dirty="0">
                <a:solidFill>
                  <a:srgbClr val="203C96"/>
                </a:solidFill>
                <a:latin typeface="微软雅黑" pitchFamily="34" charset="-122"/>
                <a:ea typeface="微软雅黑" pitchFamily="34" charset="-122"/>
              </a:rPr>
              <a:t>个亿信息化建设专项资金；以政务民生信息化为突破口，加快“一网一库一平台”、“八朵云”应用、千村电商和智慧宁夏综合展示中心建设</a:t>
            </a:r>
          </a:p>
        </p:txBody>
      </p:sp>
      <p:grpSp>
        <p:nvGrpSpPr>
          <p:cNvPr id="48" name="组合 47"/>
          <p:cNvGrpSpPr/>
          <p:nvPr/>
        </p:nvGrpSpPr>
        <p:grpSpPr>
          <a:xfrm>
            <a:off x="5529591" y="1594108"/>
            <a:ext cx="4107656" cy="4104193"/>
            <a:chOff x="3716673" y="1347571"/>
            <a:chExt cx="5759697" cy="5796309"/>
          </a:xfrm>
        </p:grpSpPr>
        <p:grpSp>
          <p:nvGrpSpPr>
            <p:cNvPr id="49" name="Group 2"/>
            <p:cNvGrpSpPr/>
            <p:nvPr/>
          </p:nvGrpSpPr>
          <p:grpSpPr>
            <a:xfrm>
              <a:off x="6087294" y="1347571"/>
              <a:ext cx="2285413" cy="2283187"/>
              <a:chOff x="6087294" y="1347571"/>
              <a:chExt cx="2285413" cy="2283187"/>
            </a:xfrm>
          </p:grpSpPr>
          <p:pic>
            <p:nvPicPr>
              <p:cNvPr id="67" name="图片 6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088407" y="1346458"/>
                <a:ext cx="2283187" cy="2285413"/>
              </a:xfrm>
              <a:prstGeom prst="rect">
                <a:avLst/>
              </a:prstGeom>
            </p:spPr>
          </p:pic>
          <p:sp>
            <p:nvSpPr>
              <p:cNvPr id="68" name="Oval 42"/>
              <p:cNvSpPr/>
              <p:nvPr/>
            </p:nvSpPr>
            <p:spPr>
              <a:xfrm>
                <a:off x="6131820" y="1395371"/>
                <a:ext cx="2186680" cy="2186680"/>
              </a:xfrm>
              <a:prstGeom prst="ellipse">
                <a:avLst/>
              </a:prstGeom>
              <a:solidFill>
                <a:schemeClr val="bg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596">
                  <a:solidFill>
                    <a:srgbClr val="FFFFFF"/>
                  </a:solidFill>
                </a:endParaRPr>
              </a:p>
            </p:txBody>
          </p:sp>
        </p:grpSp>
        <p:grpSp>
          <p:nvGrpSpPr>
            <p:cNvPr id="50" name="Group 1"/>
            <p:cNvGrpSpPr/>
            <p:nvPr/>
          </p:nvGrpSpPr>
          <p:grpSpPr>
            <a:xfrm>
              <a:off x="3716673" y="1410399"/>
              <a:ext cx="2294662" cy="2225869"/>
              <a:chOff x="3716673" y="1410399"/>
              <a:chExt cx="2294662" cy="2225869"/>
            </a:xfrm>
          </p:grpSpPr>
          <p:pic>
            <p:nvPicPr>
              <p:cNvPr id="64" name="图片 6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424253">
                <a:off x="3716673" y="1410399"/>
                <a:ext cx="2223699" cy="2225869"/>
              </a:xfrm>
              <a:prstGeom prst="rect">
                <a:avLst/>
              </a:prstGeom>
            </p:spPr>
          </p:pic>
          <p:sp>
            <p:nvSpPr>
              <p:cNvPr id="65" name="Oval 41"/>
              <p:cNvSpPr/>
              <p:nvPr/>
            </p:nvSpPr>
            <p:spPr>
              <a:xfrm>
                <a:off x="3763901" y="1453904"/>
                <a:ext cx="2130318" cy="2130318"/>
              </a:xfrm>
              <a:prstGeom prst="ellipse">
                <a:avLst/>
              </a:prstGeom>
              <a:solidFill>
                <a:schemeClr val="bg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596">
                  <a:solidFill>
                    <a:srgbClr val="FFFFFF"/>
                  </a:solidFill>
                </a:endParaRPr>
              </a:p>
            </p:txBody>
          </p:sp>
          <p:sp>
            <p:nvSpPr>
              <p:cNvPr id="66" name="Rectangle 5"/>
              <p:cNvSpPr/>
              <p:nvPr/>
            </p:nvSpPr>
            <p:spPr>
              <a:xfrm>
                <a:off x="4106338" y="1829557"/>
                <a:ext cx="1904997" cy="1493272"/>
              </a:xfrm>
              <a:prstGeom prst="rect">
                <a:avLst/>
              </a:prstGeom>
            </p:spPr>
            <p:txBody>
              <a:bodyPr wrap="square">
                <a:spAutoFit/>
              </a:bodyPr>
              <a:lstStyle/>
              <a:p>
                <a:pPr defTabSz="257007">
                  <a:buClr>
                    <a:srgbClr val="217383"/>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种类多</a:t>
                </a:r>
              </a:p>
              <a:p>
                <a:pPr defTabSz="257007">
                  <a:buClr>
                    <a:srgbClr val="217383"/>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数量大</a:t>
                </a:r>
              </a:p>
              <a:p>
                <a:pPr defTabSz="257007">
                  <a:buClr>
                    <a:srgbClr val="217383"/>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分布广</a:t>
                </a:r>
              </a:p>
              <a:p>
                <a:pPr defTabSz="257007">
                  <a:buClr>
                    <a:srgbClr val="217383"/>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数据资源整合</a:t>
                </a:r>
              </a:p>
              <a:p>
                <a:pPr defTabSz="257007">
                  <a:buClr>
                    <a:srgbClr val="217383"/>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数据服务发布</a:t>
                </a:r>
              </a:p>
            </p:txBody>
          </p:sp>
        </p:grpSp>
        <p:sp>
          <p:nvSpPr>
            <p:cNvPr id="51" name="Rectangle 8"/>
            <p:cNvSpPr/>
            <p:nvPr/>
          </p:nvSpPr>
          <p:spPr>
            <a:xfrm>
              <a:off x="6324493" y="1822506"/>
              <a:ext cx="2638779" cy="1493272"/>
            </a:xfrm>
            <a:prstGeom prst="rect">
              <a:avLst/>
            </a:prstGeom>
          </p:spPr>
          <p:txBody>
            <a:bodyPr wrap="square">
              <a:spAutoFit/>
            </a:bodyPr>
            <a:lstStyle/>
            <a:p>
              <a:pPr defTabSz="257007">
                <a:buClr>
                  <a:srgbClr val="85B556"/>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无统一架构</a:t>
              </a:r>
            </a:p>
            <a:p>
              <a:pPr defTabSz="257007">
                <a:buClr>
                  <a:srgbClr val="85B556"/>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共享难度大，繁杂</a:t>
              </a:r>
            </a:p>
            <a:p>
              <a:pPr defTabSz="257007">
                <a:buClr>
                  <a:srgbClr val="85B556"/>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集约性差，浪费大</a:t>
              </a:r>
            </a:p>
            <a:p>
              <a:pPr defTabSz="257007">
                <a:buClr>
                  <a:srgbClr val="85B556"/>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缺少新技术</a:t>
              </a:r>
            </a:p>
            <a:p>
              <a:pPr defTabSz="257007">
                <a:buClr>
                  <a:srgbClr val="85B556"/>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建设周期长</a:t>
              </a:r>
            </a:p>
          </p:txBody>
        </p:sp>
        <p:grpSp>
          <p:nvGrpSpPr>
            <p:cNvPr id="52" name="Group 3"/>
            <p:cNvGrpSpPr/>
            <p:nvPr/>
          </p:nvGrpSpPr>
          <p:grpSpPr>
            <a:xfrm>
              <a:off x="3888632" y="3796864"/>
              <a:ext cx="1995034" cy="1993090"/>
              <a:chOff x="3888632" y="3796864"/>
              <a:chExt cx="1995034" cy="1993090"/>
            </a:xfrm>
          </p:grpSpPr>
          <p:pic>
            <p:nvPicPr>
              <p:cNvPr id="61" name="图片 6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6587807">
                <a:off x="3889604" y="3795892"/>
                <a:ext cx="1993090" cy="1995034"/>
              </a:xfrm>
              <a:prstGeom prst="rect">
                <a:avLst/>
              </a:prstGeom>
            </p:spPr>
          </p:pic>
          <p:sp>
            <p:nvSpPr>
              <p:cNvPr id="62" name="Oval 43"/>
              <p:cNvSpPr/>
              <p:nvPr/>
            </p:nvSpPr>
            <p:spPr>
              <a:xfrm>
                <a:off x="3935719" y="3838223"/>
                <a:ext cx="1902179" cy="1902179"/>
              </a:xfrm>
              <a:prstGeom prst="ellipse">
                <a:avLst/>
              </a:prstGeom>
              <a:solidFill>
                <a:schemeClr val="bg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596">
                  <a:solidFill>
                    <a:srgbClr val="FFFFFF"/>
                  </a:solidFill>
                </a:endParaRPr>
              </a:p>
            </p:txBody>
          </p:sp>
          <p:sp>
            <p:nvSpPr>
              <p:cNvPr id="63" name="Rectangle 10"/>
              <p:cNvSpPr/>
              <p:nvPr/>
            </p:nvSpPr>
            <p:spPr>
              <a:xfrm>
                <a:off x="4201112" y="4175869"/>
                <a:ext cx="1636785" cy="1220697"/>
              </a:xfrm>
              <a:prstGeom prst="rect">
                <a:avLst/>
              </a:prstGeom>
            </p:spPr>
            <p:txBody>
              <a:bodyPr wrap="square">
                <a:spAutoFit/>
              </a:bodyPr>
              <a:lstStyle/>
              <a:p>
                <a:pPr defTabSz="257007">
                  <a:buClr>
                    <a:srgbClr val="6DD0BF"/>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精准采集</a:t>
                </a:r>
              </a:p>
              <a:p>
                <a:pPr defTabSz="257007">
                  <a:buClr>
                    <a:srgbClr val="6DD0BF"/>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联网采集</a:t>
                </a:r>
              </a:p>
              <a:p>
                <a:pPr defTabSz="257007">
                  <a:buClr>
                    <a:srgbClr val="6DD0BF"/>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社会信息</a:t>
                </a:r>
              </a:p>
              <a:p>
                <a:pPr defTabSz="257007">
                  <a:buClr>
                    <a:srgbClr val="6DD0BF"/>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数据质量</a:t>
                </a:r>
              </a:p>
            </p:txBody>
          </p:sp>
        </p:grpSp>
        <p:grpSp>
          <p:nvGrpSpPr>
            <p:cNvPr id="53" name="Group 4"/>
            <p:cNvGrpSpPr/>
            <p:nvPr/>
          </p:nvGrpSpPr>
          <p:grpSpPr>
            <a:xfrm>
              <a:off x="6077246" y="3719550"/>
              <a:ext cx="2329322" cy="2151583"/>
              <a:chOff x="6077246" y="3719550"/>
              <a:chExt cx="2329322" cy="2151583"/>
            </a:xfrm>
          </p:grpSpPr>
          <p:pic>
            <p:nvPicPr>
              <p:cNvPr id="58" name="图片 5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468321">
                <a:off x="6077246" y="3719550"/>
                <a:ext cx="2311495" cy="2151583"/>
              </a:xfrm>
              <a:prstGeom prst="rect">
                <a:avLst/>
              </a:prstGeom>
            </p:spPr>
          </p:pic>
          <p:sp>
            <p:nvSpPr>
              <p:cNvPr id="59" name="Oval 44"/>
              <p:cNvSpPr/>
              <p:nvPr/>
            </p:nvSpPr>
            <p:spPr>
              <a:xfrm>
                <a:off x="6166557" y="3872088"/>
                <a:ext cx="2032577" cy="1868314"/>
              </a:xfrm>
              <a:prstGeom prst="ellipse">
                <a:avLst/>
              </a:prstGeom>
              <a:solidFill>
                <a:schemeClr val="bg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596">
                  <a:solidFill>
                    <a:srgbClr val="FFFFFF"/>
                  </a:solidFill>
                </a:endParaRPr>
              </a:p>
            </p:txBody>
          </p:sp>
          <p:sp>
            <p:nvSpPr>
              <p:cNvPr id="60" name="Rectangle 12"/>
              <p:cNvSpPr/>
              <p:nvPr/>
            </p:nvSpPr>
            <p:spPr>
              <a:xfrm>
                <a:off x="6247569" y="4127404"/>
                <a:ext cx="2158999" cy="1493272"/>
              </a:xfrm>
              <a:prstGeom prst="rect">
                <a:avLst/>
              </a:prstGeom>
            </p:spPr>
            <p:txBody>
              <a:bodyPr wrap="square">
                <a:spAutoFit/>
              </a:bodyPr>
              <a:lstStyle/>
              <a:p>
                <a:pPr defTabSz="257007">
                  <a:buClr>
                    <a:srgbClr val="1A327F">
                      <a:lumMod val="75000"/>
                    </a:srgbClr>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安全设备分散投资</a:t>
                </a:r>
                <a:endParaRPr lang="en-US" sz="1254" dirty="0">
                  <a:solidFill>
                    <a:srgbClr val="262626"/>
                  </a:solidFill>
                  <a:latin typeface="微软雅黑" charset="0"/>
                  <a:ea typeface="微软雅黑" charset="0"/>
                  <a:cs typeface="微软雅黑" charset="0"/>
                  <a:sym typeface="微软雅黑" charset="0"/>
                </a:endParaRPr>
              </a:p>
              <a:p>
                <a:pPr defTabSz="257007">
                  <a:buClr>
                    <a:srgbClr val="1A327F">
                      <a:lumMod val="75000"/>
                    </a:srgbClr>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安全标准不统一</a:t>
                </a:r>
                <a:endParaRPr lang="en-US" sz="1254" dirty="0">
                  <a:solidFill>
                    <a:srgbClr val="262626"/>
                  </a:solidFill>
                  <a:latin typeface="微软雅黑" charset="0"/>
                  <a:ea typeface="微软雅黑" charset="0"/>
                  <a:cs typeface="微软雅黑" charset="0"/>
                  <a:sym typeface="微软雅黑" charset="0"/>
                </a:endParaRPr>
              </a:p>
              <a:p>
                <a:pPr defTabSz="257007">
                  <a:buClr>
                    <a:srgbClr val="1A327F">
                      <a:lumMod val="75000"/>
                    </a:srgbClr>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依赖网络边界</a:t>
                </a:r>
              </a:p>
              <a:p>
                <a:pPr defTabSz="257007">
                  <a:buClr>
                    <a:srgbClr val="1A327F">
                      <a:lumMod val="75000"/>
                    </a:srgbClr>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防护手段单一</a:t>
                </a:r>
              </a:p>
              <a:p>
                <a:pPr defTabSz="257007">
                  <a:buClr>
                    <a:srgbClr val="1A327F">
                      <a:lumMod val="75000"/>
                    </a:srgbClr>
                  </a:buClr>
                  <a:buSzPct val="75000"/>
                  <a:buFont typeface="微软雅黑" charset="0"/>
                  <a:buChar char="•"/>
                </a:pPr>
                <a:r>
                  <a:rPr lang="zh-CN" altLang="en-US" sz="1254" dirty="0">
                    <a:solidFill>
                      <a:srgbClr val="262626"/>
                    </a:solidFill>
                    <a:latin typeface="微软雅黑" charset="0"/>
                    <a:ea typeface="微软雅黑" charset="0"/>
                    <a:cs typeface="微软雅黑" charset="0"/>
                    <a:sym typeface="微软雅黑" charset="0"/>
                  </a:rPr>
                  <a:t>缺少纵深防护体系</a:t>
                </a:r>
              </a:p>
            </p:txBody>
          </p:sp>
        </p:grpSp>
        <p:sp>
          <p:nvSpPr>
            <p:cNvPr id="54" name="Rectangle 13"/>
            <p:cNvSpPr/>
            <p:nvPr/>
          </p:nvSpPr>
          <p:spPr>
            <a:xfrm>
              <a:off x="3763901" y="5877593"/>
              <a:ext cx="2721739" cy="477231"/>
            </a:xfrm>
            <a:prstGeom prst="rect">
              <a:avLst/>
            </a:prstGeom>
            <a:solidFill>
              <a:srgbClr val="0070C0"/>
            </a:solidFill>
          </p:spPr>
          <p:txBody>
            <a:bodyPr wrap="square">
              <a:spAutoFit/>
            </a:bodyPr>
            <a:lstStyle/>
            <a:p>
              <a:pPr defTabSz="257007"/>
              <a:r>
                <a:rPr lang="zh-CN" altLang="en-US" sz="1596" dirty="0">
                  <a:solidFill>
                    <a:srgbClr val="FFFFFF"/>
                  </a:solidFill>
                  <a:latin typeface="微软雅黑" charset="0"/>
                  <a:ea typeface="微软雅黑" charset="0"/>
                  <a:cs typeface="微软雅黑" charset="0"/>
                  <a:sym typeface="微软雅黑" charset="0"/>
                </a:rPr>
                <a:t>信息共享面临挑战</a:t>
              </a:r>
            </a:p>
          </p:txBody>
        </p:sp>
        <p:sp>
          <p:nvSpPr>
            <p:cNvPr id="55" name="Rectangle 22"/>
            <p:cNvSpPr/>
            <p:nvPr/>
          </p:nvSpPr>
          <p:spPr>
            <a:xfrm>
              <a:off x="3737595" y="6493144"/>
              <a:ext cx="2748047" cy="650736"/>
            </a:xfrm>
            <a:prstGeom prst="rect">
              <a:avLst/>
            </a:prstGeom>
            <a:solidFill>
              <a:srgbClr val="32B8E7"/>
            </a:solidFill>
          </p:spPr>
          <p:txBody>
            <a:bodyPr wrap="square">
              <a:spAutoFit/>
            </a:bodyPr>
            <a:lstStyle/>
            <a:p>
              <a:pPr defTabSz="257007"/>
              <a:r>
                <a:rPr lang="zh-CN" altLang="en-US" sz="1197" dirty="0">
                  <a:solidFill>
                    <a:srgbClr val="FFFFFF"/>
                  </a:solidFill>
                  <a:latin typeface="微软雅黑" charset="0"/>
                  <a:ea typeface="微软雅黑" charset="0"/>
                  <a:cs typeface="微软雅黑" charset="0"/>
                  <a:sym typeface="微软雅黑" charset="0"/>
                </a:rPr>
                <a:t>基础信息采集需求难以满足</a:t>
              </a:r>
            </a:p>
          </p:txBody>
        </p:sp>
        <p:sp>
          <p:nvSpPr>
            <p:cNvPr id="56" name="Rectangle 39"/>
            <p:cNvSpPr/>
            <p:nvPr/>
          </p:nvSpPr>
          <p:spPr>
            <a:xfrm>
              <a:off x="6564470" y="5886738"/>
              <a:ext cx="2911898" cy="477231"/>
            </a:xfrm>
            <a:prstGeom prst="rect">
              <a:avLst/>
            </a:prstGeom>
            <a:solidFill>
              <a:schemeClr val="bg1">
                <a:lumMod val="50000"/>
              </a:schemeClr>
            </a:solidFill>
          </p:spPr>
          <p:txBody>
            <a:bodyPr wrap="square">
              <a:spAutoFit/>
            </a:bodyPr>
            <a:lstStyle/>
            <a:p>
              <a:pPr defTabSz="257007"/>
              <a:r>
                <a:rPr lang="zh-CN" altLang="en-US" sz="1596" dirty="0">
                  <a:solidFill>
                    <a:srgbClr val="FFFFFF"/>
                  </a:solidFill>
                  <a:latin typeface="微软雅黑" charset="0"/>
                  <a:ea typeface="微软雅黑" charset="0"/>
                  <a:cs typeface="微软雅黑" charset="0"/>
                  <a:sym typeface="微软雅黑" charset="0"/>
                </a:rPr>
                <a:t>技术架构复杂</a:t>
              </a:r>
            </a:p>
          </p:txBody>
        </p:sp>
        <p:sp>
          <p:nvSpPr>
            <p:cNvPr id="57" name="Rectangle 40"/>
            <p:cNvSpPr/>
            <p:nvPr/>
          </p:nvSpPr>
          <p:spPr>
            <a:xfrm>
              <a:off x="6564472" y="6504198"/>
              <a:ext cx="2911898" cy="477231"/>
            </a:xfrm>
            <a:prstGeom prst="rect">
              <a:avLst/>
            </a:prstGeom>
            <a:solidFill>
              <a:schemeClr val="accent6">
                <a:lumMod val="75000"/>
              </a:schemeClr>
            </a:solidFill>
          </p:spPr>
          <p:txBody>
            <a:bodyPr wrap="square">
              <a:spAutoFit/>
            </a:bodyPr>
            <a:lstStyle/>
            <a:p>
              <a:pPr defTabSz="257007"/>
              <a:r>
                <a:rPr lang="zh-CN" altLang="en-US" sz="1596" dirty="0">
                  <a:solidFill>
                    <a:srgbClr val="FFFFFF"/>
                  </a:solidFill>
                  <a:latin typeface="微软雅黑" charset="0"/>
                  <a:ea typeface="微软雅黑" charset="0"/>
                  <a:cs typeface="微软雅黑" charset="0"/>
                  <a:sym typeface="微软雅黑" charset="0"/>
                </a:rPr>
                <a:t>信息安全标准不统一</a:t>
              </a:r>
              <a:endParaRPr lang="en-US" altLang="zh-CN" sz="1596" dirty="0">
                <a:solidFill>
                  <a:srgbClr val="FFFFFF"/>
                </a:solidFill>
                <a:latin typeface="微软雅黑" charset="0"/>
                <a:ea typeface="微软雅黑" charset="0"/>
                <a:cs typeface="微软雅黑" charset="0"/>
                <a:sym typeface="微软雅黑" charset="0"/>
              </a:endParaRPr>
            </a:p>
          </p:txBody>
        </p:sp>
      </p:grpSp>
    </p:spTree>
    <p:extLst>
      <p:ext uri="{BB962C8B-B14F-4D97-AF65-F5344CB8AC3E}">
        <p14:creationId xmlns:p14="http://schemas.microsoft.com/office/powerpoint/2010/main" val="941269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典型案例：宁夏政务云</a:t>
            </a:r>
          </a:p>
        </p:txBody>
      </p:sp>
      <p:grpSp>
        <p:nvGrpSpPr>
          <p:cNvPr id="4" name="组合 3"/>
          <p:cNvGrpSpPr/>
          <p:nvPr/>
        </p:nvGrpSpPr>
        <p:grpSpPr>
          <a:xfrm>
            <a:off x="2193731" y="15034"/>
            <a:ext cx="4623716" cy="1644687"/>
            <a:chOff x="3314700" y="-43962"/>
            <a:chExt cx="5407269" cy="1923403"/>
          </a:xfrm>
        </p:grpSpPr>
        <p:grpSp>
          <p:nvGrpSpPr>
            <p:cNvPr id="5" name="组合 4"/>
            <p:cNvGrpSpPr/>
            <p:nvPr/>
          </p:nvGrpSpPr>
          <p:grpSpPr>
            <a:xfrm>
              <a:off x="3314700" y="-43962"/>
              <a:ext cx="5407269" cy="1923403"/>
              <a:chOff x="4283968" y="474768"/>
              <a:chExt cx="4270157" cy="2821630"/>
            </a:xfrm>
          </p:grpSpPr>
          <p:sp>
            <p:nvSpPr>
              <p:cNvPr id="7" name="KSO_Shape"/>
              <p:cNvSpPr/>
              <p:nvPr/>
            </p:nvSpPr>
            <p:spPr bwMode="auto">
              <a:xfrm>
                <a:off x="4283968" y="1634889"/>
                <a:ext cx="4136457" cy="1661509"/>
              </a:xfrm>
              <a:custGeom>
                <a:avLst/>
                <a:gdLst/>
                <a:ahLst/>
                <a:cxnLst/>
                <a:rect l="l" t="t" r="r" b="b"/>
                <a:pathLst>
                  <a:path w="2263730" h="1265688">
                    <a:moveTo>
                      <a:pt x="905551" y="0"/>
                    </a:moveTo>
                    <a:cubicBezTo>
                      <a:pt x="964955" y="0"/>
                      <a:pt x="1021809" y="12275"/>
                      <a:pt x="1073606" y="36122"/>
                    </a:cubicBezTo>
                    <a:cubicBezTo>
                      <a:pt x="867772" y="107015"/>
                      <a:pt x="717264" y="277397"/>
                      <a:pt x="695253" y="481416"/>
                    </a:cubicBezTo>
                    <a:cubicBezTo>
                      <a:pt x="659529" y="464587"/>
                      <a:pt x="621677" y="456871"/>
                      <a:pt x="584749" y="459054"/>
                    </a:cubicBezTo>
                    <a:cubicBezTo>
                      <a:pt x="568316" y="460025"/>
                      <a:pt x="552067" y="462956"/>
                      <a:pt x="536229" y="467989"/>
                    </a:cubicBezTo>
                    <a:cubicBezTo>
                      <a:pt x="461080" y="491867"/>
                      <a:pt x="412084" y="557684"/>
                      <a:pt x="398547" y="640069"/>
                    </a:cubicBezTo>
                    <a:cubicBezTo>
                      <a:pt x="252469" y="690186"/>
                      <a:pt x="150529" y="805213"/>
                      <a:pt x="150529" y="939037"/>
                    </a:cubicBezTo>
                    <a:cubicBezTo>
                      <a:pt x="150529" y="1060859"/>
                      <a:pt x="235005" y="1167106"/>
                      <a:pt x="360867" y="1221858"/>
                    </a:cubicBezTo>
                    <a:cubicBezTo>
                      <a:pt x="258008" y="1163330"/>
                      <a:pt x="191624" y="1067577"/>
                      <a:pt x="191624" y="959585"/>
                    </a:cubicBezTo>
                    <a:cubicBezTo>
                      <a:pt x="191624" y="825761"/>
                      <a:pt x="293564" y="710734"/>
                      <a:pt x="439642" y="660617"/>
                    </a:cubicBezTo>
                    <a:cubicBezTo>
                      <a:pt x="453179" y="578232"/>
                      <a:pt x="502175" y="512415"/>
                      <a:pt x="577324" y="488537"/>
                    </a:cubicBezTo>
                    <a:cubicBezTo>
                      <a:pt x="593162" y="483504"/>
                      <a:pt x="609411" y="480573"/>
                      <a:pt x="625844" y="479602"/>
                    </a:cubicBezTo>
                    <a:cubicBezTo>
                      <a:pt x="662772" y="477419"/>
                      <a:pt x="700624" y="485135"/>
                      <a:pt x="736348" y="501964"/>
                    </a:cubicBezTo>
                    <a:cubicBezTo>
                      <a:pt x="765500" y="231754"/>
                      <a:pt x="1020053" y="20548"/>
                      <a:pt x="1329741" y="20548"/>
                    </a:cubicBezTo>
                    <a:cubicBezTo>
                      <a:pt x="1659087" y="20548"/>
                      <a:pt x="1926075" y="259418"/>
                      <a:pt x="1926075" y="554079"/>
                    </a:cubicBezTo>
                    <a:cubicBezTo>
                      <a:pt x="1926075" y="582788"/>
                      <a:pt x="1923540" y="610967"/>
                      <a:pt x="1917927" y="638343"/>
                    </a:cubicBezTo>
                    <a:cubicBezTo>
                      <a:pt x="2114194" y="662993"/>
                      <a:pt x="2263730" y="797503"/>
                      <a:pt x="2263730" y="959585"/>
                    </a:cubicBezTo>
                    <a:cubicBezTo>
                      <a:pt x="2263730" y="1100449"/>
                      <a:pt x="2150783" y="1220487"/>
                      <a:pt x="1992071" y="1265207"/>
                    </a:cubicBezTo>
                    <a:lnTo>
                      <a:pt x="1990321" y="1265688"/>
                    </a:lnTo>
                    <a:lnTo>
                      <a:pt x="465245" y="1265688"/>
                    </a:lnTo>
                    <a:lnTo>
                      <a:pt x="370547" y="1265688"/>
                    </a:lnTo>
                    <a:lnTo>
                      <a:pt x="351179" y="1263493"/>
                    </a:lnTo>
                    <a:cubicBezTo>
                      <a:pt x="343976" y="1265446"/>
                      <a:pt x="336631" y="1265688"/>
                      <a:pt x="329229" y="1265688"/>
                    </a:cubicBezTo>
                    <a:cubicBezTo>
                      <a:pt x="147401" y="1265688"/>
                      <a:pt x="0" y="1119441"/>
                      <a:pt x="0" y="939037"/>
                    </a:cubicBezTo>
                    <a:cubicBezTo>
                      <a:pt x="0" y="805213"/>
                      <a:pt x="81109" y="690186"/>
                      <a:pt x="197338" y="640069"/>
                    </a:cubicBezTo>
                    <a:cubicBezTo>
                      <a:pt x="208108" y="557684"/>
                      <a:pt x="247093" y="491867"/>
                      <a:pt x="306885" y="467989"/>
                    </a:cubicBezTo>
                    <a:cubicBezTo>
                      <a:pt x="319486" y="462956"/>
                      <a:pt x="332415" y="460025"/>
                      <a:pt x="345490" y="459054"/>
                    </a:cubicBezTo>
                    <a:cubicBezTo>
                      <a:pt x="374873" y="456871"/>
                      <a:pt x="404990" y="464587"/>
                      <a:pt x="433414" y="481416"/>
                    </a:cubicBezTo>
                    <a:cubicBezTo>
                      <a:pt x="456609" y="211206"/>
                      <a:pt x="659145" y="0"/>
                      <a:pt x="905551" y="0"/>
                    </a:cubicBezTo>
                    <a:close/>
                  </a:path>
                </a:pathLst>
              </a:custGeom>
              <a:solidFill>
                <a:srgbClr val="00B0F0"/>
              </a:solidFill>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zh-CN" altLang="en-US" sz="1368">
                  <a:solidFill>
                    <a:prstClr val="white"/>
                  </a:solidFill>
                </a:endParaRPr>
              </a:p>
            </p:txBody>
          </p:sp>
          <p:cxnSp>
            <p:nvCxnSpPr>
              <p:cNvPr id="8" name="直接连接符 7"/>
              <p:cNvCxnSpPr/>
              <p:nvPr/>
            </p:nvCxnSpPr>
            <p:spPr bwMode="auto">
              <a:xfrm>
                <a:off x="7465998" y="474768"/>
                <a:ext cx="1088127" cy="11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Box 91"/>
              <p:cNvSpPr txBox="1">
                <a:spLocks noChangeArrowheads="1"/>
              </p:cNvSpPr>
              <p:nvPr/>
            </p:nvSpPr>
            <p:spPr bwMode="auto">
              <a:xfrm>
                <a:off x="4658345" y="2713844"/>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教育云</a:t>
                </a:r>
              </a:p>
            </p:txBody>
          </p:sp>
          <p:sp>
            <p:nvSpPr>
              <p:cNvPr id="10" name="TextBox 91"/>
              <p:cNvSpPr txBox="1">
                <a:spLocks noChangeArrowheads="1"/>
              </p:cNvSpPr>
              <p:nvPr/>
            </p:nvSpPr>
            <p:spPr bwMode="auto">
              <a:xfrm>
                <a:off x="7184669" y="2764803"/>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民政云</a:t>
                </a:r>
              </a:p>
            </p:txBody>
          </p:sp>
          <p:sp>
            <p:nvSpPr>
              <p:cNvPr id="11" name="TextBox 91"/>
              <p:cNvSpPr txBox="1">
                <a:spLocks noChangeArrowheads="1"/>
              </p:cNvSpPr>
              <p:nvPr/>
            </p:nvSpPr>
            <p:spPr bwMode="auto">
              <a:xfrm>
                <a:off x="5048051" y="2313864"/>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社保云</a:t>
                </a:r>
              </a:p>
            </p:txBody>
          </p:sp>
          <p:sp>
            <p:nvSpPr>
              <p:cNvPr id="12" name="TextBox 91"/>
              <p:cNvSpPr txBox="1">
                <a:spLocks noChangeArrowheads="1"/>
              </p:cNvSpPr>
              <p:nvPr/>
            </p:nvSpPr>
            <p:spPr bwMode="auto">
              <a:xfrm>
                <a:off x="6224312" y="2713844"/>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家居云</a:t>
                </a:r>
              </a:p>
            </p:txBody>
          </p:sp>
          <p:sp>
            <p:nvSpPr>
              <p:cNvPr id="13" name="TextBox 91"/>
              <p:cNvSpPr txBox="1">
                <a:spLocks noChangeArrowheads="1"/>
              </p:cNvSpPr>
              <p:nvPr/>
            </p:nvSpPr>
            <p:spPr bwMode="auto">
              <a:xfrm>
                <a:off x="5443560" y="2692974"/>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旅游云</a:t>
                </a:r>
              </a:p>
            </p:txBody>
          </p:sp>
          <p:sp>
            <p:nvSpPr>
              <p:cNvPr id="14" name="TextBox 91"/>
              <p:cNvSpPr txBox="1">
                <a:spLocks noChangeArrowheads="1"/>
              </p:cNvSpPr>
              <p:nvPr/>
            </p:nvSpPr>
            <p:spPr bwMode="auto">
              <a:xfrm>
                <a:off x="6002390" y="2351907"/>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卫生云</a:t>
                </a:r>
              </a:p>
            </p:txBody>
          </p:sp>
          <p:sp>
            <p:nvSpPr>
              <p:cNvPr id="15" name="TextBox 91"/>
              <p:cNvSpPr txBox="1">
                <a:spLocks noChangeArrowheads="1"/>
              </p:cNvSpPr>
              <p:nvPr/>
            </p:nvSpPr>
            <p:spPr bwMode="auto">
              <a:xfrm>
                <a:off x="6807527" y="2357658"/>
                <a:ext cx="1166431" cy="47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商务云</a:t>
                </a:r>
              </a:p>
            </p:txBody>
          </p:sp>
        </p:grpSp>
        <p:sp>
          <p:nvSpPr>
            <p:cNvPr id="6" name="TextBox 91"/>
            <p:cNvSpPr txBox="1">
              <a:spLocks noChangeArrowheads="1"/>
            </p:cNvSpPr>
            <p:nvPr/>
          </p:nvSpPr>
          <p:spPr bwMode="auto">
            <a:xfrm>
              <a:off x="5424241" y="1004794"/>
              <a:ext cx="1477043" cy="32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200" b="1">
                  <a:solidFill>
                    <a:srgbClr val="FF0000"/>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1197" dirty="0">
                  <a:solidFill>
                    <a:prstClr val="white"/>
                  </a:solidFill>
                </a:rPr>
                <a:t>政务云</a:t>
              </a:r>
            </a:p>
          </p:txBody>
        </p:sp>
      </p:grpSp>
      <p:grpSp>
        <p:nvGrpSpPr>
          <p:cNvPr id="16" name="组合 15"/>
          <p:cNvGrpSpPr/>
          <p:nvPr/>
        </p:nvGrpSpPr>
        <p:grpSpPr>
          <a:xfrm>
            <a:off x="-377505" y="1675993"/>
            <a:ext cx="9971688" cy="2902614"/>
            <a:chOff x="138552" y="2373250"/>
            <a:chExt cx="11984709" cy="3836227"/>
          </a:xfrm>
        </p:grpSpPr>
        <p:grpSp>
          <p:nvGrpSpPr>
            <p:cNvPr id="17" name="组合 13"/>
            <p:cNvGrpSpPr/>
            <p:nvPr/>
          </p:nvGrpSpPr>
          <p:grpSpPr bwMode="auto">
            <a:xfrm>
              <a:off x="171247" y="5631940"/>
              <a:ext cx="4680000" cy="45719"/>
              <a:chOff x="-4441856" y="0"/>
              <a:chExt cx="5947282" cy="262890"/>
            </a:xfrm>
          </p:grpSpPr>
          <p:sp>
            <p:nvSpPr>
              <p:cNvPr id="60" name="直接连接符 9"/>
              <p:cNvSpPr>
                <a:spLocks noChangeShapeType="1"/>
              </p:cNvSpPr>
              <p:nvPr/>
            </p:nvSpPr>
            <p:spPr bwMode="auto">
              <a:xfrm flipH="1" flipV="1">
                <a:off x="1154906" y="0"/>
                <a:ext cx="350520" cy="26289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sp>
            <p:nvSpPr>
              <p:cNvPr id="61" name="直接连接符 12"/>
              <p:cNvSpPr>
                <a:spLocks noChangeShapeType="1"/>
              </p:cNvSpPr>
              <p:nvPr/>
            </p:nvSpPr>
            <p:spPr bwMode="auto">
              <a:xfrm flipH="1" flipV="1">
                <a:off x="-4441856" y="1"/>
                <a:ext cx="5599144" cy="2381"/>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grpSp>
        <p:grpSp>
          <p:nvGrpSpPr>
            <p:cNvPr id="18" name="组合 17"/>
            <p:cNvGrpSpPr/>
            <p:nvPr/>
          </p:nvGrpSpPr>
          <p:grpSpPr bwMode="auto">
            <a:xfrm flipH="1">
              <a:off x="7199455" y="5641878"/>
              <a:ext cx="4680000" cy="45719"/>
              <a:chOff x="-4441856" y="0"/>
              <a:chExt cx="5947282" cy="262890"/>
            </a:xfrm>
          </p:grpSpPr>
          <p:sp>
            <p:nvSpPr>
              <p:cNvPr id="58" name="直接连接符 9"/>
              <p:cNvSpPr>
                <a:spLocks noChangeShapeType="1"/>
              </p:cNvSpPr>
              <p:nvPr/>
            </p:nvSpPr>
            <p:spPr bwMode="auto">
              <a:xfrm flipH="1" flipV="1">
                <a:off x="1154906" y="0"/>
                <a:ext cx="350520" cy="26289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sp>
            <p:nvSpPr>
              <p:cNvPr id="59" name="直接连接符 12"/>
              <p:cNvSpPr>
                <a:spLocks noChangeShapeType="1"/>
              </p:cNvSpPr>
              <p:nvPr/>
            </p:nvSpPr>
            <p:spPr bwMode="auto">
              <a:xfrm flipH="1" flipV="1">
                <a:off x="-4441856" y="1"/>
                <a:ext cx="5599144" cy="2381"/>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grpSp>
        <p:grpSp>
          <p:nvGrpSpPr>
            <p:cNvPr id="19" name="组合 18"/>
            <p:cNvGrpSpPr/>
            <p:nvPr/>
          </p:nvGrpSpPr>
          <p:grpSpPr bwMode="auto">
            <a:xfrm rot="10800000" flipH="1">
              <a:off x="184870" y="6163758"/>
              <a:ext cx="4680000" cy="45719"/>
              <a:chOff x="-4441856" y="0"/>
              <a:chExt cx="5947282" cy="262890"/>
            </a:xfrm>
          </p:grpSpPr>
          <p:sp>
            <p:nvSpPr>
              <p:cNvPr id="56" name="直接连接符 9"/>
              <p:cNvSpPr>
                <a:spLocks noChangeShapeType="1"/>
              </p:cNvSpPr>
              <p:nvPr/>
            </p:nvSpPr>
            <p:spPr bwMode="auto">
              <a:xfrm flipH="1" flipV="1">
                <a:off x="1154906" y="0"/>
                <a:ext cx="350520" cy="26289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sp>
            <p:nvSpPr>
              <p:cNvPr id="57" name="直接连接符 12"/>
              <p:cNvSpPr>
                <a:spLocks noChangeShapeType="1"/>
              </p:cNvSpPr>
              <p:nvPr/>
            </p:nvSpPr>
            <p:spPr bwMode="auto">
              <a:xfrm flipH="1" flipV="1">
                <a:off x="-4441856" y="1"/>
                <a:ext cx="5599144" cy="2381"/>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grpSp>
        <p:grpSp>
          <p:nvGrpSpPr>
            <p:cNvPr id="20" name="组合 19"/>
            <p:cNvGrpSpPr/>
            <p:nvPr/>
          </p:nvGrpSpPr>
          <p:grpSpPr bwMode="auto">
            <a:xfrm rot="10800000">
              <a:off x="7212719" y="6133941"/>
              <a:ext cx="4680000" cy="45719"/>
              <a:chOff x="-4441856" y="0"/>
              <a:chExt cx="5947282" cy="262890"/>
            </a:xfrm>
          </p:grpSpPr>
          <p:sp>
            <p:nvSpPr>
              <p:cNvPr id="54" name="直接连接符 9"/>
              <p:cNvSpPr>
                <a:spLocks noChangeShapeType="1"/>
              </p:cNvSpPr>
              <p:nvPr/>
            </p:nvSpPr>
            <p:spPr bwMode="auto">
              <a:xfrm flipH="1" flipV="1">
                <a:off x="1154906" y="0"/>
                <a:ext cx="350520" cy="26289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sp>
            <p:nvSpPr>
              <p:cNvPr id="55" name="直接连接符 12"/>
              <p:cNvSpPr>
                <a:spLocks noChangeShapeType="1"/>
              </p:cNvSpPr>
              <p:nvPr/>
            </p:nvSpPr>
            <p:spPr bwMode="auto">
              <a:xfrm flipH="1" flipV="1">
                <a:off x="-4441856" y="1"/>
                <a:ext cx="5599144" cy="2381"/>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sz="1539">
                  <a:solidFill>
                    <a:prstClr val="black"/>
                  </a:solidFill>
                </a:endParaRPr>
              </a:p>
            </p:txBody>
          </p:sp>
        </p:grpSp>
        <p:grpSp>
          <p:nvGrpSpPr>
            <p:cNvPr id="21" name="组合 20"/>
            <p:cNvGrpSpPr/>
            <p:nvPr/>
          </p:nvGrpSpPr>
          <p:grpSpPr>
            <a:xfrm>
              <a:off x="6869914" y="4104885"/>
              <a:ext cx="5253347" cy="1395485"/>
              <a:chOff x="395535" y="4142348"/>
              <a:chExt cx="10620196" cy="1767562"/>
            </a:xfrm>
          </p:grpSpPr>
          <p:sp>
            <p:nvSpPr>
              <p:cNvPr id="49" name="Shape 146"/>
              <p:cNvSpPr>
                <a:spLocks noChangeArrowheads="1"/>
              </p:cNvSpPr>
              <p:nvPr/>
            </p:nvSpPr>
            <p:spPr bwMode="auto">
              <a:xfrm>
                <a:off x="395536" y="4142348"/>
                <a:ext cx="105410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161263"/>
                <a:r>
                  <a:rPr lang="en-US" sz="941" dirty="0">
                    <a:solidFill>
                      <a:srgbClr val="A6AAA9"/>
                    </a:solidFill>
                    <a:latin typeface="微软雅黑" pitchFamily="34" charset="-122"/>
                    <a:ea typeface="微软雅黑" pitchFamily="34" charset="-122"/>
                    <a:sym typeface="微软雅黑" pitchFamily="34" charset="-122"/>
                  </a:rPr>
                  <a:t>———————————</a:t>
                </a:r>
                <a:r>
                  <a:rPr lang="zh-CN" altLang="en-US" sz="941" dirty="0">
                    <a:solidFill>
                      <a:srgbClr val="A6AAA9"/>
                    </a:solidFill>
                    <a:latin typeface="微软雅黑" pitchFamily="34" charset="-122"/>
                    <a:ea typeface="微软雅黑" pitchFamily="34" charset="-122"/>
                    <a:sym typeface="微软雅黑" pitchFamily="34" charset="-122"/>
                  </a:rPr>
                  <a:t>大规模分布式云操作系统 </a:t>
                </a:r>
                <a:r>
                  <a:rPr lang="en-US" sz="941" dirty="0">
                    <a:solidFill>
                      <a:srgbClr val="A6AAA9"/>
                    </a:solidFill>
                    <a:latin typeface="微软雅黑" pitchFamily="34" charset="-122"/>
                    <a:ea typeface="微软雅黑" pitchFamily="34" charset="-122"/>
                    <a:sym typeface="微软雅黑" pitchFamily="34" charset="-122"/>
                  </a:rPr>
                  <a:t>——————————</a:t>
                </a:r>
              </a:p>
            </p:txBody>
          </p:sp>
          <p:sp>
            <p:nvSpPr>
              <p:cNvPr id="50" name="Shape 149"/>
              <p:cNvSpPr>
                <a:spLocks noChangeArrowheads="1"/>
              </p:cNvSpPr>
              <p:nvPr/>
            </p:nvSpPr>
            <p:spPr bwMode="auto">
              <a:xfrm>
                <a:off x="395535" y="4504895"/>
                <a:ext cx="10541039" cy="523202"/>
              </a:xfrm>
              <a:prstGeom prst="roundRect">
                <a:avLst>
                  <a:gd name="adj" fmla="val 20000"/>
                </a:avLst>
              </a:prstGeom>
              <a:solidFill>
                <a:srgbClr val="53585F"/>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81446"/>
                <a:r>
                  <a:rPr lang="zh-CN" altLang="en-US" sz="1539" b="1" dirty="0">
                    <a:solidFill>
                      <a:srgbClr val="FFFFFF"/>
                    </a:solidFill>
                    <a:latin typeface="微软雅黑" pitchFamily="34" charset="-122"/>
                    <a:ea typeface="微软雅黑" pitchFamily="34" charset="-122"/>
                    <a:sym typeface="微软雅黑" pitchFamily="34" charset="-122"/>
                  </a:rPr>
                  <a:t>云和大数据平台</a:t>
                </a:r>
              </a:p>
            </p:txBody>
          </p:sp>
          <p:sp>
            <p:nvSpPr>
              <p:cNvPr id="51" name="Shape 111"/>
              <p:cNvSpPr>
                <a:spLocks noChangeArrowheads="1"/>
              </p:cNvSpPr>
              <p:nvPr/>
            </p:nvSpPr>
            <p:spPr bwMode="auto">
              <a:xfrm>
                <a:off x="395535" y="5286691"/>
                <a:ext cx="5270581" cy="623219"/>
              </a:xfrm>
              <a:prstGeom prst="roundRect">
                <a:avLst>
                  <a:gd name="adj" fmla="val 13264"/>
                </a:avLst>
              </a:prstGeom>
              <a:solidFill>
                <a:srgbClr val="7C8EA8"/>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defTabSz="81446"/>
                <a:r>
                  <a:rPr lang="zh-CN" altLang="en-US" sz="941" dirty="0">
                    <a:solidFill>
                      <a:srgbClr val="FFFFFF"/>
                    </a:solidFill>
                    <a:latin typeface="微软雅黑" pitchFamily="34" charset="-122"/>
                    <a:ea typeface="微软雅黑" pitchFamily="34" charset="-122"/>
                    <a:sym typeface="微软雅黑" pitchFamily="34" charset="-122"/>
                  </a:rPr>
                  <a:t>模块化数据中心机房、双中心高速互联</a:t>
                </a:r>
              </a:p>
            </p:txBody>
          </p:sp>
          <p:sp>
            <p:nvSpPr>
              <p:cNvPr id="52" name="Shape 146"/>
              <p:cNvSpPr>
                <a:spLocks noChangeArrowheads="1"/>
              </p:cNvSpPr>
              <p:nvPr/>
            </p:nvSpPr>
            <p:spPr bwMode="auto">
              <a:xfrm>
                <a:off x="474816" y="5017889"/>
                <a:ext cx="1054091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161263"/>
                <a:r>
                  <a:rPr lang="en-US" sz="941" dirty="0">
                    <a:solidFill>
                      <a:srgbClr val="A6AAA9"/>
                    </a:solidFill>
                    <a:latin typeface="微软雅黑" pitchFamily="34" charset="-122"/>
                    <a:ea typeface="微软雅黑" pitchFamily="34" charset="-122"/>
                    <a:sym typeface="微软雅黑" pitchFamily="34" charset="-122"/>
                  </a:rPr>
                  <a:t>—————————</a:t>
                </a:r>
                <a:r>
                  <a:rPr lang="zh-CN" altLang="en-US" sz="941" dirty="0">
                    <a:solidFill>
                      <a:srgbClr val="A6AAA9"/>
                    </a:solidFill>
                    <a:latin typeface="微软雅黑" pitchFamily="34" charset="-122"/>
                    <a:ea typeface="微软雅黑" pitchFamily="34" charset="-122"/>
                    <a:sym typeface="微软雅黑" pitchFamily="34" charset="-122"/>
                  </a:rPr>
                  <a:t>基础资源和网络保障 </a:t>
                </a:r>
                <a:r>
                  <a:rPr lang="en-US" sz="941" dirty="0">
                    <a:solidFill>
                      <a:srgbClr val="A6AAA9"/>
                    </a:solidFill>
                    <a:latin typeface="微软雅黑" pitchFamily="34" charset="-122"/>
                    <a:ea typeface="微软雅黑" pitchFamily="34" charset="-122"/>
                    <a:sym typeface="微软雅黑" pitchFamily="34" charset="-122"/>
                  </a:rPr>
                  <a:t>———————————</a:t>
                </a:r>
              </a:p>
            </p:txBody>
          </p:sp>
          <p:sp>
            <p:nvSpPr>
              <p:cNvPr id="53" name="Shape 111"/>
              <p:cNvSpPr>
                <a:spLocks noChangeArrowheads="1"/>
              </p:cNvSpPr>
              <p:nvPr/>
            </p:nvSpPr>
            <p:spPr bwMode="auto">
              <a:xfrm>
                <a:off x="5770864" y="5286691"/>
                <a:ext cx="5165711" cy="623219"/>
              </a:xfrm>
              <a:prstGeom prst="roundRect">
                <a:avLst>
                  <a:gd name="adj" fmla="val 13264"/>
                </a:avLst>
              </a:prstGeom>
              <a:solidFill>
                <a:srgbClr val="9B8998"/>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81446"/>
                <a:r>
                  <a:rPr lang="zh-CN" altLang="en-US" sz="941" dirty="0">
                    <a:solidFill>
                      <a:srgbClr val="FFFFFF"/>
                    </a:solidFill>
                    <a:latin typeface="微软雅黑" pitchFamily="34" charset="-122"/>
                    <a:ea typeface="微软雅黑" pitchFamily="34" charset="-122"/>
                    <a:sym typeface="微软雅黑" pitchFamily="34" charset="-122"/>
                  </a:rPr>
                  <a:t>定制化的服务器</a:t>
                </a:r>
                <a:r>
                  <a:rPr lang="en-US" sz="941" dirty="0">
                    <a:solidFill>
                      <a:srgbClr val="FFFFFF"/>
                    </a:solidFill>
                    <a:latin typeface="微软雅黑" pitchFamily="34" charset="-122"/>
                    <a:ea typeface="微软雅黑" pitchFamily="34" charset="-122"/>
                    <a:sym typeface="微软雅黑" pitchFamily="34" charset="-122"/>
                  </a:rPr>
                  <a:t>7*24</a:t>
                </a:r>
                <a:r>
                  <a:rPr lang="zh-CN" altLang="en-US" sz="941" dirty="0">
                    <a:solidFill>
                      <a:srgbClr val="FFFFFF"/>
                    </a:solidFill>
                    <a:latin typeface="微软雅黑" pitchFamily="34" charset="-122"/>
                    <a:ea typeface="微软雅黑" pitchFamily="34" charset="-122"/>
                    <a:sym typeface="微软雅黑" pitchFamily="34" charset="-122"/>
                  </a:rPr>
                  <a:t>小时的运维保障</a:t>
                </a:r>
              </a:p>
            </p:txBody>
          </p:sp>
        </p:grpSp>
        <p:grpSp>
          <p:nvGrpSpPr>
            <p:cNvPr id="22" name="组合 21"/>
            <p:cNvGrpSpPr/>
            <p:nvPr/>
          </p:nvGrpSpPr>
          <p:grpSpPr>
            <a:xfrm>
              <a:off x="6827523" y="2373250"/>
              <a:ext cx="5256582" cy="1566931"/>
              <a:chOff x="949341" y="-1404441"/>
              <a:chExt cx="10620891" cy="2096453"/>
            </a:xfrm>
          </p:grpSpPr>
          <p:sp>
            <p:nvSpPr>
              <p:cNvPr id="41" name="正五边形 40"/>
              <p:cNvSpPr/>
              <p:nvPr/>
            </p:nvSpPr>
            <p:spPr>
              <a:xfrm>
                <a:off x="949341" y="-1404441"/>
                <a:ext cx="2634540" cy="2082684"/>
              </a:xfrm>
              <a:prstGeom prst="pentagon">
                <a:avLst/>
              </a:prstGeom>
              <a:solidFill>
                <a:srgbClr val="A1D4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42" name="正五边形 41"/>
              <p:cNvSpPr/>
              <p:nvPr/>
            </p:nvSpPr>
            <p:spPr>
              <a:xfrm>
                <a:off x="3574979" y="-1390672"/>
                <a:ext cx="2724256" cy="2082684"/>
              </a:xfrm>
              <a:prstGeom prst="pentagon">
                <a:avLst/>
              </a:prstGeom>
              <a:solidFill>
                <a:srgbClr val="55C1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43" name="正五边形 42"/>
              <p:cNvSpPr/>
              <p:nvPr/>
            </p:nvSpPr>
            <p:spPr>
              <a:xfrm>
                <a:off x="6300192" y="-1390672"/>
                <a:ext cx="2634541" cy="2082684"/>
              </a:xfrm>
              <a:prstGeom prst="pentago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44" name="正五边形 43"/>
              <p:cNvSpPr/>
              <p:nvPr/>
            </p:nvSpPr>
            <p:spPr>
              <a:xfrm>
                <a:off x="8935691" y="-1390672"/>
                <a:ext cx="2634541" cy="2082684"/>
              </a:xfrm>
              <a:prstGeom prst="pentagon">
                <a:avLst/>
              </a:prstGeom>
              <a:solidFill>
                <a:srgbClr val="4FCC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45" name="Shape 141"/>
              <p:cNvSpPr>
                <a:spLocks noChangeArrowheads="1"/>
              </p:cNvSpPr>
              <p:nvPr/>
            </p:nvSpPr>
            <p:spPr bwMode="auto">
              <a:xfrm>
                <a:off x="1300210" y="-786182"/>
                <a:ext cx="1908285" cy="130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altLang="zh-CN" sz="1197" dirty="0">
                    <a:solidFill>
                      <a:prstClr val="white"/>
                    </a:solidFill>
                    <a:latin typeface="微软雅黑" pitchFamily="34" charset="-122"/>
                    <a:ea typeface="微软雅黑" pitchFamily="34" charset="-122"/>
                    <a:sym typeface="微软雅黑" pitchFamily="34" charset="-122"/>
                  </a:rPr>
                  <a:t>15</a:t>
                </a:r>
                <a:r>
                  <a:rPr lang="en-US" sz="1197" dirty="0">
                    <a:solidFill>
                      <a:prstClr val="white"/>
                    </a:solidFill>
                    <a:latin typeface="微软雅黑" pitchFamily="34" charset="-122"/>
                    <a:ea typeface="微软雅黑" pitchFamily="34" charset="-122"/>
                    <a:sym typeface="微软雅黑" pitchFamily="34" charset="-122"/>
                  </a:rPr>
                  <a:t>00</a:t>
                </a:r>
                <a:r>
                  <a:rPr lang="zh-CN" altLang="en-US" sz="1197" dirty="0">
                    <a:solidFill>
                      <a:prstClr val="white"/>
                    </a:solidFill>
                    <a:latin typeface="微软雅黑" pitchFamily="34" charset="-122"/>
                    <a:ea typeface="微软雅黑" pitchFamily="34" charset="-122"/>
                    <a:sym typeface="微软雅黑" pitchFamily="34" charset="-122"/>
                  </a:rPr>
                  <a:t>个标准虚机</a:t>
                </a:r>
              </a:p>
              <a:p>
                <a:pPr algn="ctr" defTabSz="153119"/>
                <a:r>
                  <a:rPr lang="en-US" altLang="zh-CN" sz="1197" dirty="0">
                    <a:solidFill>
                      <a:prstClr val="white"/>
                    </a:solidFill>
                    <a:sym typeface="微软雅黑" pitchFamily="34" charset="-122"/>
                  </a:rPr>
                  <a:t>80</a:t>
                </a:r>
                <a:r>
                  <a:rPr lang="en-US" sz="1197" dirty="0">
                    <a:solidFill>
                      <a:prstClr val="white"/>
                    </a:solidFill>
                    <a:sym typeface="微软雅黑" pitchFamily="34" charset="-122"/>
                  </a:rPr>
                  <a:t>0</a:t>
                </a:r>
                <a:r>
                  <a:rPr lang="en-US" sz="1197" dirty="0">
                    <a:solidFill>
                      <a:prstClr val="white"/>
                    </a:solidFill>
                    <a:latin typeface="微软雅黑" pitchFamily="34" charset="-122"/>
                    <a:ea typeface="微软雅黑" pitchFamily="34" charset="-122"/>
                    <a:sym typeface="微软雅黑" pitchFamily="34" charset="-122"/>
                  </a:rPr>
                  <a:t>T</a:t>
                </a:r>
                <a:r>
                  <a:rPr lang="zh-CN" altLang="en-US" sz="1197" dirty="0">
                    <a:solidFill>
                      <a:prstClr val="white"/>
                    </a:solidFill>
                    <a:latin typeface="微软雅黑" pitchFamily="34" charset="-122"/>
                    <a:ea typeface="微软雅黑" pitchFamily="34" charset="-122"/>
                    <a:sym typeface="微软雅黑" pitchFamily="34" charset="-122"/>
                  </a:rPr>
                  <a:t>对象存储</a:t>
                </a:r>
                <a:endParaRPr lang="en-US" altLang="zh-CN" sz="1197" dirty="0">
                  <a:solidFill>
                    <a:prstClr val="white"/>
                  </a:solidFill>
                  <a:latin typeface="微软雅黑" pitchFamily="34" charset="-122"/>
                  <a:ea typeface="微软雅黑" pitchFamily="34" charset="-122"/>
                  <a:sym typeface="微软雅黑" pitchFamily="34" charset="-122"/>
                </a:endParaRPr>
              </a:p>
            </p:txBody>
          </p:sp>
          <p:sp>
            <p:nvSpPr>
              <p:cNvPr id="46" name="Shape 142"/>
              <p:cNvSpPr>
                <a:spLocks noChangeArrowheads="1"/>
              </p:cNvSpPr>
              <p:nvPr/>
            </p:nvSpPr>
            <p:spPr bwMode="auto">
              <a:xfrm>
                <a:off x="3925554" y="-751031"/>
                <a:ext cx="2059359" cy="130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altLang="zh-CN" sz="1197" dirty="0">
                    <a:solidFill>
                      <a:prstClr val="white"/>
                    </a:solidFill>
                    <a:sym typeface="微软雅黑" pitchFamily="34" charset="-122"/>
                  </a:rPr>
                  <a:t>500</a:t>
                </a:r>
                <a:r>
                  <a:rPr lang="zh-CN" altLang="en-US" sz="1197" dirty="0">
                    <a:solidFill>
                      <a:prstClr val="white"/>
                    </a:solidFill>
                    <a:latin typeface="微软雅黑" pitchFamily="34" charset="-122"/>
                    <a:ea typeface="微软雅黑" pitchFamily="34" charset="-122"/>
                    <a:sym typeface="微软雅黑" pitchFamily="34" charset="-122"/>
                  </a:rPr>
                  <a:t>个负载均衡实例</a:t>
                </a:r>
              </a:p>
              <a:p>
                <a:pPr algn="ctr" defTabSz="153119"/>
                <a:r>
                  <a:rPr lang="en-US" altLang="zh-CN" sz="1197" dirty="0">
                    <a:solidFill>
                      <a:prstClr val="white"/>
                    </a:solidFill>
                    <a:sym typeface="微软雅黑" pitchFamily="34" charset="-122"/>
                  </a:rPr>
                  <a:t>32</a:t>
                </a:r>
                <a:r>
                  <a:rPr lang="en-US" sz="1197" dirty="0">
                    <a:solidFill>
                      <a:prstClr val="white"/>
                    </a:solidFill>
                    <a:sym typeface="微软雅黑" pitchFamily="34" charset="-122"/>
                  </a:rPr>
                  <a:t>0</a:t>
                </a:r>
                <a:r>
                  <a:rPr lang="zh-CN" altLang="en-US" sz="1197" dirty="0">
                    <a:solidFill>
                      <a:prstClr val="white"/>
                    </a:solidFill>
                    <a:latin typeface="微软雅黑" pitchFamily="34" charset="-122"/>
                    <a:ea typeface="微软雅黑" pitchFamily="34" charset="-122"/>
                    <a:sym typeface="微软雅黑" pitchFamily="34" charset="-122"/>
                  </a:rPr>
                  <a:t>个数据库实例</a:t>
                </a:r>
              </a:p>
            </p:txBody>
          </p:sp>
          <p:sp>
            <p:nvSpPr>
              <p:cNvPr id="47" name="Shape 145"/>
              <p:cNvSpPr>
                <a:spLocks noChangeArrowheads="1"/>
              </p:cNvSpPr>
              <p:nvPr/>
            </p:nvSpPr>
            <p:spPr bwMode="auto">
              <a:xfrm>
                <a:off x="6644969" y="-730662"/>
                <a:ext cx="2101727" cy="90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sz="1197" dirty="0">
                    <a:solidFill>
                      <a:prstClr val="white"/>
                    </a:solidFill>
                    <a:latin typeface="微软雅黑" pitchFamily="34" charset="-122"/>
                    <a:ea typeface="微软雅黑" pitchFamily="34" charset="-122"/>
                    <a:sym typeface="微软雅黑" pitchFamily="34" charset="-122"/>
                  </a:rPr>
                  <a:t>100%</a:t>
                </a:r>
              </a:p>
              <a:p>
                <a:pPr algn="ctr" defTabSz="153119"/>
                <a:r>
                  <a:rPr lang="zh-CN" altLang="en-US" sz="1197" dirty="0">
                    <a:solidFill>
                      <a:prstClr val="white"/>
                    </a:solidFill>
                    <a:latin typeface="微软雅黑" pitchFamily="34" charset="-122"/>
                    <a:ea typeface="微软雅黑" pitchFamily="34" charset="-122"/>
                    <a:sym typeface="微软雅黑" pitchFamily="34" charset="-122"/>
                  </a:rPr>
                  <a:t>自主研发</a:t>
                </a:r>
                <a:endParaRPr lang="en-US" altLang="zh-CN" sz="1197" dirty="0">
                  <a:solidFill>
                    <a:prstClr val="white"/>
                  </a:solidFill>
                  <a:latin typeface="微软雅黑" pitchFamily="34" charset="-122"/>
                  <a:ea typeface="微软雅黑" pitchFamily="34" charset="-122"/>
                  <a:sym typeface="微软雅黑" pitchFamily="34" charset="-122"/>
                </a:endParaRPr>
              </a:p>
              <a:p>
                <a:pPr algn="ctr" defTabSz="153119"/>
                <a:endParaRPr lang="zh-CN" altLang="en-US" sz="941" dirty="0">
                  <a:solidFill>
                    <a:prstClr val="white"/>
                  </a:solidFill>
                  <a:sym typeface="微软雅黑" pitchFamily="34" charset="-122"/>
                </a:endParaRPr>
              </a:p>
            </p:txBody>
          </p:sp>
          <p:sp>
            <p:nvSpPr>
              <p:cNvPr id="48" name="Shape 145"/>
              <p:cNvSpPr>
                <a:spLocks noChangeArrowheads="1"/>
              </p:cNvSpPr>
              <p:nvPr/>
            </p:nvSpPr>
            <p:spPr bwMode="auto">
              <a:xfrm>
                <a:off x="9381401" y="-771281"/>
                <a:ext cx="1953407" cy="123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sz="1197" dirty="0">
                    <a:solidFill>
                      <a:prstClr val="white"/>
                    </a:solidFill>
                    <a:latin typeface="微软雅黑" pitchFamily="34" charset="-122"/>
                    <a:ea typeface="微软雅黑" pitchFamily="34" charset="-122"/>
                    <a:sym typeface="微软雅黑" pitchFamily="34" charset="-122"/>
                  </a:rPr>
                  <a:t>7×24</a:t>
                </a:r>
              </a:p>
              <a:p>
                <a:pPr algn="ctr" defTabSz="153119"/>
                <a:r>
                  <a:rPr lang="zh-CN" altLang="en-US" sz="1197" dirty="0">
                    <a:solidFill>
                      <a:prstClr val="white"/>
                    </a:solidFill>
                    <a:latin typeface="微软雅黑" pitchFamily="34" charset="-122"/>
                    <a:ea typeface="微软雅黑" pitchFamily="34" charset="-122"/>
                    <a:sym typeface="微软雅黑" pitchFamily="34" charset="-122"/>
                  </a:rPr>
                  <a:t>小时本地运维保障</a:t>
                </a:r>
                <a:endParaRPr lang="en-US" altLang="zh-CN" sz="1197" dirty="0">
                  <a:solidFill>
                    <a:prstClr val="white"/>
                  </a:solidFill>
                  <a:latin typeface="微软雅黑" pitchFamily="34" charset="-122"/>
                  <a:ea typeface="微软雅黑" pitchFamily="34" charset="-122"/>
                  <a:sym typeface="微软雅黑" pitchFamily="34" charset="-122"/>
                </a:endParaRPr>
              </a:p>
              <a:p>
                <a:pPr algn="ctr" defTabSz="153119"/>
                <a:endParaRPr lang="zh-CN" altLang="en-US" sz="941" dirty="0">
                  <a:solidFill>
                    <a:prstClr val="white"/>
                  </a:solidFill>
                  <a:sym typeface="微软雅黑" pitchFamily="34" charset="-122"/>
                </a:endParaRPr>
              </a:p>
            </p:txBody>
          </p:sp>
        </p:grpSp>
        <p:grpSp>
          <p:nvGrpSpPr>
            <p:cNvPr id="23" name="组合 22"/>
            <p:cNvGrpSpPr/>
            <p:nvPr/>
          </p:nvGrpSpPr>
          <p:grpSpPr>
            <a:xfrm>
              <a:off x="202125" y="4053576"/>
              <a:ext cx="5240295" cy="1395485"/>
              <a:chOff x="395535" y="4142348"/>
              <a:chExt cx="10593810" cy="1767562"/>
            </a:xfrm>
          </p:grpSpPr>
          <p:sp>
            <p:nvSpPr>
              <p:cNvPr id="36" name="Shape 146"/>
              <p:cNvSpPr>
                <a:spLocks noChangeArrowheads="1"/>
              </p:cNvSpPr>
              <p:nvPr/>
            </p:nvSpPr>
            <p:spPr bwMode="auto">
              <a:xfrm>
                <a:off x="395536" y="4142348"/>
                <a:ext cx="105410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161263"/>
                <a:r>
                  <a:rPr lang="en-US" sz="941" dirty="0">
                    <a:solidFill>
                      <a:srgbClr val="A6AAA9"/>
                    </a:solidFill>
                    <a:latin typeface="微软雅黑" pitchFamily="34" charset="-122"/>
                    <a:ea typeface="微软雅黑" pitchFamily="34" charset="-122"/>
                    <a:sym typeface="微软雅黑" pitchFamily="34" charset="-122"/>
                  </a:rPr>
                  <a:t>———————————</a:t>
                </a:r>
                <a:r>
                  <a:rPr lang="zh-CN" altLang="en-US" sz="941" dirty="0">
                    <a:solidFill>
                      <a:srgbClr val="A6AAA9"/>
                    </a:solidFill>
                    <a:latin typeface="微软雅黑" pitchFamily="34" charset="-122"/>
                    <a:ea typeface="微软雅黑" pitchFamily="34" charset="-122"/>
                    <a:sym typeface="微软雅黑" pitchFamily="34" charset="-122"/>
                  </a:rPr>
                  <a:t>大规模分布式云操作系统 </a:t>
                </a:r>
                <a:r>
                  <a:rPr lang="en-US" sz="941" dirty="0">
                    <a:solidFill>
                      <a:srgbClr val="A6AAA9"/>
                    </a:solidFill>
                    <a:latin typeface="微软雅黑" pitchFamily="34" charset="-122"/>
                    <a:ea typeface="微软雅黑" pitchFamily="34" charset="-122"/>
                    <a:sym typeface="微软雅黑" pitchFamily="34" charset="-122"/>
                  </a:rPr>
                  <a:t>——————————</a:t>
                </a:r>
              </a:p>
            </p:txBody>
          </p:sp>
          <p:sp>
            <p:nvSpPr>
              <p:cNvPr id="37" name="Shape 149"/>
              <p:cNvSpPr>
                <a:spLocks noChangeArrowheads="1"/>
              </p:cNvSpPr>
              <p:nvPr/>
            </p:nvSpPr>
            <p:spPr bwMode="auto">
              <a:xfrm>
                <a:off x="395535" y="4504895"/>
                <a:ext cx="10541039" cy="523202"/>
              </a:xfrm>
              <a:prstGeom prst="roundRect">
                <a:avLst>
                  <a:gd name="adj" fmla="val 20000"/>
                </a:avLst>
              </a:prstGeom>
              <a:solidFill>
                <a:srgbClr val="53585F"/>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81446"/>
                <a:r>
                  <a:rPr lang="zh-CN" altLang="en-US" sz="1539" b="1" dirty="0">
                    <a:solidFill>
                      <a:srgbClr val="FFFFFF"/>
                    </a:solidFill>
                    <a:latin typeface="微软雅黑" pitchFamily="34" charset="-122"/>
                    <a:ea typeface="微软雅黑" pitchFamily="34" charset="-122"/>
                    <a:sym typeface="微软雅黑" pitchFamily="34" charset="-122"/>
                  </a:rPr>
                  <a:t>云和大数据平台</a:t>
                </a:r>
              </a:p>
            </p:txBody>
          </p:sp>
          <p:sp>
            <p:nvSpPr>
              <p:cNvPr id="38" name="Shape 111"/>
              <p:cNvSpPr>
                <a:spLocks noChangeArrowheads="1"/>
              </p:cNvSpPr>
              <p:nvPr/>
            </p:nvSpPr>
            <p:spPr bwMode="auto">
              <a:xfrm>
                <a:off x="395535" y="5286691"/>
                <a:ext cx="5270581" cy="623219"/>
              </a:xfrm>
              <a:prstGeom prst="roundRect">
                <a:avLst>
                  <a:gd name="adj" fmla="val 13264"/>
                </a:avLst>
              </a:prstGeom>
              <a:solidFill>
                <a:srgbClr val="7C8EA8"/>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defTabSz="81446"/>
                <a:r>
                  <a:rPr lang="zh-CN" altLang="en-US" sz="941" dirty="0">
                    <a:solidFill>
                      <a:srgbClr val="FFFFFF"/>
                    </a:solidFill>
                    <a:latin typeface="微软雅黑" pitchFamily="34" charset="-122"/>
                    <a:ea typeface="微软雅黑" pitchFamily="34" charset="-122"/>
                    <a:sym typeface="微软雅黑" pitchFamily="34" charset="-122"/>
                  </a:rPr>
                  <a:t>模块化数据中心机房、双中心高速互联</a:t>
                </a:r>
              </a:p>
            </p:txBody>
          </p:sp>
          <p:sp>
            <p:nvSpPr>
              <p:cNvPr id="39" name="Shape 146"/>
              <p:cNvSpPr>
                <a:spLocks noChangeArrowheads="1"/>
              </p:cNvSpPr>
              <p:nvPr/>
            </p:nvSpPr>
            <p:spPr bwMode="auto">
              <a:xfrm>
                <a:off x="448430" y="5038795"/>
                <a:ext cx="1054091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161263"/>
                <a:r>
                  <a:rPr lang="en-US" sz="941" dirty="0">
                    <a:solidFill>
                      <a:srgbClr val="A6AAA9"/>
                    </a:solidFill>
                    <a:latin typeface="微软雅黑" pitchFamily="34" charset="-122"/>
                    <a:ea typeface="微软雅黑" pitchFamily="34" charset="-122"/>
                    <a:sym typeface="微软雅黑" pitchFamily="34" charset="-122"/>
                  </a:rPr>
                  <a:t>——————</a:t>
                </a:r>
                <a:r>
                  <a:rPr lang="zh-CN" altLang="en-US" sz="941" dirty="0">
                    <a:solidFill>
                      <a:srgbClr val="A6AAA9"/>
                    </a:solidFill>
                    <a:latin typeface="微软雅黑" pitchFamily="34" charset="-122"/>
                    <a:ea typeface="微软雅黑" pitchFamily="34" charset="-122"/>
                    <a:sym typeface="微软雅黑" pitchFamily="34" charset="-122"/>
                  </a:rPr>
                  <a:t>基础资源和网络保障</a:t>
                </a:r>
                <a:r>
                  <a:rPr lang="en-US" sz="941" dirty="0">
                    <a:solidFill>
                      <a:srgbClr val="A6AAA9"/>
                    </a:solidFill>
                    <a:latin typeface="微软雅黑" pitchFamily="34" charset="-122"/>
                    <a:ea typeface="微软雅黑" pitchFamily="34" charset="-122"/>
                    <a:sym typeface="微软雅黑" pitchFamily="34" charset="-122"/>
                  </a:rPr>
                  <a:t>——————————</a:t>
                </a:r>
              </a:p>
            </p:txBody>
          </p:sp>
          <p:sp>
            <p:nvSpPr>
              <p:cNvPr id="40" name="Shape 111"/>
              <p:cNvSpPr>
                <a:spLocks noChangeArrowheads="1"/>
              </p:cNvSpPr>
              <p:nvPr/>
            </p:nvSpPr>
            <p:spPr bwMode="auto">
              <a:xfrm>
                <a:off x="5770864" y="5286691"/>
                <a:ext cx="5165711" cy="623219"/>
              </a:xfrm>
              <a:prstGeom prst="roundRect">
                <a:avLst>
                  <a:gd name="adj" fmla="val 13264"/>
                </a:avLst>
              </a:prstGeom>
              <a:solidFill>
                <a:srgbClr val="9B8998"/>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81446"/>
                <a:r>
                  <a:rPr lang="zh-CN" altLang="en-US" sz="941" dirty="0">
                    <a:solidFill>
                      <a:srgbClr val="FFFFFF"/>
                    </a:solidFill>
                    <a:latin typeface="微软雅黑" pitchFamily="34" charset="-122"/>
                    <a:ea typeface="微软雅黑" pitchFamily="34" charset="-122"/>
                    <a:sym typeface="微软雅黑" pitchFamily="34" charset="-122"/>
                  </a:rPr>
                  <a:t>定制化的服务器</a:t>
                </a:r>
                <a:r>
                  <a:rPr lang="en-US" sz="941" dirty="0">
                    <a:solidFill>
                      <a:srgbClr val="FFFFFF"/>
                    </a:solidFill>
                    <a:latin typeface="微软雅黑" pitchFamily="34" charset="-122"/>
                    <a:ea typeface="微软雅黑" pitchFamily="34" charset="-122"/>
                    <a:sym typeface="微软雅黑" pitchFamily="34" charset="-122"/>
                  </a:rPr>
                  <a:t>7*24</a:t>
                </a:r>
                <a:r>
                  <a:rPr lang="zh-CN" altLang="en-US" sz="941" dirty="0">
                    <a:solidFill>
                      <a:srgbClr val="FFFFFF"/>
                    </a:solidFill>
                    <a:latin typeface="微软雅黑" pitchFamily="34" charset="-122"/>
                    <a:ea typeface="微软雅黑" pitchFamily="34" charset="-122"/>
                    <a:sym typeface="微软雅黑" pitchFamily="34" charset="-122"/>
                  </a:rPr>
                  <a:t>小时的运维保障</a:t>
                </a:r>
              </a:p>
            </p:txBody>
          </p:sp>
        </p:grpSp>
        <p:sp>
          <p:nvSpPr>
            <p:cNvPr id="24" name="左右箭头 23"/>
            <p:cNvSpPr/>
            <p:nvPr/>
          </p:nvSpPr>
          <p:spPr>
            <a:xfrm>
              <a:off x="5358127" y="4391114"/>
              <a:ext cx="1591297" cy="1005629"/>
            </a:xfrm>
            <a:prstGeom prst="lef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97" b="1" dirty="0">
                  <a:solidFill>
                    <a:srgbClr val="F26E26"/>
                  </a:solidFill>
                </a:rPr>
                <a:t>高速互联</a:t>
              </a:r>
              <a:endParaRPr lang="en-US" altLang="zh-CN" sz="1197" b="1" dirty="0">
                <a:solidFill>
                  <a:srgbClr val="F26E26"/>
                </a:solidFill>
              </a:endParaRPr>
            </a:p>
            <a:p>
              <a:pPr algn="ctr"/>
              <a:r>
                <a:rPr lang="zh-CN" altLang="en-US" sz="1197" b="1" dirty="0">
                  <a:solidFill>
                    <a:srgbClr val="F26E26"/>
                  </a:solidFill>
                </a:rPr>
                <a:t>异地容灾</a:t>
              </a:r>
            </a:p>
          </p:txBody>
        </p:sp>
        <p:sp>
          <p:nvSpPr>
            <p:cNvPr id="25" name="矩形 24"/>
            <p:cNvSpPr/>
            <p:nvPr/>
          </p:nvSpPr>
          <p:spPr>
            <a:xfrm>
              <a:off x="1474978" y="5783759"/>
              <a:ext cx="1950112" cy="400247"/>
            </a:xfrm>
            <a:prstGeom prst="rect">
              <a:avLst/>
            </a:prstGeom>
          </p:spPr>
          <p:txBody>
            <a:bodyPr wrap="none">
              <a:spAutoFit/>
            </a:bodyPr>
            <a:lstStyle/>
            <a:p>
              <a:pPr algn="ctr" defTabSz="81446"/>
              <a:r>
                <a:rPr lang="zh-CN" altLang="en-US" sz="1368" b="1" dirty="0">
                  <a:solidFill>
                    <a:prstClr val="black"/>
                  </a:solidFill>
                  <a:latin typeface="微软雅黑" pitchFamily="34" charset="-122"/>
                  <a:ea typeface="微软雅黑" pitchFamily="34" charset="-122"/>
                  <a:sym typeface="微软雅黑" pitchFamily="34" charset="-122"/>
                </a:rPr>
                <a:t>银川中心（</a:t>
              </a:r>
              <a:r>
                <a:rPr lang="en-US" altLang="zh-CN" sz="1368" b="1" dirty="0">
                  <a:solidFill>
                    <a:srgbClr val="FF0000"/>
                  </a:solidFill>
                  <a:latin typeface="微软雅黑" pitchFamily="34" charset="-122"/>
                  <a:ea typeface="微软雅黑" pitchFamily="34" charset="-122"/>
                  <a:sym typeface="微软雅黑" pitchFamily="34" charset="-122"/>
                </a:rPr>
                <a:t>80</a:t>
              </a:r>
              <a:r>
                <a:rPr lang="zh-CN" altLang="en-US" sz="1368" b="1" dirty="0">
                  <a:solidFill>
                    <a:srgbClr val="FF0000"/>
                  </a:solidFill>
                  <a:latin typeface="微软雅黑" pitchFamily="34" charset="-122"/>
                  <a:ea typeface="微软雅黑" pitchFamily="34" charset="-122"/>
                  <a:sym typeface="微软雅黑" pitchFamily="34" charset="-122"/>
                </a:rPr>
                <a:t>天</a:t>
              </a:r>
              <a:r>
                <a:rPr lang="zh-CN" altLang="en-US" sz="1368" b="1" dirty="0">
                  <a:solidFill>
                    <a:prstClr val="black"/>
                  </a:solidFill>
                  <a:latin typeface="微软雅黑" pitchFamily="34" charset="-122"/>
                  <a:ea typeface="微软雅黑" pitchFamily="34" charset="-122"/>
                  <a:sym typeface="微软雅黑" pitchFamily="34" charset="-122"/>
                </a:rPr>
                <a:t>）</a:t>
              </a:r>
            </a:p>
          </p:txBody>
        </p:sp>
        <p:sp>
          <p:nvSpPr>
            <p:cNvPr id="26" name="矩形 25"/>
            <p:cNvSpPr/>
            <p:nvPr/>
          </p:nvSpPr>
          <p:spPr>
            <a:xfrm>
              <a:off x="8715579" y="5785760"/>
              <a:ext cx="1950112" cy="400247"/>
            </a:xfrm>
            <a:prstGeom prst="rect">
              <a:avLst/>
            </a:prstGeom>
          </p:spPr>
          <p:txBody>
            <a:bodyPr wrap="none">
              <a:spAutoFit/>
            </a:bodyPr>
            <a:lstStyle/>
            <a:p>
              <a:pPr algn="ctr" defTabSz="81446"/>
              <a:r>
                <a:rPr lang="zh-CN" altLang="en-US" sz="1368" b="1" dirty="0">
                  <a:solidFill>
                    <a:prstClr val="black"/>
                  </a:solidFill>
                  <a:latin typeface="微软雅黑" pitchFamily="34" charset="-122"/>
                  <a:ea typeface="微软雅黑" pitchFamily="34" charset="-122"/>
                  <a:sym typeface="微软雅黑" pitchFamily="34" charset="-122"/>
                </a:rPr>
                <a:t>中卫中心（</a:t>
              </a:r>
              <a:r>
                <a:rPr lang="en-US" altLang="zh-CN" sz="1368" b="1" dirty="0">
                  <a:solidFill>
                    <a:srgbClr val="FF0000"/>
                  </a:solidFill>
                  <a:latin typeface="微软雅黑" pitchFamily="34" charset="-122"/>
                  <a:ea typeface="微软雅黑" pitchFamily="34" charset="-122"/>
                  <a:sym typeface="微软雅黑" pitchFamily="34" charset="-122"/>
                </a:rPr>
                <a:t>70</a:t>
              </a:r>
              <a:r>
                <a:rPr lang="zh-CN" altLang="en-US" sz="1368" b="1" dirty="0">
                  <a:solidFill>
                    <a:srgbClr val="FF0000"/>
                  </a:solidFill>
                  <a:latin typeface="微软雅黑" pitchFamily="34" charset="-122"/>
                  <a:ea typeface="微软雅黑" pitchFamily="34" charset="-122"/>
                  <a:sym typeface="微软雅黑" pitchFamily="34" charset="-122"/>
                </a:rPr>
                <a:t>天</a:t>
              </a:r>
              <a:r>
                <a:rPr lang="zh-CN" altLang="en-US" sz="1368" b="1" dirty="0">
                  <a:solidFill>
                    <a:prstClr val="black"/>
                  </a:solidFill>
                  <a:latin typeface="微软雅黑" pitchFamily="34" charset="-122"/>
                  <a:ea typeface="微软雅黑" pitchFamily="34" charset="-122"/>
                  <a:sym typeface="微软雅黑" pitchFamily="34" charset="-122"/>
                </a:rPr>
                <a:t>）</a:t>
              </a:r>
            </a:p>
          </p:txBody>
        </p:sp>
        <p:grpSp>
          <p:nvGrpSpPr>
            <p:cNvPr id="27" name="组合 26"/>
            <p:cNvGrpSpPr/>
            <p:nvPr/>
          </p:nvGrpSpPr>
          <p:grpSpPr>
            <a:xfrm>
              <a:off x="138552" y="2388276"/>
              <a:ext cx="5256582" cy="1566931"/>
              <a:chOff x="949341" y="-1404441"/>
              <a:chExt cx="10620891" cy="2096453"/>
            </a:xfrm>
          </p:grpSpPr>
          <p:sp>
            <p:nvSpPr>
              <p:cNvPr id="28" name="正五边形 27"/>
              <p:cNvSpPr/>
              <p:nvPr/>
            </p:nvSpPr>
            <p:spPr>
              <a:xfrm>
                <a:off x="949341" y="-1404441"/>
                <a:ext cx="2634540" cy="2082684"/>
              </a:xfrm>
              <a:prstGeom prst="pentagon">
                <a:avLst/>
              </a:prstGeom>
              <a:solidFill>
                <a:srgbClr val="A1D4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29" name="正五边形 28"/>
              <p:cNvSpPr/>
              <p:nvPr/>
            </p:nvSpPr>
            <p:spPr>
              <a:xfrm>
                <a:off x="3574979" y="-1390672"/>
                <a:ext cx="2724256" cy="2082684"/>
              </a:xfrm>
              <a:prstGeom prst="pentagon">
                <a:avLst/>
              </a:prstGeom>
              <a:solidFill>
                <a:srgbClr val="55C1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30" name="正五边形 29"/>
              <p:cNvSpPr/>
              <p:nvPr/>
            </p:nvSpPr>
            <p:spPr>
              <a:xfrm>
                <a:off x="6300192" y="-1390672"/>
                <a:ext cx="2634541" cy="2082684"/>
              </a:xfrm>
              <a:prstGeom prst="pentago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31" name="正五边形 30"/>
              <p:cNvSpPr/>
              <p:nvPr/>
            </p:nvSpPr>
            <p:spPr>
              <a:xfrm>
                <a:off x="8935691" y="-1390672"/>
                <a:ext cx="2634541" cy="2082684"/>
              </a:xfrm>
              <a:prstGeom prst="pentagon">
                <a:avLst/>
              </a:prstGeom>
              <a:solidFill>
                <a:srgbClr val="4FCC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1">
                  <a:solidFill>
                    <a:prstClr val="white"/>
                  </a:solidFill>
                </a:endParaRPr>
              </a:p>
            </p:txBody>
          </p:sp>
          <p:sp>
            <p:nvSpPr>
              <p:cNvPr id="32" name="Shape 141"/>
              <p:cNvSpPr>
                <a:spLocks noChangeArrowheads="1"/>
              </p:cNvSpPr>
              <p:nvPr/>
            </p:nvSpPr>
            <p:spPr bwMode="auto">
              <a:xfrm>
                <a:off x="1300210" y="-786182"/>
                <a:ext cx="1908285" cy="130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altLang="zh-CN" sz="1197" dirty="0">
                    <a:solidFill>
                      <a:prstClr val="white"/>
                    </a:solidFill>
                    <a:latin typeface="微软雅黑" pitchFamily="34" charset="-122"/>
                    <a:ea typeface="微软雅黑" pitchFamily="34" charset="-122"/>
                    <a:sym typeface="微软雅黑" pitchFamily="34" charset="-122"/>
                  </a:rPr>
                  <a:t>15</a:t>
                </a:r>
                <a:r>
                  <a:rPr lang="en-US" sz="1197" dirty="0">
                    <a:solidFill>
                      <a:prstClr val="white"/>
                    </a:solidFill>
                    <a:latin typeface="微软雅黑" pitchFamily="34" charset="-122"/>
                    <a:ea typeface="微软雅黑" pitchFamily="34" charset="-122"/>
                    <a:sym typeface="微软雅黑" pitchFamily="34" charset="-122"/>
                  </a:rPr>
                  <a:t>00</a:t>
                </a:r>
                <a:r>
                  <a:rPr lang="zh-CN" altLang="en-US" sz="1197" dirty="0">
                    <a:solidFill>
                      <a:prstClr val="white"/>
                    </a:solidFill>
                    <a:latin typeface="微软雅黑" pitchFamily="34" charset="-122"/>
                    <a:ea typeface="微软雅黑" pitchFamily="34" charset="-122"/>
                    <a:sym typeface="微软雅黑" pitchFamily="34" charset="-122"/>
                  </a:rPr>
                  <a:t>个标准虚机</a:t>
                </a:r>
              </a:p>
              <a:p>
                <a:pPr algn="ctr" defTabSz="153119"/>
                <a:r>
                  <a:rPr lang="en-US" altLang="zh-CN" sz="1197" dirty="0">
                    <a:solidFill>
                      <a:prstClr val="white"/>
                    </a:solidFill>
                    <a:sym typeface="微软雅黑" pitchFamily="34" charset="-122"/>
                  </a:rPr>
                  <a:t>80</a:t>
                </a:r>
                <a:r>
                  <a:rPr lang="en-US" sz="1197" dirty="0">
                    <a:solidFill>
                      <a:prstClr val="white"/>
                    </a:solidFill>
                    <a:sym typeface="微软雅黑" pitchFamily="34" charset="-122"/>
                  </a:rPr>
                  <a:t>0</a:t>
                </a:r>
                <a:r>
                  <a:rPr lang="en-US" sz="1197" dirty="0">
                    <a:solidFill>
                      <a:prstClr val="white"/>
                    </a:solidFill>
                    <a:latin typeface="微软雅黑" pitchFamily="34" charset="-122"/>
                    <a:ea typeface="微软雅黑" pitchFamily="34" charset="-122"/>
                    <a:sym typeface="微软雅黑" pitchFamily="34" charset="-122"/>
                  </a:rPr>
                  <a:t>T</a:t>
                </a:r>
                <a:r>
                  <a:rPr lang="zh-CN" altLang="en-US" sz="1197" dirty="0">
                    <a:solidFill>
                      <a:prstClr val="white"/>
                    </a:solidFill>
                    <a:latin typeface="微软雅黑" pitchFamily="34" charset="-122"/>
                    <a:ea typeface="微软雅黑" pitchFamily="34" charset="-122"/>
                    <a:sym typeface="微软雅黑" pitchFamily="34" charset="-122"/>
                  </a:rPr>
                  <a:t>对象存储</a:t>
                </a:r>
                <a:endParaRPr lang="en-US" altLang="zh-CN" sz="1197" dirty="0">
                  <a:solidFill>
                    <a:prstClr val="white"/>
                  </a:solidFill>
                  <a:latin typeface="微软雅黑" pitchFamily="34" charset="-122"/>
                  <a:ea typeface="微软雅黑" pitchFamily="34" charset="-122"/>
                  <a:sym typeface="微软雅黑" pitchFamily="34" charset="-122"/>
                </a:endParaRPr>
              </a:p>
            </p:txBody>
          </p:sp>
          <p:sp>
            <p:nvSpPr>
              <p:cNvPr id="33" name="Shape 142"/>
              <p:cNvSpPr>
                <a:spLocks noChangeArrowheads="1"/>
              </p:cNvSpPr>
              <p:nvPr/>
            </p:nvSpPr>
            <p:spPr bwMode="auto">
              <a:xfrm>
                <a:off x="3925554" y="-751031"/>
                <a:ext cx="2059359" cy="130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altLang="zh-CN" sz="1197" dirty="0">
                    <a:solidFill>
                      <a:prstClr val="white"/>
                    </a:solidFill>
                    <a:sym typeface="微软雅黑" pitchFamily="34" charset="-122"/>
                  </a:rPr>
                  <a:t>500</a:t>
                </a:r>
                <a:r>
                  <a:rPr lang="zh-CN" altLang="en-US" sz="1197" dirty="0">
                    <a:solidFill>
                      <a:prstClr val="white"/>
                    </a:solidFill>
                    <a:latin typeface="微软雅黑" pitchFamily="34" charset="-122"/>
                    <a:ea typeface="微软雅黑" pitchFamily="34" charset="-122"/>
                    <a:sym typeface="微软雅黑" pitchFamily="34" charset="-122"/>
                  </a:rPr>
                  <a:t>个负载均衡实例</a:t>
                </a:r>
              </a:p>
              <a:p>
                <a:pPr algn="ctr" defTabSz="153119"/>
                <a:r>
                  <a:rPr lang="en-US" altLang="zh-CN" sz="1197" dirty="0">
                    <a:solidFill>
                      <a:prstClr val="white"/>
                    </a:solidFill>
                    <a:sym typeface="微软雅黑" pitchFamily="34" charset="-122"/>
                  </a:rPr>
                  <a:t>32</a:t>
                </a:r>
                <a:r>
                  <a:rPr lang="en-US" sz="1197" dirty="0">
                    <a:solidFill>
                      <a:prstClr val="white"/>
                    </a:solidFill>
                    <a:sym typeface="微软雅黑" pitchFamily="34" charset="-122"/>
                  </a:rPr>
                  <a:t>0</a:t>
                </a:r>
                <a:r>
                  <a:rPr lang="zh-CN" altLang="en-US" sz="1197" dirty="0">
                    <a:solidFill>
                      <a:prstClr val="white"/>
                    </a:solidFill>
                    <a:latin typeface="微软雅黑" pitchFamily="34" charset="-122"/>
                    <a:ea typeface="微软雅黑" pitchFamily="34" charset="-122"/>
                    <a:sym typeface="微软雅黑" pitchFamily="34" charset="-122"/>
                  </a:rPr>
                  <a:t>个数据库实例</a:t>
                </a:r>
              </a:p>
            </p:txBody>
          </p:sp>
          <p:sp>
            <p:nvSpPr>
              <p:cNvPr id="34" name="Shape 145"/>
              <p:cNvSpPr>
                <a:spLocks noChangeArrowheads="1"/>
              </p:cNvSpPr>
              <p:nvPr/>
            </p:nvSpPr>
            <p:spPr bwMode="auto">
              <a:xfrm>
                <a:off x="6644969" y="-730662"/>
                <a:ext cx="2101727" cy="90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sz="1197" dirty="0">
                    <a:solidFill>
                      <a:prstClr val="white"/>
                    </a:solidFill>
                    <a:latin typeface="微软雅黑" pitchFamily="34" charset="-122"/>
                    <a:ea typeface="微软雅黑" pitchFamily="34" charset="-122"/>
                    <a:sym typeface="微软雅黑" pitchFamily="34" charset="-122"/>
                  </a:rPr>
                  <a:t>100%</a:t>
                </a:r>
              </a:p>
              <a:p>
                <a:pPr algn="ctr" defTabSz="153119"/>
                <a:r>
                  <a:rPr lang="zh-CN" altLang="en-US" sz="1197" dirty="0">
                    <a:solidFill>
                      <a:prstClr val="white"/>
                    </a:solidFill>
                    <a:latin typeface="微软雅黑" pitchFamily="34" charset="-122"/>
                    <a:ea typeface="微软雅黑" pitchFamily="34" charset="-122"/>
                    <a:sym typeface="微软雅黑" pitchFamily="34" charset="-122"/>
                  </a:rPr>
                  <a:t>自主研发</a:t>
                </a:r>
                <a:endParaRPr lang="en-US" altLang="zh-CN" sz="1197" dirty="0">
                  <a:solidFill>
                    <a:prstClr val="white"/>
                  </a:solidFill>
                  <a:latin typeface="微软雅黑" pitchFamily="34" charset="-122"/>
                  <a:ea typeface="微软雅黑" pitchFamily="34" charset="-122"/>
                  <a:sym typeface="微软雅黑" pitchFamily="34" charset="-122"/>
                </a:endParaRPr>
              </a:p>
              <a:p>
                <a:pPr algn="ctr" defTabSz="153119"/>
                <a:endParaRPr lang="zh-CN" altLang="en-US" sz="941" dirty="0">
                  <a:solidFill>
                    <a:prstClr val="white"/>
                  </a:solidFill>
                  <a:sym typeface="微软雅黑" pitchFamily="34" charset="-122"/>
                </a:endParaRPr>
              </a:p>
            </p:txBody>
          </p:sp>
          <p:sp>
            <p:nvSpPr>
              <p:cNvPr id="35" name="Shape 145"/>
              <p:cNvSpPr>
                <a:spLocks noChangeArrowheads="1"/>
              </p:cNvSpPr>
              <p:nvPr/>
            </p:nvSpPr>
            <p:spPr bwMode="auto">
              <a:xfrm>
                <a:off x="9381401" y="-771281"/>
                <a:ext cx="1953407" cy="123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53119"/>
                <a:r>
                  <a:rPr lang="en-US" sz="1197" dirty="0">
                    <a:solidFill>
                      <a:prstClr val="white"/>
                    </a:solidFill>
                    <a:latin typeface="微软雅黑" pitchFamily="34" charset="-122"/>
                    <a:ea typeface="微软雅黑" pitchFamily="34" charset="-122"/>
                    <a:sym typeface="微软雅黑" pitchFamily="34" charset="-122"/>
                  </a:rPr>
                  <a:t>7×24</a:t>
                </a:r>
              </a:p>
              <a:p>
                <a:pPr algn="ctr" defTabSz="153119"/>
                <a:r>
                  <a:rPr lang="zh-CN" altLang="en-US" sz="1197" dirty="0">
                    <a:solidFill>
                      <a:prstClr val="white"/>
                    </a:solidFill>
                    <a:latin typeface="微软雅黑" pitchFamily="34" charset="-122"/>
                    <a:ea typeface="微软雅黑" pitchFamily="34" charset="-122"/>
                    <a:sym typeface="微软雅黑" pitchFamily="34" charset="-122"/>
                  </a:rPr>
                  <a:t>小时本地运维保障</a:t>
                </a:r>
                <a:endParaRPr lang="en-US" altLang="zh-CN" sz="1197" dirty="0">
                  <a:solidFill>
                    <a:prstClr val="white"/>
                  </a:solidFill>
                  <a:latin typeface="微软雅黑" pitchFamily="34" charset="-122"/>
                  <a:ea typeface="微软雅黑" pitchFamily="34" charset="-122"/>
                  <a:sym typeface="微软雅黑" pitchFamily="34" charset="-122"/>
                </a:endParaRPr>
              </a:p>
              <a:p>
                <a:pPr algn="ctr" defTabSz="153119"/>
                <a:endParaRPr lang="zh-CN" altLang="en-US" sz="941" dirty="0">
                  <a:solidFill>
                    <a:prstClr val="white"/>
                  </a:solidFill>
                  <a:sym typeface="微软雅黑" pitchFamily="34" charset="-122"/>
                </a:endParaRPr>
              </a:p>
            </p:txBody>
          </p:sp>
        </p:grpSp>
      </p:grpSp>
      <p:sp>
        <p:nvSpPr>
          <p:cNvPr id="62" name="圆角矩形 9"/>
          <p:cNvSpPr>
            <a:spLocks noChangeArrowheads="1"/>
          </p:cNvSpPr>
          <p:nvPr/>
        </p:nvSpPr>
        <p:spPr bwMode="auto">
          <a:xfrm>
            <a:off x="-338967" y="4789075"/>
            <a:ext cx="9980127" cy="902303"/>
          </a:xfrm>
          <a:prstGeom prst="roundRect">
            <a:avLst>
              <a:gd name="adj" fmla="val 16667"/>
            </a:avLst>
          </a:prstGeom>
          <a:solidFill>
            <a:schemeClr val="bg1"/>
          </a:solidFill>
          <a:ln w="25400">
            <a:solidFill>
              <a:schemeClr val="accent1"/>
            </a:solidFill>
            <a:round/>
          </a:ln>
        </p:spPr>
        <p:txBody>
          <a:bodyPr lIns="65805" tIns="32903" rIns="65805" bIns="32903" anchor="ctr" anchorCtr="1"/>
          <a:lstStyle/>
          <a:p>
            <a:pPr>
              <a:lnSpc>
                <a:spcPct val="130000"/>
              </a:lnSpc>
              <a:buClr>
                <a:srgbClr val="C00000"/>
              </a:buClr>
            </a:pPr>
            <a:r>
              <a:rPr lang="zh-CN" altLang="en-US" sz="1368" dirty="0">
                <a:solidFill>
                  <a:srgbClr val="FF0000"/>
                </a:solidFill>
                <a:ea typeface="微软雅黑" pitchFamily="34" charset="-122"/>
              </a:rPr>
              <a:t>建设银川、中卫两地，数据主备，应用双活的</a:t>
            </a:r>
            <a:r>
              <a:rPr lang="zh-CN" altLang="en-US" sz="1368" dirty="0">
                <a:solidFill>
                  <a:prstClr val="black"/>
                </a:solidFill>
                <a:ea typeface="微软雅黑" pitchFamily="34" charset="-122"/>
              </a:rPr>
              <a:t>公共云平台：</a:t>
            </a:r>
            <a:r>
              <a:rPr lang="en-US" altLang="zh-CN" sz="1368" dirty="0">
                <a:solidFill>
                  <a:prstClr val="black"/>
                </a:solidFill>
                <a:ea typeface="微软雅黑" pitchFamily="34" charset="-122"/>
              </a:rPr>
              <a:t>30</a:t>
            </a:r>
            <a:r>
              <a:rPr lang="zh-CN" altLang="zh-CN" sz="1368" dirty="0">
                <a:solidFill>
                  <a:prstClr val="black"/>
                </a:solidFill>
                <a:ea typeface="微软雅黑" pitchFamily="34" charset="-122"/>
              </a:rPr>
              <a:t>00</a:t>
            </a:r>
            <a:r>
              <a:rPr lang="zh-CN" altLang="en-US" sz="1368" dirty="0">
                <a:solidFill>
                  <a:prstClr val="black"/>
                </a:solidFill>
                <a:ea typeface="微软雅黑" pitchFamily="34" charset="-122"/>
              </a:rPr>
              <a:t>个标准虚拟主机、</a:t>
            </a:r>
            <a:r>
              <a:rPr lang="en-US" altLang="zh-CN" sz="1368" dirty="0">
                <a:solidFill>
                  <a:prstClr val="black"/>
                </a:solidFill>
                <a:ea typeface="微软雅黑" pitchFamily="34" charset="-122"/>
              </a:rPr>
              <a:t>1600T</a:t>
            </a:r>
            <a:r>
              <a:rPr lang="zh-CN" altLang="en-US" sz="1368" dirty="0">
                <a:solidFill>
                  <a:prstClr val="black"/>
                </a:solidFill>
                <a:ea typeface="微软雅黑" pitchFamily="34" charset="-122"/>
              </a:rPr>
              <a:t>对象存储、</a:t>
            </a:r>
            <a:r>
              <a:rPr lang="zh-CN" altLang="zh-CN" sz="1368" dirty="0">
                <a:solidFill>
                  <a:prstClr val="black"/>
                </a:solidFill>
                <a:ea typeface="微软雅黑" pitchFamily="34" charset="-122"/>
              </a:rPr>
              <a:t> </a:t>
            </a:r>
            <a:r>
              <a:rPr lang="en-US" altLang="zh-CN" sz="1368" dirty="0">
                <a:solidFill>
                  <a:prstClr val="black"/>
                </a:solidFill>
                <a:ea typeface="微软雅黑" pitchFamily="34" charset="-122"/>
              </a:rPr>
              <a:t>1000</a:t>
            </a:r>
            <a:r>
              <a:rPr lang="zh-CN" altLang="en-US" sz="1368" dirty="0">
                <a:solidFill>
                  <a:prstClr val="black"/>
                </a:solidFill>
                <a:ea typeface="微软雅黑" pitchFamily="34" charset="-122"/>
              </a:rPr>
              <a:t>个负载均衡实例、 </a:t>
            </a:r>
            <a:r>
              <a:rPr lang="en-US" altLang="zh-CN" sz="1368" dirty="0">
                <a:solidFill>
                  <a:prstClr val="black"/>
                </a:solidFill>
                <a:ea typeface="微软雅黑" pitchFamily="34" charset="-122"/>
              </a:rPr>
              <a:t>640</a:t>
            </a:r>
            <a:r>
              <a:rPr lang="zh-CN" altLang="en-US" sz="1368" dirty="0">
                <a:solidFill>
                  <a:prstClr val="black"/>
                </a:solidFill>
                <a:ea typeface="微软雅黑" pitchFamily="34" charset="-122"/>
              </a:rPr>
              <a:t>个标准关系型数据库实例；</a:t>
            </a:r>
            <a:endParaRPr lang="en-US" altLang="zh-CN" sz="1368" dirty="0">
              <a:solidFill>
                <a:prstClr val="black"/>
              </a:solidFill>
              <a:ea typeface="微软雅黑" pitchFamily="34" charset="-122"/>
            </a:endParaRPr>
          </a:p>
          <a:p>
            <a:pPr>
              <a:lnSpc>
                <a:spcPct val="130000"/>
              </a:lnSpc>
              <a:buClr>
                <a:srgbClr val="C00000"/>
              </a:buClr>
            </a:pPr>
            <a:r>
              <a:rPr lang="zh-CN" altLang="en-US" sz="1368" dirty="0">
                <a:solidFill>
                  <a:srgbClr val="FF0000"/>
                </a:solidFill>
                <a:ea typeface="微软雅黑" pitchFamily="34" charset="-122"/>
              </a:rPr>
              <a:t>大数据平台</a:t>
            </a:r>
            <a:r>
              <a:rPr lang="zh-CN" altLang="en-US" sz="1368" dirty="0">
                <a:solidFill>
                  <a:prstClr val="black"/>
                </a:solidFill>
                <a:ea typeface="微软雅黑" pitchFamily="34" charset="-122"/>
              </a:rPr>
              <a:t>：建成</a:t>
            </a:r>
            <a:r>
              <a:rPr lang="en-US" altLang="zh-CN" sz="1368" dirty="0">
                <a:solidFill>
                  <a:prstClr val="black"/>
                </a:solidFill>
                <a:ea typeface="微软雅黑" pitchFamily="34" charset="-122"/>
              </a:rPr>
              <a:t>500T</a:t>
            </a:r>
            <a:r>
              <a:rPr lang="zh-CN" altLang="en-US" sz="1368" dirty="0">
                <a:solidFill>
                  <a:prstClr val="black"/>
                </a:solidFill>
                <a:ea typeface="微软雅黑" pitchFamily="34" charset="-122"/>
              </a:rPr>
              <a:t>离线计算能力，</a:t>
            </a:r>
            <a:r>
              <a:rPr lang="en-US" altLang="zh-CN" sz="1368" dirty="0">
                <a:solidFill>
                  <a:prstClr val="black"/>
                </a:solidFill>
                <a:ea typeface="微软雅黑" pitchFamily="34" charset="-122"/>
              </a:rPr>
              <a:t>75T</a:t>
            </a:r>
            <a:r>
              <a:rPr lang="zh-CN" altLang="en-US" sz="1368" dirty="0">
                <a:solidFill>
                  <a:prstClr val="black"/>
                </a:solidFill>
                <a:ea typeface="微软雅黑" pitchFamily="34" charset="-122"/>
              </a:rPr>
              <a:t>实时计算能力。</a:t>
            </a:r>
            <a:endParaRPr lang="en-US" altLang="zh-CN" sz="1368" dirty="0">
              <a:solidFill>
                <a:prstClr val="black"/>
              </a:solidFill>
              <a:ea typeface="微软雅黑" pitchFamily="34" charset="-122"/>
            </a:endParaRPr>
          </a:p>
        </p:txBody>
      </p:sp>
    </p:spTree>
    <p:extLst>
      <p:ext uri="{BB962C8B-B14F-4D97-AF65-F5344CB8AC3E}">
        <p14:creationId xmlns:p14="http://schemas.microsoft.com/office/powerpoint/2010/main" val="4358950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a:t>
            </a:r>
            <a:r>
              <a:rPr lang="zh-CN" altLang="en-US" dirty="0" smtClean="0"/>
              <a:t>：宁夏政务云</a:t>
            </a:r>
            <a:endParaRPr lang="zh-CN" altLang="en-US" dirty="0"/>
          </a:p>
        </p:txBody>
      </p:sp>
      <p:sp>
        <p:nvSpPr>
          <p:cNvPr id="27" name="TextBox 6"/>
          <p:cNvSpPr txBox="1"/>
          <p:nvPr/>
        </p:nvSpPr>
        <p:spPr>
          <a:xfrm>
            <a:off x="-301203" y="4765909"/>
            <a:ext cx="9686308" cy="637140"/>
          </a:xfrm>
          <a:prstGeom prst="rect">
            <a:avLst/>
          </a:prstGeom>
        </p:spPr>
        <p:style>
          <a:lnRef idx="1">
            <a:schemeClr val="accent5"/>
          </a:lnRef>
          <a:fillRef idx="2">
            <a:schemeClr val="accent5"/>
          </a:fillRef>
          <a:effectRef idx="1">
            <a:schemeClr val="accent5"/>
          </a:effectRef>
          <a:fontRef idx="minor">
            <a:schemeClr val="dk1"/>
          </a:fontRef>
        </p:style>
        <p:txBody>
          <a:bodyPr lIns="88940" tIns="44471" rIns="88940" bIns="44471">
            <a:spAutoFit/>
          </a:bodyPr>
          <a:lstStyle/>
          <a:p>
            <a:pPr eaLnBrk="0" fontAlgn="base" hangingPunct="0">
              <a:lnSpc>
                <a:spcPct val="130000"/>
              </a:lnSpc>
              <a:spcBef>
                <a:spcPct val="0"/>
              </a:spcBef>
              <a:spcAft>
                <a:spcPct val="0"/>
              </a:spcAft>
              <a:defRPr/>
            </a:pPr>
            <a:r>
              <a:rPr lang="zh-CN" altLang="en-US" sz="1368" dirty="0">
                <a:solidFill>
                  <a:srgbClr val="203C96"/>
                </a:solidFill>
                <a:latin typeface="微软雅黑" panose="020B0503020204020204" pitchFamily="34" charset="-122"/>
                <a:ea typeface="微软雅黑" panose="020B0503020204020204" pitchFamily="34" charset="-122"/>
              </a:rPr>
              <a:t>基础资源</a:t>
            </a:r>
            <a:r>
              <a:rPr lang="en-US" altLang="zh-CN" sz="1368" dirty="0">
                <a:solidFill>
                  <a:srgbClr val="203C96"/>
                </a:solidFill>
                <a:latin typeface="微软雅黑" panose="020B0503020204020204" pitchFamily="34" charset="-122"/>
                <a:ea typeface="微软雅黑" panose="020B0503020204020204" pitchFamily="34" charset="-122"/>
              </a:rPr>
              <a:t>+</a:t>
            </a:r>
            <a:r>
              <a:rPr lang="zh-CN" altLang="en-US" sz="1368" dirty="0">
                <a:solidFill>
                  <a:srgbClr val="203C96"/>
                </a:solidFill>
                <a:latin typeface="微软雅黑" panose="020B0503020204020204" pitchFamily="34" charset="-122"/>
                <a:ea typeface="微软雅黑" panose="020B0503020204020204" pitchFamily="34" charset="-122"/>
              </a:rPr>
              <a:t>云服务资源</a:t>
            </a:r>
            <a:r>
              <a:rPr lang="en-US" altLang="zh-CN" sz="1368" dirty="0">
                <a:solidFill>
                  <a:srgbClr val="203C96"/>
                </a:solidFill>
                <a:latin typeface="微软雅黑" panose="020B0503020204020204" pitchFamily="34" charset="-122"/>
                <a:ea typeface="微软雅黑" panose="020B0503020204020204" pitchFamily="34" charset="-122"/>
              </a:rPr>
              <a:t>+</a:t>
            </a:r>
            <a:r>
              <a:rPr lang="zh-CN" altLang="en-US" sz="1368" dirty="0">
                <a:solidFill>
                  <a:srgbClr val="203C96"/>
                </a:solidFill>
                <a:latin typeface="微软雅黑" panose="020B0503020204020204" pitchFamily="34" charset="-122"/>
                <a:ea typeface="微软雅黑" panose="020B0503020204020204" pitchFamily="34" charset="-122"/>
              </a:rPr>
              <a:t>数据服务支撑</a:t>
            </a:r>
            <a:r>
              <a:rPr lang="en-US" altLang="zh-CN" sz="1368" dirty="0">
                <a:solidFill>
                  <a:srgbClr val="203C96"/>
                </a:solidFill>
                <a:latin typeface="微软雅黑" panose="020B0503020204020204" pitchFamily="34" charset="-122"/>
                <a:ea typeface="微软雅黑" panose="020B0503020204020204" pitchFamily="34" charset="-122"/>
              </a:rPr>
              <a:t>+</a:t>
            </a:r>
            <a:r>
              <a:rPr lang="zh-CN" altLang="en-US" sz="1368" dirty="0">
                <a:solidFill>
                  <a:srgbClr val="203C96"/>
                </a:solidFill>
                <a:latin typeface="微软雅黑" panose="020B0503020204020204" pitchFamily="34" charset="-122"/>
                <a:ea typeface="微软雅黑" panose="020B0503020204020204" pitchFamily="34" charset="-122"/>
              </a:rPr>
              <a:t>增值服务（云迁移、灾备等）</a:t>
            </a:r>
            <a:endParaRPr lang="en-US" altLang="zh-CN" sz="1368" dirty="0">
              <a:solidFill>
                <a:srgbClr val="203C96"/>
              </a:solidFill>
              <a:latin typeface="微软雅黑" panose="020B0503020204020204" pitchFamily="34" charset="-122"/>
              <a:ea typeface="微软雅黑" panose="020B0503020204020204" pitchFamily="34" charset="-122"/>
            </a:endParaRPr>
          </a:p>
          <a:p>
            <a:pPr eaLnBrk="0" fontAlgn="base" hangingPunct="0">
              <a:lnSpc>
                <a:spcPct val="130000"/>
              </a:lnSpc>
              <a:spcBef>
                <a:spcPct val="0"/>
              </a:spcBef>
              <a:spcAft>
                <a:spcPct val="0"/>
              </a:spcAft>
              <a:defRPr/>
            </a:pPr>
            <a:r>
              <a:rPr lang="zh-CN" altLang="en-US" sz="1368" dirty="0">
                <a:solidFill>
                  <a:srgbClr val="203C96"/>
                </a:solidFill>
                <a:latin typeface="微软雅黑" panose="020B0503020204020204" pitchFamily="34" charset="-122"/>
                <a:ea typeface="微软雅黑" panose="020B0503020204020204" pitchFamily="34" charset="-122"/>
              </a:rPr>
              <a:t>采用</a:t>
            </a:r>
            <a:r>
              <a:rPr lang="en-US" altLang="zh-CN" sz="1368" dirty="0">
                <a:solidFill>
                  <a:srgbClr val="203C96"/>
                </a:solidFill>
                <a:latin typeface="微软雅黑" panose="020B0503020204020204" pitchFamily="34" charset="-122"/>
                <a:ea typeface="微软雅黑" panose="020B0503020204020204" pitchFamily="34" charset="-122"/>
              </a:rPr>
              <a:t>BO</a:t>
            </a:r>
            <a:r>
              <a:rPr lang="zh-CN" altLang="en-US" sz="1368" dirty="0">
                <a:solidFill>
                  <a:srgbClr val="203C96"/>
                </a:solidFill>
                <a:latin typeface="微软雅黑" panose="020B0503020204020204" pitchFamily="34" charset="-122"/>
                <a:ea typeface="微软雅黑" panose="020B0503020204020204" pitchFamily="34" charset="-122"/>
              </a:rPr>
              <a:t>模式，合伙伙伴为阿里，阿里参与平台运营并参与分成，集团集成公司提供云管平台及云迁移服务</a:t>
            </a:r>
          </a:p>
        </p:txBody>
      </p:sp>
      <p:sp>
        <p:nvSpPr>
          <p:cNvPr id="28" name="矩形 26"/>
          <p:cNvSpPr>
            <a:spLocks noChangeArrowheads="1"/>
          </p:cNvSpPr>
          <p:nvPr/>
        </p:nvSpPr>
        <p:spPr bwMode="auto">
          <a:xfrm>
            <a:off x="4736196" y="2611232"/>
            <a:ext cx="4895202" cy="2086519"/>
          </a:xfrm>
          <a:prstGeom prst="rect">
            <a:avLst/>
          </a:prstGeom>
          <a:noFill/>
          <a:ln w="9525">
            <a:noFill/>
            <a:miter lim="800000"/>
            <a:headEnd/>
            <a:tailEnd/>
          </a:ln>
        </p:spPr>
        <p:txBody>
          <a:bodyPr wrap="square" lIns="79805" tIns="39903" rIns="79805" bIns="39903">
            <a:spAutoFit/>
          </a:bodyPr>
          <a:lstStyle/>
          <a:p>
            <a:pPr marL="390392" indent="-390392">
              <a:lnSpc>
                <a:spcPct val="120000"/>
              </a:lnSpc>
              <a:spcAft>
                <a:spcPts val="1026"/>
              </a:spcAft>
              <a:buFont typeface="Arial Black" pitchFamily="34" charset="0"/>
              <a:buAutoNum type="arabicPeriod"/>
            </a:pPr>
            <a:r>
              <a:rPr lang="zh-CN" altLang="en-US" sz="1254" b="1" dirty="0">
                <a:solidFill>
                  <a:srgbClr val="203C96"/>
                </a:solidFill>
                <a:latin typeface="微软雅黑" pitchFamily="34" charset="-122"/>
                <a:ea typeface="微软雅黑" pitchFamily="34" charset="-122"/>
              </a:rPr>
              <a:t>政府</a:t>
            </a:r>
            <a:r>
              <a:rPr lang="en-US" altLang="zh-CN" sz="1254" b="1" dirty="0">
                <a:solidFill>
                  <a:srgbClr val="203C96"/>
                </a:solidFill>
                <a:latin typeface="微软雅黑" pitchFamily="34" charset="-122"/>
                <a:ea typeface="微软雅黑" pitchFamily="34" charset="-122"/>
              </a:rPr>
              <a:t>30%</a:t>
            </a:r>
            <a:r>
              <a:rPr lang="zh-CN" altLang="en-US" sz="1254" b="1" dirty="0">
                <a:solidFill>
                  <a:srgbClr val="203C96"/>
                </a:solidFill>
                <a:latin typeface="微软雅黑" pitchFamily="34" charset="-122"/>
                <a:ea typeface="微软雅黑" pitchFamily="34" charset="-122"/>
              </a:rPr>
              <a:t>系统已上云，相比传统方式分散建设方式，节省</a:t>
            </a:r>
            <a:r>
              <a:rPr lang="en-US" altLang="zh-CN" sz="1254" b="1" dirty="0">
                <a:solidFill>
                  <a:srgbClr val="C00000"/>
                </a:solidFill>
                <a:latin typeface="微软雅黑" pitchFamily="34" charset="-122"/>
                <a:ea typeface="微软雅黑" pitchFamily="34" charset="-122"/>
              </a:rPr>
              <a:t>64%</a:t>
            </a:r>
            <a:r>
              <a:rPr lang="zh-CN" altLang="en-US" sz="1254" b="1" dirty="0">
                <a:solidFill>
                  <a:srgbClr val="203C96"/>
                </a:solidFill>
                <a:latin typeface="微软雅黑" pitchFamily="34" charset="-122"/>
                <a:ea typeface="微软雅黑" pitchFamily="34" charset="-122"/>
              </a:rPr>
              <a:t>数据中心建设投资和</a:t>
            </a:r>
            <a:r>
              <a:rPr lang="en-US" altLang="zh-CN" sz="1254" b="1" dirty="0">
                <a:solidFill>
                  <a:srgbClr val="C00000"/>
                </a:solidFill>
                <a:latin typeface="微软雅黑" pitchFamily="34" charset="-122"/>
                <a:ea typeface="微软雅黑" pitchFamily="34" charset="-122"/>
              </a:rPr>
              <a:t>18%</a:t>
            </a:r>
            <a:r>
              <a:rPr lang="zh-CN" altLang="en-US" sz="1254" b="1" dirty="0">
                <a:solidFill>
                  <a:srgbClr val="203C96"/>
                </a:solidFill>
                <a:latin typeface="微软雅黑" pitchFamily="34" charset="-122"/>
                <a:ea typeface="微软雅黑" pitchFamily="34" charset="-122"/>
              </a:rPr>
              <a:t>的运维费用</a:t>
            </a:r>
            <a:endParaRPr lang="en-US" altLang="zh-CN" sz="1254" b="1" dirty="0">
              <a:solidFill>
                <a:srgbClr val="203C96"/>
              </a:solidFill>
              <a:latin typeface="微软雅黑" pitchFamily="34" charset="-122"/>
              <a:ea typeface="微软雅黑" pitchFamily="34" charset="-122"/>
            </a:endParaRPr>
          </a:p>
          <a:p>
            <a:pPr marL="390392" indent="-390392">
              <a:lnSpc>
                <a:spcPct val="120000"/>
              </a:lnSpc>
              <a:spcAft>
                <a:spcPts val="1026"/>
              </a:spcAft>
              <a:buFont typeface="Arial Black" pitchFamily="34" charset="0"/>
              <a:buAutoNum type="arabicPeriod"/>
            </a:pPr>
            <a:r>
              <a:rPr lang="zh-CN" altLang="en-US" sz="1254" b="1" dirty="0">
                <a:solidFill>
                  <a:srgbClr val="203C96"/>
                </a:solidFill>
                <a:latin typeface="微软雅黑" pitchFamily="34" charset="-122"/>
                <a:ea typeface="微软雅黑" pitchFamily="34" charset="-122"/>
              </a:rPr>
              <a:t>依托云平台部署可减少</a:t>
            </a:r>
            <a:r>
              <a:rPr lang="en-US" altLang="zh-CN" sz="1254" b="1" dirty="0">
                <a:solidFill>
                  <a:srgbClr val="C00000"/>
                </a:solidFill>
                <a:latin typeface="微软雅黑" pitchFamily="34" charset="-122"/>
                <a:ea typeface="微软雅黑" pitchFamily="34" charset="-122"/>
              </a:rPr>
              <a:t>51.1%</a:t>
            </a:r>
            <a:r>
              <a:rPr lang="zh-CN" altLang="en-US" sz="1254" b="1" dirty="0">
                <a:solidFill>
                  <a:srgbClr val="203C96"/>
                </a:solidFill>
                <a:latin typeface="微软雅黑" pitchFamily="34" charset="-122"/>
                <a:ea typeface="微软雅黑" pitchFamily="34" charset="-122"/>
              </a:rPr>
              <a:t>的信息化项目硬件投资，缩短</a:t>
            </a:r>
            <a:r>
              <a:rPr lang="en-US" altLang="zh-CN" sz="1254" b="1" dirty="0">
                <a:solidFill>
                  <a:srgbClr val="C00000"/>
                </a:solidFill>
                <a:latin typeface="微软雅黑" pitchFamily="34" charset="-122"/>
                <a:ea typeface="微软雅黑" pitchFamily="34" charset="-122"/>
              </a:rPr>
              <a:t>50%</a:t>
            </a:r>
            <a:r>
              <a:rPr lang="zh-CN" altLang="en-US" sz="1254" b="1" dirty="0">
                <a:solidFill>
                  <a:srgbClr val="203C96"/>
                </a:solidFill>
                <a:latin typeface="微软雅黑" pitchFamily="34" charset="-122"/>
                <a:ea typeface="微软雅黑" pitchFamily="34" charset="-122"/>
              </a:rPr>
              <a:t>以上的应用开发和部署周期</a:t>
            </a:r>
            <a:endParaRPr lang="en-US" altLang="zh-CN" sz="1254" b="1" dirty="0">
              <a:solidFill>
                <a:srgbClr val="203C96"/>
              </a:solidFill>
              <a:latin typeface="微软雅黑" pitchFamily="34" charset="-122"/>
              <a:ea typeface="微软雅黑" pitchFamily="34" charset="-122"/>
            </a:endParaRPr>
          </a:p>
          <a:p>
            <a:pPr marL="390392" indent="-390392">
              <a:lnSpc>
                <a:spcPct val="120000"/>
              </a:lnSpc>
              <a:spcAft>
                <a:spcPts val="1026"/>
              </a:spcAft>
              <a:buFont typeface="Arial Black" pitchFamily="34" charset="0"/>
              <a:buAutoNum type="arabicPeriod"/>
            </a:pPr>
            <a:r>
              <a:rPr lang="zh-CN" altLang="en-US" sz="1254" b="1" dirty="0">
                <a:solidFill>
                  <a:srgbClr val="203C96"/>
                </a:solidFill>
                <a:latin typeface="微软雅黑" pitchFamily="34" charset="-122"/>
                <a:ea typeface="微软雅黑" pitchFamily="34" charset="-122"/>
              </a:rPr>
              <a:t>政府信息化工作人员，从初级的基础运维工作解放出来，致力于云应用开发和数据管理</a:t>
            </a:r>
            <a:endParaRPr lang="en-US" altLang="zh-CN" sz="1254" b="1" dirty="0">
              <a:solidFill>
                <a:srgbClr val="203C96"/>
              </a:solidFill>
              <a:latin typeface="微软雅黑" pitchFamily="34" charset="-122"/>
              <a:ea typeface="微软雅黑" pitchFamily="34" charset="-122"/>
            </a:endParaRPr>
          </a:p>
          <a:p>
            <a:pPr marL="390392" indent="-390392">
              <a:lnSpc>
                <a:spcPct val="120000"/>
              </a:lnSpc>
              <a:spcAft>
                <a:spcPts val="1026"/>
              </a:spcAft>
              <a:buFont typeface="Arial Black" pitchFamily="34" charset="0"/>
              <a:buAutoNum type="arabicPeriod"/>
            </a:pPr>
            <a:r>
              <a:rPr lang="zh-CN" altLang="en-US" sz="1254" b="1" dirty="0">
                <a:solidFill>
                  <a:srgbClr val="203C96"/>
                </a:solidFill>
                <a:latin typeface="微软雅黑" pitchFamily="34" charset="-122"/>
                <a:ea typeface="微软雅黑" pitchFamily="34" charset="-122"/>
              </a:rPr>
              <a:t>采用统一平台架构，使政府数据共享更容易，更方便</a:t>
            </a:r>
            <a:endParaRPr lang="en-US" altLang="zh-CN" sz="1254" b="1" dirty="0">
              <a:solidFill>
                <a:srgbClr val="203C96"/>
              </a:solidFill>
              <a:latin typeface="微软雅黑" pitchFamily="34" charset="-122"/>
              <a:ea typeface="微软雅黑" pitchFamily="34" charset="-122"/>
            </a:endParaRPr>
          </a:p>
        </p:txBody>
      </p:sp>
      <p:sp>
        <p:nvSpPr>
          <p:cNvPr id="29" name="对角圆角矩形 28"/>
          <p:cNvSpPr/>
          <p:nvPr/>
        </p:nvSpPr>
        <p:spPr bwMode="auto">
          <a:xfrm>
            <a:off x="4719817" y="919326"/>
            <a:ext cx="1922836" cy="1450760"/>
          </a:xfrm>
          <a:prstGeom prst="round2DiagRect">
            <a:avLst/>
          </a:prstGeom>
          <a:solidFill>
            <a:schemeClr val="accent1">
              <a:lumMod val="40000"/>
              <a:lumOff val="6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368">
              <a:solidFill>
                <a:srgbClr val="203C96"/>
              </a:solidFill>
            </a:endParaRPr>
          </a:p>
        </p:txBody>
      </p:sp>
      <p:sp>
        <p:nvSpPr>
          <p:cNvPr id="30" name="矩形 27"/>
          <p:cNvSpPr>
            <a:spLocks noChangeArrowheads="1"/>
          </p:cNvSpPr>
          <p:nvPr/>
        </p:nvSpPr>
        <p:spPr bwMode="auto">
          <a:xfrm>
            <a:off x="4764318" y="1035210"/>
            <a:ext cx="1925852" cy="1355371"/>
          </a:xfrm>
          <a:prstGeom prst="rect">
            <a:avLst/>
          </a:prstGeom>
          <a:noFill/>
          <a:ln w="9525">
            <a:noFill/>
            <a:miter lim="800000"/>
            <a:headEnd/>
            <a:tailEnd/>
          </a:ln>
        </p:spPr>
        <p:txBody>
          <a:bodyPr wrap="square">
            <a:spAutoFit/>
          </a:bodyPr>
          <a:lstStyle/>
          <a:p>
            <a:pPr algn="ctr">
              <a:lnSpc>
                <a:spcPct val="200000"/>
              </a:lnSpc>
              <a:defRPr/>
            </a:pPr>
            <a:r>
              <a:rPr lang="zh-CN" altLang="en-US" sz="1368" b="1" dirty="0">
                <a:ln w="1905"/>
                <a:gradFill>
                  <a:gsLst>
                    <a:gs pos="0">
                      <a:srgbClr val="008AE7">
                        <a:shade val="20000"/>
                        <a:satMod val="200000"/>
                      </a:srgbClr>
                    </a:gs>
                    <a:gs pos="78000">
                      <a:srgbClr val="008AE7">
                        <a:tint val="90000"/>
                        <a:shade val="89000"/>
                        <a:satMod val="220000"/>
                      </a:srgbClr>
                    </a:gs>
                    <a:gs pos="100000">
                      <a:srgbClr val="008AE7">
                        <a:tint val="12000"/>
                        <a:satMod val="255000"/>
                      </a:srgbClr>
                    </a:gs>
                  </a:gsLst>
                  <a:lin ang="5400000"/>
                </a:gradFill>
                <a:effectLst>
                  <a:innerShdw blurRad="69850" dist="43180" dir="5400000">
                    <a:srgbClr val="000000">
                      <a:alpha val="65000"/>
                    </a:srgbClr>
                  </a:innerShdw>
                </a:effectLst>
                <a:latin typeface="微软雅黑" pitchFamily="34" charset="-122"/>
                <a:ea typeface="微软雅黑" pitchFamily="34" charset="-122"/>
              </a:rPr>
              <a:t>统一技术架构</a:t>
            </a:r>
            <a:endParaRPr lang="en-US" altLang="zh-CN" sz="1368" b="1" dirty="0">
              <a:ln w="1905"/>
              <a:gradFill>
                <a:gsLst>
                  <a:gs pos="0">
                    <a:srgbClr val="008AE7">
                      <a:shade val="20000"/>
                      <a:satMod val="200000"/>
                    </a:srgbClr>
                  </a:gs>
                  <a:gs pos="78000">
                    <a:srgbClr val="008AE7">
                      <a:tint val="90000"/>
                      <a:shade val="89000"/>
                      <a:satMod val="220000"/>
                    </a:srgbClr>
                  </a:gs>
                  <a:gs pos="100000">
                    <a:srgbClr val="008AE7">
                      <a:tint val="12000"/>
                      <a:satMod val="255000"/>
                    </a:srgb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a:p>
            <a:pPr algn="ctr">
              <a:lnSpc>
                <a:spcPct val="200000"/>
              </a:lnSpc>
              <a:defRPr/>
            </a:pPr>
            <a:r>
              <a:rPr lang="zh-CN" altLang="en-US" sz="1368" b="1" dirty="0">
                <a:ln w="1905"/>
                <a:gradFill>
                  <a:gsLst>
                    <a:gs pos="0">
                      <a:srgbClr val="008AE7">
                        <a:shade val="20000"/>
                        <a:satMod val="200000"/>
                      </a:srgbClr>
                    </a:gs>
                    <a:gs pos="78000">
                      <a:srgbClr val="008AE7">
                        <a:tint val="90000"/>
                        <a:shade val="89000"/>
                        <a:satMod val="220000"/>
                      </a:srgbClr>
                    </a:gs>
                    <a:gs pos="100000">
                      <a:srgbClr val="008AE7">
                        <a:tint val="12000"/>
                        <a:satMod val="255000"/>
                      </a:srgbClr>
                    </a:gs>
                  </a:gsLst>
                  <a:lin ang="5400000"/>
                </a:gradFill>
                <a:effectLst>
                  <a:innerShdw blurRad="69850" dist="43180" dir="5400000">
                    <a:srgbClr val="000000">
                      <a:alpha val="65000"/>
                    </a:srgbClr>
                  </a:innerShdw>
                </a:effectLst>
                <a:latin typeface="微软雅黑" pitchFamily="34" charset="-122"/>
                <a:ea typeface="微软雅黑" pitchFamily="34" charset="-122"/>
              </a:rPr>
              <a:t>统一安全防护</a:t>
            </a:r>
            <a:endParaRPr lang="en-US" altLang="zh-CN" sz="1368" b="1" dirty="0">
              <a:ln w="1905"/>
              <a:gradFill>
                <a:gsLst>
                  <a:gs pos="0">
                    <a:srgbClr val="008AE7">
                      <a:shade val="20000"/>
                      <a:satMod val="200000"/>
                    </a:srgbClr>
                  </a:gs>
                  <a:gs pos="78000">
                    <a:srgbClr val="008AE7">
                      <a:tint val="90000"/>
                      <a:shade val="89000"/>
                      <a:satMod val="220000"/>
                    </a:srgbClr>
                  </a:gs>
                  <a:gs pos="100000">
                    <a:srgbClr val="008AE7">
                      <a:tint val="12000"/>
                      <a:satMod val="255000"/>
                    </a:srgb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a:p>
            <a:pPr algn="ctr">
              <a:lnSpc>
                <a:spcPct val="200000"/>
              </a:lnSpc>
              <a:defRPr/>
            </a:pPr>
            <a:r>
              <a:rPr lang="zh-CN" altLang="en-US" sz="1368" b="1" dirty="0">
                <a:ln w="1905"/>
                <a:gradFill>
                  <a:gsLst>
                    <a:gs pos="0">
                      <a:srgbClr val="008AE7">
                        <a:shade val="20000"/>
                        <a:satMod val="200000"/>
                      </a:srgbClr>
                    </a:gs>
                    <a:gs pos="78000">
                      <a:srgbClr val="008AE7">
                        <a:tint val="90000"/>
                        <a:shade val="89000"/>
                        <a:satMod val="220000"/>
                      </a:srgbClr>
                    </a:gs>
                    <a:gs pos="100000">
                      <a:srgbClr val="008AE7">
                        <a:tint val="12000"/>
                        <a:satMod val="255000"/>
                      </a:srgbClr>
                    </a:gs>
                  </a:gsLst>
                  <a:lin ang="5400000"/>
                </a:gradFill>
                <a:effectLst>
                  <a:innerShdw blurRad="69850" dist="43180" dir="5400000">
                    <a:srgbClr val="000000">
                      <a:alpha val="65000"/>
                    </a:srgbClr>
                  </a:innerShdw>
                </a:effectLst>
                <a:latin typeface="微软雅黑" pitchFamily="34" charset="-122"/>
                <a:ea typeface="微软雅黑" pitchFamily="34" charset="-122"/>
              </a:rPr>
              <a:t>统一运维保障</a:t>
            </a:r>
            <a:endParaRPr lang="zh-CN" altLang="en-US" sz="1368" b="1" dirty="0">
              <a:ln w="1905"/>
              <a:gradFill>
                <a:gsLst>
                  <a:gs pos="0">
                    <a:srgbClr val="008AE7">
                      <a:shade val="20000"/>
                      <a:satMod val="200000"/>
                    </a:srgbClr>
                  </a:gs>
                  <a:gs pos="78000">
                    <a:srgbClr val="008AE7">
                      <a:tint val="90000"/>
                      <a:shade val="89000"/>
                      <a:satMod val="220000"/>
                    </a:srgbClr>
                  </a:gs>
                  <a:gs pos="100000">
                    <a:srgbClr val="008AE7">
                      <a:tint val="12000"/>
                      <a:satMod val="255000"/>
                    </a:srgbClr>
                  </a:gs>
                </a:gsLst>
                <a:lin ang="5400000"/>
              </a:gradFill>
              <a:effectLst>
                <a:innerShdw blurRad="69850" dist="43180" dir="5400000">
                  <a:srgbClr val="000000">
                    <a:alpha val="65000"/>
                  </a:srgbClr>
                </a:innerShdw>
              </a:effectLst>
              <a:latin typeface="楷体_GB2312" pitchFamily="49" charset="-122"/>
              <a:ea typeface="楷体_GB2312" pitchFamily="49" charset="-122"/>
            </a:endParaRPr>
          </a:p>
        </p:txBody>
      </p:sp>
      <p:pic>
        <p:nvPicPr>
          <p:cNvPr id="31" name="Picture 3" descr="C:\Users\Administrator\AppData\Roaming\Tencent\Users\80255057\QQ\WinTemp\RichOle\3L[A9D@ZYE25U(4BCL}66HL.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02372" y="753893"/>
            <a:ext cx="3167513" cy="1781625"/>
          </a:xfrm>
          <a:prstGeom prst="rect">
            <a:avLst/>
          </a:prstGeom>
          <a:noFill/>
          <a:ln w="9525">
            <a:noFill/>
            <a:miter lim="800000"/>
            <a:headEnd/>
            <a:tailEnd/>
          </a:ln>
        </p:spPr>
      </p:pic>
      <p:pic>
        <p:nvPicPr>
          <p:cNvPr id="32" name="图片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023" y="797563"/>
            <a:ext cx="5201821" cy="3968344"/>
          </a:xfrm>
          <a:prstGeom prst="rect">
            <a:avLst/>
          </a:prstGeom>
        </p:spPr>
      </p:pic>
    </p:spTree>
    <p:extLst>
      <p:ext uri="{BB962C8B-B14F-4D97-AF65-F5344CB8AC3E}">
        <p14:creationId xmlns:p14="http://schemas.microsoft.com/office/powerpoint/2010/main" val="3963681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a:t>
            </a:r>
            <a:r>
              <a:rPr lang="zh-CN" altLang="en-US" dirty="0" smtClean="0"/>
              <a:t>：四川政务云</a:t>
            </a:r>
            <a:endParaRPr lang="zh-CN" altLang="en-US" dirty="0"/>
          </a:p>
        </p:txBody>
      </p:sp>
      <p:pic>
        <p:nvPicPr>
          <p:cNvPr id="11" name="图片 10"/>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1506" y="1146945"/>
            <a:ext cx="6440334" cy="3783850"/>
          </a:xfrm>
          <a:prstGeom prst="rect">
            <a:avLst/>
          </a:prstGeom>
          <a:ln>
            <a:noFill/>
          </a:ln>
          <a:effectLst>
            <a:softEdge rad="112500"/>
          </a:effectLst>
        </p:spPr>
      </p:pic>
      <p:sp>
        <p:nvSpPr>
          <p:cNvPr id="12" name="矩形 11"/>
          <p:cNvSpPr/>
          <p:nvPr/>
        </p:nvSpPr>
        <p:spPr>
          <a:xfrm>
            <a:off x="-503346" y="1775126"/>
            <a:ext cx="3474852" cy="2222532"/>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nSpc>
                <a:spcPct val="150000"/>
              </a:lnSpc>
            </a:pPr>
            <a:r>
              <a:rPr lang="zh-CN" altLang="en-US" sz="1538" noProof="1">
                <a:solidFill>
                  <a:srgbClr val="FFFFFF"/>
                </a:solidFill>
                <a:latin typeface="微软雅黑" charset="0"/>
                <a:ea typeface="微软雅黑" charset="0"/>
                <a:cs typeface="宋体" charset="0"/>
              </a:rPr>
              <a:t>       四川省政务云平台总体架构规划为“</a:t>
            </a:r>
            <a:r>
              <a:rPr lang="en-US" altLang="zh-CN" sz="1538" noProof="1">
                <a:solidFill>
                  <a:srgbClr val="FFFFFF"/>
                </a:solidFill>
                <a:latin typeface="微软雅黑" charset="0"/>
                <a:ea typeface="微软雅黑" charset="0"/>
                <a:cs typeface="Times New Roman" pitchFamily="18" charset="0"/>
              </a:rPr>
              <a:t>1+N+N+1</a:t>
            </a:r>
            <a:r>
              <a:rPr lang="en-US" altLang="zh-CN" sz="1538" noProof="1">
                <a:solidFill>
                  <a:srgbClr val="FFFFFF"/>
                </a:solidFill>
                <a:latin typeface="微软雅黑" charset="0"/>
                <a:ea typeface="微软雅黑" charset="0"/>
                <a:cs typeface="宋体" charset="0"/>
              </a:rPr>
              <a:t>”</a:t>
            </a:r>
            <a:r>
              <a:rPr lang="zh-CN" altLang="en-US" sz="1538" noProof="1">
                <a:solidFill>
                  <a:srgbClr val="FFFFFF"/>
                </a:solidFill>
                <a:latin typeface="微软雅黑" charset="0"/>
                <a:ea typeface="微软雅黑" charset="0"/>
                <a:cs typeface="宋体" charset="0"/>
              </a:rPr>
              <a:t>：</a:t>
            </a:r>
            <a:endParaRPr lang="en-US" altLang="zh-CN" sz="1538" noProof="1">
              <a:solidFill>
                <a:srgbClr val="FFFFFF"/>
              </a:solidFill>
              <a:latin typeface="微软雅黑" charset="0"/>
              <a:ea typeface="微软雅黑" charset="0"/>
              <a:cs typeface="宋体" charset="0"/>
            </a:endParaRPr>
          </a:p>
          <a:p>
            <a:pPr marL="244264" indent="-244264">
              <a:lnSpc>
                <a:spcPct val="150000"/>
              </a:lnSpc>
              <a:buFont typeface="Wingdings" panose="05000000000000000000" pitchFamily="2" charset="2"/>
              <a:buChar char="n"/>
            </a:pPr>
            <a:r>
              <a:rPr lang="zh-CN" altLang="en-US" sz="1538" noProof="1">
                <a:solidFill>
                  <a:srgbClr val="FFFFFF"/>
                </a:solidFill>
                <a:latin typeface="微软雅黑" charset="0"/>
                <a:ea typeface="微软雅黑" charset="0"/>
                <a:cs typeface="宋体" charset="0"/>
              </a:rPr>
              <a:t>1个省级政务云监管平台</a:t>
            </a:r>
            <a:endParaRPr lang="en-US" altLang="zh-CN" sz="1538" noProof="1">
              <a:solidFill>
                <a:srgbClr val="FFFFFF"/>
              </a:solidFill>
              <a:latin typeface="微软雅黑" charset="0"/>
              <a:ea typeface="微软雅黑" charset="0"/>
              <a:cs typeface="宋体" charset="0"/>
            </a:endParaRPr>
          </a:p>
          <a:p>
            <a:pPr marL="244264" indent="-244264">
              <a:lnSpc>
                <a:spcPct val="150000"/>
              </a:lnSpc>
              <a:buFont typeface="Wingdings" panose="05000000000000000000" pitchFamily="2" charset="2"/>
              <a:buChar char="n"/>
            </a:pPr>
            <a:r>
              <a:rPr lang="zh-CN" altLang="en-US" sz="1538" noProof="1">
                <a:solidFill>
                  <a:srgbClr val="FFFFFF"/>
                </a:solidFill>
                <a:latin typeface="微软雅黑" charset="0"/>
                <a:ea typeface="微软雅黑" charset="0"/>
                <a:cs typeface="宋体" charset="0"/>
              </a:rPr>
              <a:t>N个云服务商平台（N&gt;=2）</a:t>
            </a:r>
            <a:endParaRPr lang="en-US" altLang="zh-CN" sz="1538" noProof="1">
              <a:solidFill>
                <a:srgbClr val="FFFFFF"/>
              </a:solidFill>
              <a:latin typeface="微软雅黑" charset="0"/>
              <a:ea typeface="微软雅黑" charset="0"/>
              <a:cs typeface="宋体" charset="0"/>
            </a:endParaRPr>
          </a:p>
          <a:p>
            <a:pPr marL="244264" indent="-244264">
              <a:lnSpc>
                <a:spcPct val="150000"/>
              </a:lnSpc>
              <a:buFont typeface="Wingdings" panose="05000000000000000000" pitchFamily="2" charset="2"/>
              <a:buChar char="n"/>
            </a:pPr>
            <a:r>
              <a:rPr lang="zh-CN" altLang="en-US" sz="1538" noProof="1">
                <a:solidFill>
                  <a:srgbClr val="FFFFFF"/>
                </a:solidFill>
                <a:latin typeface="微软雅黑" charset="0"/>
                <a:ea typeface="微软雅黑" charset="0"/>
                <a:cs typeface="宋体" charset="0"/>
              </a:rPr>
              <a:t>N个政府部门自有云平台（N&gt;=1）</a:t>
            </a:r>
            <a:endParaRPr lang="en-US" altLang="zh-CN" sz="1538" noProof="1">
              <a:solidFill>
                <a:srgbClr val="FFFFFF"/>
              </a:solidFill>
              <a:latin typeface="微软雅黑" charset="0"/>
              <a:ea typeface="微软雅黑" charset="0"/>
              <a:cs typeface="宋体" charset="0"/>
            </a:endParaRPr>
          </a:p>
          <a:p>
            <a:pPr marL="244264" indent="-244264">
              <a:lnSpc>
                <a:spcPct val="150000"/>
              </a:lnSpc>
              <a:buFont typeface="Wingdings" panose="05000000000000000000" pitchFamily="2" charset="2"/>
              <a:buChar char="n"/>
            </a:pPr>
            <a:r>
              <a:rPr lang="en-US" altLang="zh-CN" sz="1538" noProof="1">
                <a:solidFill>
                  <a:srgbClr val="FFFFFF"/>
                </a:solidFill>
                <a:latin typeface="微软雅黑" charset="0"/>
                <a:ea typeface="微软雅黑" charset="0"/>
                <a:cs typeface="宋体" charset="0"/>
              </a:rPr>
              <a:t>1</a:t>
            </a:r>
            <a:r>
              <a:rPr lang="zh-CN" altLang="en-US" sz="1538" noProof="1">
                <a:solidFill>
                  <a:srgbClr val="FFFFFF"/>
                </a:solidFill>
                <a:latin typeface="微软雅黑" charset="0"/>
                <a:ea typeface="微软雅黑" charset="0"/>
                <a:cs typeface="宋体" charset="0"/>
              </a:rPr>
              <a:t>个数据灾备中心。</a:t>
            </a:r>
            <a:endParaRPr lang="zh-CN" altLang="en-US" sz="1538" dirty="0">
              <a:solidFill>
                <a:srgbClr val="FFFFFF"/>
              </a:solidFill>
            </a:endParaRPr>
          </a:p>
        </p:txBody>
      </p:sp>
    </p:spTree>
    <p:extLst>
      <p:ext uri="{BB962C8B-B14F-4D97-AF65-F5344CB8AC3E}">
        <p14:creationId xmlns:p14="http://schemas.microsoft.com/office/powerpoint/2010/main" val="19590485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a:t>
            </a:r>
            <a:r>
              <a:rPr lang="zh-CN" altLang="en-US" dirty="0" smtClean="0"/>
              <a:t>：四川政务云</a:t>
            </a:r>
            <a:endParaRPr lang="zh-CN" altLang="en-US" dirty="0"/>
          </a:p>
        </p:txBody>
      </p:sp>
      <p:pic>
        <p:nvPicPr>
          <p:cNvPr id="5" name="图片 4"/>
          <p:cNvPicPr/>
          <p:nvPr/>
        </p:nvPicPr>
        <p:blipFill>
          <a:blip r:embed="rId2" cstate="email">
            <a:extLst>
              <a:ext uri="{28A0092B-C50C-407E-A947-70E740481C1C}">
                <a14:useLocalDpi xmlns:a14="http://schemas.microsoft.com/office/drawing/2010/main"/>
              </a:ext>
            </a:extLst>
          </a:blip>
          <a:stretch>
            <a:fillRect/>
          </a:stretch>
        </p:blipFill>
        <p:spPr>
          <a:xfrm>
            <a:off x="878941" y="1043858"/>
            <a:ext cx="7388821" cy="4351195"/>
          </a:xfrm>
          <a:prstGeom prst="rect">
            <a:avLst/>
          </a:prstGeom>
        </p:spPr>
      </p:pic>
    </p:spTree>
    <p:extLst>
      <p:ext uri="{BB962C8B-B14F-4D97-AF65-F5344CB8AC3E}">
        <p14:creationId xmlns:p14="http://schemas.microsoft.com/office/powerpoint/2010/main" val="311051349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典型案例</a:t>
            </a:r>
            <a:r>
              <a:rPr lang="zh-CN" altLang="en-US" dirty="0" smtClean="0"/>
              <a:t>：四川政务云</a:t>
            </a:r>
            <a:endParaRPr lang="zh-CN" altLang="en-US" dirty="0"/>
          </a:p>
        </p:txBody>
      </p:sp>
      <p:grpSp>
        <p:nvGrpSpPr>
          <p:cNvPr id="4" name="组合 3"/>
          <p:cNvGrpSpPr/>
          <p:nvPr/>
        </p:nvGrpSpPr>
        <p:grpSpPr>
          <a:xfrm>
            <a:off x="-515000" y="1022010"/>
            <a:ext cx="7068023" cy="4247470"/>
            <a:chOff x="925980" y="889501"/>
            <a:chExt cx="10225136" cy="5832648"/>
          </a:xfrm>
        </p:grpSpPr>
        <p:grpSp>
          <p:nvGrpSpPr>
            <p:cNvPr id="6" name="组合 5"/>
            <p:cNvGrpSpPr/>
            <p:nvPr/>
          </p:nvGrpSpPr>
          <p:grpSpPr>
            <a:xfrm>
              <a:off x="925980" y="889501"/>
              <a:ext cx="10225136" cy="5832648"/>
              <a:chOff x="925980" y="889501"/>
              <a:chExt cx="10225136" cy="5832648"/>
            </a:xfrm>
          </p:grpSpPr>
          <p:pic>
            <p:nvPicPr>
              <p:cNvPr id="8" name="图片 7"/>
              <p:cNvPicPr/>
              <p:nvPr/>
            </p:nvPicPr>
            <p:blipFill>
              <a:blip r:embed="rId2" cstate="email">
                <a:extLst>
                  <a:ext uri="{28A0092B-C50C-407E-A947-70E740481C1C}">
                    <a14:useLocalDpi xmlns:a14="http://schemas.microsoft.com/office/drawing/2010/main"/>
                  </a:ext>
                </a:extLst>
              </a:blip>
              <a:srcRect/>
              <a:stretch>
                <a:fillRect/>
              </a:stretch>
            </p:blipFill>
            <p:spPr bwMode="auto">
              <a:xfrm>
                <a:off x="925980" y="889501"/>
                <a:ext cx="10225136" cy="5832648"/>
              </a:xfrm>
              <a:prstGeom prst="rect">
                <a:avLst/>
              </a:prstGeom>
              <a:noFill/>
            </p:spPr>
          </p:pic>
          <p:pic>
            <p:nvPicPr>
              <p:cNvPr id="9" name="图片 8"/>
              <p:cNvPicPr>
                <a:picLocks noChangeAspect="1"/>
              </p:cNvPicPr>
              <p:nvPr/>
            </p:nvPicPr>
            <p:blipFill>
              <a:blip r:embed="rId3"/>
              <a:stretch>
                <a:fillRect/>
              </a:stretch>
            </p:blipFill>
            <p:spPr>
              <a:xfrm>
                <a:off x="3721323" y="1588957"/>
                <a:ext cx="1440160" cy="381881"/>
              </a:xfrm>
              <a:prstGeom prst="rect">
                <a:avLst/>
              </a:prstGeom>
            </p:spPr>
          </p:pic>
        </p:grpSp>
        <p:pic>
          <p:nvPicPr>
            <p:cNvPr id="7" name="图片 6"/>
            <p:cNvPicPr>
              <a:picLocks noChangeAspect="1"/>
            </p:cNvPicPr>
            <p:nvPr/>
          </p:nvPicPr>
          <p:blipFill>
            <a:blip r:embed="rId4"/>
            <a:stretch>
              <a:fillRect/>
            </a:stretch>
          </p:blipFill>
          <p:spPr>
            <a:xfrm>
              <a:off x="7045178" y="1588957"/>
              <a:ext cx="1500681" cy="381881"/>
            </a:xfrm>
            <a:prstGeom prst="rect">
              <a:avLst/>
            </a:prstGeom>
          </p:spPr>
        </p:pic>
      </p:grpSp>
      <p:sp>
        <p:nvSpPr>
          <p:cNvPr id="10" name="文本框 9"/>
          <p:cNvSpPr txBox="1"/>
          <p:nvPr/>
        </p:nvSpPr>
        <p:spPr>
          <a:xfrm>
            <a:off x="6664955" y="1639406"/>
            <a:ext cx="2996575" cy="3487045"/>
          </a:xfrm>
          <a:prstGeom prst="rect">
            <a:avLst/>
          </a:prstGeom>
          <a:noFill/>
        </p:spPr>
        <p:txBody>
          <a:bodyPr wrap="square" rtlCol="0">
            <a:spAutoFit/>
          </a:bodyPr>
          <a:lstStyle/>
          <a:p>
            <a:pPr marL="390823" indent="-390823">
              <a:lnSpc>
                <a:spcPct val="150000"/>
              </a:lnSpc>
              <a:buFont typeface="Wingdings" panose="05000000000000000000" pitchFamily="2" charset="2"/>
              <a:buChar char="ü"/>
            </a:pPr>
            <a:r>
              <a:rPr lang="en-US" altLang="zh-CN" sz="1368" b="1" dirty="0">
                <a:solidFill>
                  <a:srgbClr val="FF0000"/>
                </a:solidFill>
                <a:latin typeface="微软雅黑" panose="020B0503020204020204" pitchFamily="34" charset="-122"/>
                <a:ea typeface="微软雅黑" panose="020B0503020204020204" pitchFamily="34" charset="-122"/>
              </a:rPr>
              <a:t>10-&gt;10000+</a:t>
            </a:r>
            <a:r>
              <a:rPr lang="zh-CN" altLang="en-US" sz="1368" dirty="0">
                <a:solidFill>
                  <a:srgbClr val="203C96"/>
                </a:solidFill>
                <a:latin typeface="微软雅黑" panose="020B0503020204020204" pitchFamily="34" charset="-122"/>
                <a:ea typeface="微软雅黑" panose="020B0503020204020204" pitchFamily="34" charset="-122"/>
              </a:rPr>
              <a:t>的可扩展性</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b="1" dirty="0">
                <a:solidFill>
                  <a:srgbClr val="FF0000"/>
                </a:solidFill>
                <a:latin typeface="微软雅黑" panose="020B0503020204020204" pitchFamily="34" charset="-122"/>
                <a:ea typeface="微软雅黑" panose="020B0503020204020204" pitchFamily="34" charset="-122"/>
              </a:rPr>
              <a:t>毫秒级</a:t>
            </a:r>
            <a:r>
              <a:rPr lang="zh-CN" altLang="en-US" sz="1368" dirty="0">
                <a:solidFill>
                  <a:srgbClr val="203C96"/>
                </a:solidFill>
                <a:latin typeface="微软雅黑" panose="020B0503020204020204" pitchFamily="34" charset="-122"/>
                <a:ea typeface="微软雅黑" panose="020B0503020204020204" pitchFamily="34" charset="-122"/>
              </a:rPr>
              <a:t>热迁移</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dirty="0">
                <a:solidFill>
                  <a:srgbClr val="203C96"/>
                </a:solidFill>
                <a:latin typeface="微软雅黑" panose="020B0503020204020204" pitchFamily="34" charset="-122"/>
                <a:ea typeface="微软雅黑" panose="020B0503020204020204" pitchFamily="34" charset="-122"/>
              </a:rPr>
              <a:t>基于</a:t>
            </a:r>
            <a:r>
              <a:rPr lang="en-US" altLang="zh-CN" sz="1368" dirty="0">
                <a:solidFill>
                  <a:srgbClr val="203C96"/>
                </a:solidFill>
                <a:latin typeface="微软雅黑" panose="020B0503020204020204" pitchFamily="34" charset="-122"/>
                <a:ea typeface="微软雅黑" panose="020B0503020204020204" pitchFamily="34" charset="-122"/>
              </a:rPr>
              <a:t>SDN</a:t>
            </a:r>
            <a:r>
              <a:rPr lang="zh-CN" altLang="en-US" sz="1368" dirty="0">
                <a:solidFill>
                  <a:srgbClr val="203C96"/>
                </a:solidFill>
                <a:latin typeface="微软雅黑" panose="020B0503020204020204" pitchFamily="34" charset="-122"/>
                <a:ea typeface="微软雅黑" panose="020B0503020204020204" pitchFamily="34" charset="-122"/>
              </a:rPr>
              <a:t>的虚拟私有云</a:t>
            </a:r>
            <a:r>
              <a:rPr lang="en-US" altLang="zh-CN" sz="1368" dirty="0">
                <a:solidFill>
                  <a:srgbClr val="203C96"/>
                </a:solidFill>
                <a:latin typeface="微软雅黑" panose="020B0503020204020204" pitchFamily="34" charset="-122"/>
                <a:ea typeface="微软雅黑" panose="020B0503020204020204" pitchFamily="34" charset="-122"/>
              </a:rPr>
              <a:t>VPC</a:t>
            </a:r>
            <a:r>
              <a:rPr lang="zh-CN" altLang="en-US" sz="1368" dirty="0">
                <a:solidFill>
                  <a:srgbClr val="203C96"/>
                </a:solidFill>
                <a:latin typeface="微软雅黑" panose="020B0503020204020204" pitchFamily="34" charset="-122"/>
                <a:ea typeface="微软雅黑" panose="020B0503020204020204" pitchFamily="34" charset="-122"/>
              </a:rPr>
              <a:t>管理</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dirty="0">
                <a:solidFill>
                  <a:srgbClr val="203C96"/>
                </a:solidFill>
                <a:latin typeface="微软雅黑" panose="020B0503020204020204" pitchFamily="34" charset="-122"/>
                <a:ea typeface="微软雅黑" panose="020B0503020204020204" pitchFamily="34" charset="-122"/>
              </a:rPr>
              <a:t>基于</a:t>
            </a:r>
            <a:r>
              <a:rPr lang="zh-CN" altLang="en-US" sz="1368" b="1" dirty="0">
                <a:solidFill>
                  <a:srgbClr val="FF0000"/>
                </a:solidFill>
                <a:latin typeface="微软雅黑" panose="020B0503020204020204" pitchFamily="34" charset="-122"/>
                <a:ea typeface="微软雅黑" panose="020B0503020204020204" pitchFamily="34" charset="-122"/>
              </a:rPr>
              <a:t>策略</a:t>
            </a:r>
            <a:r>
              <a:rPr lang="zh-CN" altLang="en-US" sz="1368" dirty="0">
                <a:solidFill>
                  <a:srgbClr val="203C96"/>
                </a:solidFill>
                <a:latin typeface="微软雅黑" panose="020B0503020204020204" pitchFamily="34" charset="-122"/>
                <a:ea typeface="微软雅黑" panose="020B0503020204020204" pitchFamily="34" charset="-122"/>
              </a:rPr>
              <a:t>的资源动态调整</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b="1" dirty="0">
                <a:solidFill>
                  <a:srgbClr val="FF0000"/>
                </a:solidFill>
                <a:latin typeface="微软雅黑" panose="020B0503020204020204" pitchFamily="34" charset="-122"/>
                <a:ea typeface="微软雅黑" panose="020B0503020204020204" pitchFamily="34" charset="-122"/>
              </a:rPr>
              <a:t>“搭积木”</a:t>
            </a:r>
            <a:r>
              <a:rPr lang="zh-CN" altLang="en-US" sz="1368" dirty="0">
                <a:solidFill>
                  <a:srgbClr val="203C96"/>
                </a:solidFill>
                <a:latin typeface="微软雅黑" panose="020B0503020204020204" pitchFamily="34" charset="-122"/>
                <a:ea typeface="微软雅黑" panose="020B0503020204020204" pitchFamily="34" charset="-122"/>
              </a:rPr>
              <a:t>式的业务自动化部署</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dirty="0">
                <a:solidFill>
                  <a:srgbClr val="203C96"/>
                </a:solidFill>
                <a:latin typeface="微软雅黑" panose="020B0503020204020204" pitchFamily="34" charset="-122"/>
                <a:ea typeface="微软雅黑" panose="020B0503020204020204" pitchFamily="34" charset="-122"/>
              </a:rPr>
              <a:t>虚拟机高可用</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dirty="0">
                <a:solidFill>
                  <a:srgbClr val="203C96"/>
                </a:solidFill>
                <a:latin typeface="微软雅黑" panose="020B0503020204020204" pitchFamily="34" charset="-122"/>
                <a:ea typeface="微软雅黑" panose="020B0503020204020204" pitchFamily="34" charset="-122"/>
              </a:rPr>
              <a:t>服务器动态扩展</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zh-CN" altLang="en-US" sz="1368" dirty="0">
                <a:solidFill>
                  <a:srgbClr val="203C96"/>
                </a:solidFill>
                <a:latin typeface="微软雅黑" panose="020B0503020204020204" pitchFamily="34" charset="-122"/>
                <a:ea typeface="微软雅黑" panose="020B0503020204020204" pitchFamily="34" charset="-122"/>
              </a:rPr>
              <a:t>丰富的管理监控能力</a:t>
            </a:r>
            <a:endParaRPr lang="en-US" altLang="zh-CN" sz="1368" dirty="0">
              <a:solidFill>
                <a:srgbClr val="203C96"/>
              </a:solidFill>
              <a:latin typeface="微软雅黑" panose="020B0503020204020204" pitchFamily="34" charset="-122"/>
              <a:ea typeface="微软雅黑" panose="020B0503020204020204" pitchFamily="34" charset="-122"/>
            </a:endParaRPr>
          </a:p>
          <a:p>
            <a:pPr marL="390823" indent="-390823">
              <a:lnSpc>
                <a:spcPct val="150000"/>
              </a:lnSpc>
              <a:buFont typeface="Wingdings" panose="05000000000000000000" pitchFamily="2" charset="2"/>
              <a:buChar char="ü"/>
            </a:pPr>
            <a:r>
              <a:rPr lang="en-US" altLang="zh-CN" sz="1368" dirty="0">
                <a:solidFill>
                  <a:srgbClr val="203C96"/>
                </a:solidFill>
                <a:latin typeface="微软雅黑" panose="020B0503020204020204" pitchFamily="34" charset="-122"/>
                <a:ea typeface="微软雅黑" panose="020B0503020204020204" pitchFamily="34" charset="-122"/>
              </a:rPr>
              <a:t>…</a:t>
            </a:r>
          </a:p>
          <a:p>
            <a:pPr marL="390823" indent="-390823">
              <a:lnSpc>
                <a:spcPct val="150000"/>
              </a:lnSpc>
              <a:buFont typeface="Wingdings" panose="05000000000000000000" pitchFamily="2" charset="2"/>
              <a:buChar char="ü"/>
            </a:pPr>
            <a:endParaRPr lang="en-US" altLang="zh-CN" sz="1026" dirty="0">
              <a:solidFill>
                <a:srgbClr val="203C96"/>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870745" y="857597"/>
            <a:ext cx="2703624" cy="443198"/>
          </a:xfrm>
          <a:prstGeom prst="rect">
            <a:avLst/>
          </a:prstGeom>
          <a:noFill/>
        </p:spPr>
        <p:txBody>
          <a:bodyPr wrap="square" rtlCol="0">
            <a:spAutoFit/>
          </a:bodyPr>
          <a:lstStyle/>
          <a:p>
            <a:r>
              <a:rPr lang="zh-CN" altLang="en-US" sz="2280" b="1" dirty="0">
                <a:solidFill>
                  <a:srgbClr val="FF0000"/>
                </a:solidFill>
                <a:latin typeface="微软雅黑" panose="020B0503020204020204" pitchFamily="34" charset="-122"/>
                <a:ea typeface="微软雅黑" panose="020B0503020204020204" pitchFamily="34" charset="-122"/>
              </a:rPr>
              <a:t>云服务商平台架构</a:t>
            </a:r>
          </a:p>
        </p:txBody>
      </p:sp>
    </p:spTree>
    <p:extLst>
      <p:ext uri="{BB962C8B-B14F-4D97-AF65-F5344CB8AC3E}">
        <p14:creationId xmlns:p14="http://schemas.microsoft.com/office/powerpoint/2010/main" val="25599407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7924" y="797564"/>
            <a:ext cx="1237839" cy="597536"/>
          </a:xfrm>
          <a:prstGeom prst="rect">
            <a:avLst/>
          </a:prstGeom>
          <a:noFill/>
        </p:spPr>
        <p:txBody>
          <a:bodyPr wrap="none" rtlCol="0">
            <a:spAutoFit/>
          </a:bodyPr>
          <a:lstStyle/>
          <a:p>
            <a:pPr algn="ctr">
              <a:lnSpc>
                <a:spcPct val="120000"/>
              </a:lnSpc>
            </a:pPr>
            <a:r>
              <a:rPr lang="zh-CN" altLang="en-US" sz="2736" b="1" dirty="0">
                <a:solidFill>
                  <a:srgbClr val="3399FF"/>
                </a:solidFill>
                <a:latin typeface="微软雅黑" pitchFamily="34" charset="-122"/>
                <a:ea typeface="微软雅黑" pitchFamily="34" charset="-122"/>
              </a:rPr>
              <a:t>谢谢！</a:t>
            </a:r>
          </a:p>
        </p:txBody>
      </p:sp>
    </p:spTree>
    <p:extLst>
      <p:ext uri="{BB962C8B-B14F-4D97-AF65-F5344CB8AC3E}">
        <p14:creationId xmlns:p14="http://schemas.microsoft.com/office/powerpoint/2010/main" val="32041547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rUnYu8SUkm2CBfg3.lk9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rUnYu8SUkm2CBfg3.lk9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rUnYu8SUkm2CBfg3.lk9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Xe0vwPf8mUyFapo2ecWEA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e0vwPf8mUyFapo2ecWEAw"/>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3">
      <a:dk1>
        <a:srgbClr val="203C96"/>
      </a:dk1>
      <a:lt1>
        <a:srgbClr val="FFFFFF"/>
      </a:lt1>
      <a:dk2>
        <a:srgbClr val="000000"/>
      </a:dk2>
      <a:lt2>
        <a:srgbClr val="C0C0C0"/>
      </a:lt2>
      <a:accent1>
        <a:srgbClr val="73899F"/>
      </a:accent1>
      <a:accent2>
        <a:srgbClr val="0099FF"/>
      </a:accent2>
      <a:accent3>
        <a:srgbClr val="FFFFFF"/>
      </a:accent3>
      <a:accent4>
        <a:srgbClr val="1A327F"/>
      </a:accent4>
      <a:accent5>
        <a:srgbClr val="BCC4CD"/>
      </a:accent5>
      <a:accent6>
        <a:srgbClr val="008AE7"/>
      </a:accent6>
      <a:hlink>
        <a:srgbClr val="009999"/>
      </a:hlink>
      <a:folHlink>
        <a:srgbClr val="9EBE36"/>
      </a:folHlink>
    </a:clrScheme>
    <a:fontScheme name="默认设计模板">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28575" cap="flat" cmpd="sng" algn="ctr">
          <a:solidFill>
            <a:schemeClr val="bg1">
              <a:lumMod val="75000"/>
            </a:schemeClr>
          </a:solidFill>
          <a:prstDash val="solid"/>
          <a:round/>
          <a:headEnd type="none" w="med" len="med"/>
          <a:tailEnd type="none" w="med" len="med"/>
        </a:ln>
        <a:effectLst/>
        <a:extLst/>
      </a:spPr>
      <a:bodyPr vert="horz" wrap="square" lIns="92075" tIns="0" rIns="92075" bIns="0" numCol="1" rtlCol="0" anchor="t" anchorCtr="0" compatLnSpc="1">
        <a:prstTxWarp prst="textNoShape">
          <a:avLst/>
        </a:prstTxWarp>
        <a:noAutofit/>
      </a:bodyPr>
      <a:lstStyle>
        <a:def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defRPr kumimoji="0" sz="2000" b="0" i="0" u="none" strike="noStrike" cap="none" normalizeH="0" baseline="0" smtClean="0">
            <a:ln>
              <a:noFill/>
            </a:ln>
            <a:solidFill>
              <a:schemeClr val="tx1"/>
            </a:solidFill>
            <a:effectLst/>
            <a:latin typeface="Arial" charset="0"/>
            <a:ea typeface="黑体" pitchFamily="2" charset="-122"/>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0" rIns="92075" bIns="0" numCol="1" anchor="t" anchorCtr="0" compatLnSpc="1">
        <a:prstTxWarp prst="textNoShape">
          <a:avLst/>
        </a:prstTxWarp>
        <a:spAutoFit/>
      </a:bodyPr>
      <a:lstStyle>
        <a:defPPr marL="0" marR="0" indent="0" algn="ctr" defTabSz="914400" rtl="0" eaLnBrk="0" fontAlgn="base" latinLnBrk="0" hangingPunct="0">
          <a:lnSpc>
            <a:spcPct val="125000"/>
          </a:lnSpc>
          <a:spcBef>
            <a:spcPct val="50000"/>
          </a:spcBef>
          <a:spcAft>
            <a:spcPct val="0"/>
          </a:spcAft>
          <a:buClr>
            <a:srgbClr val="FF0000"/>
          </a:buClr>
          <a:buSzTx/>
          <a:buFont typeface="Arial" charset="0"/>
          <a:buChar char="•"/>
          <a:tabLst/>
          <a:defRPr kumimoji="0" lang="zh-CN" altLang="en-US" sz="2000" b="0" i="0" u="none" strike="noStrike" cap="none" normalizeH="0" baseline="0" smtClean="0">
            <a:ln>
              <a:noFill/>
            </a:ln>
            <a:solidFill>
              <a:schemeClr val="tx1"/>
            </a:solidFill>
            <a:effectLst/>
            <a:latin typeface="Arial" charset="0"/>
            <a:ea typeface="黑体" pitchFamily="2" charset="-122"/>
          </a:defRPr>
        </a:defPPr>
      </a:lstStyle>
    </a:lnDef>
    <a:txDef>
      <a:spPr>
        <a:noFill/>
      </a:spPr>
      <a:bodyPr wrap="none" rtlCol="0">
        <a:spAutoFit/>
      </a:bodyPr>
      <a:lstStyle>
        <a:defPPr>
          <a:defRPr dirty="0" smtClean="0">
            <a:solidFill>
              <a:schemeClr val="tx2">
                <a:lumMod val="65000"/>
                <a:lumOff val="35000"/>
              </a:schemeClr>
            </a:solidFill>
            <a:latin typeface="微软雅黑" panose="020B0503020204020204" pitchFamily="34" charset="-122"/>
            <a:ea typeface="微软雅黑" panose="020B0503020204020204" pitchFamily="34" charset="-122"/>
          </a:defRPr>
        </a:defPPr>
      </a:lstStyle>
    </a:txDef>
  </a:objectDefaults>
  <a:extraClrSchemeLst>
    <a:extraClrScheme>
      <a:clrScheme name="默认设计模板 1">
        <a:dk1>
          <a:srgbClr val="163794"/>
        </a:dk1>
        <a:lt1>
          <a:srgbClr val="FFFFFF"/>
        </a:lt1>
        <a:dk2>
          <a:srgbClr val="000000"/>
        </a:dk2>
        <a:lt2>
          <a:srgbClr val="C0C0C0"/>
        </a:lt2>
        <a:accent1>
          <a:srgbClr val="0099CC"/>
        </a:accent1>
        <a:accent2>
          <a:srgbClr val="990000"/>
        </a:accent2>
        <a:accent3>
          <a:srgbClr val="FFFFFF"/>
        </a:accent3>
        <a:accent4>
          <a:srgbClr val="112D7E"/>
        </a:accent4>
        <a:accent5>
          <a:srgbClr val="AACAE2"/>
        </a:accent5>
        <a:accent6>
          <a:srgbClr val="8A0000"/>
        </a:accent6>
        <a:hlink>
          <a:srgbClr val="009999"/>
        </a:hlink>
        <a:folHlink>
          <a:srgbClr val="FF9900"/>
        </a:folHlink>
      </a:clrScheme>
      <a:clrMap bg1="lt1" tx1="dk1" bg2="lt2" tx2="dk2" accent1="accent1" accent2="accent2" accent3="accent3" accent4="accent4" accent5="accent5" accent6="accent6" hlink="hlink" folHlink="folHlink"/>
    </a:extraClrScheme>
    <a:extraClrScheme>
      <a:clrScheme name="默认设计模板 2">
        <a:dk1>
          <a:srgbClr val="666699"/>
        </a:dk1>
        <a:lt1>
          <a:srgbClr val="FFFFFF"/>
        </a:lt1>
        <a:dk2>
          <a:srgbClr val="000000"/>
        </a:dk2>
        <a:lt2>
          <a:srgbClr val="B2B2B2"/>
        </a:lt2>
        <a:accent1>
          <a:srgbClr val="38A469"/>
        </a:accent1>
        <a:accent2>
          <a:srgbClr val="C78DD7"/>
        </a:accent2>
        <a:accent3>
          <a:srgbClr val="FFFFFF"/>
        </a:accent3>
        <a:accent4>
          <a:srgbClr val="565682"/>
        </a:accent4>
        <a:accent5>
          <a:srgbClr val="AECFB9"/>
        </a:accent5>
        <a:accent6>
          <a:srgbClr val="B47FC3"/>
        </a:accent6>
        <a:hlink>
          <a:srgbClr val="1B76D1"/>
        </a:hlink>
        <a:folHlink>
          <a:srgbClr val="878FA5"/>
        </a:folHlink>
      </a:clrScheme>
      <a:clrMap bg1="lt1" tx1="dk1" bg2="lt2" tx2="dk2" accent1="accent1" accent2="accent2" accent3="accent3" accent4="accent4" accent5="accent5" accent6="accent6" hlink="hlink" folHlink="folHlink"/>
    </a:extraClrScheme>
    <a:extraClrScheme>
      <a:clrScheme name="默认设计模板 3">
        <a:dk1>
          <a:srgbClr val="203C96"/>
        </a:dk1>
        <a:lt1>
          <a:srgbClr val="FFFFFF"/>
        </a:lt1>
        <a:dk2>
          <a:srgbClr val="000000"/>
        </a:dk2>
        <a:lt2>
          <a:srgbClr val="C0C0C0"/>
        </a:lt2>
        <a:accent1>
          <a:srgbClr val="73899F"/>
        </a:accent1>
        <a:accent2>
          <a:srgbClr val="0099FF"/>
        </a:accent2>
        <a:accent3>
          <a:srgbClr val="FFFFFF"/>
        </a:accent3>
        <a:accent4>
          <a:srgbClr val="1A327F"/>
        </a:accent4>
        <a:accent5>
          <a:srgbClr val="BCC4CD"/>
        </a:accent5>
        <a:accent6>
          <a:srgbClr val="008AE7"/>
        </a:accent6>
        <a:hlink>
          <a:srgbClr val="009999"/>
        </a:hlink>
        <a:folHlink>
          <a:srgbClr val="9EBE3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默认设计模板">
  <a:themeElements>
    <a:clrScheme name="3_默认设计模板 3">
      <a:dk1>
        <a:srgbClr val="203C96"/>
      </a:dk1>
      <a:lt1>
        <a:srgbClr val="FFFFFF"/>
      </a:lt1>
      <a:dk2>
        <a:srgbClr val="000000"/>
      </a:dk2>
      <a:lt2>
        <a:srgbClr val="C0C0C0"/>
      </a:lt2>
      <a:accent1>
        <a:srgbClr val="73899F"/>
      </a:accent1>
      <a:accent2>
        <a:srgbClr val="0099FF"/>
      </a:accent2>
      <a:accent3>
        <a:srgbClr val="FFFFFF"/>
      </a:accent3>
      <a:accent4>
        <a:srgbClr val="1A327F"/>
      </a:accent4>
      <a:accent5>
        <a:srgbClr val="BCC4CD"/>
      </a:accent5>
      <a:accent6>
        <a:srgbClr val="008AE7"/>
      </a:accent6>
      <a:hlink>
        <a:srgbClr val="009999"/>
      </a:hlink>
      <a:folHlink>
        <a:srgbClr val="9EBE36"/>
      </a:folHlink>
    </a:clrScheme>
    <a:fontScheme name="3_默认设计模板">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20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20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163794"/>
        </a:dk1>
        <a:lt1>
          <a:srgbClr val="FFFFFF"/>
        </a:lt1>
        <a:dk2>
          <a:srgbClr val="000000"/>
        </a:dk2>
        <a:lt2>
          <a:srgbClr val="C0C0C0"/>
        </a:lt2>
        <a:accent1>
          <a:srgbClr val="0099CC"/>
        </a:accent1>
        <a:accent2>
          <a:srgbClr val="990000"/>
        </a:accent2>
        <a:accent3>
          <a:srgbClr val="FFFFFF"/>
        </a:accent3>
        <a:accent4>
          <a:srgbClr val="112D7E"/>
        </a:accent4>
        <a:accent5>
          <a:srgbClr val="AACAE2"/>
        </a:accent5>
        <a:accent6>
          <a:srgbClr val="8A0000"/>
        </a:accent6>
        <a:hlink>
          <a:srgbClr val="009999"/>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2">
        <a:dk1>
          <a:srgbClr val="666699"/>
        </a:dk1>
        <a:lt1>
          <a:srgbClr val="FFFFFF"/>
        </a:lt1>
        <a:dk2>
          <a:srgbClr val="000000"/>
        </a:dk2>
        <a:lt2>
          <a:srgbClr val="B2B2B2"/>
        </a:lt2>
        <a:accent1>
          <a:srgbClr val="38A469"/>
        </a:accent1>
        <a:accent2>
          <a:srgbClr val="C78DD7"/>
        </a:accent2>
        <a:accent3>
          <a:srgbClr val="FFFFFF"/>
        </a:accent3>
        <a:accent4>
          <a:srgbClr val="565682"/>
        </a:accent4>
        <a:accent5>
          <a:srgbClr val="AECFB9"/>
        </a:accent5>
        <a:accent6>
          <a:srgbClr val="B47FC3"/>
        </a:accent6>
        <a:hlink>
          <a:srgbClr val="1B76D1"/>
        </a:hlink>
        <a:folHlink>
          <a:srgbClr val="878FA5"/>
        </a:folHlink>
      </a:clrScheme>
      <a:clrMap bg1="lt1" tx1="dk1" bg2="lt2" tx2="dk2" accent1="accent1" accent2="accent2" accent3="accent3" accent4="accent4" accent5="accent5" accent6="accent6" hlink="hlink" folHlink="folHlink"/>
    </a:extraClrScheme>
    <a:extraClrScheme>
      <a:clrScheme name="3_默认设计模板 3">
        <a:dk1>
          <a:srgbClr val="203C96"/>
        </a:dk1>
        <a:lt1>
          <a:srgbClr val="FFFFFF"/>
        </a:lt1>
        <a:dk2>
          <a:srgbClr val="000000"/>
        </a:dk2>
        <a:lt2>
          <a:srgbClr val="C0C0C0"/>
        </a:lt2>
        <a:accent1>
          <a:srgbClr val="73899F"/>
        </a:accent1>
        <a:accent2>
          <a:srgbClr val="0099FF"/>
        </a:accent2>
        <a:accent3>
          <a:srgbClr val="FFFFFF"/>
        </a:accent3>
        <a:accent4>
          <a:srgbClr val="1A327F"/>
        </a:accent4>
        <a:accent5>
          <a:srgbClr val="BCC4CD"/>
        </a:accent5>
        <a:accent6>
          <a:srgbClr val="008AE7"/>
        </a:accent6>
        <a:hlink>
          <a:srgbClr val="009999"/>
        </a:hlink>
        <a:folHlink>
          <a:srgbClr val="9EBE3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16522</TotalTime>
  <Words>16271</Words>
  <Application>Microsoft Office PowerPoint</Application>
  <PresentationFormat>Custom</PresentationFormat>
  <Paragraphs>1561</Paragraphs>
  <Slides>78</Slides>
  <Notes>35</Notes>
  <HiddenSlides>0</HiddenSlides>
  <MMClips>0</MMClips>
  <ScaleCrop>false</ScaleCrop>
  <HeadingPairs>
    <vt:vector size="6" baseType="variant">
      <vt:variant>
        <vt:lpstr>Fonts Used</vt:lpstr>
      </vt:variant>
      <vt:variant>
        <vt:i4>18</vt:i4>
      </vt:variant>
      <vt:variant>
        <vt:lpstr>Theme</vt:lpstr>
      </vt:variant>
      <vt:variant>
        <vt:i4>3</vt:i4>
      </vt:variant>
      <vt:variant>
        <vt:lpstr>Slide Titles</vt:lpstr>
      </vt:variant>
      <vt:variant>
        <vt:i4>78</vt:i4>
      </vt:variant>
    </vt:vector>
  </HeadingPairs>
  <TitlesOfParts>
    <vt:vector size="99" baseType="lpstr">
      <vt:lpstr>΢</vt:lpstr>
      <vt:lpstr>굴림</vt:lpstr>
      <vt:lpstr>仿宋_GB2312</vt:lpstr>
      <vt:lpstr>黑体</vt:lpstr>
      <vt:lpstr>楷体_GB2312</vt:lpstr>
      <vt:lpstr>宋体</vt:lpstr>
      <vt:lpstr>Microsoft YaHei</vt:lpstr>
      <vt:lpstr>Microsoft YaHei</vt:lpstr>
      <vt:lpstr>Arial</vt:lpstr>
      <vt:lpstr>Arial Black</vt:lpstr>
      <vt:lpstr>Arial Narrow</vt:lpstr>
      <vt:lpstr>Calibri</vt:lpstr>
      <vt:lpstr>Segoe UI</vt:lpstr>
      <vt:lpstr>Segoe UI Black</vt:lpstr>
      <vt:lpstr>Segoe UI Light</vt:lpstr>
      <vt:lpstr>Times New Roman</vt:lpstr>
      <vt:lpstr>Verdana</vt:lpstr>
      <vt:lpstr>Wingdings</vt:lpstr>
      <vt:lpstr>Office 主题​​</vt:lpstr>
      <vt:lpstr>默认设计模板</vt:lpstr>
      <vt:lpstr>4_默认设计模板</vt:lpstr>
      <vt:lpstr>PowerPoint Presentation</vt:lpstr>
      <vt:lpstr>PowerPoint Presentation</vt:lpstr>
      <vt:lpstr>总体建设背景</vt:lpstr>
      <vt:lpstr>现状及问题分析</vt:lpstr>
      <vt:lpstr>机房现状及问题分析</vt:lpstr>
      <vt:lpstr>网络现状及问题分析</vt:lpstr>
      <vt:lpstr>主机现状及问题分析</vt:lpstr>
      <vt:lpstr>存储现状及问题分析</vt:lpstr>
      <vt:lpstr>备份现状及问题分析</vt:lpstr>
      <vt:lpstr>安全现状及问题分析</vt:lpstr>
      <vt:lpstr>灾备现状及问题分析</vt:lpstr>
      <vt:lpstr>软件现状及问题分析</vt:lpstr>
      <vt:lpstr>建设内容</vt:lpstr>
      <vt:lpstr>建设目标</vt:lpstr>
      <vt:lpstr>基于云计算的创新电子政务模式</vt:lpstr>
      <vt:lpstr>PowerPoint Presentation</vt:lpstr>
      <vt:lpstr>智慧政务云整体解决方案</vt:lpstr>
      <vt:lpstr>省级政务云体系结构</vt:lpstr>
      <vt:lpstr>“逻辑统一、物理分散”的整体架构</vt:lpstr>
      <vt:lpstr>省级政务云技术架构</vt:lpstr>
      <vt:lpstr>省级政务云服务架构</vt:lpstr>
      <vt:lpstr> 开放架构是政务云平台建设基础</vt:lpstr>
      <vt:lpstr>建议采用Openstack开放架构，保持平台的可持续发展</vt:lpstr>
      <vt:lpstr>基础资源池建设——计算资源池整体设计</vt:lpstr>
      <vt:lpstr>基础资源池建设——计算资源池区域划分</vt:lpstr>
      <vt:lpstr>基础资源池建设——计算资源池设计要点</vt:lpstr>
      <vt:lpstr>基础资源池建设——存储资源池整体设计</vt:lpstr>
      <vt:lpstr>基础资源池建设——存储资源池设计要点</vt:lpstr>
      <vt:lpstr>基础资源池建设——存储资源池设计要点</vt:lpstr>
      <vt:lpstr>基础资源池建设——网络资源池整体设计</vt:lpstr>
      <vt:lpstr>基础资源池建设——网络资源池设计要点</vt:lpstr>
      <vt:lpstr>基础资源池建设——安全需求分析</vt:lpstr>
      <vt:lpstr>基础资源池建设——安全合规要求</vt:lpstr>
      <vt:lpstr>基础资源池建设——云安全整体设计</vt:lpstr>
      <vt:lpstr>基础资源池建设——安全方案设计要点</vt:lpstr>
      <vt:lpstr>基础资源池建设——安全方案设计要点</vt:lpstr>
      <vt:lpstr>基础资源池建设——安全方案设计要点</vt:lpstr>
      <vt:lpstr>基础资源池建设——安全方案设计要点</vt:lpstr>
      <vt:lpstr>基础资源池建设——安全方案总结</vt:lpstr>
      <vt:lpstr>平台服务建设</vt:lpstr>
      <vt:lpstr>数据共享与开放平台设计</vt:lpstr>
      <vt:lpstr>数据共享与开放平台设计：数据共享交换系统</vt:lpstr>
      <vt:lpstr>数据共享与开放平台设计：目录管理系统</vt:lpstr>
      <vt:lpstr>数据共享与开放平台设计：大数据系统</vt:lpstr>
      <vt:lpstr>数据共享与开放平台设计：数据开放服务系统</vt:lpstr>
      <vt:lpstr>云管平台——为什么使用云管平台</vt:lpstr>
      <vt:lpstr>云管平台——管平台核心特征</vt:lpstr>
      <vt:lpstr>云管平台——云管平台核心特征</vt:lpstr>
      <vt:lpstr>云管平台——云管平台功能架构</vt:lpstr>
      <vt:lpstr>云管平台——云管平台资源管理调度模型</vt:lpstr>
      <vt:lpstr>云管平台——应用场景-基础设施服务过程</vt:lpstr>
      <vt:lpstr>云管平台——应用场景-云服务生命周期</vt:lpstr>
      <vt:lpstr>业务迁云——系统云化迁移作用</vt:lpstr>
      <vt:lpstr>业务迁云——系统云迁移实质-系统架构变化</vt:lpstr>
      <vt:lpstr>系统云迁移典型场景——简单系统架构</vt:lpstr>
      <vt:lpstr>系统云迁移典型场景——业务、数据库系统分离架构</vt:lpstr>
      <vt:lpstr>系统云迁移典型场景——高性能软硬件设备</vt:lpstr>
      <vt:lpstr>系统云迁移实施周期</vt:lpstr>
      <vt:lpstr>PowerPoint Presentation</vt:lpstr>
      <vt:lpstr>运维服务总体视图</vt:lpstr>
      <vt:lpstr>运维服务内容</vt:lpstr>
      <vt:lpstr>云运营模式建议</vt:lpstr>
      <vt:lpstr>陕西省政府角色定位</vt:lpstr>
      <vt:lpstr>云运营流程及体系</vt:lpstr>
      <vt:lpstr>PowerPoint Presentation</vt:lpstr>
      <vt:lpstr>智慧政务云整体优势：优质丰富的基础网络和IDC资源</vt:lpstr>
      <vt:lpstr>智慧政务云整体优势：安全可靠的一站式集成服务能力</vt:lpstr>
      <vt:lpstr>智慧政务云整体优势：最全最优的业内权威资质 </vt:lpstr>
      <vt:lpstr>中国电信助力各地政务云建设运营</vt:lpstr>
      <vt:lpstr>典型案例：甘肃省政务云</vt:lpstr>
      <vt:lpstr>典型案例：甘肃省政务云</vt:lpstr>
      <vt:lpstr>典型案例：宁夏政务云</vt:lpstr>
      <vt:lpstr>典型案例：宁夏政务云</vt:lpstr>
      <vt:lpstr>典型案例：宁夏政务云</vt:lpstr>
      <vt:lpstr>典型案例：四川政务云</vt:lpstr>
      <vt:lpstr>典型案例：四川政务云</vt:lpstr>
      <vt:lpstr>典型案例：四川政务云</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zhengjinhui</dc:creator>
  <cp:lastModifiedBy>Rob</cp:lastModifiedBy>
  <cp:revision>1493</cp:revision>
  <dcterms:created xsi:type="dcterms:W3CDTF">2016-03-21T02:22:09Z</dcterms:created>
  <dcterms:modified xsi:type="dcterms:W3CDTF">2017-09-29T14:02:58Z</dcterms:modified>
</cp:coreProperties>
</file>