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9" r:id="rId3"/>
    <p:sldId id="261" r:id="rId4"/>
    <p:sldId id="263" r:id="rId5"/>
    <p:sldId id="264" r:id="rId6"/>
    <p:sldId id="265" r:id="rId7"/>
    <p:sldId id="276" r:id="rId8"/>
    <p:sldId id="267" r:id="rId9"/>
    <p:sldId id="268" r:id="rId10"/>
    <p:sldId id="269" r:id="rId11"/>
    <p:sldId id="270" r:id="rId12"/>
    <p:sldId id="271" r:id="rId13"/>
    <p:sldId id="272" r:id="rId14"/>
    <p:sldId id="273" r:id="rId15"/>
    <p:sldId id="274" r:id="rId16"/>
    <p:sldId id="275" r:id="rId17"/>
    <p:sldId id="260" r:id="rId18"/>
  </p:sldIdLst>
  <p:sldSz cx="9144000" cy="5143500" type="screen16x9"/>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2814"/>
    <a:srgbClr val="5136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0" autoAdjust="0"/>
  </p:normalViewPr>
  <p:slideViewPr>
    <p:cSldViewPr snapToGrid="0">
      <p:cViewPr varScale="1">
        <p:scale>
          <a:sx n="118" d="100"/>
          <a:sy n="118" d="100"/>
        </p:scale>
        <p:origin x="14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A86BAF-D7DB-4670-8673-63CBFE835545}" type="datetimeFigureOut">
              <a:rPr lang="zh-CN" altLang="en-US" smtClean="0"/>
              <a:t>2018/9/1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30C6E-B30A-42A9-A8FE-E164C47717DC}" type="slidenum">
              <a:rPr lang="zh-CN" altLang="en-US" smtClean="0"/>
              <a:t>‹#›</a:t>
            </a:fld>
            <a:endParaRPr lang="zh-CN" altLang="en-US"/>
          </a:p>
        </p:txBody>
      </p:sp>
    </p:spTree>
    <p:extLst>
      <p:ext uri="{BB962C8B-B14F-4D97-AF65-F5344CB8AC3E}">
        <p14:creationId xmlns:p14="http://schemas.microsoft.com/office/powerpoint/2010/main" val="131333405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37230C6E-B30A-42A9-A8FE-E164C47717DC}" type="slidenum">
              <a:rPr lang="zh-CN" altLang="en-US" smtClean="0"/>
              <a:t>1</a:t>
            </a:fld>
            <a:endParaRPr lang="zh-CN" altLang="en-US"/>
          </a:p>
        </p:txBody>
      </p:sp>
    </p:spTree>
    <p:extLst>
      <p:ext uri="{BB962C8B-B14F-4D97-AF65-F5344CB8AC3E}">
        <p14:creationId xmlns:p14="http://schemas.microsoft.com/office/powerpoint/2010/main" val="63924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30C6E-B30A-42A9-A8FE-E164C47717DC}" type="slidenum">
              <a:rPr lang="zh-CN" altLang="en-US" smtClean="0"/>
              <a:t>2</a:t>
            </a:fld>
            <a:endParaRPr lang="zh-CN" altLang="en-US"/>
          </a:p>
        </p:txBody>
      </p:sp>
    </p:spTree>
    <p:extLst>
      <p:ext uri="{BB962C8B-B14F-4D97-AF65-F5344CB8AC3E}">
        <p14:creationId xmlns:p14="http://schemas.microsoft.com/office/powerpoint/2010/main" val="244086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30C6E-B30A-42A9-A8FE-E164C47717DC}" type="slidenum">
              <a:rPr lang="zh-CN" altLang="en-US" smtClean="0"/>
              <a:t>3</a:t>
            </a:fld>
            <a:endParaRPr lang="zh-CN" altLang="en-US"/>
          </a:p>
        </p:txBody>
      </p:sp>
    </p:spTree>
    <p:extLst>
      <p:ext uri="{BB962C8B-B14F-4D97-AF65-F5344CB8AC3E}">
        <p14:creationId xmlns:p14="http://schemas.microsoft.com/office/powerpoint/2010/main" val="36958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4</a:t>
            </a:fld>
            <a:endParaRPr lang="zh-CN" altLang="en-US"/>
          </a:p>
        </p:txBody>
      </p:sp>
    </p:spTree>
    <p:extLst>
      <p:ext uri="{BB962C8B-B14F-4D97-AF65-F5344CB8AC3E}">
        <p14:creationId xmlns:p14="http://schemas.microsoft.com/office/powerpoint/2010/main" val="256216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5</a:t>
            </a:fld>
            <a:endParaRPr lang="zh-CN" altLang="en-US"/>
          </a:p>
        </p:txBody>
      </p:sp>
    </p:spTree>
    <p:extLst>
      <p:ext uri="{BB962C8B-B14F-4D97-AF65-F5344CB8AC3E}">
        <p14:creationId xmlns:p14="http://schemas.microsoft.com/office/powerpoint/2010/main" val="302559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6</a:t>
            </a:fld>
            <a:endParaRPr lang="zh-CN" altLang="en-US"/>
          </a:p>
        </p:txBody>
      </p:sp>
    </p:spTree>
    <p:extLst>
      <p:ext uri="{BB962C8B-B14F-4D97-AF65-F5344CB8AC3E}">
        <p14:creationId xmlns:p14="http://schemas.microsoft.com/office/powerpoint/2010/main" val="4097287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7</a:t>
            </a:fld>
            <a:endParaRPr lang="zh-CN" altLang="en-US"/>
          </a:p>
        </p:txBody>
      </p:sp>
    </p:spTree>
    <p:extLst>
      <p:ext uri="{BB962C8B-B14F-4D97-AF65-F5344CB8AC3E}">
        <p14:creationId xmlns:p14="http://schemas.microsoft.com/office/powerpoint/2010/main" val="278644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8</a:t>
            </a:fld>
            <a:endParaRPr lang="zh-CN" altLang="en-US"/>
          </a:p>
        </p:txBody>
      </p:sp>
    </p:spTree>
    <p:extLst>
      <p:ext uri="{BB962C8B-B14F-4D97-AF65-F5344CB8AC3E}">
        <p14:creationId xmlns:p14="http://schemas.microsoft.com/office/powerpoint/2010/main" val="14584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9</a:t>
            </a:fld>
            <a:endParaRPr lang="zh-CN" altLang="en-US"/>
          </a:p>
        </p:txBody>
      </p:sp>
    </p:spTree>
    <p:extLst>
      <p:ext uri="{BB962C8B-B14F-4D97-AF65-F5344CB8AC3E}">
        <p14:creationId xmlns:p14="http://schemas.microsoft.com/office/powerpoint/2010/main" val="89515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10</a:t>
            </a:fld>
            <a:endParaRPr lang="zh-CN" altLang="en-US"/>
          </a:p>
        </p:txBody>
      </p:sp>
    </p:spTree>
    <p:extLst>
      <p:ext uri="{BB962C8B-B14F-4D97-AF65-F5344CB8AC3E}">
        <p14:creationId xmlns:p14="http://schemas.microsoft.com/office/powerpoint/2010/main" val="2431369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4805BD53-4570-45A5-A15C-D8AE4529E5FE}" type="slidenum">
              <a:rPr lang="zh-CN" altLang="en-US" smtClean="0"/>
              <a:t>11</a:t>
            </a:fld>
            <a:endParaRPr lang="zh-CN" altLang="en-US"/>
          </a:p>
        </p:txBody>
      </p:sp>
    </p:spTree>
    <p:extLst>
      <p:ext uri="{BB962C8B-B14F-4D97-AF65-F5344CB8AC3E}">
        <p14:creationId xmlns:p14="http://schemas.microsoft.com/office/powerpoint/2010/main" val="3443381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12</a:t>
            </a:fld>
            <a:endParaRPr lang="zh-CN" altLang="en-US"/>
          </a:p>
        </p:txBody>
      </p:sp>
    </p:spTree>
    <p:extLst>
      <p:ext uri="{BB962C8B-B14F-4D97-AF65-F5344CB8AC3E}">
        <p14:creationId xmlns:p14="http://schemas.microsoft.com/office/powerpoint/2010/main" val="2159558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13</a:t>
            </a:fld>
            <a:endParaRPr lang="zh-CN" altLang="en-US"/>
          </a:p>
        </p:txBody>
      </p:sp>
    </p:spTree>
    <p:extLst>
      <p:ext uri="{BB962C8B-B14F-4D97-AF65-F5344CB8AC3E}">
        <p14:creationId xmlns:p14="http://schemas.microsoft.com/office/powerpoint/2010/main" val="396832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14</a:t>
            </a:fld>
            <a:endParaRPr lang="zh-CN" altLang="en-US"/>
          </a:p>
        </p:txBody>
      </p:sp>
    </p:spTree>
    <p:extLst>
      <p:ext uri="{BB962C8B-B14F-4D97-AF65-F5344CB8AC3E}">
        <p14:creationId xmlns:p14="http://schemas.microsoft.com/office/powerpoint/2010/main" val="3053054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15</a:t>
            </a:fld>
            <a:endParaRPr lang="zh-CN" altLang="en-US"/>
          </a:p>
        </p:txBody>
      </p:sp>
    </p:spTree>
    <p:extLst>
      <p:ext uri="{BB962C8B-B14F-4D97-AF65-F5344CB8AC3E}">
        <p14:creationId xmlns:p14="http://schemas.microsoft.com/office/powerpoint/2010/main" val="67344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16</a:t>
            </a:fld>
            <a:endParaRPr lang="zh-CN" altLang="en-US"/>
          </a:p>
        </p:txBody>
      </p:sp>
    </p:spTree>
    <p:extLst>
      <p:ext uri="{BB962C8B-B14F-4D97-AF65-F5344CB8AC3E}">
        <p14:creationId xmlns:p14="http://schemas.microsoft.com/office/powerpoint/2010/main" val="4150214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37230C6E-B30A-42A9-A8FE-E164C47717DC}" type="slidenum">
              <a:rPr lang="zh-CN" altLang="en-US" smtClean="0"/>
              <a:t>17</a:t>
            </a:fld>
            <a:endParaRPr lang="zh-CN" altLang="en-US"/>
          </a:p>
        </p:txBody>
      </p:sp>
    </p:spTree>
    <p:extLst>
      <p:ext uri="{BB962C8B-B14F-4D97-AF65-F5344CB8AC3E}">
        <p14:creationId xmlns:p14="http://schemas.microsoft.com/office/powerpoint/2010/main" val="2007939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746752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68277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360813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793304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487730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41322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0654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553995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414315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3637043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2032963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40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8AA51CB-6257-4908-91DC-1D90FDCFE630}" type="datetimeFigureOut">
              <a:rPr lang="zh-CN" altLang="en-US" smtClean="0"/>
              <a:t>2018/9/1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2084844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5.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3333" b="2782"/>
          <a:stretch/>
        </p:blipFill>
        <p:spPr>
          <a:xfrm>
            <a:off x="962523" y="757990"/>
            <a:ext cx="2735091" cy="3681663"/>
          </a:xfrm>
          <a:prstGeom prst="rect">
            <a:avLst/>
          </a:prstGeom>
        </p:spPr>
      </p:pic>
      <p:pic>
        <p:nvPicPr>
          <p:cNvPr id="19" name="加勒比海盗 - 9 - 士气展示上场">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8380" y="1929917"/>
            <a:ext cx="609600" cy="609600"/>
          </a:xfrm>
          <a:prstGeom prst="rect">
            <a:avLst/>
          </a:prstGeom>
        </p:spPr>
      </p:pic>
      <p:sp>
        <p:nvSpPr>
          <p:cNvPr id="20" name="TextBox 7"/>
          <p:cNvSpPr txBox="1"/>
          <p:nvPr/>
        </p:nvSpPr>
        <p:spPr>
          <a:xfrm>
            <a:off x="3733710" y="1219054"/>
            <a:ext cx="4652299" cy="1015663"/>
          </a:xfrm>
          <a:prstGeom prst="rect">
            <a:avLst/>
          </a:prstGeom>
          <a:noFill/>
        </p:spPr>
        <p:txBody>
          <a:bodyPr wrap="square" rtlCol="0">
            <a:spAutoFit/>
          </a:bodyPr>
          <a:lstStyle/>
          <a:p>
            <a:pPr>
              <a:lnSpc>
                <a:spcPct val="150000"/>
              </a:lnSpc>
            </a:pPr>
            <a:r>
              <a:rPr lang="zh-CN" altLang="en-US" sz="4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照相机专题</a:t>
            </a:r>
            <a:r>
              <a:rPr lang="en-US" altLang="zh-CN" sz="4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PPT</a:t>
            </a:r>
            <a:r>
              <a:rPr lang="zh-CN" altLang="en-US" sz="4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模板</a:t>
            </a:r>
          </a:p>
        </p:txBody>
      </p:sp>
      <p:sp>
        <p:nvSpPr>
          <p:cNvPr id="21" name="矩形 20"/>
          <p:cNvSpPr/>
          <p:nvPr/>
        </p:nvSpPr>
        <p:spPr>
          <a:xfrm>
            <a:off x="3733710" y="2234717"/>
            <a:ext cx="3480440" cy="346249"/>
          </a:xfrm>
          <a:prstGeom prst="rect">
            <a:avLst/>
          </a:prstGeom>
        </p:spPr>
        <p:txBody>
          <a:bodyPr wrap="none">
            <a:spAutoFit/>
          </a:bodyPr>
          <a:lstStyle/>
          <a:p>
            <a:pPr>
              <a:lnSpc>
                <a:spcPct val="150000"/>
              </a:lnSpc>
            </a:pP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产品介绍</a:t>
            </a:r>
            <a:r>
              <a:rPr lang="en-US" altLang="zh-CN"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a:t>
            </a: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品牌宣传</a:t>
            </a:r>
            <a:r>
              <a:rPr lang="en-US" altLang="zh-CN"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a:t>
            </a: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行业调查</a:t>
            </a:r>
            <a:r>
              <a:rPr lang="en-US" altLang="zh-CN"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a:t>
            </a: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企业峰会</a:t>
            </a:r>
            <a:r>
              <a:rPr lang="en-US" altLang="zh-CN"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a:t>
            </a: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商务汇报</a:t>
            </a:r>
          </a:p>
        </p:txBody>
      </p:sp>
      <p:grpSp>
        <p:nvGrpSpPr>
          <p:cNvPr id="22" name="组合 21"/>
          <p:cNvGrpSpPr/>
          <p:nvPr/>
        </p:nvGrpSpPr>
        <p:grpSpPr>
          <a:xfrm>
            <a:off x="3908253" y="2766966"/>
            <a:ext cx="3131353" cy="483414"/>
            <a:chOff x="3974342" y="3213366"/>
            <a:chExt cx="4447765" cy="686640"/>
          </a:xfrm>
        </p:grpSpPr>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l="9529" r="13080"/>
            <a:stretch/>
          </p:blipFill>
          <p:spPr>
            <a:xfrm rot="16200000">
              <a:off x="4788922" y="2454609"/>
              <a:ext cx="630817" cy="2259978"/>
            </a:xfrm>
            <a:prstGeom prst="rect">
              <a:avLst/>
            </a:prstGeom>
          </p:spPr>
        </p:pic>
        <p:pic>
          <p:nvPicPr>
            <p:cNvPr id="24" name="图片 23"/>
            <p:cNvPicPr>
              <a:picLocks noChangeAspect="1"/>
            </p:cNvPicPr>
            <p:nvPr/>
          </p:nvPicPr>
          <p:blipFill rotWithShape="1">
            <a:blip r:embed="rId7" cstate="print">
              <a:extLst>
                <a:ext uri="{28A0092B-C50C-407E-A947-70E740481C1C}">
                  <a14:useLocalDpi xmlns:a14="http://schemas.microsoft.com/office/drawing/2010/main" val="0"/>
                </a:ext>
              </a:extLst>
            </a:blip>
            <a:srcRect l="9529" r="13080"/>
            <a:stretch/>
          </p:blipFill>
          <p:spPr>
            <a:xfrm rot="16200000">
              <a:off x="6976709" y="2398786"/>
              <a:ext cx="630817" cy="2259978"/>
            </a:xfrm>
            <a:prstGeom prst="rect">
              <a:avLst/>
            </a:prstGeom>
          </p:spPr>
        </p:pic>
      </p:grpSp>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60279" y="3907060"/>
            <a:ext cx="348882" cy="283863"/>
          </a:xfrm>
          <a:prstGeom prst="rect">
            <a:avLst/>
          </a:prstGeom>
        </p:spPr>
      </p:pic>
      <p:sp>
        <p:nvSpPr>
          <p:cNvPr id="26" name="矩形 25"/>
          <p:cNvSpPr/>
          <p:nvPr/>
        </p:nvSpPr>
        <p:spPr>
          <a:xfrm>
            <a:off x="4573065" y="3903855"/>
            <a:ext cx="1277735" cy="303929"/>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恒好美佳网络科技</a:t>
            </a:r>
            <a:endParaRPr lang="zh-CN" altLang="en-US" sz="1000" dirty="0">
              <a:solidFill>
                <a:schemeClr val="tx1">
                  <a:lumMod val="95000"/>
                  <a:lumOff val="5000"/>
                </a:schemeClr>
              </a:solidFill>
              <a:latin typeface="造字工房悦黑体验版细体" pitchFamily="50" charset="-122"/>
              <a:ea typeface="造字工房悦黑体验版细体" pitchFamily="50" charset="-122"/>
              <a:cs typeface="+mn-ea"/>
              <a:sym typeface="+mn-lt"/>
            </a:endParaRPr>
          </a:p>
        </p:txBody>
      </p:sp>
    </p:spTree>
    <p:extLst>
      <p:ext uri="{BB962C8B-B14F-4D97-AF65-F5344CB8AC3E}">
        <p14:creationId xmlns:p14="http://schemas.microsoft.com/office/powerpoint/2010/main" val="333919149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1+#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1+#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19"/>
                </p:tgtEl>
              </p:cMediaNode>
            </p:audio>
          </p:childTnLst>
        </p:cTn>
      </p:par>
    </p:tnLst>
    <p:bldLst>
      <p:bldP spid="20" grpId="0"/>
      <p:bldP spid="21"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76287" y="757988"/>
            <a:ext cx="2488808" cy="3944811"/>
          </a:xfrm>
          <a:prstGeom prst="rect">
            <a:avLst/>
          </a:prstGeom>
        </p:spPr>
      </p:pic>
      <p:sp>
        <p:nvSpPr>
          <p:cNvPr id="19" name="矩形 18"/>
          <p:cNvSpPr/>
          <p:nvPr/>
        </p:nvSpPr>
        <p:spPr>
          <a:xfrm>
            <a:off x="4756558" y="1624271"/>
            <a:ext cx="3160219" cy="507831"/>
          </a:xfrm>
          <a:prstGeom prst="rect">
            <a:avLst/>
          </a:prstGeom>
        </p:spPr>
        <p:txBody>
          <a:bodyPr wrap="square">
            <a:spAutoFit/>
          </a:bodyPr>
          <a:lstStyle/>
          <a:p>
            <a:pPr>
              <a:lnSpc>
                <a:spcPct val="150000"/>
              </a:lnSpc>
            </a:pP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1" name="矩形 20"/>
          <p:cNvSpPr/>
          <p:nvPr/>
        </p:nvSpPr>
        <p:spPr>
          <a:xfrm>
            <a:off x="4756558" y="2245904"/>
            <a:ext cx="3160219" cy="507831"/>
          </a:xfrm>
          <a:prstGeom prst="rect">
            <a:avLst/>
          </a:prstGeom>
        </p:spPr>
        <p:txBody>
          <a:bodyPr wrap="square">
            <a:spAutoFit/>
          </a:bodyPr>
          <a:lstStyle/>
          <a:p>
            <a:pPr>
              <a:lnSpc>
                <a:spcPct val="150000"/>
              </a:lnSpc>
            </a:pP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3" name="矩形 22"/>
          <p:cNvSpPr/>
          <p:nvPr/>
        </p:nvSpPr>
        <p:spPr>
          <a:xfrm>
            <a:off x="4756558" y="2880511"/>
            <a:ext cx="3160219" cy="507831"/>
          </a:xfrm>
          <a:prstGeom prst="rect">
            <a:avLst/>
          </a:prstGeom>
        </p:spPr>
        <p:txBody>
          <a:bodyPr wrap="square">
            <a:spAutoFit/>
          </a:bodyPr>
          <a:lstStyle/>
          <a:p>
            <a:pPr>
              <a:lnSpc>
                <a:spcPct val="150000"/>
              </a:lnSpc>
            </a:pP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5" name="矩形 24"/>
          <p:cNvSpPr/>
          <p:nvPr/>
        </p:nvSpPr>
        <p:spPr>
          <a:xfrm>
            <a:off x="4756558" y="3500922"/>
            <a:ext cx="3160219" cy="507831"/>
          </a:xfrm>
          <a:prstGeom prst="rect">
            <a:avLst/>
          </a:prstGeom>
        </p:spPr>
        <p:txBody>
          <a:bodyPr wrap="square">
            <a:spAutoFit/>
          </a:bodyPr>
          <a:lstStyle/>
          <a:p>
            <a:pPr>
              <a:lnSpc>
                <a:spcPct val="150000"/>
              </a:lnSpc>
            </a:pP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230" y="1716930"/>
            <a:ext cx="377328" cy="307008"/>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230" y="2331465"/>
            <a:ext cx="377328" cy="307008"/>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230" y="2980922"/>
            <a:ext cx="377328" cy="307008"/>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5346" y="3618347"/>
            <a:ext cx="377328" cy="307008"/>
          </a:xfrm>
          <a:prstGeom prst="rect">
            <a:avLst/>
          </a:prstGeom>
        </p:spPr>
      </p:pic>
      <p:sp>
        <p:nvSpPr>
          <p:cNvPr id="2" name="矩形 1"/>
          <p:cNvSpPr/>
          <p:nvPr/>
        </p:nvSpPr>
        <p:spPr>
          <a:xfrm>
            <a:off x="4732494" y="835702"/>
            <a:ext cx="1827744" cy="515526"/>
          </a:xfrm>
          <a:prstGeom prst="rect">
            <a:avLst/>
          </a:prstGeom>
        </p:spPr>
        <p:txBody>
          <a:bodyPr wrap="none">
            <a:spAutoFit/>
          </a:bodyPr>
          <a:lstStyle/>
          <a:p>
            <a:pPr>
              <a:lnSpc>
                <a:spcPct val="150000"/>
              </a:lnSpc>
            </a:pPr>
            <a:r>
              <a:rPr lang="zh-CN" altLang="en-US"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目录</a:t>
            </a:r>
            <a:r>
              <a:rPr lang="en-US" altLang="zh-CN"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/CONTENT</a:t>
            </a:r>
            <a:endParaRPr lang="zh-CN" altLang="en-US"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endParaRPr>
          </a:p>
        </p:txBody>
      </p:sp>
    </p:spTree>
    <p:extLst>
      <p:ext uri="{BB962C8B-B14F-4D97-AF65-F5344CB8AC3E}">
        <p14:creationId xmlns:p14="http://schemas.microsoft.com/office/powerpoint/2010/main" val="21641088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1+#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1+#ppt_w/2"/>
                                          </p:val>
                                        </p:tav>
                                        <p:tav tm="100000">
                                          <p:val>
                                            <p:strVal val="#ppt_x"/>
                                          </p:val>
                                        </p:tav>
                                      </p:tavLst>
                                    </p:anim>
                                    <p:anim calcmode="lin" valueType="num">
                                      <p:cBhvr additive="base">
                                        <p:cTn id="4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7"/>
          <p:cNvSpPr txBox="1"/>
          <p:nvPr/>
        </p:nvSpPr>
        <p:spPr>
          <a:xfrm>
            <a:off x="2558104" y="1338321"/>
            <a:ext cx="2657095" cy="669029"/>
          </a:xfrm>
          <a:prstGeom prst="rect">
            <a:avLst/>
          </a:prstGeom>
          <a:noFill/>
        </p:spPr>
        <p:txBody>
          <a:bodyPr wrap="square" rtlCol="0">
            <a:spAutoFit/>
          </a:bodyPr>
          <a:lstStyle/>
          <a:p>
            <a:pPr algn="ctr">
              <a:lnSpc>
                <a:spcPts val="5040"/>
              </a:lnSpc>
            </a:pPr>
            <a:r>
              <a:rPr lang="en-US" altLang="zh-CN" sz="3600" dirty="0">
                <a:solidFill>
                  <a:schemeClr val="bg1"/>
                </a:solidFill>
                <a:cs typeface="+mn-ea"/>
                <a:sym typeface="+mn-lt"/>
              </a:rPr>
              <a:t>logo</a:t>
            </a:r>
            <a:endParaRPr lang="zh-CN" altLang="en-US" sz="3600" dirty="0">
              <a:solidFill>
                <a:schemeClr val="bg1"/>
              </a:solidFill>
              <a:cs typeface="+mn-ea"/>
              <a:sym typeface="+mn-lt"/>
            </a:endParaRPr>
          </a:p>
        </p:txBody>
      </p:sp>
      <p:sp>
        <p:nvSpPr>
          <p:cNvPr id="61" name="椭圆 60"/>
          <p:cNvSpPr/>
          <p:nvPr/>
        </p:nvSpPr>
        <p:spPr>
          <a:xfrm>
            <a:off x="1299236" y="2539346"/>
            <a:ext cx="842494" cy="842494"/>
          </a:xfrm>
          <a:prstGeom prst="ellipse">
            <a:avLst/>
          </a:prstGeom>
          <a:gradFill flip="none" rotWithShape="1">
            <a:gsLst>
              <a:gs pos="0">
                <a:schemeClr val="bg1"/>
              </a:gs>
              <a:gs pos="5300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cxnSp>
        <p:nvCxnSpPr>
          <p:cNvPr id="62" name="直接连接符 61"/>
          <p:cNvCxnSpPr/>
          <p:nvPr/>
        </p:nvCxnSpPr>
        <p:spPr>
          <a:xfrm>
            <a:off x="1137219" y="2960593"/>
            <a:ext cx="686956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4686995" y="1280579"/>
            <a:ext cx="1360951" cy="630685"/>
            <a:chOff x="4818646" y="1422865"/>
            <a:chExt cx="1512168" cy="700760"/>
          </a:xfrm>
        </p:grpSpPr>
        <p:sp>
          <p:nvSpPr>
            <p:cNvPr id="64" name="TextBox 32"/>
            <p:cNvSpPr txBox="1"/>
            <p:nvPr/>
          </p:nvSpPr>
          <p:spPr>
            <a:xfrm>
              <a:off x="4854650" y="1422865"/>
              <a:ext cx="1476164" cy="700760"/>
            </a:xfrm>
            <a:prstGeom prst="rect">
              <a:avLst/>
            </a:prstGeom>
            <a:noFill/>
          </p:spPr>
          <p:txBody>
            <a:bodyPr wrap="square" rtlCol="0">
              <a:spAutoFit/>
            </a:bodyPr>
            <a:lstStyle/>
            <a:p>
              <a:pPr>
                <a:lnSpc>
                  <a:spcPts val="5040"/>
                </a:lnSpc>
              </a:pPr>
              <a:r>
                <a:rPr lang="en-US" altLang="zh-CN" sz="2160" dirty="0">
                  <a:solidFill>
                    <a:schemeClr val="bg1"/>
                  </a:solidFill>
                  <a:cs typeface="+mn-ea"/>
                  <a:sym typeface="+mn-lt"/>
                </a:rPr>
                <a:t>Content</a:t>
              </a:r>
              <a:endParaRPr lang="zh-CN" altLang="en-US" sz="2160" dirty="0">
                <a:solidFill>
                  <a:schemeClr val="bg1"/>
                </a:solidFill>
                <a:cs typeface="+mn-ea"/>
                <a:sym typeface="+mn-lt"/>
              </a:endParaRPr>
            </a:p>
          </p:txBody>
        </p:sp>
        <p:cxnSp>
          <p:nvCxnSpPr>
            <p:cNvPr id="65" name="直接连接符 64"/>
            <p:cNvCxnSpPr/>
            <p:nvPr/>
          </p:nvCxnSpPr>
          <p:spPr>
            <a:xfrm>
              <a:off x="4818646" y="1746801"/>
              <a:ext cx="0" cy="3071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590870" y="2830979"/>
            <a:ext cx="259229" cy="259229"/>
            <a:chOff x="1403648" y="2425452"/>
            <a:chExt cx="288032" cy="288032"/>
          </a:xfrm>
        </p:grpSpPr>
        <p:sp>
          <p:nvSpPr>
            <p:cNvPr id="67" name="椭圆 6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68" name="椭圆 6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69" name="组合 68"/>
          <p:cNvGrpSpPr/>
          <p:nvPr/>
        </p:nvGrpSpPr>
        <p:grpSpPr>
          <a:xfrm>
            <a:off x="2558104" y="2830979"/>
            <a:ext cx="259229" cy="259229"/>
            <a:chOff x="1403648" y="2425452"/>
            <a:chExt cx="288032" cy="288032"/>
          </a:xfrm>
        </p:grpSpPr>
        <p:sp>
          <p:nvSpPr>
            <p:cNvPr id="70" name="椭圆 69"/>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1" name="椭圆 70"/>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2" name="组合 71"/>
          <p:cNvGrpSpPr/>
          <p:nvPr/>
        </p:nvGrpSpPr>
        <p:grpSpPr>
          <a:xfrm>
            <a:off x="3525339" y="2830979"/>
            <a:ext cx="259229" cy="259229"/>
            <a:chOff x="1403648" y="2425452"/>
            <a:chExt cx="288032" cy="288032"/>
          </a:xfrm>
        </p:grpSpPr>
        <p:sp>
          <p:nvSpPr>
            <p:cNvPr id="73" name="椭圆 72"/>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4" name="椭圆 73"/>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5" name="组合 74"/>
          <p:cNvGrpSpPr/>
          <p:nvPr/>
        </p:nvGrpSpPr>
        <p:grpSpPr>
          <a:xfrm>
            <a:off x="4492573" y="2830979"/>
            <a:ext cx="259229" cy="259229"/>
            <a:chOff x="1403648" y="2425452"/>
            <a:chExt cx="288032" cy="288032"/>
          </a:xfrm>
        </p:grpSpPr>
        <p:sp>
          <p:nvSpPr>
            <p:cNvPr id="76" name="椭圆 75"/>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7" name="椭圆 76"/>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8" name="组合 77"/>
          <p:cNvGrpSpPr/>
          <p:nvPr/>
        </p:nvGrpSpPr>
        <p:grpSpPr>
          <a:xfrm>
            <a:off x="5459808" y="2830979"/>
            <a:ext cx="259229" cy="259229"/>
            <a:chOff x="1403648" y="2425452"/>
            <a:chExt cx="288032" cy="288032"/>
          </a:xfrm>
        </p:grpSpPr>
        <p:sp>
          <p:nvSpPr>
            <p:cNvPr id="79" name="椭圆 78"/>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80" name="椭圆 79"/>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81" name="组合 80"/>
          <p:cNvGrpSpPr/>
          <p:nvPr/>
        </p:nvGrpSpPr>
        <p:grpSpPr>
          <a:xfrm>
            <a:off x="6427042" y="2830979"/>
            <a:ext cx="259229" cy="259229"/>
            <a:chOff x="1403648" y="2425452"/>
            <a:chExt cx="288032" cy="288032"/>
          </a:xfrm>
        </p:grpSpPr>
        <p:sp>
          <p:nvSpPr>
            <p:cNvPr id="82" name="椭圆 81"/>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83" name="椭圆 82"/>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sp>
        <p:nvSpPr>
          <p:cNvPr id="84" name="TextBox 30"/>
          <p:cNvSpPr txBox="1"/>
          <p:nvPr/>
        </p:nvSpPr>
        <p:spPr>
          <a:xfrm>
            <a:off x="1429635"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使命</a:t>
            </a:r>
          </a:p>
        </p:txBody>
      </p:sp>
      <p:sp>
        <p:nvSpPr>
          <p:cNvPr id="85" name="TextBox 74"/>
          <p:cNvSpPr txBox="1"/>
          <p:nvPr/>
        </p:nvSpPr>
        <p:spPr>
          <a:xfrm>
            <a:off x="238881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历程</a:t>
            </a:r>
          </a:p>
        </p:txBody>
      </p:sp>
      <p:sp>
        <p:nvSpPr>
          <p:cNvPr id="86" name="TextBox 75"/>
          <p:cNvSpPr txBox="1"/>
          <p:nvPr/>
        </p:nvSpPr>
        <p:spPr>
          <a:xfrm>
            <a:off x="335438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优势</a:t>
            </a:r>
          </a:p>
        </p:txBody>
      </p:sp>
      <p:sp>
        <p:nvSpPr>
          <p:cNvPr id="87" name="TextBox 76"/>
          <p:cNvSpPr txBox="1"/>
          <p:nvPr/>
        </p:nvSpPr>
        <p:spPr>
          <a:xfrm>
            <a:off x="4312772"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地位</a:t>
            </a:r>
          </a:p>
        </p:txBody>
      </p:sp>
      <p:sp>
        <p:nvSpPr>
          <p:cNvPr id="88" name="TextBox 77"/>
          <p:cNvSpPr txBox="1"/>
          <p:nvPr/>
        </p:nvSpPr>
        <p:spPr>
          <a:xfrm>
            <a:off x="528488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未来</a:t>
            </a:r>
          </a:p>
        </p:txBody>
      </p:sp>
      <p:sp>
        <p:nvSpPr>
          <p:cNvPr id="89" name="TextBox 78"/>
          <p:cNvSpPr txBox="1"/>
          <p:nvPr/>
        </p:nvSpPr>
        <p:spPr>
          <a:xfrm>
            <a:off x="6256988"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工程</a:t>
            </a:r>
          </a:p>
        </p:txBody>
      </p:sp>
      <p:sp>
        <p:nvSpPr>
          <p:cNvPr id="90" name="TextBox 80"/>
          <p:cNvSpPr txBox="1"/>
          <p:nvPr/>
        </p:nvSpPr>
        <p:spPr>
          <a:xfrm>
            <a:off x="1404065" y="3178795"/>
            <a:ext cx="595035" cy="244682"/>
          </a:xfrm>
          <a:prstGeom prst="rect">
            <a:avLst/>
          </a:prstGeom>
          <a:noFill/>
        </p:spPr>
        <p:txBody>
          <a:bodyPr wrap="none" rtlCol="0">
            <a:spAutoFit/>
          </a:bodyPr>
          <a:lstStyle/>
          <a:p>
            <a:r>
              <a:rPr lang="en-US" altLang="zh-CN" sz="990" dirty="0">
                <a:solidFill>
                  <a:schemeClr val="bg1"/>
                </a:solidFill>
                <a:cs typeface="+mn-ea"/>
                <a:sym typeface="+mn-lt"/>
              </a:rPr>
              <a:t>Mission</a:t>
            </a:r>
            <a:endParaRPr lang="zh-CN" altLang="en-US" sz="990" dirty="0">
              <a:solidFill>
                <a:schemeClr val="bg1"/>
              </a:solidFill>
              <a:cs typeface="+mn-ea"/>
              <a:sym typeface="+mn-lt"/>
            </a:endParaRPr>
          </a:p>
        </p:txBody>
      </p:sp>
      <p:sp>
        <p:nvSpPr>
          <p:cNvPr id="91" name="TextBox 81"/>
          <p:cNvSpPr txBox="1"/>
          <p:nvPr/>
        </p:nvSpPr>
        <p:spPr>
          <a:xfrm>
            <a:off x="2389542" y="3178795"/>
            <a:ext cx="554960" cy="244682"/>
          </a:xfrm>
          <a:prstGeom prst="rect">
            <a:avLst/>
          </a:prstGeom>
          <a:noFill/>
        </p:spPr>
        <p:txBody>
          <a:bodyPr wrap="none" rtlCol="0">
            <a:spAutoFit/>
          </a:bodyPr>
          <a:lstStyle/>
          <a:p>
            <a:r>
              <a:rPr lang="en-US" altLang="zh-CN" sz="990" dirty="0">
                <a:solidFill>
                  <a:schemeClr val="bg1"/>
                </a:solidFill>
                <a:cs typeface="+mn-ea"/>
                <a:sym typeface="+mn-lt"/>
              </a:rPr>
              <a:t>History</a:t>
            </a:r>
            <a:endParaRPr lang="zh-CN" altLang="en-US" sz="990" dirty="0">
              <a:solidFill>
                <a:schemeClr val="bg1"/>
              </a:solidFill>
              <a:cs typeface="+mn-ea"/>
              <a:sym typeface="+mn-lt"/>
            </a:endParaRPr>
          </a:p>
        </p:txBody>
      </p:sp>
      <p:sp>
        <p:nvSpPr>
          <p:cNvPr id="92" name="TextBox 82"/>
          <p:cNvSpPr txBox="1"/>
          <p:nvPr/>
        </p:nvSpPr>
        <p:spPr>
          <a:xfrm>
            <a:off x="3253219" y="3178795"/>
            <a:ext cx="732893" cy="244682"/>
          </a:xfrm>
          <a:prstGeom prst="rect">
            <a:avLst/>
          </a:prstGeom>
          <a:noFill/>
        </p:spPr>
        <p:txBody>
          <a:bodyPr wrap="none" rtlCol="0">
            <a:spAutoFit/>
          </a:bodyPr>
          <a:lstStyle/>
          <a:p>
            <a:r>
              <a:rPr lang="en-US" altLang="zh-CN" sz="990" dirty="0">
                <a:solidFill>
                  <a:schemeClr val="bg1"/>
                </a:solidFill>
                <a:cs typeface="+mn-ea"/>
                <a:sym typeface="+mn-lt"/>
              </a:rPr>
              <a:t>Advantage</a:t>
            </a:r>
            <a:endParaRPr lang="zh-CN" altLang="en-US" sz="990" dirty="0">
              <a:solidFill>
                <a:schemeClr val="bg1"/>
              </a:solidFill>
              <a:cs typeface="+mn-ea"/>
              <a:sym typeface="+mn-lt"/>
            </a:endParaRPr>
          </a:p>
        </p:txBody>
      </p:sp>
      <p:sp>
        <p:nvSpPr>
          <p:cNvPr id="93" name="TextBox 83"/>
          <p:cNvSpPr txBox="1"/>
          <p:nvPr/>
        </p:nvSpPr>
        <p:spPr>
          <a:xfrm>
            <a:off x="4293295" y="3178795"/>
            <a:ext cx="611065" cy="244682"/>
          </a:xfrm>
          <a:prstGeom prst="rect">
            <a:avLst/>
          </a:prstGeom>
          <a:noFill/>
        </p:spPr>
        <p:txBody>
          <a:bodyPr wrap="none" rtlCol="0">
            <a:spAutoFit/>
          </a:bodyPr>
          <a:lstStyle/>
          <a:p>
            <a:r>
              <a:rPr lang="en-US" altLang="zh-CN" sz="990" dirty="0">
                <a:solidFill>
                  <a:schemeClr val="bg1"/>
                </a:solidFill>
                <a:cs typeface="+mn-ea"/>
                <a:sym typeface="+mn-lt"/>
              </a:rPr>
              <a:t>Position</a:t>
            </a:r>
            <a:endParaRPr lang="zh-CN" altLang="en-US" sz="990" dirty="0">
              <a:solidFill>
                <a:schemeClr val="bg1"/>
              </a:solidFill>
              <a:cs typeface="+mn-ea"/>
              <a:sym typeface="+mn-lt"/>
            </a:endParaRPr>
          </a:p>
        </p:txBody>
      </p:sp>
      <p:sp>
        <p:nvSpPr>
          <p:cNvPr id="94" name="TextBox 84"/>
          <p:cNvSpPr txBox="1"/>
          <p:nvPr/>
        </p:nvSpPr>
        <p:spPr>
          <a:xfrm>
            <a:off x="5302316" y="3178795"/>
            <a:ext cx="514885" cy="244682"/>
          </a:xfrm>
          <a:prstGeom prst="rect">
            <a:avLst/>
          </a:prstGeom>
          <a:noFill/>
        </p:spPr>
        <p:txBody>
          <a:bodyPr wrap="none" rtlCol="0">
            <a:spAutoFit/>
          </a:bodyPr>
          <a:lstStyle/>
          <a:p>
            <a:r>
              <a:rPr lang="en-US" altLang="zh-CN" sz="990" dirty="0">
                <a:solidFill>
                  <a:schemeClr val="bg1"/>
                </a:solidFill>
                <a:cs typeface="+mn-ea"/>
                <a:sym typeface="+mn-lt"/>
              </a:rPr>
              <a:t>Future</a:t>
            </a:r>
            <a:endParaRPr lang="zh-CN" altLang="en-US" sz="990" dirty="0">
              <a:solidFill>
                <a:schemeClr val="bg1"/>
              </a:solidFill>
              <a:cs typeface="+mn-ea"/>
              <a:sym typeface="+mn-lt"/>
            </a:endParaRPr>
          </a:p>
        </p:txBody>
      </p:sp>
      <p:sp>
        <p:nvSpPr>
          <p:cNvPr id="95" name="TextBox 85"/>
          <p:cNvSpPr txBox="1"/>
          <p:nvPr/>
        </p:nvSpPr>
        <p:spPr>
          <a:xfrm>
            <a:off x="6256988" y="3178795"/>
            <a:ext cx="558166" cy="244682"/>
          </a:xfrm>
          <a:prstGeom prst="rect">
            <a:avLst/>
          </a:prstGeom>
          <a:noFill/>
        </p:spPr>
        <p:txBody>
          <a:bodyPr wrap="none" rtlCol="0">
            <a:spAutoFit/>
          </a:bodyPr>
          <a:lstStyle/>
          <a:p>
            <a:r>
              <a:rPr lang="en-US" altLang="zh-CN" sz="990" dirty="0">
                <a:solidFill>
                  <a:schemeClr val="bg1"/>
                </a:solidFill>
                <a:cs typeface="+mn-ea"/>
                <a:sym typeface="+mn-lt"/>
              </a:rPr>
              <a:t>Project</a:t>
            </a:r>
            <a:endParaRPr lang="zh-CN" altLang="en-US" sz="990" dirty="0">
              <a:solidFill>
                <a:schemeClr val="bg1"/>
              </a:solidFill>
              <a:cs typeface="+mn-ea"/>
              <a:sym typeface="+mn-lt"/>
            </a:endParaRPr>
          </a:p>
        </p:txBody>
      </p:sp>
      <p:grpSp>
        <p:nvGrpSpPr>
          <p:cNvPr id="96" name="组合 95"/>
          <p:cNvGrpSpPr/>
          <p:nvPr/>
        </p:nvGrpSpPr>
        <p:grpSpPr>
          <a:xfrm>
            <a:off x="7394278" y="2830979"/>
            <a:ext cx="259229" cy="259229"/>
            <a:chOff x="1403648" y="2425452"/>
            <a:chExt cx="288032" cy="288032"/>
          </a:xfrm>
        </p:grpSpPr>
        <p:sp>
          <p:nvSpPr>
            <p:cNvPr id="97" name="椭圆 9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98" name="椭圆 9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sp>
        <p:nvSpPr>
          <p:cNvPr id="99" name="TextBox 40"/>
          <p:cNvSpPr txBox="1"/>
          <p:nvPr/>
        </p:nvSpPr>
        <p:spPr>
          <a:xfrm>
            <a:off x="7230663"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携手</a:t>
            </a:r>
          </a:p>
        </p:txBody>
      </p:sp>
      <p:sp>
        <p:nvSpPr>
          <p:cNvPr id="100" name="TextBox 41"/>
          <p:cNvSpPr txBox="1"/>
          <p:nvPr/>
        </p:nvSpPr>
        <p:spPr>
          <a:xfrm>
            <a:off x="7067078" y="3178795"/>
            <a:ext cx="825867" cy="244682"/>
          </a:xfrm>
          <a:prstGeom prst="rect">
            <a:avLst/>
          </a:prstGeom>
          <a:noFill/>
        </p:spPr>
        <p:txBody>
          <a:bodyPr wrap="none" rtlCol="0">
            <a:spAutoFit/>
          </a:bodyPr>
          <a:lstStyle/>
          <a:p>
            <a:r>
              <a:rPr lang="en-US" altLang="zh-CN" sz="990" dirty="0">
                <a:solidFill>
                  <a:schemeClr val="bg1"/>
                </a:solidFill>
                <a:cs typeface="+mn-ea"/>
                <a:sym typeface="+mn-lt"/>
              </a:rPr>
              <a:t>Cooperation</a:t>
            </a:r>
            <a:endParaRPr lang="zh-CN" altLang="en-US" sz="990" dirty="0">
              <a:solidFill>
                <a:schemeClr val="bg1"/>
              </a:solidFill>
              <a:cs typeface="+mn-ea"/>
              <a:sym typeface="+mn-lt"/>
            </a:endParaRPr>
          </a:p>
        </p:txBody>
      </p:sp>
    </p:spTree>
    <p:extLst>
      <p:ext uri="{BB962C8B-B14F-4D97-AF65-F5344CB8AC3E}">
        <p14:creationId xmlns:p14="http://schemas.microsoft.com/office/powerpoint/2010/main" val="245579157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50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2000"/>
                                        <p:tgtEl>
                                          <p:spTgt spid="60"/>
                                        </p:tgtEl>
                                      </p:cBhvr>
                                    </p:animEffect>
                                  </p:childTnLst>
                                </p:cTn>
                              </p:par>
                              <p:par>
                                <p:cTn id="8" presetID="6" presetClass="emph" presetSubtype="0" fill="hold" grpId="1" nodeType="withEffect">
                                  <p:stCondLst>
                                    <p:cond delay="3500"/>
                                  </p:stCondLst>
                                  <p:childTnLst>
                                    <p:animScale>
                                      <p:cBhvr>
                                        <p:cTn id="9" dur="2000" fill="hold"/>
                                        <p:tgtEl>
                                          <p:spTgt spid="60"/>
                                        </p:tgtEl>
                                      </p:cBhvr>
                                      <p:by x="110000" y="110000"/>
                                    </p:animScale>
                                  </p:childTnLst>
                                </p:cTn>
                              </p:par>
                              <p:par>
                                <p:cTn id="10" presetID="22" presetClass="entr" presetSubtype="8"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500"/>
                                        <p:tgtEl>
                                          <p:spTgt spid="62"/>
                                        </p:tgtEl>
                                      </p:cBhvr>
                                    </p:animEffect>
                                  </p:childTnLst>
                                </p:cTn>
                              </p:par>
                              <p:par>
                                <p:cTn id="13" presetID="10" presetClass="entr" presetSubtype="0" fill="hold" nodeType="withEffect">
                                  <p:stCondLst>
                                    <p:cond delay="20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par>
                                <p:cTn id="16" presetID="10" presetClass="entr" presetSubtype="0" fill="hold" nodeType="withEffect">
                                  <p:stCondLst>
                                    <p:cond delay="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nodeType="withEffect">
                                  <p:stCondLst>
                                    <p:cond delay="40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par>
                                <p:cTn id="22" presetID="10" presetClass="entr" presetSubtype="0" fill="hold" nodeType="withEffect">
                                  <p:stCondLst>
                                    <p:cond delay="50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nodeType="withEffect">
                                  <p:stCondLst>
                                    <p:cond delay="60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childTnLst>
                                </p:cTn>
                              </p:par>
                              <p:par>
                                <p:cTn id="28" presetID="10" presetClass="entr" presetSubtype="0" fill="hold" nodeType="withEffect">
                                  <p:stCondLst>
                                    <p:cond delay="7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10" presetClass="entr" presetSubtype="0" fill="hold" nodeType="withEffect">
                                  <p:stCondLst>
                                    <p:cond delay="80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47" presetClass="entr" presetSubtype="0" fill="hold" grpId="0" nodeType="withEffect">
                                  <p:stCondLst>
                                    <p:cond delay="40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1000"/>
                                        <p:tgtEl>
                                          <p:spTgt spid="84"/>
                                        </p:tgtEl>
                                      </p:cBhvr>
                                    </p:animEffect>
                                    <p:anim calcmode="lin" valueType="num">
                                      <p:cBhvr>
                                        <p:cTn id="37" dur="1000" fill="hold"/>
                                        <p:tgtEl>
                                          <p:spTgt spid="84"/>
                                        </p:tgtEl>
                                        <p:attrNameLst>
                                          <p:attrName>ppt_x</p:attrName>
                                        </p:attrNameLst>
                                      </p:cBhvr>
                                      <p:tavLst>
                                        <p:tav tm="0">
                                          <p:val>
                                            <p:strVal val="#ppt_x"/>
                                          </p:val>
                                        </p:tav>
                                        <p:tav tm="100000">
                                          <p:val>
                                            <p:strVal val="#ppt_x"/>
                                          </p:val>
                                        </p:tav>
                                      </p:tavLst>
                                    </p:anim>
                                    <p:anim calcmode="lin" valueType="num">
                                      <p:cBhvr>
                                        <p:cTn id="38" dur="1000" fill="hold"/>
                                        <p:tgtEl>
                                          <p:spTgt spid="84"/>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50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1000"/>
                                        <p:tgtEl>
                                          <p:spTgt spid="85"/>
                                        </p:tgtEl>
                                      </p:cBhvr>
                                    </p:animEffect>
                                    <p:anim calcmode="lin" valueType="num">
                                      <p:cBhvr>
                                        <p:cTn id="42" dur="1000" fill="hold"/>
                                        <p:tgtEl>
                                          <p:spTgt spid="85"/>
                                        </p:tgtEl>
                                        <p:attrNameLst>
                                          <p:attrName>ppt_x</p:attrName>
                                        </p:attrNameLst>
                                      </p:cBhvr>
                                      <p:tavLst>
                                        <p:tav tm="0">
                                          <p:val>
                                            <p:strVal val="#ppt_x"/>
                                          </p:val>
                                        </p:tav>
                                        <p:tav tm="100000">
                                          <p:val>
                                            <p:strVal val="#ppt_x"/>
                                          </p:val>
                                        </p:tav>
                                      </p:tavLst>
                                    </p:anim>
                                    <p:anim calcmode="lin" valueType="num">
                                      <p:cBhvr>
                                        <p:cTn id="43" dur="1000" fill="hold"/>
                                        <p:tgtEl>
                                          <p:spTgt spid="8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600"/>
                                  </p:stCondLst>
                                  <p:childTnLst>
                                    <p:set>
                                      <p:cBhvr>
                                        <p:cTn id="45" dur="1" fill="hold">
                                          <p:stCondLst>
                                            <p:cond delay="0"/>
                                          </p:stCondLst>
                                        </p:cTn>
                                        <p:tgtEl>
                                          <p:spTgt spid="86"/>
                                        </p:tgtEl>
                                        <p:attrNameLst>
                                          <p:attrName>style.visibility</p:attrName>
                                        </p:attrNameLst>
                                      </p:cBhvr>
                                      <p:to>
                                        <p:strVal val="visible"/>
                                      </p:to>
                                    </p:set>
                                    <p:animEffect transition="in" filter="fade">
                                      <p:cBhvr>
                                        <p:cTn id="46" dur="1000"/>
                                        <p:tgtEl>
                                          <p:spTgt spid="86"/>
                                        </p:tgtEl>
                                      </p:cBhvr>
                                    </p:animEffect>
                                    <p:anim calcmode="lin" valueType="num">
                                      <p:cBhvr>
                                        <p:cTn id="47" dur="1000" fill="hold"/>
                                        <p:tgtEl>
                                          <p:spTgt spid="86"/>
                                        </p:tgtEl>
                                        <p:attrNameLst>
                                          <p:attrName>ppt_x</p:attrName>
                                        </p:attrNameLst>
                                      </p:cBhvr>
                                      <p:tavLst>
                                        <p:tav tm="0">
                                          <p:val>
                                            <p:strVal val="#ppt_x"/>
                                          </p:val>
                                        </p:tav>
                                        <p:tav tm="100000">
                                          <p:val>
                                            <p:strVal val="#ppt_x"/>
                                          </p:val>
                                        </p:tav>
                                      </p:tavLst>
                                    </p:anim>
                                    <p:anim calcmode="lin" valueType="num">
                                      <p:cBhvr>
                                        <p:cTn id="48" dur="1000" fill="hold"/>
                                        <p:tgtEl>
                                          <p:spTgt spid="8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70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1000"/>
                                        <p:tgtEl>
                                          <p:spTgt spid="87"/>
                                        </p:tgtEl>
                                      </p:cBhvr>
                                    </p:animEffect>
                                    <p:anim calcmode="lin" valueType="num">
                                      <p:cBhvr>
                                        <p:cTn id="52" dur="1000" fill="hold"/>
                                        <p:tgtEl>
                                          <p:spTgt spid="87"/>
                                        </p:tgtEl>
                                        <p:attrNameLst>
                                          <p:attrName>ppt_x</p:attrName>
                                        </p:attrNameLst>
                                      </p:cBhvr>
                                      <p:tavLst>
                                        <p:tav tm="0">
                                          <p:val>
                                            <p:strVal val="#ppt_x"/>
                                          </p:val>
                                        </p:tav>
                                        <p:tav tm="100000">
                                          <p:val>
                                            <p:strVal val="#ppt_x"/>
                                          </p:val>
                                        </p:tav>
                                      </p:tavLst>
                                    </p:anim>
                                    <p:anim calcmode="lin" valueType="num">
                                      <p:cBhvr>
                                        <p:cTn id="53" dur="1000" fill="hold"/>
                                        <p:tgtEl>
                                          <p:spTgt spid="8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1000"/>
                                        <p:tgtEl>
                                          <p:spTgt spid="88"/>
                                        </p:tgtEl>
                                      </p:cBhvr>
                                    </p:animEffect>
                                    <p:anim calcmode="lin" valueType="num">
                                      <p:cBhvr>
                                        <p:cTn id="57" dur="1000" fill="hold"/>
                                        <p:tgtEl>
                                          <p:spTgt spid="88"/>
                                        </p:tgtEl>
                                        <p:attrNameLst>
                                          <p:attrName>ppt_x</p:attrName>
                                        </p:attrNameLst>
                                      </p:cBhvr>
                                      <p:tavLst>
                                        <p:tav tm="0">
                                          <p:val>
                                            <p:strVal val="#ppt_x"/>
                                          </p:val>
                                        </p:tav>
                                        <p:tav tm="100000">
                                          <p:val>
                                            <p:strVal val="#ppt_x"/>
                                          </p:val>
                                        </p:tav>
                                      </p:tavLst>
                                    </p:anim>
                                    <p:anim calcmode="lin" valueType="num">
                                      <p:cBhvr>
                                        <p:cTn id="58" dur="1000" fill="hold"/>
                                        <p:tgtEl>
                                          <p:spTgt spid="8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90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1000"/>
                                        <p:tgtEl>
                                          <p:spTgt spid="89"/>
                                        </p:tgtEl>
                                      </p:cBhvr>
                                    </p:animEffect>
                                    <p:anim calcmode="lin" valueType="num">
                                      <p:cBhvr>
                                        <p:cTn id="62" dur="1000" fill="hold"/>
                                        <p:tgtEl>
                                          <p:spTgt spid="89"/>
                                        </p:tgtEl>
                                        <p:attrNameLst>
                                          <p:attrName>ppt_x</p:attrName>
                                        </p:attrNameLst>
                                      </p:cBhvr>
                                      <p:tavLst>
                                        <p:tav tm="0">
                                          <p:val>
                                            <p:strVal val="#ppt_x"/>
                                          </p:val>
                                        </p:tav>
                                        <p:tav tm="100000">
                                          <p:val>
                                            <p:strVal val="#ppt_x"/>
                                          </p:val>
                                        </p:tav>
                                      </p:tavLst>
                                    </p:anim>
                                    <p:anim calcmode="lin" valueType="num">
                                      <p:cBhvr>
                                        <p:cTn id="63" dur="1000" fill="hold"/>
                                        <p:tgtEl>
                                          <p:spTgt spid="8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1000"/>
                                  </p:stCondLst>
                                  <p:childTnLst>
                                    <p:set>
                                      <p:cBhvr>
                                        <p:cTn id="65" dur="1" fill="hold">
                                          <p:stCondLst>
                                            <p:cond delay="0"/>
                                          </p:stCondLst>
                                        </p:cTn>
                                        <p:tgtEl>
                                          <p:spTgt spid="99"/>
                                        </p:tgtEl>
                                        <p:attrNameLst>
                                          <p:attrName>style.visibility</p:attrName>
                                        </p:attrNameLst>
                                      </p:cBhvr>
                                      <p:to>
                                        <p:strVal val="visible"/>
                                      </p:to>
                                    </p:set>
                                    <p:animEffect transition="in" filter="fade">
                                      <p:cBhvr>
                                        <p:cTn id="66" dur="1000"/>
                                        <p:tgtEl>
                                          <p:spTgt spid="99"/>
                                        </p:tgtEl>
                                      </p:cBhvr>
                                    </p:animEffect>
                                    <p:anim calcmode="lin" valueType="num">
                                      <p:cBhvr>
                                        <p:cTn id="67" dur="1000" fill="hold"/>
                                        <p:tgtEl>
                                          <p:spTgt spid="99"/>
                                        </p:tgtEl>
                                        <p:attrNameLst>
                                          <p:attrName>ppt_x</p:attrName>
                                        </p:attrNameLst>
                                      </p:cBhvr>
                                      <p:tavLst>
                                        <p:tav tm="0">
                                          <p:val>
                                            <p:strVal val="#ppt_x"/>
                                          </p:val>
                                        </p:tav>
                                        <p:tav tm="100000">
                                          <p:val>
                                            <p:strVal val="#ppt_x"/>
                                          </p:val>
                                        </p:tav>
                                      </p:tavLst>
                                    </p:anim>
                                    <p:anim calcmode="lin" valueType="num">
                                      <p:cBhvr>
                                        <p:cTn id="68" dur="1000" fill="hold"/>
                                        <p:tgtEl>
                                          <p:spTgt spid="9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70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1000"/>
                                        <p:tgtEl>
                                          <p:spTgt spid="90"/>
                                        </p:tgtEl>
                                      </p:cBhvr>
                                    </p:animEffect>
                                    <p:anim calcmode="lin" valueType="num">
                                      <p:cBhvr>
                                        <p:cTn id="72" dur="1000" fill="hold"/>
                                        <p:tgtEl>
                                          <p:spTgt spid="90"/>
                                        </p:tgtEl>
                                        <p:attrNameLst>
                                          <p:attrName>ppt_x</p:attrName>
                                        </p:attrNameLst>
                                      </p:cBhvr>
                                      <p:tavLst>
                                        <p:tav tm="0">
                                          <p:val>
                                            <p:strVal val="#ppt_x"/>
                                          </p:val>
                                        </p:tav>
                                        <p:tav tm="100000">
                                          <p:val>
                                            <p:strVal val="#ppt_x"/>
                                          </p:val>
                                        </p:tav>
                                      </p:tavLst>
                                    </p:anim>
                                    <p:anim calcmode="lin" valueType="num">
                                      <p:cBhvr>
                                        <p:cTn id="73" dur="1000" fill="hold"/>
                                        <p:tgtEl>
                                          <p:spTgt spid="9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8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1000"/>
                                        <p:tgtEl>
                                          <p:spTgt spid="91"/>
                                        </p:tgtEl>
                                      </p:cBhvr>
                                    </p:animEffect>
                                    <p:anim calcmode="lin" valueType="num">
                                      <p:cBhvr>
                                        <p:cTn id="77" dur="1000" fill="hold"/>
                                        <p:tgtEl>
                                          <p:spTgt spid="91"/>
                                        </p:tgtEl>
                                        <p:attrNameLst>
                                          <p:attrName>ppt_x</p:attrName>
                                        </p:attrNameLst>
                                      </p:cBhvr>
                                      <p:tavLst>
                                        <p:tav tm="0">
                                          <p:val>
                                            <p:strVal val="#ppt_x"/>
                                          </p:val>
                                        </p:tav>
                                        <p:tav tm="100000">
                                          <p:val>
                                            <p:strVal val="#ppt_x"/>
                                          </p:val>
                                        </p:tav>
                                      </p:tavLst>
                                    </p:anim>
                                    <p:anim calcmode="lin" valueType="num">
                                      <p:cBhvr>
                                        <p:cTn id="78" dur="1000" fill="hold"/>
                                        <p:tgtEl>
                                          <p:spTgt spid="9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900"/>
                                  </p:stCondLst>
                                  <p:childTnLst>
                                    <p:set>
                                      <p:cBhvr>
                                        <p:cTn id="80" dur="1" fill="hold">
                                          <p:stCondLst>
                                            <p:cond delay="0"/>
                                          </p:stCondLst>
                                        </p:cTn>
                                        <p:tgtEl>
                                          <p:spTgt spid="92"/>
                                        </p:tgtEl>
                                        <p:attrNameLst>
                                          <p:attrName>style.visibility</p:attrName>
                                        </p:attrNameLst>
                                      </p:cBhvr>
                                      <p:to>
                                        <p:strVal val="visible"/>
                                      </p:to>
                                    </p:set>
                                    <p:animEffect transition="in" filter="fade">
                                      <p:cBhvr>
                                        <p:cTn id="81" dur="1000"/>
                                        <p:tgtEl>
                                          <p:spTgt spid="92"/>
                                        </p:tgtEl>
                                      </p:cBhvr>
                                    </p:animEffect>
                                    <p:anim calcmode="lin" valueType="num">
                                      <p:cBhvr>
                                        <p:cTn id="82" dur="1000" fill="hold"/>
                                        <p:tgtEl>
                                          <p:spTgt spid="92"/>
                                        </p:tgtEl>
                                        <p:attrNameLst>
                                          <p:attrName>ppt_x</p:attrName>
                                        </p:attrNameLst>
                                      </p:cBhvr>
                                      <p:tavLst>
                                        <p:tav tm="0">
                                          <p:val>
                                            <p:strVal val="#ppt_x"/>
                                          </p:val>
                                        </p:tav>
                                        <p:tav tm="100000">
                                          <p:val>
                                            <p:strVal val="#ppt_x"/>
                                          </p:val>
                                        </p:tav>
                                      </p:tavLst>
                                    </p:anim>
                                    <p:anim calcmode="lin" valueType="num">
                                      <p:cBhvr>
                                        <p:cTn id="83" dur="1000" fill="hold"/>
                                        <p:tgtEl>
                                          <p:spTgt spid="9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93"/>
                                        </p:tgtEl>
                                        <p:attrNameLst>
                                          <p:attrName>style.visibility</p:attrName>
                                        </p:attrNameLst>
                                      </p:cBhvr>
                                      <p:to>
                                        <p:strVal val="visible"/>
                                      </p:to>
                                    </p:set>
                                    <p:animEffect transition="in" filter="fade">
                                      <p:cBhvr>
                                        <p:cTn id="86" dur="1000"/>
                                        <p:tgtEl>
                                          <p:spTgt spid="93"/>
                                        </p:tgtEl>
                                      </p:cBhvr>
                                    </p:animEffect>
                                    <p:anim calcmode="lin" valueType="num">
                                      <p:cBhvr>
                                        <p:cTn id="87" dur="1000" fill="hold"/>
                                        <p:tgtEl>
                                          <p:spTgt spid="93"/>
                                        </p:tgtEl>
                                        <p:attrNameLst>
                                          <p:attrName>ppt_x</p:attrName>
                                        </p:attrNameLst>
                                      </p:cBhvr>
                                      <p:tavLst>
                                        <p:tav tm="0">
                                          <p:val>
                                            <p:strVal val="#ppt_x"/>
                                          </p:val>
                                        </p:tav>
                                        <p:tav tm="100000">
                                          <p:val>
                                            <p:strVal val="#ppt_x"/>
                                          </p:val>
                                        </p:tav>
                                      </p:tavLst>
                                    </p:anim>
                                    <p:anim calcmode="lin" valueType="num">
                                      <p:cBhvr>
                                        <p:cTn id="88" dur="1000" fill="hold"/>
                                        <p:tgtEl>
                                          <p:spTgt spid="9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110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1000"/>
                                        <p:tgtEl>
                                          <p:spTgt spid="94"/>
                                        </p:tgtEl>
                                      </p:cBhvr>
                                    </p:animEffect>
                                    <p:anim calcmode="lin" valueType="num">
                                      <p:cBhvr>
                                        <p:cTn id="92" dur="1000" fill="hold"/>
                                        <p:tgtEl>
                                          <p:spTgt spid="94"/>
                                        </p:tgtEl>
                                        <p:attrNameLst>
                                          <p:attrName>ppt_x</p:attrName>
                                        </p:attrNameLst>
                                      </p:cBhvr>
                                      <p:tavLst>
                                        <p:tav tm="0">
                                          <p:val>
                                            <p:strVal val="#ppt_x"/>
                                          </p:val>
                                        </p:tav>
                                        <p:tav tm="100000">
                                          <p:val>
                                            <p:strVal val="#ppt_x"/>
                                          </p:val>
                                        </p:tav>
                                      </p:tavLst>
                                    </p:anim>
                                    <p:anim calcmode="lin" valueType="num">
                                      <p:cBhvr>
                                        <p:cTn id="93" dur="1000" fill="hold"/>
                                        <p:tgtEl>
                                          <p:spTgt spid="9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20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1000"/>
                                        <p:tgtEl>
                                          <p:spTgt spid="95"/>
                                        </p:tgtEl>
                                      </p:cBhvr>
                                    </p:animEffect>
                                    <p:anim calcmode="lin" valueType="num">
                                      <p:cBhvr>
                                        <p:cTn id="97" dur="1000" fill="hold"/>
                                        <p:tgtEl>
                                          <p:spTgt spid="95"/>
                                        </p:tgtEl>
                                        <p:attrNameLst>
                                          <p:attrName>ppt_x</p:attrName>
                                        </p:attrNameLst>
                                      </p:cBhvr>
                                      <p:tavLst>
                                        <p:tav tm="0">
                                          <p:val>
                                            <p:strVal val="#ppt_x"/>
                                          </p:val>
                                        </p:tav>
                                        <p:tav tm="100000">
                                          <p:val>
                                            <p:strVal val="#ppt_x"/>
                                          </p:val>
                                        </p:tav>
                                      </p:tavLst>
                                    </p:anim>
                                    <p:anim calcmode="lin" valueType="num">
                                      <p:cBhvr>
                                        <p:cTn id="98" dur="1000" fill="hold"/>
                                        <p:tgtEl>
                                          <p:spTgt spid="9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1300"/>
                                  </p:stCondLst>
                                  <p:childTnLst>
                                    <p:set>
                                      <p:cBhvr>
                                        <p:cTn id="100" dur="1" fill="hold">
                                          <p:stCondLst>
                                            <p:cond delay="0"/>
                                          </p:stCondLst>
                                        </p:cTn>
                                        <p:tgtEl>
                                          <p:spTgt spid="100"/>
                                        </p:tgtEl>
                                        <p:attrNameLst>
                                          <p:attrName>style.visibility</p:attrName>
                                        </p:attrNameLst>
                                      </p:cBhvr>
                                      <p:to>
                                        <p:strVal val="visible"/>
                                      </p:to>
                                    </p:set>
                                    <p:animEffect transition="in" filter="fade">
                                      <p:cBhvr>
                                        <p:cTn id="101" dur="1000"/>
                                        <p:tgtEl>
                                          <p:spTgt spid="100"/>
                                        </p:tgtEl>
                                      </p:cBhvr>
                                    </p:animEffect>
                                    <p:anim calcmode="lin" valueType="num">
                                      <p:cBhvr>
                                        <p:cTn id="102" dur="1000" fill="hold"/>
                                        <p:tgtEl>
                                          <p:spTgt spid="100"/>
                                        </p:tgtEl>
                                        <p:attrNameLst>
                                          <p:attrName>ppt_x</p:attrName>
                                        </p:attrNameLst>
                                      </p:cBhvr>
                                      <p:tavLst>
                                        <p:tav tm="0">
                                          <p:val>
                                            <p:strVal val="#ppt_x"/>
                                          </p:val>
                                        </p:tav>
                                        <p:tav tm="100000">
                                          <p:val>
                                            <p:strVal val="#ppt_x"/>
                                          </p:val>
                                        </p:tav>
                                      </p:tavLst>
                                    </p:anim>
                                    <p:anim calcmode="lin" valueType="num">
                                      <p:cBhvr>
                                        <p:cTn id="103" dur="1000" fill="hold"/>
                                        <p:tgtEl>
                                          <p:spTgt spid="100"/>
                                        </p:tgtEl>
                                        <p:attrNameLst>
                                          <p:attrName>ppt_y</p:attrName>
                                        </p:attrNameLst>
                                      </p:cBhvr>
                                      <p:tavLst>
                                        <p:tav tm="0">
                                          <p:val>
                                            <p:strVal val="#ppt_y+.1"/>
                                          </p:val>
                                        </p:tav>
                                        <p:tav tm="100000">
                                          <p:val>
                                            <p:strVal val="#ppt_y"/>
                                          </p:val>
                                        </p:tav>
                                      </p:tavLst>
                                    </p:anim>
                                  </p:childTnLst>
                                </p:cTn>
                              </p:par>
                              <p:par>
                                <p:cTn id="104" presetID="10" presetClass="entr" presetSubtype="0" fill="hold"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1000"/>
                                        <p:tgtEl>
                                          <p:spTgt spid="63"/>
                                        </p:tgtEl>
                                      </p:cBhvr>
                                    </p:animEffect>
                                  </p:childTnLst>
                                </p:cTn>
                              </p:par>
                              <p:par>
                                <p:cTn id="107" presetID="23" presetClass="entr" presetSubtype="16" fill="hold" grpId="0" nodeType="withEffect">
                                  <p:stCondLst>
                                    <p:cond delay="200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500" fill="hold"/>
                                        <p:tgtEl>
                                          <p:spTgt spid="61"/>
                                        </p:tgtEl>
                                        <p:attrNameLst>
                                          <p:attrName>ppt_w</p:attrName>
                                        </p:attrNameLst>
                                      </p:cBhvr>
                                      <p:tavLst>
                                        <p:tav tm="0">
                                          <p:val>
                                            <p:fltVal val="0"/>
                                          </p:val>
                                        </p:tav>
                                        <p:tav tm="100000">
                                          <p:val>
                                            <p:strVal val="#ppt_w"/>
                                          </p:val>
                                        </p:tav>
                                      </p:tavLst>
                                    </p:anim>
                                    <p:anim calcmode="lin" valueType="num">
                                      <p:cBhvr>
                                        <p:cTn id="110" dur="500" fill="hold"/>
                                        <p:tgtEl>
                                          <p:spTgt spid="61"/>
                                        </p:tgtEl>
                                        <p:attrNameLst>
                                          <p:attrName>ppt_h</p:attrName>
                                        </p:attrNameLst>
                                      </p:cBhvr>
                                      <p:tavLst>
                                        <p:tav tm="0">
                                          <p:val>
                                            <p:fltVal val="0"/>
                                          </p:val>
                                        </p:tav>
                                        <p:tav tm="100000">
                                          <p:val>
                                            <p:strVal val="#ppt_h"/>
                                          </p:val>
                                        </p:tav>
                                      </p:tavLst>
                                    </p:anim>
                                  </p:childTnLst>
                                </p:cTn>
                              </p:par>
                            </p:childTnLst>
                          </p:cTn>
                        </p:par>
                        <p:par>
                          <p:cTn id="111" fill="hold">
                            <p:stCondLst>
                              <p:cond delay="5500"/>
                            </p:stCondLst>
                            <p:childTnLst>
                              <p:par>
                                <p:cTn id="112" presetID="6" presetClass="emph" presetSubtype="0" repeatCount="indefinite" autoRev="1" fill="hold" grpId="1" nodeType="afterEffect">
                                  <p:stCondLst>
                                    <p:cond delay="0"/>
                                  </p:stCondLst>
                                  <p:childTnLst>
                                    <p:animScale>
                                      <p:cBhvr>
                                        <p:cTn id="113" dur="500" fill="hold"/>
                                        <p:tgtEl>
                                          <p:spTgt spid="61"/>
                                        </p:tgtEl>
                                      </p:cBhvr>
                                      <p:by x="30000" y="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0" grpId="1"/>
      <p:bldP spid="61" grpId="0" animBg="1"/>
      <p:bldP spid="61" grpId="1" animBg="1"/>
      <p:bldP spid="84" grpId="0"/>
      <p:bldP spid="85" grpId="0"/>
      <p:bldP spid="86" grpId="0"/>
      <p:bldP spid="87" grpId="0"/>
      <p:bldP spid="88" grpId="0"/>
      <p:bldP spid="89" grpId="0"/>
      <p:bldP spid="90" grpId="0"/>
      <p:bldP spid="91" grpId="0"/>
      <p:bldP spid="92" grpId="0"/>
      <p:bldP spid="93" grpId="0"/>
      <p:bldP spid="94" grpId="0"/>
      <p:bldP spid="95" grpId="0"/>
      <p:bldP spid="99"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7219" y="2104532"/>
            <a:ext cx="2206482"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
        <p:nvSpPr>
          <p:cNvPr id="6" name="TextBox 5"/>
          <p:cNvSpPr txBox="1"/>
          <p:nvPr/>
        </p:nvSpPr>
        <p:spPr>
          <a:xfrm>
            <a:off x="1116645" y="636549"/>
            <a:ext cx="6869563" cy="930255"/>
          </a:xfrm>
          <a:prstGeom prst="rect">
            <a:avLst/>
          </a:prstGeom>
          <a:noFill/>
        </p:spPr>
        <p:txBody>
          <a:bodyPr wrap="square" rtlCol="0">
            <a:spAutoFit/>
          </a:bodyPr>
          <a:lstStyle/>
          <a:p>
            <a:pP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企业使命</a:t>
            </a:r>
          </a:p>
        </p:txBody>
      </p:sp>
      <p:sp>
        <p:nvSpPr>
          <p:cNvPr id="7" name="TextBox 6"/>
          <p:cNvSpPr txBox="1"/>
          <p:nvPr/>
        </p:nvSpPr>
        <p:spPr>
          <a:xfrm>
            <a:off x="1137219" y="1245780"/>
            <a:ext cx="6869563" cy="628826"/>
          </a:xfrm>
          <a:prstGeom prst="rect">
            <a:avLst/>
          </a:prstGeom>
          <a:noFill/>
        </p:spPr>
        <p:txBody>
          <a:bodyPr wrap="square" rtlCol="0">
            <a:spAutoFit/>
          </a:bodyPr>
          <a:lstStyle/>
          <a:p>
            <a:pPr>
              <a:lnSpc>
                <a:spcPct val="150000"/>
              </a:lnSpc>
            </a:pPr>
            <a:r>
              <a:rPr lang="en-US" altLang="zh-CN" sz="2592" dirty="0">
                <a:solidFill>
                  <a:schemeClr val="tx1">
                    <a:lumMod val="95000"/>
                    <a:lumOff val="5000"/>
                  </a:schemeClr>
                </a:solidFill>
                <a:cs typeface="+mn-ea"/>
                <a:sym typeface="+mn-lt"/>
              </a:rPr>
              <a:t>mission</a:t>
            </a:r>
            <a:endParaRPr lang="zh-CN" altLang="en-US" sz="2592" dirty="0">
              <a:solidFill>
                <a:schemeClr val="tx1">
                  <a:lumMod val="95000"/>
                  <a:lumOff val="5000"/>
                </a:schemeClr>
              </a:solidFill>
              <a:cs typeface="+mn-ea"/>
              <a:sym typeface="+mn-lt"/>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748" y="996895"/>
            <a:ext cx="3442034" cy="3442034"/>
          </a:xfrm>
          <a:prstGeom prst="rect">
            <a:avLst/>
          </a:prstGeom>
        </p:spPr>
      </p:pic>
    </p:spTree>
    <p:extLst>
      <p:ext uri="{BB962C8B-B14F-4D97-AF65-F5344CB8AC3E}">
        <p14:creationId xmlns:p14="http://schemas.microsoft.com/office/powerpoint/2010/main" val="41885141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06594" y="1129845"/>
            <a:ext cx="3756144" cy="1006429"/>
          </a:xfrm>
          <a:prstGeom prst="rect">
            <a:avLst/>
          </a:prstGeom>
          <a:noFill/>
        </p:spPr>
        <p:txBody>
          <a:bodyPr wrap="square" rtlCol="0">
            <a:spAutoFit/>
          </a:bodyPr>
          <a:lstStyle/>
          <a:p>
            <a:pP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品牌</a:t>
            </a:r>
            <a:r>
              <a:rPr lang="zh-CN" altLang="en-US" sz="3960" dirty="0">
                <a:solidFill>
                  <a:schemeClr val="tx1">
                    <a:lumMod val="95000"/>
                    <a:lumOff val="5000"/>
                  </a:schemeClr>
                </a:solidFill>
                <a:cs typeface="+mn-ea"/>
                <a:sym typeface="+mn-lt"/>
              </a:rPr>
              <a:t>主张</a:t>
            </a:r>
          </a:p>
        </p:txBody>
      </p:sp>
      <p:sp>
        <p:nvSpPr>
          <p:cNvPr id="3" name="TextBox 2"/>
          <p:cNvSpPr txBox="1"/>
          <p:nvPr/>
        </p:nvSpPr>
        <p:spPr>
          <a:xfrm>
            <a:off x="4927168" y="1739076"/>
            <a:ext cx="3756144" cy="690702"/>
          </a:xfrm>
          <a:prstGeom prst="rect">
            <a:avLst/>
          </a:prstGeom>
          <a:noFill/>
        </p:spPr>
        <p:txBody>
          <a:bodyPr wrap="square" rtlCol="0">
            <a:spAutoFit/>
          </a:bodyPr>
          <a:lstStyle/>
          <a:p>
            <a:pPr>
              <a:lnSpc>
                <a:spcPct val="150000"/>
              </a:lnSpc>
            </a:pPr>
            <a:r>
              <a:rPr lang="en-US" altLang="zh-CN" sz="2592" dirty="0">
                <a:solidFill>
                  <a:schemeClr val="tx1">
                    <a:lumMod val="95000"/>
                    <a:lumOff val="5000"/>
                  </a:schemeClr>
                </a:solidFill>
                <a:cs typeface="+mn-ea"/>
                <a:sym typeface="+mn-lt"/>
              </a:rPr>
              <a:t>Brand’s proposition</a:t>
            </a:r>
            <a:endParaRPr lang="zh-CN" altLang="en-US" sz="2592" dirty="0">
              <a:solidFill>
                <a:schemeClr val="tx1">
                  <a:lumMod val="95000"/>
                  <a:lumOff val="5000"/>
                </a:schemeClr>
              </a:solidFill>
              <a:cs typeface="+mn-ea"/>
              <a:sym typeface="+mn-lt"/>
            </a:endParaRPr>
          </a:p>
        </p:txBody>
      </p:sp>
      <p:sp>
        <p:nvSpPr>
          <p:cNvPr id="4" name="矩形 3"/>
          <p:cNvSpPr/>
          <p:nvPr/>
        </p:nvSpPr>
        <p:spPr>
          <a:xfrm>
            <a:off x="4927167" y="2634834"/>
            <a:ext cx="3339247" cy="1200329"/>
          </a:xfrm>
          <a:prstGeom prst="rect">
            <a:avLst/>
          </a:prstGeom>
        </p:spPr>
        <p:txBody>
          <a:bodyPr wrap="square">
            <a:spAutoFit/>
          </a:bodyPr>
          <a:lstStyle/>
          <a:p>
            <a:pPr>
              <a:lnSpc>
                <a:spcPct val="150000"/>
              </a:lnSpc>
            </a:pP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6" name="图片 5"/>
          <p:cNvPicPr>
            <a:picLocks noChangeAspect="1"/>
          </p:cNvPicPr>
          <p:nvPr/>
        </p:nvPicPr>
        <p:blipFill rotWithShape="1">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3333" b="2782"/>
          <a:stretch/>
        </p:blipFill>
        <p:spPr>
          <a:xfrm rot="5400000">
            <a:off x="1208060" y="683985"/>
            <a:ext cx="2686330" cy="3616026"/>
          </a:xfrm>
          <a:prstGeom prst="rect">
            <a:avLst/>
          </a:prstGeom>
        </p:spPr>
      </p:pic>
    </p:spTree>
    <p:extLst>
      <p:ext uri="{BB962C8B-B14F-4D97-AF65-F5344CB8AC3E}">
        <p14:creationId xmlns:p14="http://schemas.microsoft.com/office/powerpoint/2010/main" val="18790676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3537" y="829061"/>
            <a:ext cx="3035651" cy="1006429"/>
          </a:xfrm>
          <a:prstGeom prst="rect">
            <a:avLst/>
          </a:prstGeom>
          <a:noFill/>
        </p:spPr>
        <p:txBody>
          <a:bodyPr wrap="square" rtlCol="0">
            <a:spAutoFit/>
          </a:bodyPr>
          <a:lstStyle/>
          <a:p>
            <a:pPr algn="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发展历程</a:t>
            </a:r>
          </a:p>
        </p:txBody>
      </p:sp>
      <p:sp>
        <p:nvSpPr>
          <p:cNvPr id="3" name="TextBox 2"/>
          <p:cNvSpPr txBox="1"/>
          <p:nvPr/>
        </p:nvSpPr>
        <p:spPr>
          <a:xfrm>
            <a:off x="6023153" y="1426260"/>
            <a:ext cx="2356609" cy="628826"/>
          </a:xfrm>
          <a:prstGeom prst="rect">
            <a:avLst/>
          </a:prstGeom>
          <a:noFill/>
        </p:spPr>
        <p:txBody>
          <a:bodyPr wrap="square" rtlCol="0">
            <a:spAutoFit/>
          </a:bodyPr>
          <a:lstStyle/>
          <a:p>
            <a:pPr algn="r">
              <a:lnSpc>
                <a:spcPct val="150000"/>
              </a:lnSpc>
            </a:pPr>
            <a:r>
              <a:rPr lang="en-US" altLang="zh-CN" sz="2592" dirty="0">
                <a:solidFill>
                  <a:schemeClr val="tx1">
                    <a:lumMod val="95000"/>
                    <a:lumOff val="5000"/>
                  </a:schemeClr>
                </a:solidFill>
                <a:cs typeface="+mn-ea"/>
                <a:sym typeface="+mn-lt"/>
              </a:rPr>
              <a:t>history</a:t>
            </a:r>
            <a:endParaRPr lang="zh-CN" altLang="en-US" sz="2592" dirty="0">
              <a:solidFill>
                <a:schemeClr val="tx1">
                  <a:lumMod val="95000"/>
                  <a:lumOff val="5000"/>
                </a:schemeClr>
              </a:solidFill>
              <a:cs typeface="+mn-ea"/>
              <a:sym typeface="+mn-lt"/>
            </a:endParaRPr>
          </a:p>
        </p:txBody>
      </p:sp>
      <p:sp>
        <p:nvSpPr>
          <p:cNvPr id="5" name="TextBox 4"/>
          <p:cNvSpPr txBox="1"/>
          <p:nvPr/>
        </p:nvSpPr>
        <p:spPr>
          <a:xfrm>
            <a:off x="960573" y="883168"/>
            <a:ext cx="3230073" cy="964880"/>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1979——1988</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创始与累积</a:t>
            </a:r>
          </a:p>
          <a:p>
            <a:pPr algn="just">
              <a:lnSpc>
                <a:spcPct val="150000"/>
              </a:lnSpc>
            </a:pPr>
            <a:r>
              <a:rPr lang="zh-CN" altLang="en-US" sz="990" dirty="0">
                <a:solidFill>
                  <a:schemeClr val="tx1">
                    <a:lumMod val="95000"/>
                    <a:lumOff val="5000"/>
                  </a:schemeClr>
                </a:solidFill>
                <a:cs typeface="+mn-ea"/>
                <a:sym typeface="+mn-lt"/>
              </a:rPr>
              <a:t>替代文字。</a:t>
            </a:r>
            <a:endParaRPr lang="en-US" altLang="zh-CN" sz="990" dirty="0">
              <a:solidFill>
                <a:schemeClr val="tx1">
                  <a:lumMod val="95000"/>
                  <a:lumOff val="5000"/>
                </a:schemeClr>
              </a:solidFill>
              <a:cs typeface="+mn-ea"/>
              <a:sym typeface="+mn-lt"/>
            </a:endParaRPr>
          </a:p>
          <a:p>
            <a:pPr algn="just">
              <a:lnSpc>
                <a:spcPct val="150000"/>
              </a:lnSpc>
            </a:pPr>
            <a:r>
              <a:rPr lang="zh-CN" altLang="en-US" sz="990" dirty="0">
                <a:solidFill>
                  <a:schemeClr val="tx1">
                    <a:lumMod val="95000"/>
                    <a:lumOff val="5000"/>
                  </a:schemeClr>
                </a:solidFill>
                <a:cs typeface="+mn-ea"/>
                <a:sym typeface="+mn-lt"/>
              </a:rPr>
              <a:t>替代文字</a:t>
            </a:r>
            <a:r>
              <a:rPr lang="en-US" altLang="zh-CN" sz="990" dirty="0">
                <a:solidFill>
                  <a:schemeClr val="tx1">
                    <a:lumMod val="95000"/>
                    <a:lumOff val="5000"/>
                  </a:schemeClr>
                </a:solidFill>
                <a:cs typeface="+mn-ea"/>
                <a:sym typeface="+mn-lt"/>
              </a:rPr>
              <a:t>and</a:t>
            </a:r>
            <a:r>
              <a:rPr lang="zh-CN" altLang="en-US" sz="990" dirty="0">
                <a:solidFill>
                  <a:schemeClr val="tx1">
                    <a:lumMod val="95000"/>
                    <a:lumOff val="5000"/>
                  </a:schemeClr>
                </a:solidFill>
                <a:cs typeface="+mn-ea"/>
                <a:sym typeface="+mn-lt"/>
              </a:rPr>
              <a:t>替代文字</a:t>
            </a:r>
          </a:p>
        </p:txBody>
      </p:sp>
      <p:sp>
        <p:nvSpPr>
          <p:cNvPr id="12" name="TextBox 11"/>
          <p:cNvSpPr txBox="1"/>
          <p:nvPr/>
        </p:nvSpPr>
        <p:spPr>
          <a:xfrm>
            <a:off x="960573" y="1857922"/>
            <a:ext cx="2480454"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1989——1999</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崛起与创新</a:t>
            </a:r>
          </a:p>
          <a:p>
            <a:pPr algn="just">
              <a:lnSpc>
                <a:spcPct val="150000"/>
              </a:lnSpc>
            </a:pPr>
            <a:r>
              <a:rPr lang="zh-CN" altLang="en-US" sz="990" dirty="0">
                <a:solidFill>
                  <a:schemeClr val="tx1">
                    <a:lumMod val="95000"/>
                    <a:lumOff val="5000"/>
                  </a:schemeClr>
                </a:solidFill>
                <a:cs typeface="+mn-ea"/>
                <a:sym typeface="+mn-lt"/>
              </a:rPr>
              <a:t>替代文字。</a:t>
            </a:r>
          </a:p>
        </p:txBody>
      </p:sp>
      <p:sp>
        <p:nvSpPr>
          <p:cNvPr id="13" name="TextBox 12"/>
          <p:cNvSpPr txBox="1"/>
          <p:nvPr/>
        </p:nvSpPr>
        <p:spPr>
          <a:xfrm>
            <a:off x="960574" y="2610272"/>
            <a:ext cx="2817338"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2000——2017</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腾飞与超越</a:t>
            </a:r>
          </a:p>
          <a:p>
            <a:pPr algn="just">
              <a:lnSpc>
                <a:spcPct val="150000"/>
              </a:lnSpc>
            </a:pPr>
            <a:r>
              <a:rPr lang="zh-CN" altLang="en-US" sz="990" dirty="0">
                <a:solidFill>
                  <a:schemeClr val="tx1">
                    <a:lumMod val="95000"/>
                    <a:lumOff val="5000"/>
                  </a:schemeClr>
                </a:solidFill>
                <a:cs typeface="+mn-ea"/>
                <a:sym typeface="+mn-lt"/>
              </a:rPr>
              <a:t>照相机市场替代文字。</a:t>
            </a:r>
          </a:p>
        </p:txBody>
      </p:sp>
      <p:sp>
        <p:nvSpPr>
          <p:cNvPr id="14" name="TextBox 13"/>
          <p:cNvSpPr txBox="1"/>
          <p:nvPr/>
        </p:nvSpPr>
        <p:spPr>
          <a:xfrm>
            <a:off x="960573" y="3343404"/>
            <a:ext cx="3057970"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2017</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变革与领跑</a:t>
            </a:r>
          </a:p>
          <a:p>
            <a:pPr algn="just">
              <a:lnSpc>
                <a:spcPct val="150000"/>
              </a:lnSpc>
            </a:pPr>
            <a:r>
              <a:rPr lang="zh-CN" altLang="en-US" sz="990" dirty="0">
                <a:solidFill>
                  <a:schemeClr val="tx1">
                    <a:lumMod val="95000"/>
                    <a:lumOff val="5000"/>
                  </a:schemeClr>
                </a:solidFill>
                <a:cs typeface="+mn-ea"/>
                <a:sym typeface="+mn-lt"/>
              </a:rPr>
              <a:t>进一步巩固照相机机行业领导者地位，替代文字。</a:t>
            </a:r>
          </a:p>
        </p:txBody>
      </p:sp>
      <p:cxnSp>
        <p:nvCxnSpPr>
          <p:cNvPr id="6" name="直接连接符 5"/>
          <p:cNvCxnSpPr/>
          <p:nvPr/>
        </p:nvCxnSpPr>
        <p:spPr>
          <a:xfrm>
            <a:off x="863362" y="1050158"/>
            <a:ext cx="0" cy="26153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766151" y="2779410"/>
            <a:ext cx="194422" cy="194422"/>
            <a:chOff x="1403648" y="2425452"/>
            <a:chExt cx="288032" cy="288032"/>
          </a:xfrm>
          <a:effectLst>
            <a:outerShdw blurRad="50800" dist="38100" dir="5400000" algn="t" rotWithShape="0">
              <a:prstClr val="black">
                <a:alpha val="40000"/>
              </a:prstClr>
            </a:outerShdw>
          </a:effectLst>
        </p:grpSpPr>
        <p:sp>
          <p:nvSpPr>
            <p:cNvPr id="18" name="椭圆 17"/>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19" name="椭圆 18"/>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0" name="组合 19"/>
          <p:cNvGrpSpPr/>
          <p:nvPr/>
        </p:nvGrpSpPr>
        <p:grpSpPr>
          <a:xfrm>
            <a:off x="766151" y="1037037"/>
            <a:ext cx="194422" cy="194422"/>
            <a:chOff x="1403648" y="2425452"/>
            <a:chExt cx="288032" cy="288032"/>
          </a:xfrm>
          <a:effectLst>
            <a:outerShdw blurRad="50800" dist="38100" dir="5400000" algn="t" rotWithShape="0">
              <a:prstClr val="black">
                <a:alpha val="40000"/>
              </a:prstClr>
            </a:outerShdw>
          </a:effectLst>
        </p:grpSpPr>
        <p:sp>
          <p:nvSpPr>
            <p:cNvPr id="21" name="椭圆 20"/>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2" name="椭圆 21"/>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3" name="组合 22"/>
          <p:cNvGrpSpPr/>
          <p:nvPr/>
        </p:nvGrpSpPr>
        <p:grpSpPr>
          <a:xfrm>
            <a:off x="766151" y="2034061"/>
            <a:ext cx="194422" cy="194422"/>
            <a:chOff x="1403648" y="2425452"/>
            <a:chExt cx="288032" cy="288032"/>
          </a:xfrm>
          <a:effectLst>
            <a:outerShdw blurRad="50800" dist="38100" dir="5400000" algn="t" rotWithShape="0">
              <a:prstClr val="black">
                <a:alpha val="40000"/>
              </a:prstClr>
            </a:outerShdw>
          </a:effectLst>
        </p:grpSpPr>
        <p:sp>
          <p:nvSpPr>
            <p:cNvPr id="24" name="椭圆 23"/>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5" name="椭圆 24"/>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6" name="组合 25"/>
          <p:cNvGrpSpPr/>
          <p:nvPr/>
        </p:nvGrpSpPr>
        <p:grpSpPr>
          <a:xfrm>
            <a:off x="766151" y="3519689"/>
            <a:ext cx="194422" cy="194422"/>
            <a:chOff x="1403648" y="2425452"/>
            <a:chExt cx="288032" cy="288032"/>
          </a:xfrm>
          <a:effectLst>
            <a:outerShdw blurRad="50800" dist="38100" dir="5400000" algn="t" rotWithShape="0">
              <a:prstClr val="black">
                <a:alpha val="40000"/>
              </a:prstClr>
            </a:outerShdw>
          </a:effectLst>
        </p:grpSpPr>
        <p:sp>
          <p:nvSpPr>
            <p:cNvPr id="27" name="椭圆 2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8" name="椭圆 2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sp>
        <p:nvSpPr>
          <p:cNvPr id="4" name="矩形 3"/>
          <p:cNvSpPr/>
          <p:nvPr/>
        </p:nvSpPr>
        <p:spPr>
          <a:xfrm>
            <a:off x="6472989" y="2397188"/>
            <a:ext cx="1906773" cy="1615827"/>
          </a:xfrm>
          <a:prstGeom prst="rect">
            <a:avLst/>
          </a:prstGeom>
        </p:spPr>
        <p:txBody>
          <a:bodyPr wrap="square">
            <a:spAutoFit/>
          </a:bodyPr>
          <a:lstStyle/>
          <a:p>
            <a:pPr algn="r">
              <a:lnSpc>
                <a:spcPct val="150000"/>
              </a:lnSpc>
            </a:pPr>
            <a:r>
              <a:rPr lang="zh-CN" altLang="en-US" sz="11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9950" y="528674"/>
            <a:ext cx="3302408" cy="3302408"/>
          </a:xfrm>
          <a:prstGeom prst="rect">
            <a:avLst/>
          </a:prstGeom>
        </p:spPr>
      </p:pic>
    </p:spTree>
    <p:extLst>
      <p:ext uri="{BB962C8B-B14F-4D97-AF65-F5344CB8AC3E}">
        <p14:creationId xmlns:p14="http://schemas.microsoft.com/office/powerpoint/2010/main" val="198265789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1"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10" presetClass="entr" presetSubtype="0" fill="hold" nodeType="withEffect">
                                  <p:stCondLst>
                                    <p:cond delay="7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8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9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2" presetClass="entr" presetSubtype="8" fill="hold" grpId="0" nodeType="withEffect">
                                  <p:stCondLst>
                                    <p:cond delay="7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par>
                                <p:cTn id="24" presetID="12" presetClass="entr" presetSubtype="8" fill="hold" grpId="0" nodeType="withEffect">
                                  <p:stCondLst>
                                    <p:cond delay="8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p:tgtEl>
                                          <p:spTgt spid="12"/>
                                        </p:tgtEl>
                                        <p:attrNameLst>
                                          <p:attrName>ppt_x</p:attrName>
                                        </p:attrNameLst>
                                      </p:cBhvr>
                                      <p:tavLst>
                                        <p:tav tm="0">
                                          <p:val>
                                            <p:strVal val="#ppt_x-#ppt_w*1.125000"/>
                                          </p:val>
                                        </p:tav>
                                        <p:tav tm="100000">
                                          <p:val>
                                            <p:strVal val="#ppt_x"/>
                                          </p:val>
                                        </p:tav>
                                      </p:tavLst>
                                    </p:anim>
                                    <p:animEffect transition="in" filter="wipe(right)">
                                      <p:cBhvr>
                                        <p:cTn id="27" dur="500"/>
                                        <p:tgtEl>
                                          <p:spTgt spid="12"/>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ppt_x</p:attrName>
                                        </p:attrNameLst>
                                      </p:cBhvr>
                                      <p:tavLst>
                                        <p:tav tm="0">
                                          <p:val>
                                            <p:strVal val="#ppt_x-#ppt_w*1.125000"/>
                                          </p:val>
                                        </p:tav>
                                        <p:tav tm="100000">
                                          <p:val>
                                            <p:strVal val="#ppt_x"/>
                                          </p:val>
                                        </p:tav>
                                      </p:tavLst>
                                    </p:anim>
                                    <p:animEffect transition="in" filter="wipe(right)">
                                      <p:cBhvr>
                                        <p:cTn id="31" dur="500"/>
                                        <p:tgtEl>
                                          <p:spTgt spid="13"/>
                                        </p:tgtEl>
                                      </p:cBhvr>
                                    </p:animEffect>
                                  </p:childTnLst>
                                </p:cTn>
                              </p:par>
                              <p:par>
                                <p:cTn id="32" presetID="12" presetClass="entr" presetSubtype="8" fill="hold" grpId="0" nodeType="withEffect">
                                  <p:stCondLst>
                                    <p:cond delay="10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ppt_x</p:attrName>
                                        </p:attrNameLst>
                                      </p:cBhvr>
                                      <p:tavLst>
                                        <p:tav tm="0">
                                          <p:val>
                                            <p:strVal val="#ppt_x-#ppt_w*1.125000"/>
                                          </p:val>
                                        </p:tav>
                                        <p:tav tm="100000">
                                          <p:val>
                                            <p:strVal val="#ppt_x"/>
                                          </p:val>
                                        </p:tav>
                                      </p:tavLst>
                                    </p:anim>
                                    <p:animEffect transition="in" filter="wipe(righ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1+#ppt_w/2"/>
                                          </p:val>
                                        </p:tav>
                                        <p:tav tm="100000">
                                          <p:val>
                                            <p:strVal val="#ppt_x"/>
                                          </p:val>
                                        </p:tav>
                                      </p:tavLst>
                                    </p:anim>
                                    <p:anim calcmode="lin" valueType="num">
                                      <p:cBhvr additive="base">
                                        <p:cTn id="41" dur="500" fill="hold"/>
                                        <p:tgtEl>
                                          <p:spTgt spid="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fill="hold"/>
                                        <p:tgtEl>
                                          <p:spTgt spid="3"/>
                                        </p:tgtEl>
                                        <p:attrNameLst>
                                          <p:attrName>ppt_x</p:attrName>
                                        </p:attrNameLst>
                                      </p:cBhvr>
                                      <p:tavLst>
                                        <p:tav tm="0">
                                          <p:val>
                                            <p:strVal val="1+#ppt_w/2"/>
                                          </p:val>
                                        </p:tav>
                                        <p:tav tm="100000">
                                          <p:val>
                                            <p:strVal val="#ppt_x"/>
                                          </p:val>
                                        </p:tav>
                                      </p:tavLst>
                                    </p:anim>
                                    <p:anim calcmode="lin" valueType="num">
                                      <p:cBhvr additive="base">
                                        <p:cTn id="45" dur="500" fill="hold"/>
                                        <p:tgtEl>
                                          <p:spTgt spid="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1+#ppt_w/2"/>
                                          </p:val>
                                        </p:tav>
                                        <p:tav tm="100000">
                                          <p:val>
                                            <p:strVal val="#ppt_x"/>
                                          </p:val>
                                        </p:tav>
                                      </p:tavLst>
                                    </p:anim>
                                    <p:anim calcmode="lin" valueType="num">
                                      <p:cBhvr additive="base">
                                        <p:cTn id="4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12" grpId="0"/>
      <p:bldP spid="13" grpId="0"/>
      <p:bldP spid="14"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8021" y="1"/>
            <a:ext cx="8227957" cy="4878074"/>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6" name="TextBox 5"/>
          <p:cNvSpPr txBox="1"/>
          <p:nvPr/>
        </p:nvSpPr>
        <p:spPr>
          <a:xfrm>
            <a:off x="1116645" y="636549"/>
            <a:ext cx="6869563" cy="1006429"/>
          </a:xfrm>
          <a:prstGeom prst="rect">
            <a:avLst/>
          </a:prstGeom>
          <a:noFill/>
        </p:spPr>
        <p:txBody>
          <a:bodyPr wrap="square" rtlCol="0">
            <a:spAutoFit/>
          </a:bodyPr>
          <a:lstStyle/>
          <a:p>
            <a:pPr>
              <a:lnSpc>
                <a:spcPct val="150000"/>
              </a:lnSpc>
            </a:pPr>
            <a:r>
              <a:rPr lang="zh-CN" altLang="en-US" sz="3960" dirty="0">
                <a:solidFill>
                  <a:schemeClr val="bg1"/>
                </a:solidFill>
                <a:latin typeface="造字工房悦黑体验版细体" pitchFamily="50" charset="-122"/>
                <a:ea typeface="造字工房悦黑体验版细体" pitchFamily="50" charset="-122"/>
                <a:cs typeface="+mn-ea"/>
                <a:sym typeface="+mn-lt"/>
              </a:rPr>
              <a:t>文化</a:t>
            </a:r>
          </a:p>
        </p:txBody>
      </p:sp>
      <p:sp>
        <p:nvSpPr>
          <p:cNvPr id="7" name="TextBox 6"/>
          <p:cNvSpPr txBox="1"/>
          <p:nvPr/>
        </p:nvSpPr>
        <p:spPr>
          <a:xfrm>
            <a:off x="1137219" y="1371985"/>
            <a:ext cx="6869563" cy="353045"/>
          </a:xfrm>
          <a:prstGeom prst="rect">
            <a:avLst/>
          </a:prstGeom>
          <a:noFill/>
        </p:spPr>
        <p:txBody>
          <a:bodyPr wrap="square" rtlCol="0">
            <a:spAutoFit/>
          </a:bodyPr>
          <a:lstStyle/>
          <a:p>
            <a:pPr>
              <a:lnSpc>
                <a:spcPct val="150000"/>
              </a:lnSpc>
            </a:pPr>
            <a:r>
              <a:rPr lang="en-US" altLang="zh-CN" sz="1305" dirty="0">
                <a:solidFill>
                  <a:schemeClr val="bg1"/>
                </a:solidFill>
                <a:cs typeface="+mn-ea"/>
                <a:sym typeface="+mn-lt"/>
              </a:rPr>
              <a:t>Geographical culture</a:t>
            </a:r>
            <a:endParaRPr lang="zh-CN" altLang="en-US" sz="1305" dirty="0">
              <a:solidFill>
                <a:schemeClr val="bg1"/>
              </a:solidFill>
              <a:cs typeface="+mn-ea"/>
              <a:sym typeface="+mn-lt"/>
            </a:endParaRPr>
          </a:p>
        </p:txBody>
      </p:sp>
      <p:sp>
        <p:nvSpPr>
          <p:cNvPr id="15" name="TextBox 12"/>
          <p:cNvSpPr txBox="1"/>
          <p:nvPr/>
        </p:nvSpPr>
        <p:spPr>
          <a:xfrm>
            <a:off x="1137219" y="1645657"/>
            <a:ext cx="5203292" cy="923330"/>
          </a:xfrm>
          <a:prstGeom prst="rect">
            <a:avLst/>
          </a:prstGeom>
          <a:noFill/>
        </p:spPr>
        <p:txBody>
          <a:bodyPr wrap="square" rtlCol="0">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
        <p:nvSpPr>
          <p:cNvPr id="16" name="TextBox 13"/>
          <p:cNvSpPr txBox="1"/>
          <p:nvPr/>
        </p:nvSpPr>
        <p:spPr>
          <a:xfrm>
            <a:off x="1137219" y="3009909"/>
            <a:ext cx="5203292" cy="923330"/>
          </a:xfrm>
          <a:prstGeom prst="rect">
            <a:avLst/>
          </a:prstGeom>
          <a:noFill/>
        </p:spPr>
        <p:txBody>
          <a:bodyPr wrap="square" rtlCol="0">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058" y="921911"/>
            <a:ext cx="987073" cy="803119"/>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4491" y="2043922"/>
            <a:ext cx="966499" cy="965987"/>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3477" y="3161188"/>
            <a:ext cx="1072731" cy="782804"/>
          </a:xfrm>
          <a:prstGeom prst="rect">
            <a:avLst/>
          </a:prstGeom>
        </p:spPr>
      </p:pic>
    </p:spTree>
    <p:extLst>
      <p:ext uri="{BB962C8B-B14F-4D97-AF65-F5344CB8AC3E}">
        <p14:creationId xmlns:p14="http://schemas.microsoft.com/office/powerpoint/2010/main" val="390407747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powerq\Desktop\5186946_101448092576_2.jpg"/>
          <p:cNvPicPr>
            <a:picLocks noChangeAspect="1" noChangeArrowheads="1"/>
          </p:cNvPicPr>
          <p:nvPr/>
        </p:nvPicPr>
        <p:blipFill rotWithShape="1">
          <a:blip r:embed="rId3">
            <a:extLst>
              <a:ext uri="{28A0092B-C50C-407E-A947-70E740481C1C}">
                <a14:useLocalDpi xmlns:a14="http://schemas.microsoft.com/office/drawing/2010/main" val="0"/>
              </a:ext>
            </a:extLst>
          </a:blip>
          <a:srcRect t="-1" b="16860"/>
          <a:stretch/>
        </p:blipFill>
        <p:spPr bwMode="auto">
          <a:xfrm>
            <a:off x="457200" y="1"/>
            <a:ext cx="8229600" cy="45636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16645" y="636549"/>
            <a:ext cx="6869563" cy="930255"/>
          </a:xfrm>
          <a:prstGeom prst="rect">
            <a:avLst/>
          </a:prstGeom>
          <a:noFill/>
        </p:spPr>
        <p:txBody>
          <a:bodyPr wrap="square" rtlCol="0">
            <a:spAutoFit/>
          </a:bodyPr>
          <a:lstStyle/>
          <a:p>
            <a:pPr>
              <a:lnSpc>
                <a:spcPct val="150000"/>
              </a:lnSpc>
            </a:pPr>
            <a:r>
              <a:rPr lang="zh-CN" altLang="en-US" sz="3960" dirty="0">
                <a:solidFill>
                  <a:srgbClr val="3C2814"/>
                </a:solidFill>
                <a:latin typeface="造字工房悦黑体验版细体" pitchFamily="50" charset="-122"/>
                <a:ea typeface="造字工房悦黑体验版细体" pitchFamily="50" charset="-122"/>
                <a:cs typeface="+mn-ea"/>
                <a:sym typeface="+mn-lt"/>
              </a:rPr>
              <a:t>地缘优势</a:t>
            </a:r>
          </a:p>
        </p:txBody>
      </p:sp>
      <p:sp>
        <p:nvSpPr>
          <p:cNvPr id="7" name="TextBox 6"/>
          <p:cNvSpPr txBox="1"/>
          <p:nvPr/>
        </p:nvSpPr>
        <p:spPr>
          <a:xfrm>
            <a:off x="1137219" y="1371985"/>
            <a:ext cx="6869563" cy="362472"/>
          </a:xfrm>
          <a:prstGeom prst="rect">
            <a:avLst/>
          </a:prstGeom>
          <a:noFill/>
        </p:spPr>
        <p:txBody>
          <a:bodyPr wrap="square" rtlCol="0">
            <a:spAutoFit/>
          </a:bodyPr>
          <a:lstStyle/>
          <a:p>
            <a:pPr>
              <a:lnSpc>
                <a:spcPct val="150000"/>
              </a:lnSpc>
            </a:pPr>
            <a:r>
              <a:rPr lang="en-US" altLang="zh-CN" sz="1305" dirty="0">
                <a:solidFill>
                  <a:srgbClr val="3C2814"/>
                </a:solidFill>
                <a:cs typeface="+mn-ea"/>
                <a:sym typeface="+mn-lt"/>
              </a:rPr>
              <a:t>Geographical advantages</a:t>
            </a:r>
            <a:endParaRPr lang="zh-CN" altLang="en-US" sz="1305" dirty="0">
              <a:solidFill>
                <a:srgbClr val="3C2814"/>
              </a:solidFill>
              <a:cs typeface="+mn-ea"/>
              <a:sym typeface="+mn-lt"/>
            </a:endParaRPr>
          </a:p>
        </p:txBody>
      </p:sp>
      <p:sp>
        <p:nvSpPr>
          <p:cNvPr id="19" name="TextBox 18"/>
          <p:cNvSpPr txBox="1"/>
          <p:nvPr/>
        </p:nvSpPr>
        <p:spPr>
          <a:xfrm>
            <a:off x="2303748" y="2190265"/>
            <a:ext cx="5703034" cy="1944443"/>
          </a:xfrm>
          <a:prstGeom prst="rect">
            <a:avLst/>
          </a:prstGeom>
          <a:noFill/>
        </p:spPr>
        <p:txBody>
          <a:bodyPr wrap="square" rtlCol="0">
            <a:spAutoFit/>
          </a:bodyPr>
          <a:lstStyle/>
          <a:p>
            <a:pPr algn="r">
              <a:lnSpc>
                <a:spcPts val="2250"/>
              </a:lnSpc>
            </a:pPr>
            <a:r>
              <a:rPr lang="en-US" altLang="zh-CN" sz="8640" dirty="0">
                <a:solidFill>
                  <a:schemeClr val="bg1"/>
                </a:solidFill>
                <a:cs typeface="+mn-ea"/>
                <a:sym typeface="+mn-lt"/>
              </a:rPr>
              <a:t>IN</a:t>
            </a:r>
          </a:p>
          <a:p>
            <a:pPr algn="r">
              <a:lnSpc>
                <a:spcPts val="5400"/>
              </a:lnSpc>
            </a:pPr>
            <a:r>
              <a:rPr lang="en-US" altLang="zh-CN" sz="5940" dirty="0">
                <a:solidFill>
                  <a:schemeClr val="bg1"/>
                </a:solidFill>
                <a:cs typeface="+mn-ea"/>
                <a:sym typeface="+mn-lt"/>
              </a:rPr>
              <a:t>NOWHERE</a:t>
            </a:r>
          </a:p>
          <a:p>
            <a:pPr algn="r">
              <a:lnSpc>
                <a:spcPts val="6300"/>
              </a:lnSpc>
            </a:pPr>
            <a:r>
              <a:rPr lang="en-US" altLang="zh-CN" sz="8640" dirty="0">
                <a:solidFill>
                  <a:schemeClr val="bg1"/>
                </a:solidFill>
                <a:cs typeface="+mn-ea"/>
                <a:sym typeface="+mn-lt"/>
              </a:rPr>
              <a:t>DAYS</a:t>
            </a:r>
            <a:endParaRPr lang="zh-CN" altLang="en-US" sz="14940" dirty="0">
              <a:solidFill>
                <a:schemeClr val="bg1"/>
              </a:solidFill>
              <a:cs typeface="+mn-ea"/>
              <a:sym typeface="+mn-lt"/>
            </a:endParaRPr>
          </a:p>
        </p:txBody>
      </p:sp>
      <p:sp>
        <p:nvSpPr>
          <p:cNvPr id="13" name="TextBox 12"/>
          <p:cNvSpPr txBox="1"/>
          <p:nvPr/>
        </p:nvSpPr>
        <p:spPr>
          <a:xfrm>
            <a:off x="1590869" y="805753"/>
            <a:ext cx="6395339" cy="480131"/>
          </a:xfrm>
          <a:prstGeom prst="rect">
            <a:avLst/>
          </a:prstGeom>
          <a:noFill/>
        </p:spPr>
        <p:txBody>
          <a:bodyPr wrap="square" rtlCol="0">
            <a:spAutoFit/>
          </a:bodyPr>
          <a:lstStyle/>
          <a:p>
            <a:pPr algn="r"/>
            <a:r>
              <a:rPr lang="zh-CN" altLang="en-US" sz="1260" dirty="0">
                <a:solidFill>
                  <a:srgbClr val="3C2814"/>
                </a:solidFill>
                <a:latin typeface="造字工房悦黑体验版细体" pitchFamily="50" charset="-122"/>
                <a:ea typeface="造字工房悦黑体验版细体" pitchFamily="50" charset="-122"/>
                <a:cs typeface="+mn-ea"/>
                <a:sym typeface="+mn-lt"/>
              </a:rPr>
              <a:t>而今天</a:t>
            </a:r>
            <a:endParaRPr lang="en-US" altLang="zh-CN" sz="1260" dirty="0">
              <a:solidFill>
                <a:srgbClr val="3C2814"/>
              </a:solidFill>
              <a:latin typeface="造字工房悦黑体验版细体" pitchFamily="50" charset="-122"/>
              <a:ea typeface="造字工房悦黑体验版细体" pitchFamily="50" charset="-122"/>
              <a:cs typeface="+mn-ea"/>
              <a:sym typeface="+mn-lt"/>
            </a:endParaRPr>
          </a:p>
          <a:p>
            <a:pPr algn="r"/>
            <a:r>
              <a:rPr lang="zh-CN" altLang="en-US" sz="1260" dirty="0">
                <a:solidFill>
                  <a:srgbClr val="3C2814"/>
                </a:solidFill>
                <a:latin typeface="造字工房悦黑体验版细体" pitchFamily="50" charset="-122"/>
                <a:ea typeface="造字工房悦黑体验版细体" pitchFamily="50" charset="-122"/>
                <a:cs typeface="+mn-ea"/>
                <a:sym typeface="+mn-lt"/>
              </a:rPr>
              <a:t>良渚文化发源地孕育</a:t>
            </a:r>
          </a:p>
        </p:txBody>
      </p:sp>
    </p:spTree>
    <p:extLst>
      <p:ext uri="{BB962C8B-B14F-4D97-AF65-F5344CB8AC3E}">
        <p14:creationId xmlns:p14="http://schemas.microsoft.com/office/powerpoint/2010/main" val="15602900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691" y="1101138"/>
            <a:ext cx="4941470" cy="2928944"/>
          </a:xfrm>
          <a:prstGeom prst="rect">
            <a:avLst/>
          </a:prstGeom>
        </p:spPr>
      </p:pic>
      <p:sp>
        <p:nvSpPr>
          <p:cNvPr id="19" name="TextBox 1"/>
          <p:cNvSpPr txBox="1"/>
          <p:nvPr/>
        </p:nvSpPr>
        <p:spPr>
          <a:xfrm>
            <a:off x="4844537" y="450435"/>
            <a:ext cx="1544231" cy="738664"/>
          </a:xfrm>
          <a:prstGeom prst="rect">
            <a:avLst/>
          </a:prstGeom>
          <a:noFill/>
        </p:spPr>
        <p:txBody>
          <a:bodyPr wrap="square" rtlCol="0">
            <a:spAutoFit/>
          </a:bodyPr>
          <a:lstStyle/>
          <a:p>
            <a:pPr>
              <a:lnSpc>
                <a:spcPct val="150000"/>
              </a:lnSpc>
            </a:pPr>
            <a:r>
              <a:rPr lang="en-US" altLang="zh-CN" sz="2800" dirty="0">
                <a:solidFill>
                  <a:schemeClr val="tx1">
                    <a:lumMod val="85000"/>
                    <a:lumOff val="15000"/>
                  </a:schemeClr>
                </a:solidFill>
                <a:cs typeface="+mn-ea"/>
                <a:sym typeface="+mn-lt"/>
              </a:rPr>
              <a:t>Motion</a:t>
            </a:r>
            <a:endParaRPr lang="zh-CN" altLang="en-US" sz="2800" dirty="0">
              <a:solidFill>
                <a:schemeClr val="tx1">
                  <a:lumMod val="85000"/>
                  <a:lumOff val="15000"/>
                </a:schemeClr>
              </a:solidFill>
              <a:cs typeface="+mn-ea"/>
              <a:sym typeface="+mn-lt"/>
            </a:endParaRPr>
          </a:p>
        </p:txBody>
      </p:sp>
      <p:sp>
        <p:nvSpPr>
          <p:cNvPr id="20" name="TextBox 3"/>
          <p:cNvSpPr txBox="1"/>
          <p:nvPr/>
        </p:nvSpPr>
        <p:spPr>
          <a:xfrm>
            <a:off x="4865111" y="794962"/>
            <a:ext cx="1367248" cy="507831"/>
          </a:xfrm>
          <a:prstGeom prst="rect">
            <a:avLst/>
          </a:prstGeom>
          <a:noFill/>
        </p:spPr>
        <p:txBody>
          <a:bodyPr wrap="square" rtlCol="0">
            <a:spAutoFit/>
          </a:bodyPr>
          <a:lstStyle/>
          <a:p>
            <a:pPr>
              <a:lnSpc>
                <a:spcPct val="150000"/>
              </a:lnSpc>
            </a:pPr>
            <a:r>
              <a:rPr lang="en-US" altLang="zh-CN" dirty="0">
                <a:solidFill>
                  <a:schemeClr val="tx1">
                    <a:lumMod val="85000"/>
                    <a:lumOff val="15000"/>
                  </a:schemeClr>
                </a:solidFill>
                <a:cs typeface="+mn-ea"/>
                <a:sym typeface="+mn-lt"/>
              </a:rPr>
              <a:t>Sample</a:t>
            </a:r>
            <a:endParaRPr lang="zh-CN" altLang="en-US" dirty="0">
              <a:solidFill>
                <a:schemeClr val="tx1">
                  <a:lumMod val="85000"/>
                  <a:lumOff val="15000"/>
                </a:schemeClr>
              </a:solidFill>
              <a:cs typeface="+mn-ea"/>
              <a:sym typeface="+mn-lt"/>
            </a:endParaRPr>
          </a:p>
        </p:txBody>
      </p:sp>
      <p:sp>
        <p:nvSpPr>
          <p:cNvPr id="31" name="TextBox 5"/>
          <p:cNvSpPr txBox="1"/>
          <p:nvPr/>
        </p:nvSpPr>
        <p:spPr>
          <a:xfrm>
            <a:off x="2697201" y="382979"/>
            <a:ext cx="3330624"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科技领先</a:t>
            </a:r>
          </a:p>
        </p:txBody>
      </p:sp>
      <p:sp>
        <p:nvSpPr>
          <p:cNvPr id="32" name="矩形 31"/>
          <p:cNvSpPr/>
          <p:nvPr/>
        </p:nvSpPr>
        <p:spPr>
          <a:xfrm>
            <a:off x="1148323" y="4030082"/>
            <a:ext cx="6806206" cy="646331"/>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Tree>
    <p:extLst>
      <p:ext uri="{BB962C8B-B14F-4D97-AF65-F5344CB8AC3E}">
        <p14:creationId xmlns:p14="http://schemas.microsoft.com/office/powerpoint/2010/main" val="287137109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1273"/>
          <a:stretch/>
        </p:blipFill>
        <p:spPr bwMode="auto">
          <a:xfrm>
            <a:off x="0" y="1"/>
            <a:ext cx="2496235" cy="51434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18377" y="636549"/>
            <a:ext cx="5552845"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奋斗的目标</a:t>
            </a:r>
          </a:p>
        </p:txBody>
      </p:sp>
      <p:sp>
        <p:nvSpPr>
          <p:cNvPr id="3" name="TextBox 2"/>
          <p:cNvSpPr txBox="1"/>
          <p:nvPr/>
        </p:nvSpPr>
        <p:spPr>
          <a:xfrm>
            <a:off x="2838951" y="1245780"/>
            <a:ext cx="5552845" cy="628826"/>
          </a:xfrm>
          <a:prstGeom prst="rect">
            <a:avLst/>
          </a:prstGeom>
          <a:noFill/>
        </p:spPr>
        <p:txBody>
          <a:bodyPr wrap="square" rtlCol="0">
            <a:spAutoFit/>
          </a:bodyPr>
          <a:lstStyle/>
          <a:p>
            <a:pPr>
              <a:lnSpc>
                <a:spcPct val="150000"/>
              </a:lnSpc>
            </a:pPr>
            <a:r>
              <a:rPr lang="en-US" altLang="zh-CN" sz="2592" dirty="0">
                <a:solidFill>
                  <a:schemeClr val="tx1">
                    <a:lumMod val="85000"/>
                    <a:lumOff val="15000"/>
                  </a:schemeClr>
                </a:solidFill>
                <a:cs typeface="+mn-ea"/>
                <a:sym typeface="+mn-lt"/>
              </a:rPr>
              <a:t>Objective of the struggle</a:t>
            </a:r>
            <a:endParaRPr lang="zh-CN" altLang="en-US" sz="2592" dirty="0">
              <a:solidFill>
                <a:schemeClr val="tx1">
                  <a:lumMod val="85000"/>
                  <a:lumOff val="15000"/>
                </a:schemeClr>
              </a:solidFill>
              <a:cs typeface="+mn-ea"/>
              <a:sym typeface="+mn-lt"/>
            </a:endParaRPr>
          </a:p>
        </p:txBody>
      </p:sp>
      <p:sp>
        <p:nvSpPr>
          <p:cNvPr id="8" name="TextBox 7"/>
          <p:cNvSpPr txBox="1"/>
          <p:nvPr/>
        </p:nvSpPr>
        <p:spPr>
          <a:xfrm>
            <a:off x="2871266" y="1794064"/>
            <a:ext cx="5196494" cy="757130"/>
          </a:xfrm>
          <a:prstGeom prst="rect">
            <a:avLst/>
          </a:prstGeom>
          <a:noFill/>
        </p:spPr>
        <p:txBody>
          <a:bodyPr wrap="square" rtlCol="0">
            <a:spAutoFit/>
          </a:bodyPr>
          <a:lstStyle/>
          <a:p>
            <a:pPr algn="just">
              <a:lnSpc>
                <a:spcPct val="150000"/>
              </a:lnSpc>
            </a:pPr>
            <a:r>
              <a:rPr lang="zh-CN" altLang="en-US"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竞争范围目标</a:t>
            </a:r>
            <a:endParaRPr lang="en-US" altLang="zh-CN"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a:p>
            <a:pPr algn="just">
              <a:lnSpc>
                <a:spcPct val="150000"/>
              </a:lnSpc>
            </a:pPr>
            <a:r>
              <a:rPr lang="zh-CN" altLang="en-US"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立足一二级市场，强力辐射三四级市场，适度进入海外市场</a:t>
            </a:r>
          </a:p>
        </p:txBody>
      </p:sp>
      <p:sp>
        <p:nvSpPr>
          <p:cNvPr id="10" name="矩形 9"/>
          <p:cNvSpPr/>
          <p:nvPr/>
        </p:nvSpPr>
        <p:spPr>
          <a:xfrm>
            <a:off x="3621879" y="2367594"/>
            <a:ext cx="3425938" cy="1098249"/>
          </a:xfrm>
          <a:prstGeom prst="rect">
            <a:avLst/>
          </a:prstGeom>
        </p:spPr>
        <p:txBody>
          <a:bodyPr wrap="none">
            <a:spAutoFit/>
          </a:bodyPr>
          <a:lstStyle/>
          <a:p>
            <a:pPr algn="just">
              <a:lnSpc>
                <a:spcPct val="150000"/>
              </a:lnSpc>
            </a:pPr>
            <a:r>
              <a:rPr lang="en-US" altLang="zh-CN" sz="4860" dirty="0">
                <a:solidFill>
                  <a:schemeClr val="tx1">
                    <a:lumMod val="85000"/>
                    <a:lumOff val="15000"/>
                  </a:schemeClr>
                </a:solidFill>
                <a:cs typeface="+mn-ea"/>
                <a:sym typeface="+mn-lt"/>
              </a:rPr>
              <a:t>Sale Channel</a:t>
            </a:r>
            <a:endParaRPr lang="zh-CN" altLang="en-US" sz="2880" dirty="0">
              <a:solidFill>
                <a:schemeClr val="tx1">
                  <a:lumMod val="85000"/>
                  <a:lumOff val="15000"/>
                </a:schemeClr>
              </a:solidFill>
              <a:cs typeface="+mn-ea"/>
              <a:sym typeface="+mn-lt"/>
            </a:endParaRPr>
          </a:p>
        </p:txBody>
      </p:sp>
      <p:sp>
        <p:nvSpPr>
          <p:cNvPr id="4" name="矩形 3"/>
          <p:cNvSpPr/>
          <p:nvPr/>
        </p:nvSpPr>
        <p:spPr>
          <a:xfrm>
            <a:off x="2818377" y="3662129"/>
            <a:ext cx="4974610" cy="923330"/>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V="1">
            <a:off x="7026657" y="736642"/>
            <a:ext cx="762632" cy="1003910"/>
          </a:xfrm>
          <a:prstGeom prst="rect">
            <a:avLst/>
          </a:prstGeom>
        </p:spPr>
      </p:pic>
    </p:spTree>
    <p:extLst>
      <p:ext uri="{BB962C8B-B14F-4D97-AF65-F5344CB8AC3E}">
        <p14:creationId xmlns:p14="http://schemas.microsoft.com/office/powerpoint/2010/main" val="75664191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0"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16645" y="636549"/>
            <a:ext cx="6869563"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设计元素描述</a:t>
            </a:r>
          </a:p>
        </p:txBody>
      </p:sp>
      <p:sp>
        <p:nvSpPr>
          <p:cNvPr id="7" name="TextBox 6"/>
          <p:cNvSpPr txBox="1"/>
          <p:nvPr/>
        </p:nvSpPr>
        <p:spPr>
          <a:xfrm>
            <a:off x="1137219" y="1245780"/>
            <a:ext cx="6869563" cy="628826"/>
          </a:xfrm>
          <a:prstGeom prst="rect">
            <a:avLst/>
          </a:prstGeom>
          <a:noFill/>
        </p:spPr>
        <p:txBody>
          <a:bodyPr wrap="square" rtlCol="0">
            <a:spAutoFit/>
          </a:bodyPr>
          <a:lstStyle/>
          <a:p>
            <a:pPr>
              <a:lnSpc>
                <a:spcPct val="150000"/>
              </a:lnSpc>
            </a:pPr>
            <a:r>
              <a:rPr lang="en-US" altLang="zh-CN" sz="2592" dirty="0">
                <a:solidFill>
                  <a:schemeClr val="tx1">
                    <a:lumMod val="85000"/>
                    <a:lumOff val="15000"/>
                  </a:schemeClr>
                </a:solidFill>
                <a:cs typeface="+mn-ea"/>
                <a:sym typeface="+mn-lt"/>
              </a:rPr>
              <a:t>Design elements</a:t>
            </a:r>
            <a:endParaRPr lang="zh-CN" altLang="en-US" sz="2592" dirty="0">
              <a:solidFill>
                <a:schemeClr val="tx1">
                  <a:lumMod val="85000"/>
                  <a:lumOff val="15000"/>
                </a:schemeClr>
              </a:solidFill>
              <a:cs typeface="+mn-ea"/>
              <a:sym typeface="+mn-lt"/>
            </a:endParaRPr>
          </a:p>
        </p:txBody>
      </p:sp>
      <p:pic>
        <p:nvPicPr>
          <p:cNvPr id="8" name="图片 7"/>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5884" b="3859"/>
          <a:stretch/>
        </p:blipFill>
        <p:spPr>
          <a:xfrm>
            <a:off x="4728411" y="1621792"/>
            <a:ext cx="3597969" cy="2165684"/>
          </a:xfrm>
          <a:prstGeom prst="rect">
            <a:avLst/>
          </a:prstGeom>
        </p:spPr>
      </p:pic>
      <p:grpSp>
        <p:nvGrpSpPr>
          <p:cNvPr id="9" name="组合 8"/>
          <p:cNvGrpSpPr/>
          <p:nvPr/>
        </p:nvGrpSpPr>
        <p:grpSpPr>
          <a:xfrm>
            <a:off x="1137219" y="1962425"/>
            <a:ext cx="2301601" cy="355318"/>
            <a:chOff x="3974342" y="3213366"/>
            <a:chExt cx="4447765" cy="686640"/>
          </a:xfrm>
        </p:grpSpPr>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9529" r="13080"/>
            <a:stretch/>
          </p:blipFill>
          <p:spPr>
            <a:xfrm rot="16200000">
              <a:off x="4788922" y="2454609"/>
              <a:ext cx="630817" cy="2259978"/>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9529" r="13080"/>
            <a:stretch/>
          </p:blipFill>
          <p:spPr>
            <a:xfrm rot="16200000">
              <a:off x="6976709" y="2398786"/>
              <a:ext cx="630817" cy="2259978"/>
            </a:xfrm>
            <a:prstGeom prst="rect">
              <a:avLst/>
            </a:prstGeom>
          </p:spPr>
        </p:pic>
      </p:grpSp>
      <p:sp>
        <p:nvSpPr>
          <p:cNvPr id="12" name="矩形 11"/>
          <p:cNvSpPr/>
          <p:nvPr/>
        </p:nvSpPr>
        <p:spPr>
          <a:xfrm>
            <a:off x="1116644" y="2864146"/>
            <a:ext cx="4615415" cy="923330"/>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Tree>
    <p:extLst>
      <p:ext uri="{BB962C8B-B14F-4D97-AF65-F5344CB8AC3E}">
        <p14:creationId xmlns:p14="http://schemas.microsoft.com/office/powerpoint/2010/main" val="269332001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167" y="771431"/>
            <a:ext cx="2908963" cy="3893535"/>
          </a:xfrm>
          <a:prstGeom prst="rect">
            <a:avLst/>
          </a:prstGeom>
        </p:spPr>
      </p:pic>
      <p:sp>
        <p:nvSpPr>
          <p:cNvPr id="26" name="TextBox 5"/>
          <p:cNvSpPr txBox="1"/>
          <p:nvPr/>
        </p:nvSpPr>
        <p:spPr>
          <a:xfrm>
            <a:off x="4174713" y="539747"/>
            <a:ext cx="3811495" cy="1006429"/>
          </a:xfrm>
          <a:prstGeom prst="rect">
            <a:avLst/>
          </a:prstGeom>
          <a:noFill/>
        </p:spPr>
        <p:txBody>
          <a:bodyPr wrap="square" rtlCol="0">
            <a:spAutoFit/>
          </a:bodyPr>
          <a:lstStyle/>
          <a:p>
            <a:pPr algn="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工程服务流程</a:t>
            </a:r>
          </a:p>
        </p:txBody>
      </p:sp>
      <p:sp>
        <p:nvSpPr>
          <p:cNvPr id="27" name="TextBox 6"/>
          <p:cNvSpPr txBox="1"/>
          <p:nvPr/>
        </p:nvSpPr>
        <p:spPr>
          <a:xfrm>
            <a:off x="4359058" y="1148978"/>
            <a:ext cx="3647724" cy="639983"/>
          </a:xfrm>
          <a:prstGeom prst="rect">
            <a:avLst/>
          </a:prstGeom>
          <a:noFill/>
        </p:spPr>
        <p:txBody>
          <a:bodyPr wrap="square" rtlCol="0">
            <a:spAutoFit/>
          </a:bodyPr>
          <a:lstStyle/>
          <a:p>
            <a:pPr algn="r">
              <a:lnSpc>
                <a:spcPct val="150000"/>
              </a:lnSpc>
            </a:pPr>
            <a:r>
              <a:rPr lang="en-US" altLang="zh-CN" sz="2646" dirty="0">
                <a:solidFill>
                  <a:schemeClr val="tx1">
                    <a:lumMod val="85000"/>
                    <a:lumOff val="15000"/>
                  </a:schemeClr>
                </a:solidFill>
                <a:cs typeface="+mn-ea"/>
                <a:sym typeface="+mn-lt"/>
              </a:rPr>
              <a:t>Process of services</a:t>
            </a:r>
            <a:endParaRPr lang="zh-CN" altLang="en-US" sz="2646" dirty="0">
              <a:solidFill>
                <a:schemeClr val="tx1">
                  <a:lumMod val="85000"/>
                  <a:lumOff val="15000"/>
                </a:schemeClr>
              </a:solidFill>
              <a:cs typeface="+mn-ea"/>
              <a:sym typeface="+mn-lt"/>
            </a:endParaRPr>
          </a:p>
        </p:txBody>
      </p:sp>
      <p:grpSp>
        <p:nvGrpSpPr>
          <p:cNvPr id="64" name="组合 63"/>
          <p:cNvGrpSpPr/>
          <p:nvPr/>
        </p:nvGrpSpPr>
        <p:grpSpPr>
          <a:xfrm>
            <a:off x="5014246" y="2225657"/>
            <a:ext cx="1482424" cy="522093"/>
            <a:chOff x="1763688" y="2425452"/>
            <a:chExt cx="1656184" cy="662508"/>
          </a:xfrm>
        </p:grpSpPr>
        <p:grpSp>
          <p:nvGrpSpPr>
            <p:cNvPr id="65" name="组合 64"/>
            <p:cNvGrpSpPr/>
            <p:nvPr/>
          </p:nvGrpSpPr>
          <p:grpSpPr>
            <a:xfrm>
              <a:off x="1763688" y="2425452"/>
              <a:ext cx="1656184" cy="662508"/>
              <a:chOff x="1763688" y="2425452"/>
              <a:chExt cx="1656184" cy="662508"/>
            </a:xfrm>
          </p:grpSpPr>
          <p:sp>
            <p:nvSpPr>
              <p:cNvPr id="67" name="圆角矩形 8"/>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68" name="圆角矩形 9"/>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66" name="TextBox 10"/>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售前</a:t>
              </a:r>
            </a:p>
          </p:txBody>
        </p:sp>
      </p:grpSp>
      <p:sp>
        <p:nvSpPr>
          <p:cNvPr id="69" name="矩形 68"/>
          <p:cNvSpPr/>
          <p:nvPr/>
        </p:nvSpPr>
        <p:spPr>
          <a:xfrm>
            <a:off x="6727933" y="2234314"/>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0" name="矩形 69"/>
          <p:cNvSpPr/>
          <p:nvPr/>
        </p:nvSpPr>
        <p:spPr>
          <a:xfrm>
            <a:off x="6727933" y="2456589"/>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1" name="矩形 70"/>
          <p:cNvSpPr/>
          <p:nvPr/>
        </p:nvSpPr>
        <p:spPr>
          <a:xfrm>
            <a:off x="6727933" y="2918123"/>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2" name="矩形 71"/>
          <p:cNvSpPr/>
          <p:nvPr/>
        </p:nvSpPr>
        <p:spPr>
          <a:xfrm>
            <a:off x="6727933" y="3140398"/>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3" name="矩形 72"/>
          <p:cNvSpPr/>
          <p:nvPr/>
        </p:nvSpPr>
        <p:spPr>
          <a:xfrm>
            <a:off x="6727933" y="3629538"/>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4" name="矩形 73"/>
          <p:cNvSpPr/>
          <p:nvPr/>
        </p:nvSpPr>
        <p:spPr>
          <a:xfrm>
            <a:off x="6727933" y="3851813"/>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grpSp>
        <p:nvGrpSpPr>
          <p:cNvPr id="75" name="组合 74"/>
          <p:cNvGrpSpPr/>
          <p:nvPr/>
        </p:nvGrpSpPr>
        <p:grpSpPr>
          <a:xfrm>
            <a:off x="5014246" y="2902196"/>
            <a:ext cx="1482424" cy="522093"/>
            <a:chOff x="1763688" y="2425452"/>
            <a:chExt cx="1656184" cy="662508"/>
          </a:xfrm>
        </p:grpSpPr>
        <p:grpSp>
          <p:nvGrpSpPr>
            <p:cNvPr id="76" name="组合 75"/>
            <p:cNvGrpSpPr/>
            <p:nvPr/>
          </p:nvGrpSpPr>
          <p:grpSpPr>
            <a:xfrm>
              <a:off x="1763688" y="2425452"/>
              <a:ext cx="1656184" cy="662508"/>
              <a:chOff x="1763688" y="2425452"/>
              <a:chExt cx="1656184" cy="662508"/>
            </a:xfrm>
          </p:grpSpPr>
          <p:sp>
            <p:nvSpPr>
              <p:cNvPr id="78" name="圆角矩形 49"/>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79" name="圆角矩形 50"/>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77" name="TextBox 48"/>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售中</a:t>
              </a:r>
            </a:p>
          </p:txBody>
        </p:sp>
      </p:grpSp>
      <p:grpSp>
        <p:nvGrpSpPr>
          <p:cNvPr id="80" name="组合 79"/>
          <p:cNvGrpSpPr/>
          <p:nvPr/>
        </p:nvGrpSpPr>
        <p:grpSpPr>
          <a:xfrm>
            <a:off x="5014246" y="3578734"/>
            <a:ext cx="1482424" cy="522093"/>
            <a:chOff x="1763688" y="2425452"/>
            <a:chExt cx="1656184" cy="662508"/>
          </a:xfrm>
        </p:grpSpPr>
        <p:grpSp>
          <p:nvGrpSpPr>
            <p:cNvPr id="81" name="组合 80"/>
            <p:cNvGrpSpPr/>
            <p:nvPr/>
          </p:nvGrpSpPr>
          <p:grpSpPr>
            <a:xfrm>
              <a:off x="1763688" y="2425452"/>
              <a:ext cx="1656184" cy="662508"/>
              <a:chOff x="1763688" y="2425452"/>
              <a:chExt cx="1656184" cy="662508"/>
            </a:xfrm>
          </p:grpSpPr>
          <p:sp>
            <p:nvSpPr>
              <p:cNvPr id="83" name="圆角矩形 54"/>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84" name="圆角矩形 55"/>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82" name="TextBox 53"/>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售后</a:t>
              </a:r>
            </a:p>
          </p:txBody>
        </p:sp>
      </p:grpSp>
    </p:spTree>
    <p:extLst>
      <p:ext uri="{BB962C8B-B14F-4D97-AF65-F5344CB8AC3E}">
        <p14:creationId xmlns:p14="http://schemas.microsoft.com/office/powerpoint/2010/main" val="35051582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1+#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accel="50000" decel="50000"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accel="50000" decel="50000" fill="hold" nodeType="click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0-#ppt_w/2"/>
                                          </p:val>
                                        </p:tav>
                                        <p:tav tm="100000">
                                          <p:val>
                                            <p:strVal val="#ppt_x"/>
                                          </p:val>
                                        </p:tav>
                                      </p:tavLst>
                                    </p:anim>
                                    <p:anim calcmode="lin" valueType="num">
                                      <p:cBhvr additive="base">
                                        <p:cTn id="30"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accel="50000" decel="50000" fill="hold" nodeType="click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0-#ppt_w/2"/>
                                          </p:val>
                                        </p:tav>
                                        <p:tav tm="100000">
                                          <p:val>
                                            <p:strVal val="#ppt_x"/>
                                          </p:val>
                                        </p:tav>
                                      </p:tavLst>
                                    </p:anim>
                                    <p:anim calcmode="lin" valueType="num">
                                      <p:cBhvr additive="base">
                                        <p:cTn id="3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anim calcmode="lin" valueType="num">
                                      <p:cBhvr>
                                        <p:cTn id="42" dur="1000" fill="hold"/>
                                        <p:tgtEl>
                                          <p:spTgt spid="69"/>
                                        </p:tgtEl>
                                        <p:attrNameLst>
                                          <p:attrName>ppt_x</p:attrName>
                                        </p:attrNameLst>
                                      </p:cBhvr>
                                      <p:tavLst>
                                        <p:tav tm="0">
                                          <p:val>
                                            <p:strVal val="#ppt_x"/>
                                          </p:val>
                                        </p:tav>
                                        <p:tav tm="100000">
                                          <p:val>
                                            <p:strVal val="#ppt_x"/>
                                          </p:val>
                                        </p:tav>
                                      </p:tavLst>
                                    </p:anim>
                                    <p:anim calcmode="lin" valueType="num">
                                      <p:cBhvr>
                                        <p:cTn id="43" dur="1000" fill="hold"/>
                                        <p:tgtEl>
                                          <p:spTgt spid="69"/>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fade">
                                      <p:cBhvr>
                                        <p:cTn id="47" dur="1000"/>
                                        <p:tgtEl>
                                          <p:spTgt spid="70"/>
                                        </p:tgtEl>
                                      </p:cBhvr>
                                    </p:animEffect>
                                    <p:anim calcmode="lin" valueType="num">
                                      <p:cBhvr>
                                        <p:cTn id="48" dur="1000" fill="hold"/>
                                        <p:tgtEl>
                                          <p:spTgt spid="70"/>
                                        </p:tgtEl>
                                        <p:attrNameLst>
                                          <p:attrName>ppt_x</p:attrName>
                                        </p:attrNameLst>
                                      </p:cBhvr>
                                      <p:tavLst>
                                        <p:tav tm="0">
                                          <p:val>
                                            <p:strVal val="#ppt_x"/>
                                          </p:val>
                                        </p:tav>
                                        <p:tav tm="100000">
                                          <p:val>
                                            <p:strVal val="#ppt_x"/>
                                          </p:val>
                                        </p:tav>
                                      </p:tavLst>
                                    </p:anim>
                                    <p:anim calcmode="lin" valueType="num">
                                      <p:cBhvr>
                                        <p:cTn id="4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1000"/>
                                        <p:tgtEl>
                                          <p:spTgt spid="73"/>
                                        </p:tgtEl>
                                      </p:cBhvr>
                                    </p:animEffect>
                                    <p:anim calcmode="lin" valueType="num">
                                      <p:cBhvr>
                                        <p:cTn id="68" dur="1000" fill="hold"/>
                                        <p:tgtEl>
                                          <p:spTgt spid="73"/>
                                        </p:tgtEl>
                                        <p:attrNameLst>
                                          <p:attrName>ppt_x</p:attrName>
                                        </p:attrNameLst>
                                      </p:cBhvr>
                                      <p:tavLst>
                                        <p:tav tm="0">
                                          <p:val>
                                            <p:strVal val="#ppt_x"/>
                                          </p:val>
                                        </p:tav>
                                        <p:tav tm="100000">
                                          <p:val>
                                            <p:strVal val="#ppt_x"/>
                                          </p:val>
                                        </p:tav>
                                      </p:tavLst>
                                    </p:anim>
                                    <p:anim calcmode="lin" valueType="num">
                                      <p:cBhvr>
                                        <p:cTn id="69" dur="1000" fill="hold"/>
                                        <p:tgtEl>
                                          <p:spTgt spid="73"/>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fade">
                                      <p:cBhvr>
                                        <p:cTn id="73" dur="1000"/>
                                        <p:tgtEl>
                                          <p:spTgt spid="74"/>
                                        </p:tgtEl>
                                      </p:cBhvr>
                                    </p:animEffect>
                                    <p:anim calcmode="lin" valueType="num">
                                      <p:cBhvr>
                                        <p:cTn id="74" dur="1000" fill="hold"/>
                                        <p:tgtEl>
                                          <p:spTgt spid="74"/>
                                        </p:tgtEl>
                                        <p:attrNameLst>
                                          <p:attrName>ppt_x</p:attrName>
                                        </p:attrNameLst>
                                      </p:cBhvr>
                                      <p:tavLst>
                                        <p:tav tm="0">
                                          <p:val>
                                            <p:strVal val="#ppt_x"/>
                                          </p:val>
                                        </p:tav>
                                        <p:tav tm="100000">
                                          <p:val>
                                            <p:strVal val="#ppt_x"/>
                                          </p:val>
                                        </p:tav>
                                      </p:tavLst>
                                    </p:anim>
                                    <p:anim calcmode="lin" valueType="num">
                                      <p:cBhvr>
                                        <p:cTn id="7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69" grpId="0"/>
      <p:bldP spid="70" grpId="0"/>
      <p:bldP spid="71" grpId="0"/>
      <p:bldP spid="72" grpId="0"/>
      <p:bldP spid="73"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1"/>
          <p:cNvSpPr txBox="1"/>
          <p:nvPr/>
        </p:nvSpPr>
        <p:spPr>
          <a:xfrm>
            <a:off x="4408227" y="636549"/>
            <a:ext cx="2673200" cy="1006429"/>
          </a:xfrm>
          <a:prstGeom prst="rect">
            <a:avLst/>
          </a:prstGeom>
          <a:noFill/>
        </p:spPr>
        <p:txBody>
          <a:bodyPr wrap="square" rtlCol="0">
            <a:spAutoFit/>
          </a:bodyPr>
          <a:lstStyle/>
          <a:p>
            <a:pPr algn="r">
              <a:lnSpc>
                <a:spcPct val="150000"/>
              </a:lnSpc>
            </a:pPr>
            <a:r>
              <a:rPr lang="zh-CN" altLang="en-US" sz="3960" dirty="0">
                <a:solidFill>
                  <a:schemeClr val="bg1"/>
                </a:solidFill>
                <a:latin typeface="造字工房悦黑体验版细体" pitchFamily="50" charset="-122"/>
                <a:ea typeface="造字工房悦黑体验版细体" pitchFamily="50" charset="-122"/>
                <a:cs typeface="+mn-ea"/>
                <a:sym typeface="+mn-lt"/>
              </a:rPr>
              <a:t>工程服务</a:t>
            </a:r>
          </a:p>
        </p:txBody>
      </p:sp>
      <p:sp>
        <p:nvSpPr>
          <p:cNvPr id="43" name="TextBox 2"/>
          <p:cNvSpPr txBox="1"/>
          <p:nvPr/>
        </p:nvSpPr>
        <p:spPr>
          <a:xfrm>
            <a:off x="3607548" y="1245780"/>
            <a:ext cx="4399234" cy="639983"/>
          </a:xfrm>
          <a:prstGeom prst="rect">
            <a:avLst/>
          </a:prstGeom>
          <a:noFill/>
        </p:spPr>
        <p:txBody>
          <a:bodyPr wrap="square" rtlCol="0">
            <a:spAutoFit/>
          </a:bodyPr>
          <a:lstStyle/>
          <a:p>
            <a:pPr algn="r">
              <a:lnSpc>
                <a:spcPct val="150000"/>
              </a:lnSpc>
            </a:pPr>
            <a:r>
              <a:rPr lang="en-US" altLang="zh-CN" sz="2646" dirty="0">
                <a:solidFill>
                  <a:schemeClr val="bg1"/>
                </a:solidFill>
                <a:cs typeface="+mn-ea"/>
                <a:sym typeface="+mn-lt"/>
              </a:rPr>
              <a:t>Pre-sale services</a:t>
            </a:r>
            <a:endParaRPr lang="zh-CN" altLang="en-US" sz="2646" dirty="0">
              <a:solidFill>
                <a:schemeClr val="bg1"/>
              </a:solidFill>
              <a:cs typeface="+mn-ea"/>
              <a:sym typeface="+mn-lt"/>
            </a:endParaRPr>
          </a:p>
        </p:txBody>
      </p:sp>
      <p:sp>
        <p:nvSpPr>
          <p:cNvPr id="44" name="TextBox 3"/>
          <p:cNvSpPr txBox="1"/>
          <p:nvPr/>
        </p:nvSpPr>
        <p:spPr>
          <a:xfrm>
            <a:off x="7081427" y="1022840"/>
            <a:ext cx="798260" cy="466281"/>
          </a:xfrm>
          <a:prstGeom prst="rect">
            <a:avLst/>
          </a:prstGeom>
          <a:noFill/>
        </p:spPr>
        <p:txBody>
          <a:bodyPr wrap="square" rtlCol="0">
            <a:spAutoFit/>
          </a:bodyPr>
          <a:lstStyle/>
          <a:p>
            <a:pPr>
              <a:lnSpc>
                <a:spcPct val="150000"/>
              </a:lnSpc>
            </a:pPr>
            <a:r>
              <a:rPr lang="en-US" altLang="zh-CN" sz="1620" dirty="0">
                <a:solidFill>
                  <a:schemeClr val="bg1"/>
                </a:solidFill>
                <a:latin typeface="造字工房悦黑体验版细体" pitchFamily="50" charset="-122"/>
                <a:ea typeface="造字工房悦黑体验版细体" pitchFamily="50" charset="-122"/>
                <a:cs typeface="+mn-ea"/>
                <a:sym typeface="+mn-lt"/>
              </a:rPr>
              <a:t>-</a:t>
            </a:r>
            <a:r>
              <a:rPr lang="zh-CN" altLang="en-US" sz="1620" dirty="0">
                <a:solidFill>
                  <a:schemeClr val="bg1"/>
                </a:solidFill>
                <a:latin typeface="造字工房悦黑体验版细体" pitchFamily="50" charset="-122"/>
                <a:ea typeface="造字工房悦黑体验版细体" pitchFamily="50" charset="-122"/>
                <a:cs typeface="+mn-ea"/>
                <a:sym typeface="+mn-lt"/>
              </a:rPr>
              <a:t>售前</a:t>
            </a:r>
          </a:p>
        </p:txBody>
      </p:sp>
      <p:grpSp>
        <p:nvGrpSpPr>
          <p:cNvPr id="45" name="组合 44"/>
          <p:cNvGrpSpPr/>
          <p:nvPr/>
        </p:nvGrpSpPr>
        <p:grpSpPr>
          <a:xfrm>
            <a:off x="1202025" y="2221768"/>
            <a:ext cx="1490566" cy="1166530"/>
            <a:chOff x="827584" y="2214622"/>
            <a:chExt cx="1656184" cy="1296144"/>
          </a:xfrm>
        </p:grpSpPr>
        <p:grpSp>
          <p:nvGrpSpPr>
            <p:cNvPr id="46" name="组合 45"/>
            <p:cNvGrpSpPr/>
            <p:nvPr/>
          </p:nvGrpSpPr>
          <p:grpSpPr>
            <a:xfrm>
              <a:off x="827584" y="2214622"/>
              <a:ext cx="1656184" cy="1296144"/>
              <a:chOff x="1763688" y="2425452"/>
              <a:chExt cx="1656184" cy="662508"/>
            </a:xfrm>
          </p:grpSpPr>
          <p:sp>
            <p:nvSpPr>
              <p:cNvPr id="48" name="圆角矩形 5"/>
              <p:cNvSpPr/>
              <p:nvPr/>
            </p:nvSpPr>
            <p:spPr>
              <a:xfrm>
                <a:off x="1763688" y="2425452"/>
                <a:ext cx="1656184" cy="662508"/>
              </a:xfrm>
              <a:prstGeom prst="roundRect">
                <a:avLst>
                  <a:gd name="adj" fmla="val 5165"/>
                </a:avLst>
              </a:prstGeom>
              <a:blipFill dpi="0" rotWithShape="1">
                <a:blip r:embed="rId3">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49" name="圆角矩形 6"/>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47" name="TextBox 8"/>
            <p:cNvSpPr txBox="1"/>
            <p:nvPr/>
          </p:nvSpPr>
          <p:spPr>
            <a:xfrm>
              <a:off x="1057156" y="2562309"/>
              <a:ext cx="1231106" cy="718145"/>
            </a:xfrm>
            <a:prstGeom prst="rect">
              <a:avLst/>
            </a:prstGeom>
            <a:noFill/>
          </p:spPr>
          <p:txBody>
            <a:bodyPr wrap="none" rtlCol="0">
              <a:spAutoFit/>
            </a:bodyPr>
            <a:lstStyle/>
            <a:p>
              <a:r>
                <a:rPr lang="zh-CN" altLang="en-US"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项目前期</a:t>
              </a:r>
              <a:endParaRPr lang="en-US" altLang="zh-CN"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r>
                <a:rPr lang="zh-CN" altLang="en-US"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规划阶段</a:t>
              </a:r>
            </a:p>
          </p:txBody>
        </p:sp>
      </p:grpSp>
      <p:cxnSp>
        <p:nvCxnSpPr>
          <p:cNvPr id="50" name="直接箭头连接符 49"/>
          <p:cNvCxnSpPr/>
          <p:nvPr/>
        </p:nvCxnSpPr>
        <p:spPr>
          <a:xfrm>
            <a:off x="2887013" y="2800358"/>
            <a:ext cx="583265"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178645" y="2800358"/>
            <a:ext cx="0" cy="907301"/>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3599892" y="2438552"/>
            <a:ext cx="1401728" cy="733232"/>
            <a:chOff x="3491880" y="2455493"/>
            <a:chExt cx="1557476" cy="814702"/>
          </a:xfrm>
        </p:grpSpPr>
        <p:grpSp>
          <p:nvGrpSpPr>
            <p:cNvPr id="53" name="组合 52"/>
            <p:cNvGrpSpPr/>
            <p:nvPr/>
          </p:nvGrpSpPr>
          <p:grpSpPr>
            <a:xfrm>
              <a:off x="3491880" y="2455493"/>
              <a:ext cx="1557476" cy="814702"/>
              <a:chOff x="1763688" y="2425452"/>
              <a:chExt cx="1656184" cy="662508"/>
            </a:xfrm>
          </p:grpSpPr>
          <p:sp>
            <p:nvSpPr>
              <p:cNvPr id="91" name="圆角矩形 15"/>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92" name="圆角矩形 16"/>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90" name="TextBox 17"/>
            <p:cNvSpPr txBox="1"/>
            <p:nvPr/>
          </p:nvSpPr>
          <p:spPr>
            <a:xfrm>
              <a:off x="3832367" y="2569469"/>
              <a:ext cx="899820" cy="656590"/>
            </a:xfrm>
            <a:prstGeom prst="rect">
              <a:avLst/>
            </a:prstGeom>
            <a:noFill/>
          </p:spPr>
          <p:txBody>
            <a:bodyPr wrap="none" rtlCol="0">
              <a:spAutoFit/>
            </a:bodyPr>
            <a:lstStyle/>
            <a:p>
              <a:pPr algn="ctr"/>
              <a:r>
                <a:rPr lang="zh-CN" altLang="en-US"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销售部</a:t>
              </a:r>
              <a:endParaRPr lang="en-US" altLang="zh-CN"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成本部</a:t>
              </a:r>
            </a:p>
          </p:txBody>
        </p:sp>
      </p:grpSp>
      <p:cxnSp>
        <p:nvCxnSpPr>
          <p:cNvPr id="93" name="直接箭头连接符 92"/>
          <p:cNvCxnSpPr/>
          <p:nvPr/>
        </p:nvCxnSpPr>
        <p:spPr>
          <a:xfrm>
            <a:off x="5111950" y="2800358"/>
            <a:ext cx="583265"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5803337" y="2438282"/>
            <a:ext cx="2114755" cy="733502"/>
            <a:chOff x="5940152" y="2455193"/>
            <a:chExt cx="2349728" cy="815002"/>
          </a:xfrm>
        </p:grpSpPr>
        <p:grpSp>
          <p:nvGrpSpPr>
            <p:cNvPr id="95" name="组合 94"/>
            <p:cNvGrpSpPr/>
            <p:nvPr/>
          </p:nvGrpSpPr>
          <p:grpSpPr>
            <a:xfrm>
              <a:off x="5940152" y="2455193"/>
              <a:ext cx="2349728" cy="815002"/>
              <a:chOff x="1763688" y="2425452"/>
              <a:chExt cx="1656184" cy="662508"/>
            </a:xfrm>
          </p:grpSpPr>
          <p:sp>
            <p:nvSpPr>
              <p:cNvPr id="97" name="圆角矩形 20"/>
              <p:cNvSpPr/>
              <p:nvPr/>
            </p:nvSpPr>
            <p:spPr>
              <a:xfrm>
                <a:off x="1763688" y="2425452"/>
                <a:ext cx="1656184" cy="662508"/>
              </a:xfrm>
              <a:prstGeom prst="roundRect">
                <a:avLst>
                  <a:gd name="adj" fmla="val 5165"/>
                </a:avLst>
              </a:prstGeom>
              <a:blipFill dpi="0" rotWithShape="1">
                <a:blip r:embed="rId3">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98" name="圆角矩形 21"/>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96" name="TextBox 24"/>
            <p:cNvSpPr txBox="1"/>
            <p:nvPr/>
          </p:nvSpPr>
          <p:spPr>
            <a:xfrm>
              <a:off x="6186650" y="2614326"/>
              <a:ext cx="1861145" cy="512961"/>
            </a:xfrm>
            <a:prstGeom prst="rect">
              <a:avLst/>
            </a:prstGeom>
            <a:noFill/>
          </p:spPr>
          <p:txBody>
            <a:bodyPr wrap="square" rtlCol="0">
              <a:spAutoFit/>
            </a:bodyPr>
            <a:lstStyle/>
            <a:p>
              <a:r>
                <a:rPr lang="zh-CN" altLang="en-US" sz="8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a:t>
              </a:r>
              <a:endParaRPr lang="zh-CN" altLang="en-US" sz="80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99" name="直接箭头连接符 98"/>
          <p:cNvCxnSpPr/>
          <p:nvPr/>
        </p:nvCxnSpPr>
        <p:spPr>
          <a:xfrm>
            <a:off x="3178645"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3599892" y="3341043"/>
            <a:ext cx="1060945" cy="733232"/>
            <a:chOff x="3491880" y="3458261"/>
            <a:chExt cx="1178828" cy="814702"/>
          </a:xfrm>
        </p:grpSpPr>
        <p:grpSp>
          <p:nvGrpSpPr>
            <p:cNvPr id="101" name="组合 100"/>
            <p:cNvGrpSpPr/>
            <p:nvPr/>
          </p:nvGrpSpPr>
          <p:grpSpPr>
            <a:xfrm>
              <a:off x="3491880" y="3458261"/>
              <a:ext cx="1178828" cy="814702"/>
              <a:chOff x="1763688" y="2425452"/>
              <a:chExt cx="1656184" cy="662508"/>
            </a:xfrm>
          </p:grpSpPr>
          <p:sp>
            <p:nvSpPr>
              <p:cNvPr id="103" name="圆角矩形 32"/>
              <p:cNvSpPr/>
              <p:nvPr/>
            </p:nvSpPr>
            <p:spPr>
              <a:xfrm>
                <a:off x="1763688" y="2425452"/>
                <a:ext cx="1656184" cy="662508"/>
              </a:xfrm>
              <a:prstGeom prst="roundRect">
                <a:avLst>
                  <a:gd name="adj" fmla="val 5165"/>
                </a:avLst>
              </a:prstGeom>
              <a:blipFill dpi="0" rotWithShape="1">
                <a:blip r:embed="rId5"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04" name="圆角矩形 33"/>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02" name="TextBox 35"/>
            <p:cNvSpPr txBox="1"/>
            <p:nvPr/>
          </p:nvSpPr>
          <p:spPr>
            <a:xfrm>
              <a:off x="3729170" y="3505572"/>
              <a:ext cx="744861" cy="533479"/>
            </a:xfrm>
            <a:prstGeom prst="rect">
              <a:avLst/>
            </a:prstGeom>
            <a:noFill/>
          </p:spPr>
          <p:txBody>
            <a:bodyPr wrap="none" rtlCol="0">
              <a:spAutoFit/>
            </a:bodyPr>
            <a:lstStyle/>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设计部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工程部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105" name="直接箭头连接符 104"/>
          <p:cNvCxnSpPr/>
          <p:nvPr/>
        </p:nvCxnSpPr>
        <p:spPr>
          <a:xfrm>
            <a:off x="4761925"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6" name="组合 105"/>
          <p:cNvGrpSpPr/>
          <p:nvPr/>
        </p:nvGrpSpPr>
        <p:grpSpPr>
          <a:xfrm>
            <a:off x="5155265" y="3341043"/>
            <a:ext cx="849080" cy="733232"/>
            <a:chOff x="5220072" y="3458261"/>
            <a:chExt cx="943422" cy="814702"/>
          </a:xfrm>
        </p:grpSpPr>
        <p:grpSp>
          <p:nvGrpSpPr>
            <p:cNvPr id="107" name="组合 106"/>
            <p:cNvGrpSpPr/>
            <p:nvPr/>
          </p:nvGrpSpPr>
          <p:grpSpPr>
            <a:xfrm>
              <a:off x="5220072" y="3458261"/>
              <a:ext cx="943422" cy="814702"/>
              <a:chOff x="1763688" y="2425452"/>
              <a:chExt cx="1656184" cy="662508"/>
            </a:xfrm>
          </p:grpSpPr>
          <p:sp>
            <p:nvSpPr>
              <p:cNvPr id="109" name="圆角矩形 39"/>
              <p:cNvSpPr/>
              <p:nvPr/>
            </p:nvSpPr>
            <p:spPr>
              <a:xfrm>
                <a:off x="1763688" y="2425452"/>
                <a:ext cx="1656184" cy="662508"/>
              </a:xfrm>
              <a:prstGeom prst="roundRect">
                <a:avLst>
                  <a:gd name="adj" fmla="val 5165"/>
                </a:avLst>
              </a:prstGeom>
              <a:blipFill dpi="0" rotWithShape="1">
                <a:blip r:embed="rId6"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10" name="圆角矩形 40"/>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08" name="TextBox 41"/>
            <p:cNvSpPr txBox="1"/>
            <p:nvPr/>
          </p:nvSpPr>
          <p:spPr>
            <a:xfrm>
              <a:off x="5339658" y="3539947"/>
              <a:ext cx="744861" cy="533479"/>
            </a:xfrm>
            <a:prstGeom prst="rect">
              <a:avLst/>
            </a:prstGeom>
            <a:noFill/>
          </p:spPr>
          <p:txBody>
            <a:bodyPr wrap="none" rtlCol="0">
              <a:spAutoFit/>
            </a:bodyPr>
            <a:lstStyle/>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设计部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工程部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111" name="直接箭头连接符 110"/>
          <p:cNvCxnSpPr/>
          <p:nvPr/>
        </p:nvCxnSpPr>
        <p:spPr>
          <a:xfrm>
            <a:off x="6138202"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6519332" y="3341043"/>
            <a:ext cx="1414407" cy="738315"/>
            <a:chOff x="6735702" y="3458261"/>
            <a:chExt cx="1571563" cy="820350"/>
          </a:xfrm>
        </p:grpSpPr>
        <p:grpSp>
          <p:nvGrpSpPr>
            <p:cNvPr id="113" name="组合 112"/>
            <p:cNvGrpSpPr/>
            <p:nvPr/>
          </p:nvGrpSpPr>
          <p:grpSpPr>
            <a:xfrm>
              <a:off x="6735702" y="3458261"/>
              <a:ext cx="1554178" cy="820350"/>
              <a:chOff x="1763688" y="2425452"/>
              <a:chExt cx="1656184" cy="662508"/>
            </a:xfrm>
          </p:grpSpPr>
          <p:sp>
            <p:nvSpPr>
              <p:cNvPr id="115" name="圆角矩形 44"/>
              <p:cNvSpPr/>
              <p:nvPr/>
            </p:nvSpPr>
            <p:spPr>
              <a:xfrm>
                <a:off x="1763688" y="2425452"/>
                <a:ext cx="1656184" cy="662508"/>
              </a:xfrm>
              <a:prstGeom prst="roundRect">
                <a:avLst>
                  <a:gd name="adj" fmla="val 5165"/>
                </a:avLst>
              </a:prstGeom>
              <a:blipFill dpi="0" rotWithShape="1">
                <a:blip r:embed="rId7"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16" name="圆角矩形 45"/>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14" name="TextBox 46"/>
            <p:cNvSpPr txBox="1"/>
            <p:nvPr/>
          </p:nvSpPr>
          <p:spPr>
            <a:xfrm>
              <a:off x="6744191" y="3604873"/>
              <a:ext cx="1563074" cy="512961"/>
            </a:xfrm>
            <a:prstGeom prst="rect">
              <a:avLst/>
            </a:prstGeom>
            <a:noFill/>
          </p:spPr>
          <p:txBody>
            <a:bodyPr wrap="square" rtlCol="0">
              <a:spAutoFit/>
            </a:bodyPr>
            <a:lstStyle/>
            <a:p>
              <a:r>
                <a:rPr lang="zh-CN" altLang="en-US" sz="8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a:t>
              </a:r>
              <a:endParaRPr lang="zh-CN" altLang="en-US" sz="7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spTree>
    <p:extLst>
      <p:ext uri="{BB962C8B-B14F-4D97-AF65-F5344CB8AC3E}">
        <p14:creationId xmlns:p14="http://schemas.microsoft.com/office/powerpoint/2010/main" val="33177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par>
                                <p:cTn id="27" presetID="2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up)">
                                      <p:cBhvr>
                                        <p:cTn id="29" dur="300"/>
                                        <p:tgtEl>
                                          <p:spTgt spid="51"/>
                                        </p:tgtEl>
                                      </p:cBhvr>
                                    </p:animEffect>
                                  </p:childTnLst>
                                </p:cTn>
                              </p:par>
                              <p:par>
                                <p:cTn id="30" presetID="22" presetClass="entr" presetSubtype="8" fill="hold" nodeType="withEffect">
                                  <p:stCondLst>
                                    <p:cond delay="300"/>
                                  </p:stCondLst>
                                  <p:childTnLst>
                                    <p:set>
                                      <p:cBhvr>
                                        <p:cTn id="31" dur="1" fill="hold">
                                          <p:stCondLst>
                                            <p:cond delay="0"/>
                                          </p:stCondLst>
                                        </p:cTn>
                                        <p:tgtEl>
                                          <p:spTgt spid="99"/>
                                        </p:tgtEl>
                                        <p:attrNameLst>
                                          <p:attrName>style.visibility</p:attrName>
                                        </p:attrNameLst>
                                      </p:cBhvr>
                                      <p:to>
                                        <p:strVal val="visible"/>
                                      </p:to>
                                    </p:set>
                                    <p:animEffect transition="in" filter="wipe(left)">
                                      <p:cBhvr>
                                        <p:cTn id="32" dur="200"/>
                                        <p:tgtEl>
                                          <p:spTgt spid="99"/>
                                        </p:tgtEl>
                                      </p:cBhvr>
                                    </p:animEffect>
                                  </p:childTnLst>
                                </p:cTn>
                              </p:par>
                              <p:par>
                                <p:cTn id="33" presetID="10" presetClass="entr" presetSubtype="0" fill="hold" nodeType="withEffect">
                                  <p:stCondLst>
                                    <p:cond delay="70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700"/>
                                  </p:stCondLst>
                                  <p:childTnLst>
                                    <p:set>
                                      <p:cBhvr>
                                        <p:cTn id="37" dur="1" fill="hold">
                                          <p:stCondLst>
                                            <p:cond delay="0"/>
                                          </p:stCondLst>
                                        </p:cTn>
                                        <p:tgtEl>
                                          <p:spTgt spid="100"/>
                                        </p:tgtEl>
                                        <p:attrNameLst>
                                          <p:attrName>style.visibility</p:attrName>
                                        </p:attrNameLst>
                                      </p:cBhvr>
                                      <p:to>
                                        <p:strVal val="visible"/>
                                      </p:to>
                                    </p:set>
                                    <p:animEffect transition="in" filter="fade">
                                      <p:cBhvr>
                                        <p:cTn id="38" dur="500"/>
                                        <p:tgtEl>
                                          <p:spTgt spid="10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500"/>
                                        <p:tgtEl>
                                          <p:spTgt spid="93"/>
                                        </p:tgtEl>
                                      </p:cBhvr>
                                    </p:animEffect>
                                  </p:childTnLst>
                                </p:cTn>
                              </p:par>
                              <p:par>
                                <p:cTn id="44" presetID="22" presetClass="entr" presetSubtype="8" fill="hold" nodeType="with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wipe(left)">
                                      <p:cBhvr>
                                        <p:cTn id="46" dur="500"/>
                                        <p:tgtEl>
                                          <p:spTgt spid="105"/>
                                        </p:tgtEl>
                                      </p:cBhvr>
                                    </p:animEffect>
                                  </p:childTnLst>
                                </p:cTn>
                              </p:par>
                              <p:par>
                                <p:cTn id="47" presetID="10" presetClass="entr" presetSubtype="0" fill="hold" nodeType="withEffect">
                                  <p:stCondLst>
                                    <p:cond delay="50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500"/>
                                        <p:tgtEl>
                                          <p:spTgt spid="106"/>
                                        </p:tgtEl>
                                      </p:cBhvr>
                                    </p:animEffect>
                                  </p:childTnLst>
                                </p:cTn>
                              </p:par>
                              <p:par>
                                <p:cTn id="50" presetID="10" presetClass="entr" presetSubtype="0" fill="hold" nodeType="withEffect">
                                  <p:stCondLst>
                                    <p:cond delay="500"/>
                                  </p:stCondLst>
                                  <p:childTnLst>
                                    <p:set>
                                      <p:cBhvr>
                                        <p:cTn id="51" dur="1" fill="hold">
                                          <p:stCondLst>
                                            <p:cond delay="0"/>
                                          </p:stCondLst>
                                        </p:cTn>
                                        <p:tgtEl>
                                          <p:spTgt spid="94"/>
                                        </p:tgtEl>
                                        <p:attrNameLst>
                                          <p:attrName>style.visibility</p:attrName>
                                        </p:attrNameLst>
                                      </p:cBhvr>
                                      <p:to>
                                        <p:strVal val="visible"/>
                                      </p:to>
                                    </p:set>
                                    <p:animEffect transition="in" filter="fade">
                                      <p:cBhvr>
                                        <p:cTn id="52" dur="500"/>
                                        <p:tgtEl>
                                          <p:spTgt spid="9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left)">
                                      <p:cBhvr>
                                        <p:cTn id="57" dur="500"/>
                                        <p:tgtEl>
                                          <p:spTgt spid="111"/>
                                        </p:tgtEl>
                                      </p:cBhvr>
                                    </p:animEffect>
                                  </p:childTnLst>
                                </p:cTn>
                              </p:par>
                              <p:par>
                                <p:cTn id="58" presetID="10" presetClass="entr" presetSubtype="0" fill="hold" nodeType="with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151"/>
          <a:stretch/>
        </p:blipFill>
        <p:spPr bwMode="auto">
          <a:xfrm>
            <a:off x="589707" y="739818"/>
            <a:ext cx="4619956" cy="3999777"/>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13" name="直接连接符 12"/>
          <p:cNvCxnSpPr/>
          <p:nvPr/>
        </p:nvCxnSpPr>
        <p:spPr>
          <a:xfrm>
            <a:off x="4639913" y="2600804"/>
            <a:ext cx="32404" cy="388843"/>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283474" y="2600804"/>
            <a:ext cx="354972" cy="19442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056649" y="2600804"/>
            <a:ext cx="581797" cy="4860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4315877" y="2503593"/>
            <a:ext cx="324036" cy="9721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4639913" y="2600805"/>
            <a:ext cx="162018" cy="2430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4638446" y="2503593"/>
            <a:ext cx="98678" cy="9721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510299" y="2438786"/>
            <a:ext cx="129615" cy="16201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4089052" y="2600804"/>
            <a:ext cx="549394" cy="842494"/>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3516050" y="2600805"/>
            <a:ext cx="1122395" cy="882749"/>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3323305" y="2600804"/>
            <a:ext cx="1315140" cy="48998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978185" y="2600806"/>
            <a:ext cx="657569" cy="26998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278962" y="2612956"/>
            <a:ext cx="1356792" cy="171447"/>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flipV="1">
            <a:off x="3504621" y="2351005"/>
            <a:ext cx="1131134" cy="24980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flipV="1">
            <a:off x="3912329" y="2264056"/>
            <a:ext cx="723425" cy="336749"/>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4189120" y="2078536"/>
            <a:ext cx="446634" cy="522269"/>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flipV="1">
            <a:off x="4178885" y="1916518"/>
            <a:ext cx="456870" cy="69643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4165087" y="1855761"/>
            <a:ext cx="474827" cy="745043"/>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069556" y="1774752"/>
            <a:ext cx="570358" cy="82605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3635402" y="1774752"/>
            <a:ext cx="1000352" cy="82605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3957357" y="1985136"/>
            <a:ext cx="678397" cy="61566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3792778" y="2014432"/>
            <a:ext cx="842977" cy="58637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4575106" y="1601407"/>
            <a:ext cx="60648" cy="999399"/>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4641992" y="1416819"/>
            <a:ext cx="1" cy="118398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641993" y="1263769"/>
            <a:ext cx="33143" cy="133703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3214893" y="1985137"/>
            <a:ext cx="1420861" cy="61566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flipV="1">
            <a:off x="3018256" y="2195760"/>
            <a:ext cx="1587174" cy="41719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flipV="1">
            <a:off x="2825264" y="2142407"/>
            <a:ext cx="1810490" cy="458398"/>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3052112" y="2612956"/>
            <a:ext cx="1586333" cy="8506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2874626" y="2612956"/>
            <a:ext cx="1767367" cy="656173"/>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1734522" y="2600805"/>
            <a:ext cx="2907471" cy="9721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flipV="1">
            <a:off x="1829654" y="1495846"/>
            <a:ext cx="2828910" cy="1104959"/>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3805119" y="2600805"/>
            <a:ext cx="836874" cy="1202702"/>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12090" t="15975" r="13379" b="23112"/>
          <a:stretch/>
        </p:blipFill>
        <p:spPr>
          <a:xfrm>
            <a:off x="6094414" y="993738"/>
            <a:ext cx="1496280" cy="1039450"/>
          </a:xfrm>
          <a:prstGeom prst="rect">
            <a:avLst/>
          </a:prstGeom>
        </p:spPr>
      </p:pic>
      <p:sp>
        <p:nvSpPr>
          <p:cNvPr id="39" name="TextBox 93"/>
          <p:cNvSpPr txBox="1"/>
          <p:nvPr/>
        </p:nvSpPr>
        <p:spPr>
          <a:xfrm>
            <a:off x="4208778" y="2119874"/>
            <a:ext cx="3953239" cy="840230"/>
          </a:xfrm>
          <a:prstGeom prst="rect">
            <a:avLst/>
          </a:prstGeom>
          <a:noFill/>
        </p:spPr>
        <p:txBody>
          <a:bodyPr wrap="square" rtlCol="0">
            <a:spAutoFit/>
          </a:bodyPr>
          <a:lstStyle/>
          <a:p>
            <a:pPr algn="r">
              <a:lnSpc>
                <a:spcPct val="150000"/>
              </a:lnSpc>
            </a:pPr>
            <a:r>
              <a:rPr lang="zh-CN" altLang="en-US" sz="162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全国</a:t>
            </a:r>
            <a:r>
              <a:rPr lang="en-US" altLang="zh-CN" sz="162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3500</a:t>
            </a:r>
            <a:r>
              <a:rPr lang="zh-CN" altLang="en-US" sz="162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个以上专业服务网点</a:t>
            </a:r>
            <a:endParaRPr lang="en-US" altLang="zh-CN" sz="1620"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a:p>
            <a:pPr algn="r">
              <a:lnSpc>
                <a:spcPct val="150000"/>
              </a:lnSpc>
            </a:pPr>
            <a:r>
              <a:rPr lang="zh-CN" altLang="en-US" sz="162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为您提供专业工程服务保障</a:t>
            </a:r>
          </a:p>
        </p:txBody>
      </p:sp>
      <p:sp>
        <p:nvSpPr>
          <p:cNvPr id="40" name="TextBox 92"/>
          <p:cNvSpPr txBox="1"/>
          <p:nvPr/>
        </p:nvSpPr>
        <p:spPr>
          <a:xfrm>
            <a:off x="2523791" y="3392785"/>
            <a:ext cx="5703034" cy="923651"/>
          </a:xfrm>
          <a:prstGeom prst="rect">
            <a:avLst/>
          </a:prstGeom>
          <a:noFill/>
        </p:spPr>
        <p:txBody>
          <a:bodyPr wrap="square" rtlCol="0">
            <a:spAutoFit/>
          </a:bodyPr>
          <a:lstStyle/>
          <a:p>
            <a:pPr algn="r">
              <a:lnSpc>
                <a:spcPts val="4950"/>
              </a:lnSpc>
            </a:pPr>
            <a:r>
              <a:rPr lang="en-US" altLang="zh-CN" sz="10350" dirty="0">
                <a:solidFill>
                  <a:schemeClr val="tx1">
                    <a:lumMod val="85000"/>
                    <a:lumOff val="15000"/>
                  </a:schemeClr>
                </a:solidFill>
                <a:cs typeface="+mn-ea"/>
                <a:sym typeface="+mn-lt"/>
              </a:rPr>
              <a:t>500</a:t>
            </a:r>
            <a:endParaRPr lang="zh-CN" altLang="en-US" sz="864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75184997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200"/>
                                  </p:stCondLst>
                                  <p:childTnLst>
                                    <p:set>
                                      <p:cBhvr>
                                        <p:cTn id="9" dur="1" fill="hold">
                                          <p:stCondLst>
                                            <p:cond delay="0"/>
                                          </p:stCondLst>
                                        </p:cTn>
                                        <p:tgtEl>
                                          <p:spTgt spid="23"/>
                                        </p:tgtEl>
                                        <p:attrNameLst>
                                          <p:attrName>style.visibility</p:attrName>
                                        </p:attrNameLst>
                                      </p:cBhvr>
                                      <p:to>
                                        <p:strVal val="visible"/>
                                      </p:to>
                                    </p:set>
                                    <p:animEffect transition="in" filter="wipe(up)">
                                      <p:cBhvr>
                                        <p:cTn id="10" dur="500"/>
                                        <p:tgtEl>
                                          <p:spTgt spid="23"/>
                                        </p:tgtEl>
                                      </p:cBhvr>
                                    </p:animEffect>
                                  </p:childTnLst>
                                </p:cTn>
                              </p:par>
                              <p:par>
                                <p:cTn id="11" presetID="22" presetClass="entr" presetSubtype="4"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4" fill="hold" nodeType="withEffect">
                                  <p:stCondLst>
                                    <p:cond delay="1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8"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par>
                                <p:cTn id="20" presetID="22" presetClass="entr" presetSubtype="8"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par>
                                <p:cTn id="23" presetID="22" presetClass="entr" presetSubtype="4" fill="hold" nodeType="withEffect">
                                  <p:stCondLst>
                                    <p:cond delay="15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par>
                                <p:cTn id="26" presetID="22" presetClass="entr" presetSubtype="1"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up)">
                                      <p:cBhvr>
                                        <p:cTn id="28" dur="500"/>
                                        <p:tgtEl>
                                          <p:spTgt spid="41"/>
                                        </p:tgtEl>
                                      </p:cBhvr>
                                    </p:animEffect>
                                  </p:childTnLst>
                                </p:cTn>
                              </p:par>
                              <p:par>
                                <p:cTn id="29" presetID="22" presetClass="entr" presetSubtype="1"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up)">
                                      <p:cBhvr>
                                        <p:cTn id="31" dur="500"/>
                                        <p:tgtEl>
                                          <p:spTgt spid="45"/>
                                        </p:tgtEl>
                                      </p:cBhvr>
                                    </p:animEffect>
                                  </p:childTnLst>
                                </p:cTn>
                              </p:par>
                              <p:par>
                                <p:cTn id="32" presetID="22" presetClass="entr" presetSubtype="2" fill="hold" nodeType="withEffect">
                                  <p:stCondLst>
                                    <p:cond delay="2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22" presetClass="entr" presetSubtype="4"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2" presetClass="entr" presetSubtype="2" fill="hold"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right)">
                                      <p:cBhvr>
                                        <p:cTn id="40" dur="500"/>
                                        <p:tgtEl>
                                          <p:spTgt spid="51"/>
                                        </p:tgtEl>
                                      </p:cBhvr>
                                    </p:animEffect>
                                  </p:childTnLst>
                                </p:cTn>
                              </p:par>
                              <p:par>
                                <p:cTn id="41" presetID="22" presetClass="entr" presetSubtype="2" fill="hold" nodeType="withEffect">
                                  <p:stCondLst>
                                    <p:cond delay="250"/>
                                  </p:stCondLst>
                                  <p:childTnLst>
                                    <p:set>
                                      <p:cBhvr>
                                        <p:cTn id="42" dur="1" fill="hold">
                                          <p:stCondLst>
                                            <p:cond delay="0"/>
                                          </p:stCondLst>
                                        </p:cTn>
                                        <p:tgtEl>
                                          <p:spTgt spid="53"/>
                                        </p:tgtEl>
                                        <p:attrNameLst>
                                          <p:attrName>style.visibility</p:attrName>
                                        </p:attrNameLst>
                                      </p:cBhvr>
                                      <p:to>
                                        <p:strVal val="visible"/>
                                      </p:to>
                                    </p:set>
                                    <p:animEffect transition="in" filter="wipe(right)">
                                      <p:cBhvr>
                                        <p:cTn id="43" dur="500"/>
                                        <p:tgtEl>
                                          <p:spTgt spid="53"/>
                                        </p:tgtEl>
                                      </p:cBhvr>
                                    </p:animEffect>
                                  </p:childTnLst>
                                </p:cTn>
                              </p:par>
                              <p:par>
                                <p:cTn id="44" presetID="22" presetClass="entr" presetSubtype="4" fill="hold" nodeType="withEffect">
                                  <p:stCondLst>
                                    <p:cond delay="420"/>
                                  </p:stCondLst>
                                  <p:childTnLst>
                                    <p:set>
                                      <p:cBhvr>
                                        <p:cTn id="45" dur="1" fill="hold">
                                          <p:stCondLst>
                                            <p:cond delay="0"/>
                                          </p:stCondLst>
                                        </p:cTn>
                                        <p:tgtEl>
                                          <p:spTgt spid="55"/>
                                        </p:tgtEl>
                                        <p:attrNameLst>
                                          <p:attrName>style.visibility</p:attrName>
                                        </p:attrNameLst>
                                      </p:cBhvr>
                                      <p:to>
                                        <p:strVal val="visible"/>
                                      </p:to>
                                    </p:set>
                                    <p:animEffect transition="in" filter="wipe(down)">
                                      <p:cBhvr>
                                        <p:cTn id="46" dur="500"/>
                                        <p:tgtEl>
                                          <p:spTgt spid="55"/>
                                        </p:tgtEl>
                                      </p:cBhvr>
                                    </p:animEffect>
                                  </p:childTnLst>
                                </p:cTn>
                              </p:par>
                              <p:par>
                                <p:cTn id="47" presetID="22" presetClass="entr" presetSubtype="4"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down)">
                                      <p:cBhvr>
                                        <p:cTn id="49" dur="500"/>
                                        <p:tgtEl>
                                          <p:spTgt spid="57"/>
                                        </p:tgtEl>
                                      </p:cBhvr>
                                    </p:animEffect>
                                  </p:childTnLst>
                                </p:cTn>
                              </p:par>
                              <p:par>
                                <p:cTn id="50" presetID="22" presetClass="entr" presetSubtype="4" fill="hold" nodeType="withEffect">
                                  <p:stCondLst>
                                    <p:cond delay="250"/>
                                  </p:stCondLst>
                                  <p:childTnLst>
                                    <p:set>
                                      <p:cBhvr>
                                        <p:cTn id="51" dur="1" fill="hold">
                                          <p:stCondLst>
                                            <p:cond delay="0"/>
                                          </p:stCondLst>
                                        </p:cTn>
                                        <p:tgtEl>
                                          <p:spTgt spid="59"/>
                                        </p:tgtEl>
                                        <p:attrNameLst>
                                          <p:attrName>style.visibility</p:attrName>
                                        </p:attrNameLst>
                                      </p:cBhvr>
                                      <p:to>
                                        <p:strVal val="visible"/>
                                      </p:to>
                                    </p:set>
                                    <p:animEffect transition="in" filter="wipe(down)">
                                      <p:cBhvr>
                                        <p:cTn id="52" dur="500"/>
                                        <p:tgtEl>
                                          <p:spTgt spid="59"/>
                                        </p:tgtEl>
                                      </p:cBhvr>
                                    </p:animEffect>
                                  </p:childTnLst>
                                </p:cTn>
                              </p:par>
                              <p:par>
                                <p:cTn id="53" presetID="22" presetClass="entr" presetSubtype="4" fill="hold" nodeType="withEffect">
                                  <p:stCondLst>
                                    <p:cond delay="300"/>
                                  </p:stCondLst>
                                  <p:childTnLst>
                                    <p:set>
                                      <p:cBhvr>
                                        <p:cTn id="54" dur="1" fill="hold">
                                          <p:stCondLst>
                                            <p:cond delay="0"/>
                                          </p:stCondLst>
                                        </p:cTn>
                                        <p:tgtEl>
                                          <p:spTgt spid="61"/>
                                        </p:tgtEl>
                                        <p:attrNameLst>
                                          <p:attrName>style.visibility</p:attrName>
                                        </p:attrNameLst>
                                      </p:cBhvr>
                                      <p:to>
                                        <p:strVal val="visible"/>
                                      </p:to>
                                    </p:set>
                                    <p:animEffect transition="in" filter="wipe(down)">
                                      <p:cBhvr>
                                        <p:cTn id="55" dur="500"/>
                                        <p:tgtEl>
                                          <p:spTgt spid="61"/>
                                        </p:tgtEl>
                                      </p:cBhvr>
                                    </p:animEffect>
                                  </p:childTnLst>
                                </p:cTn>
                              </p:par>
                              <p:par>
                                <p:cTn id="56" presetID="22" presetClass="entr" presetSubtype="4" fill="hold" nodeType="withEffect">
                                  <p:stCondLst>
                                    <p:cond delay="510"/>
                                  </p:stCondLst>
                                  <p:childTnLst>
                                    <p:set>
                                      <p:cBhvr>
                                        <p:cTn id="57" dur="1" fill="hold">
                                          <p:stCondLst>
                                            <p:cond delay="0"/>
                                          </p:stCondLst>
                                        </p:cTn>
                                        <p:tgtEl>
                                          <p:spTgt spid="63"/>
                                        </p:tgtEl>
                                        <p:attrNameLst>
                                          <p:attrName>style.visibility</p:attrName>
                                        </p:attrNameLst>
                                      </p:cBhvr>
                                      <p:to>
                                        <p:strVal val="visible"/>
                                      </p:to>
                                    </p:set>
                                    <p:animEffect transition="in" filter="wipe(down)">
                                      <p:cBhvr>
                                        <p:cTn id="58" dur="500"/>
                                        <p:tgtEl>
                                          <p:spTgt spid="63"/>
                                        </p:tgtEl>
                                      </p:cBhvr>
                                    </p:animEffect>
                                  </p:childTnLst>
                                </p:cTn>
                              </p:par>
                              <p:par>
                                <p:cTn id="59" presetID="22" presetClass="entr" presetSubtype="2" fill="hold"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right)">
                                      <p:cBhvr>
                                        <p:cTn id="61" dur="500"/>
                                        <p:tgtEl>
                                          <p:spTgt spid="65"/>
                                        </p:tgtEl>
                                      </p:cBhvr>
                                    </p:animEffect>
                                  </p:childTnLst>
                                </p:cTn>
                              </p:par>
                              <p:par>
                                <p:cTn id="62" presetID="22" presetClass="entr" presetSubtype="2" fill="hold" nodeType="withEffect">
                                  <p:stCondLst>
                                    <p:cond delay="300"/>
                                  </p:stCondLst>
                                  <p:childTnLst>
                                    <p:set>
                                      <p:cBhvr>
                                        <p:cTn id="63" dur="1" fill="hold">
                                          <p:stCondLst>
                                            <p:cond delay="0"/>
                                          </p:stCondLst>
                                        </p:cTn>
                                        <p:tgtEl>
                                          <p:spTgt spid="67"/>
                                        </p:tgtEl>
                                        <p:attrNameLst>
                                          <p:attrName>style.visibility</p:attrName>
                                        </p:attrNameLst>
                                      </p:cBhvr>
                                      <p:to>
                                        <p:strVal val="visible"/>
                                      </p:to>
                                    </p:set>
                                    <p:animEffect transition="in" filter="wipe(right)">
                                      <p:cBhvr>
                                        <p:cTn id="64" dur="500"/>
                                        <p:tgtEl>
                                          <p:spTgt spid="67"/>
                                        </p:tgtEl>
                                      </p:cBhvr>
                                    </p:animEffect>
                                  </p:childTnLst>
                                </p:cTn>
                              </p:par>
                              <p:par>
                                <p:cTn id="65" presetID="22" presetClass="entr" presetSubtype="2"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right)">
                                      <p:cBhvr>
                                        <p:cTn id="67" dur="500"/>
                                        <p:tgtEl>
                                          <p:spTgt spid="69"/>
                                        </p:tgtEl>
                                      </p:cBhvr>
                                    </p:animEffect>
                                  </p:childTnLst>
                                </p:cTn>
                              </p:par>
                              <p:par>
                                <p:cTn id="68" presetID="22" presetClass="entr" presetSubtype="4" fill="hold" nodeType="withEffect">
                                  <p:stCondLst>
                                    <p:cond delay="350"/>
                                  </p:stCondLst>
                                  <p:childTnLst>
                                    <p:set>
                                      <p:cBhvr>
                                        <p:cTn id="69" dur="1" fill="hold">
                                          <p:stCondLst>
                                            <p:cond delay="0"/>
                                          </p:stCondLst>
                                        </p:cTn>
                                        <p:tgtEl>
                                          <p:spTgt spid="71"/>
                                        </p:tgtEl>
                                        <p:attrNameLst>
                                          <p:attrName>style.visibility</p:attrName>
                                        </p:attrNameLst>
                                      </p:cBhvr>
                                      <p:to>
                                        <p:strVal val="visible"/>
                                      </p:to>
                                    </p:set>
                                    <p:animEffect transition="in" filter="wipe(down)">
                                      <p:cBhvr>
                                        <p:cTn id="70" dur="500"/>
                                        <p:tgtEl>
                                          <p:spTgt spid="71"/>
                                        </p:tgtEl>
                                      </p:cBhvr>
                                    </p:animEffect>
                                  </p:childTnLst>
                                </p:cTn>
                              </p:par>
                              <p:par>
                                <p:cTn id="71" presetID="22" presetClass="entr" presetSubtype="4" fill="hold"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wipe(down)">
                                      <p:cBhvr>
                                        <p:cTn id="73" dur="500"/>
                                        <p:tgtEl>
                                          <p:spTgt spid="73"/>
                                        </p:tgtEl>
                                      </p:cBhvr>
                                    </p:animEffect>
                                  </p:childTnLst>
                                </p:cTn>
                              </p:par>
                              <p:par>
                                <p:cTn id="74" presetID="22" presetClass="entr" presetSubtype="4" fill="hold" nodeType="withEffect">
                                  <p:stCondLst>
                                    <p:cond delay="500"/>
                                  </p:stCondLst>
                                  <p:childTnLst>
                                    <p:set>
                                      <p:cBhvr>
                                        <p:cTn id="75" dur="1" fill="hold">
                                          <p:stCondLst>
                                            <p:cond delay="0"/>
                                          </p:stCondLst>
                                        </p:cTn>
                                        <p:tgtEl>
                                          <p:spTgt spid="75"/>
                                        </p:tgtEl>
                                        <p:attrNameLst>
                                          <p:attrName>style.visibility</p:attrName>
                                        </p:attrNameLst>
                                      </p:cBhvr>
                                      <p:to>
                                        <p:strVal val="visible"/>
                                      </p:to>
                                    </p:set>
                                    <p:animEffect transition="in" filter="wipe(down)">
                                      <p:cBhvr>
                                        <p:cTn id="76" dur="500"/>
                                        <p:tgtEl>
                                          <p:spTgt spid="75"/>
                                        </p:tgtEl>
                                      </p:cBhvr>
                                    </p:animEffect>
                                  </p:childTnLst>
                                </p:cTn>
                              </p:par>
                              <p:par>
                                <p:cTn id="77" presetID="22" presetClass="entr" presetSubtype="2" fill="hold" nodeType="with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wipe(right)">
                                      <p:cBhvr>
                                        <p:cTn id="79" dur="500"/>
                                        <p:tgtEl>
                                          <p:spTgt spid="77"/>
                                        </p:tgtEl>
                                      </p:cBhvr>
                                    </p:animEffect>
                                  </p:childTnLst>
                                </p:cTn>
                              </p:par>
                              <p:par>
                                <p:cTn id="80" presetID="22" presetClass="entr" presetSubtype="4" fill="hold" nodeType="withEffect">
                                  <p:stCondLst>
                                    <p:cond delay="400"/>
                                  </p:stCondLst>
                                  <p:childTnLst>
                                    <p:set>
                                      <p:cBhvr>
                                        <p:cTn id="81" dur="1" fill="hold">
                                          <p:stCondLst>
                                            <p:cond delay="0"/>
                                          </p:stCondLst>
                                        </p:cTn>
                                        <p:tgtEl>
                                          <p:spTgt spid="79"/>
                                        </p:tgtEl>
                                        <p:attrNameLst>
                                          <p:attrName>style.visibility</p:attrName>
                                        </p:attrNameLst>
                                      </p:cBhvr>
                                      <p:to>
                                        <p:strVal val="visible"/>
                                      </p:to>
                                    </p:set>
                                    <p:animEffect transition="in" filter="wipe(down)">
                                      <p:cBhvr>
                                        <p:cTn id="82" dur="500"/>
                                        <p:tgtEl>
                                          <p:spTgt spid="79"/>
                                        </p:tgtEl>
                                      </p:cBhvr>
                                    </p:animEffect>
                                  </p:childTnLst>
                                </p:cTn>
                              </p:par>
                              <p:par>
                                <p:cTn id="83" presetID="22" presetClass="entr" presetSubtype="2" fill="hold" nodeType="withEffect">
                                  <p:stCondLst>
                                    <p:cond delay="400"/>
                                  </p:stCondLst>
                                  <p:childTnLst>
                                    <p:set>
                                      <p:cBhvr>
                                        <p:cTn id="84" dur="1" fill="hold">
                                          <p:stCondLst>
                                            <p:cond delay="0"/>
                                          </p:stCondLst>
                                        </p:cTn>
                                        <p:tgtEl>
                                          <p:spTgt spid="81"/>
                                        </p:tgtEl>
                                        <p:attrNameLst>
                                          <p:attrName>style.visibility</p:attrName>
                                        </p:attrNameLst>
                                      </p:cBhvr>
                                      <p:to>
                                        <p:strVal val="visible"/>
                                      </p:to>
                                    </p:set>
                                    <p:animEffect transition="in" filter="wipe(right)">
                                      <p:cBhvr>
                                        <p:cTn id="85" dur="500"/>
                                        <p:tgtEl>
                                          <p:spTgt spid="81"/>
                                        </p:tgtEl>
                                      </p:cBhvr>
                                    </p:animEffect>
                                  </p:childTnLst>
                                </p:cTn>
                              </p:par>
                              <p:par>
                                <p:cTn id="86" presetID="22" presetClass="entr" presetSubtype="2" fill="hold" nodeType="withEffect">
                                  <p:stCondLst>
                                    <p:cond delay="450"/>
                                  </p:stCondLst>
                                  <p:childTnLst>
                                    <p:set>
                                      <p:cBhvr>
                                        <p:cTn id="87" dur="1" fill="hold">
                                          <p:stCondLst>
                                            <p:cond delay="0"/>
                                          </p:stCondLst>
                                        </p:cTn>
                                        <p:tgtEl>
                                          <p:spTgt spid="83"/>
                                        </p:tgtEl>
                                        <p:attrNameLst>
                                          <p:attrName>style.visibility</p:attrName>
                                        </p:attrNameLst>
                                      </p:cBhvr>
                                      <p:to>
                                        <p:strVal val="visible"/>
                                      </p:to>
                                    </p:set>
                                    <p:animEffect transition="in" filter="wipe(right)">
                                      <p:cBhvr>
                                        <p:cTn id="88" dur="500"/>
                                        <p:tgtEl>
                                          <p:spTgt spid="83"/>
                                        </p:tgtEl>
                                      </p:cBhvr>
                                    </p:animEffect>
                                  </p:childTnLst>
                                </p:cTn>
                              </p:par>
                              <p:par>
                                <p:cTn id="89" presetID="22" presetClass="entr" presetSubtype="2" fill="hold"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wipe(right)">
                                      <p:cBhvr>
                                        <p:cTn id="91" dur="500"/>
                                        <p:tgtEl>
                                          <p:spTgt spid="85"/>
                                        </p:tgtEl>
                                      </p:cBhvr>
                                    </p:animEffect>
                                  </p:childTnLst>
                                </p:cTn>
                              </p:par>
                              <p:par>
                                <p:cTn id="92" presetID="22" presetClass="entr" presetSubtype="2" fill="hold" nodeType="withEffect">
                                  <p:stCondLst>
                                    <p:cond delay="500"/>
                                  </p:stCondLst>
                                  <p:childTnLst>
                                    <p:set>
                                      <p:cBhvr>
                                        <p:cTn id="93" dur="1" fill="hold">
                                          <p:stCondLst>
                                            <p:cond delay="0"/>
                                          </p:stCondLst>
                                        </p:cTn>
                                        <p:tgtEl>
                                          <p:spTgt spid="87"/>
                                        </p:tgtEl>
                                        <p:attrNameLst>
                                          <p:attrName>style.visibility</p:attrName>
                                        </p:attrNameLst>
                                      </p:cBhvr>
                                      <p:to>
                                        <p:strVal val="visible"/>
                                      </p:to>
                                    </p:set>
                                    <p:animEffect transition="in" filter="wipe(right)">
                                      <p:cBhvr>
                                        <p:cTn id="94" dur="500"/>
                                        <p:tgtEl>
                                          <p:spTgt spid="87"/>
                                        </p:tgtEl>
                                      </p:cBhvr>
                                    </p:animEffect>
                                  </p:childTnLst>
                                </p:cTn>
                              </p:par>
                              <p:par>
                                <p:cTn id="95" presetID="22" presetClass="entr" presetSubtype="2" fill="hold" nodeType="withEffect">
                                  <p:stCondLst>
                                    <p:cond delay="0"/>
                                  </p:stCondLst>
                                  <p:childTnLst>
                                    <p:set>
                                      <p:cBhvr>
                                        <p:cTn id="96" dur="1" fill="hold">
                                          <p:stCondLst>
                                            <p:cond delay="0"/>
                                          </p:stCondLst>
                                        </p:cTn>
                                        <p:tgtEl>
                                          <p:spTgt spid="89"/>
                                        </p:tgtEl>
                                        <p:attrNameLst>
                                          <p:attrName>style.visibility</p:attrName>
                                        </p:attrNameLst>
                                      </p:cBhvr>
                                      <p:to>
                                        <p:strVal val="visible"/>
                                      </p:to>
                                    </p:set>
                                    <p:animEffect transition="in" filter="wipe(right)">
                                      <p:cBhvr>
                                        <p:cTn id="97" dur="500"/>
                                        <p:tgtEl>
                                          <p:spTgt spid="89"/>
                                        </p:tgtEl>
                                      </p:cBhvr>
                                    </p:animEffect>
                                  </p:childTnLst>
                                </p:cTn>
                              </p:par>
                              <p:par>
                                <p:cTn id="98" presetID="22" presetClass="entr" presetSubtype="1" fill="hold" nodeType="with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up)">
                                      <p:cBhvr>
                                        <p:cTn id="100" dur="500"/>
                                        <p:tgtEl>
                                          <p:spTgt spid="91"/>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3" fill="hold" nodeType="clickEffect">
                                  <p:stCondLst>
                                    <p:cond delay="0"/>
                                  </p:stCondLst>
                                  <p:childTnLst>
                                    <p:set>
                                      <p:cBhvr>
                                        <p:cTn id="104" dur="1" fill="hold">
                                          <p:stCondLst>
                                            <p:cond delay="0"/>
                                          </p:stCondLst>
                                        </p:cTn>
                                        <p:tgtEl>
                                          <p:spTgt spid="3"/>
                                        </p:tgtEl>
                                        <p:attrNameLst>
                                          <p:attrName>style.visibility</p:attrName>
                                        </p:attrNameLst>
                                      </p:cBhvr>
                                      <p:to>
                                        <p:strVal val="visible"/>
                                      </p:to>
                                    </p:set>
                                    <p:anim calcmode="lin" valueType="num">
                                      <p:cBhvr additive="base">
                                        <p:cTn id="105" dur="500" fill="hold"/>
                                        <p:tgtEl>
                                          <p:spTgt spid="3"/>
                                        </p:tgtEl>
                                        <p:attrNameLst>
                                          <p:attrName>ppt_x</p:attrName>
                                        </p:attrNameLst>
                                      </p:cBhvr>
                                      <p:tavLst>
                                        <p:tav tm="0">
                                          <p:val>
                                            <p:strVal val="1+#ppt_w/2"/>
                                          </p:val>
                                        </p:tav>
                                        <p:tav tm="100000">
                                          <p:val>
                                            <p:strVal val="#ppt_x"/>
                                          </p:val>
                                        </p:tav>
                                      </p:tavLst>
                                    </p:anim>
                                    <p:anim calcmode="lin" valueType="num">
                                      <p:cBhvr additive="base">
                                        <p:cTn id="10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39"/>
                                        </p:tgtEl>
                                        <p:attrNameLst>
                                          <p:attrName>style.visibility</p:attrName>
                                        </p:attrNameLst>
                                      </p:cBhvr>
                                      <p:to>
                                        <p:strVal val="visible"/>
                                      </p:to>
                                    </p:set>
                                    <p:anim calcmode="lin" valueType="num">
                                      <p:cBhvr additive="base">
                                        <p:cTn id="111" dur="500" fill="hold"/>
                                        <p:tgtEl>
                                          <p:spTgt spid="39"/>
                                        </p:tgtEl>
                                        <p:attrNameLst>
                                          <p:attrName>ppt_x</p:attrName>
                                        </p:attrNameLst>
                                      </p:cBhvr>
                                      <p:tavLst>
                                        <p:tav tm="0">
                                          <p:val>
                                            <p:strVal val="#ppt_x"/>
                                          </p:val>
                                        </p:tav>
                                        <p:tav tm="100000">
                                          <p:val>
                                            <p:strVal val="#ppt_x"/>
                                          </p:val>
                                        </p:tav>
                                      </p:tavLst>
                                    </p:anim>
                                    <p:anim calcmode="lin" valueType="num">
                                      <p:cBhvr additive="base">
                                        <p:cTn id="112" dur="500" fill="hold"/>
                                        <p:tgtEl>
                                          <p:spTgt spid="3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 calcmode="lin" valueType="num">
                                      <p:cBhvr additive="base">
                                        <p:cTn id="115" dur="500" fill="hold"/>
                                        <p:tgtEl>
                                          <p:spTgt spid="40"/>
                                        </p:tgtEl>
                                        <p:attrNameLst>
                                          <p:attrName>ppt_x</p:attrName>
                                        </p:attrNameLst>
                                      </p:cBhvr>
                                      <p:tavLst>
                                        <p:tav tm="0">
                                          <p:val>
                                            <p:strVal val="#ppt_x"/>
                                          </p:val>
                                        </p:tav>
                                        <p:tav tm="100000">
                                          <p:val>
                                            <p:strVal val="#ppt_x"/>
                                          </p:val>
                                        </p:tav>
                                      </p:tavLst>
                                    </p:anim>
                                    <p:anim calcmode="lin" valueType="num">
                                      <p:cBhvr additive="base">
                                        <p:cTn id="11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818753" y="-197091"/>
            <a:ext cx="1451619" cy="1942936"/>
          </a:xfrm>
          <a:prstGeom prst="rect">
            <a:avLst/>
          </a:prstGeom>
        </p:spPr>
      </p:pic>
      <p:pic>
        <p:nvPicPr>
          <p:cNvPr id="12" name="Picture 2" descr="D:\Users\powerq\Desktop\客服前台160x75cm.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78949" y="1903500"/>
            <a:ext cx="2607851" cy="324000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2951820" y="1824553"/>
            <a:ext cx="3211763" cy="1791211"/>
            <a:chOff x="2585968" y="1699490"/>
            <a:chExt cx="3568626" cy="1990235"/>
          </a:xfrm>
          <a:noFill/>
        </p:grpSpPr>
        <p:sp>
          <p:nvSpPr>
            <p:cNvPr id="14" name="矩形 13"/>
            <p:cNvSpPr/>
            <p:nvPr/>
          </p:nvSpPr>
          <p:spPr>
            <a:xfrm>
              <a:off x="2585968" y="1699490"/>
              <a:ext cx="3539431" cy="1527484"/>
            </a:xfrm>
            <a:prstGeom prst="rect">
              <a:avLst/>
            </a:prstGeom>
            <a:grpFill/>
          </p:spPr>
          <p:txBody>
            <a:bodyPr wrap="none">
              <a:spAutoFit/>
            </a:bodyPr>
            <a:lstStyle/>
            <a:p>
              <a:pPr>
                <a:lnSpc>
                  <a:spcPts val="4950"/>
                </a:lnSpc>
              </a:pPr>
              <a:r>
                <a:rPr lang="zh-CN" altLang="en-US" sz="2925"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全国统一服务热线</a:t>
              </a:r>
              <a:endParaRPr lang="en-US" altLang="zh-CN" sz="2925"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a:p>
              <a:pPr>
                <a:lnSpc>
                  <a:spcPts val="4950"/>
                </a:lnSpc>
              </a:pPr>
              <a:r>
                <a:rPr lang="en-US" altLang="zh-CN" sz="48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40000000</a:t>
              </a:r>
            </a:p>
          </p:txBody>
        </p:sp>
        <p:sp>
          <p:nvSpPr>
            <p:cNvPr id="15" name="矩形 14"/>
            <p:cNvSpPr/>
            <p:nvPr/>
          </p:nvSpPr>
          <p:spPr>
            <a:xfrm>
              <a:off x="2624068" y="2749488"/>
              <a:ext cx="3530526" cy="718502"/>
            </a:xfrm>
            <a:prstGeom prst="rect">
              <a:avLst/>
            </a:prstGeom>
            <a:grpFill/>
          </p:spPr>
          <p:txBody>
            <a:bodyPr wrap="none">
              <a:spAutoFit/>
            </a:bodyPr>
            <a:lstStyle/>
            <a:p>
              <a:pPr>
                <a:lnSpc>
                  <a:spcPts val="4950"/>
                </a:lnSpc>
              </a:pPr>
              <a:r>
                <a:rPr lang="zh-CN" altLang="en-US"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全天</a:t>
              </a:r>
              <a:r>
                <a:rPr lang="en-US" altLang="zh-CN"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24</a:t>
              </a:r>
              <a:r>
                <a:rPr lang="zh-CN" altLang="en-US"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小时接听，为您服务</a:t>
              </a:r>
              <a:endParaRPr lang="en-US" altLang="zh-CN"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6" name="矩形 15"/>
            <p:cNvSpPr/>
            <p:nvPr/>
          </p:nvSpPr>
          <p:spPr>
            <a:xfrm>
              <a:off x="3167844" y="3347038"/>
              <a:ext cx="2447608" cy="342687"/>
            </a:xfrm>
            <a:prstGeom prst="rect">
              <a:avLst/>
            </a:prstGeom>
            <a:grpFill/>
          </p:spPr>
          <p:txBody>
            <a:bodyPr wrap="none">
              <a:spAutoFit/>
            </a:bodyPr>
            <a:lstStyle/>
            <a:p>
              <a:r>
                <a:rPr lang="zh-CN" altLang="en-US" sz="1404"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邮箱：</a:t>
              </a:r>
              <a:r>
                <a:rPr lang="en-US" altLang="zh-CN" sz="1404"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sample@sample.com</a:t>
              </a:r>
            </a:p>
          </p:txBody>
        </p:sp>
      </p:grpSp>
    </p:spTree>
    <p:extLst>
      <p:ext uri="{BB962C8B-B14F-4D97-AF65-F5344CB8AC3E}">
        <p14:creationId xmlns:p14="http://schemas.microsoft.com/office/powerpoint/2010/main" val="428135925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2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childTnLst>
                                </p:cTn>
                              </p:par>
                              <p:par>
                                <p:cTn id="19" presetID="6" presetClass="emph" presetSubtype="0" decel="42000" fill="hold" nodeType="withEffect">
                                  <p:stCondLst>
                                    <p:cond delay="500"/>
                                  </p:stCondLst>
                                  <p:childTnLst>
                                    <p:animScale>
                                      <p:cBhvr>
                                        <p:cTn id="20" dur="5000" fill="hold"/>
                                        <p:tgtEl>
                                          <p:spTgt spid="1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powerq\Desktop\Nipic_7396811_20110901151944219000副本.png"/>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26643" y="0"/>
            <a:ext cx="10170643"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p:cNvSpPr txBox="1"/>
          <p:nvPr/>
        </p:nvSpPr>
        <p:spPr>
          <a:xfrm>
            <a:off x="1370696" y="1060720"/>
            <a:ext cx="1973008" cy="2585323"/>
          </a:xfrm>
          <a:prstGeom prst="rect">
            <a:avLst/>
          </a:prstGeom>
          <a:noFill/>
        </p:spPr>
        <p:txBody>
          <a:bodyPr wrap="square" rtlCol="0">
            <a:spAutoFit/>
          </a:bodyPr>
          <a:lstStyle/>
          <a:p>
            <a:pPr algn="ctr"/>
            <a:r>
              <a:rPr lang="zh-CN" altLang="en-US" sz="54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记录成长留念</a:t>
            </a:r>
          </a:p>
        </p:txBody>
      </p:sp>
      <p:sp>
        <p:nvSpPr>
          <p:cNvPr id="4" name="矩形 3"/>
          <p:cNvSpPr/>
          <p:nvPr/>
        </p:nvSpPr>
        <p:spPr>
          <a:xfrm>
            <a:off x="3875965" y="1331849"/>
            <a:ext cx="1064526" cy="3821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cs typeface="+mn-ea"/>
                <a:sym typeface="+mn-lt"/>
              </a:rPr>
              <a:t>LOGO</a:t>
            </a:r>
            <a:endParaRPr lang="zh-CN" altLang="en-US" sz="1600" dirty="0">
              <a:cs typeface="+mn-ea"/>
              <a:sym typeface="+mn-lt"/>
            </a:endParaRPr>
          </a:p>
        </p:txBody>
      </p:sp>
    </p:spTree>
    <p:extLst>
      <p:ext uri="{BB962C8B-B14F-4D97-AF65-F5344CB8AC3E}">
        <p14:creationId xmlns:p14="http://schemas.microsoft.com/office/powerpoint/2010/main" val="149435577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 0 L 0.20764 0 " pathEditMode="relative" rAng="0" ptsTypes="AA">
                                      <p:cBhvr>
                                        <p:cTn id="6" dur="13000" fill="hold"/>
                                        <p:tgtEl>
                                          <p:spTgt spid="6146"/>
                                        </p:tgtEl>
                                        <p:attrNameLst>
                                          <p:attrName>ppt_x</p:attrName>
                                          <p:attrName>ppt_y</p:attrName>
                                        </p:attrNameLst>
                                      </p:cBhvr>
                                      <p:rCtr x="10382" y="0"/>
                                    </p:animMotion>
                                  </p:childTnLst>
                                </p:cTn>
                              </p:par>
                              <p:par>
                                <p:cTn id="7" presetID="10" presetClass="entr" presetSubtype="0" fill="hold" grpId="0" nodeType="withEffect">
                                  <p:stCondLst>
                                    <p:cond delay="35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2000"/>
                                        <p:tgtEl>
                                          <p:spTgt spid="3"/>
                                        </p:tgtEl>
                                      </p:cBhvr>
                                    </p:animEffect>
                                  </p:childTnLst>
                                </p:cTn>
                              </p:par>
                              <p:par>
                                <p:cTn id="10" presetID="6" presetClass="emph" presetSubtype="0" fill="hold" grpId="1" nodeType="withEffect">
                                  <p:stCondLst>
                                    <p:cond delay="3500"/>
                                  </p:stCondLst>
                                  <p:childTnLst>
                                    <p:animScale>
                                      <p:cBhvr>
                                        <p:cTn id="11" dur="2000" fill="hold"/>
                                        <p:tgtEl>
                                          <p:spTgt spid="3"/>
                                        </p:tgtEl>
                                      </p:cBhvr>
                                      <p:by x="110000" y="110000"/>
                                    </p:animScale>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035871" y="931389"/>
            <a:ext cx="3438906" cy="2712563"/>
            <a:chOff x="1035871" y="931389"/>
            <a:chExt cx="3438906" cy="2712563"/>
          </a:xfrm>
        </p:grpSpPr>
        <p:pic>
          <p:nvPicPr>
            <p:cNvPr id="55" name="图片 54"/>
            <p:cNvPicPr>
              <a:picLocks noChangeAspect="1"/>
            </p:cNvPicPr>
            <p:nvPr/>
          </p:nvPicPr>
          <p:blipFill rotWithShape="1">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3333" b="2782"/>
            <a:stretch/>
          </p:blipFill>
          <p:spPr>
            <a:xfrm rot="5400000">
              <a:off x="1446084" y="521176"/>
              <a:ext cx="2370594" cy="3191019"/>
            </a:xfrm>
            <a:prstGeom prst="rect">
              <a:avLst/>
            </a:prstGeom>
          </p:spPr>
        </p:pic>
        <p:sp>
          <p:nvSpPr>
            <p:cNvPr id="63" name="矩形 62"/>
            <p:cNvSpPr/>
            <p:nvPr/>
          </p:nvSpPr>
          <p:spPr>
            <a:xfrm>
              <a:off x="2362912" y="3004948"/>
              <a:ext cx="2111865" cy="63900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7"/>
          <p:cNvSpPr txBox="1"/>
          <p:nvPr/>
        </p:nvSpPr>
        <p:spPr>
          <a:xfrm>
            <a:off x="4333338" y="1321311"/>
            <a:ext cx="4016577" cy="769441"/>
          </a:xfrm>
          <a:prstGeom prst="rect">
            <a:avLst/>
          </a:prstGeom>
          <a:noFill/>
        </p:spPr>
        <p:txBody>
          <a:bodyPr wrap="square" rtlCol="0">
            <a:spAutoFit/>
          </a:bodyPr>
          <a:lstStyle/>
          <a:p>
            <a:pPr>
              <a:lnSpc>
                <a:spcPct val="150000"/>
              </a:lnSpc>
            </a:pPr>
            <a:r>
              <a:rPr lang="zh-CN" altLang="en-US" sz="3200" dirty="0">
                <a:solidFill>
                  <a:schemeClr val="bg1"/>
                </a:solidFill>
                <a:latin typeface="造字工房悦黑体验版细体" pitchFamily="50" charset="-122"/>
                <a:ea typeface="造字工房悦黑体验版细体" pitchFamily="50" charset="-122"/>
                <a:cs typeface="+mn-ea"/>
                <a:sym typeface="+mn-lt"/>
              </a:rPr>
              <a:t>照相机专题</a:t>
            </a:r>
            <a:r>
              <a:rPr lang="en-US" altLang="zh-CN" sz="3200" dirty="0">
                <a:solidFill>
                  <a:schemeClr val="bg1"/>
                </a:solidFill>
                <a:latin typeface="造字工房悦黑体验版细体" pitchFamily="50" charset="-122"/>
                <a:ea typeface="造字工房悦黑体验版细体" pitchFamily="50" charset="-122"/>
                <a:cs typeface="+mn-ea"/>
                <a:sym typeface="+mn-lt"/>
              </a:rPr>
              <a:t>PPT</a:t>
            </a:r>
            <a:r>
              <a:rPr lang="zh-CN" altLang="en-US" sz="3200" dirty="0">
                <a:solidFill>
                  <a:schemeClr val="bg1"/>
                </a:solidFill>
                <a:latin typeface="造字工房悦黑体验版细体" pitchFamily="50" charset="-122"/>
                <a:ea typeface="造字工房悦黑体验版细体" pitchFamily="50" charset="-122"/>
                <a:cs typeface="+mn-ea"/>
                <a:sym typeface="+mn-lt"/>
              </a:rPr>
              <a:t>模板</a:t>
            </a:r>
          </a:p>
        </p:txBody>
      </p:sp>
      <p:sp>
        <p:nvSpPr>
          <p:cNvPr id="14" name="矩形 13"/>
          <p:cNvSpPr/>
          <p:nvPr/>
        </p:nvSpPr>
        <p:spPr>
          <a:xfrm>
            <a:off x="4381466" y="1943561"/>
            <a:ext cx="3480440" cy="346249"/>
          </a:xfrm>
          <a:prstGeom prst="rect">
            <a:avLst/>
          </a:prstGeom>
        </p:spPr>
        <p:txBody>
          <a:bodyPr wrap="none">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mn-lt"/>
              </a:rPr>
              <a:t>产品介绍</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品牌宣传</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行业调查</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企业峰会</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商务汇报</a:t>
            </a: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9296" y="4463715"/>
            <a:ext cx="301937" cy="245667"/>
          </a:xfrm>
          <a:prstGeom prst="rect">
            <a:avLst/>
          </a:prstGeom>
        </p:spPr>
      </p:pic>
      <p:sp>
        <p:nvSpPr>
          <p:cNvPr id="19" name="矩形 18"/>
          <p:cNvSpPr/>
          <p:nvPr/>
        </p:nvSpPr>
        <p:spPr>
          <a:xfrm>
            <a:off x="4292893" y="4424965"/>
            <a:ext cx="1277735" cy="303929"/>
          </a:xfrm>
          <a:prstGeom prst="rect">
            <a:avLst/>
          </a:prstGeom>
        </p:spPr>
        <p:txBody>
          <a:bodyPr wrap="square">
            <a:spAutoFit/>
          </a:bodyPr>
          <a:lstStyle/>
          <a:p>
            <a:pPr>
              <a:lnSpc>
                <a:spcPct val="150000"/>
              </a:lnSpc>
            </a:pPr>
            <a:r>
              <a:rPr lang="zh-CN" altLang="en-US" sz="1000" dirty="0">
                <a:solidFill>
                  <a:schemeClr val="bg1"/>
                </a:solidFill>
                <a:latin typeface="造字工房悦黑体验版细体" pitchFamily="50" charset="-122"/>
                <a:ea typeface="造字工房悦黑体验版细体" pitchFamily="50" charset="-122"/>
                <a:cs typeface="+mn-ea"/>
                <a:sym typeface="+mn-lt"/>
              </a:rPr>
              <a:t>恒好美佳网络科技</a:t>
            </a:r>
            <a:endParaRPr lang="zh-CN" altLang="en-US" sz="1000" dirty="0">
              <a:solidFill>
                <a:schemeClr val="bg1"/>
              </a:solidFill>
              <a:latin typeface="造字工房悦黑体验版细体" pitchFamily="50" charset="-122"/>
              <a:ea typeface="造字工房悦黑体验版细体" pitchFamily="50" charset="-122"/>
              <a:cs typeface="+mn-ea"/>
              <a:sym typeface="+mn-lt"/>
            </a:endParaRPr>
          </a:p>
        </p:txBody>
      </p:sp>
      <p:grpSp>
        <p:nvGrpSpPr>
          <p:cNvPr id="20" name="组合 19"/>
          <p:cNvGrpSpPr/>
          <p:nvPr/>
        </p:nvGrpSpPr>
        <p:grpSpPr>
          <a:xfrm>
            <a:off x="2847709" y="2758831"/>
            <a:ext cx="3811778" cy="483414"/>
            <a:chOff x="3974342" y="3213366"/>
            <a:chExt cx="4447765" cy="686640"/>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9529" r="13080"/>
            <a:stretch/>
          </p:blipFill>
          <p:spPr>
            <a:xfrm rot="16200000">
              <a:off x="4788922" y="2454609"/>
              <a:ext cx="630817" cy="2259978"/>
            </a:xfrm>
            <a:prstGeom prst="rect">
              <a:avLst/>
            </a:prstGeom>
          </p:spPr>
        </p:pic>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l="9529" r="13080"/>
            <a:stretch/>
          </p:blipFill>
          <p:spPr>
            <a:xfrm rot="16200000">
              <a:off x="6976709" y="2398786"/>
              <a:ext cx="630817" cy="2259978"/>
            </a:xfrm>
            <a:prstGeom prst="rect">
              <a:avLst/>
            </a:prstGeom>
          </p:spPr>
        </p:pic>
      </p:grpSp>
    </p:spTree>
    <p:extLst>
      <p:ext uri="{BB962C8B-B14F-4D97-AF65-F5344CB8AC3E}">
        <p14:creationId xmlns:p14="http://schemas.microsoft.com/office/powerpoint/2010/main" val="201291160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outVertical)">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2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TotalTime>
  <Words>724</Words>
  <Application>Microsoft Office PowerPoint</Application>
  <PresentationFormat>全屏显示(16:9)</PresentationFormat>
  <Paragraphs>122</Paragraphs>
  <Slides>17</Slides>
  <Notes>17</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等线</vt:lpstr>
      <vt:lpstr>等线 Light</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恒好美佳   </dc:title>
  <dc:description>恒好美佳   https://sppt.taobao.com/</dc:description>
  <cp:lastModifiedBy>微软用户</cp:lastModifiedBy>
  <cp:revision>2</cp:revision>
  <dcterms:created xsi:type="dcterms:W3CDTF">2017-05-04T01:23:08Z</dcterms:created>
  <dcterms:modified xsi:type="dcterms:W3CDTF">2018-09-01T02:20:51Z</dcterms:modified>
</cp:coreProperties>
</file>